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  <p:sldMasterId id="2147483703" r:id="rId2"/>
    <p:sldMasterId id="2147483935" r:id="rId3"/>
    <p:sldMasterId id="2147484001" r:id="rId4"/>
    <p:sldMasterId id="2147484049" r:id="rId5"/>
    <p:sldMasterId id="2147484061" r:id="rId6"/>
    <p:sldMasterId id="2147484125" r:id="rId7"/>
    <p:sldMasterId id="2147484175" r:id="rId8"/>
    <p:sldMasterId id="2147484468" r:id="rId9"/>
    <p:sldMasterId id="2147484573" r:id="rId10"/>
    <p:sldMasterId id="2147484601" r:id="rId11"/>
    <p:sldMasterId id="2147484613" r:id="rId12"/>
    <p:sldMasterId id="2147484626" r:id="rId13"/>
    <p:sldMasterId id="2147484662" r:id="rId14"/>
    <p:sldMasterId id="2147484701" r:id="rId15"/>
    <p:sldMasterId id="2147484714" r:id="rId16"/>
    <p:sldMasterId id="2147484970" r:id="rId17"/>
    <p:sldMasterId id="2147484983" r:id="rId18"/>
    <p:sldMasterId id="2147485009" r:id="rId19"/>
    <p:sldMasterId id="2147485023" r:id="rId20"/>
    <p:sldMasterId id="2147485037" r:id="rId21"/>
  </p:sldMasterIdLst>
  <p:notesMasterIdLst>
    <p:notesMasterId r:id="rId102"/>
  </p:notesMasterIdLst>
  <p:handoutMasterIdLst>
    <p:handoutMasterId r:id="rId103"/>
  </p:handoutMasterIdLst>
  <p:sldIdLst>
    <p:sldId id="3111" r:id="rId22"/>
    <p:sldId id="3128" r:id="rId23"/>
    <p:sldId id="3131" r:id="rId24"/>
    <p:sldId id="3129" r:id="rId25"/>
    <p:sldId id="3130" r:id="rId26"/>
    <p:sldId id="3105" r:id="rId27"/>
    <p:sldId id="3044" r:id="rId28"/>
    <p:sldId id="3124" r:id="rId29"/>
    <p:sldId id="3106" r:id="rId30"/>
    <p:sldId id="3107" r:id="rId31"/>
    <p:sldId id="3108" r:id="rId32"/>
    <p:sldId id="3109" r:id="rId33"/>
    <p:sldId id="3089" r:id="rId34"/>
    <p:sldId id="3050" r:id="rId35"/>
    <p:sldId id="3056" r:id="rId36"/>
    <p:sldId id="2939" r:id="rId37"/>
    <p:sldId id="3057" r:id="rId38"/>
    <p:sldId id="3060" r:id="rId39"/>
    <p:sldId id="3061" r:id="rId40"/>
    <p:sldId id="2980" r:id="rId41"/>
    <p:sldId id="3135" r:id="rId42"/>
    <p:sldId id="3112" r:id="rId43"/>
    <p:sldId id="2940" r:id="rId44"/>
    <p:sldId id="3023" r:id="rId45"/>
    <p:sldId id="3146" r:id="rId46"/>
    <p:sldId id="3136" r:id="rId47"/>
    <p:sldId id="2935" r:id="rId48"/>
    <p:sldId id="3092" r:id="rId49"/>
    <p:sldId id="3098" r:id="rId50"/>
    <p:sldId id="3065" r:id="rId51"/>
    <p:sldId id="3093" r:id="rId52"/>
    <p:sldId id="3100" r:id="rId53"/>
    <p:sldId id="3101" r:id="rId54"/>
    <p:sldId id="3095" r:id="rId55"/>
    <p:sldId id="3071" r:id="rId56"/>
    <p:sldId id="3046" r:id="rId57"/>
    <p:sldId id="3047" r:id="rId58"/>
    <p:sldId id="3072" r:id="rId59"/>
    <p:sldId id="2991" r:id="rId60"/>
    <p:sldId id="3099" r:id="rId61"/>
    <p:sldId id="3138" r:id="rId62"/>
    <p:sldId id="2845" r:id="rId63"/>
    <p:sldId id="3143" r:id="rId64"/>
    <p:sldId id="3139" r:id="rId65"/>
    <p:sldId id="3140" r:id="rId66"/>
    <p:sldId id="3141" r:id="rId67"/>
    <p:sldId id="2936" r:id="rId68"/>
    <p:sldId id="3076" r:id="rId69"/>
    <p:sldId id="3096" r:id="rId70"/>
    <p:sldId id="3085" r:id="rId71"/>
    <p:sldId id="3132" r:id="rId72"/>
    <p:sldId id="3133" r:id="rId73"/>
    <p:sldId id="3087" r:id="rId74"/>
    <p:sldId id="3117" r:id="rId75"/>
    <p:sldId id="3118" r:id="rId76"/>
    <p:sldId id="3120" r:id="rId77"/>
    <p:sldId id="2983" r:id="rId78"/>
    <p:sldId id="3147" r:id="rId79"/>
    <p:sldId id="3134" r:id="rId80"/>
    <p:sldId id="3114" r:id="rId81"/>
    <p:sldId id="3144" r:id="rId82"/>
    <p:sldId id="3088" r:id="rId83"/>
    <p:sldId id="2992" r:id="rId84"/>
    <p:sldId id="3075" r:id="rId85"/>
    <p:sldId id="2993" r:id="rId86"/>
    <p:sldId id="3051" r:id="rId87"/>
    <p:sldId id="3123" r:id="rId88"/>
    <p:sldId id="3122" r:id="rId89"/>
    <p:sldId id="3126" r:id="rId90"/>
    <p:sldId id="3116" r:id="rId91"/>
    <p:sldId id="3054" r:id="rId92"/>
    <p:sldId id="2944" r:id="rId93"/>
    <p:sldId id="3063" r:id="rId94"/>
    <p:sldId id="3090" r:id="rId95"/>
    <p:sldId id="3064" r:id="rId96"/>
    <p:sldId id="3043" r:id="rId97"/>
    <p:sldId id="3121" r:id="rId98"/>
    <p:sldId id="3097" r:id="rId99"/>
    <p:sldId id="3142" r:id="rId100"/>
    <p:sldId id="3062" r:id="rId101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rgbClr val="FFFF00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FF00"/>
    <a:srgbClr val="00CC00"/>
    <a:srgbClr val="FFFF00"/>
    <a:srgbClr val="FF00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86471" autoAdjust="0"/>
  </p:normalViewPr>
  <p:slideViewPr>
    <p:cSldViewPr>
      <p:cViewPr varScale="1">
        <p:scale>
          <a:sx n="74" d="100"/>
          <a:sy n="74" d="100"/>
        </p:scale>
        <p:origin x="-1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8"/>
    </p:cViewPr>
  </p:sorterViewPr>
  <p:notesViewPr>
    <p:cSldViewPr>
      <p:cViewPr varScale="1">
        <p:scale>
          <a:sx n="55" d="100"/>
          <a:sy n="55" d="100"/>
        </p:scale>
        <p:origin x="-185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80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70" Type="http://schemas.openxmlformats.org/officeDocument/2006/relationships/slide" Target="slides/slide49.xml"/><Relationship Id="rId71" Type="http://schemas.openxmlformats.org/officeDocument/2006/relationships/slide" Target="slides/slide50.xml"/><Relationship Id="rId72" Type="http://schemas.openxmlformats.org/officeDocument/2006/relationships/slide" Target="slides/slide51.xml"/><Relationship Id="rId73" Type="http://schemas.openxmlformats.org/officeDocument/2006/relationships/slide" Target="slides/slide52.xml"/><Relationship Id="rId74" Type="http://schemas.openxmlformats.org/officeDocument/2006/relationships/slide" Target="slides/slide53.xml"/><Relationship Id="rId75" Type="http://schemas.openxmlformats.org/officeDocument/2006/relationships/slide" Target="slides/slide54.xml"/><Relationship Id="rId76" Type="http://schemas.openxmlformats.org/officeDocument/2006/relationships/slide" Target="slides/slide55.xml"/><Relationship Id="rId77" Type="http://schemas.openxmlformats.org/officeDocument/2006/relationships/slide" Target="slides/slide56.xml"/><Relationship Id="rId78" Type="http://schemas.openxmlformats.org/officeDocument/2006/relationships/slide" Target="slides/slide57.xml"/><Relationship Id="rId79" Type="http://schemas.openxmlformats.org/officeDocument/2006/relationships/slide" Target="slides/slide58.xml"/><Relationship Id="rId90" Type="http://schemas.openxmlformats.org/officeDocument/2006/relationships/slide" Target="slides/slide69.xml"/><Relationship Id="rId91" Type="http://schemas.openxmlformats.org/officeDocument/2006/relationships/slide" Target="slides/slide70.xml"/><Relationship Id="rId92" Type="http://schemas.openxmlformats.org/officeDocument/2006/relationships/slide" Target="slides/slide71.xml"/><Relationship Id="rId93" Type="http://schemas.openxmlformats.org/officeDocument/2006/relationships/slide" Target="slides/slide72.xml"/><Relationship Id="rId94" Type="http://schemas.openxmlformats.org/officeDocument/2006/relationships/slide" Target="slides/slide73.xml"/><Relationship Id="rId95" Type="http://schemas.openxmlformats.org/officeDocument/2006/relationships/slide" Target="slides/slide74.xml"/><Relationship Id="rId96" Type="http://schemas.openxmlformats.org/officeDocument/2006/relationships/slide" Target="slides/slide75.xml"/><Relationship Id="rId97" Type="http://schemas.openxmlformats.org/officeDocument/2006/relationships/slide" Target="slides/slide76.xml"/><Relationship Id="rId98" Type="http://schemas.openxmlformats.org/officeDocument/2006/relationships/slide" Target="slides/slide77.xml"/><Relationship Id="rId99" Type="http://schemas.openxmlformats.org/officeDocument/2006/relationships/slide" Target="slides/slide7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60" Type="http://schemas.openxmlformats.org/officeDocument/2006/relationships/slide" Target="slides/slide39.xml"/><Relationship Id="rId61" Type="http://schemas.openxmlformats.org/officeDocument/2006/relationships/slide" Target="slides/slide40.xml"/><Relationship Id="rId62" Type="http://schemas.openxmlformats.org/officeDocument/2006/relationships/slide" Target="slides/slide41.xml"/><Relationship Id="rId63" Type="http://schemas.openxmlformats.org/officeDocument/2006/relationships/slide" Target="slides/slide42.xml"/><Relationship Id="rId64" Type="http://schemas.openxmlformats.org/officeDocument/2006/relationships/slide" Target="slides/slide43.xml"/><Relationship Id="rId65" Type="http://schemas.openxmlformats.org/officeDocument/2006/relationships/slide" Target="slides/slide44.xml"/><Relationship Id="rId66" Type="http://schemas.openxmlformats.org/officeDocument/2006/relationships/slide" Target="slides/slide45.xml"/><Relationship Id="rId67" Type="http://schemas.openxmlformats.org/officeDocument/2006/relationships/slide" Target="slides/slide46.xml"/><Relationship Id="rId68" Type="http://schemas.openxmlformats.org/officeDocument/2006/relationships/slide" Target="slides/slide47.xml"/><Relationship Id="rId69" Type="http://schemas.openxmlformats.org/officeDocument/2006/relationships/slide" Target="slides/slide48.xml"/><Relationship Id="rId100" Type="http://schemas.openxmlformats.org/officeDocument/2006/relationships/slide" Target="slides/slide79.xml"/><Relationship Id="rId80" Type="http://schemas.openxmlformats.org/officeDocument/2006/relationships/slide" Target="slides/slide59.xml"/><Relationship Id="rId81" Type="http://schemas.openxmlformats.org/officeDocument/2006/relationships/slide" Target="slides/slide60.xml"/><Relationship Id="rId82" Type="http://schemas.openxmlformats.org/officeDocument/2006/relationships/slide" Target="slides/slide61.xml"/><Relationship Id="rId83" Type="http://schemas.openxmlformats.org/officeDocument/2006/relationships/slide" Target="slides/slide62.xml"/><Relationship Id="rId84" Type="http://schemas.openxmlformats.org/officeDocument/2006/relationships/slide" Target="slides/slide63.xml"/><Relationship Id="rId85" Type="http://schemas.openxmlformats.org/officeDocument/2006/relationships/slide" Target="slides/slide64.xml"/><Relationship Id="rId86" Type="http://schemas.openxmlformats.org/officeDocument/2006/relationships/slide" Target="slides/slide65.xml"/><Relationship Id="rId87" Type="http://schemas.openxmlformats.org/officeDocument/2006/relationships/slide" Target="slides/slide66.xml"/><Relationship Id="rId88" Type="http://schemas.openxmlformats.org/officeDocument/2006/relationships/slide" Target="slides/slide67.xml"/><Relationship Id="rId89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r>
              <a:rPr lang="en-US"/>
              <a:t>Monte Porzio 2006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4794B1BE-38D2-2949-BEB2-02F65896CB55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r>
              <a:rPr lang="en-US"/>
              <a:t>Monte Porzio 2006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D065D406-81CA-334F-BF53-F12FCC70B329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89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not have conclusions,</a:t>
            </a:r>
            <a:r>
              <a:rPr lang="en-US" baseline="0" dirty="0" smtClean="0"/>
              <a:t> rather open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19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it is possible that there is not a narrow range of</a:t>
            </a:r>
            <a:r>
              <a:rPr lang="en-US" baseline="0" dirty="0" smtClean="0"/>
              <a:t> beaming factors, but more likely we are dealing with a broad distribution of opening angles.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22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Comparison between the cosmic predicted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/c SN rates computed by means of all the CSFRs of Figure 5 and the number of observed GRB at different redshift provided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Wanderman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&amp;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Piran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2010 Swift data, black circle)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Matsubayashi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et al. (2005) (black dashed line).</a:t>
            </a:r>
          </a:p>
          <a:p>
            <a:r>
              <a:rPr lang="en-US" dirty="0" smtClean="0"/>
              <a:t>Using the luminosity function and the apparent GRB rate </a:t>
            </a:r>
          </a:p>
          <a:p>
            <a:r>
              <a:rPr lang="en-US" dirty="0" smtClean="0"/>
              <a:t>Most uncertainties are in the GRBs curves.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it is possible that there is not a narrow range of</a:t>
            </a:r>
            <a:r>
              <a:rPr lang="en-US" baseline="0" dirty="0" smtClean="0"/>
              <a:t> beaming factors, but more likely we are dealing with a broad distribution of opening angles.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26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err="1" smtClean="0"/>
              <a:t>Broad</a:t>
            </a:r>
            <a:r>
              <a:rPr lang="it-IT" dirty="0" smtClean="0"/>
              <a:t> </a:t>
            </a:r>
            <a:r>
              <a:rPr lang="it-IT" dirty="0" smtClean="0"/>
              <a:t>opening </a:t>
            </a:r>
            <a:r>
              <a:rPr lang="it-IT" dirty="0" err="1" smtClean="0"/>
              <a:t>angles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typical</a:t>
            </a:r>
            <a:r>
              <a:rPr lang="it-IT" baseline="0" dirty="0" smtClean="0"/>
              <a:t> of sub-</a:t>
            </a:r>
            <a:r>
              <a:rPr lang="it-IT" baseline="0" dirty="0" err="1" smtClean="0"/>
              <a:t>luminous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GRBs</a:t>
            </a:r>
            <a:r>
              <a:rPr lang="it-IT" baseline="0" dirty="0" smtClean="0"/>
              <a:t>, </a:t>
            </a:r>
            <a:r>
              <a:rPr lang="it-IT" baseline="0" dirty="0" smtClean="0"/>
              <a:t>are </a:t>
            </a:r>
            <a:r>
              <a:rPr lang="it-IT" baseline="0" dirty="0" err="1" smtClean="0"/>
              <a:t>predominant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suggest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bulk of GRB </a:t>
            </a:r>
            <a:r>
              <a:rPr lang="it-IT" baseline="0" dirty="0" err="1" smtClean="0"/>
              <a:t>population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low-lum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GRBs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bright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ones</a:t>
            </a:r>
            <a:r>
              <a:rPr lang="it-IT" baseline="0" dirty="0" smtClean="0"/>
              <a:t>. 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nearby universe we have recognized 7 cases of connection between GRB and </a:t>
            </a:r>
            <a:r>
              <a:rPr lang="en-US" dirty="0" err="1" smtClean="0"/>
              <a:t>SNe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29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30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31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not have conclusions,</a:t>
            </a:r>
            <a:r>
              <a:rPr lang="en-US" baseline="0" dirty="0" smtClean="0"/>
              <a:t> rather open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32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33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34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35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~ 3% (for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θ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 ~ 8</a:t>
            </a:r>
            <a:r>
              <a:rPr lang="it-IT" baseline="30000" dirty="0" smtClean="0">
                <a:solidFill>
                  <a:srgbClr val="000000"/>
                </a:solidFill>
                <a:latin typeface="Comic Sans MS" pitchFamily="-106" charset="0"/>
                <a:sym typeface="Wingdings"/>
              </a:rPr>
              <a:t>o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-10</a:t>
            </a:r>
            <a:r>
              <a:rPr lang="it-IT" sz="800" kern="1200" baseline="300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° 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)</a:t>
            </a:r>
            <a:endParaRPr lang="it-IT" sz="800" kern="1200" dirty="0" smtClean="0">
              <a:solidFill>
                <a:srgbClr val="000000"/>
              </a:solidFill>
              <a:latin typeface="Comic Sans MS" pitchFamily="-106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SNe-Ib</a:t>
            </a:r>
            <a:r>
              <a:rPr lang="en-US" sz="1200" dirty="0" smtClean="0">
                <a:solidFill>
                  <a:srgbClr val="000000"/>
                </a:solidFill>
              </a:rPr>
              <a:t>/</a:t>
            </a:r>
            <a:r>
              <a:rPr lang="en-US" sz="1200" dirty="0" err="1" smtClean="0">
                <a:solidFill>
                  <a:srgbClr val="000000"/>
                </a:solidFill>
              </a:rPr>
              <a:t>SNe-Ic</a:t>
            </a:r>
            <a:r>
              <a:rPr lang="en-US" sz="1200" dirty="0" smtClean="0">
                <a:solidFill>
                  <a:srgbClr val="000000"/>
                </a:solidFill>
              </a:rPr>
              <a:t> = 61%</a:t>
            </a: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5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0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~ 3% (for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θ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 ~ 8</a:t>
            </a:r>
            <a:r>
              <a:rPr lang="it-IT" baseline="30000" dirty="0" smtClean="0">
                <a:solidFill>
                  <a:srgbClr val="000000"/>
                </a:solidFill>
                <a:latin typeface="Comic Sans MS" pitchFamily="-106" charset="0"/>
                <a:sym typeface="Wingdings"/>
              </a:rPr>
              <a:t>o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-10</a:t>
            </a:r>
            <a:r>
              <a:rPr lang="it-IT" sz="800" kern="1200" baseline="300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° </a:t>
            </a:r>
            <a:r>
              <a:rPr lang="it-IT" sz="800" kern="1200" dirty="0" smtClean="0">
                <a:solidFill>
                  <a:srgbClr val="000000"/>
                </a:solidFill>
                <a:latin typeface="Comic Sans MS" pitchFamily="-106" charset="0"/>
                <a:ea typeface="ＭＳ Ｐゴシック" charset="0"/>
                <a:cs typeface="+mn-cs"/>
                <a:sym typeface="Wingdings"/>
              </a:rPr>
              <a:t>)</a:t>
            </a:r>
            <a:endParaRPr lang="it-IT" sz="800" kern="1200" dirty="0" smtClean="0">
              <a:solidFill>
                <a:srgbClr val="000000"/>
              </a:solidFill>
              <a:latin typeface="Comic Sans MS" pitchFamily="-106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SNe-Ib</a:t>
            </a:r>
            <a:r>
              <a:rPr lang="en-US" sz="1200" dirty="0" smtClean="0">
                <a:solidFill>
                  <a:srgbClr val="000000"/>
                </a:solidFill>
              </a:rPr>
              <a:t>/</a:t>
            </a:r>
            <a:r>
              <a:rPr lang="en-US" sz="1200" dirty="0" err="1" smtClean="0">
                <a:solidFill>
                  <a:srgbClr val="000000"/>
                </a:solidFill>
              </a:rPr>
              <a:t>SNe-Ic</a:t>
            </a:r>
            <a:r>
              <a:rPr lang="en-US" sz="1200" dirty="0" smtClean="0">
                <a:solidFill>
                  <a:srgbClr val="000000"/>
                </a:solidFill>
              </a:rPr>
              <a:t> = 61%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This ratio increases dramatically after</a:t>
            </a:r>
            <a:r>
              <a:rPr lang="en-US" sz="1200" baseline="0" dirty="0" smtClean="0">
                <a:solidFill>
                  <a:srgbClr val="000000"/>
                </a:solidFill>
              </a:rPr>
              <a:t> computing the ratio LL/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Sne-Ibc</a:t>
            </a:r>
            <a:endParaRPr lang="en-US" sz="1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5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 New Roman" charset="0"/>
              </a:rPr>
              <a:t>Monte Porzio 2006</a:t>
            </a:r>
          </a:p>
        </p:txBody>
      </p:sp>
      <p:sp>
        <p:nvSpPr>
          <p:cNvPr id="68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9077A8E-44A0-7A45-94C3-2D9093570EEA}" type="slidenum">
              <a:rPr lang="en-US" sz="1200">
                <a:latin typeface="Times New Roman" charset="0"/>
              </a:rPr>
              <a:pPr eaLnBrk="1" hangingPunct="1"/>
              <a:t>43</a:t>
            </a:fld>
            <a:endParaRPr lang="en-US" sz="1200">
              <a:latin typeface="Times New Roman" charset="0"/>
            </a:endParaRPr>
          </a:p>
        </p:txBody>
      </p:sp>
      <p:sp>
        <p:nvSpPr>
          <p:cNvPr id="68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E9532-F45A-1240-976D-4B1ED9FEA778}" type="slidenum">
              <a:rPr lang="en-US"/>
              <a:pPr/>
              <a:t>44</a:t>
            </a:fld>
            <a:endParaRPr lang="en-US"/>
          </a:p>
        </p:txBody>
      </p:sp>
      <p:sp>
        <p:nvSpPr>
          <p:cNvPr id="320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observations</a:t>
            </a:r>
            <a:r>
              <a:rPr lang="en-US" baseline="0" dirty="0" smtClean="0"/>
              <a:t> doesn’t exclude a SN – they do exclude a bright SN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4A3E4-E977-734D-93C9-387993716257}" type="slidenum">
              <a:rPr lang="en-US">
                <a:latin typeface="Arial" pitchFamily="-106" charset="0"/>
              </a:rPr>
              <a:pPr/>
              <a:t>45</a:t>
            </a:fld>
            <a:endParaRPr lang="en-US">
              <a:latin typeface="Arial" pitchFamily="-10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9285F0-BA81-8943-BADE-6C7973E5F23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parameter that divides </a:t>
            </a:r>
            <a:r>
              <a:rPr lang="en-US" dirty="0" err="1" smtClean="0"/>
              <a:t>SNe</a:t>
            </a:r>
            <a:r>
              <a:rPr lang="en-US" dirty="0" smtClean="0"/>
              <a:t> into two classes is H</a:t>
            </a:r>
          </a:p>
          <a:p>
            <a:pPr>
              <a:defRPr/>
            </a:pPr>
            <a:r>
              <a:rPr lang="en-US" dirty="0" smtClean="0"/>
              <a:t>In spite of this broad variety, There are only two major explosion </a:t>
            </a:r>
            <a:r>
              <a:rPr lang="en-US" dirty="0" err="1" smtClean="0"/>
              <a:t>mechansims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lack</a:t>
            </a:r>
            <a:r>
              <a:rPr lang="en-US" baseline="0" dirty="0" smtClean="0"/>
              <a:t> for everything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high-z GRBs?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4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48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could be that the main bulk of GRB population is formed by LL-GRBs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0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detailed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of the </a:t>
            </a:r>
            <a:r>
              <a:rPr lang="it-IT" dirty="0" err="1" smtClean="0"/>
              <a:t>absorption</a:t>
            </a:r>
            <a:r>
              <a:rPr lang="it-IT" dirty="0" smtClean="0"/>
              <a:t> pattern in the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of GRB 060218 </a:t>
            </a:r>
            <a:r>
              <a:rPr lang="it-IT" dirty="0" err="1" smtClean="0"/>
              <a:t>reveals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r>
              <a:rPr lang="it-IT" dirty="0" smtClean="0"/>
              <a:t> of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enriched</a:t>
            </a:r>
            <a:r>
              <a:rPr lang="it-IT" dirty="0" smtClean="0"/>
              <a:t> in </a:t>
            </a:r>
            <a:r>
              <a:rPr lang="it-IT" dirty="0" err="1" smtClean="0"/>
              <a:t>low-atomic-number</a:t>
            </a:r>
            <a:r>
              <a:rPr lang="it-IT" dirty="0" smtClean="0"/>
              <a:t> </a:t>
            </a:r>
            <a:r>
              <a:rPr lang="it-IT" dirty="0" err="1" smtClean="0"/>
              <a:t>metals</a:t>
            </a:r>
            <a:r>
              <a:rPr lang="it-IT" dirty="0" smtClean="0"/>
              <a:t> </a:t>
            </a:r>
            <a:r>
              <a:rPr lang="it-IT" dirty="0" err="1" smtClean="0"/>
              <a:t>ejected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the SN/GRB </a:t>
            </a:r>
            <a:r>
              <a:rPr lang="it-IT" dirty="0" err="1" smtClean="0"/>
              <a:t>explosion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,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scenarios</a:t>
            </a:r>
            <a:r>
              <a:rPr lang="it-IT" dirty="0" smtClean="0"/>
              <a:t> of stellar </a:t>
            </a:r>
            <a:r>
              <a:rPr lang="it-IT" dirty="0" err="1" smtClean="0"/>
              <a:t>evolution</a:t>
            </a:r>
            <a:r>
              <a:rPr lang="it-IT" dirty="0" smtClean="0"/>
              <a:t>, </a:t>
            </a:r>
            <a:r>
              <a:rPr lang="it-IT" dirty="0" err="1" smtClean="0"/>
              <a:t>only</a:t>
            </a:r>
            <a:r>
              <a:rPr lang="it-IT" dirty="0" smtClean="0"/>
              <a:t> a progenitor star </a:t>
            </a:r>
            <a:r>
              <a:rPr lang="it-IT" dirty="0" err="1" smtClean="0"/>
              <a:t>characterized</a:t>
            </a:r>
            <a:r>
              <a:rPr lang="it-IT" dirty="0" smtClean="0"/>
              <a:t> by a fast stellar </a:t>
            </a:r>
            <a:r>
              <a:rPr lang="it-IT" dirty="0" err="1" smtClean="0"/>
              <a:t>rotation</a:t>
            </a:r>
            <a:r>
              <a:rPr lang="it-IT" dirty="0" smtClean="0"/>
              <a:t> and </a:t>
            </a:r>
            <a:r>
              <a:rPr lang="it-IT" dirty="0" err="1" smtClean="0"/>
              <a:t>subsolar</a:t>
            </a:r>
            <a:r>
              <a:rPr lang="it-IT" dirty="0" smtClean="0"/>
              <a:t>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metallicity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produce </a:t>
            </a:r>
            <a:r>
              <a:rPr lang="it-IT" dirty="0" err="1" smtClean="0"/>
              <a:t>such</a:t>
            </a:r>
            <a:r>
              <a:rPr lang="it-IT" dirty="0" smtClean="0"/>
              <a:t> a metal </a:t>
            </a:r>
            <a:r>
              <a:rPr lang="it-IT" dirty="0" err="1" smtClean="0"/>
              <a:t>enrichment</a:t>
            </a:r>
            <a:r>
              <a:rPr lang="it-IT" dirty="0" smtClean="0"/>
              <a:t> in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surrounding</a:t>
            </a:r>
            <a:r>
              <a:rPr lang="it-IT" dirty="0" smtClean="0"/>
              <a:t>. </a:t>
            </a:r>
            <a:endParaRPr lang="en-US" dirty="0" smtClean="0"/>
          </a:p>
          <a:p>
            <a:r>
              <a:rPr lang="en-US" dirty="0" smtClean="0"/>
              <a:t>So it is </a:t>
            </a:r>
            <a:r>
              <a:rPr lang="en-US" dirty="0" err="1" smtClean="0"/>
              <a:t>possble</a:t>
            </a:r>
            <a:r>
              <a:rPr lang="en-US" dirty="0" smtClean="0"/>
              <a:t> that a combination of all these</a:t>
            </a:r>
            <a:r>
              <a:rPr lang="en-US" baseline="0" dirty="0" smtClean="0"/>
              <a:t> requirements is responsible for producing a so tiny fraction of events with respect to the relatively large number of progenitors.</a:t>
            </a:r>
          </a:p>
          <a:p>
            <a:r>
              <a:rPr lang="en-US" baseline="0" dirty="0" smtClean="0"/>
              <a:t>But the role of each of them is not fully understood (yet). If the star rotates fast enough it avoids the RSG phase and it becomes directly a WR (and it retains high angular momentum in the core) because the huge H envelope is not formed.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Chou Ota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9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points.</a:t>
            </a:r>
          </a:p>
          <a:p>
            <a:endParaRPr lang="en-US" dirty="0" smtClean="0"/>
          </a:p>
          <a:p>
            <a:r>
              <a:rPr lang="en-US" dirty="0" smtClean="0"/>
              <a:t>The rates increases this way, so the relation do exist although the plane is populated in a biased way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Gamma-budget is varying by 6 orders of mag while the optical magnitude of the associated SN by a factor of 4</a:t>
            </a:r>
          </a:p>
          <a:p>
            <a:r>
              <a:rPr lang="en-US" dirty="0" smtClean="0"/>
              <a:t>The most powerful</a:t>
            </a:r>
            <a:r>
              <a:rPr lang="en-US" baseline="0" dirty="0" smtClean="0"/>
              <a:t> </a:t>
            </a:r>
            <a:r>
              <a:rPr lang="en-US" dirty="0" smtClean="0"/>
              <a:t>GRB events are powered by the </a:t>
            </a:r>
            <a:r>
              <a:rPr lang="en-US" dirty="0" err="1" smtClean="0"/>
              <a:t>spindown</a:t>
            </a:r>
            <a:r>
              <a:rPr lang="en-US" dirty="0" smtClean="0"/>
              <a:t> of BHs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6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points.</a:t>
            </a:r>
          </a:p>
          <a:p>
            <a:endParaRPr lang="en-US" dirty="0" smtClean="0"/>
          </a:p>
          <a:p>
            <a:r>
              <a:rPr lang="en-US" dirty="0" smtClean="0"/>
              <a:t>The rates increases this way, so the relation do exist although the plane is populated in a biased way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Gamma-budget is varying by 6 orders of mag while the optical magnitude of the associated SN by a factor of 4</a:t>
            </a:r>
          </a:p>
          <a:p>
            <a:r>
              <a:rPr lang="en-US" dirty="0" smtClean="0"/>
              <a:t>The most powerful</a:t>
            </a:r>
            <a:r>
              <a:rPr lang="en-US" baseline="0" dirty="0" smtClean="0"/>
              <a:t> </a:t>
            </a:r>
            <a:r>
              <a:rPr lang="en-US" dirty="0" smtClean="0"/>
              <a:t>GRB events are powered by the </a:t>
            </a:r>
            <a:r>
              <a:rPr lang="en-US" dirty="0" err="1" smtClean="0"/>
              <a:t>spindown</a:t>
            </a:r>
            <a:r>
              <a:rPr lang="en-US" dirty="0" smtClean="0"/>
              <a:t> of BHs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6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SNe</a:t>
            </a:r>
            <a:r>
              <a:rPr lang="en-US" sz="1200" dirty="0" smtClean="0"/>
              <a:t> and GRBs are related to</a:t>
            </a:r>
            <a:r>
              <a:rPr lang="en-US" sz="1200" baseline="0" dirty="0" smtClean="0"/>
              <a:t> a large number of astrophysical topics, here I have just reported the first ones that come to mind. However it is only through measuring their rates that we can estimate in a quantitative way how </a:t>
            </a:r>
            <a:r>
              <a:rPr lang="en-US" sz="1200" baseline="0" dirty="0" err="1" smtClean="0"/>
              <a:t>SNe</a:t>
            </a:r>
            <a:r>
              <a:rPr lang="en-US" sz="1200" baseline="0" dirty="0" smtClean="0"/>
              <a:t> and GRBs affect each item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The evolution of the GRB/SN rates with z contains unique information on the star formation</a:t>
            </a:r>
            <a:r>
              <a:rPr lang="en-US" sz="1200" baseline="0" dirty="0" smtClean="0"/>
              <a:t> </a:t>
            </a:r>
            <a:r>
              <a:rPr lang="en-US" sz="1200" dirty="0" smtClean="0"/>
              <a:t>history of the universe, the initial mass</a:t>
            </a:r>
            <a:r>
              <a:rPr lang="en-US" sz="1200" baseline="0" dirty="0" smtClean="0"/>
              <a:t> </a:t>
            </a:r>
            <a:r>
              <a:rPr lang="en-US" sz="1200" dirty="0" smtClean="0"/>
              <a:t>function (IMF) of stars, all are essential</a:t>
            </a:r>
            <a:r>
              <a:rPr lang="en-US" sz="1200" baseline="0" dirty="0" smtClean="0"/>
              <a:t> ingredients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for understanding galaxy formation, cosmic chemical evolution, and the mechanisms  which determined the efficiency of the conversion of gas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into stars in galaxies at various epochs.</a:t>
            </a: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15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points.</a:t>
            </a:r>
          </a:p>
          <a:p>
            <a:endParaRPr lang="en-US" dirty="0" smtClean="0"/>
          </a:p>
          <a:p>
            <a:r>
              <a:rPr lang="en-US" dirty="0" smtClean="0"/>
              <a:t>The rates increases this way, so the relation do exist although the plane is populated in a biased way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Gamma-budget is varying by 6 orders of mag while the optical magnitude of the associated SN by a factor of 4</a:t>
            </a:r>
          </a:p>
          <a:p>
            <a:r>
              <a:rPr lang="en-US" dirty="0" smtClean="0"/>
              <a:t>The most powerful</a:t>
            </a:r>
            <a:r>
              <a:rPr lang="en-US" baseline="0" dirty="0" smtClean="0"/>
              <a:t> </a:t>
            </a:r>
            <a:r>
              <a:rPr lang="en-US" dirty="0" smtClean="0"/>
              <a:t>GRB events are powered by the </a:t>
            </a:r>
            <a:r>
              <a:rPr lang="en-US" dirty="0" err="1" smtClean="0"/>
              <a:t>spindown</a:t>
            </a:r>
            <a:r>
              <a:rPr lang="en-US" dirty="0" smtClean="0"/>
              <a:t> of BHs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GRB-</a:t>
            </a:r>
            <a:r>
              <a:rPr lang="en-US" dirty="0" err="1" smtClean="0"/>
              <a:t>Sne</a:t>
            </a:r>
            <a:r>
              <a:rPr lang="en-US" baseline="0" dirty="0" smtClean="0"/>
              <a:t> are characterized by 5 main properties with respect to NO-GRB CC-</a:t>
            </a:r>
            <a:r>
              <a:rPr lang="en-US" baseline="0" dirty="0" err="1" smtClean="0"/>
              <a:t>Sne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last point is particularly important, because makes these objects effective sources of GW radiation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71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high-z GRBs?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4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0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9285F0-BA81-8943-BADE-6C7973E5F232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parameter that divides </a:t>
            </a:r>
            <a:r>
              <a:rPr lang="en-US" dirty="0" err="1" smtClean="0"/>
              <a:t>SNe</a:t>
            </a:r>
            <a:r>
              <a:rPr lang="en-US" dirty="0" smtClean="0"/>
              <a:t> into two classes is H</a:t>
            </a:r>
          </a:p>
          <a:p>
            <a:pPr>
              <a:defRPr/>
            </a:pPr>
            <a:r>
              <a:rPr lang="en-US" dirty="0" smtClean="0"/>
              <a:t>In spite of this broad variety, There are only two major explosion </a:t>
            </a:r>
            <a:r>
              <a:rPr lang="en-US" dirty="0" err="1" smtClean="0"/>
              <a:t>mechansims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For reference, we define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E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 = 3 x1052 erg to be the maximum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rotational energy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E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rot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 of a PNS.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E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 refers to a PNS mass of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 = 1.45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 and a radius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rPr>
              <a:t>= 12 km.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34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BE17C3-FF3C-D84B-9159-4F73B4938D91}" type="slidenum">
              <a:rPr lang="en-US" sz="1200"/>
              <a:pPr eaLnBrk="1" hangingPunct="1"/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71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while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probability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of a SN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exploding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in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particular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pixel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roughly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proportional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surface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brightness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galaxy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pixel,</a:t>
            </a:r>
          </a:p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probability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of a GRB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given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location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effectively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goes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higher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power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local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surface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brightness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8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61F9-3D74-4D46-B04A-44CB400A7DE5}" type="slidenum">
              <a:rPr lang="en-US"/>
              <a:pPr/>
              <a:t>75</a:t>
            </a:fld>
            <a:endParaRPr lang="en-US"/>
          </a:p>
        </p:txBody>
      </p:sp>
      <p:sp>
        <p:nvSpPr>
          <p:cNvPr id="45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it is </a:t>
            </a:r>
            <a:r>
              <a:rPr lang="en-US" dirty="0" err="1" smtClean="0"/>
              <a:t>possble</a:t>
            </a:r>
            <a:r>
              <a:rPr lang="en-US" dirty="0" smtClean="0"/>
              <a:t> that a combination of all these</a:t>
            </a:r>
            <a:r>
              <a:rPr lang="en-US" baseline="0" dirty="0" smtClean="0"/>
              <a:t> requirements is responsible for producing a so tiny fraction of events with respect to the relatively large number of progenitors.</a:t>
            </a:r>
          </a:p>
          <a:p>
            <a:r>
              <a:rPr lang="en-US" baseline="0" dirty="0" smtClean="0"/>
              <a:t>But the role of each of them is not fully understood (yet).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07D8E-B277-264F-8075-2B062596965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106" charset="0"/>
              </a:rPr>
              <a:t>Monte Porzio 2006</a:t>
            </a:r>
          </a:p>
        </p:txBody>
      </p:sp>
      <p:sp>
        <p:nvSpPr>
          <p:cNvPr id="236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4C0B3-A5B5-5D44-9BBB-EFBDB953D4B4}" type="slidenum">
              <a:rPr lang="en-US">
                <a:latin typeface="Times New Roman" pitchFamily="-106" charset="0"/>
              </a:rPr>
              <a:pPr/>
              <a:t>79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Swallow tail diagram</a:t>
            </a:r>
          </a:p>
          <a:p>
            <a:pPr eaLnBrk="1" hangingPunct="1"/>
            <a:endParaRPr lang="en-US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Small 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explosion energy:1. Efficiency of the neutrino re-heating 2. rate of </a:t>
            </a:r>
            <a:r>
              <a:rPr lang="en-US" dirty="0" err="1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infall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of the falling material </a:t>
            </a:r>
          </a:p>
          <a:p>
            <a:pPr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Onto the proto-NS; 3. Binding Energy of the envelope (i.e. mass of the envelope). If 2 and 3 are large enough only a small amount of energy is made available to accelerate and heat up the </a:t>
            </a:r>
            <a:r>
              <a:rPr lang="en-US" dirty="0" err="1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ejecta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so the SN explosion can be largely inefficient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peak flux </a:t>
            </a:r>
            <a:r>
              <a:rPr lang="en-US" baseline="0" dirty="0" err="1" smtClean="0"/>
              <a:t>distribuition</a:t>
            </a:r>
            <a:r>
              <a:rPr lang="en-US" baseline="0" dirty="0" smtClean="0"/>
              <a:t> (from BATSE or Swift or Fermi) is the convolution of the </a:t>
            </a:r>
            <a:r>
              <a:rPr lang="en-US" baseline="0" dirty="0" err="1" smtClean="0"/>
              <a:t>Lumiinosity</a:t>
            </a:r>
            <a:r>
              <a:rPr lang="en-US" baseline="0" dirty="0" smtClean="0"/>
              <a:t> function of GRBs + GRB formation rate (derived from assuming that GRBs trace the star formation rate and therefore derived by assuming a star formation history)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28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GRB rate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function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redshift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The sample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simulated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bursts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filled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black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circles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and the GRBFR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assumed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our</a:t>
            </a:r>
            <a:endParaRPr lang="it-IT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simulation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see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Section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2)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solid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grey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line.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curve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normalized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histogram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The GRBFR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without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density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evolution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as</a:t>
            </a:r>
            <a:endParaRPr lang="it-IT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derived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Li 2008 –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see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equation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1)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dashed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grey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line. The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rate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bursts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PO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the open (blue)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squares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of the PO</a:t>
            </a:r>
          </a:p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bursts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with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≥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2.6 cm−2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s−1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(i.e. the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Swift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comparison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sample – PO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Swift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by the open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circles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The rate of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Swift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GRBs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of the complete sample</a:t>
            </a:r>
          </a:p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rescaled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to match the rate of PO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Swift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ate)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also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comparison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</a:t>
            </a:r>
          </a:p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solid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lines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reported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in the top of the plot are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cosmic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rates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SNIb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/c</a:t>
            </a:r>
          </a:p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computed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by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Grieco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et al. (2012)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assumptions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on the CSFR.</a:t>
            </a: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Monte Porzio 2006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5D406-81CA-334F-BF53-F12FCC70B32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13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1.2 x 10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</a:rPr>
              <a:t>8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L</a:t>
            </a:r>
            <a:r>
              <a:rPr lang="it-IT" baseline="-25000" dirty="0" smtClean="0">
                <a:solidFill>
                  <a:schemeClr val="bg1"/>
                </a:solidFill>
                <a:latin typeface="Comic Sans MS" pitchFamily="-106" charset="0"/>
              </a:rPr>
              <a:t>B,</a:t>
            </a:r>
            <a:r>
              <a:rPr lang="it-IT" baseline="-25000" dirty="0" smtClean="0">
                <a:solidFill>
                  <a:schemeClr val="bg1"/>
                </a:solidFill>
                <a:latin typeface="Comic Sans MS" pitchFamily="-106" charset="0"/>
                <a:sym typeface="Wingdings 2" pitchFamily="-106" charset="2"/>
              </a:rPr>
              <a:t>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 2" pitchFamily="-106" charset="2"/>
              </a:rPr>
              <a:t>Mpc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 2" pitchFamily="-106" charset="2"/>
              </a:rPr>
              <a:t>-3</a:t>
            </a:r>
            <a:r>
              <a:rPr lang="it-IT" b="1" dirty="0" smtClean="0">
                <a:solidFill>
                  <a:schemeClr val="bg1"/>
                </a:solidFill>
                <a:latin typeface="Comic Sans MS" pitchFamily="-106" charset="0"/>
                <a:sym typeface="Wingdings 2" pitchFamily="-106" charset="2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 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14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Statistical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total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16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without beating around the bush </a:t>
            </a:r>
          </a:p>
          <a:p>
            <a:r>
              <a:rPr lang="en-US" dirty="0" smtClean="0"/>
              <a:t>Settle things once and for</a:t>
            </a:r>
            <a:r>
              <a:rPr lang="en-US" baseline="0" dirty="0" smtClean="0"/>
              <a:t> all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Monte Porzio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88C2-FD95-744B-AE91-667C1F95C787}" type="slidenum">
              <a:rPr lang="en-US"/>
              <a:pPr/>
              <a:t>18</a:t>
            </a:fld>
            <a:endParaRPr lang="en-US"/>
          </a:p>
        </p:txBody>
      </p:sp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74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0" indent="0">
              <a:buNone/>
              <a:defRPr sz="2000"/>
            </a:lvl8pPr>
            <a:lvl9pPr marL="36572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8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515B-E21F-FB44-AFC8-3769DFDF57D6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B043-15DB-3745-8F12-D9DF26F79376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2316-0CCB-8D4E-A373-6EAD6DDDDEA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6DF6-DCA0-5043-863D-3D21EB587ACB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3091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79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933C-0532-B148-9AD7-AC7B301CF269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D79E-C811-0049-A56C-0B606F63B5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72A3-C417-014F-8FC5-83BB1E1ABBDF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F0B1-5A5E-A947-8642-AD33F69E8237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FF03-C214-F946-BCB2-1E46F4075ABA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8DED-D217-A74F-9D57-67FDF71131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365F-445C-524F-880B-739BF00B45E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A6A8-30C5-354A-BF30-2A25DB46148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4DDF-1F21-C84C-9EF4-236AA3B02F5E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8365-9BA6-E540-AEBD-1291CE1702CD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801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2205038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2205038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22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2E5CBC-8E3D-474E-B249-8F2CC0D8113C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AF9098-F753-744A-8998-6368E8C7199F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9C8964-BE79-BE41-9853-32D49A80CF85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5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133605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80303A-0654-7A4C-8A82-5748435DC8BD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768055-6C05-5C4B-9AB1-62E29DE5BDF3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EDC1CD-FFD9-F847-92CD-078119BA2CD1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F94A5A-439E-1E45-AEB2-3CB0DD1AE4D0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F72FA5-EEFC-9848-9C85-1E65D7029D95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F30161-5DA6-FE44-A345-83D3CB564168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285AF0-BA0F-4844-A268-7B6E14B6E1EA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A742-4D40-F74C-90EA-9B14E264F098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459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>
                <a:solidFill>
                  <a:srgbClr val="CCCCFF"/>
                </a:solidFill>
              </a:rPr>
              <a:t>Bologna,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1F3AEA-F3D8-C347-82C3-BDCA3A6DF7D8}" type="slidenum">
              <a:rPr lang="en-US">
                <a:solidFill>
                  <a:srgbClr val="CCCCFF"/>
                </a:solidFill>
              </a:rPr>
              <a:pPr/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29" indent="0" algn="ctr">
              <a:buNone/>
              <a:defRPr/>
            </a:lvl2pPr>
            <a:lvl3pPr marL="914058" indent="0" algn="ctr">
              <a:buNone/>
              <a:defRPr/>
            </a:lvl3pPr>
            <a:lvl4pPr marL="1371087" indent="0" algn="ctr">
              <a:buNone/>
              <a:defRPr/>
            </a:lvl4pPr>
            <a:lvl5pPr marL="1828116" indent="0" algn="ctr">
              <a:buNone/>
              <a:defRPr/>
            </a:lvl5pPr>
            <a:lvl6pPr marL="2285145" indent="0" algn="ctr">
              <a:buNone/>
              <a:defRPr/>
            </a:lvl6pPr>
            <a:lvl7pPr marL="2742174" indent="0" algn="ctr">
              <a:buNone/>
              <a:defRPr/>
            </a:lvl7pPr>
            <a:lvl8pPr marL="3199184" indent="0" algn="ctr">
              <a:buNone/>
              <a:defRPr/>
            </a:lvl8pPr>
            <a:lvl9pPr marL="365622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73FAD-1560-BA49-B9A0-CC0CC64137A9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EB75-7794-2241-9F8F-20F2BC191D4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9" indent="0">
              <a:buNone/>
              <a:defRPr sz="1800"/>
            </a:lvl2pPr>
            <a:lvl3pPr marL="914058" indent="0">
              <a:buNone/>
              <a:defRPr sz="1600"/>
            </a:lvl3pPr>
            <a:lvl4pPr marL="1371087" indent="0">
              <a:buNone/>
              <a:defRPr sz="1400"/>
            </a:lvl4pPr>
            <a:lvl5pPr marL="1828116" indent="0">
              <a:buNone/>
              <a:defRPr sz="1400"/>
            </a:lvl5pPr>
            <a:lvl6pPr marL="2285145" indent="0">
              <a:buNone/>
              <a:defRPr sz="1400"/>
            </a:lvl6pPr>
            <a:lvl7pPr marL="2742174" indent="0">
              <a:buNone/>
              <a:defRPr sz="1400"/>
            </a:lvl7pPr>
            <a:lvl8pPr marL="3199184" indent="0">
              <a:buNone/>
              <a:defRPr sz="1400"/>
            </a:lvl8pPr>
            <a:lvl9pPr marL="365622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5EA6-7996-9F48-A278-17B07A11C077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5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133605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3FA3-0B34-0B41-BE1B-BFC8E38E030C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184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184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C4B6-678A-3A4D-8FAA-CE8B4D40C96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D619-BC25-A34E-B4A2-CF6EEDFA176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DA0A4-A47C-4C4F-A3F5-B606D683D6EA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184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5E35-2113-1E40-8078-6E9D0C7B31B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8" indent="0">
              <a:buNone/>
              <a:defRPr sz="2400"/>
            </a:lvl3pPr>
            <a:lvl4pPr marL="1371087" indent="0">
              <a:buNone/>
              <a:defRPr sz="2000"/>
            </a:lvl4pPr>
            <a:lvl5pPr marL="1828116" indent="0">
              <a:buNone/>
              <a:defRPr sz="2000"/>
            </a:lvl5pPr>
            <a:lvl6pPr marL="2285145" indent="0">
              <a:buNone/>
              <a:defRPr sz="2000"/>
            </a:lvl6pPr>
            <a:lvl7pPr marL="2742174" indent="0">
              <a:buNone/>
              <a:defRPr sz="2000"/>
            </a:lvl7pPr>
            <a:lvl8pPr marL="3199184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184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3812-4A49-954A-AC11-E6721467EF8D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50C0-70A9-4B4E-BEA9-F431371BB18C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8348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AD73-9196-4649-95F2-57C707BAE47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7F77-2778-D94D-9A0E-E953258B65B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20DF98-8F9A-F049-B7DE-CB21A4DF3446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8820A7-C8C9-AD4B-AA71-C00E3968419A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8559E7-8BB5-AF46-8770-13611DF7D948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AE0A33-1E48-F744-85C2-D055FF4B98A4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17A66E-31B8-5041-ACD0-9036254EAD9A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E688D-007D-DD4F-AAE3-74ED02091531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2947C1-2FF3-DE4A-B7AB-842428575567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7BCA39-D15E-3544-B279-972FCA766064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A5F90-FD43-BC46-941B-9CF386671D36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1888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1AD59D-178F-1545-9F73-BFB90FC1C0C3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58280F-F7FD-8842-B5AF-9070E73009E3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EBFC22-B535-7E4B-8F91-4AA7FB0144B2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3" indent="0" algn="ctr">
              <a:buNone/>
              <a:defRPr/>
            </a:lvl4pPr>
            <a:lvl5pPr marL="1828764" indent="0" algn="ctr">
              <a:buNone/>
              <a:defRPr/>
            </a:lvl5pPr>
            <a:lvl6pPr marL="2285955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515B-E21F-FB44-AFC8-3769DFDF57D6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B043-15DB-3745-8F12-D9DF26F79376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3" indent="0">
              <a:buNone/>
              <a:defRPr sz="1400"/>
            </a:lvl4pPr>
            <a:lvl5pPr marL="1828764" indent="0">
              <a:buNone/>
              <a:defRPr sz="1400"/>
            </a:lvl5pPr>
            <a:lvl6pPr marL="2285955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2316-0CCB-8D4E-A373-6EAD6DDDDEA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133602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6DF6-DCA0-5043-863D-3D21EB587ACB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933C-0532-B148-9AD7-AC7B301CF269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D79E-C811-0049-A56C-0B606F63B5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72A3-C417-014F-8FC5-83BB1E1ABBDF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7721-0C42-144C-839A-86AADBEDE267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6597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F0B1-5A5E-A947-8642-AD33F69E8237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FF03-C214-F946-BCB2-1E46F4075ABA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8DED-D217-A74F-9D57-67FDF71131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365F-445C-524F-880B-739BF00B45E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2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133602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A6A8-30C5-354A-BF30-2A25DB461483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33602"/>
            <a:ext cx="7772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4DDF-1F21-C84C-9EF4-236AA3B02F5E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2"/>
            <a:ext cx="3810000" cy="3962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2133602"/>
            <a:ext cx="3810000" cy="19050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2" y="4191002"/>
            <a:ext cx="3810000" cy="19050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8365-9BA6-E540-AEBD-1291CE1702CD}" type="slidenum">
              <a:rPr lang="en-US">
                <a:solidFill>
                  <a:srgbClr val="CCCC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DD5B-9782-FD43-937C-BC2B0978568E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3078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6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0" indent="0" algn="ctr">
              <a:buNone/>
              <a:defRPr/>
            </a:lvl3pPr>
            <a:lvl4pPr marL="1371465" indent="0" algn="ctr">
              <a:buNone/>
              <a:defRPr/>
            </a:lvl4pPr>
            <a:lvl5pPr marL="1828620" indent="0" algn="ctr">
              <a:buNone/>
              <a:defRPr/>
            </a:lvl5pPr>
            <a:lvl6pPr marL="2285775" indent="0" algn="ctr">
              <a:buNone/>
              <a:defRPr/>
            </a:lvl6pPr>
            <a:lvl7pPr marL="2742930" indent="0" algn="ctr">
              <a:buNone/>
              <a:defRPr/>
            </a:lvl7pPr>
            <a:lvl8pPr marL="3200080" indent="0" algn="ctr">
              <a:buNone/>
              <a:defRPr/>
            </a:lvl8pPr>
            <a:lvl9pPr marL="365723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F09D4-6DC9-1B4A-B86A-B7003EEF3330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9488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0" indent="0">
              <a:buNone/>
              <a:defRPr sz="1600"/>
            </a:lvl3pPr>
            <a:lvl4pPr marL="1371465" indent="0">
              <a:buNone/>
              <a:defRPr sz="1400"/>
            </a:lvl4pPr>
            <a:lvl5pPr marL="1828620" indent="0">
              <a:buNone/>
              <a:defRPr sz="1400"/>
            </a:lvl5pPr>
            <a:lvl6pPr marL="2285775" indent="0">
              <a:buNone/>
              <a:defRPr sz="1400"/>
            </a:lvl6pPr>
            <a:lvl7pPr marL="2742930" indent="0">
              <a:buNone/>
              <a:defRPr sz="1400"/>
            </a:lvl7pPr>
            <a:lvl8pPr marL="3200080" indent="0">
              <a:buNone/>
              <a:defRPr sz="1400"/>
            </a:lvl8pPr>
            <a:lvl9pPr marL="365723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0" indent="0">
              <a:buNone/>
              <a:defRPr sz="2000"/>
            </a:lvl8pPr>
            <a:lvl9pPr marL="36572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B86D-89CE-B54A-A8C7-0FBEEF93D509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1840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8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0" indent="0" algn="ctr">
              <a:buNone/>
              <a:defRPr/>
            </a:lvl3pPr>
            <a:lvl4pPr marL="1371465" indent="0" algn="ctr">
              <a:buNone/>
              <a:defRPr/>
            </a:lvl4pPr>
            <a:lvl5pPr marL="1828620" indent="0" algn="ctr">
              <a:buNone/>
              <a:defRPr/>
            </a:lvl5pPr>
            <a:lvl6pPr marL="2285775" indent="0" algn="ctr">
              <a:buNone/>
              <a:defRPr/>
            </a:lvl6pPr>
            <a:lvl7pPr marL="2742930" indent="0" algn="ctr">
              <a:buNone/>
              <a:defRPr/>
            </a:lvl7pPr>
            <a:lvl8pPr marL="3200080" indent="0" algn="ctr">
              <a:buNone/>
              <a:defRPr/>
            </a:lvl8pPr>
            <a:lvl9pPr marL="365723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0" indent="0">
              <a:buNone/>
              <a:defRPr sz="1600"/>
            </a:lvl3pPr>
            <a:lvl4pPr marL="1371465" indent="0">
              <a:buNone/>
              <a:defRPr sz="1400"/>
            </a:lvl4pPr>
            <a:lvl5pPr marL="1828620" indent="0">
              <a:buNone/>
              <a:defRPr sz="1400"/>
            </a:lvl5pPr>
            <a:lvl6pPr marL="2285775" indent="0">
              <a:buNone/>
              <a:defRPr sz="1400"/>
            </a:lvl6pPr>
            <a:lvl7pPr marL="2742930" indent="0">
              <a:buNone/>
              <a:defRPr sz="1400"/>
            </a:lvl7pPr>
            <a:lvl8pPr marL="3200080" indent="0">
              <a:buNone/>
              <a:defRPr sz="1400"/>
            </a:lvl8pPr>
            <a:lvl9pPr marL="365723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0" indent="0">
              <a:buNone/>
              <a:defRPr sz="2000"/>
            </a:lvl8pPr>
            <a:lvl9pPr marL="36572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7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A049-E498-C546-95D2-5CA9CB3D52F6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72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8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19" indent="0" algn="ctr">
              <a:buNone/>
              <a:defRPr/>
            </a:lvl3pPr>
            <a:lvl4pPr marL="1371479" indent="0" algn="ctr">
              <a:buNone/>
              <a:defRPr/>
            </a:lvl4pPr>
            <a:lvl5pPr marL="1828638" indent="0" algn="ctr">
              <a:buNone/>
              <a:defRPr/>
            </a:lvl5pPr>
            <a:lvl6pPr marL="2285798" indent="0" algn="ctr">
              <a:buNone/>
              <a:defRPr/>
            </a:lvl6pPr>
            <a:lvl7pPr marL="2742957" indent="0" algn="ctr">
              <a:buNone/>
              <a:defRPr/>
            </a:lvl7pPr>
            <a:lvl8pPr marL="3200112" indent="0" algn="ctr">
              <a:buNone/>
              <a:defRPr/>
            </a:lvl8pPr>
            <a:lvl9pPr marL="3657272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FCA39-DC41-5649-801B-C931ED085D05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46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AFC60-82FF-8740-A0B4-158765713962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64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19" indent="0">
              <a:buNone/>
              <a:defRPr sz="1600"/>
            </a:lvl3pPr>
            <a:lvl4pPr marL="1371479" indent="0">
              <a:buNone/>
              <a:defRPr sz="1400"/>
            </a:lvl4pPr>
            <a:lvl5pPr marL="1828638" indent="0">
              <a:buNone/>
              <a:defRPr sz="1400"/>
            </a:lvl5pPr>
            <a:lvl6pPr marL="2285798" indent="0">
              <a:buNone/>
              <a:defRPr sz="1400"/>
            </a:lvl6pPr>
            <a:lvl7pPr marL="2742957" indent="0">
              <a:buNone/>
              <a:defRPr sz="1400"/>
            </a:lvl7pPr>
            <a:lvl8pPr marL="3200112" indent="0">
              <a:buNone/>
              <a:defRPr sz="1400"/>
            </a:lvl8pPr>
            <a:lvl9pPr marL="3657272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8FF38-B6F4-5A4E-B246-0B9E82BF188E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80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ABBD3-BD44-EF4C-A92E-1AAADB61A2AF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843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535C-FCC5-474E-A6D7-F09F96824691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51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0DBD4-D5BD-F44A-8BE7-54B16F38911B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34419-E466-B946-8026-5DCF703AC5AF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26E2-F248-6745-A49B-1E6C0476E1F7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94862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8" indent="0">
              <a:buNone/>
              <a:defRPr sz="900"/>
            </a:lvl5pPr>
            <a:lvl6pPr marL="2285798" indent="0">
              <a:buNone/>
              <a:defRPr sz="900"/>
            </a:lvl6pPr>
            <a:lvl7pPr marL="2742957" indent="0">
              <a:buNone/>
              <a:defRPr sz="900"/>
            </a:lvl7pPr>
            <a:lvl8pPr marL="3200112" indent="0">
              <a:buNone/>
              <a:defRPr sz="900"/>
            </a:lvl8pPr>
            <a:lvl9pPr marL="3657272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92FC-F972-C14B-8557-B0CD8F7D340E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55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9" indent="0">
              <a:buNone/>
              <a:defRPr sz="2000"/>
            </a:lvl4pPr>
            <a:lvl5pPr marL="1828638" indent="0">
              <a:buNone/>
              <a:defRPr sz="2000"/>
            </a:lvl5pPr>
            <a:lvl6pPr marL="2285798" indent="0">
              <a:buNone/>
              <a:defRPr sz="2000"/>
            </a:lvl6pPr>
            <a:lvl7pPr marL="2742957" indent="0">
              <a:buNone/>
              <a:defRPr sz="2000"/>
            </a:lvl7pPr>
            <a:lvl8pPr marL="3200112" indent="0">
              <a:buNone/>
              <a:defRPr sz="2000"/>
            </a:lvl8pPr>
            <a:lvl9pPr marL="36572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8" indent="0">
              <a:buNone/>
              <a:defRPr sz="900"/>
            </a:lvl5pPr>
            <a:lvl6pPr marL="2285798" indent="0">
              <a:buNone/>
              <a:defRPr sz="900"/>
            </a:lvl6pPr>
            <a:lvl7pPr marL="2742957" indent="0">
              <a:buNone/>
              <a:defRPr sz="900"/>
            </a:lvl7pPr>
            <a:lvl8pPr marL="3200112" indent="0">
              <a:buNone/>
              <a:defRPr sz="900"/>
            </a:lvl8pPr>
            <a:lvl9pPr marL="3657272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130C1-07A3-634A-B363-7E07C2498574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34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4BF7-C283-1D4D-814D-35AF618E8B2A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4756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50B60-9F49-3647-BA08-B952FDAC8E3F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98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C9781-69D8-AB45-B28C-19772E61C465}" type="slidenum">
              <a:rPr lang="en-US">
                <a:solidFill>
                  <a:srgbClr val="000000"/>
                </a:solidFill>
              </a:rPr>
              <a:pPr/>
              <a:t>‹n.›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5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9697E-AB25-9E48-8BBE-F6E30736BEA9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803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5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981205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1688-5A83-B040-B323-8F87B75161FA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6374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5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981205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052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/>
              <a:t>Vulcano,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Vulcano 2010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052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5057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0651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59052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2835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6056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3955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5923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64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5057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3986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8211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3159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1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065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5905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283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605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3242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395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592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64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398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82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315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ahoma" charset="0"/>
              <a:buNone/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018C-1835-354C-BEC7-459A57C3C6EE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6DB3-4C58-5446-A4EB-5E90AF7511F7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B311-961E-5F48-88D9-C252BA28B60D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2205038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7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992C-6A63-2C4E-9137-6986EE7BBDCC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F5F4-7F23-0942-9AFE-B2CABEE9F50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EF77-E2BE-D24F-A12B-949C105AD785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D6FF-F3D6-6943-A7A9-D11989BFB2DC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104C-36F2-2644-A4EF-7E68AC7DB2E5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33E5-7A1F-F142-A4B0-A414B23EA32E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0924-C169-DB4C-8BBD-70C3F6CC436D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F54-84C9-F048-83F6-65C75C44E1D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20DF98-8F9A-F049-B7DE-CB21A4DF3446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8820A7-C8C9-AD4B-AA71-C00E3968419A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8559E7-8BB5-AF46-8770-13611DF7D948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AE0A33-1E48-F744-85C2-D055FF4B98A4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17A66E-31B8-5041-ACD0-9036254EAD9A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E688D-007D-DD4F-AAE3-74ED02091531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2947C1-2FF3-DE4A-B7AB-842428575567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7BCA39-D15E-3544-B279-972FCA766064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1AD59D-178F-1545-9F73-BFB90FC1C0C3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58280F-F7FD-8842-B5AF-9070E73009E3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EBFC22-B535-7E4B-8F91-4AA7FB0144B2}" type="slidenum">
              <a:rPr lang="it-IT">
                <a:solidFill>
                  <a:srgbClr val="000000"/>
                </a:solidFill>
              </a:rPr>
              <a:pPr/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4" indent="0" algn="ctr">
              <a:buNone/>
              <a:defRPr/>
            </a:lvl2pPr>
            <a:lvl3pPr marL="914328" indent="0" algn="ctr">
              <a:buNone/>
              <a:defRPr/>
            </a:lvl3pPr>
            <a:lvl4pPr marL="1371492" indent="0" algn="ctr">
              <a:buNone/>
              <a:defRPr/>
            </a:lvl4pPr>
            <a:lvl5pPr marL="1828656" indent="0" algn="ctr">
              <a:buNone/>
              <a:defRPr/>
            </a:lvl5pPr>
            <a:lvl6pPr marL="2285820" indent="0" algn="ctr">
              <a:buNone/>
              <a:defRPr/>
            </a:lvl6pPr>
            <a:lvl7pPr marL="2742984" indent="0" algn="ctr">
              <a:buNone/>
              <a:defRPr/>
            </a:lvl7pPr>
            <a:lvl8pPr marL="3200144" indent="0" algn="ctr">
              <a:buNone/>
              <a:defRPr/>
            </a:lvl8pPr>
            <a:lvl9pPr marL="3657308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6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4" indent="0">
              <a:buNone/>
              <a:defRPr sz="1800"/>
            </a:lvl2pPr>
            <a:lvl3pPr marL="914328" indent="0">
              <a:buNone/>
              <a:defRPr sz="1600"/>
            </a:lvl3pPr>
            <a:lvl4pPr marL="1371492" indent="0">
              <a:buNone/>
              <a:defRPr sz="1400"/>
            </a:lvl4pPr>
            <a:lvl5pPr marL="1828656" indent="0">
              <a:buNone/>
              <a:defRPr sz="1400"/>
            </a:lvl5pPr>
            <a:lvl6pPr marL="2285820" indent="0">
              <a:buNone/>
              <a:defRPr sz="1400"/>
            </a:lvl6pPr>
            <a:lvl7pPr marL="2742984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2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4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8" indent="0">
              <a:buNone/>
              <a:defRPr sz="2400"/>
            </a:lvl3pPr>
            <a:lvl4pPr marL="1371492" indent="0">
              <a:buNone/>
              <a:defRPr sz="2000"/>
            </a:lvl4pPr>
            <a:lvl5pPr marL="1828656" indent="0">
              <a:buNone/>
              <a:defRPr sz="2000"/>
            </a:lvl5pPr>
            <a:lvl6pPr marL="2285820" indent="0">
              <a:buNone/>
              <a:defRPr sz="2000"/>
            </a:lvl6pPr>
            <a:lvl7pPr marL="2742984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8" indent="0">
              <a:buNone/>
              <a:defRPr sz="1000"/>
            </a:lvl3pPr>
            <a:lvl4pPr marL="1371492" indent="0">
              <a:buNone/>
              <a:defRPr sz="900"/>
            </a:lvl4pPr>
            <a:lvl5pPr marL="1828656" indent="0">
              <a:buNone/>
              <a:defRPr sz="900"/>
            </a:lvl5pPr>
            <a:lvl6pPr marL="2285820" indent="0">
              <a:buNone/>
              <a:defRPr sz="900"/>
            </a:lvl6pPr>
            <a:lvl7pPr marL="2742984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41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6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0" indent="0" algn="ctr">
              <a:buNone/>
              <a:defRPr/>
            </a:lvl3pPr>
            <a:lvl4pPr marL="1371465" indent="0" algn="ctr">
              <a:buNone/>
              <a:defRPr/>
            </a:lvl4pPr>
            <a:lvl5pPr marL="1828620" indent="0" algn="ctr">
              <a:buNone/>
              <a:defRPr/>
            </a:lvl5pPr>
            <a:lvl6pPr marL="2285775" indent="0" algn="ctr">
              <a:buNone/>
              <a:defRPr/>
            </a:lvl6pPr>
            <a:lvl7pPr marL="2742930" indent="0" algn="ctr">
              <a:buNone/>
              <a:defRPr/>
            </a:lvl7pPr>
            <a:lvl8pPr marL="3200080" indent="0" algn="ctr">
              <a:buNone/>
              <a:defRPr/>
            </a:lvl8pPr>
            <a:lvl9pPr marL="365723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0" indent="0">
              <a:buNone/>
              <a:defRPr sz="1600"/>
            </a:lvl3pPr>
            <a:lvl4pPr marL="1371465" indent="0">
              <a:buNone/>
              <a:defRPr sz="1400"/>
            </a:lvl4pPr>
            <a:lvl5pPr marL="1828620" indent="0">
              <a:buNone/>
              <a:defRPr sz="1400"/>
            </a:lvl5pPr>
            <a:lvl6pPr marL="2285775" indent="0">
              <a:buNone/>
              <a:defRPr sz="1400"/>
            </a:lvl6pPr>
            <a:lvl7pPr marL="2742930" indent="0">
              <a:buNone/>
              <a:defRPr sz="1400"/>
            </a:lvl7pPr>
            <a:lvl8pPr marL="3200080" indent="0">
              <a:buNone/>
              <a:defRPr sz="1400"/>
            </a:lvl8pPr>
            <a:lvl9pPr marL="365723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0" indent="0">
              <a:buNone/>
              <a:defRPr sz="2000"/>
            </a:lvl8pPr>
            <a:lvl9pPr marL="36572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1214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0309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3"/>
            <a:ext cx="6705600" cy="60309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6080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5" y="2205048"/>
            <a:ext cx="4027488" cy="18367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5" y="4194175"/>
            <a:ext cx="4027488" cy="18367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3" indent="0" algn="ctr">
              <a:buNone/>
              <a:defRPr/>
            </a:lvl4pPr>
            <a:lvl5pPr marL="1828764" indent="0" algn="ctr">
              <a:buNone/>
              <a:defRPr/>
            </a:lvl5pPr>
            <a:lvl6pPr marL="2285955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018C-1835-354C-BEC7-459A57C3C6EE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6DB3-4C58-5446-A4EB-5E90AF7511F7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3" indent="0">
              <a:buNone/>
              <a:defRPr sz="1400"/>
            </a:lvl4pPr>
            <a:lvl5pPr marL="1828764" indent="0">
              <a:buNone/>
              <a:defRPr sz="1400"/>
            </a:lvl5pPr>
            <a:lvl6pPr marL="2285955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B311-961E-5F48-88D9-C252BA28B60D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133602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992C-6A63-2C4E-9137-6986EE7BBDCC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F5F4-7F23-0942-9AFE-B2CABEE9F50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EF77-E2BE-D24F-A12B-949C105AD785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D6FF-F3D6-6943-A7A9-D11989BFB2DC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72486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104C-36F2-2644-A4EF-7E68AC7DB2E5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33E5-7A1F-F142-A4B0-A414B23EA32E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0924-C169-DB4C-8BBD-70C3F6CC436D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F54-84C9-F048-83F6-65C75C44E1D1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0" indent="0" algn="ctr">
              <a:buNone/>
              <a:defRPr/>
            </a:lvl3pPr>
            <a:lvl4pPr marL="1371465" indent="0" algn="ctr">
              <a:buNone/>
              <a:defRPr/>
            </a:lvl4pPr>
            <a:lvl5pPr marL="1828620" indent="0" algn="ctr">
              <a:buNone/>
              <a:defRPr/>
            </a:lvl5pPr>
            <a:lvl6pPr marL="2285775" indent="0" algn="ctr">
              <a:buNone/>
              <a:defRPr/>
            </a:lvl6pPr>
            <a:lvl7pPr marL="2742930" indent="0" algn="ctr">
              <a:buNone/>
              <a:defRPr/>
            </a:lvl7pPr>
            <a:lvl8pPr marL="3200080" indent="0" algn="ctr">
              <a:buNone/>
              <a:defRPr/>
            </a:lvl8pPr>
            <a:lvl9pPr marL="365723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0" indent="0">
              <a:buNone/>
              <a:defRPr sz="1600"/>
            </a:lvl3pPr>
            <a:lvl4pPr marL="1371465" indent="0">
              <a:buNone/>
              <a:defRPr sz="1400"/>
            </a:lvl4pPr>
            <a:lvl5pPr marL="1828620" indent="0">
              <a:buNone/>
              <a:defRPr sz="1400"/>
            </a:lvl5pPr>
            <a:lvl6pPr marL="2285775" indent="0">
              <a:buNone/>
              <a:defRPr sz="1400"/>
            </a:lvl6pPr>
            <a:lvl7pPr marL="2742930" indent="0">
              <a:buNone/>
              <a:defRPr sz="1400"/>
            </a:lvl7pPr>
            <a:lvl8pPr marL="3200080" indent="0">
              <a:buNone/>
              <a:defRPr sz="1400"/>
            </a:lvl8pPr>
            <a:lvl9pPr marL="3657236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05040"/>
            <a:ext cx="402748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2205040"/>
            <a:ext cx="402748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6.xml"/><Relationship Id="rId15" Type="http://schemas.openxmlformats.org/officeDocument/2006/relationships/theme" Target="../theme/theme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theme" Target="../theme/theme16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theme" Target="../theme/theme17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theme" Target="../theme/theme18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27.xml"/><Relationship Id="rId14" Type="http://schemas.openxmlformats.org/officeDocument/2006/relationships/theme" Target="../theme/theme19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<Relationship Id="rId14" Type="http://schemas.openxmlformats.org/officeDocument/2006/relationships/theme" Target="../theme/theme20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3.xml"/><Relationship Id="rId14" Type="http://schemas.openxmlformats.org/officeDocument/2006/relationships/theme" Target="../theme/theme21.xml"/><Relationship Id="rId1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38"/>
            <a:ext cx="8207375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8" y="61166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solidFill>
                  <a:schemeClr val="tx1"/>
                </a:solidFill>
                <a:latin typeface="Arial Black" charset="0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91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−"/>
        <a:defRPr sz="16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CCCCFF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CCCCFF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3D7025B8-B7D0-6A4D-AD52-D4F3D6A86AE4}" type="slidenum">
              <a:rPr lang="en-US">
                <a:solidFill>
                  <a:srgbClr val="CCCCFF"/>
                </a:solidFill>
                <a:ea typeface="+mn-ea"/>
              </a:rPr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t>‹n.›</a:t>
            </a:fld>
            <a:endParaRPr lang="en-US">
              <a:solidFill>
                <a:srgbClr val="CCCCFF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4587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5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rgbClr val="CCCCFF"/>
                </a:solidFill>
                <a:latin typeface="Times New Roman" pitchFamily="-106" charset="0"/>
                <a:ea typeface="+mn-ea"/>
              </a:rPr>
              <a:t>Bologna, 2006</a:t>
            </a:r>
          </a:p>
        </p:txBody>
      </p:sp>
      <p:sp>
        <p:nvSpPr>
          <p:cNvPr id="289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rgbClr val="CCCCFF"/>
              </a:solidFill>
              <a:latin typeface="Times New Roman" pitchFamily="-106" charset="0"/>
              <a:ea typeface="+mn-ea"/>
            </a:endParaRPr>
          </a:p>
        </p:txBody>
      </p:sp>
      <p:sp>
        <p:nvSpPr>
          <p:cNvPr id="289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F886E63B-7110-5D41-93CA-FF046FCBCDC3}" type="slidenum">
              <a:rPr lang="en-US">
                <a:solidFill>
                  <a:srgbClr val="CCCCFF"/>
                </a:solidFill>
                <a:latin typeface="Times New Roman" pitchFamily="-106" charset="0"/>
                <a:ea typeface="+mn-ea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‹n.›</a:t>
            </a:fld>
            <a:endParaRPr lang="en-US">
              <a:solidFill>
                <a:srgbClr val="CCCCFF"/>
              </a:solidFill>
              <a:latin typeface="Times New Roman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4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124"/>
            <a:ext cx="7772400" cy="39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4"/>
            <a:ext cx="19045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  <a:sym typeface="Gill Sans" pitchFamily="-65" charset="0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  <a:ea typeface="+mn-ea"/>
            </a:endParaRPr>
          </a:p>
        </p:txBody>
      </p:sp>
      <p:sp>
        <p:nvSpPr>
          <p:cNvPr id="43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7924"/>
            <a:ext cx="2894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Times New Roman" pitchFamily="-65" charset="0"/>
                <a:sym typeface="Gill Sans" pitchFamily="-65" charset="0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ea typeface="+mn-ea"/>
            </a:endParaRPr>
          </a:p>
        </p:txBody>
      </p:sp>
      <p:sp>
        <p:nvSpPr>
          <p:cNvPr id="43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85" y="6247924"/>
            <a:ext cx="19045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hlink"/>
                </a:solidFill>
                <a:latin typeface="+mn-lt"/>
                <a:sym typeface="Gill Sans" pitchFamily="-65" charset="0"/>
              </a:defRPr>
            </a:lvl1pPr>
          </a:lstStyle>
          <a:p>
            <a:pPr>
              <a:defRPr/>
            </a:pPr>
            <a:fld id="{177CF9A4-7824-2748-BDB8-CBA0A13D26F6}" type="slidenum">
              <a:rPr lang="en-US">
                <a:solidFill>
                  <a:srgbClr val="CCCCFF"/>
                </a:solidFill>
                <a:latin typeface="Times New Roman"/>
                <a:ea typeface="+mn-ea"/>
              </a:rPr>
              <a:pPr>
                <a:defRPr/>
              </a:pPr>
              <a:t>‹n.›</a:t>
            </a:fld>
            <a:endParaRPr lang="en-US">
              <a:solidFill>
                <a:srgbClr val="CCCCFF"/>
              </a:solidFill>
              <a:latin typeface="Times New Roman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0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0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0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38587" indent="-33858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8605" indent="-2814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38624" indent="-2242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95786" indent="-2242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2952" indent="-2242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650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0676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7700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4720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4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4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295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295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295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295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E4FD74F-7D26-8A40-AEDB-2CDF7AFAFD14}" type="slidenum">
              <a:rPr lang="it-IT">
                <a:solidFill>
                  <a:srgbClr val="000000"/>
                </a:solidFill>
                <a:latin typeface="Times New Roman" pitchFamily="-106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‹n.›</a:t>
            </a:fld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2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CCCCFF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CCCCFF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  <a:latin typeface="Times New Roman" pitchFamily="-65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3D7025B8-B7D0-6A4D-AD52-D4F3D6A86AE4}" type="slidenum">
              <a:rPr lang="en-US">
                <a:solidFill>
                  <a:srgbClr val="CCCCFF"/>
                </a:solidFill>
                <a:ea typeface="+mn-ea"/>
              </a:rPr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t>‹n.›</a:t>
            </a:fld>
            <a:endParaRPr lang="en-US">
              <a:solidFill>
                <a:srgbClr val="CCCCFF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  <p:sldLayoutId id="214748467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1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2977" indent="-22859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4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3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6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2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75" indent="-28572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887" indent="-228577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4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195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35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  <p:sldLayoutId id="214748498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6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2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75" indent="-28572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887" indent="-228577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4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195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35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fld id="{1849E1C4-A778-AE49-8704-1AE0AEE1D844}" type="slidenum">
              <a:rPr lang="en-US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t>‹n.›</a:t>
            </a:fld>
            <a:endParaRPr lang="en-US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  <p:sldLayoutId id="21474849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16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31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47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63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375" indent="-22857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534" indent="-22857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691" indent="-22857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5849" indent="-22857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2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mtClean="0">
                <a:latin typeface="Times New Roman" charset="0"/>
                <a:ea typeface="+mn-ea"/>
              </a:rPr>
              <a:t>Vulcano, May 2009</a:t>
            </a: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mtClean="0">
                <a:latin typeface="Times New Roman" charset="0"/>
                <a:ea typeface="+mn-ea"/>
              </a:rPr>
              <a:t>Vulcano 2010</a:t>
            </a:r>
            <a:endParaRPr lang="en-US">
              <a:latin typeface="Times New Roman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  <p:sldLayoutId id="2147485021" r:id="rId12"/>
    <p:sldLayoutId id="2147485022" r:id="rId13"/>
  </p:sldLayoutIdLst>
  <p:transition xmlns:p14="http://schemas.microsoft.com/office/powerpoint/2010/main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5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56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</a:defRPr>
            </a:lvl1pPr>
          </a:lstStyle>
          <a:p>
            <a:r>
              <a:rPr lang="it-IT"/>
              <a:t>3 November 2003</a:t>
            </a:r>
            <a:endParaRPr lang="en-US"/>
          </a:p>
        </p:txBody>
      </p:sp>
      <p:sp>
        <p:nvSpPr>
          <p:cNvPr id="2956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56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hlink"/>
                </a:solidFill>
                <a:latin typeface="+mn-lt"/>
              </a:defRPr>
            </a:lvl1pPr>
          </a:lstStyle>
          <a:p>
            <a:fld id="{420A3CB4-1AA5-2E4C-84D8-B5A59B23C71F}" type="slidenum">
              <a:rPr lang="en-US"/>
              <a:pPr/>
              <a:t>‹n.›</a:t>
            </a:fld>
            <a:r>
              <a:rPr lang="en-US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mtClean="0">
                <a:latin typeface="Times New Roman" charset="0"/>
                <a:ea typeface="+mn-ea"/>
              </a:rPr>
              <a:t>Vulcano, May 2009</a:t>
            </a: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mtClean="0">
                <a:latin typeface="Times New Roman" charset="0"/>
                <a:ea typeface="+mn-ea"/>
              </a:rPr>
              <a:t>Vulcano 2010</a:t>
            </a:r>
            <a:endParaRPr lang="en-US">
              <a:latin typeface="Times New Roman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  <p:sldLayoutId id="2147485035" r:id="rId12"/>
    <p:sldLayoutId id="2147485036" r:id="rId13"/>
  </p:sldLayoutIdLst>
  <p:transition xmlns:p14="http://schemas.microsoft.com/office/powerpoint/2010/main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2F2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lo stile del titolo dello schema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rgbClr val="FFFFFF"/>
                </a:solidFill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75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rgbClr val="FFFFFF"/>
                </a:solidFill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  <p:sldLayoutId id="2147485049" r:id="rId12"/>
    <p:sldLayoutId id="2147485050" r:id="rId13"/>
  </p:sldLayoutIdLst>
  <p:transition xmlns:p14="http://schemas.microsoft.com/office/powerpoint/2010/main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lo stile del titolo dello schema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rgbClr val="FFFFFF"/>
                </a:solidFill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75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rgbClr val="FFFFFF"/>
                </a:solidFill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</p:sldLayoutIdLst>
  <p:transition xmlns:p14="http://schemas.microsoft.com/office/powerpoint/2010/main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3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13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13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7359476-4A6C-CF45-9940-F9738C99365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295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295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295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295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E4FD74F-7D26-8A40-AEDB-2CDF7AFAFD14}" type="slidenum">
              <a:rPr lang="it-IT">
                <a:solidFill>
                  <a:srgbClr val="000000"/>
                </a:solidFill>
                <a:latin typeface="Times New Roman" pitchFamily="-106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‹n.›</a:t>
            </a:fld>
            <a:endParaRPr lang="it-IT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64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92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56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73" indent="-342873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91" indent="-285726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910" indent="-228582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72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235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400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63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726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88" indent="-228582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6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2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75" indent="-28572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887" indent="-228577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4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195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35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2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3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13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413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hlink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7359476-4A6C-CF45-9940-F9738C993658}" type="slidenum">
              <a:rPr lang="en-US">
                <a:solidFill>
                  <a:srgbClr val="CCCCFF"/>
                </a:solidFill>
                <a:latin typeface="Times New Roman"/>
              </a:rPr>
              <a:pPr>
                <a:defRPr/>
              </a:pPr>
              <a:t>‹n.›</a:t>
            </a:fld>
            <a:r>
              <a:rPr lang="en-US">
                <a:solidFill>
                  <a:srgbClr val="CCCCFF"/>
                </a:solidFill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1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2977" indent="-22859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4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3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40"/>
            <a:ext cx="82073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942980" name="Text Box 4"/>
          <p:cNvSpPr txBox="1">
            <a:spLocks noChangeArrowheads="1"/>
          </p:cNvSpPr>
          <p:nvPr userDrawn="1"/>
        </p:nvSpPr>
        <p:spPr bwMode="auto">
          <a:xfrm>
            <a:off x="7158037" y="6116638"/>
            <a:ext cx="18466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1800" dirty="0">
                <a:solidFill>
                  <a:srgbClr val="FFCC00"/>
                </a:solidFill>
                <a:latin typeface="Arial Black" pitchFamily="-106" charset="0"/>
                <a:ea typeface="+mn-ea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7pPr>
      <a:lvl8pPr marL="1371465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8pPr>
      <a:lvl9pPr marL="182862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Comic Sans MS" pitchFamily="-106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875" indent="-28572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2pPr>
      <a:lvl3pPr marL="1142887" indent="-228577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04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−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195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35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Font typeface="Times New Roman" pitchFamily="-106" charset="0"/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4.wdp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22.jpeg"/><Relationship Id="rId3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25.jpeg"/><Relationship Id="rId3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137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0.wmf"/><Relationship Id="rId9" Type="http://schemas.openxmlformats.org/officeDocument/2006/relationships/image" Target="../media/image41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4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jpeg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52.jpeg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185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5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microsoft.com/office/2007/relationships/hdphoto" Target="../media/hdphoto3.wdp"/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g"/><Relationship Id="rId7" Type="http://schemas.openxmlformats.org/officeDocument/2006/relationships/image" Target="../media/image13.jpeg"/><Relationship Id="rId8" Type="http://schemas.microsoft.com/office/2007/relationships/hdphoto" Target="../media/hdphoto2.wdp"/><Relationship Id="rId9" Type="http://schemas.openxmlformats.org/officeDocument/2006/relationships/image" Target="../media/image14.jpg"/><Relationship Id="rId10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.jpg"/><Relationship Id="rId3" Type="http://schemas.openxmlformats.org/officeDocument/2006/relationships/image" Target="../media/image6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64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36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5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18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137.xml"/><Relationship Id="rId2" Type="http://schemas.openxmlformats.org/officeDocument/2006/relationships/notesSlide" Target="../notesSlides/notesSlide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engine-driven-supernova-explosion-with-accretion-di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183" y="-1170566"/>
            <a:ext cx="6857635" cy="9144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75657" y="5448715"/>
            <a:ext cx="6408712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6" rIns="91436" bIns="45716">
            <a:spAutoFit/>
          </a:bodyPr>
          <a:lstStyle>
            <a:lvl1pPr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Massimo Della Valle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it-IT" sz="1800" i="1" dirty="0" smtClean="0">
                <a:solidFill>
                  <a:srgbClr val="FFFFFF"/>
                </a:solidFill>
                <a:latin typeface="Calibri"/>
                <a:cs typeface="Calibri"/>
              </a:rPr>
              <a:t>Capodimonte </a:t>
            </a:r>
            <a:r>
              <a:rPr lang="it-IT" sz="1800" i="1" dirty="0" err="1" smtClean="0">
                <a:solidFill>
                  <a:srgbClr val="FFFFFF"/>
                </a:solidFill>
                <a:latin typeface="Calibri"/>
                <a:cs typeface="Calibri"/>
              </a:rPr>
              <a:t>Observatory</a:t>
            </a:r>
            <a:r>
              <a:rPr lang="it-IT" sz="1800" i="1" dirty="0" smtClean="0">
                <a:solidFill>
                  <a:srgbClr val="FFFFFF"/>
                </a:solidFill>
                <a:latin typeface="Calibri"/>
                <a:cs typeface="Calibri"/>
              </a:rPr>
              <a:t>, INAF-Napoli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it-IT" sz="1800" i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800" i="1" dirty="0" err="1" smtClean="0">
                <a:solidFill>
                  <a:srgbClr val="FFFFFF"/>
                </a:solidFill>
                <a:latin typeface="Calibri"/>
                <a:cs typeface="Calibri"/>
              </a:rPr>
              <a:t>Icranet</a:t>
            </a:r>
            <a:r>
              <a:rPr lang="it-IT" sz="1800" i="1" dirty="0" smtClean="0">
                <a:solidFill>
                  <a:srgbClr val="FFFFFF"/>
                </a:solidFill>
                <a:latin typeface="Calibri"/>
                <a:cs typeface="Calibri"/>
              </a:rPr>
              <a:t>, Pescara</a:t>
            </a: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57948" y="692696"/>
            <a:ext cx="8762524" cy="1008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9pPr>
          </a:lstStyle>
          <a:p>
            <a:pPr marL="339969" indent="-339969"/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Supernovae shed light on GRBs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09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Main Courses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6880"/>
            <a:ext cx="7772400" cy="39624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Rate of </a:t>
            </a:r>
            <a:r>
              <a:rPr lang="en-US" dirty="0" err="1" smtClean="0">
                <a:latin typeface="Comic Sans MS"/>
                <a:cs typeface="Comic Sans MS"/>
              </a:rPr>
              <a:t>SNe-Ibc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 pitchFamily="-106" charset="0"/>
              </a:rPr>
              <a:t>F</a:t>
            </a:r>
            <a:r>
              <a:rPr lang="en-US" dirty="0" smtClean="0">
                <a:latin typeface="Comic Sans MS" pitchFamily="-106" charset="0"/>
              </a:rPr>
              <a:t>raction </a:t>
            </a:r>
            <a:r>
              <a:rPr lang="en-US" dirty="0">
                <a:latin typeface="Comic Sans MS" pitchFamily="-106" charset="0"/>
              </a:rPr>
              <a:t>of </a:t>
            </a:r>
            <a:r>
              <a:rPr lang="en-US" dirty="0" err="1">
                <a:latin typeface="Comic Sans MS" pitchFamily="-106" charset="0"/>
              </a:rPr>
              <a:t>SNe-Ib</a:t>
            </a:r>
            <a:r>
              <a:rPr lang="en-US" dirty="0">
                <a:latin typeface="Comic Sans MS" pitchFamily="-106" charset="0"/>
              </a:rPr>
              <a:t>/c which produces (long)</a:t>
            </a:r>
            <a:r>
              <a:rPr lang="en-US" dirty="0" smtClean="0">
                <a:latin typeface="Comic Sans MS" pitchFamily="-106" charset="0"/>
              </a:rPr>
              <a:t>GRBs </a:t>
            </a:r>
          </a:p>
          <a:p>
            <a:r>
              <a:rPr lang="en-US" dirty="0" smtClean="0">
                <a:latin typeface="Comic Sans MS" pitchFamily="-106" charset="0"/>
              </a:rPr>
              <a:t>HL-GRB </a:t>
            </a:r>
            <a:r>
              <a:rPr lang="en-US" dirty="0" err="1" smtClean="0">
                <a:latin typeface="Comic Sans MS" pitchFamily="-106" charset="0"/>
              </a:rPr>
              <a:t>vs</a:t>
            </a:r>
            <a:r>
              <a:rPr lang="en-US" dirty="0" smtClean="0">
                <a:latin typeface="Comic Sans MS" pitchFamily="-106" charset="0"/>
              </a:rPr>
              <a:t> LL-GRB rates</a:t>
            </a:r>
          </a:p>
          <a:p>
            <a:pPr marL="0" indent="0">
              <a:buNone/>
            </a:pPr>
            <a:endParaRPr lang="en-US" sz="1600" dirty="0">
              <a:solidFill>
                <a:srgbClr val="FFFFCC"/>
              </a:solidFill>
              <a:latin typeface="Times New Roman" pitchFamily="-10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Main Courses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6880"/>
            <a:ext cx="7772400" cy="39624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Rate of </a:t>
            </a:r>
            <a:r>
              <a:rPr lang="en-US" dirty="0" err="1" smtClean="0">
                <a:latin typeface="Comic Sans MS"/>
                <a:cs typeface="Comic Sans MS"/>
              </a:rPr>
              <a:t>SNe-Ibc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 pitchFamily="-106" charset="0"/>
              </a:rPr>
              <a:t>F</a:t>
            </a:r>
            <a:r>
              <a:rPr lang="en-US" dirty="0" smtClean="0">
                <a:latin typeface="Comic Sans MS" pitchFamily="-106" charset="0"/>
              </a:rPr>
              <a:t>raction </a:t>
            </a:r>
            <a:r>
              <a:rPr lang="en-US" dirty="0">
                <a:latin typeface="Comic Sans MS" pitchFamily="-106" charset="0"/>
              </a:rPr>
              <a:t>of </a:t>
            </a:r>
            <a:r>
              <a:rPr lang="en-US" dirty="0" err="1">
                <a:latin typeface="Comic Sans MS" pitchFamily="-106" charset="0"/>
              </a:rPr>
              <a:t>SNe-Ib</a:t>
            </a:r>
            <a:r>
              <a:rPr lang="en-US" dirty="0">
                <a:latin typeface="Comic Sans MS" pitchFamily="-106" charset="0"/>
              </a:rPr>
              <a:t>/c which produces (long)</a:t>
            </a:r>
            <a:r>
              <a:rPr lang="en-US" dirty="0" smtClean="0">
                <a:latin typeface="Comic Sans MS" pitchFamily="-106" charset="0"/>
              </a:rPr>
              <a:t>GRBs </a:t>
            </a:r>
          </a:p>
          <a:p>
            <a:r>
              <a:rPr lang="en-US" dirty="0" smtClean="0">
                <a:latin typeface="Comic Sans MS" pitchFamily="-106" charset="0"/>
              </a:rPr>
              <a:t>HL-GRB </a:t>
            </a:r>
            <a:r>
              <a:rPr lang="en-US" dirty="0" err="1" smtClean="0">
                <a:latin typeface="Comic Sans MS" pitchFamily="-106" charset="0"/>
              </a:rPr>
              <a:t>vs</a:t>
            </a:r>
            <a:r>
              <a:rPr lang="en-US" dirty="0" smtClean="0">
                <a:latin typeface="Comic Sans MS" pitchFamily="-106" charset="0"/>
              </a:rPr>
              <a:t> LL-GRB rates</a:t>
            </a:r>
          </a:p>
          <a:p>
            <a:r>
              <a:rPr lang="en-US" dirty="0" smtClean="0">
                <a:latin typeface="Comic Sans MS" pitchFamily="-106" charset="0"/>
              </a:rPr>
              <a:t>GRB vs. HN rates</a:t>
            </a:r>
          </a:p>
          <a:p>
            <a:endParaRPr lang="en-US" dirty="0" smtClean="0">
              <a:latin typeface="Comic Sans MS" pitchFamily="-106" charset="0"/>
            </a:endParaRPr>
          </a:p>
          <a:p>
            <a:endParaRPr lang="en-US" sz="1600" dirty="0">
              <a:solidFill>
                <a:srgbClr val="FFFFCC"/>
              </a:solidFill>
              <a:latin typeface="Times New Roman" pitchFamily="-10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8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Main Courses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6880"/>
            <a:ext cx="7772400" cy="39624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Rate of </a:t>
            </a:r>
            <a:r>
              <a:rPr lang="en-US" dirty="0" err="1" smtClean="0">
                <a:latin typeface="Comic Sans MS"/>
                <a:cs typeface="Comic Sans MS"/>
              </a:rPr>
              <a:t>SNe-Ibc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 pitchFamily="-106" charset="0"/>
              </a:rPr>
              <a:t>F</a:t>
            </a:r>
            <a:r>
              <a:rPr lang="en-US" dirty="0" smtClean="0">
                <a:latin typeface="Comic Sans MS" pitchFamily="-106" charset="0"/>
              </a:rPr>
              <a:t>raction </a:t>
            </a:r>
            <a:r>
              <a:rPr lang="en-US" dirty="0">
                <a:latin typeface="Comic Sans MS" pitchFamily="-106" charset="0"/>
              </a:rPr>
              <a:t>of </a:t>
            </a:r>
            <a:r>
              <a:rPr lang="en-US" dirty="0" err="1">
                <a:latin typeface="Comic Sans MS" pitchFamily="-106" charset="0"/>
              </a:rPr>
              <a:t>SNe-Ib</a:t>
            </a:r>
            <a:r>
              <a:rPr lang="en-US" dirty="0">
                <a:latin typeface="Comic Sans MS" pitchFamily="-106" charset="0"/>
              </a:rPr>
              <a:t>/c which produces (long)</a:t>
            </a:r>
            <a:r>
              <a:rPr lang="en-US" dirty="0" smtClean="0">
                <a:latin typeface="Comic Sans MS" pitchFamily="-106" charset="0"/>
              </a:rPr>
              <a:t>GRBs </a:t>
            </a:r>
          </a:p>
          <a:p>
            <a:r>
              <a:rPr lang="en-US" dirty="0" smtClean="0">
                <a:latin typeface="Comic Sans MS" pitchFamily="-106" charset="0"/>
              </a:rPr>
              <a:t>HL-GRB </a:t>
            </a:r>
            <a:r>
              <a:rPr lang="en-US" dirty="0" err="1" smtClean="0">
                <a:latin typeface="Comic Sans MS" pitchFamily="-106" charset="0"/>
              </a:rPr>
              <a:t>vs</a:t>
            </a:r>
            <a:r>
              <a:rPr lang="en-US" dirty="0" smtClean="0">
                <a:latin typeface="Comic Sans MS" pitchFamily="-106" charset="0"/>
              </a:rPr>
              <a:t> LL-GRB rates</a:t>
            </a:r>
          </a:p>
          <a:p>
            <a:r>
              <a:rPr lang="en-US" dirty="0" smtClean="0">
                <a:latin typeface="Comic Sans MS" pitchFamily="-106" charset="0"/>
              </a:rPr>
              <a:t>GRB vs. HN rates</a:t>
            </a:r>
          </a:p>
          <a:p>
            <a:r>
              <a:rPr lang="en-US" dirty="0" smtClean="0">
                <a:latin typeface="Comic Sans MS" pitchFamily="-106" charset="0"/>
              </a:rPr>
              <a:t>“silent” GRB  </a:t>
            </a:r>
            <a:r>
              <a:rPr lang="en-US" dirty="0" err="1" smtClean="0">
                <a:latin typeface="Comic Sans MS" pitchFamily="-106" charset="0"/>
              </a:rPr>
              <a:t>vs</a:t>
            </a:r>
            <a:r>
              <a:rPr lang="en-US" dirty="0" smtClean="0">
                <a:latin typeface="Comic Sans MS" pitchFamily="-106" charset="0"/>
              </a:rPr>
              <a:t> GRB rates</a:t>
            </a:r>
          </a:p>
          <a:p>
            <a:endParaRPr lang="en-US" dirty="0" smtClean="0">
              <a:latin typeface="Comic Sans MS" pitchFamily="-106" charset="0"/>
            </a:endParaRPr>
          </a:p>
          <a:p>
            <a:endParaRPr lang="en-US" sz="1600" dirty="0">
              <a:solidFill>
                <a:srgbClr val="FFFFCC"/>
              </a:solidFill>
              <a:latin typeface="Times New Roman" pitchFamily="-10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13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rate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</a:t>
            </a:r>
            <a:r>
              <a:rPr lang="en-US" sz="3200" dirty="0">
                <a:latin typeface="Comic Sans MS" pitchFamily="-106" charset="0"/>
                <a:ea typeface="+mn-ea"/>
              </a:rPr>
              <a:t>/c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?</a:t>
            </a:r>
            <a:r>
              <a:rPr lang="en-US" sz="2800" dirty="0" smtClean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39952" y="1556792"/>
            <a:ext cx="4464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</a:rPr>
              <a:t>Asiago</a:t>
            </a:r>
            <a:r>
              <a:rPr lang="en-US" sz="1800" b="1" dirty="0" smtClean="0">
                <a:solidFill>
                  <a:schemeClr val="bg1"/>
                </a:solidFill>
              </a:rPr>
              <a:t> Survey (</a:t>
            </a:r>
            <a:r>
              <a:rPr lang="en-US" sz="1800" dirty="0" err="1" smtClean="0">
                <a:solidFill>
                  <a:schemeClr val="bg1"/>
                </a:solidFill>
              </a:rPr>
              <a:t>Cappellaro</a:t>
            </a:r>
            <a:r>
              <a:rPr lang="en-US" sz="1800" dirty="0" smtClean="0">
                <a:solidFill>
                  <a:schemeClr val="bg1"/>
                </a:solidFill>
              </a:rPr>
              <a:t> et al. 1999)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Immagine 7" descr="enric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" y="2492896"/>
            <a:ext cx="8775700" cy="2730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5652120" y="4077072"/>
            <a:ext cx="1440160" cy="648072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572000" y="6165304"/>
            <a:ext cx="3960440" cy="50405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445224"/>
            <a:ext cx="910977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marL="342873" indent="-34287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1" indent="-28572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2910" indent="-22858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072" indent="-22858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235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400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563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8726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5888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lvl="0" indent="0">
              <a:buNone/>
            </a:pPr>
            <a:r>
              <a:rPr lang="it-IT" sz="2400" dirty="0" smtClean="0">
                <a:latin typeface="Comic Sans MS" pitchFamily="-106" charset="0"/>
              </a:rPr>
              <a:t>Rate for </a:t>
            </a:r>
            <a:r>
              <a:rPr lang="it-IT" sz="2400" dirty="0" err="1" smtClean="0">
                <a:latin typeface="Comic Sans MS" pitchFamily="-106" charset="0"/>
              </a:rPr>
              <a:t>Ib</a:t>
            </a:r>
            <a:r>
              <a:rPr lang="it-IT" sz="2400" dirty="0" smtClean="0">
                <a:latin typeface="Comic Sans MS" pitchFamily="-106" charset="0"/>
              </a:rPr>
              <a:t>/c: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0.152 ± 0.064 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S</a:t>
            </a:r>
            <a:r>
              <a:rPr lang="it-IT" dirty="0" err="1" smtClean="0">
                <a:solidFill>
                  <a:schemeClr val="bg1"/>
                </a:solidFill>
                <a:latin typeface="Comic Sans MS" pitchFamily="-106" charset="0"/>
              </a:rPr>
              <a:t>Nu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        </a:t>
            </a:r>
            <a:r>
              <a:rPr lang="en-US" sz="1600" dirty="0" err="1" smtClean="0">
                <a:solidFill>
                  <a:srgbClr val="FFFFFF"/>
                </a:solidFill>
                <a:latin typeface="Comic Sans MS" pitchFamily="-106" charset="0"/>
                <a:ea typeface="ＭＳ Ｐゴシック" charset="0"/>
              </a:rPr>
              <a:t>Guetta</a:t>
            </a:r>
            <a:r>
              <a:rPr lang="en-US" sz="1600" dirty="0" smtClean="0">
                <a:solidFill>
                  <a:srgbClr val="FFFFFF"/>
                </a:solidFill>
                <a:latin typeface="Comic Sans MS" pitchFamily="-106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omic Sans MS" pitchFamily="-106" charset="0"/>
                <a:ea typeface="ＭＳ Ｐゴシック" charset="0"/>
              </a:rPr>
              <a:t>&amp; DV </a:t>
            </a:r>
            <a:r>
              <a:rPr lang="en-US" sz="1600" dirty="0" smtClean="0">
                <a:solidFill>
                  <a:srgbClr val="FFFFFF"/>
                </a:solidFill>
                <a:latin typeface="Comic Sans MS" pitchFamily="-106" charset="0"/>
                <a:ea typeface="ＭＳ Ｐゴシック" charset="0"/>
              </a:rPr>
              <a:t>2007</a:t>
            </a:r>
            <a:endParaRPr lang="it-IT" dirty="0" smtClean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None/>
            </a:pPr>
            <a:endParaRPr lang="it-IT" sz="2400" b="1" dirty="0">
              <a:solidFill>
                <a:schemeClr val="bg1"/>
              </a:solidFill>
              <a:latin typeface="Comic Sans MS" pitchFamily="-106" charset="0"/>
              <a:sym typeface="Wingdings" pitchFamily="-106" charset="2"/>
            </a:endParaRPr>
          </a:p>
          <a:p>
            <a:pPr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1.8 x 10</a:t>
            </a:r>
            <a:r>
              <a:rPr lang="it-IT" sz="2400" b="1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 Gpc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-1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  <a:sym typeface="Wingdings"/>
              </a:rPr>
              <a:t> </a:t>
            </a:r>
            <a:r>
              <a:rPr lang="it-IT" sz="2400" b="1" dirty="0" smtClean="0">
                <a:latin typeface="Comic Sans MS" pitchFamily="-106" charset="0"/>
                <a:sym typeface="Wingdings"/>
              </a:rPr>
              <a:t>1.1</a:t>
            </a:r>
            <a:r>
              <a:rPr lang="it-IT" sz="2400" b="1" dirty="0" smtClean="0">
                <a:latin typeface="Comic Sans MS" pitchFamily="-106" charset="0"/>
                <a:sym typeface="Wingdings" pitchFamily="-106" charset="2"/>
              </a:rPr>
              <a:t>x </a:t>
            </a:r>
            <a:r>
              <a:rPr lang="it-IT" sz="2400" b="1" dirty="0">
                <a:latin typeface="Comic Sans MS" pitchFamily="-106" charset="0"/>
                <a:sym typeface="Wingdings" pitchFamily="-106" charset="2"/>
              </a:rPr>
              <a:t>10</a:t>
            </a:r>
            <a:r>
              <a:rPr lang="it-IT" sz="2400" b="1" baseline="30000" dirty="0"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sz="2400" b="1" dirty="0" smtClean="0">
                <a:latin typeface="Comic Sans MS" pitchFamily="-106" charset="0"/>
                <a:sym typeface="Wingdings" pitchFamily="-106" charset="2"/>
              </a:rPr>
              <a:t>up to</a:t>
            </a:r>
            <a:r>
              <a:rPr lang="it-IT" sz="2400" b="1" dirty="0" smtClean="0">
                <a:latin typeface="Comic Sans MS" pitchFamily="-106" charset="0"/>
                <a:sym typeface="Wingdings"/>
              </a:rPr>
              <a:t> 2.6</a:t>
            </a:r>
            <a:r>
              <a:rPr lang="it-IT" sz="2400" b="1" dirty="0" smtClean="0">
                <a:latin typeface="Comic Sans MS" pitchFamily="-106" charset="0"/>
                <a:sym typeface="Wingdings" pitchFamily="-106" charset="2"/>
              </a:rPr>
              <a:t>x </a:t>
            </a:r>
            <a:r>
              <a:rPr lang="it-IT" sz="2400" b="1" dirty="0">
                <a:latin typeface="Comic Sans MS" pitchFamily="-106" charset="0"/>
                <a:sym typeface="Wingdings" pitchFamily="-106" charset="2"/>
              </a:rPr>
              <a:t>10</a:t>
            </a:r>
            <a:r>
              <a:rPr lang="it-IT" sz="2400" b="1" baseline="30000" dirty="0">
                <a:latin typeface="Comic Sans MS" pitchFamily="-106" charset="0"/>
                <a:sym typeface="Wingdings" pitchFamily="-106" charset="2"/>
              </a:rPr>
              <a:t>4 </a:t>
            </a:r>
            <a:endParaRPr lang="it-IT" sz="2400" b="1" dirty="0" smtClean="0">
              <a:latin typeface="Comic Sans MS" pitchFamily="-106" charset="0"/>
              <a:sym typeface="Wingdings" pitchFamily="-106" charset="2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-106" charset="0"/>
              </a:rPr>
              <a:t>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131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14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95536" y="6021288"/>
            <a:ext cx="7344816" cy="50405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0445" y="5445224"/>
            <a:ext cx="8569325" cy="1152128"/>
          </a:xfrm>
        </p:spPr>
        <p:txBody>
          <a:bodyPr/>
          <a:lstStyle/>
          <a:p>
            <a:pPr>
              <a:buNone/>
            </a:pPr>
            <a:r>
              <a:rPr lang="it-IT" dirty="0">
                <a:latin typeface="Comic Sans MS" pitchFamily="-106" charset="0"/>
              </a:rPr>
              <a:t>Rate for </a:t>
            </a:r>
            <a:r>
              <a:rPr lang="it-IT" dirty="0" err="1">
                <a:latin typeface="Comic Sans MS" pitchFamily="-106" charset="0"/>
              </a:rPr>
              <a:t>Ib</a:t>
            </a:r>
            <a:r>
              <a:rPr lang="it-IT" dirty="0">
                <a:latin typeface="Comic Sans MS" pitchFamily="-106" charset="0"/>
              </a:rPr>
              <a:t>/c</a:t>
            </a:r>
            <a:r>
              <a:rPr lang="it-IT" dirty="0" smtClean="0">
                <a:latin typeface="Comic Sans MS" pitchFamily="-106" charset="0"/>
              </a:rPr>
              <a:t>: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2.6 x 10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</a:rPr>
              <a:t>4 </a:t>
            </a:r>
            <a:r>
              <a:rPr lang="it-IT" dirty="0" err="1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  <a:endParaRPr lang="it-IT" dirty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FontTx/>
              <a:buNone/>
            </a:pPr>
            <a:r>
              <a:rPr lang="it-IT" b="1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2.2 x </a:t>
            </a:r>
            <a:r>
              <a:rPr lang="it-IT" b="1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10</a:t>
            </a:r>
            <a:r>
              <a:rPr lang="it-IT" b="1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b="1" dirty="0" smtClean="0">
                <a:solidFill>
                  <a:schemeClr val="bg1"/>
                </a:solidFill>
                <a:latin typeface="Comic Sans MS" pitchFamily="-106" charset="0"/>
                <a:sym typeface="Wingdings"/>
              </a:rPr>
              <a:t> </a:t>
            </a:r>
            <a:r>
              <a:rPr lang="it-IT" b="1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3 x 10</a:t>
            </a:r>
            <a:r>
              <a:rPr lang="it-IT" b="1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b="1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itchFamily="-106" charset="0"/>
                <a:sym typeface="Wingdings"/>
              </a:rPr>
              <a:t>S</a:t>
            </a:r>
            <a:r>
              <a:rPr lang="it-IT" dirty="0" err="1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Ne</a:t>
            </a:r>
            <a:r>
              <a:rPr lang="it-IT" dirty="0" err="1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-Ibc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rate </a:t>
            </a:r>
            <a:r>
              <a:rPr lang="en-US" sz="3200" dirty="0">
                <a:latin typeface="Comic Sans MS" pitchFamily="-106" charset="0"/>
                <a:ea typeface="+mn-ea"/>
              </a:rPr>
              <a:t>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</a:t>
            </a:r>
            <a:r>
              <a:rPr lang="en-US" sz="3200" dirty="0">
                <a:latin typeface="Comic Sans MS" pitchFamily="-106" charset="0"/>
                <a:ea typeface="+mn-ea"/>
              </a:rPr>
              <a:t>/</a:t>
            </a:r>
            <a:r>
              <a:rPr lang="en-US" sz="3200" dirty="0" smtClean="0">
                <a:latin typeface="Comic Sans MS" pitchFamily="-106" charset="0"/>
                <a:ea typeface="+mn-ea"/>
              </a:rPr>
              <a:t>c </a:t>
            </a:r>
            <a:r>
              <a:rPr lang="en-US" sz="3200" dirty="0">
                <a:latin typeface="Comic Sans MS" pitchFamily="-106" charset="0"/>
                <a:ea typeface="+mn-ea"/>
              </a:rPr>
              <a:t>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39952" y="1556792"/>
            <a:ext cx="4464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     Lick Survey (</a:t>
            </a:r>
            <a:r>
              <a:rPr lang="en-US" sz="1800" dirty="0" smtClean="0">
                <a:solidFill>
                  <a:schemeClr val="bg1"/>
                </a:solidFill>
              </a:rPr>
              <a:t>Li et al. 2011)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Immagine 1" descr="li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54076"/>
            <a:ext cx="9055532" cy="221508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5364088" y="4293096"/>
            <a:ext cx="1728192" cy="36004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8" name="Immagine 7" descr="weidon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3" r="18069"/>
          <a:stretch/>
        </p:blipFill>
        <p:spPr bwMode="auto">
          <a:xfrm>
            <a:off x="7884368" y="260546"/>
            <a:ext cx="1090219" cy="208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77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A5A-439E-1E45-AEB2-3CB0DD1AE4D0}" type="slidenum">
              <a:rPr lang="en-US" smtClean="0">
                <a:solidFill>
                  <a:srgbClr val="CCCCFF"/>
                </a:solidFill>
              </a:rPr>
              <a:pPr/>
              <a:t>15</a:t>
            </a:fld>
            <a:endParaRPr lang="en-US">
              <a:solidFill>
                <a:srgbClr val="CCCCFF"/>
              </a:solidFill>
            </a:endParaRPr>
          </a:p>
        </p:txBody>
      </p:sp>
      <p:pic>
        <p:nvPicPr>
          <p:cNvPr id="4" name="Immagine 3" descr="volumetric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6" y="2132856"/>
            <a:ext cx="6321263" cy="4725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91880" y="2636912"/>
            <a:ext cx="424847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2.4±0.2</a:t>
            </a:r>
            <a:r>
              <a:rPr lang="it-IT" sz="2000" baseline="30000" dirty="0" smtClean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x </a:t>
            </a:r>
            <a:r>
              <a:rPr lang="it-IT" sz="2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10</a:t>
            </a:r>
            <a:r>
              <a:rPr lang="it-IT" sz="2000" baseline="30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4  </a:t>
            </a:r>
            <a:r>
              <a:rPr lang="it-IT" sz="2000" dirty="0" err="1">
                <a:solidFill>
                  <a:srgbClr val="000000"/>
                </a:solidFill>
                <a:latin typeface="Comic Sans MS" pitchFamily="-106" charset="0"/>
                <a:sym typeface="Wingdings"/>
              </a:rPr>
              <a:t>S</a:t>
            </a:r>
            <a:r>
              <a:rPr lang="it-IT" sz="2000" dirty="0" err="1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Ne-Ibc</a:t>
            </a:r>
            <a:r>
              <a:rPr lang="it-IT" sz="2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 Gpc</a:t>
            </a:r>
            <a:r>
              <a:rPr lang="it-IT" sz="2000" baseline="30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sz="2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sz="2000" baseline="30000" dirty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sz="2000" baseline="30000" dirty="0" smtClean="0">
                <a:solidFill>
                  <a:srgbClr val="000000"/>
                </a:solidFill>
                <a:latin typeface="Comic Sans MS" pitchFamily="-106" charset="0"/>
                <a:sym typeface="Wingdings" pitchFamily="-106" charset="2"/>
              </a:rPr>
              <a:t>1 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6948264" y="2348880"/>
            <a:ext cx="0" cy="40324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41379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rate </a:t>
            </a:r>
            <a:r>
              <a:rPr lang="en-US" sz="3200" dirty="0">
                <a:latin typeface="Comic Sans MS" pitchFamily="-106" charset="0"/>
                <a:ea typeface="+mn-ea"/>
              </a:rPr>
              <a:t>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</a:t>
            </a:r>
            <a:r>
              <a:rPr lang="en-US" sz="3200" dirty="0">
                <a:latin typeface="Comic Sans MS" pitchFamily="-106" charset="0"/>
                <a:ea typeface="+mn-ea"/>
              </a:rPr>
              <a:t>/</a:t>
            </a:r>
            <a:r>
              <a:rPr lang="en-US" sz="3200" dirty="0" smtClean="0">
                <a:latin typeface="Comic Sans MS" pitchFamily="-106" charset="0"/>
                <a:ea typeface="+mn-ea"/>
              </a:rPr>
              <a:t>c ?</a:t>
            </a:r>
            <a:r>
              <a:rPr lang="en-US" sz="2800" dirty="0" smtClean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108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16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1412776"/>
            <a:ext cx="4536504" cy="4896544"/>
          </a:xfrm>
        </p:spPr>
        <p:txBody>
          <a:bodyPr/>
          <a:lstStyle/>
          <a:p>
            <a:pPr>
              <a:buFontTx/>
              <a:buNone/>
            </a:pP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GRB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endParaRPr lang="it-IT" dirty="0" smtClean="0">
              <a:latin typeface="Comic Sans MS" pitchFamily="-106" charset="0"/>
            </a:endParaRPr>
          </a:p>
          <a:p>
            <a:pPr>
              <a:buFontTx/>
              <a:buNone/>
            </a:pPr>
            <a:endParaRPr lang="it-IT" dirty="0" smtClean="0">
              <a:latin typeface="Comic Sans MS" pitchFamily="-106" charset="0"/>
            </a:endParaRP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1.5	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Schmidt 1999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0.15	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Schmidt 2001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0.5	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Guetta</a:t>
            </a:r>
            <a:r>
              <a:rPr lang="it-IT" sz="2000" dirty="0">
                <a:solidFill>
                  <a:srgbClr val="FFFFFF"/>
                </a:solidFill>
                <a:latin typeface="Comic Sans MS" pitchFamily="-106" charset="0"/>
              </a:rPr>
              <a:t> 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et al. 2005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1.1	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Guetta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&amp; DV 2007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1.1	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Liang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et al. 2007</a:t>
            </a:r>
          </a:p>
          <a:p>
            <a:pPr marL="0" indent="0">
              <a:buNone/>
            </a:pPr>
            <a:r>
              <a:rPr lang="it-IT" dirty="0" smtClean="0">
                <a:latin typeface="Comic Sans MS" pitchFamily="-106" charset="0"/>
              </a:rPr>
              <a:t>&gt; 0.5	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Pelangeon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et al. 2008</a:t>
            </a:r>
          </a:p>
          <a:p>
            <a:pPr marL="0" indent="0">
              <a:buNone/>
            </a:pPr>
            <a:r>
              <a:rPr lang="it-IT" dirty="0" smtClean="0">
                <a:latin typeface="Comic Sans MS" pitchFamily="-106" charset="0"/>
              </a:rPr>
              <a:t>1.3	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Wanderman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and </a:t>
            </a:r>
            <a:r>
              <a:rPr lang="it-IT" sz="2000" dirty="0" err="1" smtClean="0">
                <a:solidFill>
                  <a:srgbClr val="FFFFFF"/>
                </a:solidFill>
                <a:latin typeface="Comic Sans MS" pitchFamily="-106" charset="0"/>
              </a:rPr>
              <a:t>Piran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2010</a:t>
            </a:r>
          </a:p>
          <a:p>
            <a:pPr>
              <a:buFont typeface="Wingdings" charset="0"/>
              <a:buChar char="Ø"/>
            </a:pPr>
            <a:endParaRPr lang="it-IT" dirty="0">
              <a:latin typeface="Comic Sans MS" pitchFamily="-106" charset="0"/>
            </a:endParaRP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 </a:t>
            </a:r>
            <a:endParaRPr lang="it-IT" dirty="0">
              <a:latin typeface="Comic Sans MS" pitchFamily="-106" charset="0"/>
            </a:endParaRPr>
          </a:p>
          <a:p>
            <a:pPr>
              <a:buFontTx/>
              <a:buNone/>
            </a:pPr>
            <a:endParaRPr lang="it-IT" dirty="0" smtClean="0">
              <a:latin typeface="Comic Sans MS" pitchFamily="-106" charset="0"/>
            </a:endParaRPr>
          </a:p>
          <a:p>
            <a:pPr>
              <a:buFontTx/>
              <a:buNone/>
            </a:pPr>
            <a:endParaRPr lang="it-IT" sz="1400" dirty="0" smtClean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FontTx/>
              <a:buNone/>
            </a:pPr>
            <a:endParaRPr lang="it-IT" sz="1400" dirty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FontTx/>
              <a:buNone/>
            </a:pPr>
            <a:endParaRPr lang="it-IT" sz="1400" dirty="0" smtClean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FontTx/>
              <a:buNone/>
            </a:pPr>
            <a:endParaRPr lang="it-IT" sz="1400" dirty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buFontTx/>
              <a:buNone/>
            </a:pP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(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-106" charset="0"/>
              </a:rPr>
              <a:t>Guetta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,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-106" charset="0"/>
              </a:rPr>
              <a:t>Piran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 &amp; Waxman 2005)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endParaRPr lang="en-US" sz="1800" dirty="0" smtClean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local rate of (</a:t>
            </a:r>
            <a:r>
              <a:rPr lang="en-US" sz="3200" dirty="0">
                <a:latin typeface="Comic Sans MS" pitchFamily="-106" charset="0"/>
                <a:ea typeface="+mn-ea"/>
              </a:rPr>
              <a:t>long</a:t>
            </a:r>
            <a:r>
              <a:rPr lang="en-US" sz="3200" dirty="0" smtClean="0">
                <a:latin typeface="Comic Sans MS" pitchFamily="-106" charset="0"/>
                <a:ea typeface="+mn-ea"/>
              </a:rPr>
              <a:t>) GRBs </a:t>
            </a:r>
            <a:r>
              <a:rPr lang="en-US" sz="3200" dirty="0">
                <a:latin typeface="Comic Sans MS" pitchFamily="-106" charset="0"/>
                <a:ea typeface="+mn-ea"/>
              </a:rPr>
              <a:t>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pic>
        <p:nvPicPr>
          <p:cNvPr id="6" name="Immagine 5" descr="dafn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115" r="7103" b="2521"/>
          <a:stretch/>
        </p:blipFill>
        <p:spPr>
          <a:xfrm>
            <a:off x="4616634" y="1052736"/>
            <a:ext cx="3915806" cy="3223214"/>
          </a:xfrm>
          <a:prstGeom prst="rect">
            <a:avLst/>
          </a:prstGeom>
        </p:spPr>
      </p:pic>
      <p:pic>
        <p:nvPicPr>
          <p:cNvPr id="7" name="Immagine 6" descr="dafne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84190"/>
            <a:ext cx="5220072" cy="176914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4716016" y="4797152"/>
            <a:ext cx="1080120" cy="1512168"/>
          </a:xfrm>
          <a:prstGeom prst="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92080" y="3501008"/>
            <a:ext cx="244827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Guetta</a:t>
            </a:r>
            <a:r>
              <a:rPr lang="en-US" sz="1600" dirty="0" smtClean="0">
                <a:solidFill>
                  <a:srgbClr val="000000"/>
                </a:solidFill>
              </a:rPr>
              <a:t> et al. 2011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A5A-439E-1E45-AEB2-3CB0DD1AE4D0}" type="slidenum">
              <a:rPr lang="en-US" smtClean="0">
                <a:solidFill>
                  <a:srgbClr val="CCCCFF"/>
                </a:solidFill>
              </a:rPr>
              <a:pPr/>
              <a:t>17</a:t>
            </a:fld>
            <a:endParaRPr lang="en-US">
              <a:solidFill>
                <a:srgbClr val="CCCCFF"/>
              </a:solidFill>
            </a:endParaRPr>
          </a:p>
        </p:txBody>
      </p:sp>
      <p:pic>
        <p:nvPicPr>
          <p:cNvPr id="3" name="Immagine 2" descr="gr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7998"/>
            <a:ext cx="6876256" cy="5140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44008" y="2132856"/>
            <a:ext cx="410445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0.7</a:t>
            </a:r>
            <a:r>
              <a:rPr lang="en-US" baseline="-25000" dirty="0" smtClean="0">
                <a:solidFill>
                  <a:srgbClr val="000000"/>
                </a:solidFill>
              </a:rPr>
              <a:t>   </a:t>
            </a:r>
            <a:r>
              <a:rPr lang="it-IT" sz="2800" dirty="0" smtClean="0">
                <a:solidFill>
                  <a:srgbClr val="000000"/>
                </a:solidFill>
                <a:latin typeface="Comic Sans MS" pitchFamily="-106" charset="0"/>
              </a:rPr>
              <a:t>GRB </a:t>
            </a:r>
            <a:r>
              <a:rPr lang="it-IT" sz="2800" dirty="0">
                <a:solidFill>
                  <a:srgbClr val="000000"/>
                </a:solidFill>
                <a:latin typeface="Comic Sans MS" pitchFamily="-106" charset="0"/>
              </a:rPr>
              <a:t>Gpc</a:t>
            </a:r>
            <a:r>
              <a:rPr lang="it-IT" sz="2800" baseline="30000" dirty="0">
                <a:solidFill>
                  <a:srgbClr val="000000"/>
                </a:solidFill>
                <a:latin typeface="Comic Sans MS" pitchFamily="-106" charset="0"/>
              </a:rPr>
              <a:t>-3</a:t>
            </a:r>
            <a:r>
              <a:rPr lang="it-IT" sz="2800" dirty="0">
                <a:solidFill>
                  <a:srgbClr val="000000"/>
                </a:solidFill>
                <a:latin typeface="Comic Sans MS" pitchFamily="-106" charset="0"/>
              </a:rPr>
              <a:t> yr</a:t>
            </a:r>
            <a:r>
              <a:rPr lang="it-IT" sz="2800" baseline="30000" dirty="0">
                <a:solidFill>
                  <a:srgbClr val="000000"/>
                </a:solidFill>
                <a:latin typeface="Comic Sans MS" pitchFamily="-106" charset="0"/>
              </a:rPr>
              <a:t>-1</a:t>
            </a:r>
            <a:r>
              <a:rPr lang="it-IT" sz="2800" dirty="0">
                <a:solidFill>
                  <a:srgbClr val="000000"/>
                </a:solidFill>
                <a:latin typeface="Comic Sans MS" pitchFamily="-106" charset="0"/>
              </a:rPr>
              <a:t> </a:t>
            </a:r>
            <a:endParaRPr lang="it-IT" sz="2800" dirty="0" smtClean="0">
              <a:solidFill>
                <a:srgbClr val="000000"/>
              </a:solidFill>
              <a:latin typeface="Comic Sans MS" pitchFamily="-106" charset="0"/>
            </a:endParaRPr>
          </a:p>
          <a:p>
            <a:r>
              <a:rPr lang="it-IT" sz="2000" dirty="0" smtClean="0">
                <a:solidFill>
                  <a:srgbClr val="000000"/>
                </a:solidFill>
                <a:latin typeface="Comic Sans MS" pitchFamily="-106" charset="0"/>
              </a:rPr>
              <a:t>(0.5-0.8) </a:t>
            </a:r>
            <a:endParaRPr lang="it-IT" sz="2000" dirty="0">
              <a:solidFill>
                <a:srgbClr val="000000"/>
              </a:solidFill>
              <a:latin typeface="Comic Sans MS" pitchFamily="-106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88640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local rate of (</a:t>
            </a:r>
            <a:r>
              <a:rPr lang="en-US" sz="3200" dirty="0">
                <a:latin typeface="Comic Sans MS" pitchFamily="-106" charset="0"/>
                <a:ea typeface="+mn-ea"/>
              </a:rPr>
              <a:t>long</a:t>
            </a:r>
            <a:r>
              <a:rPr lang="en-US" sz="3200" dirty="0" smtClean="0">
                <a:latin typeface="Comic Sans MS" pitchFamily="-106" charset="0"/>
                <a:ea typeface="+mn-ea"/>
              </a:rPr>
              <a:t>) GRBs </a:t>
            </a:r>
            <a:r>
              <a:rPr lang="en-US" sz="3200" dirty="0">
                <a:latin typeface="Comic Sans MS" pitchFamily="-106" charset="0"/>
                <a:ea typeface="+mn-ea"/>
              </a:rPr>
              <a:t>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849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18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569325" cy="38481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latin typeface="Comic Sans MS" pitchFamily="-106" charset="0"/>
              </a:rPr>
              <a:t>Rate for </a:t>
            </a:r>
            <a:r>
              <a:rPr lang="it-IT" dirty="0" err="1" smtClean="0">
                <a:latin typeface="Comic Sans MS" pitchFamily="-106" charset="0"/>
              </a:rPr>
              <a:t>Ibc</a:t>
            </a:r>
            <a:r>
              <a:rPr lang="it-IT" dirty="0">
                <a:latin typeface="Comic Sans MS" pitchFamily="-10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2.4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x 10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GRB </a:t>
            </a:r>
            <a:r>
              <a:rPr lang="it-IT" dirty="0">
                <a:latin typeface="Comic Sans MS" pitchFamily="-106" charset="0"/>
              </a:rPr>
              <a:t>rate: 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0.7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GRB 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</a:p>
          <a:p>
            <a:pPr marL="338587" lvl="0" indent="-338587">
              <a:buNone/>
            </a:pPr>
            <a:r>
              <a:rPr lang="it-IT" sz="2400" dirty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fraction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SNe-Ib/c</a:t>
            </a:r>
            <a:r>
              <a:rPr lang="en-US" sz="3200" dirty="0">
                <a:latin typeface="Comic Sans MS" pitchFamily="-106" charset="0"/>
                <a:ea typeface="+mn-ea"/>
              </a:rPr>
              <a:t> which produces (</a:t>
            </a:r>
            <a:r>
              <a:rPr lang="en-US" sz="3200" dirty="0" err="1">
                <a:latin typeface="Comic Sans MS" pitchFamily="-106" charset="0"/>
                <a:ea typeface="+mn-ea"/>
              </a:rPr>
              <a:t>long)GRBs</a:t>
            </a:r>
            <a:r>
              <a:rPr lang="en-US" sz="3200" dirty="0">
                <a:latin typeface="Comic Sans MS" pitchFamily="-106" charset="0"/>
                <a:ea typeface="+mn-ea"/>
              </a:rPr>
              <a:t> 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4014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19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569325" cy="38481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latin typeface="Comic Sans MS" pitchFamily="-106" charset="0"/>
              </a:rPr>
              <a:t>Rate for </a:t>
            </a:r>
            <a:r>
              <a:rPr lang="it-IT" dirty="0" err="1" smtClean="0">
                <a:latin typeface="Comic Sans MS" pitchFamily="-106" charset="0"/>
              </a:rPr>
              <a:t>Ibc</a:t>
            </a:r>
            <a:r>
              <a:rPr lang="it-IT" dirty="0">
                <a:latin typeface="Comic Sans MS" pitchFamily="-10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2.4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x 10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GRB </a:t>
            </a:r>
            <a:r>
              <a:rPr lang="it-IT" dirty="0">
                <a:latin typeface="Comic Sans MS" pitchFamily="-106" charset="0"/>
              </a:rPr>
              <a:t>rate: 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0.7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GRB 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</a:p>
          <a:p>
            <a:pPr marL="338587" lvl="0" indent="-338587">
              <a:buNone/>
            </a:pPr>
            <a:r>
              <a:rPr lang="it-IT" sz="2400" dirty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~500</a:t>
            </a:r>
            <a:r>
              <a:rPr lang="en-US" sz="25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r>
              <a:rPr lang="en-US" sz="25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(Frail et al. 2001)                                      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4°)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~75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Piran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Waxman 2004)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9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°)</a:t>
            </a:r>
          </a:p>
          <a:p>
            <a:pPr marL="338587" lvl="0" indent="-338587">
              <a:buNone/>
            </a:pP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 10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DellaValle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2007 )   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&gt; 25°)</a:t>
            </a:r>
            <a:r>
              <a:rPr lang="en-US" sz="18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for 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sub-</a:t>
            </a:r>
            <a:r>
              <a:rPr lang="en-US" sz="1400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lum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GRBs </a:t>
            </a:r>
            <a:r>
              <a:rPr lang="en-US" sz="14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           </a:t>
            </a:r>
            <a:endParaRPr lang="en-US" sz="1400" dirty="0" smtClean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 1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Ruffini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et al. 2006)                 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 π)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fraction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SNe-Ib/c</a:t>
            </a:r>
            <a:r>
              <a:rPr lang="en-US" sz="3200" dirty="0">
                <a:latin typeface="Comic Sans MS" pitchFamily="-106" charset="0"/>
                <a:ea typeface="+mn-ea"/>
              </a:rPr>
              <a:t> which produces (</a:t>
            </a:r>
            <a:r>
              <a:rPr lang="en-US" sz="3200" dirty="0" err="1">
                <a:latin typeface="Comic Sans MS" pitchFamily="-106" charset="0"/>
                <a:ea typeface="+mn-ea"/>
              </a:rPr>
              <a:t>long)GRBs</a:t>
            </a:r>
            <a:r>
              <a:rPr lang="en-US" sz="3200" dirty="0">
                <a:latin typeface="Comic Sans MS" pitchFamily="-106" charset="0"/>
                <a:ea typeface="+mn-ea"/>
              </a:rPr>
              <a:t> 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68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Summary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744416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Supernova Taxonomy</a:t>
            </a:r>
          </a:p>
          <a:p>
            <a:r>
              <a:rPr lang="en-US" dirty="0" smtClean="0">
                <a:latin typeface="Comic Sans MS"/>
                <a:cs typeface="Comic Sans MS"/>
              </a:rPr>
              <a:t>GRB-SN properties</a:t>
            </a:r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GRB and SN rates</a:t>
            </a:r>
          </a:p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Progenitors Properties</a:t>
            </a:r>
            <a:endParaRPr lang="en-US" sz="1600" dirty="0" smtClean="0">
              <a:solidFill>
                <a:schemeClr val="bg1"/>
              </a:solidFill>
              <a:latin typeface="Comic Sans MS"/>
              <a:cs typeface="Comic Sans MS"/>
              <a:sym typeface="Wingdings"/>
            </a:endParaRPr>
          </a:p>
          <a:p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6" name="Immagine 5" descr="r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113746" cy="420073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27584" y="1988840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Racusin</a:t>
            </a:r>
            <a:r>
              <a:rPr lang="en-US" sz="1800" dirty="0" smtClean="0">
                <a:solidFill>
                  <a:srgbClr val="000000"/>
                </a:solidFill>
              </a:rPr>
              <a:t> et al. 2008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95264" y="620688"/>
            <a:ext cx="2237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GRB 080319B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68862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ea typeface="+mn-ea"/>
                <a:cs typeface="Times New Roman" charset="0"/>
                <a:sym typeface="Wingdings" charset="0"/>
              </a:rPr>
              <a:t> In some cases there is not evidence for beaming, i.e. an achromatic break was not detected </a:t>
            </a:r>
            <a:r>
              <a:rPr lang="en-US" sz="1600" dirty="0">
                <a:solidFill>
                  <a:srgbClr val="FFFFFF"/>
                </a:solidFill>
                <a:ea typeface="+mn-ea"/>
                <a:cs typeface="Times New Roman" charset="0"/>
                <a:sym typeface="Wingdings" charset="0"/>
              </a:rPr>
              <a:t>(see </a:t>
            </a:r>
            <a:r>
              <a:rPr lang="en-US" sz="1600" dirty="0" err="1">
                <a:solidFill>
                  <a:srgbClr val="FFFFFF"/>
                </a:solidFill>
                <a:ea typeface="+mn-ea"/>
                <a:cs typeface="Times New Roman" charset="0"/>
                <a:sym typeface="Wingdings" charset="0"/>
              </a:rPr>
              <a:t>Campana</a:t>
            </a:r>
            <a:r>
              <a:rPr lang="en-US" sz="1600" dirty="0">
                <a:solidFill>
                  <a:srgbClr val="FFFFFF"/>
                </a:solidFill>
                <a:ea typeface="+mn-ea"/>
                <a:cs typeface="Times New Roman" charset="0"/>
                <a:sym typeface="Wingdings" charset="0"/>
              </a:rPr>
              <a:t> et al. 2007) </a:t>
            </a:r>
            <a:r>
              <a:rPr lang="en-US" dirty="0">
                <a:solidFill>
                  <a:srgbClr val="FFFFFF"/>
                </a:solidFill>
                <a:ea typeface="+mn-ea"/>
                <a:cs typeface="Times New Roman" charset="0"/>
                <a:sym typeface="Wingdings" charset="0"/>
              </a:rPr>
              <a:t>. </a:t>
            </a:r>
            <a:r>
              <a:rPr lang="en-US" dirty="0" smtClean="0">
                <a:ea typeface="+mn-ea"/>
                <a:cs typeface="Times New Roman" charset="0"/>
                <a:sym typeface="Wingdings" charset="0"/>
              </a:rPr>
              <a:t> </a:t>
            </a:r>
            <a:endParaRPr lang="en-US" sz="1600" dirty="0">
              <a:solidFill>
                <a:srgbClr val="FFFFFF"/>
              </a:solidFill>
              <a:ea typeface="+mn-ea"/>
              <a:cs typeface="Times New Roman" charset="0"/>
              <a:sym typeface="Wingding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67006"/>
            <a:ext cx="3816424" cy="39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4140"/>
            <a:ext cx="5238906" cy="38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3140968"/>
            <a:ext cx="9036496" cy="16561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 smtClean="0">
                <a:latin typeface="Comic Sans MS" charset="0"/>
              </a:rPr>
              <a:t>&lt;fb</a:t>
            </a:r>
            <a:r>
              <a:rPr lang="it-IT" sz="2400" b="1" baseline="30000" dirty="0" smtClean="0">
                <a:latin typeface="Comic Sans MS" charset="0"/>
              </a:rPr>
              <a:t>-1</a:t>
            </a:r>
            <a:r>
              <a:rPr lang="it-IT" sz="2400" b="1" dirty="0" smtClean="0">
                <a:latin typeface="Comic Sans MS" charset="0"/>
              </a:rPr>
              <a:t>&gt;</a:t>
            </a:r>
            <a:r>
              <a:rPr lang="it-IT" sz="2400" b="1" baseline="-25000" dirty="0" smtClean="0">
                <a:latin typeface="Comic Sans MS" charset="0"/>
              </a:rPr>
              <a:t>LL-</a:t>
            </a:r>
            <a:r>
              <a:rPr lang="it-IT" sz="2400" b="1" baseline="-25000" dirty="0" err="1" smtClean="0">
                <a:latin typeface="Comic Sans MS" charset="0"/>
              </a:rPr>
              <a:t>GRBs</a:t>
            </a:r>
            <a:r>
              <a:rPr lang="it-IT" sz="2400" b="1" baseline="-25000" dirty="0" smtClean="0">
                <a:latin typeface="Comic Sans MS" charset="0"/>
              </a:rPr>
              <a:t>   </a:t>
            </a:r>
            <a:r>
              <a:rPr lang="it-IT" sz="2400" baseline="-25000" dirty="0" smtClean="0"/>
              <a:t> </a:t>
            </a:r>
            <a:r>
              <a:rPr lang="en-US" sz="2400" b="1" dirty="0" smtClean="0">
                <a:latin typeface="Comic Sans MS" charset="0"/>
              </a:rPr>
              <a:t>~</a:t>
            </a:r>
            <a:r>
              <a:rPr lang="it-IT" sz="2400" dirty="0" smtClean="0"/>
              <a:t>   </a:t>
            </a:r>
            <a:r>
              <a:rPr lang="it-IT" sz="2400" dirty="0" smtClean="0">
                <a:latin typeface="Comic Sans MS" charset="0"/>
              </a:rPr>
              <a:t>1-2 </a:t>
            </a:r>
            <a:r>
              <a:rPr lang="it-IT" sz="2400" dirty="0" smtClean="0">
                <a:solidFill>
                  <a:schemeClr val="bg1"/>
                </a:solidFill>
                <a:latin typeface="Comic Sans MS" charset="0"/>
              </a:rPr>
              <a:t>GRB 060218 </a:t>
            </a:r>
            <a:r>
              <a:rPr lang="it-IT" sz="2400" dirty="0" smtClean="0">
                <a:latin typeface="Comic Sans MS" charset="0"/>
              </a:rPr>
              <a:t>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&gt;80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omic Sans MS" charset="0"/>
              </a:rPr>
              <a:t>Soderberg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 et al. 2006)</a:t>
            </a:r>
            <a:endParaRPr lang="it-IT" sz="1400" dirty="0" smtClean="0">
              <a:solidFill>
                <a:schemeClr val="bg1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Comic Sans MS" charset="0"/>
              </a:rPr>
              <a:t>                        &lt;   7  </a:t>
            </a:r>
            <a:r>
              <a:rPr lang="it-IT" sz="2400" dirty="0" smtClean="0">
                <a:solidFill>
                  <a:schemeClr val="bg1"/>
                </a:solidFill>
                <a:latin typeface="Comic Sans MS" charset="0"/>
              </a:rPr>
              <a:t>GRB 031203</a:t>
            </a:r>
            <a:r>
              <a:rPr lang="it-IT" sz="2400" dirty="0" smtClean="0">
                <a:latin typeface="Comic Sans MS" charset="0"/>
              </a:rPr>
              <a:t>   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&gt;30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omic Sans MS" charset="0"/>
              </a:rPr>
              <a:t>Malesani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 2006)</a:t>
            </a:r>
            <a:endParaRPr lang="it-IT" sz="1400" dirty="0" smtClean="0">
              <a:solidFill>
                <a:schemeClr val="bg1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Comic Sans MS" charset="0"/>
              </a:rPr>
              <a:t>                        &lt;  10</a:t>
            </a:r>
            <a:r>
              <a:rPr lang="it-IT" sz="1200" b="1" dirty="0" smtClean="0">
                <a:latin typeface="Comic Sans MS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Comic Sans MS" charset="0"/>
              </a:rPr>
              <a:t>statistic</a:t>
            </a:r>
            <a:r>
              <a:rPr lang="it-IT" sz="1400" dirty="0" smtClean="0">
                <a:solidFill>
                  <a:schemeClr val="bg1"/>
                </a:solidFill>
                <a:latin typeface="Comic Sans MS" charset="0"/>
              </a:rPr>
              <a:t>                    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&gt;25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it-IT" sz="1400" dirty="0" smtClean="0">
                <a:solidFill>
                  <a:srgbClr val="FFFFFF"/>
                </a:solidFill>
                <a:latin typeface="Comic Sans MS" charset="0"/>
              </a:rPr>
              <a:t>(</a:t>
            </a:r>
            <a:r>
              <a:rPr lang="it-IT" sz="1400" dirty="0" err="1" smtClean="0">
                <a:solidFill>
                  <a:srgbClr val="FFFFFF"/>
                </a:solidFill>
                <a:latin typeface="Comic Sans MS" charset="0"/>
              </a:rPr>
              <a:t>Guetta</a:t>
            </a:r>
            <a:r>
              <a:rPr lang="it-IT" sz="1400" dirty="0" smtClean="0">
                <a:solidFill>
                  <a:srgbClr val="FFFFFF"/>
                </a:solidFill>
                <a:latin typeface="Comic Sans MS" charset="0"/>
              </a:rPr>
              <a:t> &amp; Della Valle 2007)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rgbClr val="FFFFFF"/>
              </a:solidFill>
              <a:latin typeface="Comic Sans MS" charset="0"/>
            </a:endParaRPr>
          </a:p>
          <a:p>
            <a:pPr marL="338587" indent="-338587">
              <a:buFontTx/>
              <a:buNone/>
            </a:pPr>
            <a:r>
              <a:rPr lang="it-IT" sz="2400" b="1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4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Times New Roman" charset="0"/>
            </a:endParaRPr>
          </a:p>
          <a:p>
            <a:pPr>
              <a:buNone/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                                                        </a:t>
            </a:r>
            <a:endParaRPr lang="en-US" baseline="30000" dirty="0" smtClean="0"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Comic Sans MS" charset="0"/>
              </a:rPr>
              <a:t>  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22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569325" cy="38481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latin typeface="Comic Sans MS" pitchFamily="-106" charset="0"/>
              </a:rPr>
              <a:t>Rate for </a:t>
            </a:r>
            <a:r>
              <a:rPr lang="it-IT" dirty="0" err="1" smtClean="0">
                <a:latin typeface="Comic Sans MS" pitchFamily="-106" charset="0"/>
              </a:rPr>
              <a:t>Ibc</a:t>
            </a:r>
            <a:r>
              <a:rPr lang="it-IT" dirty="0">
                <a:latin typeface="Comic Sans MS" pitchFamily="-10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2.4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x 10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GRB </a:t>
            </a:r>
            <a:r>
              <a:rPr lang="it-IT" dirty="0">
                <a:latin typeface="Comic Sans MS" pitchFamily="-106" charset="0"/>
              </a:rPr>
              <a:t>rate: 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0.7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GRB 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</a:p>
          <a:p>
            <a:pPr marL="338587" lvl="0" indent="-338587">
              <a:buNone/>
            </a:pPr>
            <a:r>
              <a:rPr lang="it-IT" sz="2400" dirty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~500</a:t>
            </a:r>
            <a:r>
              <a:rPr lang="en-US" sz="25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r>
              <a:rPr lang="en-US" sz="25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(Frail et al. 2001)                                      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4°)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~75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Piran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Waxman 2004)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9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°)</a:t>
            </a:r>
          </a:p>
          <a:p>
            <a:pPr marL="338587" lvl="0" indent="-338587">
              <a:buNone/>
            </a:pP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 10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DellaValle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2007 )   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&gt; 25°)</a:t>
            </a:r>
            <a:r>
              <a:rPr lang="en-US" sz="18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for 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sub-</a:t>
            </a:r>
            <a:r>
              <a:rPr lang="en-US" sz="1400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lum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GRBs </a:t>
            </a:r>
            <a:r>
              <a:rPr lang="en-US" sz="14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           </a:t>
            </a:r>
            <a:endParaRPr lang="en-US" sz="1400" dirty="0" smtClean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 1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Ruffini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et al. 2006)                 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 π)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fraction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SNe-Ib/c</a:t>
            </a:r>
            <a:r>
              <a:rPr lang="en-US" sz="3200" dirty="0">
                <a:latin typeface="Comic Sans MS" pitchFamily="-106" charset="0"/>
                <a:ea typeface="+mn-ea"/>
              </a:rPr>
              <a:t> which produces (</a:t>
            </a:r>
            <a:r>
              <a:rPr lang="en-US" sz="3200" dirty="0" err="1">
                <a:latin typeface="Comic Sans MS" pitchFamily="-106" charset="0"/>
                <a:ea typeface="+mn-ea"/>
              </a:rPr>
              <a:t>long)GRBs</a:t>
            </a:r>
            <a:r>
              <a:rPr lang="en-US" sz="3200" dirty="0">
                <a:latin typeface="Comic Sans MS" pitchFamily="-106" charset="0"/>
                <a:ea typeface="+mn-ea"/>
              </a:rPr>
              <a:t> 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344" y="5157192"/>
            <a:ext cx="5194920" cy="523220"/>
          </a:xfrm>
          <a:prstGeom prst="rect">
            <a:avLst/>
          </a:prstGeom>
          <a:effectLst>
            <a:glow rad="101600">
              <a:schemeClr val="tx1">
                <a:alpha val="93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GRB</a:t>
            </a:r>
            <a:r>
              <a:rPr lang="en-US" sz="2800" dirty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2800" dirty="0" err="1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SNe-</a:t>
            </a:r>
            <a:r>
              <a:rPr lang="en-US" sz="2800" dirty="0" err="1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Ibc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1.5%</a:t>
            </a:r>
            <a:r>
              <a:rPr lang="en-US" sz="2800" dirty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0.003% </a:t>
            </a:r>
            <a:endParaRPr lang="it-IT" sz="1600" dirty="0">
              <a:solidFill>
                <a:srgbClr val="000099"/>
              </a:solidFill>
              <a:latin typeface="Comic Sans M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8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038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>
              <a:solidFill>
                <a:srgbClr val="CCCCFF"/>
              </a:solidFill>
              <a:latin typeface="Times New Roman" pitchFamily="-106" charset="0"/>
              <a:sym typeface="Gill Sans" pitchFamily="-106" charset="0"/>
            </a:endParaRPr>
          </a:p>
        </p:txBody>
      </p:sp>
      <p:pic>
        <p:nvPicPr>
          <p:cNvPr id="400389" name="Picture 8" descr="Snapshot 2009-10-24 21-23-4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34" y="685805"/>
            <a:ext cx="6862286" cy="27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0" name="Picture 9" descr="Snapshot 2009-10-24 21-24-27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549661"/>
            <a:ext cx="5796146" cy="63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024" y="3933056"/>
            <a:ext cx="361188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GRB/</a:t>
            </a:r>
            <a:r>
              <a:rPr lang="en-US" sz="2200" b="1" dirty="0" err="1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SNe-Ibc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~ 1/146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GRB/</a:t>
            </a:r>
            <a:r>
              <a:rPr lang="en-US" sz="2200" b="1" dirty="0" err="1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SNe-Ibc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~ 0.7</a:t>
            </a:r>
            <a:r>
              <a:rPr lang="en-US" sz="2200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%</a:t>
            </a:r>
            <a:endParaRPr lang="en-US" sz="2200" b="1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79512" y="4922004"/>
            <a:ext cx="5194920" cy="523220"/>
          </a:xfrm>
          <a:prstGeom prst="rect">
            <a:avLst/>
          </a:prstGeom>
          <a:effectLst>
            <a:glow rad="101600">
              <a:schemeClr val="tx1">
                <a:alpha val="93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GRB</a:t>
            </a:r>
            <a:r>
              <a:rPr lang="en-US" sz="2800" dirty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2800" dirty="0" err="1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SNe-</a:t>
            </a:r>
            <a:r>
              <a:rPr lang="en-US" sz="2800" dirty="0" err="1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Ibc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1.5%</a:t>
            </a:r>
            <a:r>
              <a:rPr lang="en-US" sz="2800" dirty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</a:t>
            </a:r>
            <a:r>
              <a:rPr lang="en-US" sz="2800" dirty="0" smtClean="0">
                <a:solidFill>
                  <a:srgbClr val="000099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0.003% </a:t>
            </a:r>
            <a:endParaRPr lang="it-IT" sz="1600" dirty="0">
              <a:solidFill>
                <a:srgbClr val="000099"/>
              </a:solidFill>
              <a:latin typeface="Comic Sans MS" pitchFamily="-106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07504" y="5887666"/>
            <a:ext cx="361188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&lt; </a:t>
            </a:r>
            <a:r>
              <a:rPr lang="en-US" sz="2200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5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% at 99%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tteuc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9800" cy="4864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26064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40E"/>
                </a:solidFill>
                <a:latin typeface="Times New Roman" pitchFamily="-106" charset="0"/>
                <a:ea typeface="+mn-ea"/>
              </a:rPr>
              <a:t>Grieco</a:t>
            </a:r>
            <a:r>
              <a:rPr lang="en-US" sz="1600" dirty="0">
                <a:solidFill>
                  <a:srgbClr val="00040E"/>
                </a:solidFill>
                <a:latin typeface="Times New Roman" pitchFamily="-106" charset="0"/>
                <a:ea typeface="+mn-ea"/>
              </a:rPr>
              <a:t>, </a:t>
            </a:r>
            <a:r>
              <a:rPr lang="en-US" sz="1600" dirty="0" err="1">
                <a:solidFill>
                  <a:srgbClr val="00040E"/>
                </a:solidFill>
                <a:latin typeface="Times New Roman" pitchFamily="-106" charset="0"/>
                <a:ea typeface="+mn-ea"/>
              </a:rPr>
              <a:t>Matteucci</a:t>
            </a:r>
            <a:r>
              <a:rPr lang="en-US" sz="1600" dirty="0">
                <a:solidFill>
                  <a:srgbClr val="00040E"/>
                </a:solidFill>
                <a:latin typeface="Times New Roman" pitchFamily="-106" charset="0"/>
                <a:ea typeface="+mn-ea"/>
              </a:rPr>
              <a:t> + 2011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48761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GRB</a:t>
            </a:r>
            <a:r>
              <a:rPr lang="en-US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SNeIbc</a:t>
            </a:r>
            <a:r>
              <a:rPr lang="en-US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0.1-0.01% </a:t>
            </a:r>
            <a:endParaRPr lang="en-US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7664" y="364502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40E"/>
                </a:solidFill>
                <a:latin typeface="Times New Roman" pitchFamily="-106" charset="0"/>
                <a:ea typeface="+mn-ea"/>
              </a:rPr>
              <a:t>Wandeman</a:t>
            </a:r>
            <a:r>
              <a:rPr lang="en-US" sz="1600" dirty="0">
                <a:solidFill>
                  <a:srgbClr val="00040E"/>
                </a:solidFill>
                <a:latin typeface="Times New Roman" pitchFamily="-106" charset="0"/>
                <a:ea typeface="+mn-ea"/>
              </a:rPr>
              <a:t> &amp; </a:t>
            </a:r>
            <a:r>
              <a:rPr lang="en-US" sz="1600" dirty="0" err="1">
                <a:solidFill>
                  <a:srgbClr val="00040E"/>
                </a:solidFill>
                <a:latin typeface="Times New Roman" pitchFamily="-106" charset="0"/>
                <a:ea typeface="+mn-ea"/>
              </a:rPr>
              <a:t>Piran</a:t>
            </a:r>
            <a:r>
              <a:rPr lang="en-US" sz="1600" dirty="0">
                <a:solidFill>
                  <a:srgbClr val="00040E"/>
                </a:solidFill>
                <a:latin typeface="Times New Roman" pitchFamily="-106" charset="0"/>
                <a:ea typeface="+mn-ea"/>
              </a:rPr>
              <a:t> 2009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00064" y="263691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40E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Matsubayashi</a:t>
            </a:r>
            <a:r>
              <a:rPr lang="en-US" sz="1600" dirty="0">
                <a:solidFill>
                  <a:srgbClr val="00040E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et al. 2005</a:t>
            </a:r>
            <a:endParaRPr lang="en-US" sz="1600" dirty="0">
              <a:solidFill>
                <a:srgbClr val="00040E"/>
              </a:solidFill>
              <a:latin typeface="Times New Roman" pitchFamily="-106" charset="0"/>
              <a:ea typeface="+mn-ea"/>
            </a:endParaRPr>
          </a:p>
        </p:txBody>
      </p:sp>
      <p:pic>
        <p:nvPicPr>
          <p:cNvPr id="3" name="Immagine 2" descr="grieco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39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73" y="2446313"/>
            <a:ext cx="4932040" cy="441168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5576" y="6093296"/>
            <a:ext cx="2160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8587" lvl="0" indent="-338587"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10°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&lt;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&lt;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40°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611560" y="548680"/>
            <a:ext cx="5760640" cy="1800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omic Sans M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5" name="Immagine 4" descr="giraland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5"/>
          <a:stretch/>
        </p:blipFill>
        <p:spPr>
          <a:xfrm>
            <a:off x="1204383" y="476672"/>
            <a:ext cx="7293419" cy="1512168"/>
          </a:xfrm>
          <a:prstGeom prst="rect">
            <a:avLst/>
          </a:prstGeom>
        </p:spPr>
      </p:pic>
      <p:pic>
        <p:nvPicPr>
          <p:cNvPr id="6" name="Immagine 5" descr="gian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5688632" cy="39847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04048" y="1716971"/>
            <a:ext cx="13681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(2013)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88224" y="4365104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587" lvl="0" indent="-338587"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1°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&lt; </a:t>
            </a:r>
            <a:r>
              <a:rPr lang="en-US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&lt; 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30°</a:t>
            </a: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4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26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569325" cy="38481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latin typeface="Comic Sans MS" pitchFamily="-106" charset="0"/>
              </a:rPr>
              <a:t>Rate for </a:t>
            </a:r>
            <a:r>
              <a:rPr lang="it-IT" dirty="0" err="1" smtClean="0">
                <a:latin typeface="Comic Sans MS" pitchFamily="-106" charset="0"/>
              </a:rPr>
              <a:t>Ibc</a:t>
            </a:r>
            <a:r>
              <a:rPr lang="it-IT" dirty="0">
                <a:latin typeface="Comic Sans MS" pitchFamily="-10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2.4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x 10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4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SNe-Ibc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-3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  <a:sym typeface="Wingdings" pitchFamily="-106" charset="2"/>
              </a:rPr>
              <a:t>1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GRB </a:t>
            </a:r>
            <a:r>
              <a:rPr lang="it-IT" dirty="0">
                <a:latin typeface="Comic Sans MS" pitchFamily="-106" charset="0"/>
              </a:rPr>
              <a:t>rate: 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0.7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GRB 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</a:p>
          <a:p>
            <a:pPr marL="338587" lvl="0" indent="-338587">
              <a:buNone/>
            </a:pPr>
            <a:r>
              <a:rPr lang="it-IT" sz="2400" dirty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~500</a:t>
            </a:r>
            <a:r>
              <a:rPr lang="en-US" sz="25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r>
              <a:rPr lang="en-US" sz="25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(Frail et al. 2001)                                      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4°) </a:t>
            </a: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sz="2400" b="1" baseline="30000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~75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Piran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Waxman 2004)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9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°)</a:t>
            </a:r>
          </a:p>
          <a:p>
            <a:pPr marL="338587" lvl="0" indent="-338587">
              <a:buNone/>
            </a:pP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sz="2400" b="1" baseline="30000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&lt;10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&amp; 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DellaValle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2007 )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&gt; 25°)</a:t>
            </a:r>
            <a:r>
              <a:rPr lang="en-US" sz="18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for 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sub-</a:t>
            </a:r>
            <a:r>
              <a:rPr lang="en-US" sz="1400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lum</a:t>
            </a:r>
            <a:r>
              <a:rPr lang="en-US" sz="14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GRBs </a:t>
            </a:r>
            <a:r>
              <a:rPr lang="en-US" sz="1400" b="1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           </a:t>
            </a:r>
            <a:endParaRPr lang="en-US" sz="1400" dirty="0" smtClean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&lt;fb</a:t>
            </a:r>
            <a:r>
              <a:rPr lang="it-IT" sz="2400" baseline="300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 1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 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Ruffini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et al. 2006)                                     </a:t>
            </a:r>
            <a:r>
              <a:rPr lang="en-US" sz="18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800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18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~ 4 π)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fraction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SNe-Ib/c</a:t>
            </a:r>
            <a:r>
              <a:rPr lang="en-US" sz="3200" dirty="0">
                <a:latin typeface="Comic Sans MS" pitchFamily="-106" charset="0"/>
                <a:ea typeface="+mn-ea"/>
              </a:rPr>
              <a:t> which produces (</a:t>
            </a:r>
            <a:r>
              <a:rPr lang="en-US" sz="3200" dirty="0" err="1">
                <a:latin typeface="Comic Sans MS" pitchFamily="-106" charset="0"/>
                <a:ea typeface="+mn-ea"/>
              </a:rPr>
              <a:t>long)GRBs</a:t>
            </a:r>
            <a:r>
              <a:rPr lang="en-US" sz="3200" dirty="0">
                <a:latin typeface="Comic Sans MS" pitchFamily="-106" charset="0"/>
                <a:ea typeface="+mn-ea"/>
              </a:rPr>
              <a:t> ?</a:t>
            </a:r>
            <a:r>
              <a:rPr lang="en-US" sz="2800" dirty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9300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/>
                <a:ea typeface="ＭＳ Ｐゴシック" charset="-128"/>
                <a:cs typeface="Comic Sans MS"/>
              </a:rPr>
              <a:t>Local GRB-SN census  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30564675"/>
              </p:ext>
            </p:extLst>
          </p:nvPr>
        </p:nvGraphicFramePr>
        <p:xfrm>
          <a:off x="541784" y="1268760"/>
          <a:ext cx="8134672" cy="1502796"/>
        </p:xfrm>
        <a:graphic>
          <a:graphicData uri="http://schemas.openxmlformats.org/drawingml/2006/table">
            <a:tbl>
              <a:tblPr/>
              <a:tblGrid>
                <a:gridCol w="2033668"/>
                <a:gridCol w="2033668"/>
                <a:gridCol w="2033668"/>
                <a:gridCol w="2033668"/>
              </a:tblGrid>
              <a:tr h="508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GRB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SN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Ref.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980425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1998bw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0.0085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Galama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1998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060218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2006aj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Campana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Pian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6920" r="7935" b="43005"/>
          <a:stretch>
            <a:fillRect/>
          </a:stretch>
        </p:blipFill>
        <p:spPr bwMode="auto">
          <a:xfrm>
            <a:off x="2267744" y="3068960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3779912" y="4077072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572000" y="4581128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043608" y="1844824"/>
            <a:ext cx="7200800" cy="4795664"/>
            <a:chOff x="1043608" y="1484784"/>
            <a:chExt cx="7344816" cy="5155704"/>
          </a:xfrm>
        </p:grpSpPr>
        <p:grpSp>
          <p:nvGrpSpPr>
            <p:cNvPr id="10" name="Gruppo 9"/>
            <p:cNvGrpSpPr/>
            <p:nvPr/>
          </p:nvGrpSpPr>
          <p:grpSpPr>
            <a:xfrm>
              <a:off x="1043608" y="1484784"/>
              <a:ext cx="7344816" cy="5155704"/>
              <a:chOff x="395536" y="692696"/>
              <a:chExt cx="8178800" cy="6019800"/>
            </a:xfrm>
          </p:grpSpPr>
          <p:pic>
            <p:nvPicPr>
              <p:cNvPr id="5" name="Immagine 4" descr="pippus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692696"/>
                <a:ext cx="8178800" cy="6019800"/>
              </a:xfrm>
              <a:prstGeom prst="rect">
                <a:avLst/>
              </a:prstGeom>
            </p:spPr>
          </p:pic>
          <p:sp>
            <p:nvSpPr>
              <p:cNvPr id="6" name="Rettangolo 5"/>
              <p:cNvSpPr/>
              <p:nvPr/>
            </p:nvSpPr>
            <p:spPr bwMode="auto">
              <a:xfrm>
                <a:off x="827584" y="1052736"/>
                <a:ext cx="1656184" cy="7920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65" charset="0"/>
                </a:endParaRPr>
              </a:p>
            </p:txBody>
          </p:sp>
          <p:sp>
            <p:nvSpPr>
              <p:cNvPr id="7" name="Rettangolo 6"/>
              <p:cNvSpPr/>
              <p:nvPr/>
            </p:nvSpPr>
            <p:spPr bwMode="auto">
              <a:xfrm>
                <a:off x="4716016" y="2348880"/>
                <a:ext cx="1656184" cy="7920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65" charset="0"/>
                </a:endParaRPr>
              </a:p>
            </p:txBody>
          </p:sp>
          <p:sp>
            <p:nvSpPr>
              <p:cNvPr id="8" name="Rettangolo 7"/>
              <p:cNvSpPr/>
              <p:nvPr/>
            </p:nvSpPr>
            <p:spPr bwMode="auto">
              <a:xfrm>
                <a:off x="6732240" y="3789040"/>
                <a:ext cx="1008112" cy="64807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65" charset="0"/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 bwMode="auto">
              <a:xfrm>
                <a:off x="3707904" y="3573016"/>
                <a:ext cx="720080" cy="3684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65" charset="0"/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1403648" y="202077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LL-GRBs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012159" y="3574964"/>
              <a:ext cx="1788679" cy="43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H</a:t>
              </a:r>
              <a:r>
                <a:rPr lang="en-US" b="1" dirty="0" smtClean="0">
                  <a:solidFill>
                    <a:srgbClr val="000000"/>
                  </a:solidFill>
                </a:rPr>
                <a:t>L-GRBs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923928" y="3897923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Fermi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88224" y="5482099"/>
              <a:ext cx="7920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Swift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0825" y="188640"/>
            <a:ext cx="8893175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Sampled volume 10</a:t>
            </a:r>
            <a:r>
              <a:rPr lang="en-US" sz="2800" baseline="30000" dirty="0" smtClean="0">
                <a:solidFill>
                  <a:srgbClr val="FFFF00"/>
                </a:solidFill>
                <a:latin typeface="Comic Sans MS"/>
                <a:cs typeface="Comic Sans MS"/>
              </a:rPr>
              <a:t>6 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smaller 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  <a:sym typeface="Wingdings" charset="0"/>
              </a:rPr>
              <a:t>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Rate LL-GRBs: up to x  10</a:t>
            </a:r>
            <a:r>
              <a:rPr lang="en-US" sz="2800" baseline="30000" dirty="0" smtClean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 Gpc</a:t>
            </a:r>
            <a:r>
              <a:rPr lang="en-US" sz="2800" baseline="30000" dirty="0" smtClean="0">
                <a:solidFill>
                  <a:srgbClr val="FFFF00"/>
                </a:solidFill>
                <a:latin typeface="Comic Sans MS"/>
                <a:cs typeface="Comic Sans MS"/>
              </a:rPr>
              <a:t>-3 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yr</a:t>
            </a:r>
            <a:r>
              <a:rPr lang="en-US" sz="2800" baseline="30000" dirty="0" smtClean="0">
                <a:solidFill>
                  <a:srgbClr val="FFFF00"/>
                </a:solidFill>
                <a:latin typeface="Comic Sans MS"/>
                <a:cs typeface="Comic Sans MS"/>
              </a:rPr>
              <a:t>-1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(Della Valle 2005, </a:t>
            </a:r>
            <a:r>
              <a:rPr lang="en-US" sz="18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Pian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et al. 2006, Cobb et 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al. 2006, </a:t>
            </a:r>
            <a:r>
              <a:rPr lang="en-US" sz="18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Soderberg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et al. 2006,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Liang et al. 2006, </a:t>
            </a:r>
            <a:r>
              <a:rPr lang="en-US" sz="18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Guetta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&amp; Della Valle 2007, Amati et al. 2007)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 dirty="0" smtClean="0">
              <a:solidFill>
                <a:srgbClr val="FFFF00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b="1" dirty="0" smtClean="0">
                <a:solidFill>
                  <a:srgbClr val="FFFF00"/>
                </a:solidFill>
                <a:latin typeface="Comic Sans MS" charset="0"/>
              </a:rPr>
              <a:t>  </a:t>
            </a:r>
            <a:endParaRPr lang="it-IT" b="1" dirty="0">
              <a:solidFill>
                <a:srgbClr val="FFFF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29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</a:t>
            </a:r>
            <a:r>
              <a:rPr lang="it-IT" sz="2000" b="1" dirty="0" smtClean="0">
                <a:solidFill>
                  <a:schemeClr val="bg1"/>
                </a:solidFill>
                <a:latin typeface="Comic Sans MS" charset="0"/>
              </a:rPr>
              <a:t>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graphicFrame>
        <p:nvGraphicFramePr>
          <p:cNvPr id="6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426432"/>
              </p:ext>
            </p:extLst>
          </p:nvPr>
        </p:nvGraphicFramePr>
        <p:xfrm>
          <a:off x="613796" y="1844824"/>
          <a:ext cx="8134668" cy="3312537"/>
        </p:xfrm>
        <a:graphic>
          <a:graphicData uri="http://schemas.openxmlformats.org/drawingml/2006/table">
            <a:tbl>
              <a:tblPr/>
              <a:tblGrid>
                <a:gridCol w="1355778"/>
                <a:gridCol w="1355778"/>
                <a:gridCol w="1355778"/>
                <a:gridCol w="1355778"/>
                <a:gridCol w="1355778"/>
                <a:gridCol w="1355778"/>
              </a:tblGrid>
              <a:tr h="508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GRB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SN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 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max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Sky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Cov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Δt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yr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980425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1998bw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0.0085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170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0.08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060218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2006aj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160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080109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2008D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200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6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GRB 100316D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2010bh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268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1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Summary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744416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Supernova Taxonomy</a:t>
            </a:r>
          </a:p>
          <a:p>
            <a:r>
              <a:rPr lang="en-US" dirty="0" smtClean="0">
                <a:latin typeface="Comic Sans MS"/>
                <a:cs typeface="Comic Sans MS"/>
              </a:rPr>
              <a:t>GRB-SN properties</a:t>
            </a:r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GRB and SN rates</a:t>
            </a:r>
          </a:p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Progenitors Properties</a:t>
            </a:r>
            <a:endParaRPr lang="en-US" sz="1600" dirty="0" smtClean="0">
              <a:solidFill>
                <a:schemeClr val="bg1"/>
              </a:solidFill>
              <a:latin typeface="Comic Sans MS"/>
              <a:cs typeface="Comic Sans MS"/>
              <a:sym typeface="Wingdings"/>
            </a:endParaRPr>
          </a:p>
          <a:p>
            <a:pPr marL="0" lv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  <a:sym typeface="Wingdings"/>
            </a:endParaRPr>
          </a:p>
          <a:p>
            <a:endParaRPr lang="en-US" sz="1600" dirty="0" smtClean="0">
              <a:solidFill>
                <a:schemeClr val="bg1"/>
              </a:solidFill>
              <a:latin typeface="Comic Sans MS"/>
              <a:cs typeface="Comic Sans MS"/>
              <a:sym typeface="Wingdings"/>
            </a:endParaRPr>
          </a:p>
          <a:p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30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Rate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55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8893175" cy="18722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mic Sans MS" charset="0"/>
                <a:cs typeface="Times New Roman" charset="0"/>
              </a:rPr>
              <a:t>   </a:t>
            </a:r>
            <a:r>
              <a:rPr lang="en-US" sz="3600" dirty="0" smtClean="0">
                <a:latin typeface="Comic Sans MS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LL-GRBs counts (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beppo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-Sax) ~ 0.2 – 3.3 (1</a:t>
            </a:r>
            <a:r>
              <a:rPr lang="en-US" sz="24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(</a:t>
            </a:r>
            <a:r>
              <a:rPr lang="en-US" sz="1800" dirty="0" err="1" smtClean="0">
                <a:latin typeface="Comic Sans MS" charset="0"/>
                <a:cs typeface="Times New Roman" charset="0"/>
                <a:sym typeface="Wingdings"/>
              </a:rPr>
              <a:t>Gehrels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 1986)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SkyCov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max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 </a:t>
            </a:r>
            <a:r>
              <a:rPr lang="en-US" sz="2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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“o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” ~ 90 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4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400" dirty="0">
                <a:latin typeface="Comic Sans MS" pitchFamily="-10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(18 up to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300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)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endParaRPr lang="it-IT" b="1" dirty="0">
              <a:solidFill>
                <a:schemeClr val="bg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31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Rate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55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8893175" cy="18722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mic Sans MS" charset="0"/>
                <a:cs typeface="Times New Roman" charset="0"/>
              </a:rPr>
              <a:t>   </a:t>
            </a:r>
            <a:r>
              <a:rPr lang="en-US" sz="3600" dirty="0" smtClean="0">
                <a:latin typeface="Comic Sans MS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LL-GRBs counts (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beppo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-Sax) ~ 0.2 – 3.3 (1</a:t>
            </a:r>
            <a:r>
              <a:rPr lang="en-US" sz="24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(</a:t>
            </a:r>
            <a:r>
              <a:rPr lang="en-US" sz="1800" dirty="0" err="1" smtClean="0">
                <a:latin typeface="Comic Sans MS" charset="0"/>
                <a:cs typeface="Times New Roman" charset="0"/>
                <a:sym typeface="Wingdings"/>
              </a:rPr>
              <a:t>Gehrels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 1986)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SkyCov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max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 </a:t>
            </a:r>
            <a:r>
              <a:rPr lang="en-US" sz="2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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“o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” ~ 90 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4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400" dirty="0">
                <a:latin typeface="Comic Sans MS" pitchFamily="-10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(18 up to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300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)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endParaRPr lang="it-IT" b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3010307"/>
            <a:ext cx="864096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LL-GRBs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counts (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Swift) ~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1.3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6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(1</a:t>
            </a:r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 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SkyCov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+ </a:t>
            </a:r>
            <a:r>
              <a:rPr lang="en-US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V</a:t>
            </a:r>
            <a:r>
              <a:rPr lang="en-US" baseline="-25000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max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t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  </a:t>
            </a:r>
            <a:r>
              <a:rPr lang="en-US" dirty="0" smtClean="0">
                <a:solidFill>
                  <a:schemeClr val="bg1"/>
                </a:solidFill>
                <a:latin typeface="Comic Sans MS" pitchFamily="-106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omic Sans MS" pitchFamily="-106" charset="0"/>
              </a:rPr>
              <a:t>o</a:t>
            </a:r>
            <a:r>
              <a:rPr lang="it-IT" dirty="0" err="1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”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~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65 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(48 up to 111) </a:t>
            </a:r>
          </a:p>
          <a:p>
            <a:endParaRPr lang="en-US" dirty="0">
              <a:solidFill>
                <a:schemeClr val="bg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8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32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Rate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55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8893175" cy="18722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mic Sans MS" charset="0"/>
                <a:cs typeface="Times New Roman" charset="0"/>
              </a:rPr>
              <a:t>   </a:t>
            </a:r>
            <a:r>
              <a:rPr lang="en-US" sz="3600" dirty="0" smtClean="0">
                <a:latin typeface="Comic Sans MS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LL-GRBs counts (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beppo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-Sax) ~ 0.2 – 3.3 (1</a:t>
            </a:r>
            <a:r>
              <a:rPr lang="en-US" sz="24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(</a:t>
            </a:r>
            <a:r>
              <a:rPr lang="en-US" sz="1800" dirty="0" err="1" smtClean="0">
                <a:latin typeface="Comic Sans MS" charset="0"/>
                <a:cs typeface="Times New Roman" charset="0"/>
                <a:sym typeface="Wingdings"/>
              </a:rPr>
              <a:t>Gehrels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 1986)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SkyCov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max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 </a:t>
            </a:r>
            <a:r>
              <a:rPr lang="en-US" sz="2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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“o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” ~ 90 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4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400" dirty="0">
                <a:latin typeface="Comic Sans MS" pitchFamily="-10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(18 up to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300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)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endParaRPr lang="it-IT" b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3010307"/>
            <a:ext cx="864096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LL-GRBs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counts (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Swift) ~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1.3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6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(1</a:t>
            </a:r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 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SkyCov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+ </a:t>
            </a:r>
            <a:r>
              <a:rPr lang="en-US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V</a:t>
            </a:r>
            <a:r>
              <a:rPr lang="en-US" baseline="-25000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max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t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  </a:t>
            </a:r>
            <a:r>
              <a:rPr lang="en-US" dirty="0" smtClean="0">
                <a:solidFill>
                  <a:schemeClr val="bg1"/>
                </a:solidFill>
                <a:latin typeface="Comic Sans MS" pitchFamily="-106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omic Sans MS" pitchFamily="-106" charset="0"/>
              </a:rPr>
              <a:t>o</a:t>
            </a:r>
            <a:r>
              <a:rPr lang="it-IT" dirty="0" err="1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”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~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65 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(48 up to 111) </a:t>
            </a:r>
          </a:p>
          <a:p>
            <a:endParaRPr lang="en-US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414908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LL-GRBs “observed” ~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71 GRBs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(51 up to 104)</a:t>
            </a:r>
            <a:endParaRPr lang="en-US" dirty="0">
              <a:solidFill>
                <a:schemeClr val="bg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8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33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Rate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55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760"/>
            <a:ext cx="8893175" cy="18722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mic Sans MS" charset="0"/>
                <a:cs typeface="Times New Roman" charset="0"/>
              </a:rPr>
              <a:t>   </a:t>
            </a:r>
            <a:r>
              <a:rPr lang="en-US" sz="3600" dirty="0" smtClean="0">
                <a:latin typeface="Comic Sans MS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LL-GRBs counts (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beppo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-Sax) ~ 0.2 – 3.3 (1</a:t>
            </a:r>
            <a:r>
              <a:rPr lang="en-US" sz="24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(</a:t>
            </a:r>
            <a:r>
              <a:rPr lang="en-US" sz="1800" dirty="0" err="1" smtClean="0">
                <a:latin typeface="Comic Sans MS" charset="0"/>
                <a:cs typeface="Times New Roman" charset="0"/>
                <a:sym typeface="Wingdings"/>
              </a:rPr>
              <a:t>Gehrels</a:t>
            </a:r>
            <a:r>
              <a:rPr lang="en-US" sz="1800" dirty="0" smtClean="0">
                <a:latin typeface="Comic Sans MS" charset="0"/>
                <a:cs typeface="Times New Roman" charset="0"/>
                <a:sym typeface="Wingdings"/>
              </a:rPr>
              <a:t> 1986)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SkyCov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max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 </a:t>
            </a:r>
            <a:r>
              <a:rPr lang="en-US" sz="2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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“o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” ~ 90 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4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400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400" dirty="0">
                <a:latin typeface="Comic Sans MS" pitchFamily="-10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(18 up to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300</a:t>
            </a:r>
            <a:r>
              <a:rPr lang="en-US" sz="24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) </a:t>
            </a: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  <a:sym typeface="Wingding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Comic Sans MS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endParaRPr lang="it-IT" b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3010307"/>
            <a:ext cx="864096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LL-GRBs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counts (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Swift) ~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1.3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6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(1</a:t>
            </a:r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 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SkyCov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+ </a:t>
            </a:r>
            <a:r>
              <a:rPr lang="en-US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V</a:t>
            </a:r>
            <a:r>
              <a:rPr lang="en-US" baseline="-25000" dirty="0" err="1" smtClean="0">
                <a:solidFill>
                  <a:schemeClr val="bg1"/>
                </a:solidFill>
                <a:cs typeface="Times New Roman" charset="0"/>
                <a:sym typeface="Wingdings"/>
              </a:rPr>
              <a:t>max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dirty="0" err="1">
                <a:solidFill>
                  <a:schemeClr val="bg1"/>
                </a:solidFill>
                <a:cs typeface="Times New Roman" charset="0"/>
                <a:sym typeface="Wingdings"/>
              </a:rPr>
              <a:t>t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  <a:sym typeface="Wingdings"/>
              </a:rPr>
              <a:t>  </a:t>
            </a:r>
            <a:r>
              <a:rPr lang="en-US" dirty="0" smtClean="0">
                <a:solidFill>
                  <a:schemeClr val="bg1"/>
                </a:solidFill>
                <a:latin typeface="Comic Sans MS" pitchFamily="-106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omic Sans MS" pitchFamily="-106" charset="0"/>
              </a:rPr>
              <a:t>o</a:t>
            </a:r>
            <a:r>
              <a:rPr lang="it-IT" dirty="0" err="1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”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~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65 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  <a:sym typeface="Wingdings"/>
              </a:rPr>
              <a:t>(48 up to 111) </a:t>
            </a:r>
          </a:p>
          <a:p>
            <a:endParaRPr lang="en-US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414908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LL-GRBs “observed” ~</a:t>
            </a:r>
            <a:r>
              <a:rPr lang="en-US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71 GRBs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(51 up to 104)</a:t>
            </a:r>
            <a:endParaRPr lang="en-US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5" y="4653136"/>
            <a:ext cx="90364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 smtClean="0">
                <a:latin typeface="Comic Sans MS" charset="0"/>
              </a:rPr>
              <a:t>&lt;fb</a:t>
            </a:r>
            <a:r>
              <a:rPr lang="it-IT" sz="2400" b="1" baseline="30000" dirty="0" smtClean="0">
                <a:latin typeface="Comic Sans MS" charset="0"/>
              </a:rPr>
              <a:t>-1</a:t>
            </a:r>
            <a:r>
              <a:rPr lang="it-IT" sz="2400" b="1" dirty="0" smtClean="0">
                <a:latin typeface="Comic Sans MS" charset="0"/>
              </a:rPr>
              <a:t>&gt;</a:t>
            </a:r>
            <a:r>
              <a:rPr lang="it-IT" sz="2400" b="1" baseline="-25000" dirty="0" smtClean="0">
                <a:latin typeface="Comic Sans MS" charset="0"/>
              </a:rPr>
              <a:t>LL-</a:t>
            </a:r>
            <a:r>
              <a:rPr lang="it-IT" sz="2400" b="1" baseline="-25000" dirty="0" err="1" smtClean="0">
                <a:latin typeface="Comic Sans MS" charset="0"/>
              </a:rPr>
              <a:t>GRBs</a:t>
            </a:r>
            <a:r>
              <a:rPr lang="it-IT" sz="2400" b="1" baseline="-25000" dirty="0" smtClean="0">
                <a:latin typeface="Comic Sans MS" charset="0"/>
              </a:rPr>
              <a:t>   </a:t>
            </a:r>
            <a:r>
              <a:rPr lang="it-IT" sz="2400" baseline="-25000" dirty="0" smtClean="0"/>
              <a:t> </a:t>
            </a:r>
            <a:r>
              <a:rPr lang="en-US" sz="2400" b="1" dirty="0" smtClean="0">
                <a:latin typeface="Comic Sans MS" charset="0"/>
              </a:rPr>
              <a:t>~</a:t>
            </a:r>
            <a:r>
              <a:rPr lang="it-IT" sz="2400" dirty="0" smtClean="0"/>
              <a:t>   </a:t>
            </a:r>
            <a:r>
              <a:rPr lang="it-IT" sz="2400" dirty="0" smtClean="0">
                <a:latin typeface="Comic Sans MS" charset="0"/>
              </a:rPr>
              <a:t>1-2 </a:t>
            </a:r>
            <a:r>
              <a:rPr lang="it-IT" sz="2400" dirty="0" smtClean="0">
                <a:solidFill>
                  <a:schemeClr val="bg1"/>
                </a:solidFill>
                <a:latin typeface="Comic Sans MS" charset="0"/>
              </a:rPr>
              <a:t>GRB 060218 </a:t>
            </a:r>
            <a:r>
              <a:rPr lang="it-IT" sz="2400" dirty="0" smtClean="0">
                <a:latin typeface="Comic Sans MS" charset="0"/>
              </a:rPr>
              <a:t>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&gt;80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omic Sans MS" charset="0"/>
              </a:rPr>
              <a:t>Soderberg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 et al. 2006)</a:t>
            </a:r>
            <a:endParaRPr lang="it-IT" sz="1400" dirty="0" smtClean="0">
              <a:solidFill>
                <a:schemeClr val="bg1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Comic Sans MS" charset="0"/>
              </a:rPr>
              <a:t>                        &lt;   7  </a:t>
            </a:r>
            <a:r>
              <a:rPr lang="it-IT" sz="2400" dirty="0" smtClean="0">
                <a:solidFill>
                  <a:schemeClr val="bg1"/>
                </a:solidFill>
                <a:latin typeface="Comic Sans MS" charset="0"/>
              </a:rPr>
              <a:t>GRB 031203</a:t>
            </a:r>
            <a:r>
              <a:rPr lang="it-IT" sz="2400" dirty="0" smtClean="0">
                <a:latin typeface="Comic Sans MS" charset="0"/>
              </a:rPr>
              <a:t>   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&gt;30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omic Sans MS" charset="0"/>
              </a:rPr>
              <a:t>Malesani</a:t>
            </a:r>
            <a:r>
              <a:rPr lang="en-US" sz="1400" dirty="0" smtClean="0">
                <a:solidFill>
                  <a:schemeClr val="bg1"/>
                </a:solidFill>
                <a:latin typeface="Comic Sans MS" charset="0"/>
              </a:rPr>
              <a:t> 2006)</a:t>
            </a:r>
            <a:endParaRPr lang="it-IT" sz="1400" dirty="0" smtClean="0">
              <a:solidFill>
                <a:schemeClr val="bg1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Comic Sans MS" charset="0"/>
              </a:rPr>
              <a:t>                        &lt;  10</a:t>
            </a:r>
            <a:r>
              <a:rPr lang="it-IT" sz="1200" b="1" dirty="0" smtClean="0">
                <a:latin typeface="Comic Sans MS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Comic Sans MS" charset="0"/>
              </a:rPr>
              <a:t>statistic</a:t>
            </a:r>
            <a:r>
              <a:rPr lang="it-IT" sz="1400" dirty="0" smtClean="0">
                <a:solidFill>
                  <a:schemeClr val="bg1"/>
                </a:solidFill>
                <a:latin typeface="Comic Sans MS" charset="0"/>
              </a:rPr>
              <a:t>                     </a:t>
            </a:r>
            <a:r>
              <a:rPr lang="en-US" sz="2400" dirty="0" smtClean="0">
                <a:latin typeface="Symbol" charset="0"/>
              </a:rPr>
              <a:t>q</a:t>
            </a:r>
            <a:r>
              <a:rPr lang="en-US" sz="2400" dirty="0" smtClean="0">
                <a:latin typeface="Comic Sans MS" charset="0"/>
              </a:rPr>
              <a:t>&gt;25</a:t>
            </a:r>
            <a:r>
              <a:rPr lang="en-US" sz="2400" baseline="30000" dirty="0" smtClean="0">
                <a:latin typeface="Comic Sans MS" charset="0"/>
              </a:rPr>
              <a:t>o </a:t>
            </a:r>
            <a:r>
              <a:rPr lang="it-IT" sz="1400" dirty="0" smtClean="0">
                <a:solidFill>
                  <a:srgbClr val="FFFFFF"/>
                </a:solidFill>
                <a:latin typeface="Comic Sans MS" charset="0"/>
              </a:rPr>
              <a:t>(</a:t>
            </a:r>
            <a:r>
              <a:rPr lang="it-IT" sz="1400" dirty="0" err="1" smtClean="0">
                <a:solidFill>
                  <a:srgbClr val="FFFFFF"/>
                </a:solidFill>
                <a:latin typeface="Comic Sans MS" charset="0"/>
              </a:rPr>
              <a:t>Guetta</a:t>
            </a:r>
            <a:r>
              <a:rPr lang="it-IT" sz="1400" dirty="0" smtClean="0">
                <a:solidFill>
                  <a:srgbClr val="FFFFFF"/>
                </a:solidFill>
                <a:latin typeface="Comic Sans MS" charset="0"/>
              </a:rPr>
              <a:t> &amp; Della Valle 2007)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rgbClr val="FFFFFF"/>
              </a:solidFill>
              <a:latin typeface="Comic Sans MS" charset="0"/>
            </a:endParaRPr>
          </a:p>
          <a:p>
            <a:pPr marL="338587" indent="-338587">
              <a:buFontTx/>
              <a:buNone/>
            </a:pPr>
            <a:r>
              <a:rPr lang="it-IT" sz="2400" b="1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4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endParaRPr lang="it-IT" sz="2400" b="1" dirty="0" smtClean="0">
              <a:solidFill>
                <a:schemeClr val="bg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38587" indent="-338587">
              <a:buFontTx/>
              <a:buNone/>
            </a:pPr>
            <a:endParaRPr lang="it-IT" sz="24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38587" indent="-338587">
              <a:buFontTx/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30000" dirty="0" smtClean="0"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Comic Sans MS" charset="0"/>
              </a:rPr>
              <a:t>  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4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34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Rate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55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5" y="1484784"/>
            <a:ext cx="9036496" cy="1008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 </a:t>
            </a:r>
            <a:endParaRPr lang="it-IT" sz="2400" dirty="0" smtClean="0">
              <a:latin typeface="Comic Sans MS" pitchFamily="-10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400" dirty="0">
              <a:solidFill>
                <a:schemeClr val="bg1"/>
              </a:solidFill>
              <a:latin typeface="Comic Sans MS" pitchFamily="-106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endParaRPr lang="it-IT" sz="1400" dirty="0">
              <a:solidFill>
                <a:srgbClr val="FFFFFF"/>
              </a:solidFill>
              <a:latin typeface="Comic Sans MS" charset="0"/>
            </a:endParaRPr>
          </a:p>
          <a:p>
            <a:pPr marL="338587" lvl="0" indent="-338587">
              <a:buNone/>
            </a:pPr>
            <a:r>
              <a:rPr lang="it-IT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endParaRPr lang="it-IT" sz="3200" b="1" dirty="0">
              <a:solidFill>
                <a:schemeClr val="bg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endParaRPr lang="it-IT" sz="24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en-US" baseline="30000" dirty="0"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mic Sans MS" charset="0"/>
              </a:rPr>
              <a:t>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170080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charset="0"/>
              </a:rPr>
              <a:t>LL-GRBs 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~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 71 x  (1 ÷ 10) ~ 70 ÷ 700 LL-GRBs </a:t>
            </a:r>
            <a:r>
              <a:rPr lang="it-IT" dirty="0">
                <a:solidFill>
                  <a:schemeClr val="tx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tx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tx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tx1"/>
                </a:solidFill>
                <a:latin typeface="Comic Sans MS" pitchFamily="-106" charset="0"/>
              </a:rPr>
              <a:t>-1</a:t>
            </a:r>
            <a:r>
              <a:rPr lang="it-IT" dirty="0">
                <a:solidFill>
                  <a:schemeClr val="tx1"/>
                </a:solidFill>
                <a:latin typeface="Comic Sans MS" pitchFamily="-106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Comic Sans MS" pitchFamily="-106" charset="0"/>
              </a:rPr>
              <a:t> </a:t>
            </a:r>
            <a:endParaRPr lang="en-US" dirty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25457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587" lvl="0" indent="-338587">
              <a:lnSpc>
                <a:spcPct val="100000"/>
              </a:lnSpc>
            </a:pPr>
            <a:r>
              <a:rPr lang="it-IT" sz="2800" kern="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sz="2800" kern="0" baseline="3000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sz="2800" kern="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</a:t>
            </a:r>
            <a:r>
              <a:rPr lang="it-IT" sz="2800" kern="0" baseline="-2500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HL-</a:t>
            </a:r>
            <a:r>
              <a:rPr lang="it-IT" sz="2800" kern="0" baseline="-25000" dirty="0" err="1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GRBs</a:t>
            </a:r>
            <a:r>
              <a:rPr lang="it-IT" sz="2800" kern="0" baseline="-2500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sz="2800" kern="0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~75</a:t>
            </a:r>
            <a:r>
              <a:rPr lang="en-US" sz="2800" kern="0" dirty="0"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sz="1600" kern="0" dirty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600" kern="0" dirty="0" err="1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Guetta</a:t>
            </a:r>
            <a:r>
              <a:rPr lang="en-US" sz="1600" kern="0" dirty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600" kern="0" dirty="0" err="1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Piran</a:t>
            </a:r>
            <a:r>
              <a:rPr lang="en-US" sz="1600" kern="0" dirty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 &amp; Waxman 2004)                </a:t>
            </a:r>
            <a:r>
              <a:rPr lang="en-US" kern="0" dirty="0" err="1"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kern="0" dirty="0"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 ~ 9</a:t>
            </a:r>
            <a:r>
              <a:rPr lang="en-US" kern="0" dirty="0" smtClean="0">
                <a:latin typeface="Times New Roman"/>
                <a:ea typeface="ＭＳ Ｐゴシック" pitchFamily="-106" charset="-128"/>
                <a:cs typeface="ＭＳ Ｐゴシック" pitchFamily="-106" charset="-128"/>
              </a:rPr>
              <a:t>°</a:t>
            </a:r>
            <a:endParaRPr lang="en-US" kern="0" dirty="0">
              <a:latin typeface="Times New Roman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409642"/>
            <a:ext cx="82089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800" kern="0" dirty="0">
                <a:cs typeface="ＭＳ Ｐゴシック" charset="0"/>
              </a:rPr>
              <a:t>HL-GRBs ~ 0.7 x 75 </a:t>
            </a:r>
            <a:r>
              <a:rPr lang="en-US" sz="2800" dirty="0">
                <a:cs typeface="Times New Roman" charset="0"/>
              </a:rPr>
              <a:t>~ </a:t>
            </a:r>
            <a:r>
              <a:rPr lang="en-US" sz="2800" kern="0" baseline="30000" dirty="0">
                <a:cs typeface="ＭＳ Ｐゴシック" charset="0"/>
              </a:rPr>
              <a:t> </a:t>
            </a:r>
            <a:r>
              <a:rPr lang="en-US" sz="2800" kern="0" dirty="0">
                <a:cs typeface="ＭＳ Ｐゴシック" charset="0"/>
              </a:rPr>
              <a:t>50  </a:t>
            </a:r>
            <a:r>
              <a:rPr lang="en-US" sz="2800" kern="0" dirty="0">
                <a:cs typeface="Times New Roman" charset="0"/>
              </a:rPr>
              <a:t>Gpc</a:t>
            </a:r>
            <a:r>
              <a:rPr lang="en-US" sz="2800" kern="0" baseline="30000" dirty="0">
                <a:cs typeface="Times New Roman" charset="0"/>
              </a:rPr>
              <a:t>-3 </a:t>
            </a:r>
            <a:r>
              <a:rPr lang="en-US" sz="2800" kern="0" dirty="0">
                <a:cs typeface="Times New Roman" charset="0"/>
              </a:rPr>
              <a:t>yr</a:t>
            </a:r>
            <a:r>
              <a:rPr lang="en-US" sz="2800" kern="0" baseline="30000" dirty="0">
                <a:cs typeface="Times New Roman" charset="0"/>
              </a:rPr>
              <a:t>-1</a:t>
            </a:r>
            <a:r>
              <a:rPr lang="en-US" sz="2800" kern="0" dirty="0">
                <a:cs typeface="Times New Roman" charset="0"/>
              </a:rPr>
              <a:t>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44940" y="4509120"/>
            <a:ext cx="589135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en-US" sz="3200" b="1" kern="0" dirty="0">
                <a:solidFill>
                  <a:srgbClr val="FFFFFF"/>
                </a:solidFill>
                <a:cs typeface="ＭＳ Ｐゴシック" charset="0"/>
              </a:rPr>
              <a:t>LL-GRB/HL-GRB ~ 1.4 ÷ 14 </a:t>
            </a:r>
            <a:endParaRPr lang="it-IT" sz="3200" b="1" kern="0" dirty="0">
              <a:solidFill>
                <a:srgbClr val="FFFFFF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35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569325" cy="38481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 smtClean="0">
                <a:latin typeface="Comic Sans MS" pitchFamily="-106" charset="0"/>
              </a:rPr>
              <a:t> </a:t>
            </a:r>
            <a:endParaRPr lang="it-IT" sz="24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38587" lvl="0" indent="-338587">
              <a:buNone/>
            </a:pPr>
            <a:r>
              <a:rPr lang="it-IT" sz="2400" dirty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 </a:t>
            </a:r>
            <a:endParaRPr lang="it-IT" dirty="0">
              <a:solidFill>
                <a:srgbClr val="00FF00"/>
              </a:solidFill>
              <a:latin typeface="Comic Sans MS" pitchFamily="-106" charset="0"/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485800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fraction 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</a:t>
            </a:r>
            <a:r>
              <a:rPr lang="en-US" sz="3200" dirty="0">
                <a:latin typeface="Comic Sans MS" pitchFamily="-106" charset="0"/>
                <a:ea typeface="+mn-ea"/>
              </a:rPr>
              <a:t>/c which produces </a:t>
            </a:r>
            <a:r>
              <a:rPr lang="en-US" sz="3200" dirty="0" err="1" smtClean="0">
                <a:latin typeface="Comic Sans MS" pitchFamily="-106" charset="0"/>
                <a:ea typeface="+mn-ea"/>
              </a:rPr>
              <a:t>HNe</a:t>
            </a:r>
            <a:r>
              <a:rPr lang="en-US" sz="3200" dirty="0" smtClean="0">
                <a:latin typeface="Comic Sans MS" pitchFamily="-106" charset="0"/>
                <a:ea typeface="+mn-ea"/>
              </a:rPr>
              <a:t>?</a:t>
            </a:r>
            <a:r>
              <a:rPr lang="en-US" sz="2800" dirty="0" smtClean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1066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323853" y="537368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971550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684213" y="5589588"/>
            <a:ext cx="756025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JAN</a:t>
            </a:r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>
            <a:off x="1692275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1403358" y="5589588"/>
            <a:ext cx="756177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FEB</a:t>
            </a:r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>
            <a:off x="2411413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2124076" y="5589588"/>
            <a:ext cx="900245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MAR</a:t>
            </a:r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3132138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2843214" y="5589588"/>
            <a:ext cx="796370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APR</a:t>
            </a:r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3851275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3563943" y="5589588"/>
            <a:ext cx="888703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MAY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4572000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68" name="Text Box 16"/>
          <p:cNvSpPr txBox="1">
            <a:spLocks noChangeArrowheads="1"/>
          </p:cNvSpPr>
          <p:nvPr/>
        </p:nvSpPr>
        <p:spPr bwMode="auto">
          <a:xfrm>
            <a:off x="4284663" y="5589588"/>
            <a:ext cx="756025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JUN</a:t>
            </a:r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>
            <a:off x="5292725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5003800" y="5589588"/>
            <a:ext cx="709769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JUL</a:t>
            </a:r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>
            <a:off x="6011863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5724531" y="5589588"/>
            <a:ext cx="859798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AGO</a:t>
            </a:r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6732588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74" name="Text Box 22"/>
          <p:cNvSpPr txBox="1">
            <a:spLocks noChangeArrowheads="1"/>
          </p:cNvSpPr>
          <p:nvPr/>
        </p:nvSpPr>
        <p:spPr bwMode="auto">
          <a:xfrm>
            <a:off x="6443663" y="5589588"/>
            <a:ext cx="715578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SEP</a:t>
            </a:r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7451725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76" name="Text Box 24"/>
          <p:cNvSpPr txBox="1">
            <a:spLocks noChangeArrowheads="1"/>
          </p:cNvSpPr>
          <p:nvPr/>
        </p:nvSpPr>
        <p:spPr bwMode="auto">
          <a:xfrm>
            <a:off x="7812088" y="5589588"/>
            <a:ext cx="807912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DEC</a:t>
            </a:r>
          </a:p>
        </p:txBody>
      </p:sp>
      <p:sp>
        <p:nvSpPr>
          <p:cNvPr id="356377" name="Text Box 25"/>
          <p:cNvSpPr txBox="1">
            <a:spLocks noChangeArrowheads="1"/>
          </p:cNvSpPr>
          <p:nvPr/>
        </p:nvSpPr>
        <p:spPr bwMode="auto">
          <a:xfrm>
            <a:off x="7164388" y="5589588"/>
            <a:ext cx="865710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Times New Roman" charset="0"/>
                <a:ea typeface="+mn-ea"/>
              </a:rPr>
              <a:t>NOV</a:t>
            </a:r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8172450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>
            <a:off x="1763713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>
            <a:off x="2843213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>
            <a:off x="3059113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>
            <a:off x="5148263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4" name="Line 32"/>
          <p:cNvSpPr>
            <a:spLocks noChangeShapeType="1"/>
          </p:cNvSpPr>
          <p:nvPr/>
        </p:nvSpPr>
        <p:spPr bwMode="auto">
          <a:xfrm>
            <a:off x="5940425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5" name="Line 33"/>
          <p:cNvSpPr>
            <a:spLocks noChangeShapeType="1"/>
          </p:cNvSpPr>
          <p:nvPr/>
        </p:nvSpPr>
        <p:spPr bwMode="auto">
          <a:xfrm>
            <a:off x="6659563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6732588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7" name="Line 35"/>
          <p:cNvSpPr>
            <a:spLocks noChangeShapeType="1"/>
          </p:cNvSpPr>
          <p:nvPr/>
        </p:nvSpPr>
        <p:spPr bwMode="auto">
          <a:xfrm>
            <a:off x="6804025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8027988" y="4581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89" name="Text Box 37"/>
          <p:cNvSpPr txBox="1">
            <a:spLocks noChangeArrowheads="1"/>
          </p:cNvSpPr>
          <p:nvPr/>
        </p:nvSpPr>
        <p:spPr bwMode="auto">
          <a:xfrm>
            <a:off x="179391" y="4508501"/>
            <a:ext cx="1413661" cy="8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Times New Roman" charset="0"/>
                <a:ea typeface="+mn-ea"/>
              </a:rPr>
              <a:t>observing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Times New Roman" charset="0"/>
                <a:ea typeface="+mn-ea"/>
              </a:rPr>
              <a:t>log</a:t>
            </a:r>
          </a:p>
        </p:txBody>
      </p:sp>
      <p:sp>
        <p:nvSpPr>
          <p:cNvPr id="356390" name="Text Box 38"/>
          <p:cNvSpPr txBox="1">
            <a:spLocks noChangeArrowheads="1"/>
          </p:cNvSpPr>
          <p:nvPr/>
        </p:nvSpPr>
        <p:spPr bwMode="auto">
          <a:xfrm>
            <a:off x="395288" y="1196978"/>
            <a:ext cx="2736850" cy="29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marL="457164" indent="-457164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dirty="0">
                <a:latin typeface="Times New Roman" charset="0"/>
                <a:ea typeface="+mn-ea"/>
              </a:rPr>
              <a:t>The observing log: epoch, limiting magnitude</a:t>
            </a:r>
          </a:p>
          <a:p>
            <a:pPr marL="457164" indent="-457164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dirty="0">
                <a:latin typeface="Times New Roman" charset="0"/>
                <a:ea typeface="+mn-ea"/>
              </a:rPr>
              <a:t>Target apparent light curve: SN type, target distance</a:t>
            </a:r>
          </a:p>
          <a:p>
            <a:pPr marL="457164" indent="-457164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dirty="0">
                <a:latin typeface="Times New Roman" charset="0"/>
                <a:ea typeface="+mn-ea"/>
              </a:rPr>
              <a:t>Galaxy sample: distance, type,  inclination …….</a:t>
            </a:r>
          </a:p>
        </p:txBody>
      </p:sp>
      <p:pic>
        <p:nvPicPr>
          <p:cNvPr id="356396" name="Picture 44" descr="dislin_1"/>
          <p:cNvPicPr>
            <a:picLocks noChangeAspect="1" noChangeArrowheads="1"/>
          </p:cNvPicPr>
          <p:nvPr/>
        </p:nvPicPr>
        <p:blipFill rotWithShape="1">
          <a:blip r:embed="rId2"/>
          <a:srcRect r="12804"/>
          <a:stretch/>
        </p:blipFill>
        <p:spPr bwMode="auto">
          <a:xfrm>
            <a:off x="3276601" y="0"/>
            <a:ext cx="5740400" cy="4654550"/>
          </a:xfrm>
          <a:prstGeom prst="rect">
            <a:avLst/>
          </a:prstGeom>
          <a:noFill/>
        </p:spPr>
      </p:pic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4356100" y="2362200"/>
            <a:ext cx="44640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98" name="Line 46"/>
          <p:cNvSpPr>
            <a:spLocks noChangeShapeType="1"/>
          </p:cNvSpPr>
          <p:nvPr/>
        </p:nvSpPr>
        <p:spPr bwMode="auto">
          <a:xfrm>
            <a:off x="4643438" y="1844683"/>
            <a:ext cx="0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99" name="Line 47"/>
          <p:cNvSpPr>
            <a:spLocks noChangeShapeType="1"/>
          </p:cNvSpPr>
          <p:nvPr/>
        </p:nvSpPr>
        <p:spPr bwMode="auto">
          <a:xfrm>
            <a:off x="5651500" y="1844683"/>
            <a:ext cx="0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400" name="Line 48"/>
          <p:cNvSpPr>
            <a:spLocks noChangeShapeType="1"/>
          </p:cNvSpPr>
          <p:nvPr/>
        </p:nvSpPr>
        <p:spPr bwMode="auto">
          <a:xfrm>
            <a:off x="4902200" y="1844683"/>
            <a:ext cx="0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401" name="Line 49"/>
          <p:cNvSpPr>
            <a:spLocks noChangeShapeType="1"/>
          </p:cNvSpPr>
          <p:nvPr/>
        </p:nvSpPr>
        <p:spPr bwMode="auto">
          <a:xfrm>
            <a:off x="4643443" y="2852738"/>
            <a:ext cx="1008062" cy="0"/>
          </a:xfrm>
          <a:prstGeom prst="line">
            <a:avLst/>
          </a:prstGeom>
          <a:noFill/>
          <a:ln w="57150">
            <a:solidFill>
              <a:srgbClr val="EB3535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402" name="Line 50"/>
          <p:cNvSpPr>
            <a:spLocks noChangeShapeType="1"/>
          </p:cNvSpPr>
          <p:nvPr/>
        </p:nvSpPr>
        <p:spPr bwMode="auto">
          <a:xfrm>
            <a:off x="4932371" y="2565400"/>
            <a:ext cx="71913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351A00"/>
                </a:solidFill>
                <a:latin typeface="Calibri"/>
                <a:cs typeface="Calibri"/>
              </a:rPr>
              <a:t>How to compute rates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6" y="1773242"/>
          <a:ext cx="78422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6" name="Equation" r:id="rId3" imgW="2577960" imgH="253800" progId="Equation.3">
                  <p:embed/>
                </p:oleObj>
              </mc:Choice>
              <mc:Fallback>
                <p:oleObj name="Equation" r:id="rId3" imgW="257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6" y="1773242"/>
                        <a:ext cx="7842250" cy="77311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33" y="5013328"/>
          <a:ext cx="34448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7" name="Equation" r:id="rId5" imgW="1523880" imgH="507960" progId="Equation.3">
                  <p:embed/>
                </p:oleObj>
              </mc:Choice>
              <mc:Fallback>
                <p:oleObj name="Equation" r:id="rId5" imgW="1523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3" y="5013328"/>
                        <a:ext cx="3444875" cy="114776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4" name="Text Box 24"/>
          <p:cNvSpPr txBox="1">
            <a:spLocks noChangeArrowheads="1"/>
          </p:cNvSpPr>
          <p:nvPr/>
        </p:nvSpPr>
        <p:spPr bwMode="auto">
          <a:xfrm>
            <a:off x="2411418" y="2636839"/>
            <a:ext cx="1728787" cy="9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Times New Roman" charset="0"/>
                <a:ea typeface="+mn-ea"/>
              </a:rPr>
              <a:t>SN light curve in B absolute magnitude</a:t>
            </a:r>
          </a:p>
        </p:txBody>
      </p:sp>
      <p:sp>
        <p:nvSpPr>
          <p:cNvPr id="276507" name="Text Box 27"/>
          <p:cNvSpPr txBox="1">
            <a:spLocks noChangeArrowheads="1"/>
          </p:cNvSpPr>
          <p:nvPr/>
        </p:nvSpPr>
        <p:spPr bwMode="auto">
          <a:xfrm>
            <a:off x="4427538" y="2636839"/>
            <a:ext cx="1023937" cy="9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Times New Roman" charset="0"/>
                <a:ea typeface="+mn-ea"/>
              </a:rPr>
              <a:t>galaxy distance modulus</a:t>
            </a:r>
          </a:p>
        </p:txBody>
      </p:sp>
      <p:sp>
        <p:nvSpPr>
          <p:cNvPr id="276508" name="Text Box 28"/>
          <p:cNvSpPr txBox="1">
            <a:spLocks noChangeArrowheads="1"/>
          </p:cNvSpPr>
          <p:nvPr/>
        </p:nvSpPr>
        <p:spPr bwMode="auto">
          <a:xfrm>
            <a:off x="5724528" y="2636838"/>
            <a:ext cx="1439863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Times New Roman" charset="0"/>
                <a:ea typeface="+mn-ea"/>
              </a:rPr>
              <a:t>B to V        K-correction</a:t>
            </a:r>
          </a:p>
        </p:txBody>
      </p:sp>
      <p:sp>
        <p:nvSpPr>
          <p:cNvPr id="276509" name="Text Box 29"/>
          <p:cNvSpPr txBox="1">
            <a:spLocks noChangeArrowheads="1"/>
          </p:cNvSpPr>
          <p:nvPr/>
        </p:nvSpPr>
        <p:spPr bwMode="auto">
          <a:xfrm>
            <a:off x="7308852" y="2563814"/>
            <a:ext cx="1439863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Times New Roman" charset="0"/>
                <a:ea typeface="+mn-ea"/>
              </a:rPr>
              <a:t>galactic extinction</a:t>
            </a:r>
          </a:p>
        </p:txBody>
      </p:sp>
      <p:sp>
        <p:nvSpPr>
          <p:cNvPr id="276511" name="Text Box 31"/>
          <p:cNvSpPr txBox="1">
            <a:spLocks noChangeArrowheads="1"/>
          </p:cNvSpPr>
          <p:nvPr/>
        </p:nvSpPr>
        <p:spPr bwMode="auto">
          <a:xfrm>
            <a:off x="684213" y="2852740"/>
            <a:ext cx="1728787" cy="4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i="1" dirty="0">
                <a:latin typeface="Times New Roman" charset="0"/>
                <a:ea typeface="+mn-ea"/>
              </a:rPr>
              <a:t>t</a:t>
            </a:r>
            <a:r>
              <a:rPr lang="en-US" i="1" baseline="-25000" dirty="0">
                <a:latin typeface="Times New Roman" charset="0"/>
                <a:ea typeface="+mn-ea"/>
              </a:rPr>
              <a:t>0</a:t>
            </a:r>
            <a:r>
              <a:rPr lang="en-US" i="1" dirty="0">
                <a:latin typeface="Times New Roman" charset="0"/>
                <a:ea typeface="+mn-ea"/>
              </a:rPr>
              <a:t> = </a:t>
            </a:r>
            <a:r>
              <a:rPr lang="en-US" i="1" dirty="0" err="1">
                <a:latin typeface="Times New Roman" charset="0"/>
                <a:ea typeface="+mn-ea"/>
              </a:rPr>
              <a:t>t</a:t>
            </a:r>
            <a:r>
              <a:rPr lang="en-US" i="1" dirty="0">
                <a:latin typeface="Times New Roman" charset="0"/>
                <a:ea typeface="+mn-ea"/>
              </a:rPr>
              <a:t> /(1+z)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4213" y="3933830"/>
            <a:ext cx="4906962" cy="1773237"/>
            <a:chOff x="431" y="2296"/>
            <a:chExt cx="3091" cy="1117"/>
          </a:xfrm>
        </p:grpSpPr>
        <p:graphicFrame>
          <p:nvGraphicFramePr>
            <p:cNvPr id="276488" name="Object 8"/>
            <p:cNvGraphicFramePr>
              <a:graphicFrameLocks noChangeAspect="1"/>
            </p:cNvGraphicFramePr>
            <p:nvPr/>
          </p:nvGraphicFramePr>
          <p:xfrm>
            <a:off x="431" y="2296"/>
            <a:ext cx="3091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8" name="Equation" r:id="rId7" imgW="1739880" imgH="279360" progId="Equation.3">
                    <p:embed/>
                  </p:oleObj>
                </mc:Choice>
                <mc:Fallback>
                  <p:oleObj name="Equation" r:id="rId7" imgW="17398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296"/>
                          <a:ext cx="3091" cy="496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12" name="Text Box 32"/>
            <p:cNvSpPr txBox="1">
              <a:spLocks noChangeArrowheads="1"/>
            </p:cNvSpPr>
            <p:nvPr/>
          </p:nvSpPr>
          <p:spPr bwMode="auto">
            <a:xfrm>
              <a:off x="2397" y="2842"/>
              <a:ext cx="77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latin typeface="Times New Roman" charset="0"/>
                  <a:ea typeface="+mn-ea"/>
                </a:rPr>
                <a:t>detection efficiency</a:t>
              </a:r>
            </a:p>
          </p:txBody>
        </p:sp>
        <p:sp>
          <p:nvSpPr>
            <p:cNvPr id="276513" name="Text Box 33"/>
            <p:cNvSpPr txBox="1">
              <a:spLocks noChangeArrowheads="1"/>
            </p:cNvSpPr>
            <p:nvPr/>
          </p:nvSpPr>
          <p:spPr bwMode="auto">
            <a:xfrm>
              <a:off x="884" y="2831"/>
              <a:ext cx="7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dirty="0">
                  <a:latin typeface="Times New Roman" charset="0"/>
                  <a:ea typeface="+mn-ea"/>
                </a:rPr>
                <a:t>galaxy luminosity</a:t>
              </a:r>
            </a:p>
          </p:txBody>
        </p:sp>
        <p:sp>
          <p:nvSpPr>
            <p:cNvPr id="276514" name="Text Box 34"/>
            <p:cNvSpPr txBox="1">
              <a:spLocks noChangeArrowheads="1"/>
            </p:cNvSpPr>
            <p:nvPr/>
          </p:nvSpPr>
          <p:spPr bwMode="auto">
            <a:xfrm>
              <a:off x="1565" y="2831"/>
              <a:ext cx="81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dirty="0">
                  <a:latin typeface="Times New Roman" charset="0"/>
                  <a:ea typeface="+mn-ea"/>
                </a:rPr>
                <a:t>time SN stays at    </a:t>
              </a:r>
              <a:r>
                <a:rPr lang="en-US" sz="1800" i="1" dirty="0" err="1">
                  <a:latin typeface="Times New Roman" charset="0"/>
                  <a:ea typeface="+mn-ea"/>
                </a:rPr>
                <a:t>m-m</a:t>
              </a:r>
              <a:r>
                <a:rPr lang="en-US" sz="1800" dirty="0" err="1">
                  <a:latin typeface="Times New Roman" charset="0"/>
                  <a:ea typeface="+mn-ea"/>
                </a:rPr>
                <a:t>+dm</a:t>
              </a:r>
              <a:endParaRPr lang="en-US" sz="1800" dirty="0">
                <a:latin typeface="Times New Roman" charset="0"/>
                <a:ea typeface="+mn-ea"/>
              </a:endParaRPr>
            </a:p>
          </p:txBody>
        </p:sp>
      </p:grpSp>
      <p:pic>
        <p:nvPicPr>
          <p:cNvPr id="16" name="Immagine 15" descr="Zwicky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282284"/>
            <a:ext cx="1142860" cy="14428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2860"/>
            <a:ext cx="9144000" cy="68351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75656" y="1196752"/>
            <a:ext cx="309634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SNe-Ib</a:t>
            </a:r>
            <a:r>
              <a:rPr lang="en-US" sz="2000" dirty="0" smtClean="0">
                <a:solidFill>
                  <a:srgbClr val="000000"/>
                </a:solidFill>
              </a:rPr>
              <a:t>=81 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SNe-Ic</a:t>
            </a:r>
            <a:r>
              <a:rPr lang="en-US" sz="2000" dirty="0" smtClean="0">
                <a:solidFill>
                  <a:srgbClr val="000000"/>
                </a:solidFill>
              </a:rPr>
              <a:t>=132 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SNe-Ibc</a:t>
            </a:r>
            <a:r>
              <a:rPr lang="en-US" sz="2000" dirty="0" smtClean="0">
                <a:solidFill>
                  <a:srgbClr val="000000"/>
                </a:solidFill>
              </a:rPr>
              <a:t>=50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HNe</a:t>
            </a:r>
            <a:r>
              <a:rPr lang="en-US" sz="2000" dirty="0" smtClean="0">
                <a:solidFill>
                  <a:srgbClr val="000000"/>
                </a:solidFill>
              </a:rPr>
              <a:t>=18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9912" y="4983559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HL-GRBs/</a:t>
            </a:r>
            <a:r>
              <a:rPr lang="en-US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5%-0.04% </a:t>
            </a:r>
            <a:endParaRPr lang="en-US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365104"/>
            <a:ext cx="3456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SNe-Ibc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pitchFamily="-106" charset="-128"/>
                <a:cs typeface="Comic Sans MS"/>
              </a:rPr>
              <a:t>: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pitchFamily="-106" charset="-128"/>
                <a:cs typeface="Comic Sans MS"/>
              </a:rPr>
              <a:t>~ 7%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Comic Sans MS" pitchFamily="-106" charset="0"/>
                <a:cs typeface="Comic Sans MS"/>
              </a:rPr>
              <a:t> </a:t>
            </a:r>
            <a:endParaRPr lang="en-US" dirty="0">
              <a:solidFill>
                <a:srgbClr val="000000"/>
              </a:solidFill>
              <a:latin typeface="Comic Sans MS"/>
              <a:ea typeface="Comic Sans MS" pitchFamily="-106" charset="0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672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Oval 4"/>
          <p:cNvSpPr>
            <a:spLocks noChangeArrowheads="1"/>
          </p:cNvSpPr>
          <p:nvPr/>
        </p:nvSpPr>
        <p:spPr bwMode="auto">
          <a:xfrm>
            <a:off x="4283968" y="1700810"/>
            <a:ext cx="2193032" cy="2592287"/>
          </a:xfrm>
          <a:prstGeom prst="ellipse">
            <a:avLst/>
          </a:prstGeom>
          <a:solidFill>
            <a:schemeClr val="bg1">
              <a:lumMod val="95000"/>
              <a:alpha val="34901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230405" name="Isosceles Triangle 8"/>
          <p:cNvSpPr>
            <a:spLocks noChangeArrowheads="1"/>
          </p:cNvSpPr>
          <p:nvPr/>
        </p:nvSpPr>
        <p:spPr bwMode="auto">
          <a:xfrm>
            <a:off x="5076056" y="3068960"/>
            <a:ext cx="533400" cy="1447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230406" name="Isosceles Triangle 9"/>
          <p:cNvSpPr>
            <a:spLocks noChangeArrowheads="1"/>
          </p:cNvSpPr>
          <p:nvPr/>
        </p:nvSpPr>
        <p:spPr bwMode="auto">
          <a:xfrm rot="10800000">
            <a:off x="5076056" y="1523999"/>
            <a:ext cx="533400" cy="1447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230407" name="Oval 10"/>
          <p:cNvSpPr>
            <a:spLocks noChangeArrowheads="1"/>
          </p:cNvSpPr>
          <p:nvPr/>
        </p:nvSpPr>
        <p:spPr bwMode="auto">
          <a:xfrm>
            <a:off x="5292080" y="292494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230408" name="Rectangle 11"/>
          <p:cNvSpPr>
            <a:spLocks noChangeArrowheads="1"/>
          </p:cNvSpPr>
          <p:nvPr/>
        </p:nvSpPr>
        <p:spPr bwMode="auto">
          <a:xfrm>
            <a:off x="395540" y="2780928"/>
            <a:ext cx="2667000" cy="17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+mn-ea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highly collimated component 4°-10° for HL-GRBs containing a tiny fraction of the mass (10 </a:t>
            </a:r>
            <a:r>
              <a:rPr lang="en-US" sz="1800" baseline="300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-4/-5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 M</a:t>
            </a:r>
            <a:r>
              <a:rPr lang="en-US" sz="1800" baseline="-25000" dirty="0">
                <a:solidFill>
                  <a:schemeClr val="tx1"/>
                </a:solidFill>
                <a:latin typeface="Comic Sans MS" pitchFamily="-106" charset="0"/>
                <a:ea typeface="+mn-ea"/>
                <a:sym typeface="Wingdings 2" pitchFamily="-106" charset="2"/>
              </a:rPr>
              <a:t>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) moving at </a:t>
            </a:r>
            <a:r>
              <a:rPr lang="en-US" sz="1800" dirty="0">
                <a:solidFill>
                  <a:schemeClr val="tx1"/>
                </a:solidFill>
                <a:latin typeface="Symbol" pitchFamily="-106" charset="2"/>
                <a:ea typeface="+mn-ea"/>
              </a:rPr>
              <a:t>G </a:t>
            </a:r>
            <a:r>
              <a:rPr lang="en-US" sz="1800" dirty="0">
                <a:solidFill>
                  <a:schemeClr val="tx1"/>
                </a:solidFill>
                <a:latin typeface="Verdana" pitchFamily="-106" charset="0"/>
                <a:ea typeface="+mn-ea"/>
              </a:rPr>
              <a:t>~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Times New Roman" pitchFamily="-106" charset="0"/>
                <a:cs typeface="Times New Roman" pitchFamily="-106" charset="0"/>
              </a:rPr>
              <a:t>x 10</a:t>
            </a:r>
            <a:r>
              <a:rPr lang="en-US" sz="1800" baseline="30000" dirty="0">
                <a:solidFill>
                  <a:schemeClr val="tx1"/>
                </a:solidFill>
                <a:latin typeface="Comic Sans MS" pitchFamily="-106" charset="0"/>
                <a:ea typeface="Times New Roman" pitchFamily="-106" charset="0"/>
                <a:cs typeface="Times New Roman" pitchFamily="-106" charset="0"/>
              </a:rPr>
              <a:t>2-3</a:t>
            </a:r>
            <a:r>
              <a:rPr lang="it-IT" sz="1800" b="1" dirty="0">
                <a:solidFill>
                  <a:schemeClr val="tx1"/>
                </a:solidFill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 pitchFamily="-106" charset="2"/>
              </a:rPr>
              <a:t> </a:t>
            </a:r>
          </a:p>
        </p:txBody>
      </p:sp>
      <p:cxnSp>
        <p:nvCxnSpPr>
          <p:cNvPr id="230409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067305" y="5600702"/>
            <a:ext cx="1066800" cy="762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23041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4869582" y="5523706"/>
            <a:ext cx="990600" cy="1588"/>
          </a:xfrm>
          <a:prstGeom prst="straightConnector1">
            <a:avLst/>
          </a:prstGeom>
          <a:noFill/>
          <a:ln w="28575" cmpd="sng">
            <a:solidFill>
              <a:srgbClr val="FFFF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0411" name="TextBox 24"/>
          <p:cNvSpPr txBox="1">
            <a:spLocks noChangeArrowheads="1"/>
          </p:cNvSpPr>
          <p:nvPr/>
        </p:nvSpPr>
        <p:spPr bwMode="auto">
          <a:xfrm>
            <a:off x="5715002" y="5867489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line of sight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H</a:t>
            </a:r>
            <a:r>
              <a:rPr lang="en-US" sz="1800" dirty="0" smtClean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N </a:t>
            </a: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+ GRB</a:t>
            </a:r>
          </a:p>
        </p:txBody>
      </p:sp>
      <p:cxnSp>
        <p:nvCxnSpPr>
          <p:cNvPr id="230412" name="Straight Arrow Connector 25"/>
          <p:cNvCxnSpPr>
            <a:cxnSpLocks noChangeShapeType="1"/>
          </p:cNvCxnSpPr>
          <p:nvPr/>
        </p:nvCxnSpPr>
        <p:spPr bwMode="auto">
          <a:xfrm rot="10800000">
            <a:off x="7010400" y="3048000"/>
            <a:ext cx="1676400" cy="1588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0413" name="TextBox 29"/>
          <p:cNvSpPr txBox="1">
            <a:spLocks noChangeArrowheads="1"/>
          </p:cNvSpPr>
          <p:nvPr/>
        </p:nvSpPr>
        <p:spPr bwMode="auto">
          <a:xfrm>
            <a:off x="6934205" y="3276601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line of sight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H</a:t>
            </a:r>
            <a:r>
              <a:rPr lang="en-US" sz="1800" dirty="0" smtClean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N  </a:t>
            </a:r>
            <a:endParaRPr lang="en-US" sz="1800" dirty="0">
              <a:solidFill>
                <a:srgbClr val="FFFFFF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</a:endParaRPr>
          </a:p>
        </p:txBody>
      </p:sp>
      <p:sp>
        <p:nvSpPr>
          <p:cNvPr id="230414" name="TextBox 30"/>
          <p:cNvSpPr txBox="1">
            <a:spLocks noChangeArrowheads="1"/>
          </p:cNvSpPr>
          <p:nvPr/>
        </p:nvSpPr>
        <p:spPr bwMode="auto">
          <a:xfrm>
            <a:off x="4283972" y="2636912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30,000 km/</a:t>
            </a:r>
            <a:r>
              <a:rPr lang="en-US" sz="1100" dirty="0" err="1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s</a:t>
            </a:r>
            <a:endParaRPr lang="en-US" sz="1100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</a:endParaRPr>
          </a:p>
        </p:txBody>
      </p:sp>
      <p:sp>
        <p:nvSpPr>
          <p:cNvPr id="230415" name="TextBox 33"/>
          <p:cNvSpPr txBox="1">
            <a:spLocks noChangeArrowheads="1"/>
          </p:cNvSpPr>
          <p:nvPr/>
        </p:nvSpPr>
        <p:spPr bwMode="auto">
          <a:xfrm>
            <a:off x="990600" y="304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A simplified Scheme for a GRB-SN event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92832" y="1325670"/>
            <a:ext cx="3387080" cy="16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omic Sans MS" pitchFamily="-106" charset="0"/>
                <a:ea typeface="+mn-ea"/>
              </a:rPr>
              <a:t>-an 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almost isotropic component carrying most energy 10</a:t>
            </a:r>
            <a:r>
              <a:rPr lang="en-US" sz="1800" baseline="300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52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 erg and mass (~5-10M</a:t>
            </a:r>
            <a:r>
              <a:rPr lang="en-US" sz="1800" baseline="-25000" dirty="0">
                <a:solidFill>
                  <a:schemeClr val="tx1"/>
                </a:solidFill>
                <a:latin typeface="Wingdings" pitchFamily="-106" charset="2"/>
                <a:ea typeface="Wingdings" pitchFamily="-106" charset="2"/>
                <a:cs typeface="Wingdings" pitchFamily="-106" charset="2"/>
              </a:rPr>
              <a:t></a:t>
            </a:r>
            <a:r>
              <a:rPr lang="en-US" sz="1800" dirty="0">
                <a:solidFill>
                  <a:schemeClr val="tx1"/>
                </a:solidFill>
                <a:latin typeface="Comic Sans MS" pitchFamily="-106" charset="0"/>
                <a:ea typeface="+mn-ea"/>
              </a:rPr>
              <a:t>)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Comic Sans MS" pitchFamily="-106" charset="0"/>
                <a:ea typeface="+mn-ea"/>
                <a:sym typeface="Wingdings" pitchFamily="-106" charset="2"/>
              </a:rPr>
              <a:t> </a:t>
            </a:r>
            <a:endParaRPr lang="it-IT" sz="1800" b="1" dirty="0">
              <a:solidFill>
                <a:schemeClr val="bg1"/>
              </a:solidFill>
              <a:latin typeface="Comic Sans MS" pitchFamily="-106" charset="0"/>
              <a:ea typeface="Times New Roman" pitchFamily="-106" charset="0"/>
              <a:cs typeface="Times New Roman" pitchFamily="-106" charset="0"/>
              <a:sym typeface="Wingdings" pitchFamily="-106" charset="2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67544" y="5301208"/>
            <a:ext cx="3960440" cy="1200328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2159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HL-GRBs/</a:t>
            </a:r>
            <a:r>
              <a:rPr lang="en-US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5%-0.04% </a:t>
            </a:r>
            <a:endParaRPr lang="en-US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  <a:sym typeface="Wingding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endParaRPr lang="it-IT" dirty="0">
              <a:solidFill>
                <a:srgbClr val="000000"/>
              </a:solidFill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3252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83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Supernova taxonomy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4038600" y="928688"/>
            <a:ext cx="106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H</a:t>
            </a:r>
            <a:endParaRPr lang="en-US" sz="32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 flipH="1">
            <a:off x="2438400" y="1524000"/>
            <a:ext cx="1824038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4876800" y="1524000"/>
            <a:ext cx="1600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1600200" y="2178050"/>
            <a:ext cx="609600" cy="7175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6629400" y="2133600"/>
            <a:ext cx="609600" cy="64611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54864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IIL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65532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IIP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76200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IIn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 flipH="1">
            <a:off x="6096000" y="2895600"/>
            <a:ext cx="604838" cy="320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6929438" y="2895600"/>
            <a:ext cx="4762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7315200" y="2819400"/>
            <a:ext cx="685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8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r="2779" b="19327"/>
          <a:stretch>
            <a:fillRect/>
          </a:stretch>
        </p:blipFill>
        <p:spPr bwMode="auto">
          <a:xfrm>
            <a:off x="5486400" y="4114800"/>
            <a:ext cx="914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9327"/>
          <a:stretch>
            <a:fillRect/>
          </a:stretch>
        </p:blipFill>
        <p:spPr bwMode="auto">
          <a:xfrm>
            <a:off x="6553200" y="4114800"/>
            <a:ext cx="914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23085"/>
          <a:stretch>
            <a:fillRect/>
          </a:stretch>
        </p:blipFill>
        <p:spPr bwMode="auto">
          <a:xfrm>
            <a:off x="7620000" y="41148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70"/>
          <p:cNvSpPr txBox="1">
            <a:spLocks noChangeArrowheads="1"/>
          </p:cNvSpPr>
          <p:nvPr/>
        </p:nvSpPr>
        <p:spPr bwMode="auto">
          <a:xfrm>
            <a:off x="5486400" y="5181600"/>
            <a:ext cx="9144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bright</a:t>
            </a:r>
            <a:r>
              <a:rPr lang="it-IT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2" name="Text Box 70"/>
          <p:cNvSpPr txBox="1">
            <a:spLocks noChangeArrowheads="1"/>
          </p:cNvSpPr>
          <p:nvPr/>
        </p:nvSpPr>
        <p:spPr bwMode="auto">
          <a:xfrm>
            <a:off x="6553200" y="5181600"/>
            <a:ext cx="8382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faint</a:t>
            </a:r>
            <a:endParaRPr lang="en-US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3" name="Text Box 70"/>
          <p:cNvSpPr txBox="1">
            <a:spLocks noChangeArrowheads="1"/>
          </p:cNvSpPr>
          <p:nvPr/>
        </p:nvSpPr>
        <p:spPr bwMode="auto">
          <a:xfrm>
            <a:off x="7696200" y="5176838"/>
            <a:ext cx="83820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sz="2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very</a:t>
            </a:r>
            <a:r>
              <a:rPr lang="it-IT" sz="2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bright</a:t>
            </a:r>
            <a:endParaRPr lang="en-US" sz="2000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b="54123"/>
          <a:stretch>
            <a:fillRect/>
          </a:stretch>
        </p:blipFill>
        <p:spPr bwMode="auto">
          <a:xfrm>
            <a:off x="3124200" y="1219200"/>
            <a:ext cx="4556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990600" y="27828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Si</a:t>
            </a:r>
            <a:endParaRPr lang="en-US" sz="36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990600" y="3429000"/>
            <a:ext cx="4572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81000" y="4459288"/>
            <a:ext cx="609600" cy="64611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Ia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rot="14721333" flipH="1">
            <a:off x="1302544" y="3836194"/>
            <a:ext cx="1128713" cy="238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752600" y="4306888"/>
            <a:ext cx="106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He</a:t>
            </a:r>
            <a:endParaRPr lang="en-US" sz="36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2743200" y="5181600"/>
            <a:ext cx="9144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Ib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>
            <a:off x="2438400" y="4876800"/>
            <a:ext cx="3048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rot="21016227" flipH="1">
            <a:off x="1308100" y="5053013"/>
            <a:ext cx="1079500" cy="652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b="54123"/>
          <a:stretch>
            <a:fillRect/>
          </a:stretch>
        </p:blipFill>
        <p:spPr bwMode="auto">
          <a:xfrm>
            <a:off x="1676400" y="4646613"/>
            <a:ext cx="45561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9144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Ic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8" name="Freeform 53"/>
          <p:cNvSpPr>
            <a:spLocks/>
          </p:cNvSpPr>
          <p:nvPr/>
        </p:nvSpPr>
        <p:spPr bwMode="auto">
          <a:xfrm>
            <a:off x="228600" y="1801813"/>
            <a:ext cx="2305050" cy="3455987"/>
          </a:xfrm>
          <a:custGeom>
            <a:avLst/>
            <a:gdLst/>
            <a:ahLst/>
            <a:cxnLst>
              <a:cxn ang="0">
                <a:pos x="772" y="2177"/>
              </a:cxn>
              <a:cxn ang="0">
                <a:pos x="0" y="2177"/>
              </a:cxn>
              <a:cxn ang="0">
                <a:pos x="46" y="1316"/>
              </a:cxn>
              <a:cxn ang="0">
                <a:pos x="681" y="91"/>
              </a:cxn>
              <a:cxn ang="0">
                <a:pos x="953" y="0"/>
              </a:cxn>
              <a:cxn ang="0">
                <a:pos x="1452" y="46"/>
              </a:cxn>
              <a:cxn ang="0">
                <a:pos x="1271" y="1089"/>
              </a:cxn>
              <a:cxn ang="0">
                <a:pos x="772" y="2177"/>
              </a:cxn>
            </a:cxnLst>
            <a:rect l="0" t="0" r="r" b="b"/>
            <a:pathLst>
              <a:path w="1452" h="2177">
                <a:moveTo>
                  <a:pt x="772" y="2177"/>
                </a:moveTo>
                <a:lnTo>
                  <a:pt x="0" y="2177"/>
                </a:lnTo>
                <a:lnTo>
                  <a:pt x="46" y="1316"/>
                </a:lnTo>
                <a:lnTo>
                  <a:pt x="681" y="91"/>
                </a:lnTo>
                <a:lnTo>
                  <a:pt x="953" y="0"/>
                </a:lnTo>
                <a:lnTo>
                  <a:pt x="1452" y="46"/>
                </a:lnTo>
                <a:lnTo>
                  <a:pt x="1271" y="1089"/>
                </a:lnTo>
                <a:lnTo>
                  <a:pt x="772" y="2177"/>
                </a:lnTo>
                <a:close/>
              </a:path>
            </a:pathLst>
          </a:custGeom>
          <a:solidFill>
            <a:srgbClr val="66FF33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9" name="Text Box 52"/>
          <p:cNvSpPr txBox="1">
            <a:spLocks noChangeArrowheads="1"/>
          </p:cNvSpPr>
          <p:nvPr/>
        </p:nvSpPr>
        <p:spPr bwMode="auto">
          <a:xfrm>
            <a:off x="228600" y="1062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99FF33"/>
                </a:solidFill>
                <a:latin typeface="Times New Roman" pitchFamily="-106" charset="0"/>
                <a:cs typeface="ＭＳ Ｐゴシック" charset="0"/>
              </a:rPr>
              <a:t>thermonuclear &lt; 8M</a:t>
            </a:r>
            <a:r>
              <a:rPr lang="en-US" baseline="-25000" dirty="0">
                <a:solidFill>
                  <a:srgbClr val="99FF33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baseline="-25000" dirty="0">
              <a:solidFill>
                <a:srgbClr val="99FF33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 rot="19552104">
            <a:off x="3924300" y="3584575"/>
            <a:ext cx="8382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sz="36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IIb</a:t>
            </a:r>
            <a:endParaRPr lang="en-US" sz="3600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10" name="Freeform 2"/>
          <p:cNvSpPr>
            <a:spLocks/>
          </p:cNvSpPr>
          <p:nvPr/>
        </p:nvSpPr>
        <p:spPr bwMode="auto">
          <a:xfrm>
            <a:off x="76200" y="1236663"/>
            <a:ext cx="8640763" cy="5545137"/>
          </a:xfrm>
          <a:custGeom>
            <a:avLst/>
            <a:gdLst/>
            <a:ahLst/>
            <a:cxnLst>
              <a:cxn ang="0">
                <a:pos x="2449" y="726"/>
              </a:cxn>
              <a:cxn ang="0">
                <a:pos x="1451" y="1361"/>
              </a:cxn>
              <a:cxn ang="0">
                <a:pos x="952" y="2132"/>
              </a:cxn>
              <a:cxn ang="0">
                <a:pos x="363" y="2359"/>
              </a:cxn>
              <a:cxn ang="0">
                <a:pos x="0" y="3266"/>
              </a:cxn>
              <a:cxn ang="0">
                <a:pos x="136" y="3493"/>
              </a:cxn>
              <a:cxn ang="0">
                <a:pos x="4037" y="3357"/>
              </a:cxn>
              <a:cxn ang="0">
                <a:pos x="5443" y="2676"/>
              </a:cxn>
              <a:cxn ang="0">
                <a:pos x="5352" y="182"/>
              </a:cxn>
              <a:cxn ang="0">
                <a:pos x="4354" y="0"/>
              </a:cxn>
              <a:cxn ang="0">
                <a:pos x="2449" y="726"/>
              </a:cxn>
            </a:cxnLst>
            <a:rect l="0" t="0" r="r" b="b"/>
            <a:pathLst>
              <a:path w="5443" h="3493">
                <a:moveTo>
                  <a:pt x="2449" y="726"/>
                </a:moveTo>
                <a:lnTo>
                  <a:pt x="1451" y="1361"/>
                </a:lnTo>
                <a:lnTo>
                  <a:pt x="952" y="2132"/>
                </a:lnTo>
                <a:lnTo>
                  <a:pt x="363" y="2359"/>
                </a:lnTo>
                <a:lnTo>
                  <a:pt x="0" y="3266"/>
                </a:lnTo>
                <a:lnTo>
                  <a:pt x="136" y="3493"/>
                </a:lnTo>
                <a:lnTo>
                  <a:pt x="4037" y="3357"/>
                </a:lnTo>
                <a:lnTo>
                  <a:pt x="5443" y="2676"/>
                </a:lnTo>
                <a:lnTo>
                  <a:pt x="5352" y="182"/>
                </a:lnTo>
                <a:lnTo>
                  <a:pt x="4354" y="0"/>
                </a:lnTo>
                <a:lnTo>
                  <a:pt x="2449" y="726"/>
                </a:lnTo>
                <a:close/>
              </a:path>
            </a:pathLst>
          </a:custGeom>
          <a:solidFill>
            <a:srgbClr val="FF3300">
              <a:alpha val="4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6324600" y="762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dirty="0">
                <a:latin typeface="Times New Roman" pitchFamily="-106" charset="0"/>
                <a:cs typeface="ＭＳ Ｐゴシック" charset="0"/>
              </a:rPr>
              <a:t>core-collapse &gt; 8M</a:t>
            </a:r>
            <a:r>
              <a:rPr lang="en-US" baseline="-25000" dirty="0">
                <a:latin typeface="Wingdings"/>
                <a:ea typeface="Wingdings"/>
                <a:cs typeface="Wingdings"/>
              </a:rPr>
              <a:t></a:t>
            </a:r>
            <a:endParaRPr lang="en-US" baseline="-25000" dirty="0">
              <a:latin typeface="Times New Roman" pitchFamily="-106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FF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00" y="6019800"/>
            <a:ext cx="723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</a:t>
            </a: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 </a:t>
            </a:r>
            <a:r>
              <a:rPr lang="en-US" sz="2800" dirty="0">
                <a:latin typeface="Times New Roman" pitchFamily="-106" charset="0"/>
                <a:cs typeface="ＭＳ Ｐゴシック" charset="0"/>
              </a:rPr>
              <a:t>High KE </a:t>
            </a:r>
            <a:r>
              <a:rPr lang="en-US" sz="2800" dirty="0" err="1">
                <a:latin typeface="Times New Roman" pitchFamily="-106" charset="0"/>
                <a:cs typeface="ＭＳ Ｐゴシック" charset="0"/>
              </a:rPr>
              <a:t>SNe-Ic</a:t>
            </a:r>
            <a:r>
              <a:rPr lang="en-US" sz="2800" dirty="0">
                <a:latin typeface="Times New Roman" pitchFamily="-106" charset="0"/>
                <a:cs typeface="ＭＳ Ｐゴシック" charset="0"/>
              </a:rPr>
              <a:t> </a:t>
            </a: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</a:t>
            </a: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 </a:t>
            </a: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Hypernovae</a:t>
            </a: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 GRB-</a:t>
            </a: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SNe</a:t>
            </a:r>
            <a:endParaRPr lang="en-US" sz="2800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>
            <a:off x="3059113" y="4149725"/>
            <a:ext cx="936625" cy="1079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4643438" y="2420938"/>
            <a:ext cx="2016125" cy="12239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2860"/>
            <a:ext cx="9144000" cy="68351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75656" y="1196752"/>
            <a:ext cx="309634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SNe-Ib</a:t>
            </a:r>
            <a:r>
              <a:rPr lang="en-US" sz="2000" dirty="0" smtClean="0">
                <a:solidFill>
                  <a:srgbClr val="000000"/>
                </a:solidFill>
              </a:rPr>
              <a:t>=81 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SNe-Ic</a:t>
            </a:r>
            <a:r>
              <a:rPr lang="en-US" sz="2000" dirty="0" smtClean="0">
                <a:solidFill>
                  <a:srgbClr val="000000"/>
                </a:solidFill>
              </a:rPr>
              <a:t>=132 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SNe-Ibc</a:t>
            </a:r>
            <a:r>
              <a:rPr lang="en-US" sz="2000" dirty="0" smtClean="0">
                <a:solidFill>
                  <a:srgbClr val="000000"/>
                </a:solidFill>
              </a:rPr>
              <a:t>=50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HNe</a:t>
            </a:r>
            <a:r>
              <a:rPr lang="en-US" sz="2000" dirty="0" smtClean="0">
                <a:solidFill>
                  <a:srgbClr val="000000"/>
                </a:solidFill>
              </a:rPr>
              <a:t>=18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9912" y="4614227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LL-GRBs/</a:t>
            </a:r>
            <a:r>
              <a:rPr lang="en-US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40%-</a:t>
            </a:r>
            <a:r>
              <a:rPr lang="en-US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% </a:t>
            </a:r>
            <a:endParaRPr lang="en-US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  <a:sym typeface="Wingding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endParaRPr lang="it-IT" dirty="0">
              <a:solidFill>
                <a:srgbClr val="000000"/>
              </a:solidFill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90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9683" name="Picture 2" descr="grb060614_Swiftimage_cortesia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 descr="grb060614_bat_lc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b="35538"/>
          <a:stretch>
            <a:fillRect/>
          </a:stretch>
        </p:blipFill>
        <p:spPr bwMode="auto">
          <a:xfrm>
            <a:off x="2195736" y="3284984"/>
            <a:ext cx="5943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786440" y="2438402"/>
            <a:ext cx="2378075" cy="6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FFFF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Gehrels</a:t>
            </a:r>
            <a:r>
              <a:rPr lang="en-US" sz="1800" b="1" dirty="0">
                <a:solidFill>
                  <a:srgbClr val="FFFFFF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 et al. 2006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Mangano</a:t>
            </a:r>
            <a:r>
              <a:rPr lang="en-US" sz="1800" b="1" dirty="0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 et al. 2007 </a:t>
            </a:r>
            <a:endParaRPr lang="it-IT" sz="1800" b="1" dirty="0">
              <a:solidFill>
                <a:schemeClr val="bg1"/>
              </a:solidFill>
              <a:latin typeface="Myriad Web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95327" y="1268413"/>
            <a:ext cx="2232025" cy="19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Low redshift:</a:t>
            </a:r>
            <a:br>
              <a:rPr lang="it-IT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</a:br>
            <a:r>
              <a:rPr lang="it-IT" b="1" i="1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z</a:t>
            </a:r>
            <a:r>
              <a:rPr lang="it-IT" b="1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 = 0.125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SN search?</a:t>
            </a:r>
          </a:p>
          <a:p>
            <a:pPr>
              <a:spcBef>
                <a:spcPct val="50000"/>
              </a:spcBef>
            </a:pPr>
            <a:endParaRPr lang="it-IT">
              <a:solidFill>
                <a:schemeClr val="bg1"/>
              </a:solidFill>
              <a:latin typeface="Myriad Web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2327276" y="6340475"/>
            <a:ext cx="591343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FFFF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0s                         50s</a:t>
            </a:r>
            <a:r>
              <a:rPr lang="en-US" dirty="0">
                <a:solidFill>
                  <a:srgbClr val="FFFFFF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                </a:t>
            </a:r>
            <a:r>
              <a:rPr lang="en-US" sz="1800" b="1" dirty="0">
                <a:solidFill>
                  <a:srgbClr val="FFFFFF"/>
                </a:solidFill>
                <a:latin typeface="Myriad Web" pitchFamily="34" charset="0"/>
                <a:ea typeface="ＭＳ Ｐゴシック" charset="-128"/>
                <a:cs typeface="ＭＳ Ｐゴシック" charset="-128"/>
              </a:rPr>
              <a:t>100s                    </a:t>
            </a:r>
            <a:endParaRPr lang="it-IT" sz="1800" b="1" dirty="0">
              <a:solidFill>
                <a:srgbClr val="FFFFFF"/>
              </a:solidFill>
              <a:latin typeface="Myriad Web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304802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3CC33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Messing up matters: GRB 060614</a:t>
            </a:r>
            <a:endParaRPr lang="it-IT" sz="3600" b="1" dirty="0">
              <a:solidFill>
                <a:srgbClr val="33CC33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2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Text Box 2"/>
          <p:cNvSpPr txBox="1">
            <a:spLocks noChangeArrowheads="1"/>
          </p:cNvSpPr>
          <p:nvPr/>
        </p:nvSpPr>
        <p:spPr bwMode="auto">
          <a:xfrm>
            <a:off x="395292" y="3238076"/>
            <a:ext cx="2879725" cy="17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Late time: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host</a:t>
            </a: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galaxy</a:t>
            </a: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contribution</a:t>
            </a: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(no </a:t>
            </a:r>
            <a:r>
              <a:rPr lang="it-IT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variation</a:t>
            </a:r>
            <a:r>
              <a:rPr lang="it-IT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  <p:sp>
        <p:nvSpPr>
          <p:cNvPr id="3207171" name="Text Box 3"/>
          <p:cNvSpPr txBox="1">
            <a:spLocks noChangeArrowheads="1"/>
          </p:cNvSpPr>
          <p:nvPr/>
        </p:nvSpPr>
        <p:spPr bwMode="auto">
          <a:xfrm>
            <a:off x="396876" y="5013325"/>
            <a:ext cx="2879725" cy="10429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Upper limit: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b="1" i="1">
                <a:solidFill>
                  <a:srgbClr val="3333CC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M</a:t>
            </a:r>
            <a:r>
              <a:rPr lang="it-IT" b="1" i="1" baseline="-25000">
                <a:solidFill>
                  <a:srgbClr val="3333CC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V</a:t>
            </a:r>
            <a:r>
              <a:rPr lang="it-IT" b="1">
                <a:solidFill>
                  <a:srgbClr val="3333CC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 &gt; -13.5 (3</a:t>
            </a:r>
            <a:r>
              <a:rPr lang="it-IT" b="1">
                <a:solidFill>
                  <a:srgbClr val="3333CC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  <a:sym typeface="Symbol" pitchFamily="-106" charset="2"/>
              </a:rPr>
              <a:t>)</a:t>
            </a:r>
          </a:p>
        </p:txBody>
      </p:sp>
      <p:sp>
        <p:nvSpPr>
          <p:cNvPr id="3207172" name="Text Box 4"/>
          <p:cNvSpPr txBox="1">
            <a:spLocks noChangeArrowheads="1"/>
          </p:cNvSpPr>
          <p:nvPr/>
        </p:nvSpPr>
        <p:spPr bwMode="auto">
          <a:xfrm>
            <a:off x="250825" y="6228028"/>
            <a:ext cx="7777163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Della Valle </a:t>
            </a:r>
            <a:r>
              <a:rPr lang="it-IT" sz="18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et</a:t>
            </a: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al. 2006 </a:t>
            </a:r>
            <a:r>
              <a:rPr lang="it-IT" sz="16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it-IT" sz="16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see</a:t>
            </a:r>
            <a:r>
              <a:rPr lang="it-IT" sz="16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also</a:t>
            </a:r>
            <a:r>
              <a:rPr lang="it-IT" sz="16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Gal-Yam</a:t>
            </a: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et</a:t>
            </a: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al. 2006 </a:t>
            </a:r>
            <a:r>
              <a:rPr lang="it-IT" sz="16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–</a:t>
            </a:r>
            <a:r>
              <a:rPr lang="it-IT" sz="16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Fynbo</a:t>
            </a: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et</a:t>
            </a:r>
            <a:r>
              <a:rPr lang="it-IT" sz="18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 al. 2006</a:t>
            </a:r>
            <a:r>
              <a:rPr lang="it-IT" sz="1600" b="1" dirty="0">
                <a:solidFill>
                  <a:srgbClr val="000000"/>
                </a:solidFill>
                <a:latin typeface="Myriad Web" pitchFamily="34" charset="0"/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  <p:sp>
        <p:nvSpPr>
          <p:cNvPr id="3207173" name="Text Box 5"/>
          <p:cNvSpPr txBox="1">
            <a:spLocks noChangeArrowheads="1"/>
          </p:cNvSpPr>
          <p:nvPr/>
        </p:nvSpPr>
        <p:spPr bwMode="auto">
          <a:xfrm>
            <a:off x="0" y="476253"/>
            <a:ext cx="914400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omic Sans MS" pitchFamily="-106" charset="0"/>
              </a:rPr>
              <a:t>What is the </a:t>
            </a:r>
            <a:r>
              <a:rPr lang="en-US" sz="3200" dirty="0" smtClean="0">
                <a:solidFill>
                  <a:srgbClr val="000000"/>
                </a:solidFill>
                <a:latin typeface="Comic Sans MS" pitchFamily="-106" charset="0"/>
              </a:rPr>
              <a:t>rate </a:t>
            </a:r>
            <a:r>
              <a:rPr lang="en-US" sz="3200" dirty="0">
                <a:solidFill>
                  <a:srgbClr val="000000"/>
                </a:solidFill>
                <a:latin typeface="Comic Sans MS" pitchFamily="-106" charset="0"/>
              </a:rPr>
              <a:t>of </a:t>
            </a:r>
            <a:r>
              <a:rPr lang="en-US" sz="3200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 060614-like events ?</a:t>
            </a:r>
            <a:endParaRPr lang="it-IT" sz="3200" dirty="0">
              <a:solidFill>
                <a:srgbClr val="0000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207174" name="Picture 6" descr="060614_lc_ESO-PR"/>
          <p:cNvPicPr>
            <a:picLocks noChangeAspect="1" noChangeArrowheads="1"/>
          </p:cNvPicPr>
          <p:nvPr/>
        </p:nvPicPr>
        <p:blipFill>
          <a:blip r:embed="rId2"/>
          <a:srcRect b="18027"/>
          <a:stretch>
            <a:fillRect/>
          </a:stretch>
        </p:blipFill>
        <p:spPr bwMode="auto">
          <a:xfrm>
            <a:off x="3505200" y="1371600"/>
            <a:ext cx="5057775" cy="4948237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740650" y="2133600"/>
            <a:ext cx="1176338" cy="2879725"/>
            <a:chOff x="4876" y="1344"/>
            <a:chExt cx="741" cy="181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329" y="1344"/>
              <a:ext cx="288" cy="1814"/>
              <a:chOff x="5329" y="1344"/>
              <a:chExt cx="288" cy="1814"/>
            </a:xfrm>
          </p:grpSpPr>
          <p:sp>
            <p:nvSpPr>
              <p:cNvPr id="3207177" name="Line 9"/>
              <p:cNvSpPr>
                <a:spLocks noChangeShapeType="1"/>
              </p:cNvSpPr>
              <p:nvPr/>
            </p:nvSpPr>
            <p:spPr bwMode="auto">
              <a:xfrm>
                <a:off x="5375" y="1344"/>
                <a:ext cx="0" cy="18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>
                  <a:latin typeface="Times New Roman" pitchFamily="-106" charset="0"/>
                  <a:ea typeface="+mn-ea"/>
                </a:endParaRPr>
              </a:p>
            </p:txBody>
          </p:sp>
          <p:sp>
            <p:nvSpPr>
              <p:cNvPr id="320717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4883" y="2152"/>
                <a:ext cx="11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00"/>
                    </a:solidFill>
                    <a:latin typeface="Myriad Web" pitchFamily="34" charset="0"/>
                    <a:ea typeface="ＭＳ Ｐゴシック" pitchFamily="-106" charset="-128"/>
                    <a:cs typeface="ＭＳ Ｐゴシック" pitchFamily="-106" charset="-128"/>
                  </a:rPr>
                  <a:t>Factor &gt;100</a:t>
                </a:r>
                <a:endParaRPr lang="it-IT">
                  <a:solidFill>
                    <a:srgbClr val="000000"/>
                  </a:solidFill>
                  <a:latin typeface="Myriad Web" pitchFamily="34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207179" name="Line 11"/>
            <p:cNvSpPr>
              <a:spLocks noChangeShapeType="1"/>
            </p:cNvSpPr>
            <p:nvPr/>
          </p:nvSpPr>
          <p:spPr bwMode="auto">
            <a:xfrm>
              <a:off x="4876" y="1344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>
                <a:latin typeface="Times New Roman" pitchFamily="-106" charset="0"/>
                <a:ea typeface="+mn-ea"/>
              </a:endParaRPr>
            </a:p>
          </p:txBody>
        </p:sp>
        <p:sp>
          <p:nvSpPr>
            <p:cNvPr id="3207180" name="Line 12"/>
            <p:cNvSpPr>
              <a:spLocks noChangeShapeType="1"/>
            </p:cNvSpPr>
            <p:nvPr/>
          </p:nvSpPr>
          <p:spPr bwMode="auto">
            <a:xfrm>
              <a:off x="4876" y="3158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>
                <a:latin typeface="Times New Roman" pitchFamily="-106" charset="0"/>
                <a:ea typeface="+mn-ea"/>
              </a:endParaRPr>
            </a:p>
          </p:txBody>
        </p:sp>
      </p:grpSp>
      <p:pic>
        <p:nvPicPr>
          <p:cNvPr id="3207181" name="Picture 13" descr="UT1"/>
          <p:cNvPicPr>
            <a:picLocks noChangeAspect="1" noChangeArrowheads="1"/>
          </p:cNvPicPr>
          <p:nvPr/>
        </p:nvPicPr>
        <p:blipFill>
          <a:blip r:embed="rId3"/>
          <a:srcRect t="7343" b="9183"/>
          <a:stretch>
            <a:fillRect/>
          </a:stretch>
        </p:blipFill>
        <p:spPr bwMode="auto">
          <a:xfrm>
            <a:off x="323853" y="1141288"/>
            <a:ext cx="2232025" cy="20716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26" name="Text Box 2"/>
          <p:cNvSpPr txBox="1">
            <a:spLocks noChangeArrowheads="1"/>
          </p:cNvSpPr>
          <p:nvPr/>
        </p:nvSpPr>
        <p:spPr bwMode="auto">
          <a:xfrm>
            <a:off x="468313" y="1763713"/>
            <a:ext cx="8496300" cy="437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6" rIns="91411" bIns="45706">
            <a:spAutoFit/>
          </a:bodyPr>
          <a:lstStyle>
            <a:lvl1pPr marL="455613" indent="-455613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Supranova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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SN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occurs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months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years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GRB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(Vietri &amp; Stella 1998)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2.</a:t>
            </a:r>
            <a:r>
              <a:rPr lang="it-IT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NS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 QS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Berezhiani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2003)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it-IT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Vacuum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Polarization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around</a:t>
            </a:r>
            <a:r>
              <a:rPr lang="it-IT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 Kerr-BH 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Ruffini 1998;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Caito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2008)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    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4. </a:t>
            </a:r>
            <a:r>
              <a:rPr lang="en-US" sz="3200" dirty="0"/>
              <a:t>Binary merging mechanisms similar to those proposed to power short GRBs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Gehrels</a:t>
            </a:r>
            <a:r>
              <a:rPr lang="en-US" sz="2000" dirty="0">
                <a:solidFill>
                  <a:schemeClr val="bg1"/>
                </a:solidFill>
              </a:rPr>
              <a:t> et al. 2006)</a:t>
            </a:r>
            <a:endParaRPr lang="en-US" sz="3200" dirty="0"/>
          </a:p>
        </p:txBody>
      </p:sp>
      <p:sp>
        <p:nvSpPr>
          <p:cNvPr id="3994627" name="Text Box 3"/>
          <p:cNvSpPr txBox="1">
            <a:spLocks noChangeArrowheads="1"/>
          </p:cNvSpPr>
          <p:nvPr/>
        </p:nvSpPr>
        <p:spPr bwMode="auto">
          <a:xfrm>
            <a:off x="539750" y="423863"/>
            <a:ext cx="7742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6" rIns="91411" bIns="45706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Scenarios without Supernova</a:t>
            </a: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508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5" name="Text Box 3"/>
          <p:cNvSpPr txBox="1">
            <a:spLocks noChangeArrowheads="1"/>
          </p:cNvSpPr>
          <p:nvPr/>
        </p:nvSpPr>
        <p:spPr bwMode="auto">
          <a:xfrm>
            <a:off x="539750" y="423958"/>
            <a:ext cx="774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6" charset="0"/>
              </a:rPr>
              <a:t>Scenarios</a:t>
            </a: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6" charset="0"/>
              </a:rPr>
              <a:t> </a:t>
            </a:r>
            <a:r>
              <a:rPr lang="it-IT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6" charset="0"/>
              </a:rPr>
              <a:t>with</a:t>
            </a: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6" charset="0"/>
              </a:rPr>
              <a:t> Supernova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6" charset="0"/>
            </a:endParaRPr>
          </a:p>
        </p:txBody>
      </p:sp>
      <p:pic>
        <p:nvPicPr>
          <p:cNvPr id="7" name="Picture 6" descr="Snapshot 2009-12-12 23-40-3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98564"/>
            <a:ext cx="5410200" cy="43926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99594" y="6131098"/>
            <a:ext cx="6408732" cy="3130550"/>
            <a:chOff x="971558" y="6165850"/>
            <a:chExt cx="6408732" cy="313055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484440" y="6416675"/>
              <a:ext cx="4895850" cy="2879725"/>
              <a:chOff x="1565" y="890"/>
              <a:chExt cx="3084" cy="1814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H="1" flipV="1">
                <a:off x="2426" y="1026"/>
                <a:ext cx="91" cy="182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1927" y="981"/>
                <a:ext cx="137" cy="227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1565" y="890"/>
                <a:ext cx="3084" cy="1814"/>
                <a:chOff x="1565" y="1344"/>
                <a:chExt cx="3084" cy="1814"/>
              </a:xfrm>
            </p:grpSpPr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>
                  <a:off x="2925" y="2432"/>
                  <a:ext cx="681" cy="499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565" y="1661"/>
                  <a:ext cx="362" cy="816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>
                  <a:off x="3606" y="2931"/>
                  <a:ext cx="1043" cy="227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2517" y="1661"/>
                  <a:ext cx="363" cy="726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64" y="1344"/>
                  <a:ext cx="136" cy="90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2336" y="1344"/>
                  <a:ext cx="90" cy="136"/>
                </a:xfrm>
                <a:prstGeom prst="line">
                  <a:avLst/>
                </a:prstGeom>
                <a:noFill/>
                <a:ln w="57150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200" y="1344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971558" y="6165850"/>
              <a:ext cx="1223963" cy="46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6" tIns="45716" rIns="91436" bIns="45716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Comic Sans MS" pitchFamily="-106" charset="0"/>
                </a:rPr>
                <a:t>-13.5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9875" name="Picture 4" descr="pastorell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888"/>
            <a:ext cx="698500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4499992" y="5487616"/>
            <a:ext cx="2880320" cy="323157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800" dirty="0" err="1" smtClean="0">
                <a:solidFill>
                  <a:srgbClr val="00040E"/>
                </a:solidFill>
              </a:rPr>
              <a:t>Pastorello</a:t>
            </a:r>
            <a:r>
              <a:rPr lang="en-US" sz="1800" dirty="0" smtClean="0">
                <a:solidFill>
                  <a:srgbClr val="00040E"/>
                </a:solidFill>
              </a:rPr>
              <a:t> et al. 2007</a:t>
            </a:r>
            <a:endParaRPr lang="en-US" sz="1800" dirty="0">
              <a:solidFill>
                <a:srgbClr val="0004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0-02-15 00-54-4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5012"/>
            <a:ext cx="5867400" cy="2100990"/>
          </a:xfrm>
          <a:prstGeom prst="rect">
            <a:avLst/>
          </a:prstGeom>
        </p:spPr>
      </p:pic>
      <p:pic>
        <p:nvPicPr>
          <p:cNvPr id="5" name="Content Placeholder 5" descr="valent.jpg"/>
          <p:cNvPicPr>
            <a:picLocks noChangeAspect="1"/>
          </p:cNvPicPr>
          <p:nvPr/>
        </p:nvPicPr>
        <p:blipFill>
          <a:blip r:embed="rId4"/>
          <a:srcRect l="1932" r="6509"/>
          <a:stretch>
            <a:fillRect/>
          </a:stretch>
        </p:blipFill>
        <p:spPr bwMode="auto">
          <a:xfrm>
            <a:off x="304803" y="2057400"/>
            <a:ext cx="35553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48200" y="2743200"/>
            <a:ext cx="3657600" cy="194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SN 2008ha is the first faint, hydrogen deficient, low-energy core-collapse supernovae ever detected.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Potential “dark SN” (GRB progenitor) ?  </a:t>
            </a:r>
          </a:p>
        </p:txBody>
      </p:sp>
      <p:pic>
        <p:nvPicPr>
          <p:cNvPr id="2" name="Immagine 1" descr="valent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4" t="783" r="1" b="-783"/>
          <a:stretch/>
        </p:blipFill>
        <p:spPr>
          <a:xfrm>
            <a:off x="35501" y="736045"/>
            <a:ext cx="4456377" cy="60053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Comic Sans MS"/>
                <a:ea typeface="ＭＳ Ｐゴシック" charset="-128"/>
                <a:cs typeface="Comic Sans MS"/>
              </a:rPr>
              <a:t>GRB-SN census (z &gt; 0.1)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64368265"/>
              </p:ext>
            </p:extLst>
          </p:nvPr>
        </p:nvGraphicFramePr>
        <p:xfrm>
          <a:off x="613792" y="836712"/>
          <a:ext cx="8134672" cy="5831036"/>
        </p:xfrm>
        <a:graphic>
          <a:graphicData uri="http://schemas.openxmlformats.org/drawingml/2006/table">
            <a:tbl>
              <a:tblPr/>
              <a:tblGrid>
                <a:gridCol w="2033668"/>
                <a:gridCol w="2033668"/>
                <a:gridCol w="2033668"/>
                <a:gridCol w="2033668"/>
              </a:tblGrid>
              <a:tr h="508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GRB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SN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Ref.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021202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2002lt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1.002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Della Valle et al. 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050525A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2005nc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0.606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+mn-cs"/>
                        </a:rPr>
                        <a:t>Della Valle et al. 2006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101219B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2010ma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Sparre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060729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Cano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090618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Cano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081007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2008hw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Della Valle et al. 2008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091127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2009nz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Cobb et al. 2010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Berger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GRB120714B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2012eb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Klose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120422A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2012bz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Melandri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030323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2003dh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Hjorth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Stanek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031203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2003lw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Malesani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148064" y="26064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FFFF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130427A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M</a:t>
            </a:r>
            <a:r>
              <a:rPr lang="en-US" sz="1400" b="1" dirty="0" err="1" smtClean="0">
                <a:solidFill>
                  <a:schemeClr val="tx1"/>
                </a:solidFill>
              </a:rPr>
              <a:t>elendri</a:t>
            </a:r>
            <a:r>
              <a:rPr lang="en-US" sz="1400" b="1" dirty="0" smtClean="0">
                <a:solidFill>
                  <a:schemeClr val="tx1"/>
                </a:solidFill>
              </a:rPr>
              <a:t> et al. 2014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130702A </a:t>
            </a:r>
            <a:r>
              <a:rPr lang="en-US" sz="1400" b="1" dirty="0" smtClean="0"/>
              <a:t>(</a:t>
            </a:r>
            <a:r>
              <a:rPr lang="en-US" sz="1400" b="1" dirty="0" err="1"/>
              <a:t>D</a:t>
            </a:r>
            <a:r>
              <a:rPr lang="en-US" sz="1400" b="1" dirty="0" err="1" smtClean="0"/>
              <a:t>’Elia</a:t>
            </a:r>
            <a:r>
              <a:rPr lang="en-US" sz="1400" b="1" dirty="0" smtClean="0"/>
              <a:t> et al. 2014)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6052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48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41379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local rate of 060614-like events ?</a:t>
            </a:r>
            <a:r>
              <a:rPr lang="en-US" sz="2800" dirty="0" smtClean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22351" y="3645024"/>
            <a:ext cx="38519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2800" dirty="0" smtClean="0"/>
              <a:t>0.7</a:t>
            </a:r>
            <a:r>
              <a:rPr lang="en-US" sz="3200" dirty="0" smtClean="0"/>
              <a:t>  </a:t>
            </a:r>
            <a:r>
              <a:rPr lang="en-US" baseline="-25000" dirty="0" smtClean="0"/>
              <a:t>   </a:t>
            </a:r>
            <a:r>
              <a:rPr lang="it-IT" sz="2800" dirty="0" smtClean="0">
                <a:solidFill>
                  <a:schemeClr val="bg1"/>
                </a:solidFill>
                <a:latin typeface="Comic Sans MS" pitchFamily="-106" charset="0"/>
              </a:rPr>
              <a:t>GRB 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800" dirty="0">
                <a:latin typeface="Comic Sans MS" pitchFamily="-106" charset="0"/>
              </a:rPr>
              <a:t> </a:t>
            </a:r>
            <a:endParaRPr lang="it-IT" sz="2800" dirty="0" smtClean="0">
              <a:latin typeface="Comic Sans MS" pitchFamily="-106" charset="0"/>
            </a:endParaRPr>
          </a:p>
          <a:p>
            <a:r>
              <a:rPr lang="it-IT" sz="2000" dirty="0" smtClean="0">
                <a:latin typeface="Comic Sans MS" pitchFamily="-106" charset="0"/>
              </a:rPr>
              <a:t> (0.5-0.8) </a:t>
            </a:r>
            <a:endParaRPr lang="it-IT" sz="2000" dirty="0">
              <a:latin typeface="Comic Sans MS" pitchFamily="-106" charset="0"/>
            </a:endParaRPr>
          </a:p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36512" y="1844824"/>
            <a:ext cx="946854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marL="342873" indent="-34287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1" indent="-28572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2910" indent="-22858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072" indent="-22858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235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400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563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8726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5888" indent="-22858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GRB-SN 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counts+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SkyCov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+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max</a:t>
            </a:r>
            <a:r>
              <a:rPr lang="en-US" sz="2400" dirty="0" err="1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+</a:t>
            </a:r>
            <a:r>
              <a:rPr lang="en-US" sz="2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400" dirty="0" err="1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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“o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-106" charset="0"/>
              </a:rPr>
              <a:t>bserved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” ~ </a:t>
            </a:r>
            <a:r>
              <a:rPr lang="it-IT" dirty="0" smtClean="0">
                <a:solidFill>
                  <a:srgbClr val="FFFF00"/>
                </a:solidFill>
                <a:latin typeface="Comic Sans MS" pitchFamily="-106" charset="0"/>
              </a:rPr>
              <a:t>0.4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400" dirty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mic Sans MS" pitchFamily="-106" charset="0"/>
              </a:rPr>
              <a:t>yr</a:t>
            </a:r>
            <a:r>
              <a:rPr lang="it-IT" sz="2400" baseline="30000" dirty="0" smtClean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sz="2400" dirty="0" smtClean="0">
                <a:latin typeface="Comic Sans MS" pitchFamily="-10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charset="0"/>
                <a:cs typeface="Times New Roman" charset="0"/>
              </a:rPr>
              <a:t>		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Comic Sans MS" charset="0"/>
                <a:cs typeface="Times New Roman" charset="0"/>
              </a:rPr>
              <a:t>(0.3-0.5)     </a:t>
            </a:r>
          </a:p>
        </p:txBody>
      </p:sp>
      <p:pic>
        <p:nvPicPr>
          <p:cNvPr id="12" name="Immagine 11" descr="dafne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156128" cy="17474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3568" y="515719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>060614-like ~ 0.3  </a:t>
            </a:r>
            <a:r>
              <a:rPr lang="en-US" baseline="-25000" dirty="0" smtClean="0"/>
              <a:t>   </a:t>
            </a:r>
            <a:r>
              <a:rPr lang="it-IT" dirty="0" smtClean="0">
                <a:solidFill>
                  <a:schemeClr val="bg1"/>
                </a:solidFill>
                <a:latin typeface="Comic Sans MS" pitchFamily="-106" charset="0"/>
              </a:rPr>
              <a:t>GRB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-1</a:t>
            </a:r>
            <a:r>
              <a:rPr lang="it-IT" dirty="0">
                <a:latin typeface="Comic Sans MS" pitchFamily="-106" charset="0"/>
              </a:rPr>
              <a:t> </a:t>
            </a:r>
            <a:endParaRPr lang="it-IT" dirty="0" smtClean="0">
              <a:latin typeface="Comic Sans MS" pitchFamily="-10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590921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-106" charset="0"/>
              </a:rPr>
              <a:t> </a:t>
            </a:r>
            <a:r>
              <a:rPr lang="it-IT" dirty="0" smtClean="0">
                <a:latin typeface="Comic Sans MS" pitchFamily="-106" charset="0"/>
              </a:rPr>
              <a:t>“</a:t>
            </a:r>
            <a:r>
              <a:rPr lang="it-IT" dirty="0" err="1" smtClean="0">
                <a:latin typeface="Comic Sans MS" pitchFamily="-106" charset="0"/>
              </a:rPr>
              <a:t>observed</a:t>
            </a:r>
            <a:r>
              <a:rPr lang="it-IT" dirty="0" smtClean="0">
                <a:latin typeface="Comic Sans MS" pitchFamily="-106" charset="0"/>
              </a:rPr>
              <a:t>” (060614 &amp; 060505) ~ 0.02-0.55 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GRB Gpc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baseline="30000" dirty="0">
                <a:solidFill>
                  <a:schemeClr val="bg1"/>
                </a:solidFill>
                <a:latin typeface="Comic Sans MS" pitchFamily="-106" charset="0"/>
              </a:rPr>
              <a:t>-</a:t>
            </a:r>
            <a:r>
              <a:rPr lang="it-IT" baseline="30000" dirty="0" smtClean="0">
                <a:solidFill>
                  <a:schemeClr val="bg1"/>
                </a:solidFill>
                <a:latin typeface="Comic Sans MS" pitchFamily="-106" charset="0"/>
              </a:rPr>
              <a:t>1</a:t>
            </a:r>
            <a:endParaRPr lang="it-IT" dirty="0">
              <a:latin typeface="Comic Sans M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47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 Conclusions  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23528" y="1539756"/>
            <a:ext cx="6984776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solidFill>
                <a:schemeClr val="bg1"/>
              </a:solidFill>
              <a:latin typeface="Comic Sans MS"/>
              <a:ea typeface="ＭＳ Ｐゴシック" pitchFamily="-106" charset="-128"/>
              <a:cs typeface="Comic Sans MS"/>
            </a:endParaRPr>
          </a:p>
          <a:p>
            <a:pPr lvl="0"/>
            <a:r>
              <a:rPr lang="en-US" sz="2800" dirty="0" smtClean="0">
                <a:solidFill>
                  <a:schemeClr val="bg1"/>
                </a:solidFill>
                <a:latin typeface="Comic Sans MS"/>
                <a:ea typeface="ＭＳ Ｐゴシック" pitchFamily="-106" charset="-128"/>
                <a:cs typeface="Comic Sans MS"/>
              </a:rPr>
              <a:t>GRB rates vs. SN rates give: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GRB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SNe-</a:t>
            </a:r>
            <a:r>
              <a:rPr lang="en-US" sz="2800" dirty="0" err="1" smtClean="0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Ibc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 pitchFamily="-106" charset="0"/>
                <a:cs typeface="Comic Sans MS"/>
              </a:rPr>
              <a:t>1.5%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Comic Sans MS" pitchFamily="-106" charset="0"/>
                <a:cs typeface="Comic Sans MS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 pitchFamily="-106" charset="0"/>
                <a:cs typeface="Comic Sans MS"/>
              </a:rPr>
              <a:t>0.003% </a:t>
            </a:r>
            <a:endParaRPr lang="en-US" sz="3200" dirty="0"/>
          </a:p>
        </p:txBody>
      </p:sp>
      <p:sp>
        <p:nvSpPr>
          <p:cNvPr id="4" name="TextBox 5"/>
          <p:cNvSpPr txBox="1"/>
          <p:nvPr/>
        </p:nvSpPr>
        <p:spPr>
          <a:xfrm>
            <a:off x="251520" y="3068960"/>
            <a:ext cx="864096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Consistent </a:t>
            </a:r>
            <a:r>
              <a:rPr lang="en-US" sz="2800" dirty="0">
                <a:solidFill>
                  <a:schemeClr val="bg1"/>
                </a:solidFill>
                <a:latin typeface="Comic Sans MS"/>
                <a:cs typeface="Comic Sans MS"/>
              </a:rPr>
              <a:t>with the results of Radio surveys: </a:t>
            </a:r>
          </a:p>
          <a:p>
            <a:pPr lvl="0"/>
            <a:r>
              <a:rPr lang="en-US" sz="2800" dirty="0">
                <a:latin typeface="Comic Sans MS"/>
                <a:cs typeface="Comic Sans MS"/>
              </a:rPr>
              <a:t>GRBs/</a:t>
            </a:r>
            <a:r>
              <a:rPr lang="en-US" sz="2800" dirty="0" err="1">
                <a:latin typeface="Comic Sans MS"/>
                <a:cs typeface="Comic Sans MS"/>
              </a:rPr>
              <a:t>SNeIbc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&lt;5% </a:t>
            </a:r>
            <a:endParaRPr lang="en-US" sz="2800" dirty="0" smtClean="0">
              <a:latin typeface="Comic Sans MS"/>
              <a:cs typeface="Comic Sans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1520" y="4273738"/>
            <a:ext cx="86409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Observations 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4° </a:t>
            </a:r>
            <a:r>
              <a:rPr lang="en-US" sz="28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&lt; </a:t>
            </a:r>
            <a:r>
              <a:rPr lang="en-US" sz="2800" dirty="0" err="1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28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 &lt;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π</a:t>
            </a:r>
            <a:endParaRPr lang="en-US" sz="28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1520" y="4993818"/>
            <a:ext cx="86409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Observations + theory 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2800" dirty="0">
                <a:ea typeface="ＭＳ Ｐゴシック" pitchFamily="-106" charset="-128"/>
                <a:cs typeface="ＭＳ Ｐゴシック" pitchFamily="-106" charset="-128"/>
                <a:sym typeface="Wingdings"/>
              </a:rPr>
              <a:t> </a:t>
            </a:r>
            <a:r>
              <a:rPr lang="en-US" sz="2800" dirty="0" err="1" smtClean="0"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&lt; </a:t>
            </a: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40°</a:t>
            </a:r>
            <a:endParaRPr lang="en-US" sz="28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5785906"/>
            <a:ext cx="885698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cs typeface="ＭＳ Ｐゴシック" charset="0"/>
              </a:rPr>
              <a:t>LL-</a:t>
            </a:r>
            <a:r>
              <a:rPr lang="en-US" sz="2800" dirty="0" smtClean="0">
                <a:solidFill>
                  <a:schemeClr val="bg1"/>
                </a:solidFill>
                <a:cs typeface="ＭＳ Ｐゴシック" charset="0"/>
              </a:rPr>
              <a:t>GRB </a:t>
            </a:r>
            <a:r>
              <a:rPr lang="en-US" sz="2000" dirty="0" smtClean="0">
                <a:solidFill>
                  <a:schemeClr val="bg1"/>
                </a:solidFill>
                <a:cs typeface="ＭＳ Ｐゴシック" charset="0"/>
              </a:rPr>
              <a:t>(&lt;10</a:t>
            </a:r>
            <a:r>
              <a:rPr lang="en-US" sz="2000" baseline="30000" dirty="0" smtClean="0">
                <a:solidFill>
                  <a:schemeClr val="bg1"/>
                </a:solidFill>
                <a:cs typeface="ＭＳ Ｐゴシック" charset="0"/>
              </a:rPr>
              <a:t>50</a:t>
            </a:r>
            <a:r>
              <a:rPr lang="en-US" sz="2000" dirty="0" smtClean="0">
                <a:solidFill>
                  <a:schemeClr val="bg1"/>
                </a:solidFill>
                <a:cs typeface="ＭＳ Ｐゴシック" charset="0"/>
              </a:rPr>
              <a:t>erg) </a:t>
            </a:r>
            <a:r>
              <a:rPr lang="en-US" sz="2800" dirty="0" smtClean="0">
                <a:solidFill>
                  <a:schemeClr val="bg1"/>
                </a:solidFill>
                <a:cs typeface="ＭＳ Ｐゴシック" charset="0"/>
              </a:rPr>
              <a:t>/ HL</a:t>
            </a:r>
            <a:r>
              <a:rPr lang="en-US" sz="2800" dirty="0">
                <a:solidFill>
                  <a:schemeClr val="bg1"/>
                </a:solidFill>
                <a:cs typeface="ＭＳ Ｐゴシック" charset="0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cs typeface="ＭＳ Ｐゴシック" charset="0"/>
              </a:rPr>
              <a:t>GRB </a:t>
            </a:r>
            <a:r>
              <a:rPr lang="en-US" sz="2000" dirty="0" smtClean="0">
                <a:solidFill>
                  <a:schemeClr val="bg1"/>
                </a:solidFill>
                <a:cs typeface="ＭＳ Ｐゴシック" charset="0"/>
              </a:rPr>
              <a:t>(~10</a:t>
            </a:r>
            <a:r>
              <a:rPr lang="en-US" sz="2000" baseline="30000" dirty="0" smtClean="0">
                <a:solidFill>
                  <a:schemeClr val="bg1"/>
                </a:solidFill>
                <a:cs typeface="ＭＳ Ｐゴシック" charset="0"/>
              </a:rPr>
              <a:t>52÷54</a:t>
            </a:r>
            <a:r>
              <a:rPr lang="en-US" sz="2000" dirty="0" smtClean="0">
                <a:solidFill>
                  <a:schemeClr val="bg1"/>
                </a:solidFill>
                <a:cs typeface="ＭＳ Ｐゴシック" charset="0"/>
              </a:rPr>
              <a:t>erg</a:t>
            </a:r>
            <a:r>
              <a:rPr lang="en-US" sz="2800" dirty="0">
                <a:solidFill>
                  <a:schemeClr val="bg1"/>
                </a:solidFill>
                <a:cs typeface="ＭＳ Ｐゴシック" charset="0"/>
              </a:rPr>
              <a:t>) </a:t>
            </a:r>
            <a:r>
              <a:rPr lang="en-US" sz="2800" dirty="0" smtClean="0">
                <a:cs typeface="ＭＳ Ｐゴシック" charset="0"/>
              </a:rPr>
              <a:t>~ 1.4 </a:t>
            </a:r>
            <a:r>
              <a:rPr lang="en-US" sz="2800" dirty="0">
                <a:cs typeface="ＭＳ Ｐゴシック" charset="0"/>
              </a:rPr>
              <a:t>÷ </a:t>
            </a:r>
            <a:r>
              <a:rPr lang="en-US" sz="2800" dirty="0" smtClean="0">
                <a:cs typeface="ＭＳ Ｐゴシック" charset="0"/>
              </a:rPr>
              <a:t>14 </a:t>
            </a:r>
            <a:endParaRPr lang="it-IT" sz="2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36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-142875" y="228600"/>
            <a:ext cx="946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Properties of GRB</a:t>
            </a:r>
            <a:r>
              <a:rPr lang="en-US" sz="3200" dirty="0"/>
              <a:t>-</a:t>
            </a:r>
            <a:r>
              <a:rPr lang="en-US" sz="3200" dirty="0" err="1" smtClean="0"/>
              <a:t>SNe</a:t>
            </a:r>
            <a:r>
              <a:rPr lang="en-US" sz="3200" dirty="0" smtClean="0"/>
              <a:t> (broad</a:t>
            </a:r>
            <a:r>
              <a:rPr lang="en-US" sz="3200" dirty="0"/>
              <a:t>-lined </a:t>
            </a:r>
            <a:r>
              <a:rPr lang="en-US" sz="3200" dirty="0" err="1"/>
              <a:t>SNe-</a:t>
            </a:r>
            <a:r>
              <a:rPr lang="en-US" sz="3200" dirty="0" err="1" smtClean="0"/>
              <a:t>Ic</a:t>
            </a:r>
            <a:r>
              <a:rPr lang="en-US" sz="3200" dirty="0" smtClean="0"/>
              <a:t>)</a:t>
            </a:r>
            <a:r>
              <a:rPr lang="en-US" sz="3600" b="1" dirty="0" smtClean="0">
                <a:solidFill>
                  <a:srgbClr val="33CC33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it-IT" sz="3600" b="1" dirty="0">
              <a:solidFill>
                <a:srgbClr val="33CC3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515" name="Text Box 6"/>
          <p:cNvSpPr txBox="1">
            <a:spLocks noChangeArrowheads="1"/>
          </p:cNvSpPr>
          <p:nvPr/>
        </p:nvSpPr>
        <p:spPr bwMode="auto">
          <a:xfrm>
            <a:off x="4427984" y="18288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Lack </a:t>
            </a:r>
            <a:r>
              <a:rPr lang="en-US" sz="20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of H and He in the </a:t>
            </a:r>
            <a:r>
              <a:rPr lang="en-US" sz="2000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ejecta</a:t>
            </a:r>
            <a:r>
              <a:rPr lang="en-US" sz="20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2000" dirty="0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Symbol" charset="2"/>
              </a:rPr>
              <a:t>  </a:t>
            </a:r>
            <a:r>
              <a:rPr lang="en-US" sz="2000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Symbol" charset="2"/>
              </a:rPr>
              <a:t>SNe-Ic</a:t>
            </a: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3" descr="sn98bwallspe"/>
          <p:cNvPicPr>
            <a:picLocks noChangeAspect="1" noChangeArrowheads="1"/>
          </p:cNvPicPr>
          <p:nvPr/>
        </p:nvPicPr>
        <p:blipFill>
          <a:blip r:embed="rId4"/>
          <a:srcRect l="14600" t="10831" r="6290" b="10442"/>
          <a:stretch>
            <a:fillRect/>
          </a:stretch>
        </p:blipFill>
        <p:spPr bwMode="auto">
          <a:xfrm>
            <a:off x="179512" y="1556792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4400" y="2438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Very broad features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Symbol" charset="2"/>
              </a:rPr>
              <a:t>: large  expansion velocity (0.1c)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305290"/>
            <a:ext cx="4876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/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High luminosity: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Symbol" charset="2"/>
              </a:rPr>
              <a:t>large </a:t>
            </a:r>
            <a:r>
              <a:rPr lang="en-US" sz="2000" baseline="30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Symbol" charset="2"/>
              </a:rPr>
              <a:t>56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Symbol" charset="2"/>
              </a:rPr>
              <a:t>Ni mass </a:t>
            </a:r>
          </a:p>
          <a:p>
            <a:pPr marL="457200" lvl="0" indent="-457200" eaLnBrk="0" hangingPunct="0"/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( ~ 0.5±0.2 M</a:t>
            </a:r>
            <a:r>
              <a:rPr lang="en-US" sz="2000" baseline="-25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Wingdings 2" charset="2"/>
              </a:rPr>
              <a:t>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Wingdings 2" charset="2"/>
              </a:rPr>
              <a:t>)</a:t>
            </a:r>
          </a:p>
        </p:txBody>
      </p:sp>
      <p:pic>
        <p:nvPicPr>
          <p:cNvPr id="16" name="Immagine 15" descr="sesto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927164" cy="38228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3140968"/>
            <a:ext cx="4495800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Energy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(non-relativistic 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ejecta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457200" lvl="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~ 10</a:t>
            </a:r>
            <a:r>
              <a:rPr lang="en-US" sz="2000" baseline="30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52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erg  </a:t>
            </a:r>
            <a:r>
              <a:rPr lang="en-US" sz="200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≳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10 larger than  usual </a:t>
            </a:r>
          </a:p>
          <a:p>
            <a:pPr marL="457200" lvl="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CC-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SNe</a:t>
            </a:r>
            <a:endParaRPr lang="en-US" sz="2000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094982"/>
            <a:ext cx="44196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hangingPunct="0"/>
            <a:r>
              <a:rPr lang="en-US" sz="2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Wingdings 2" charset="2"/>
              </a:rPr>
              <a:t>Explosions are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Wingdings 2" charset="2"/>
              </a:rPr>
              <a:t>aspherical</a:t>
            </a: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  <a:sym typeface="Wingdings 2" charset="2"/>
              </a:rPr>
              <a:t> (</a:t>
            </a:r>
            <a:r>
              <a:rPr lang="en-US" sz="2000" dirty="0" smtClean="0">
                <a:solidFill>
                  <a:schemeClr val="bg1"/>
                </a:solidFill>
                <a:sym typeface="Wingdings" charset="2"/>
              </a:rPr>
              <a:t>profiles </a:t>
            </a:r>
          </a:p>
          <a:p>
            <a:pPr marL="457200" indent="-457200" eaLnBrk="0" hangingPunct="0"/>
            <a:r>
              <a:rPr lang="en-US" sz="2000" dirty="0" smtClean="0">
                <a:solidFill>
                  <a:schemeClr val="bg1"/>
                </a:solidFill>
                <a:sym typeface="Wingdings" charset="2"/>
              </a:rPr>
              <a:t>of  nebular  lines O vs. Fe and</a:t>
            </a:r>
          </a:p>
          <a:p>
            <a:pPr marL="457200" indent="-457200" eaLnBrk="0" hangingPunct="0"/>
            <a:r>
              <a:rPr lang="en-US" sz="2000" dirty="0" smtClean="0">
                <a:solidFill>
                  <a:schemeClr val="bg1"/>
                </a:solidFill>
                <a:sym typeface="Wingdings" charset="2"/>
              </a:rPr>
              <a:t>Polarization)</a:t>
            </a: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  <a:sym typeface="Wingdings 2" charset="2"/>
              </a:rPr>
              <a:t> 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pic>
        <p:nvPicPr>
          <p:cNvPr id="2" name="Immagine 1" descr="bella fra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9331"/>
            <a:ext cx="4536504" cy="3721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08890" y="11029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Conclusions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cont’d)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45232" y="2420888"/>
            <a:ext cx="59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HL GRBs/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%</a:t>
            </a:r>
            <a:r>
              <a:rPr lang="en-US" sz="2800" dirty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0.04% </a:t>
            </a:r>
            <a:endParaRPr lang="it-IT" sz="1600" dirty="0">
              <a:solidFill>
                <a:schemeClr val="tx1"/>
              </a:solidFill>
              <a:latin typeface="Comic Sans MS" pitchFamily="-106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700808"/>
            <a:ext cx="806489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Most </a:t>
            </a:r>
            <a:r>
              <a:rPr lang="en-US" sz="2800" dirty="0" err="1" smtClean="0">
                <a:solidFill>
                  <a:srgbClr val="FFFFFF"/>
                </a:solidFill>
              </a:rPr>
              <a:t>HNe</a:t>
            </a:r>
            <a:r>
              <a:rPr lang="en-US" sz="2800" dirty="0" smtClean="0">
                <a:solidFill>
                  <a:srgbClr val="FFFFFF"/>
                </a:solidFill>
              </a:rPr>
              <a:t> are not able to produce  HL-GRBs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649888" y="2420888"/>
            <a:ext cx="238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 130427A</a:t>
            </a:r>
            <a:endParaRPr lang="it-IT" dirty="0"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8219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charset="0"/>
              <a:buChar char="q"/>
            </a:pPr>
            <a:r>
              <a:rPr lang="en-GB" sz="2200" dirty="0">
                <a:solidFill>
                  <a:srgbClr val="FF0000"/>
                </a:solidFill>
                <a:cs typeface="Arial Unicode MS" charset="0"/>
              </a:rPr>
              <a:t> Testing the GRB-SN paradigm with the brightest “close” event; </a:t>
            </a:r>
            <a:r>
              <a:rPr lang="en-GB" sz="2200" dirty="0" smtClean="0">
                <a:solidFill>
                  <a:srgbClr val="FF0000"/>
                </a:solidFill>
                <a:cs typeface="Arial Unicode MS" charset="0"/>
              </a:rPr>
              <a:t>GRB 130427A T90=162s</a:t>
            </a:r>
            <a:endParaRPr lang="en-GB" sz="2200" dirty="0">
              <a:solidFill>
                <a:schemeClr val="accent2"/>
              </a:solidFill>
              <a:cs typeface="Arial Unicode MS" charset="0"/>
            </a:endParaRPr>
          </a:p>
        </p:txBody>
      </p:sp>
      <p:sp>
        <p:nvSpPr>
          <p:cNvPr id="885763" name="Line 3"/>
          <p:cNvSpPr>
            <a:spLocks noChangeShapeType="1"/>
          </p:cNvSpPr>
          <p:nvPr/>
        </p:nvSpPr>
        <p:spPr bwMode="auto">
          <a:xfrm>
            <a:off x="6477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69" name="Picture 9" descr="http://www.iasfbo.inaf.it/~amati/Eiso_vs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5720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5771" name="Rectangle 11"/>
          <p:cNvSpPr>
            <a:spLocks noChangeArrowheads="1"/>
          </p:cNvSpPr>
          <p:nvPr/>
        </p:nvSpPr>
        <p:spPr bwMode="auto">
          <a:xfrm>
            <a:off x="0" y="6096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sz="2200" dirty="0">
                <a:solidFill>
                  <a:schemeClr val="accent2"/>
                </a:solidFill>
              </a:rPr>
              <a:t>Recent detection of the very energetic (</a:t>
            </a:r>
            <a:r>
              <a:rPr lang="en-US" sz="2200" dirty="0" err="1">
                <a:solidFill>
                  <a:schemeClr val="accent2"/>
                </a:solidFill>
              </a:rPr>
              <a:t>Eiso</a:t>
            </a:r>
            <a:r>
              <a:rPr lang="en-US" sz="2200" dirty="0">
                <a:solidFill>
                  <a:schemeClr val="accent2"/>
                </a:solidFill>
              </a:rPr>
              <a:t> = 10</a:t>
            </a:r>
            <a:r>
              <a:rPr lang="en-US" sz="2200" baseline="30000" dirty="0">
                <a:solidFill>
                  <a:schemeClr val="accent2"/>
                </a:solidFill>
              </a:rPr>
              <a:t>54</a:t>
            </a:r>
            <a:r>
              <a:rPr lang="en-US" sz="2200" dirty="0">
                <a:solidFill>
                  <a:schemeClr val="accent2"/>
                </a:solidFill>
              </a:rPr>
              <a:t> erg) “</a:t>
            </a:r>
            <a:r>
              <a:rPr lang="en-US" sz="2200" dirty="0" err="1">
                <a:solidFill>
                  <a:schemeClr val="accent2"/>
                </a:solidFill>
              </a:rPr>
              <a:t>neraby</a:t>
            </a:r>
            <a:r>
              <a:rPr lang="en-US" sz="2200" dirty="0">
                <a:solidFill>
                  <a:schemeClr val="accent2"/>
                </a:solidFill>
              </a:rPr>
              <a:t>” (z = 0.34) GRB030427A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sz="2200" dirty="0">
                <a:solidFill>
                  <a:schemeClr val="accent2"/>
                </a:solidFill>
              </a:rPr>
              <a:t>Unique occasion to test the GRB-SN connection </a:t>
            </a:r>
            <a:r>
              <a:rPr lang="en-US" sz="2200" dirty="0" smtClean="0">
                <a:solidFill>
                  <a:schemeClr val="accent2"/>
                </a:solidFill>
              </a:rPr>
              <a:t>for “cosmological” GRBs 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857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6920" r="7935" b="43005"/>
          <a:stretch>
            <a:fillRect/>
          </a:stretch>
        </p:blipFill>
        <p:spPr bwMode="auto">
          <a:xfrm>
            <a:off x="4572000" y="2564904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61653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Melandri</a:t>
            </a:r>
            <a:r>
              <a:rPr lang="en-US" dirty="0" smtClean="0">
                <a:solidFill>
                  <a:srgbClr val="000000"/>
                </a:solidFill>
              </a:rPr>
              <a:t> et al.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Conclusions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cont’d)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45232" y="2420888"/>
            <a:ext cx="59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HL GRBs/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%</a:t>
            </a:r>
            <a:r>
              <a:rPr lang="en-US" sz="2800" dirty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0.04% </a:t>
            </a:r>
            <a:endParaRPr lang="it-IT" sz="1600" dirty="0">
              <a:solidFill>
                <a:schemeClr val="tx1"/>
              </a:solidFill>
              <a:latin typeface="Comic Sans MS" pitchFamily="-106" charset="0"/>
              <a:ea typeface="+mn-ea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745232" y="4221088"/>
            <a:ext cx="67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LL GRBs/</a:t>
            </a:r>
            <a:r>
              <a:rPr lang="en-US" sz="2800" dirty="0" err="1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sz="2800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sz="2800" dirty="0" smtClean="0"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40%-4% </a:t>
            </a:r>
            <a:endParaRPr lang="it-IT" sz="1600" dirty="0">
              <a:latin typeface="Comic Sans MS" pitchFamily="-106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700808"/>
            <a:ext cx="806489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Most </a:t>
            </a:r>
            <a:r>
              <a:rPr lang="en-US" sz="2800" dirty="0" err="1" smtClean="0">
                <a:solidFill>
                  <a:srgbClr val="FFFFFF"/>
                </a:solidFill>
              </a:rPr>
              <a:t>HNe</a:t>
            </a:r>
            <a:r>
              <a:rPr lang="en-US" sz="2800" dirty="0" smtClean="0">
                <a:solidFill>
                  <a:srgbClr val="FFFFFF"/>
                </a:solidFill>
              </a:rPr>
              <a:t> are not able to produce  HL-GRBs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265626"/>
            <a:ext cx="8064896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This ratio may increase dramatically, up to an order of magnitude for  LL-GRBs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5081157"/>
            <a:ext cx="8064896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However it still appears that while most GRBs are connected with </a:t>
            </a:r>
            <a:r>
              <a:rPr lang="en-US" sz="2800" dirty="0" err="1" smtClean="0">
                <a:solidFill>
                  <a:srgbClr val="FFFFFF"/>
                </a:solidFill>
              </a:rPr>
              <a:t>HNe</a:t>
            </a:r>
            <a:r>
              <a:rPr lang="en-US" sz="2800" dirty="0" smtClean="0">
                <a:solidFill>
                  <a:srgbClr val="FFFFFF"/>
                </a:solidFill>
              </a:rPr>
              <a:t>, the </a:t>
            </a:r>
            <a:r>
              <a:rPr lang="en-US" sz="2800" dirty="0" err="1" smtClean="0">
                <a:solidFill>
                  <a:srgbClr val="FFFFFF"/>
                </a:solidFill>
              </a:rPr>
              <a:t>viceversa</a:t>
            </a:r>
            <a:r>
              <a:rPr lang="en-US" sz="2800" dirty="0" smtClean="0">
                <a:solidFill>
                  <a:srgbClr val="FFFFFF"/>
                </a:solidFill>
              </a:rPr>
              <a:t> is not true. 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649888" y="2420888"/>
            <a:ext cx="238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 130427A</a:t>
            </a:r>
            <a:endParaRPr lang="it-IT" dirty="0">
              <a:latin typeface="Comic Sans MS" pitchFamily="-106" charset="0"/>
              <a:ea typeface="+mn-ea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6804248" y="42739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 060218</a:t>
            </a:r>
            <a:endParaRPr lang="it-IT" dirty="0">
              <a:latin typeface="Comic Sans MS" pitchFamily="-106" charset="0"/>
              <a:ea typeface="+mn-ea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6876256" y="60212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 2002ap</a:t>
            </a:r>
            <a:endParaRPr lang="it-IT" dirty="0"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859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Conclusions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cont’d)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2048" y="2996952"/>
            <a:ext cx="8388424" cy="7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bserved GRB rate = </a:t>
            </a:r>
            <a:r>
              <a:rPr lang="en-US" sz="2800" dirty="0" smtClean="0">
                <a:solidFill>
                  <a:schemeClr val="bg1"/>
                </a:solidFill>
              </a:rPr>
              <a:t>0.7 </a:t>
            </a:r>
            <a:r>
              <a:rPr lang="it-IT" sz="2800" dirty="0" smtClean="0">
                <a:solidFill>
                  <a:schemeClr val="bg1"/>
                </a:solidFill>
                <a:latin typeface="Comic Sans MS" pitchFamily="-106" charset="0"/>
              </a:rPr>
              <a:t>GRB 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Gpc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</a:t>
            </a:r>
            <a:r>
              <a:rPr lang="it-IT" sz="2800" baseline="30000" dirty="0" smtClean="0">
                <a:solidFill>
                  <a:schemeClr val="bg1"/>
                </a:solidFill>
                <a:latin typeface="Comic Sans MS" pitchFamily="-106" charset="0"/>
              </a:rPr>
              <a:t>1 </a:t>
            </a:r>
            <a:r>
              <a:rPr lang="it-IT" sz="2800" dirty="0" smtClean="0">
                <a:solidFill>
                  <a:schemeClr val="bg1"/>
                </a:solidFill>
                <a:latin typeface="Comic Sans MS" pitchFamily="-106" charset="0"/>
              </a:rPr>
              <a:t> </a:t>
            </a:r>
          </a:p>
          <a:p>
            <a:r>
              <a:rPr lang="it-IT" sz="2000" dirty="0" smtClean="0">
                <a:latin typeface="Comic Sans MS" pitchFamily="-106" charset="0"/>
              </a:rPr>
              <a:t>                                           </a:t>
            </a:r>
            <a:r>
              <a:rPr lang="it-IT" sz="2000" dirty="0" smtClean="0">
                <a:solidFill>
                  <a:srgbClr val="FFFFFF"/>
                </a:solidFill>
                <a:latin typeface="Comic Sans MS" pitchFamily="-106" charset="0"/>
              </a:rPr>
              <a:t> (0.5-0.8) </a:t>
            </a:r>
            <a:r>
              <a:rPr lang="it-IT" sz="2000" dirty="0" smtClean="0">
                <a:latin typeface="Comic Sans MS" pitchFamily="-106" charset="0"/>
              </a:rPr>
              <a:t>			</a:t>
            </a:r>
            <a:endParaRPr lang="it-IT" sz="2000" dirty="0">
              <a:latin typeface="Comic Sans MS" pitchFamily="-10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1916832"/>
            <a:ext cx="8496944" cy="7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itchFamily="-106" charset="0"/>
              </a:rPr>
              <a:t>o</a:t>
            </a:r>
            <a:r>
              <a:rPr lang="tr-TR" sz="2800" dirty="0" err="1" smtClean="0">
                <a:latin typeface="Comic Sans MS" pitchFamily="-106" charset="0"/>
              </a:rPr>
              <a:t>bserved</a:t>
            </a:r>
            <a:r>
              <a:rPr lang="tr-TR" sz="2800" dirty="0" smtClean="0">
                <a:latin typeface="Comic Sans MS" pitchFamily="-106" charset="0"/>
              </a:rPr>
              <a:t> GRB-SN rate = </a:t>
            </a:r>
            <a:r>
              <a:rPr lang="tr-TR" sz="2800" dirty="0" smtClean="0">
                <a:solidFill>
                  <a:srgbClr val="FFFFFF"/>
                </a:solidFill>
                <a:latin typeface="Comic Sans MS" pitchFamily="-106" charset="0"/>
              </a:rPr>
              <a:t>0.4 GRB-</a:t>
            </a:r>
            <a:r>
              <a:rPr lang="tr-TR" sz="2800" dirty="0" err="1" smtClean="0">
                <a:solidFill>
                  <a:srgbClr val="FFFFFF"/>
                </a:solidFill>
                <a:latin typeface="Comic Sans MS" pitchFamily="-106" charset="0"/>
              </a:rPr>
              <a:t>SNe</a:t>
            </a:r>
            <a:r>
              <a:rPr lang="tr-TR" sz="2800" dirty="0" smtClean="0">
                <a:solidFill>
                  <a:srgbClr val="FFFFFF"/>
                </a:solidFill>
                <a:latin typeface="Comic Sans MS" pitchFamily="-106" charset="0"/>
              </a:rPr>
              <a:t> </a:t>
            </a:r>
            <a:r>
              <a:rPr lang="tr-TR" sz="2800" dirty="0">
                <a:solidFill>
                  <a:srgbClr val="FFFFFF"/>
                </a:solidFill>
                <a:latin typeface="Comic Sans MS" pitchFamily="-106" charset="0"/>
              </a:rPr>
              <a:t>Gpc</a:t>
            </a:r>
            <a:r>
              <a:rPr lang="tr-TR" sz="2800" baseline="30000" dirty="0">
                <a:solidFill>
                  <a:srgbClr val="FFFFFF"/>
                </a:solidFill>
                <a:latin typeface="Comic Sans MS" pitchFamily="-106" charset="0"/>
              </a:rPr>
              <a:t>-3</a:t>
            </a:r>
            <a:r>
              <a:rPr lang="tr-TR" sz="2800" dirty="0">
                <a:solidFill>
                  <a:srgbClr val="FFFFFF"/>
                </a:solidFill>
                <a:latin typeface="Comic Sans MS" pitchFamily="-106" charset="0"/>
              </a:rPr>
              <a:t> yr</a:t>
            </a:r>
            <a:r>
              <a:rPr lang="tr-TR" sz="2800" baseline="30000" dirty="0">
                <a:solidFill>
                  <a:srgbClr val="FFFFFF"/>
                </a:solidFill>
                <a:latin typeface="Comic Sans MS" pitchFamily="-106" charset="0"/>
              </a:rPr>
              <a:t>-1</a:t>
            </a:r>
          </a:p>
          <a:p>
            <a:r>
              <a:rPr lang="tr-TR" sz="2000" dirty="0" smtClean="0">
                <a:solidFill>
                  <a:srgbClr val="FFFFFF"/>
                </a:solidFill>
                <a:latin typeface="Comic Sans MS" pitchFamily="-106" charset="0"/>
              </a:rPr>
              <a:t>                                                      (</a:t>
            </a:r>
            <a:r>
              <a:rPr lang="tr-TR" sz="2000" dirty="0">
                <a:solidFill>
                  <a:srgbClr val="FFFFFF"/>
                </a:solidFill>
                <a:latin typeface="Comic Sans MS" pitchFamily="-106" charset="0"/>
              </a:rPr>
              <a:t>0.3-0.5) </a:t>
            </a:r>
            <a:endParaRPr lang="it-IT" sz="2000" dirty="0">
              <a:solidFill>
                <a:srgbClr val="FFFFFF"/>
              </a:solidFill>
              <a:latin typeface="Comic Sans MS" pitchFamily="-10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377568"/>
            <a:ext cx="8136904" cy="157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comparison between the GRB rate and the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GRB-SN rate suggests  that 060614-like events represent a fraction &lt; 40% </a:t>
            </a:r>
            <a:r>
              <a:rPr lang="en-US" sz="2800" dirty="0">
                <a:solidFill>
                  <a:srgbClr val="FFFFFF"/>
                </a:solidFill>
              </a:rPr>
              <a:t>or &lt;&lt; </a:t>
            </a:r>
            <a:r>
              <a:rPr lang="en-US" sz="2800" dirty="0" smtClean="0">
                <a:solidFill>
                  <a:srgbClr val="FFFFFF"/>
                </a:solidFill>
              </a:rPr>
              <a:t>40% 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GRB Gpc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-3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 yr</a:t>
            </a:r>
            <a:r>
              <a:rPr lang="it-IT" sz="2800" baseline="30000" dirty="0">
                <a:solidFill>
                  <a:schemeClr val="bg1"/>
                </a:solidFill>
                <a:latin typeface="Comic Sans MS" pitchFamily="-106" charset="0"/>
              </a:rPr>
              <a:t>-1 </a:t>
            </a:r>
            <a:r>
              <a:rPr lang="it-IT" sz="2800" dirty="0">
                <a:solidFill>
                  <a:schemeClr val="bg1"/>
                </a:solidFill>
                <a:latin typeface="Comic Sans MS" pitchFamily="-106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 of the long GRBs population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06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Conclusions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cont’d)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988840"/>
            <a:ext cx="849694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</a:pP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GRBs are very rare phenomena 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compared to SN </a:t>
            </a:r>
            <a:endParaRPr lang="en-US" sz="2800" kern="0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marL="342900" lvl="0" indent="-342900">
              <a:lnSpc>
                <a:spcPct val="90000"/>
              </a:lnSpc>
            </a:pP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explosions</a:t>
            </a: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67544" y="321297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GRB/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SNe-Ibc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0.003%-1.5%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endParaRPr lang="en-US" sz="28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Ibc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/CC ~ 0.30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GRB/CC-SN  ~ 10</a:t>
            </a:r>
            <a:r>
              <a:rPr lang="en-US" sz="2800" baseline="300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-5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÷ 5 x 10</a:t>
            </a:r>
            <a:r>
              <a:rPr lang="en-US" sz="2800" baseline="300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-3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                                </a:t>
            </a:r>
            <a:endParaRPr lang="it-IT" sz="1600" dirty="0">
              <a:solidFill>
                <a:srgbClr val="FFFFFF"/>
              </a:solidFill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80065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Conclusions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cont’d)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988840"/>
            <a:ext cx="849694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</a:pP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GRBs are very rare phenomena 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compared to SN </a:t>
            </a:r>
            <a:endParaRPr lang="en-US" sz="2800" kern="0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marL="342900" lvl="0" indent="-342900">
              <a:lnSpc>
                <a:spcPct val="90000"/>
              </a:lnSpc>
            </a:pP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explosions</a:t>
            </a:r>
            <a:r>
              <a:rPr lang="en-US" sz="2800" kern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67544" y="321297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GRB/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SNe-Ibc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0.003%-1.5%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  <a:sym typeface="Wingdings"/>
              </a:rPr>
              <a:t> </a:t>
            </a:r>
            <a:endParaRPr lang="en-US" sz="28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Ibc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/CC ~ 0.30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GRB/CC-SN  ~ 10</a:t>
            </a:r>
            <a:r>
              <a:rPr lang="en-US" sz="2800" baseline="300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-5</a:t>
            </a:r>
            <a:r>
              <a:rPr lang="en-US" sz="28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÷ 5 x 10</a:t>
            </a:r>
            <a:r>
              <a:rPr lang="en-US" sz="2800" baseline="30000" dirty="0" smtClean="0">
                <a:solidFill>
                  <a:schemeClr val="tx1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-3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FFFF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                                </a:t>
            </a:r>
            <a:endParaRPr lang="it-IT" sz="1600" dirty="0">
              <a:solidFill>
                <a:srgbClr val="FFFFFF"/>
              </a:solidFill>
              <a:latin typeface="Comic Sans MS" pitchFamily="-106" charset="0"/>
              <a:ea typeface="+mn-ea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7504" y="5229200"/>
            <a:ext cx="9036496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What causes some small fraction of CC-</a:t>
            </a:r>
            <a:r>
              <a:rPr lang="en-US" sz="2800" dirty="0" err="1">
                <a:solidFill>
                  <a:srgbClr val="FFFFFF"/>
                </a:solidFill>
                <a:ea typeface="Times New Roman" charset="0"/>
                <a:cs typeface="Times New Roman" charset="0"/>
              </a:rPr>
              <a:t>SNe</a:t>
            </a:r>
            <a:r>
              <a:rPr lang="en-US" sz="28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to produce observable GRBs, while the majority do not?  </a:t>
            </a:r>
          </a:p>
        </p:txBody>
      </p:sp>
    </p:spTree>
    <p:extLst>
      <p:ext uri="{BB962C8B-B14F-4D97-AF65-F5344CB8AC3E}">
        <p14:creationId xmlns:p14="http://schemas.microsoft.com/office/powerpoint/2010/main" val="134321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893175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endParaRPr lang="en-US" sz="1800" dirty="0" smtClean="0">
              <a:latin typeface="Comic Sans MS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endParaRPr lang="en-US" sz="2400" dirty="0" smtClean="0">
              <a:solidFill>
                <a:srgbClr val="FFFFFF"/>
              </a:solidFill>
              <a:latin typeface="Comic Sans MS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8956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endParaRPr lang="en-US" dirty="0">
              <a:solidFill>
                <a:srgbClr val="FFFFFF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04800"/>
            <a:ext cx="815340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Special conditions are requested to stars</a:t>
            </a:r>
            <a:r>
              <a:rPr lang="en-US" sz="3200" dirty="0" smtClean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                  to </a:t>
            </a:r>
            <a:r>
              <a:rPr lang="en-US" sz="3200" dirty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be GRB</a:t>
            </a:r>
            <a:r>
              <a:rPr lang="en-US" sz="3200" dirty="0" smtClean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 progenitors</a:t>
            </a:r>
            <a:r>
              <a:rPr lang="en-US" sz="3200" dirty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00808"/>
            <a:ext cx="8077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) to be massive ~ 30-50 M</a:t>
            </a:r>
            <a:r>
              <a:rPr lang="en-US" baseline="-25000" dirty="0" smtClean="0">
                <a:solidFill>
                  <a:srgbClr val="FFFFFF"/>
                </a:solidFill>
                <a:latin typeface="Wingdings" charset="2"/>
                <a:ea typeface="Wingdings" charset="2"/>
                <a:cs typeface="Wingdings" charset="2"/>
              </a:rPr>
              <a:t>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(Maeda et al. 2006; 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Raskin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et al. 2008; Tanaka et al. 2008)  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370888"/>
            <a:ext cx="7620000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ii) H/He envelopes to be lost before the collapse of the core, i.e. the GRB progenitor is a WR star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Campana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et al. 2006)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216" y="3410416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iii) low 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metallicity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and star forming environments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Modjaz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et al. 2008, 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Fruchter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et al.  2006)</a:t>
            </a:r>
            <a:endParaRPr lang="en-US" sz="18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4016" y="4273293"/>
            <a:ext cx="7772400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v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) </a:t>
            </a:r>
            <a:r>
              <a:rPr lang="en-US" dirty="0" err="1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binarity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Panagia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1988 and 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Smartt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Comic Sans MS" charset="0"/>
                <a:ea typeface="Times New Roman" charset="0"/>
                <a:cs typeface="Times New Roman" charset="0"/>
              </a:rPr>
              <a:t>et al.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2008</a:t>
            </a:r>
            <a:r>
              <a:rPr lang="en-US" sz="1800" dirty="0"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kern="0" dirty="0"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/>
              </a:rPr>
              <a:t>a significant fraction of </a:t>
            </a:r>
            <a:r>
              <a:rPr lang="en-US" sz="1800" kern="0" dirty="0" err="1" smtClean="0"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/>
              </a:rPr>
              <a:t>SNe-Ibc</a:t>
            </a:r>
            <a:r>
              <a:rPr lang="en-US" sz="1800" kern="0" dirty="0" smtClean="0"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/>
              </a:rPr>
              <a:t>  progenitors </a:t>
            </a:r>
            <a:r>
              <a:rPr lang="en-US" sz="1800" kern="0" dirty="0"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/>
              </a:rPr>
              <a:t>are binaries</a:t>
            </a:r>
            <a:r>
              <a:rPr lang="en-US" sz="1800" kern="0" dirty="0" smtClean="0">
                <a:latin typeface="Comic Sans MS" pitchFamily="-106" charset="0"/>
                <a:ea typeface="Times New Roman" pitchFamily="-106" charset="0"/>
                <a:cs typeface="Times New Roman" pitchFamily="-106" charset="0"/>
                <a:sym typeface="Wingdings"/>
              </a:rPr>
              <a:t>)</a:t>
            </a:r>
            <a:endParaRPr lang="en-US" sz="1800" kern="0" dirty="0">
              <a:latin typeface="Comic Sans MS" pitchFamily="-106" charset="0"/>
              <a:ea typeface="Times New Roman" pitchFamily="-106" charset="0"/>
              <a:cs typeface="Times New Roman" pitchFamily="-106" charset="0"/>
              <a:sym typeface="Wingdings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683568" y="521061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v) high rotation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smtClean="0">
                <a:latin typeface="Comic Sans MS" charset="0"/>
                <a:sym typeface="Wingdings" charset="2"/>
              </a:rPr>
              <a:t>Yoon et Langer 2005; 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Campana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 et al. 2008,    </a:t>
            </a:r>
          </a:p>
          <a:p>
            <a:r>
              <a:rPr lang="en-US" sz="1800" dirty="0"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                                Yoon et al. 2012)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906713"/>
            <a:ext cx="734481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vi) pair </a:t>
            </a:r>
            <a:r>
              <a:rPr lang="en-US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instability mechanisms ? 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smtClean="0">
                <a:latin typeface="Comic Sans MS" charset="0"/>
                <a:sym typeface="Wingdings" charset="2"/>
              </a:rPr>
              <a:t>Gal-Yam 2012; </a:t>
            </a:r>
            <a:r>
              <a:rPr lang="en-US" sz="1800" dirty="0" err="1" smtClean="0">
                <a:latin typeface="Comic Sans MS" charset="0"/>
                <a:ea typeface="Times New Roman" charset="0"/>
                <a:cs typeface="Times New Roman" charset="0"/>
              </a:rPr>
              <a:t>Chardonnet</a:t>
            </a:r>
            <a:r>
              <a:rPr lang="en-US" sz="1800" dirty="0" smtClean="0">
                <a:latin typeface="Comic Sans MS" charset="0"/>
                <a:ea typeface="Times New Roman" charset="0"/>
                <a:cs typeface="Times New Roman" charset="0"/>
              </a:rPr>
              <a:t> et al. 2010)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9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  <p:bldP spid="1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mbrero_spitz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otachou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4" b="-1"/>
          <a:stretch/>
        </p:blipFill>
        <p:spPr>
          <a:xfrm>
            <a:off x="3347864" y="1772816"/>
            <a:ext cx="2736304" cy="3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038"/>
            <a:ext cx="6192688" cy="65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ifurc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2700" r="4875" b="2550"/>
          <a:stretch/>
        </p:blipFill>
        <p:spPr>
          <a:xfrm>
            <a:off x="452307" y="382691"/>
            <a:ext cx="8245910" cy="6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11" name="Picture 3" descr="SN2003dh_spectr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95"/>
          <a:stretch>
            <a:fillRect/>
          </a:stretch>
        </p:blipFill>
        <p:spPr bwMode="auto">
          <a:xfrm>
            <a:off x="3851920" y="1517245"/>
            <a:ext cx="2376264" cy="26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upernov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1584176" cy="158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ta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81633"/>
            <a:ext cx="3312368" cy="2475559"/>
          </a:xfrm>
          <a:prstGeom prst="rect">
            <a:avLst/>
          </a:prstGeom>
        </p:spPr>
      </p:pic>
      <p:pic>
        <p:nvPicPr>
          <p:cNvPr id="13" name="Picture 10" descr="bolometric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3600"/>
            <a:ext cx="3312368" cy="25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Untitle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4511744" cy="2682355"/>
          </a:xfrm>
          <a:prstGeom prst="rect">
            <a:avLst/>
          </a:prstGeom>
        </p:spPr>
      </p:pic>
      <p:pic>
        <p:nvPicPr>
          <p:cNvPr id="14" name="Picture 14" descr="Snapshot 2009-11-23 01-55-07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296144" cy="12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dafne1.jp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115" r="7103" b="2521"/>
          <a:stretch/>
        </p:blipFill>
        <p:spPr>
          <a:xfrm>
            <a:off x="6660232" y="3212976"/>
            <a:ext cx="2264978" cy="1864369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60040" y="290513"/>
            <a:ext cx="846043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dirty="0" err="1" smtClean="0">
                <a:cs typeface="ＭＳ Ｐゴシック" charset="0"/>
              </a:rPr>
              <a:t>Ingredients</a:t>
            </a:r>
            <a:r>
              <a:rPr lang="it-IT" sz="3200" dirty="0" smtClean="0">
                <a:cs typeface="ＭＳ Ｐゴシック" charset="0"/>
              </a:rPr>
              <a:t> for a “</a:t>
            </a:r>
            <a:r>
              <a:rPr lang="it-IT" sz="3200" dirty="0" err="1"/>
              <a:t>healthy</a:t>
            </a:r>
            <a:r>
              <a:rPr lang="it-IT" sz="3200" dirty="0" smtClean="0">
                <a:cs typeface="ＭＳ Ｐゴシック" charset="0"/>
              </a:rPr>
              <a:t>”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dirty="0" smtClean="0">
                <a:cs typeface="ＭＳ Ｐゴシック" charset="0"/>
              </a:rPr>
              <a:t>SN and GRB </a:t>
            </a:r>
            <a:r>
              <a:rPr lang="it-IT" sz="3200" dirty="0" err="1" smtClean="0">
                <a:cs typeface="ＭＳ Ｐゴシック" charset="0"/>
              </a:rPr>
              <a:t>rates</a:t>
            </a:r>
            <a:endParaRPr lang="it-IT" sz="3200" dirty="0" smtClean="0">
              <a:latin typeface="Times New Roman" charset="0"/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sz="4800" dirty="0" smtClean="0">
              <a:solidFill>
                <a:srgbClr val="FF0000"/>
              </a:solidFill>
              <a:latin typeface="Times New Roman" charset="0"/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sz="4800" dirty="0" smtClean="0">
              <a:solidFill>
                <a:srgbClr val="3333FF"/>
              </a:solidFill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dirty="0" smtClean="0">
              <a:solidFill>
                <a:srgbClr val="3333FF"/>
              </a:solidFill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3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esto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3196"/>
            <a:ext cx="9144000" cy="6650182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76056" y="476672"/>
            <a:ext cx="3672408" cy="5400600"/>
          </a:xfrm>
          <a:prstGeom prst="rect">
            <a:avLst/>
          </a:prstGeom>
          <a:solidFill>
            <a:schemeClr val="tx1">
              <a:alpha val="32156"/>
            </a:schemeClr>
          </a:solidFill>
          <a:ln>
            <a:noFill/>
          </a:ln>
          <a:extLst/>
        </p:spPr>
        <p:txBody>
          <a:bodyPr lIns="91438" tIns="45718" rIns="91438" bIns="45718"/>
          <a:lstStyle/>
          <a:p>
            <a:pPr marL="342893" indent="-342893"/>
            <a:endParaRPr lang="en-US">
              <a:cs typeface="ＭＳ Ｐゴシック" charset="0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8172400" y="1124744"/>
            <a:ext cx="216024" cy="216024"/>
          </a:xfrm>
          <a:prstGeom prst="ellipse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000">
              <a:latin typeface="Times New Roman" pitchFamily="-65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80312" y="6926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130427A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15616" y="476672"/>
            <a:ext cx="3960440" cy="5400600"/>
          </a:xfrm>
          <a:prstGeom prst="rect">
            <a:avLst/>
          </a:prstGeom>
          <a:solidFill>
            <a:srgbClr val="000099">
              <a:alpha val="18823"/>
            </a:srgbClr>
          </a:solidFill>
          <a:ln>
            <a:noFill/>
          </a:ln>
          <a:extLst/>
        </p:spPr>
        <p:txBody>
          <a:bodyPr lIns="91438" tIns="45718" rIns="91438" bIns="45718"/>
          <a:lstStyle/>
          <a:p>
            <a:pPr marL="342893" indent="-342893"/>
            <a:endParaRPr lang="en-US">
              <a:cs typeface="ＭＳ Ｐゴシック" charset="0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1475656" y="3481654"/>
            <a:ext cx="3240360" cy="4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</a:rPr>
              <a:t>GRB/</a:t>
            </a:r>
            <a:r>
              <a:rPr lang="en-US" sz="2800" b="1" dirty="0" err="1" smtClean="0">
                <a:solidFill>
                  <a:srgbClr val="000000"/>
                </a:solidFill>
              </a:rPr>
              <a:t>HNe</a:t>
            </a:r>
            <a:r>
              <a:rPr lang="en-US" sz="2800" b="1" dirty="0" smtClean="0">
                <a:solidFill>
                  <a:srgbClr val="000000"/>
                </a:solidFill>
              </a:rPr>
              <a:t> ~ 40%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1835696" y="2348880"/>
            <a:ext cx="2232248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Rate x 10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580112" y="2298942"/>
            <a:ext cx="2232248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</a:rPr>
              <a:t>Rate x 1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5220072" y="3481654"/>
            <a:ext cx="3240360" cy="4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</a:rPr>
              <a:t>GRB/</a:t>
            </a:r>
            <a:r>
              <a:rPr lang="en-US" sz="2800" b="1" dirty="0" err="1" smtClean="0">
                <a:solidFill>
                  <a:srgbClr val="000000"/>
                </a:solidFill>
              </a:rPr>
              <a:t>HNe</a:t>
            </a:r>
            <a:r>
              <a:rPr lang="en-US" sz="2800" b="1" dirty="0" smtClean="0">
                <a:solidFill>
                  <a:srgbClr val="000000"/>
                </a:solidFill>
              </a:rPr>
              <a:t> ~ 5%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1907704" y="1196752"/>
            <a:ext cx="2232248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LL-GRBs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5580112" y="1196752"/>
            <a:ext cx="2232248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smtClean="0">
                <a:solidFill>
                  <a:srgbClr val="000000"/>
                </a:solidFill>
              </a:rPr>
              <a:t>L-GRBs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59632" y="530120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HN energy </a:t>
            </a:r>
            <a:r>
              <a:rPr lang="en-US" b="1" dirty="0">
                <a:solidFill>
                  <a:srgbClr val="000000"/>
                </a:solidFill>
                <a:cs typeface="ＭＳ Ｐゴシック" charset="0"/>
              </a:rPr>
              <a:t>(non-relativistic </a:t>
            </a:r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ＭＳ Ｐゴシック" charset="0"/>
              </a:rPr>
              <a:t>ejecta</a:t>
            </a:r>
            <a:r>
              <a:rPr lang="en-US" b="1" dirty="0">
                <a:solidFill>
                  <a:srgbClr val="000000"/>
                </a:solidFill>
                <a:cs typeface="ＭＳ Ｐゴシック" charset="0"/>
              </a:rPr>
              <a:t>) ~ 10</a:t>
            </a:r>
            <a:r>
              <a:rPr lang="en-US" b="1" baseline="30000" dirty="0">
                <a:solidFill>
                  <a:srgbClr val="000000"/>
                </a:solidFill>
                <a:cs typeface="ＭＳ Ｐゴシック" charset="0"/>
              </a:rPr>
              <a:t>52</a:t>
            </a:r>
            <a:r>
              <a:rPr lang="en-US" b="1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erg              </a:t>
            </a:r>
            <a:endParaRPr lang="en-US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56376" y="6309320"/>
            <a:ext cx="116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52/53</a:t>
            </a: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6372200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50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625257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49</a:t>
            </a:r>
            <a:endParaRPr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78314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48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7812360" y="6309320"/>
            <a:ext cx="748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100</a:t>
            </a:r>
            <a:endParaRPr lang="en-US" b="1" baseline="30000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031690" y="6341258"/>
            <a:ext cx="37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</a:t>
            </a:r>
            <a:endParaRPr lang="en-US" b="1" baseline="30000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99592" y="6269250"/>
            <a:ext cx="1241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b="1" baseline="30000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b="1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4" grpId="0"/>
      <p:bldP spid="15" grpId="0"/>
      <p:bldP spid="5" grpId="0"/>
      <p:bldP spid="9" grpId="0"/>
      <p:bldP spid="16" grpId="0"/>
      <p:bldP spid="17" grpId="0"/>
      <p:bldP spid="18" grpId="0"/>
      <p:bldP spid="19" grpId="0"/>
      <p:bldP spid="19" grpId="1"/>
      <p:bldP spid="20" grpId="0" build="allAtOnce"/>
      <p:bldP spid="21" grpId="0"/>
      <p:bldP spid="21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esto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3196"/>
            <a:ext cx="9144000" cy="665018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 bwMode="auto">
          <a:xfrm>
            <a:off x="8172400" y="1124744"/>
            <a:ext cx="216024" cy="216024"/>
          </a:xfrm>
          <a:prstGeom prst="ellipse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000">
              <a:latin typeface="Times New Roman" pitchFamily="-65" charset="0"/>
              <a:ea typeface="+mn-e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80312" y="6926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130427A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56376" y="6309320"/>
            <a:ext cx="116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52/53</a:t>
            </a: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6372200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50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625257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49</a:t>
            </a:r>
            <a:endParaRPr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78314" y="6341258"/>
            <a:ext cx="81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</a:t>
            </a:r>
            <a:r>
              <a:rPr lang="en-US" b="1" baseline="30000" dirty="0" smtClean="0">
                <a:solidFill>
                  <a:srgbClr val="000000"/>
                </a:solidFill>
                <a:cs typeface="ＭＳ Ｐゴシック" charset="0"/>
              </a:rPr>
              <a:t>48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7812360" y="6309320"/>
            <a:ext cx="748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100</a:t>
            </a:r>
            <a:endParaRPr lang="en-US" b="1" baseline="30000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031690" y="6341258"/>
            <a:ext cx="37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ＭＳ Ｐゴシック" charset="0"/>
              </a:rPr>
              <a:t>1</a:t>
            </a:r>
            <a:endParaRPr lang="en-US" b="1" baseline="30000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99592" y="6269250"/>
            <a:ext cx="1241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&lt;fb</a:t>
            </a:r>
            <a:r>
              <a:rPr lang="it-IT" b="1" baseline="30000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-1</a:t>
            </a:r>
            <a:r>
              <a:rPr lang="it-IT" b="1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&gt;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195736" y="45811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2348136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348136" y="47335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2500536" y="48859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500536" y="45895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2652936" y="47419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2555776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29" name="Ovale 28"/>
          <p:cNvSpPr/>
          <p:nvPr/>
        </p:nvSpPr>
        <p:spPr bwMode="auto">
          <a:xfrm>
            <a:off x="2763416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0" name="Ovale 29"/>
          <p:cNvSpPr/>
          <p:nvPr/>
        </p:nvSpPr>
        <p:spPr bwMode="auto">
          <a:xfrm>
            <a:off x="2971056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1" name="Ovale 30"/>
          <p:cNvSpPr/>
          <p:nvPr/>
        </p:nvSpPr>
        <p:spPr bwMode="auto">
          <a:xfrm>
            <a:off x="3178696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2699792" y="422108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2915816" y="45811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4" name="Ovale 33"/>
          <p:cNvSpPr/>
          <p:nvPr/>
        </p:nvSpPr>
        <p:spPr bwMode="auto">
          <a:xfrm>
            <a:off x="1741984" y="530120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1894384" y="515719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1907704" y="486916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7" name="Ovale 36"/>
          <p:cNvSpPr/>
          <p:nvPr/>
        </p:nvSpPr>
        <p:spPr bwMode="auto">
          <a:xfrm>
            <a:off x="2051720" y="479715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8" name="Ovale 37"/>
          <p:cNvSpPr/>
          <p:nvPr/>
        </p:nvSpPr>
        <p:spPr bwMode="auto">
          <a:xfrm>
            <a:off x="2195736" y="50131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39" name="Ovale 38"/>
          <p:cNvSpPr/>
          <p:nvPr/>
        </p:nvSpPr>
        <p:spPr bwMode="auto">
          <a:xfrm>
            <a:off x="2987824" y="414908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0" name="Ovale 39"/>
          <p:cNvSpPr/>
          <p:nvPr/>
        </p:nvSpPr>
        <p:spPr bwMode="auto">
          <a:xfrm>
            <a:off x="3779912" y="407707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1" name="Ovale 40"/>
          <p:cNvSpPr/>
          <p:nvPr/>
        </p:nvSpPr>
        <p:spPr bwMode="auto">
          <a:xfrm>
            <a:off x="3131840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2" name="Ovale 41"/>
          <p:cNvSpPr/>
          <p:nvPr/>
        </p:nvSpPr>
        <p:spPr bwMode="auto">
          <a:xfrm>
            <a:off x="2483768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3" name="Ovale 42"/>
          <p:cNvSpPr/>
          <p:nvPr/>
        </p:nvSpPr>
        <p:spPr bwMode="auto">
          <a:xfrm>
            <a:off x="1835696" y="486916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2843808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3059832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6" name="Ovale 45"/>
          <p:cNvSpPr/>
          <p:nvPr/>
        </p:nvSpPr>
        <p:spPr bwMode="auto">
          <a:xfrm>
            <a:off x="3275856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7" name="Ovale 46"/>
          <p:cNvSpPr/>
          <p:nvPr/>
        </p:nvSpPr>
        <p:spPr bwMode="auto">
          <a:xfrm>
            <a:off x="3491880" y="414908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8" name="Ovale 47"/>
          <p:cNvSpPr/>
          <p:nvPr/>
        </p:nvSpPr>
        <p:spPr bwMode="auto">
          <a:xfrm>
            <a:off x="3419872" y="386104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49" name="Ovale 48"/>
          <p:cNvSpPr/>
          <p:nvPr/>
        </p:nvSpPr>
        <p:spPr bwMode="auto">
          <a:xfrm>
            <a:off x="3275856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0" name="Ovale 49"/>
          <p:cNvSpPr/>
          <p:nvPr/>
        </p:nvSpPr>
        <p:spPr bwMode="auto">
          <a:xfrm>
            <a:off x="3347864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1" name="Ovale 50"/>
          <p:cNvSpPr/>
          <p:nvPr/>
        </p:nvSpPr>
        <p:spPr bwMode="auto">
          <a:xfrm>
            <a:off x="3419872" y="407707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2" name="Ovale 51"/>
          <p:cNvSpPr/>
          <p:nvPr/>
        </p:nvSpPr>
        <p:spPr bwMode="auto">
          <a:xfrm>
            <a:off x="3563888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e 52"/>
          <p:cNvSpPr/>
          <p:nvPr/>
        </p:nvSpPr>
        <p:spPr bwMode="auto">
          <a:xfrm>
            <a:off x="3419872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e 53"/>
          <p:cNvSpPr/>
          <p:nvPr/>
        </p:nvSpPr>
        <p:spPr bwMode="auto">
          <a:xfrm>
            <a:off x="3131840" y="45811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5" name="Ovale 54"/>
          <p:cNvSpPr/>
          <p:nvPr/>
        </p:nvSpPr>
        <p:spPr bwMode="auto">
          <a:xfrm>
            <a:off x="2555776" y="472514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6" name="Ovale 55"/>
          <p:cNvSpPr/>
          <p:nvPr/>
        </p:nvSpPr>
        <p:spPr bwMode="auto">
          <a:xfrm>
            <a:off x="2771800" y="465313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7" name="Ovale 56"/>
          <p:cNvSpPr/>
          <p:nvPr/>
        </p:nvSpPr>
        <p:spPr bwMode="auto">
          <a:xfrm>
            <a:off x="2699792" y="450912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8" name="Ovale 57"/>
          <p:cNvSpPr/>
          <p:nvPr/>
        </p:nvSpPr>
        <p:spPr bwMode="auto">
          <a:xfrm>
            <a:off x="2771800" y="414908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9" name="Ovale 58"/>
          <p:cNvSpPr/>
          <p:nvPr/>
        </p:nvSpPr>
        <p:spPr bwMode="auto">
          <a:xfrm>
            <a:off x="2987824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0" name="Ovale 59"/>
          <p:cNvSpPr/>
          <p:nvPr/>
        </p:nvSpPr>
        <p:spPr bwMode="auto">
          <a:xfrm>
            <a:off x="3203848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3491880" y="386104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2" name="Ovale 61"/>
          <p:cNvSpPr/>
          <p:nvPr/>
        </p:nvSpPr>
        <p:spPr bwMode="auto">
          <a:xfrm>
            <a:off x="3779912" y="393305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3" name="Ovale 62"/>
          <p:cNvSpPr/>
          <p:nvPr/>
        </p:nvSpPr>
        <p:spPr bwMode="auto">
          <a:xfrm>
            <a:off x="3635896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4" name="Ovale 63"/>
          <p:cNvSpPr/>
          <p:nvPr/>
        </p:nvSpPr>
        <p:spPr bwMode="auto">
          <a:xfrm>
            <a:off x="3275856" y="386104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5" name="Ovale 64"/>
          <p:cNvSpPr/>
          <p:nvPr/>
        </p:nvSpPr>
        <p:spPr bwMode="auto">
          <a:xfrm>
            <a:off x="3491880" y="371703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6" name="Ovale 65"/>
          <p:cNvSpPr/>
          <p:nvPr/>
        </p:nvSpPr>
        <p:spPr bwMode="auto">
          <a:xfrm>
            <a:off x="3707904" y="378904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7" name="Ovale 66"/>
          <p:cNvSpPr/>
          <p:nvPr/>
        </p:nvSpPr>
        <p:spPr bwMode="auto">
          <a:xfrm>
            <a:off x="3923928" y="40050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8" name="Ovale 67"/>
          <p:cNvSpPr/>
          <p:nvPr/>
        </p:nvSpPr>
        <p:spPr bwMode="auto">
          <a:xfrm>
            <a:off x="3779912" y="422108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69" name="Ovale 68"/>
          <p:cNvSpPr/>
          <p:nvPr/>
        </p:nvSpPr>
        <p:spPr bwMode="auto">
          <a:xfrm>
            <a:off x="3923928" y="414908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0" name="Ovale 69"/>
          <p:cNvSpPr/>
          <p:nvPr/>
        </p:nvSpPr>
        <p:spPr bwMode="auto">
          <a:xfrm>
            <a:off x="4067944" y="393305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1" name="Ovale 70"/>
          <p:cNvSpPr/>
          <p:nvPr/>
        </p:nvSpPr>
        <p:spPr bwMode="auto">
          <a:xfrm>
            <a:off x="4211960" y="34290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2" name="Ovale 71"/>
          <p:cNvSpPr/>
          <p:nvPr/>
        </p:nvSpPr>
        <p:spPr bwMode="auto">
          <a:xfrm>
            <a:off x="4139952" y="34290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3" name="Ovale 72"/>
          <p:cNvSpPr/>
          <p:nvPr/>
        </p:nvSpPr>
        <p:spPr bwMode="auto">
          <a:xfrm>
            <a:off x="3995936" y="34290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4" name="Ovale 73"/>
          <p:cNvSpPr/>
          <p:nvPr/>
        </p:nvSpPr>
        <p:spPr bwMode="auto">
          <a:xfrm>
            <a:off x="4283968" y="364502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5" name="Ovale 74"/>
          <p:cNvSpPr/>
          <p:nvPr/>
        </p:nvSpPr>
        <p:spPr bwMode="auto">
          <a:xfrm>
            <a:off x="4211960" y="386104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6" name="Ovale 75"/>
          <p:cNvSpPr/>
          <p:nvPr/>
        </p:nvSpPr>
        <p:spPr bwMode="auto">
          <a:xfrm>
            <a:off x="4067944" y="386104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7" name="Ovale 76"/>
          <p:cNvSpPr/>
          <p:nvPr/>
        </p:nvSpPr>
        <p:spPr bwMode="auto">
          <a:xfrm>
            <a:off x="4499992" y="364502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8" name="Ovale 77"/>
          <p:cNvSpPr/>
          <p:nvPr/>
        </p:nvSpPr>
        <p:spPr bwMode="auto">
          <a:xfrm>
            <a:off x="4355976" y="371703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79" name="Ovale 78"/>
          <p:cNvSpPr/>
          <p:nvPr/>
        </p:nvSpPr>
        <p:spPr bwMode="auto">
          <a:xfrm>
            <a:off x="4355976" y="34290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0" name="Ovale 79"/>
          <p:cNvSpPr/>
          <p:nvPr/>
        </p:nvSpPr>
        <p:spPr bwMode="auto">
          <a:xfrm>
            <a:off x="4355976" y="32129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1" name="Ovale 80"/>
          <p:cNvSpPr/>
          <p:nvPr/>
        </p:nvSpPr>
        <p:spPr bwMode="auto">
          <a:xfrm>
            <a:off x="3995936" y="357301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2" name="Ovale 81"/>
          <p:cNvSpPr/>
          <p:nvPr/>
        </p:nvSpPr>
        <p:spPr bwMode="auto">
          <a:xfrm>
            <a:off x="3851920" y="357301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3" name="Ovale 82"/>
          <p:cNvSpPr/>
          <p:nvPr/>
        </p:nvSpPr>
        <p:spPr bwMode="auto">
          <a:xfrm>
            <a:off x="4139952" y="357301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4" name="Ovale 83"/>
          <p:cNvSpPr/>
          <p:nvPr/>
        </p:nvSpPr>
        <p:spPr bwMode="auto">
          <a:xfrm>
            <a:off x="4716016" y="357301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5" name="Ovale 84"/>
          <p:cNvSpPr/>
          <p:nvPr/>
        </p:nvSpPr>
        <p:spPr bwMode="auto">
          <a:xfrm>
            <a:off x="4644008" y="350100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6" name="Ovale 85"/>
          <p:cNvSpPr/>
          <p:nvPr/>
        </p:nvSpPr>
        <p:spPr bwMode="auto">
          <a:xfrm>
            <a:off x="4572000" y="314096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7" name="Ovale 86"/>
          <p:cNvSpPr/>
          <p:nvPr/>
        </p:nvSpPr>
        <p:spPr bwMode="auto">
          <a:xfrm>
            <a:off x="4499992" y="32849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8" name="Ovale 87"/>
          <p:cNvSpPr/>
          <p:nvPr/>
        </p:nvSpPr>
        <p:spPr bwMode="auto">
          <a:xfrm>
            <a:off x="4211960" y="32849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89" name="Ovale 88"/>
          <p:cNvSpPr/>
          <p:nvPr/>
        </p:nvSpPr>
        <p:spPr bwMode="auto">
          <a:xfrm>
            <a:off x="4572000" y="314096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0" name="Ovale 89"/>
          <p:cNvSpPr/>
          <p:nvPr/>
        </p:nvSpPr>
        <p:spPr bwMode="auto">
          <a:xfrm>
            <a:off x="4932040" y="34290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1" name="Ovale 90"/>
          <p:cNvSpPr/>
          <p:nvPr/>
        </p:nvSpPr>
        <p:spPr bwMode="auto">
          <a:xfrm>
            <a:off x="5004048" y="335699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2" name="Ovale 91"/>
          <p:cNvSpPr/>
          <p:nvPr/>
        </p:nvSpPr>
        <p:spPr bwMode="auto">
          <a:xfrm>
            <a:off x="4932040" y="32849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3" name="Ovale 92"/>
          <p:cNvSpPr/>
          <p:nvPr/>
        </p:nvSpPr>
        <p:spPr bwMode="auto">
          <a:xfrm>
            <a:off x="4716016" y="32129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4" name="Ovale 93"/>
          <p:cNvSpPr/>
          <p:nvPr/>
        </p:nvSpPr>
        <p:spPr bwMode="auto">
          <a:xfrm>
            <a:off x="4716016" y="306896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5" name="Ovale 94"/>
          <p:cNvSpPr/>
          <p:nvPr/>
        </p:nvSpPr>
        <p:spPr bwMode="auto">
          <a:xfrm>
            <a:off x="5004048" y="292494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6" name="Ovale 95"/>
          <p:cNvSpPr/>
          <p:nvPr/>
        </p:nvSpPr>
        <p:spPr bwMode="auto">
          <a:xfrm>
            <a:off x="5292080" y="32849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7" name="Ovale 96"/>
          <p:cNvSpPr/>
          <p:nvPr/>
        </p:nvSpPr>
        <p:spPr bwMode="auto">
          <a:xfrm>
            <a:off x="5148064" y="32849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8" name="Ovale 97"/>
          <p:cNvSpPr/>
          <p:nvPr/>
        </p:nvSpPr>
        <p:spPr bwMode="auto">
          <a:xfrm>
            <a:off x="5004048" y="285293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99" name="Ovale 98"/>
          <p:cNvSpPr/>
          <p:nvPr/>
        </p:nvSpPr>
        <p:spPr bwMode="auto">
          <a:xfrm>
            <a:off x="5292080" y="285293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0" name="Ovale 99"/>
          <p:cNvSpPr/>
          <p:nvPr/>
        </p:nvSpPr>
        <p:spPr bwMode="auto">
          <a:xfrm>
            <a:off x="5220072" y="27809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1" name="Ovale 100"/>
          <p:cNvSpPr/>
          <p:nvPr/>
        </p:nvSpPr>
        <p:spPr bwMode="auto">
          <a:xfrm>
            <a:off x="5148064" y="314096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2" name="Ovale 101"/>
          <p:cNvSpPr/>
          <p:nvPr/>
        </p:nvSpPr>
        <p:spPr bwMode="auto">
          <a:xfrm>
            <a:off x="5364088" y="32129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3" name="Ovale 102"/>
          <p:cNvSpPr/>
          <p:nvPr/>
        </p:nvSpPr>
        <p:spPr bwMode="auto">
          <a:xfrm>
            <a:off x="5580112" y="299695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4" name="Ovale 103"/>
          <p:cNvSpPr/>
          <p:nvPr/>
        </p:nvSpPr>
        <p:spPr bwMode="auto">
          <a:xfrm>
            <a:off x="5436096" y="27809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65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7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19" grpId="1"/>
      <p:bldP spid="20" grpId="0" build="allAtOnce"/>
      <p:bldP spid="21" grpId="0"/>
      <p:bldP spid="21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5EA-FC44-2641-94E7-FDB2091AB759}" type="slidenum">
              <a:rPr lang="en-US"/>
              <a:pPr/>
              <a:t>62</a:t>
            </a:fld>
            <a:endParaRPr 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Why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SN  and GRB rates?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9036496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Metal </a:t>
            </a:r>
            <a:r>
              <a:rPr lang="en-US" sz="2800" dirty="0">
                <a:solidFill>
                  <a:srgbClr val="FFFF00"/>
                </a:solidFill>
                <a:latin typeface="Comic Sans MS"/>
                <a:cs typeface="Comic Sans MS"/>
              </a:rPr>
              <a:t>Enrichment 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Nomoto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2012; Kobayashi 2007)</a:t>
            </a:r>
            <a:endParaRPr lang="en-US" sz="1800" b="1" dirty="0">
              <a:solidFill>
                <a:srgbClr val="FFFF00"/>
              </a:solidFill>
              <a:latin typeface="Comic Sans MS"/>
              <a:cs typeface="Comic Sans MS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Comic Sans MS"/>
                <a:cs typeface="Comic Sans MS"/>
              </a:rPr>
              <a:t>Energy 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Injection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lang="en-US" sz="2000" b="1" dirty="0">
                <a:solidFill>
                  <a:srgbClr val="FFFFFF"/>
                </a:solidFill>
                <a:latin typeface="Comic Sans MS"/>
                <a:cs typeface="Comic Sans MS"/>
              </a:rPr>
              <a:t>von </a:t>
            </a:r>
            <a:r>
              <a:rPr lang="en-US" sz="20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Glasow</a:t>
            </a:r>
            <a:r>
              <a:rPr lang="en-US" sz="20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et al. 2013; Lowenstein 2001)</a:t>
            </a:r>
            <a:endParaRPr lang="en-US" sz="2000" b="1" i="1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Cosmic Rays</a:t>
            </a:r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Blasi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2013;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Chakraborti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et al. 2011;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Ioka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&amp;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Meszaros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2010)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Neutrinos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mic Sans MS"/>
                <a:cs typeface="Comic Sans MS"/>
              </a:rPr>
              <a:t>Razzaque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Mészáros</a:t>
            </a:r>
            <a:r>
              <a:rPr lang="en-US" sz="16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&amp; Waxman 2004; Fryer</a:t>
            </a:r>
            <a:r>
              <a:rPr lang="en-US" sz="16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&amp;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Mészáros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2003)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GWs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(van </a:t>
            </a:r>
            <a:r>
              <a:rPr lang="en-US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Putten</a:t>
            </a:r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et al. 2011; </a:t>
            </a:r>
            <a:r>
              <a:rPr lang="en-US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Birnholtz</a:t>
            </a:r>
            <a:r>
              <a:rPr lang="en-US" sz="18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&amp; </a:t>
            </a:r>
            <a:r>
              <a:rPr lang="en-US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Piran</a:t>
            </a:r>
            <a:r>
              <a:rPr lang="en-US" sz="18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2013)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Comic Sans MS"/>
                <a:cs typeface="Comic Sans MS"/>
              </a:rPr>
              <a:t>R</a:t>
            </a:r>
            <a:r>
              <a:rPr lang="en-US" sz="2800" dirty="0" err="1" smtClean="0">
                <a:latin typeface="Comic Sans MS"/>
                <a:cs typeface="Comic Sans MS"/>
              </a:rPr>
              <a:t>eionization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Meiksin</a:t>
            </a:r>
            <a:r>
              <a:rPr lang="en-US" sz="1800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&amp; Whalen 2013, </a:t>
            </a:r>
            <a:r>
              <a:rPr lang="en-US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Wyithe</a:t>
            </a:r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et al. 2010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GRB/SN rate vs. redshift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Grieco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et al. 2012,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Salvaterra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2012,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Wanderman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&amp; </a:t>
            </a:r>
            <a:r>
              <a:rPr lang="en-US"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Piran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2010)</a:t>
            </a: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57200" y="304800"/>
            <a:ext cx="815340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Special conditions are requested to stars</a:t>
            </a:r>
            <a:r>
              <a:rPr lang="en-US" sz="28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                 to </a:t>
            </a:r>
            <a:r>
              <a:rPr lang="en-US" sz="2800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be GRB</a:t>
            </a:r>
            <a:r>
              <a:rPr lang="en-US" sz="28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progenitors</a:t>
            </a:r>
            <a:r>
              <a:rPr lang="en-US" sz="2800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:</a:t>
            </a:r>
            <a:r>
              <a:rPr lang="en-US" sz="28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/>
                <a:ea typeface="ＭＳ Ｐゴシック" charset="-128"/>
                <a:cs typeface="Comic Sans MS"/>
              </a:rPr>
              <a:t>GRB-SN census (z &gt; 0.1)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9181672"/>
              </p:ext>
            </p:extLst>
          </p:nvPr>
        </p:nvGraphicFramePr>
        <p:xfrm>
          <a:off x="613792" y="836712"/>
          <a:ext cx="8134672" cy="5831036"/>
        </p:xfrm>
        <a:graphic>
          <a:graphicData uri="http://schemas.openxmlformats.org/drawingml/2006/table">
            <a:tbl>
              <a:tblPr/>
              <a:tblGrid>
                <a:gridCol w="2033668"/>
                <a:gridCol w="2033668"/>
                <a:gridCol w="2033668"/>
                <a:gridCol w="2033668"/>
              </a:tblGrid>
              <a:tr h="508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GRB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SN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Ref.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</a:rPr>
                        <a:t>GRB 021202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</a:rPr>
                        <a:t>SN 2002lt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</a:rPr>
                        <a:t>1.002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</a:rPr>
                        <a:t>Della Valle et al. 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050525A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2005nc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0.606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+mn-cs"/>
                        </a:rPr>
                        <a:t>Della Valle et al. 2006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101219B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2010ma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Sparre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060729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Cano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090618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Cano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081007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2008hw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Della Valle et al. 2008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091127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2009nz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Cobb et al. 2010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Berger et al.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GRB120714B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2012eb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Klose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120422A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2012bz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Melandri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030323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2003dh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Hjorth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Stanek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031203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2003lw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Malesani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et al. 2004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96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Oval 4"/>
          <p:cNvSpPr>
            <a:spLocks noChangeArrowheads="1"/>
          </p:cNvSpPr>
          <p:nvPr/>
        </p:nvSpPr>
        <p:spPr bwMode="auto">
          <a:xfrm>
            <a:off x="4283968" y="1700810"/>
            <a:ext cx="2193032" cy="2592287"/>
          </a:xfrm>
          <a:prstGeom prst="ellipse">
            <a:avLst/>
          </a:prstGeom>
          <a:solidFill>
            <a:srgbClr val="0000FF">
              <a:alpha val="349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230407" name="Oval 10"/>
          <p:cNvSpPr>
            <a:spLocks noChangeArrowheads="1"/>
          </p:cNvSpPr>
          <p:nvPr/>
        </p:nvSpPr>
        <p:spPr bwMode="auto">
          <a:xfrm>
            <a:off x="5292080" y="292494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cxnSp>
        <p:nvCxnSpPr>
          <p:cNvPr id="230409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067305" y="5600702"/>
            <a:ext cx="1066800" cy="762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23041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4991897" y="5523706"/>
            <a:ext cx="9906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0411" name="TextBox 24"/>
          <p:cNvSpPr txBox="1">
            <a:spLocks noChangeArrowheads="1"/>
          </p:cNvSpPr>
          <p:nvPr/>
        </p:nvSpPr>
        <p:spPr bwMode="auto">
          <a:xfrm>
            <a:off x="5715002" y="5867489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line of sight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H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N 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+ GRB</a:t>
            </a:r>
          </a:p>
        </p:txBody>
      </p:sp>
      <p:cxnSp>
        <p:nvCxnSpPr>
          <p:cNvPr id="230412" name="Straight Arrow Connector 25"/>
          <p:cNvCxnSpPr>
            <a:cxnSpLocks noChangeShapeType="1"/>
          </p:cNvCxnSpPr>
          <p:nvPr/>
        </p:nvCxnSpPr>
        <p:spPr bwMode="auto">
          <a:xfrm rot="10800000">
            <a:off x="7010400" y="3048000"/>
            <a:ext cx="16764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0413" name="TextBox 29"/>
          <p:cNvSpPr txBox="1">
            <a:spLocks noChangeArrowheads="1"/>
          </p:cNvSpPr>
          <p:nvPr/>
        </p:nvSpPr>
        <p:spPr bwMode="auto">
          <a:xfrm>
            <a:off x="6934205" y="3276601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line of sight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H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N  </a:t>
            </a:r>
            <a:endParaRPr lang="en-US" sz="1800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</a:endParaRPr>
          </a:p>
        </p:txBody>
      </p:sp>
      <p:sp>
        <p:nvSpPr>
          <p:cNvPr id="230414" name="TextBox 30"/>
          <p:cNvSpPr txBox="1">
            <a:spLocks noChangeArrowheads="1"/>
          </p:cNvSpPr>
          <p:nvPr/>
        </p:nvSpPr>
        <p:spPr bwMode="auto">
          <a:xfrm>
            <a:off x="4283972" y="2636912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30,000 km/</a:t>
            </a:r>
            <a:r>
              <a:rPr lang="en-US" sz="1100" dirty="0" err="1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s</a:t>
            </a:r>
            <a:endParaRPr lang="en-US" sz="1100" dirty="0">
              <a:solidFill>
                <a:srgbClr val="000000"/>
              </a:solidFill>
              <a:latin typeface="Comic Sans MS" pitchFamily="-106" charset="0"/>
              <a:ea typeface="Comic Sans MS" pitchFamily="-106" charset="0"/>
              <a:cs typeface="Comic Sans MS" pitchFamily="-106" charset="0"/>
            </a:endParaRPr>
          </a:p>
        </p:txBody>
      </p:sp>
      <p:sp>
        <p:nvSpPr>
          <p:cNvPr id="230415" name="TextBox 33"/>
          <p:cNvSpPr txBox="1">
            <a:spLocks noChangeArrowheads="1"/>
          </p:cNvSpPr>
          <p:nvPr/>
        </p:nvSpPr>
        <p:spPr bwMode="auto">
          <a:xfrm>
            <a:off x="990600" y="304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A simplified Scheme for a GRB-SN event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64840" y="1325670"/>
            <a:ext cx="2883024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an almost isotropic component carrying most energy 10</a:t>
            </a:r>
            <a:r>
              <a:rPr lang="en-US" sz="1800" baseline="300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52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 erg and mass (~5-10M</a:t>
            </a:r>
            <a:r>
              <a:rPr lang="en-US" sz="1800" baseline="-25000" dirty="0">
                <a:solidFill>
                  <a:srgbClr val="000000"/>
                </a:solidFill>
                <a:latin typeface="Wingdings" pitchFamily="-106" charset="2"/>
                <a:ea typeface="Wingdings" pitchFamily="-106" charset="2"/>
                <a:cs typeface="Wingdings" pitchFamily="-106" charset="2"/>
              </a:rPr>
              <a:t>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) </a:t>
            </a:r>
            <a:r>
              <a:rPr lang="en-US" sz="1800" b="1" dirty="0">
                <a:solidFill>
                  <a:srgbClr val="0000CC"/>
                </a:solidFill>
                <a:latin typeface="Comic Sans MS" pitchFamily="-106" charset="0"/>
                <a:ea typeface="+mn-ea"/>
                <a:sym typeface="Wingdings" pitchFamily="-106" charset="2"/>
              </a:rPr>
              <a:t>  SN event</a:t>
            </a:r>
            <a:r>
              <a:rPr lang="en-US" sz="1800" b="1" dirty="0">
                <a:solidFill>
                  <a:srgbClr val="0000CC"/>
                </a:solidFill>
                <a:latin typeface="Comic Sans MS" pitchFamily="-106" charset="0"/>
                <a:ea typeface="+mn-ea"/>
              </a:rPr>
              <a:t> </a:t>
            </a:r>
            <a:endParaRPr lang="it-IT" sz="1800" b="1" dirty="0">
              <a:solidFill>
                <a:srgbClr val="0000CC"/>
              </a:solidFill>
              <a:latin typeface="Comic Sans MS" pitchFamily="-106" charset="0"/>
              <a:ea typeface="Times New Roman" pitchFamily="-106" charset="0"/>
              <a:cs typeface="Times New Roman" pitchFamily="-106" charset="0"/>
              <a:sym typeface="Wingdings" pitchFamily="-106" charset="2"/>
            </a:endParaRPr>
          </a:p>
        </p:txBody>
      </p:sp>
      <p:sp>
        <p:nvSpPr>
          <p:cNvPr id="16" name="Isosceles Triangle 9"/>
          <p:cNvSpPr>
            <a:spLocks noChangeArrowheads="1"/>
          </p:cNvSpPr>
          <p:nvPr/>
        </p:nvSpPr>
        <p:spPr bwMode="auto">
          <a:xfrm rot="10800000">
            <a:off x="4292352" y="1484783"/>
            <a:ext cx="2151856" cy="1440160"/>
          </a:xfrm>
          <a:prstGeom prst="triangle">
            <a:avLst>
              <a:gd name="adj" fmla="val 50000"/>
            </a:avLst>
          </a:prstGeom>
          <a:solidFill>
            <a:srgbClr val="FF66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17" name="Isosceles Triangle 9"/>
          <p:cNvSpPr>
            <a:spLocks noChangeArrowheads="1"/>
          </p:cNvSpPr>
          <p:nvPr/>
        </p:nvSpPr>
        <p:spPr bwMode="auto">
          <a:xfrm>
            <a:off x="4292352" y="2996952"/>
            <a:ext cx="2151856" cy="1512168"/>
          </a:xfrm>
          <a:prstGeom prst="triangle">
            <a:avLst>
              <a:gd name="adj" fmla="val 50000"/>
            </a:avLst>
          </a:prstGeom>
          <a:solidFill>
            <a:srgbClr val="FF66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marL="342599" indent="-342599"/>
            <a:endParaRPr lang="en-US">
              <a:latin typeface="Comic Sans MS" pitchFamily="-106" charset="0"/>
              <a:ea typeface="+mn-ea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9552" y="2682794"/>
            <a:ext cx="2667000" cy="17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sz="1800" dirty="0">
              <a:solidFill>
                <a:srgbClr val="000000"/>
              </a:solidFill>
              <a:latin typeface="Comic Sans MS" pitchFamily="-106" charset="0"/>
              <a:ea typeface="+mn-ea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-almost isotropic, mildly relativistic component  </a:t>
            </a:r>
            <a:r>
              <a:rPr lang="en-US" sz="1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 &gt; 20° </a:t>
            </a:r>
            <a:r>
              <a:rPr lang="it-IT" sz="1800" dirty="0">
                <a:solidFill>
                  <a:srgbClr val="000000"/>
                </a:solidFill>
                <a:latin typeface="Comic Sans MS" pitchFamily="-106" charset="0"/>
                <a:ea typeface="+mn-ea"/>
              </a:rPr>
              <a:t> </a:t>
            </a:r>
            <a:endParaRPr lang="it-IT" sz="1800" b="1" dirty="0">
              <a:solidFill>
                <a:srgbClr val="000000"/>
              </a:solidFill>
              <a:latin typeface="Comic Sans MS" pitchFamily="-106" charset="0"/>
              <a:ea typeface="Times New Roman" pitchFamily="-106" charset="0"/>
              <a:cs typeface="Times New Roman" pitchFamily="-106" charset="0"/>
              <a:sym typeface="Wingdings" pitchFamily="-106" charset="2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it-IT" sz="1800" dirty="0">
              <a:solidFill>
                <a:srgbClr val="000000"/>
              </a:solidFill>
              <a:latin typeface="Comic Sans MS" pitchFamily="-106" charset="0"/>
              <a:ea typeface="Times New Roman" pitchFamily="-106" charset="0"/>
              <a:cs typeface="Times New Roman" pitchFamily="-106" charset="0"/>
              <a:sym typeface="Wingdings" pitchFamily="-106" charset="2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51520" y="535405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LL-GRBs/</a:t>
            </a:r>
            <a:r>
              <a:rPr lang="en-US" sz="2800" dirty="0" err="1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HNe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40%-4% </a:t>
            </a:r>
            <a:endParaRPr lang="it-IT" sz="1600" dirty="0">
              <a:solidFill>
                <a:srgbClr val="000000"/>
              </a:solidFill>
              <a:latin typeface="Comic Sans MS" pitchFamily="-10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020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83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Supernova taxonomy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4038600" y="928688"/>
            <a:ext cx="106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H</a:t>
            </a:r>
            <a:endParaRPr lang="en-US" sz="32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 flipH="1">
            <a:off x="2438400" y="1524000"/>
            <a:ext cx="1824038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4876800" y="1524000"/>
            <a:ext cx="1600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1600200" y="2178050"/>
            <a:ext cx="609600" cy="7175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6629400" y="2133600"/>
            <a:ext cx="609600" cy="64611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54864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IIL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65532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IIP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7620000" y="3352800"/>
            <a:ext cx="9906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IIn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 flipH="1">
            <a:off x="6096000" y="2895600"/>
            <a:ext cx="604838" cy="320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6929438" y="2895600"/>
            <a:ext cx="4762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7315200" y="2819400"/>
            <a:ext cx="685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8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r="2779" b="19327"/>
          <a:stretch>
            <a:fillRect/>
          </a:stretch>
        </p:blipFill>
        <p:spPr bwMode="auto">
          <a:xfrm>
            <a:off x="5486400" y="4114800"/>
            <a:ext cx="914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9327"/>
          <a:stretch>
            <a:fillRect/>
          </a:stretch>
        </p:blipFill>
        <p:spPr bwMode="auto">
          <a:xfrm>
            <a:off x="6553200" y="4114800"/>
            <a:ext cx="914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23085"/>
          <a:stretch>
            <a:fillRect/>
          </a:stretch>
        </p:blipFill>
        <p:spPr bwMode="auto">
          <a:xfrm>
            <a:off x="7620000" y="41148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70"/>
          <p:cNvSpPr txBox="1">
            <a:spLocks noChangeArrowheads="1"/>
          </p:cNvSpPr>
          <p:nvPr/>
        </p:nvSpPr>
        <p:spPr bwMode="auto">
          <a:xfrm>
            <a:off x="5486400" y="5181600"/>
            <a:ext cx="9144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bright</a:t>
            </a:r>
            <a:r>
              <a:rPr lang="it-IT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2" name="Text Box 70"/>
          <p:cNvSpPr txBox="1">
            <a:spLocks noChangeArrowheads="1"/>
          </p:cNvSpPr>
          <p:nvPr/>
        </p:nvSpPr>
        <p:spPr bwMode="auto">
          <a:xfrm>
            <a:off x="6553200" y="5181600"/>
            <a:ext cx="8382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faint</a:t>
            </a:r>
            <a:endParaRPr lang="en-US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3" name="Text Box 70"/>
          <p:cNvSpPr txBox="1">
            <a:spLocks noChangeArrowheads="1"/>
          </p:cNvSpPr>
          <p:nvPr/>
        </p:nvSpPr>
        <p:spPr bwMode="auto">
          <a:xfrm>
            <a:off x="7696200" y="5176838"/>
            <a:ext cx="83820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sz="2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very</a:t>
            </a:r>
            <a:r>
              <a:rPr lang="it-IT" sz="2000" dirty="0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bright</a:t>
            </a:r>
            <a:endParaRPr lang="en-US" sz="2000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b="54123"/>
          <a:stretch>
            <a:fillRect/>
          </a:stretch>
        </p:blipFill>
        <p:spPr bwMode="auto">
          <a:xfrm>
            <a:off x="3124200" y="1219200"/>
            <a:ext cx="4556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990600" y="27828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Si</a:t>
            </a:r>
            <a:endParaRPr lang="en-US" sz="36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990600" y="3429000"/>
            <a:ext cx="4572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81000" y="4459288"/>
            <a:ext cx="609600" cy="64611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Ia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rot="14721333" flipH="1">
            <a:off x="1302544" y="3836194"/>
            <a:ext cx="1128713" cy="238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752600" y="4306888"/>
            <a:ext cx="106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  <a:cs typeface="ＭＳ Ｐゴシック" charset="0"/>
              </a:rPr>
              <a:t>He</a:t>
            </a:r>
            <a:endParaRPr lang="en-US" sz="3600" dirty="0">
              <a:solidFill>
                <a:srgbClr val="FFFFFF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2743200" y="5181600"/>
            <a:ext cx="9144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Ib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>
            <a:off x="2438400" y="4876800"/>
            <a:ext cx="3048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rot="21016227" flipH="1">
            <a:off x="1308100" y="5053013"/>
            <a:ext cx="1079500" cy="652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5" b="54123"/>
          <a:stretch>
            <a:fillRect/>
          </a:stretch>
        </p:blipFill>
        <p:spPr bwMode="auto">
          <a:xfrm>
            <a:off x="1676400" y="4646613"/>
            <a:ext cx="45561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9144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Ic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8" name="Freeform 53"/>
          <p:cNvSpPr>
            <a:spLocks/>
          </p:cNvSpPr>
          <p:nvPr/>
        </p:nvSpPr>
        <p:spPr bwMode="auto">
          <a:xfrm>
            <a:off x="228600" y="1801813"/>
            <a:ext cx="2305050" cy="3455987"/>
          </a:xfrm>
          <a:custGeom>
            <a:avLst/>
            <a:gdLst/>
            <a:ahLst/>
            <a:cxnLst>
              <a:cxn ang="0">
                <a:pos x="772" y="2177"/>
              </a:cxn>
              <a:cxn ang="0">
                <a:pos x="0" y="2177"/>
              </a:cxn>
              <a:cxn ang="0">
                <a:pos x="46" y="1316"/>
              </a:cxn>
              <a:cxn ang="0">
                <a:pos x="681" y="91"/>
              </a:cxn>
              <a:cxn ang="0">
                <a:pos x="953" y="0"/>
              </a:cxn>
              <a:cxn ang="0">
                <a:pos x="1452" y="46"/>
              </a:cxn>
              <a:cxn ang="0">
                <a:pos x="1271" y="1089"/>
              </a:cxn>
              <a:cxn ang="0">
                <a:pos x="772" y="2177"/>
              </a:cxn>
            </a:cxnLst>
            <a:rect l="0" t="0" r="r" b="b"/>
            <a:pathLst>
              <a:path w="1452" h="2177">
                <a:moveTo>
                  <a:pt x="772" y="2177"/>
                </a:moveTo>
                <a:lnTo>
                  <a:pt x="0" y="2177"/>
                </a:lnTo>
                <a:lnTo>
                  <a:pt x="46" y="1316"/>
                </a:lnTo>
                <a:lnTo>
                  <a:pt x="681" y="91"/>
                </a:lnTo>
                <a:lnTo>
                  <a:pt x="953" y="0"/>
                </a:lnTo>
                <a:lnTo>
                  <a:pt x="1452" y="46"/>
                </a:lnTo>
                <a:lnTo>
                  <a:pt x="1271" y="1089"/>
                </a:lnTo>
                <a:lnTo>
                  <a:pt x="772" y="2177"/>
                </a:lnTo>
                <a:close/>
              </a:path>
            </a:pathLst>
          </a:custGeom>
          <a:solidFill>
            <a:srgbClr val="66FF33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09" name="Text Box 52"/>
          <p:cNvSpPr txBox="1">
            <a:spLocks noChangeArrowheads="1"/>
          </p:cNvSpPr>
          <p:nvPr/>
        </p:nvSpPr>
        <p:spPr bwMode="auto">
          <a:xfrm>
            <a:off x="228600" y="1062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99FF33"/>
                </a:solidFill>
                <a:latin typeface="Times New Roman" pitchFamily="-106" charset="0"/>
                <a:cs typeface="ＭＳ Ｐゴシック" charset="0"/>
              </a:rPr>
              <a:t>thermonuclear &lt; 8M</a:t>
            </a:r>
            <a:r>
              <a:rPr lang="en-US" baseline="-25000" dirty="0">
                <a:solidFill>
                  <a:srgbClr val="99FF33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baseline="-25000" dirty="0">
              <a:solidFill>
                <a:srgbClr val="99FF33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 rot="19552104">
            <a:off x="3924300" y="3584575"/>
            <a:ext cx="8382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it-IT" sz="3600" dirty="0" err="1">
                <a:solidFill>
                  <a:srgbClr val="000000"/>
                </a:solidFill>
                <a:latin typeface="Times New Roman" pitchFamily="-106" charset="0"/>
                <a:cs typeface="ＭＳ Ｐゴシック" charset="0"/>
              </a:rPr>
              <a:t>IIb</a:t>
            </a:r>
            <a:endParaRPr lang="en-US" sz="3600" dirty="0">
              <a:solidFill>
                <a:srgbClr val="00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10" name="Freeform 2"/>
          <p:cNvSpPr>
            <a:spLocks/>
          </p:cNvSpPr>
          <p:nvPr/>
        </p:nvSpPr>
        <p:spPr bwMode="auto">
          <a:xfrm>
            <a:off x="76200" y="1236663"/>
            <a:ext cx="8640763" cy="5545137"/>
          </a:xfrm>
          <a:custGeom>
            <a:avLst/>
            <a:gdLst/>
            <a:ahLst/>
            <a:cxnLst>
              <a:cxn ang="0">
                <a:pos x="2449" y="726"/>
              </a:cxn>
              <a:cxn ang="0">
                <a:pos x="1451" y="1361"/>
              </a:cxn>
              <a:cxn ang="0">
                <a:pos x="952" y="2132"/>
              </a:cxn>
              <a:cxn ang="0">
                <a:pos x="363" y="2359"/>
              </a:cxn>
              <a:cxn ang="0">
                <a:pos x="0" y="3266"/>
              </a:cxn>
              <a:cxn ang="0">
                <a:pos x="136" y="3493"/>
              </a:cxn>
              <a:cxn ang="0">
                <a:pos x="4037" y="3357"/>
              </a:cxn>
              <a:cxn ang="0">
                <a:pos x="5443" y="2676"/>
              </a:cxn>
              <a:cxn ang="0">
                <a:pos x="5352" y="182"/>
              </a:cxn>
              <a:cxn ang="0">
                <a:pos x="4354" y="0"/>
              </a:cxn>
              <a:cxn ang="0">
                <a:pos x="2449" y="726"/>
              </a:cxn>
            </a:cxnLst>
            <a:rect l="0" t="0" r="r" b="b"/>
            <a:pathLst>
              <a:path w="5443" h="3493">
                <a:moveTo>
                  <a:pt x="2449" y="726"/>
                </a:moveTo>
                <a:lnTo>
                  <a:pt x="1451" y="1361"/>
                </a:lnTo>
                <a:lnTo>
                  <a:pt x="952" y="2132"/>
                </a:lnTo>
                <a:lnTo>
                  <a:pt x="363" y="2359"/>
                </a:lnTo>
                <a:lnTo>
                  <a:pt x="0" y="3266"/>
                </a:lnTo>
                <a:lnTo>
                  <a:pt x="136" y="3493"/>
                </a:lnTo>
                <a:lnTo>
                  <a:pt x="4037" y="3357"/>
                </a:lnTo>
                <a:lnTo>
                  <a:pt x="5443" y="2676"/>
                </a:lnTo>
                <a:lnTo>
                  <a:pt x="5352" y="182"/>
                </a:lnTo>
                <a:lnTo>
                  <a:pt x="4354" y="0"/>
                </a:lnTo>
                <a:lnTo>
                  <a:pt x="2449" y="726"/>
                </a:lnTo>
                <a:close/>
              </a:path>
            </a:pathLst>
          </a:custGeom>
          <a:solidFill>
            <a:srgbClr val="FF3300">
              <a:alpha val="4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6324600" y="762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dirty="0">
                <a:latin typeface="Times New Roman" pitchFamily="-106" charset="0"/>
                <a:cs typeface="ＭＳ Ｐゴシック" charset="0"/>
              </a:rPr>
              <a:t>core-collapse &gt; 8M</a:t>
            </a:r>
            <a:r>
              <a:rPr lang="en-US" baseline="-25000" dirty="0">
                <a:latin typeface="Wingdings"/>
                <a:ea typeface="Wingdings"/>
                <a:cs typeface="Wingdings"/>
              </a:rPr>
              <a:t></a:t>
            </a:r>
            <a:endParaRPr lang="en-US" baseline="-25000" dirty="0">
              <a:latin typeface="Times New Roman" pitchFamily="-106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FF0000"/>
              </a:solidFill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00" y="6019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 </a:t>
            </a:r>
            <a:r>
              <a:rPr lang="en-US" sz="2800" dirty="0">
                <a:latin typeface="Times New Roman" pitchFamily="-106" charset="0"/>
                <a:cs typeface="ＭＳ Ｐゴシック" charset="0"/>
              </a:rPr>
              <a:t>High KE </a:t>
            </a:r>
            <a:r>
              <a:rPr lang="en-US" sz="2800" dirty="0" err="1">
                <a:latin typeface="Times New Roman" pitchFamily="-106" charset="0"/>
                <a:cs typeface="ＭＳ Ｐゴシック" charset="0"/>
              </a:rPr>
              <a:t>SNe-</a:t>
            </a:r>
            <a:r>
              <a:rPr lang="en-US" sz="2800" dirty="0" err="1" smtClean="0">
                <a:latin typeface="Times New Roman" pitchFamily="-106" charset="0"/>
                <a:cs typeface="ＭＳ Ｐゴシック" charset="0"/>
              </a:rPr>
              <a:t>Ibc</a:t>
            </a:r>
            <a:r>
              <a:rPr lang="en-US" sz="2800" dirty="0" smtClean="0">
                <a:latin typeface="Times New Roman" pitchFamily="-106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 </a:t>
            </a: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Hypernovae</a:t>
            </a:r>
            <a:r>
              <a:rPr lang="en-US" sz="2800" dirty="0">
                <a:latin typeface="Times New Roman" pitchFamily="-106" charset="0"/>
                <a:cs typeface="ＭＳ Ｐゴシック" charset="0"/>
                <a:sym typeface="Wingdings"/>
              </a:rPr>
              <a:t> GRB-</a:t>
            </a:r>
            <a:r>
              <a:rPr lang="en-US" sz="2800" dirty="0" err="1">
                <a:latin typeface="Times New Roman" pitchFamily="-106" charset="0"/>
                <a:cs typeface="ＭＳ Ｐゴシック" charset="0"/>
                <a:sym typeface="Wingdings"/>
              </a:rPr>
              <a:t>SNe</a:t>
            </a:r>
            <a:endParaRPr lang="en-US" sz="2800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>
            <a:off x="3059113" y="4149725"/>
            <a:ext cx="936625" cy="1079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4643438" y="2420938"/>
            <a:ext cx="2016125" cy="12239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Times New Roman" pitchFamily="-106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76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u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3" y="476672"/>
            <a:ext cx="9144000" cy="33059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504" y="4077072"/>
            <a:ext cx="8856984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We find that some of the hyper-energetic events cannot be powered by the </a:t>
            </a:r>
            <a:r>
              <a:rPr lang="en-US" dirty="0" err="1">
                <a:latin typeface="Calibri"/>
                <a:cs typeface="Calibri"/>
              </a:rPr>
              <a:t>spindown</a:t>
            </a:r>
            <a:r>
              <a:rPr lang="en-US" dirty="0">
                <a:latin typeface="Calibri"/>
                <a:cs typeface="Calibri"/>
              </a:rPr>
              <a:t> of rapidly rotating proto-neutron stars </a:t>
            </a:r>
            <a:r>
              <a:rPr lang="en-US" dirty="0" smtClean="0">
                <a:latin typeface="Calibri"/>
                <a:cs typeface="Calibri"/>
              </a:rPr>
              <a:t>by virtue </a:t>
            </a:r>
            <a:r>
              <a:rPr lang="en-US" dirty="0">
                <a:latin typeface="Calibri"/>
                <a:cs typeface="Calibri"/>
              </a:rPr>
              <a:t>of their limited rotational energy. They can, instead, be produced by the </a:t>
            </a:r>
            <a:r>
              <a:rPr lang="en-US" dirty="0" err="1">
                <a:latin typeface="Calibri"/>
                <a:cs typeface="Calibri"/>
              </a:rPr>
              <a:t>spindown</a:t>
            </a:r>
            <a:r>
              <a:rPr lang="en-US" dirty="0">
                <a:latin typeface="Calibri"/>
                <a:cs typeface="Calibri"/>
              </a:rPr>
              <a:t> of black holes 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 70’s </a:t>
            </a:r>
            <a:r>
              <a:rPr lang="en-US" sz="1800" dirty="0" err="1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Bisnovatyi</a:t>
            </a:r>
            <a:r>
              <a:rPr lang="en-US" sz="1800" dirty="0" err="1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-</a:t>
            </a:r>
            <a:r>
              <a:rPr lang="en-US" sz="1800" dirty="0" err="1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Kogan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)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magine 5" descr="mau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45968"/>
            <a:ext cx="9055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3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251520" y="68862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latin typeface="Comic Sans MS" charset="0"/>
                <a:cs typeface="Times New Roman" charset="0"/>
                <a:sym typeface="Wingdings" charset="0"/>
              </a:rPr>
              <a:t> 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In some cases there is not evidence for beaming, i.e. an achromatic break was not detected 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 charset="0"/>
              </a:rPr>
              <a:t>(see </a:t>
            </a:r>
            <a:r>
              <a:rPr lang="en-US" sz="1600" dirty="0" err="1">
                <a:solidFill>
                  <a:schemeClr val="bg1"/>
                </a:solidFill>
                <a:latin typeface="Comic Sans MS" charset="0"/>
                <a:cs typeface="Times New Roman" charset="0"/>
                <a:sym typeface="Wingdings" charset="0"/>
              </a:rPr>
              <a:t>Campana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 charset="0"/>
              </a:rPr>
              <a:t> et al. 2007) 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Times New Roman" charset="0"/>
                <a:sym typeface="Wingdings" charset="0"/>
              </a:rPr>
              <a:t>. 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It is difficult to figure out a mechanism </a:t>
            </a:r>
            <a:r>
              <a:rPr lang="en-US" dirty="0" smtClean="0">
                <a:latin typeface="Comic Sans MS" charset="0"/>
                <a:cs typeface="Times New Roman" charset="0"/>
                <a:sym typeface="Wingdings" charset="0"/>
              </a:rPr>
              <a:t>in 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which a SN event (E</a:t>
            </a:r>
            <a:r>
              <a:rPr lang="en-US" baseline="-25000" dirty="0">
                <a:latin typeface="Comic Sans MS" charset="0"/>
                <a:cs typeface="Times New Roman" charset="0"/>
                <a:sym typeface="Wingdings" charset="0"/>
              </a:rPr>
              <a:t>K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 &lt; 10</a:t>
            </a:r>
            <a:r>
              <a:rPr lang="en-US" baseline="30000" dirty="0">
                <a:latin typeface="Comic Sans MS" charset="0"/>
                <a:cs typeface="Times New Roman" charset="0"/>
                <a:sym typeface="Wingdings" charset="0"/>
              </a:rPr>
              <a:t>52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 erg) can originate a HL-GRB, which </a:t>
            </a:r>
            <a:r>
              <a:rPr lang="en-US" dirty="0" smtClean="0">
                <a:latin typeface="Comic Sans MS" charset="0"/>
                <a:cs typeface="Times New Roman" charset="0"/>
                <a:sym typeface="Wingdings" charset="0"/>
              </a:rPr>
              <a:t>may be (in some cases) </a:t>
            </a:r>
            <a:r>
              <a:rPr lang="en-US" dirty="0">
                <a:latin typeface="Comic Sans MS" charset="0"/>
                <a:cs typeface="Times New Roman" charset="0"/>
                <a:sym typeface="Wingdings" charset="0"/>
              </a:rPr>
              <a:t>energetically dominant.  </a:t>
            </a:r>
            <a:endParaRPr lang="en-US" sz="1600" dirty="0">
              <a:latin typeface="Comic Sans MS" charset="0"/>
              <a:cs typeface="Times New Roman" charset="0"/>
              <a:sym typeface="Wingdings" charset="0"/>
            </a:endParaRP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  <a:latin typeface="Comic Sans MS" charset="0"/>
              <a:cs typeface="Times New Roman" charset="0"/>
              <a:sym typeface="Wingding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11976"/>
            <a:ext cx="3873624" cy="40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90" y="2757313"/>
            <a:ext cx="548640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magine 4" descr="mau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01752"/>
            <a:ext cx="9055100" cy="1295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452320" y="44585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40E"/>
                </a:solidFill>
              </a:rPr>
              <a:t>2011</a:t>
            </a:r>
            <a:endParaRPr lang="en-US" sz="1600" b="1" dirty="0">
              <a:solidFill>
                <a:srgbClr val="000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60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28B93B-94F1-3842-B11D-4A0CA4D6C095}" type="slidenum">
              <a:rPr lang="en-US" sz="1400"/>
              <a:pPr eaLnBrk="1" hangingPunct="1"/>
              <a:t>69</a:t>
            </a:fld>
            <a:endParaRPr lang="en-US" sz="14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" y="3810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rgbClr val="0066FF"/>
                </a:solidFill>
                <a:latin typeface="Comic Sans MS" charset="0"/>
              </a:rPr>
              <a:t>Madau, Della Valle &amp; Panagia 1998</a:t>
            </a:r>
          </a:p>
        </p:txBody>
      </p:sp>
      <p:pic>
        <p:nvPicPr>
          <p:cNvPr id="36868" name="Picture 4" descr="mad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304925"/>
            <a:ext cx="52959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0" y="4371975"/>
            <a:ext cx="9144000" cy="1800225"/>
            <a:chOff x="-1" y="1171575"/>
            <a:chExt cx="9144001" cy="1800225"/>
          </a:xfrm>
        </p:grpSpPr>
        <p:pic>
          <p:nvPicPr>
            <p:cNvPr id="36873" name="Picture 7" descr="woosl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71575"/>
              <a:ext cx="9144001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" y="2209800"/>
              <a:ext cx="2133600" cy="381000"/>
            </a:xfrm>
            <a:prstGeom prst="rect">
              <a:avLst/>
            </a:prstGeom>
            <a:solidFill>
              <a:srgbClr val="E32AD3">
                <a:alpha val="2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¯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239713"/>
            <a:ext cx="83820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omic Sans MS" charset="0"/>
              </a:rPr>
              <a:t>Hold in check what we are doing……</a:t>
            </a: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57912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Woosley</a:t>
            </a:r>
            <a:r>
              <a:rPr lang="en-US" sz="1800" dirty="0"/>
              <a:t> </a:t>
            </a:r>
            <a:r>
              <a:rPr lang="en-US" sz="1800"/>
              <a:t>&amp; </a:t>
            </a:r>
            <a:r>
              <a:rPr lang="en-US" sz="1800" smtClean="0"/>
              <a:t>mm </a:t>
            </a:r>
            <a:r>
              <a:rPr lang="en-US" sz="1800" dirty="0"/>
              <a:t>2006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62484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7.1 SNe per sec</a:t>
            </a:r>
            <a:r>
              <a:rPr lang="en-US" sz="1800">
                <a:sym typeface="Wingdings" charset="0"/>
              </a:rPr>
              <a:t> 3.3 SNe per sec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468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6" descr="panoram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5" y="1810221"/>
            <a:ext cx="449262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90513"/>
            <a:ext cx="91551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3200" b="1" dirty="0" smtClean="0">
                <a:cs typeface="ＭＳ Ｐゴシック" charset="0"/>
              </a:rPr>
              <a:t> </a:t>
            </a:r>
            <a:r>
              <a:rPr lang="it-IT" sz="3600" dirty="0" smtClean="0">
                <a:cs typeface="ＭＳ Ｐゴシック" charset="0"/>
              </a:rPr>
              <a:t>Cooking GRB and SN </a:t>
            </a:r>
            <a:r>
              <a:rPr lang="it-IT" sz="3600" dirty="0" err="1" smtClean="0">
                <a:cs typeface="ＭＳ Ｐゴシック" charset="0"/>
              </a:rPr>
              <a:t>rates</a:t>
            </a:r>
            <a:endParaRPr lang="it-IT" sz="3600" dirty="0" smtClean="0">
              <a:latin typeface="Times New Roman" charset="0"/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sz="3600" dirty="0" smtClean="0">
              <a:solidFill>
                <a:srgbClr val="FF0000"/>
              </a:solidFill>
              <a:latin typeface="Times New Roman" charset="0"/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sz="4800" dirty="0" smtClean="0">
              <a:solidFill>
                <a:srgbClr val="3333FF"/>
              </a:solidFill>
              <a:cs typeface="ＭＳ Ｐゴシック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endParaRPr lang="it-IT" dirty="0" smtClean="0">
              <a:solidFill>
                <a:srgbClr val="3333FF"/>
              </a:solidFill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85800"/>
            <a:ext cx="9036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What fraction </a:t>
            </a:r>
            <a:r>
              <a:rPr lang="en-US" sz="40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of </a:t>
            </a:r>
            <a:r>
              <a:rPr lang="en-US" sz="4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CC-</a:t>
            </a:r>
            <a:r>
              <a:rPr lang="en-US" sz="4000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SNe</a:t>
            </a:r>
            <a:r>
              <a:rPr lang="en-US" sz="4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give  rise to  Gamma-Ray Bursts </a:t>
            </a:r>
            <a:r>
              <a:rPr lang="en-US" sz="40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? </a:t>
            </a:r>
          </a:p>
        </p:txBody>
      </p:sp>
      <p:pic>
        <p:nvPicPr>
          <p:cNvPr id="12" name="Immagine 11" descr="engine-driven-supernova-explosion-with-accretion-di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4708" y="1727686"/>
            <a:ext cx="3726377" cy="4968767"/>
          </a:xfrm>
          <a:prstGeom prst="rect">
            <a:avLst/>
          </a:prstGeom>
        </p:spPr>
      </p:pic>
      <p:pic>
        <p:nvPicPr>
          <p:cNvPr id="6" name="Immagine 5" descr="cut+c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5349">
            <a:off x="4199212" y="3918668"/>
            <a:ext cx="952805" cy="7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4DD3-DB84-FA4A-9D7A-33D36FEA42C4}" type="slidenum">
              <a:rPr lang="en-US">
                <a:solidFill>
                  <a:srgbClr val="CCCCFF"/>
                </a:solidFill>
              </a:rPr>
              <a:pPr/>
              <a:t>71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79512" y="21782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latin typeface="Comic Sans MS" pitchFamily="-106" charset="0"/>
                <a:ea typeface="+mn-ea"/>
              </a:rPr>
              <a:t> </a:t>
            </a:r>
            <a:r>
              <a:rPr lang="en-US" sz="3200" dirty="0">
                <a:latin typeface="Comic Sans MS" pitchFamily="-106" charset="0"/>
                <a:ea typeface="+mn-ea"/>
              </a:rPr>
              <a:t>What is the </a:t>
            </a:r>
            <a:r>
              <a:rPr lang="en-US" sz="3200" dirty="0" smtClean="0">
                <a:latin typeface="Comic Sans MS" pitchFamily="-106" charset="0"/>
                <a:ea typeface="+mn-ea"/>
              </a:rPr>
              <a:t>rate </a:t>
            </a:r>
            <a:r>
              <a:rPr lang="en-US" sz="3200" dirty="0">
                <a:latin typeface="Comic Sans MS" pitchFamily="-106" charset="0"/>
                <a:ea typeface="+mn-ea"/>
              </a:rPr>
              <a:t>of </a:t>
            </a:r>
            <a:r>
              <a:rPr lang="en-US" sz="3200" dirty="0" err="1">
                <a:latin typeface="Comic Sans MS" pitchFamily="-106" charset="0"/>
                <a:ea typeface="+mn-ea"/>
              </a:rPr>
              <a:t>SNe-Ib</a:t>
            </a:r>
            <a:r>
              <a:rPr lang="en-US" sz="3200" dirty="0">
                <a:latin typeface="Comic Sans MS" pitchFamily="-106" charset="0"/>
                <a:ea typeface="+mn-ea"/>
              </a:rPr>
              <a:t>/</a:t>
            </a:r>
            <a:r>
              <a:rPr lang="en-US" sz="3200" dirty="0" smtClean="0">
                <a:latin typeface="Comic Sans MS" pitchFamily="-106" charset="0"/>
                <a:ea typeface="+mn-ea"/>
              </a:rPr>
              <a:t>c ?</a:t>
            </a:r>
            <a:r>
              <a:rPr lang="en-US" sz="2800" dirty="0" smtClean="0">
                <a:latin typeface="Times New Roman" pitchFamily="-106" charset="0"/>
                <a:ea typeface="+mn-ea"/>
              </a:rPr>
              <a:t> </a:t>
            </a:r>
            <a:endParaRPr lang="en-US" sz="1600" dirty="0">
              <a:solidFill>
                <a:srgbClr val="FFFFCC"/>
              </a:solidFill>
              <a:latin typeface="Times New Roman" pitchFamily="-106" charset="0"/>
              <a:ea typeface="+mn-ea"/>
            </a:endParaRPr>
          </a:p>
        </p:txBody>
      </p:sp>
      <p:pic>
        <p:nvPicPr>
          <p:cNvPr id="6" name="Immagine 5" descr="enric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37928"/>
            <a:ext cx="7543973" cy="23472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139952" y="1556792"/>
            <a:ext cx="4464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</a:rPr>
              <a:t>Asiago</a:t>
            </a:r>
            <a:r>
              <a:rPr lang="en-US" sz="1800" b="1" dirty="0" smtClean="0">
                <a:solidFill>
                  <a:schemeClr val="bg1"/>
                </a:solidFill>
              </a:rPr>
              <a:t> Survey: </a:t>
            </a:r>
            <a:r>
              <a:rPr lang="en-US" sz="1800" dirty="0" err="1" smtClean="0">
                <a:solidFill>
                  <a:schemeClr val="bg1"/>
                </a:solidFill>
              </a:rPr>
              <a:t>Cappellaro</a:t>
            </a:r>
            <a:r>
              <a:rPr lang="en-US" sz="1800" dirty="0" smtClean="0">
                <a:solidFill>
                  <a:schemeClr val="bg1"/>
                </a:solidFill>
              </a:rPr>
              <a:t> et al. 1999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5724128" y="2780928"/>
            <a:ext cx="1440160" cy="2304256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7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5" name="Picture 2" descr="p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t="22498" r="22301" b="8734"/>
          <a:stretch>
            <a:fillRect/>
          </a:stretch>
        </p:blipFill>
        <p:spPr bwMode="auto">
          <a:xfrm>
            <a:off x="1475656" y="548680"/>
            <a:ext cx="6192688" cy="52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732240" y="62280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Times New Roman" pitchFamily="-106" charset="0"/>
                <a:ea typeface="+mn-ea"/>
              </a:rPr>
              <a:t>Fruchter</a:t>
            </a:r>
            <a:r>
              <a:rPr lang="en-US" sz="1800" dirty="0">
                <a:solidFill>
                  <a:srgbClr val="FFFFFF"/>
                </a:solidFill>
                <a:latin typeface="Times New Roman" pitchFamily="-106" charset="0"/>
                <a:ea typeface="+mn-ea"/>
              </a:rPr>
              <a:t> et al. 2006</a:t>
            </a:r>
          </a:p>
        </p:txBody>
      </p:sp>
    </p:spTree>
    <p:extLst>
      <p:ext uri="{BB962C8B-B14F-4D97-AF65-F5344CB8AC3E}">
        <p14:creationId xmlns:p14="http://schemas.microsoft.com/office/powerpoint/2010/main" val="2368919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5" name="Immagine 4" descr="rate_summ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3491880" y="5445224"/>
            <a:ext cx="20882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omic Sans MS" pitchFamily="-65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88224" y="4653136"/>
            <a:ext cx="187220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SN surveys +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LF GRBs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3728259"/>
            <a:ext cx="2456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Radio SN surveys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7752" y="2780928"/>
            <a:ext cx="2456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Relativistic SN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40152" y="1988840"/>
            <a:ext cx="2456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Theory 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92552" y="1196752"/>
            <a:ext cx="2456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Theory 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2915816" y="332656"/>
            <a:ext cx="0" cy="576064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5652120" y="332656"/>
            <a:ext cx="0" cy="576064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187624" y="5301208"/>
            <a:ext cx="7272808" cy="1313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GRBs/</a:t>
            </a:r>
            <a:r>
              <a:rPr lang="en-US" sz="2800" dirty="0" err="1" smtClean="0">
                <a:solidFill>
                  <a:srgbClr val="000000"/>
                </a:solidFill>
              </a:rPr>
              <a:t>SNeIbc</a:t>
            </a:r>
            <a:r>
              <a:rPr lang="en-US" sz="2800" dirty="0" smtClean="0">
                <a:solidFill>
                  <a:srgbClr val="000000"/>
                </a:solidFill>
              </a:rPr>
              <a:t>    &lt;  1.5%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   = 0.01% ÷ 0.25%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    or 10</a:t>
            </a:r>
            <a:r>
              <a:rPr lang="en-US" sz="2800" baseline="30000" dirty="0" smtClean="0">
                <a:solidFill>
                  <a:srgbClr val="000000"/>
                </a:solidFill>
              </a:rPr>
              <a:t>-4 </a:t>
            </a:r>
            <a:r>
              <a:rPr lang="en-US" sz="2800" dirty="0" smtClean="0">
                <a:solidFill>
                  <a:srgbClr val="000000"/>
                </a:solidFill>
              </a:rPr>
              <a:t>÷ 2.5x10</a:t>
            </a:r>
            <a:r>
              <a:rPr lang="en-US" sz="2800" baseline="30000" dirty="0" smtClean="0">
                <a:solidFill>
                  <a:srgbClr val="000000"/>
                </a:solidFill>
              </a:rPr>
              <a:t>-3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1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008" y="550034"/>
            <a:ext cx="90364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 Luminosity  GRBs </a:t>
            </a:r>
            <a:r>
              <a:rPr lang="en-US" sz="3200" dirty="0" err="1" smtClean="0"/>
              <a:t>vs</a:t>
            </a:r>
            <a:r>
              <a:rPr lang="en-US" sz="3200" dirty="0" smtClean="0"/>
              <a:t> Low Luminosity GRBs</a:t>
            </a:r>
            <a:endParaRPr lang="en-US" sz="32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1403648" y="1441648"/>
            <a:ext cx="6984776" cy="4723656"/>
            <a:chOff x="395536" y="692696"/>
            <a:chExt cx="8178800" cy="6019800"/>
          </a:xfrm>
        </p:grpSpPr>
        <p:pic>
          <p:nvPicPr>
            <p:cNvPr id="5" name="Immagine 4" descr="pippus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92696"/>
              <a:ext cx="8178800" cy="601980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 bwMode="auto">
            <a:xfrm>
              <a:off x="827584" y="1052736"/>
              <a:ext cx="1656184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4716016" y="2348880"/>
              <a:ext cx="1656184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6732240" y="3789040"/>
              <a:ext cx="100811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9" name="Rettangolo 8"/>
            <p:cNvSpPr/>
            <p:nvPr/>
          </p:nvSpPr>
          <p:spPr bwMode="auto">
            <a:xfrm>
              <a:off x="3707904" y="3573016"/>
              <a:ext cx="720080" cy="368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65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403648" y="202077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LL-GRBs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12160" y="33569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dirty="0" smtClean="0">
                <a:solidFill>
                  <a:srgbClr val="000000"/>
                </a:solidFill>
              </a:rPr>
              <a:t>L-GRBs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39952" y="3645024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Fermi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588224" y="5085184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Swift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1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B8DB-D921-3545-90C9-59E5EA781B1F}" type="slidenum">
              <a:rPr lang="en-US"/>
              <a:pPr/>
              <a:t>75</a:t>
            </a:fld>
            <a:r>
              <a:rPr lang="en-US"/>
              <a:t> </a:t>
            </a:r>
          </a:p>
        </p:txBody>
      </p:sp>
      <p:sp>
        <p:nvSpPr>
          <p:cNvPr id="455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59"/>
            <a:ext cx="8748712" cy="1143001"/>
          </a:xfrm>
          <a:noFill/>
          <a:ln/>
        </p:spPr>
        <p:txBody>
          <a:bodyPr/>
          <a:lstStyle/>
          <a:p>
            <a:r>
              <a:rPr lang="it-IT" sz="4000" dirty="0" smtClean="0">
                <a:solidFill>
                  <a:srgbClr val="FFFFFF"/>
                </a:solidFill>
                <a:latin typeface="Comic Sans MS" charset="0"/>
              </a:rPr>
              <a:t> LL-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</a:rPr>
              <a:t>GRBs </a:t>
            </a:r>
            <a:r>
              <a:rPr lang="it-IT" sz="2000" b="1" dirty="0" smtClean="0">
                <a:solidFill>
                  <a:schemeClr val="bg1"/>
                </a:solidFill>
                <a:latin typeface="Comic Sans MS" charset="0"/>
              </a:rPr>
              <a:t> </a:t>
            </a:r>
            <a:endParaRPr lang="en-US" sz="4000" dirty="0">
              <a:solidFill>
                <a:srgbClr val="FFFFFF"/>
              </a:solidFill>
              <a:latin typeface="Comic Sans MS" charset="0"/>
            </a:endParaRPr>
          </a:p>
        </p:txBody>
      </p:sp>
      <p:graphicFrame>
        <p:nvGraphicFramePr>
          <p:cNvPr id="6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58493"/>
              </p:ext>
            </p:extLst>
          </p:nvPr>
        </p:nvGraphicFramePr>
        <p:xfrm>
          <a:off x="613796" y="1844824"/>
          <a:ext cx="8134668" cy="1910457"/>
        </p:xfrm>
        <a:graphic>
          <a:graphicData uri="http://schemas.openxmlformats.org/drawingml/2006/table">
            <a:tbl>
              <a:tblPr/>
              <a:tblGrid>
                <a:gridCol w="1355778"/>
                <a:gridCol w="1355778"/>
                <a:gridCol w="1355778"/>
                <a:gridCol w="1355778"/>
                <a:gridCol w="1355778"/>
                <a:gridCol w="1355778"/>
              </a:tblGrid>
              <a:tr h="508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GRB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SN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 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max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Sky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Cov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Δt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yr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980425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1998bw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0.0085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170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0.08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GRB 060218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 2006aj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160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08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7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4" name="Immagine 3" descr="Screen shot 2013-07-10 at 11.19.21 A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5370"/>
            <a:ext cx="5976664" cy="2034299"/>
          </a:xfrm>
          <a:prstGeom prst="rect">
            <a:avLst/>
          </a:prstGeom>
        </p:spPr>
      </p:pic>
      <p:pic>
        <p:nvPicPr>
          <p:cNvPr id="5" name="Immagine 4" descr="spec_T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52534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893175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endParaRPr lang="en-US" sz="1800" dirty="0" smtClean="0">
              <a:latin typeface="Comic Sans MS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endParaRPr lang="en-US" sz="2400" dirty="0" smtClean="0">
              <a:solidFill>
                <a:srgbClr val="FFFFFF"/>
              </a:solidFill>
              <a:latin typeface="Comic Sans MS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8956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63057"/>
              </p:ext>
            </p:extLst>
          </p:nvPr>
        </p:nvGraphicFramePr>
        <p:xfrm>
          <a:off x="395536" y="1772816"/>
          <a:ext cx="8207375" cy="2447926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1475"/>
                <a:gridCol w="1641475"/>
                <a:gridCol w="1641475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1998bw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40 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  <a:sym typeface="Wingdings 2" pitchFamily="-106" charset="2"/>
                        </a:rPr>
                        <a:t>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6" charset="0"/>
                        <a:sym typeface="Wingdings 2" pitchFamily="-106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2003dh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35-40 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  <a:sym typeface="Wingdings 2" pitchFamily="-106" charset="2"/>
                        </a:rPr>
                        <a:t>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2003lw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40-50 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  <a:sym typeface="Wingdings 2" pitchFamily="-106" charset="2"/>
                        </a:rPr>
                        <a:t>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2006aj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~25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  <a:sym typeface="Wingdings 2" pitchFamily="-106" charset="2"/>
                        </a:rPr>
                        <a:t>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2008D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25-30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6" charset="0"/>
                          <a:sym typeface="Wingdings 2" pitchFamily="-106" charset="2"/>
                        </a:rPr>
                        <a:t>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Maeda et al.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Mazzali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 et al. 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Mazzali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 et al.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Mazzali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 et al.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06" charset="0"/>
                        </a:rPr>
                        <a:t>Tanaka et al.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899592" y="620688"/>
            <a:ext cx="7272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Modeling </a:t>
            </a:r>
            <a:r>
              <a:rPr lang="en-US" sz="3600" dirty="0" err="1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lightcurves</a:t>
            </a: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and spectra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4942522"/>
            <a:ext cx="77768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30-120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2800" baseline="-25000" dirty="0" smtClean="0">
                <a:solidFill>
                  <a:schemeClr val="tx1"/>
                </a:solidFill>
                <a:latin typeface="Comic Sans MS"/>
                <a:cs typeface="Comic Sans MS"/>
                <a:sym typeface="Wingdings 2" pitchFamily="-106" charset="2"/>
              </a:rPr>
              <a:t>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  <a:sym typeface="Wingdings 2" pitchFamily="-106" charset="2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  <a:sym typeface="Wingdings 2" pitchFamily="-106" charset="2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-120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2800" baseline="-25000" dirty="0" smtClean="0">
                <a:solidFill>
                  <a:schemeClr val="tx1"/>
                </a:solidFill>
                <a:latin typeface="Comic Sans MS"/>
                <a:cs typeface="Comic Sans MS"/>
                <a:sym typeface="Wingdings 2" pitchFamily="-106" charset="2"/>
              </a:rPr>
              <a:t>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  <a:sym typeface="Wingdings 2" pitchFamily="-106" charset="2"/>
              </a:rPr>
              <a:t>~ 0.14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5559623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FF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GRB/CC-SN  ~ 10</a:t>
            </a:r>
            <a:r>
              <a:rPr lang="en-US" sz="2800" baseline="30000" dirty="0">
                <a:solidFill>
                  <a:srgbClr val="00FF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-5</a:t>
            </a:r>
            <a:r>
              <a:rPr lang="en-US" sz="2800" dirty="0">
                <a:solidFill>
                  <a:srgbClr val="00FF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 ÷ 5 x 10</a:t>
            </a:r>
            <a:r>
              <a:rPr lang="en-US" sz="2800" baseline="30000" dirty="0">
                <a:solidFill>
                  <a:srgbClr val="00FF00"/>
                </a:solidFill>
                <a:latin typeface="Comic Sans MS" pitchFamily="-106" charset="0"/>
                <a:ea typeface="Comic Sans MS" pitchFamily="-106" charset="0"/>
                <a:cs typeface="Comic Sans MS" pitchFamily="-106" charset="0"/>
              </a:rPr>
              <a:t>-3 </a:t>
            </a:r>
          </a:p>
        </p:txBody>
      </p:sp>
    </p:spTree>
    <p:extLst>
      <p:ext uri="{BB962C8B-B14F-4D97-AF65-F5344CB8AC3E}">
        <p14:creationId xmlns:p14="http://schemas.microsoft.com/office/powerpoint/2010/main" val="3322809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468313" y="5122863"/>
            <a:ext cx="8135937" cy="14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GRB 060614: SN with small explosion energy 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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low expansion velocity 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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most </a:t>
            </a:r>
            <a:r>
              <a:rPr lang="it-IT" baseline="300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56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Ni falls back into the BH 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 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small </a:t>
            </a:r>
            <a:r>
              <a:rPr lang="it-IT" baseline="300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56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Ni mass in the ejecta</a:t>
            </a:r>
            <a:r>
              <a:rPr lang="it-IT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 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&lt;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10</a:t>
            </a:r>
            <a:r>
              <a:rPr lang="en-US" baseline="300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-4/-5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M</a:t>
            </a:r>
            <a:r>
              <a:rPr lang="en-US" baseline="-250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 2" pitchFamily="-106" charset="2"/>
              </a:rPr>
              <a:t> </a:t>
            </a:r>
            <a:r>
              <a:rPr lang="en-US" baseline="300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 2" pitchFamily="-106" charset="2"/>
              </a:rPr>
              <a:t>56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 2" pitchFamily="-106" charset="2"/>
              </a:rPr>
              <a:t>Ni 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 “Dark Supernovae” </a:t>
            </a:r>
            <a:r>
              <a:rPr lang="en-US" sz="1600" b="1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(see DV et al. 2006, </a:t>
            </a:r>
            <a:r>
              <a:rPr lang="en-US" sz="1600" b="1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Nomoto</a:t>
            </a:r>
            <a:r>
              <a:rPr lang="en-US" sz="1600" b="1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 et al. 2007 and </a:t>
            </a:r>
            <a:r>
              <a:rPr lang="en-US" sz="1600" b="1" dirty="0" err="1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Tominaga</a:t>
            </a:r>
            <a:r>
              <a:rPr lang="en-US" sz="1600" b="1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  <a:sym typeface="Wingdings" pitchFamily="-106" charset="2"/>
              </a:rPr>
              <a:t> et al. 2007)     </a:t>
            </a:r>
          </a:p>
        </p:txBody>
      </p:sp>
      <p:pic>
        <p:nvPicPr>
          <p:cNvPr id="235523" name="Picture 3" descr="nom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80" y="231779"/>
            <a:ext cx="70564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4" name="Rectangle 13"/>
          <p:cNvSpPr>
            <a:spLocks noChangeArrowheads="1"/>
          </p:cNvSpPr>
          <p:nvPr/>
        </p:nvSpPr>
        <p:spPr bwMode="auto">
          <a:xfrm>
            <a:off x="5364258" y="3789363"/>
            <a:ext cx="2376487" cy="360362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lIns="91436" tIns="45716" rIns="91436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5" name="Text Box 14"/>
          <p:cNvSpPr txBox="1">
            <a:spLocks noChangeArrowheads="1"/>
          </p:cNvSpPr>
          <p:nvPr/>
        </p:nvSpPr>
        <p:spPr bwMode="auto">
          <a:xfrm>
            <a:off x="5748338" y="3340100"/>
            <a:ext cx="1871662" cy="3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111111"/>
                </a:solidFill>
                <a:latin typeface="Arial" pitchFamily="-106" charset="0"/>
              </a:rPr>
              <a:t>Nomoto</a:t>
            </a:r>
            <a:r>
              <a:rPr lang="en-US" sz="1400" b="1" dirty="0">
                <a:solidFill>
                  <a:srgbClr val="111111"/>
                </a:solidFill>
                <a:latin typeface="Arial" pitchFamily="-106" charset="0"/>
              </a:rPr>
              <a:t> et al. 2005</a:t>
            </a:r>
          </a:p>
        </p:txBody>
      </p:sp>
      <p:sp>
        <p:nvSpPr>
          <p:cNvPr id="235526" name="Line 17"/>
          <p:cNvSpPr>
            <a:spLocks noChangeShapeType="1"/>
          </p:cNvSpPr>
          <p:nvPr/>
        </p:nvSpPr>
        <p:spPr bwMode="auto">
          <a:xfrm>
            <a:off x="5292766" y="4149725"/>
            <a:ext cx="24479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7" name="Rectangle 18"/>
          <p:cNvSpPr>
            <a:spLocks noChangeArrowheads="1"/>
          </p:cNvSpPr>
          <p:nvPr/>
        </p:nvSpPr>
        <p:spPr bwMode="auto">
          <a:xfrm>
            <a:off x="5219700" y="3716433"/>
            <a:ext cx="2520950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6" rIns="91436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8" name="Text Box 27"/>
          <p:cNvSpPr txBox="1">
            <a:spLocks noChangeArrowheads="1"/>
          </p:cNvSpPr>
          <p:nvPr/>
        </p:nvSpPr>
        <p:spPr bwMode="auto">
          <a:xfrm>
            <a:off x="5148064" y="3573468"/>
            <a:ext cx="2952750" cy="2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prstTxWarp prst="textNoShape">
              <a:avLst/>
            </a:prstTxWarp>
            <a:spAutoFit/>
          </a:bodyPr>
          <a:lstStyle/>
          <a:p>
            <a:pPr marL="342579" indent="-342579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See also </a:t>
            </a:r>
            <a:r>
              <a:rPr lang="en-US" sz="1400" b="1" dirty="0" err="1" smtClean="0">
                <a:solidFill>
                  <a:srgbClr val="000000"/>
                </a:solidFill>
              </a:rPr>
              <a:t>Smartt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et al. 2008</a:t>
            </a:r>
          </a:p>
        </p:txBody>
      </p:sp>
      <p:sp>
        <p:nvSpPr>
          <p:cNvPr id="235529" name="Rectangle 28"/>
          <p:cNvSpPr>
            <a:spLocks noChangeArrowheads="1"/>
          </p:cNvSpPr>
          <p:nvPr/>
        </p:nvSpPr>
        <p:spPr bwMode="auto">
          <a:xfrm>
            <a:off x="2700338" y="3860895"/>
            <a:ext cx="3743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6" rIns="91436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30" name="Rectangle 30"/>
          <p:cNvSpPr>
            <a:spLocks noChangeArrowheads="1"/>
          </p:cNvSpPr>
          <p:nvPr/>
        </p:nvSpPr>
        <p:spPr bwMode="auto">
          <a:xfrm>
            <a:off x="2771776" y="3429001"/>
            <a:ext cx="215900" cy="215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lIns="91436" tIns="45716" rIns="91436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zampieri_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83000"/>
                    </a14:imgEffect>
                  </a14:imgLayer>
                </a14:imgProps>
              </a:ext>
            </a:extLst>
          </a:blip>
          <a:srcRect b="6447"/>
          <a:stretch>
            <a:fillRect/>
          </a:stretch>
        </p:blipFill>
        <p:spPr bwMode="auto">
          <a:xfrm>
            <a:off x="179513" y="188642"/>
            <a:ext cx="4495800" cy="420597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259632" y="548685"/>
            <a:ext cx="1872208" cy="338554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Zampieri</a:t>
            </a:r>
            <a:r>
              <a:rPr lang="en-US" sz="1600" dirty="0">
                <a:solidFill>
                  <a:schemeClr val="tx1"/>
                </a:solidFill>
              </a:rPr>
              <a:t> et al. 2003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Main Courses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6880"/>
            <a:ext cx="7772400" cy="39624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Rate of </a:t>
            </a:r>
            <a:r>
              <a:rPr lang="en-US" dirty="0" err="1" smtClean="0">
                <a:latin typeface="Comic Sans MS"/>
                <a:cs typeface="Comic Sans MS"/>
              </a:rPr>
              <a:t>SNe-Ibc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 pitchFamily="-106" charset="0"/>
            </a:endParaRPr>
          </a:p>
          <a:p>
            <a:endParaRPr lang="en-US" sz="1600" dirty="0">
              <a:solidFill>
                <a:srgbClr val="FFFFCC"/>
              </a:solidFill>
              <a:latin typeface="Times New Roman" pitchFamily="-10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pic>
        <p:nvPicPr>
          <p:cNvPr id="6" name="Immagine 5" descr="ISTANTI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85" y="188640"/>
            <a:ext cx="129135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iraland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551908" cy="45653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95736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FFFF"/>
                </a:solidFill>
                <a:latin typeface="Comic Sans MS"/>
                <a:ea typeface="+mn-ea"/>
                <a:cs typeface="Comic Sans MS"/>
              </a:rPr>
              <a:t>GRB</a:t>
            </a:r>
            <a:r>
              <a:rPr lang="en-US" dirty="0">
                <a:solidFill>
                  <a:srgbClr val="FFFFFF"/>
                </a:solidFill>
                <a:latin typeface="Comic Sans MS"/>
                <a:ea typeface="+mn-ea"/>
                <a:cs typeface="Comic Sans MS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Comic Sans MS"/>
                <a:ea typeface="+mn-ea"/>
                <a:cs typeface="Comic Sans MS"/>
              </a:rPr>
              <a:t>SNeIbc</a:t>
            </a:r>
            <a:r>
              <a:rPr lang="en-US" dirty="0">
                <a:solidFill>
                  <a:srgbClr val="FFFFFF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ea typeface="+mn-ea"/>
                <a:cs typeface="Comic Sans MS"/>
                <a:sym typeface="Wingdings"/>
              </a:rPr>
              <a:t></a:t>
            </a:r>
            <a:r>
              <a:rPr lang="en-US" dirty="0" smtClean="0">
                <a:solidFill>
                  <a:srgbClr val="FFFFFF"/>
                </a:solidFill>
                <a:latin typeface="Comic Sans MS"/>
                <a:ea typeface="+mn-ea"/>
                <a:cs typeface="Comic Sans MS"/>
                <a:sym typeface="Wingdings"/>
              </a:rPr>
              <a:t>0.4%-0.01% </a:t>
            </a:r>
            <a:endParaRPr lang="en-US" dirty="0">
              <a:solidFill>
                <a:srgbClr val="FFFFFF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4509120"/>
            <a:ext cx="3168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Ghirlanda</a:t>
            </a:r>
            <a:r>
              <a:rPr lang="en-US" sz="1800" dirty="0" smtClean="0">
                <a:solidFill>
                  <a:srgbClr val="000000"/>
                </a:solidFill>
              </a:rPr>
              <a:t> et al. 2013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67744" y="6165304"/>
            <a:ext cx="2022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8587" lvl="0" indent="-338587"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(6° &lt; </a:t>
            </a:r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ϑ</a:t>
            </a:r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&lt; 45°</a:t>
            </a:r>
            <a:r>
              <a: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60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Main Courses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6880"/>
            <a:ext cx="7772400" cy="39624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Rate of </a:t>
            </a:r>
            <a:r>
              <a:rPr lang="en-US" dirty="0" err="1" smtClean="0">
                <a:latin typeface="Comic Sans MS"/>
                <a:cs typeface="Comic Sans MS"/>
              </a:rPr>
              <a:t>SNe-Ibc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 pitchFamily="-106" charset="0"/>
              </a:rPr>
              <a:t>F</a:t>
            </a:r>
            <a:r>
              <a:rPr lang="en-US" dirty="0" smtClean="0">
                <a:latin typeface="Comic Sans MS" pitchFamily="-106" charset="0"/>
              </a:rPr>
              <a:t>raction </a:t>
            </a:r>
            <a:r>
              <a:rPr lang="en-US" dirty="0">
                <a:latin typeface="Comic Sans MS" pitchFamily="-106" charset="0"/>
              </a:rPr>
              <a:t>of </a:t>
            </a:r>
            <a:r>
              <a:rPr lang="en-US" dirty="0" err="1">
                <a:latin typeface="Comic Sans MS" pitchFamily="-106" charset="0"/>
              </a:rPr>
              <a:t>SNe-Ib</a:t>
            </a:r>
            <a:r>
              <a:rPr lang="en-US" dirty="0">
                <a:latin typeface="Comic Sans MS" pitchFamily="-106" charset="0"/>
              </a:rPr>
              <a:t>/c which produces (long)</a:t>
            </a:r>
            <a:r>
              <a:rPr lang="en-US" dirty="0" smtClean="0">
                <a:latin typeface="Comic Sans MS" pitchFamily="-106" charset="0"/>
              </a:rPr>
              <a:t>GRBs </a:t>
            </a:r>
          </a:p>
          <a:p>
            <a:pPr marL="0" indent="0">
              <a:buNone/>
            </a:pPr>
            <a:endParaRPr lang="en-US" dirty="0" smtClean="0">
              <a:latin typeface="Comic Sans MS" pitchFamily="-106" charset="0"/>
            </a:endParaRPr>
          </a:p>
          <a:p>
            <a:endParaRPr lang="en-US" sz="1600" dirty="0">
              <a:solidFill>
                <a:srgbClr val="FFFFCC"/>
              </a:solidFill>
              <a:latin typeface="Times New Roman" pitchFamily="-10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7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1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2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3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2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4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6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Struttura predefinit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FFFFFF"/>
      </a:accent1>
      <a:accent2>
        <a:srgbClr val="FFFF00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00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Struttura predefinit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FFFFFF"/>
      </a:accent1>
      <a:accent2>
        <a:srgbClr val="FFFF00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00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Struttura predefinit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FFFFFF"/>
      </a:accent1>
      <a:accent2>
        <a:srgbClr val="FFFF00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00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Struttura predefinit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FFFFFF"/>
      </a:accent1>
      <a:accent2>
        <a:srgbClr val="FFFF00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00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Fuochi d'artificio">
  <a:themeElements>
    <a:clrScheme name="Fuochi d'artificio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ochi d'artific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uochi d'artificio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ochi d'artificio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29641</TotalTime>
  <Words>5360</Words>
  <Application>Microsoft Macintosh PowerPoint</Application>
  <PresentationFormat>Presentazione su schermo (4:3)</PresentationFormat>
  <Paragraphs>871</Paragraphs>
  <Slides>80</Slides>
  <Notes>50</Notes>
  <HiddenSlides>23</HiddenSlides>
  <MMClips>0</MMClips>
  <ScaleCrop>false</ScaleCrop>
  <HeadingPairs>
    <vt:vector size="6" baseType="variant">
      <vt:variant>
        <vt:lpstr>Tema</vt:lpstr>
      </vt:variant>
      <vt:variant>
        <vt:i4>21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102" baseType="lpstr">
      <vt:lpstr>Fuochi d'artificio</vt:lpstr>
      <vt:lpstr>17_Default Design</vt:lpstr>
      <vt:lpstr>6_Struttura predefinita</vt:lpstr>
      <vt:lpstr>10_Default Design</vt:lpstr>
      <vt:lpstr>14_Default Design</vt:lpstr>
      <vt:lpstr>1_Fuochi d'artificio</vt:lpstr>
      <vt:lpstr>5_Fuochi d'artificio</vt:lpstr>
      <vt:lpstr>24_Default Design</vt:lpstr>
      <vt:lpstr>3_Fuochi d'artificio</vt:lpstr>
      <vt:lpstr>51_Default Design</vt:lpstr>
      <vt:lpstr>52_Default Design</vt:lpstr>
      <vt:lpstr>53_Default Design</vt:lpstr>
      <vt:lpstr>54_Default Design</vt:lpstr>
      <vt:lpstr>56_Default Design</vt:lpstr>
      <vt:lpstr>2_Fuochi d'artificio</vt:lpstr>
      <vt:lpstr>6_Fuochi d'artificio</vt:lpstr>
      <vt:lpstr>4_Fuochi d'artificio</vt:lpstr>
      <vt:lpstr>Struttura predefinita</vt:lpstr>
      <vt:lpstr>2_Struttura predefinita</vt:lpstr>
      <vt:lpstr>8_Struttura predefinita</vt:lpstr>
      <vt:lpstr>7_Struttura predefinita</vt:lpstr>
      <vt:lpstr>Equation</vt:lpstr>
      <vt:lpstr>Presentazione di PowerPoint</vt:lpstr>
      <vt:lpstr>Summary</vt:lpstr>
      <vt:lpstr>Summary</vt:lpstr>
      <vt:lpstr>Supernova taxonomy</vt:lpstr>
      <vt:lpstr>Presentazione di PowerPoint</vt:lpstr>
      <vt:lpstr>Presentazione di PowerPoint</vt:lpstr>
      <vt:lpstr>Presentazione di PowerPoint</vt:lpstr>
      <vt:lpstr>Main Courses</vt:lpstr>
      <vt:lpstr>Main Courses</vt:lpstr>
      <vt:lpstr>Main Courses</vt:lpstr>
      <vt:lpstr>Main Courses</vt:lpstr>
      <vt:lpstr>Main Courses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Local GRB-SN census  </vt:lpstr>
      <vt:lpstr>Presentazione di PowerPoint</vt:lpstr>
      <vt:lpstr> LL-GRBs  </vt:lpstr>
      <vt:lpstr> LL-GRBs Rate </vt:lpstr>
      <vt:lpstr> LL-GRBs Rate </vt:lpstr>
      <vt:lpstr> LL-GRBs Rate </vt:lpstr>
      <vt:lpstr> LL-GRBs Rate </vt:lpstr>
      <vt:lpstr> LL-GRBs Rate</vt:lpstr>
      <vt:lpstr>Presentazione di PowerPoint</vt:lpstr>
      <vt:lpstr>How to compute rates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GRB-SN census (z &gt; 0.1)</vt:lpstr>
      <vt:lpstr>Presentazione di PowerPoint</vt:lpstr>
      <vt:lpstr> Conclusions       </vt:lpstr>
      <vt:lpstr>Conclusions (cont’d)</vt:lpstr>
      <vt:lpstr>Presentazione di PowerPoint</vt:lpstr>
      <vt:lpstr>Conclusions (cont’d)</vt:lpstr>
      <vt:lpstr>Conclusions (cont’d)</vt:lpstr>
      <vt:lpstr>Conclusions (cont’d)</vt:lpstr>
      <vt:lpstr>Conclusions (cont’d)</vt:lpstr>
      <vt:lpstr>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Why SN  and GRB rates?</vt:lpstr>
      <vt:lpstr>Presentazione di PowerPoint</vt:lpstr>
      <vt:lpstr>GRB-SN census (z &gt; 0.1)</vt:lpstr>
      <vt:lpstr>Presentazione di PowerPoint</vt:lpstr>
      <vt:lpstr>Supernova taxonomy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LL-GRBs  </vt:lpstr>
      <vt:lpstr>Presentazione di PowerPoint</vt:lpstr>
      <vt:lpstr>Presentazione di PowerPoint</vt:lpstr>
      <vt:lpstr> </vt:lpstr>
      <vt:lpstr>Presentazione di PowerPoint</vt:lpstr>
      <vt:lpstr>Presentazione di PowerPoint</vt:lpstr>
    </vt:vector>
  </TitlesOfParts>
  <Company>ESA/STScI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empirical grounds of SN-GRB connection</dc:title>
  <dc:creator>Massimo Della Valle</dc:creator>
  <cp:lastModifiedBy>massimo</cp:lastModifiedBy>
  <cp:revision>1381</cp:revision>
  <dcterms:created xsi:type="dcterms:W3CDTF">2002-01-24T21:49:24Z</dcterms:created>
  <dcterms:modified xsi:type="dcterms:W3CDTF">2013-09-16T13:23:55Z</dcterms:modified>
</cp:coreProperties>
</file>