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93" r:id="rId5"/>
    <p:sldId id="295" r:id="rId6"/>
    <p:sldId id="266" r:id="rId7"/>
    <p:sldId id="312" r:id="rId8"/>
    <p:sldId id="267" r:id="rId9"/>
    <p:sldId id="260" r:id="rId10"/>
    <p:sldId id="306" r:id="rId11"/>
    <p:sldId id="314" r:id="rId12"/>
    <p:sldId id="262" r:id="rId13"/>
    <p:sldId id="259" r:id="rId14"/>
    <p:sldId id="282" r:id="rId15"/>
    <p:sldId id="286" r:id="rId16"/>
  </p:sldIdLst>
  <p:sldSz cx="9144000" cy="6858000" type="screen4x3"/>
  <p:notesSz cx="6858000" cy="9144000"/>
  <p:defaultTextStyle>
    <a:defPPr>
      <a:defRPr lang="it-IT"/>
    </a:defPPr>
    <a:lvl1pPr marL="39688" indent="-39688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1pPr>
    <a:lvl2pPr marL="306388" indent="150813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2pPr>
    <a:lvl3pPr marL="573088" indent="341313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3pPr>
    <a:lvl4pPr marL="839788" indent="531813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4pPr>
    <a:lvl5pPr marL="1106488" indent="722313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00"/>
    <a:srgbClr val="777777"/>
    <a:srgbClr val="FF2600"/>
    <a:srgbClr val="00CCFF"/>
    <a:srgbClr val="F2D70E"/>
    <a:srgbClr val="FFFF00"/>
    <a:srgbClr val="C1C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0" autoAdjust="0"/>
    <p:restoredTop sz="81034" autoAdjust="0"/>
  </p:normalViewPr>
  <p:slideViewPr>
    <p:cSldViewPr>
      <p:cViewPr varScale="1">
        <p:scale>
          <a:sx n="90" d="100"/>
          <a:sy n="90" d="100"/>
        </p:scale>
        <p:origin x="-21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it-IT" noProof="0" smtClean="0">
                <a:sym typeface="Lucida Grande" charset="0"/>
              </a:rPr>
              <a:t>Second level</a:t>
            </a:r>
          </a:p>
          <a:p>
            <a:pPr lvl="2"/>
            <a:r>
              <a:rPr lang="it-IT" noProof="0" smtClean="0">
                <a:sym typeface="Lucida Grande" charset="0"/>
              </a:rPr>
              <a:t>Third level</a:t>
            </a:r>
          </a:p>
          <a:p>
            <a:pPr lvl="3"/>
            <a:r>
              <a:rPr lang="it-IT" noProof="0" smtClean="0">
                <a:sym typeface="Lucida Grande" charset="0"/>
              </a:rPr>
              <a:t>Fourth level</a:t>
            </a:r>
          </a:p>
          <a:p>
            <a:pPr lvl="4"/>
            <a:r>
              <a:rPr lang="it-IT" noProof="0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marL="2286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>
              <a:latin typeface="Arial" pitchFamily="34" charset="0"/>
            </a:endParaRPr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0"/>
            <a:fld id="{50D5C790-D72E-4CB1-A2F2-F06C9B0F2922}" type="slidenum">
              <a:rPr lang="it-IT">
                <a:latin typeface="Arial" pitchFamily="34" charset="0"/>
                <a:ea typeface="Helvetica" charset="0"/>
                <a:cs typeface="Helvetica" charset="0"/>
              </a:rPr>
              <a:pPr indent="0"/>
              <a:t>3</a:t>
            </a:fld>
            <a:endParaRPr lang="it-IT">
              <a:latin typeface="Arial" pitchFamily="34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10/06/2015</a:t>
            </a:r>
          </a:p>
        </p:txBody>
      </p:sp>
      <p:sp>
        <p:nvSpPr>
          <p:cNvPr id="4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INAF, 15 Jun 2015 - HIRES meeting</a:t>
            </a:r>
            <a:endParaRPr lang="it-IT"/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9080-8551-4E04-8891-0B7B212791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OAC, Apr 10 2015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S. Antoniucci - HI lines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47F4-6D30-4796-A61E-1DB2018C8C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7772400" cy="1447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2400" cy="5105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it-IT" smtClean="0">
                <a:sym typeface="Helvetica" charset="0"/>
              </a:rPr>
              <a:t>Second level</a:t>
            </a:r>
          </a:p>
          <a:p>
            <a:pPr lvl="2"/>
            <a:r>
              <a:rPr lang="it-IT" smtClean="0">
                <a:sym typeface="Helvetica" charset="0"/>
              </a:rPr>
              <a:t>Third level</a:t>
            </a:r>
          </a:p>
          <a:p>
            <a:pPr lvl="3"/>
            <a:r>
              <a:rPr lang="it-IT" smtClean="0">
                <a:sym typeface="Helvetica" charset="0"/>
              </a:rPr>
              <a:t>Fourth level</a:t>
            </a:r>
          </a:p>
          <a:p>
            <a:pPr lvl="4"/>
            <a:r>
              <a:rPr lang="it-IT" smtClean="0">
                <a:sym typeface="Helvetica" charset="0"/>
              </a:rPr>
              <a:t>Fifth level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8D89"/>
                </a:solidFill>
              </a:defRPr>
            </a:lvl1pPr>
          </a:lstStyle>
          <a:p>
            <a:pPr>
              <a:defRPr/>
            </a:pPr>
            <a:r>
              <a:rPr lang="it-IT"/>
              <a:t>10/06/2015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428750" y="6356350"/>
            <a:ext cx="6357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8D89"/>
                </a:solidFill>
              </a:defRPr>
            </a:lvl1pPr>
          </a:lstStyle>
          <a:p>
            <a:pPr>
              <a:defRPr/>
            </a:pPr>
            <a:r>
              <a:rPr lang="en-US"/>
              <a:t>INAF, 15 Jun 2015 - HIRES meeting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8D89"/>
                </a:solidFill>
              </a:defRPr>
            </a:lvl1pPr>
          </a:lstStyle>
          <a:p>
            <a:pPr>
              <a:defRPr/>
            </a:pPr>
            <a:fld id="{8CAB60DB-E966-4B26-A23E-B0C02B6571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+mj-lt"/>
          <a:ea typeface="+mj-ea"/>
          <a:cs typeface="+mj-cs"/>
          <a:sym typeface="Helvetica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96888" algn="ctr" rtl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54088" algn="ctr" rtl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411288" algn="ctr" rtl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68488" algn="ctr" rtl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r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85728"/>
            <a:ext cx="2905114" cy="2178835"/>
          </a:xfrm>
          <a:prstGeom prst="rect">
            <a:avLst/>
          </a:prstGeom>
        </p:spPr>
      </p:pic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-9525" y="2357430"/>
            <a:ext cx="9153525" cy="121444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>
              <a:defRPr/>
            </a:pP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Star-disk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E-ELT/HIRES</a:t>
            </a:r>
            <a:endParaRPr lang="it-IT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5720" y="4314774"/>
            <a:ext cx="85725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ctr">
              <a:spcBef>
                <a:spcPts val="900"/>
              </a:spcBef>
              <a:buClr>
                <a:srgbClr val="73FBA9"/>
              </a:buClr>
              <a:buFont typeface="Helvetica" charset="0"/>
              <a:buNone/>
              <a:defRPr/>
            </a:pPr>
            <a:r>
              <a:rPr lang="it-IT" sz="2000" b="1" i="1" dirty="0">
                <a:solidFill>
                  <a:schemeClr val="accent3">
                    <a:lumMod val="50000"/>
                  </a:schemeClr>
                </a:solidFill>
                <a:latin typeface="+mn-lt"/>
                <a:sym typeface="Helvetica Light" charset="0"/>
              </a:rPr>
              <a:t>Simone </a:t>
            </a:r>
            <a:r>
              <a:rPr lang="it-IT" sz="20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sym typeface="Helvetica Light" charset="0"/>
              </a:rPr>
              <a:t>Antoniucci</a:t>
            </a:r>
            <a:r>
              <a:rPr lang="it-IT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  <a:sym typeface="Helvetica Light" charset="0"/>
              </a:rPr>
              <a:t> (</a:t>
            </a:r>
            <a:r>
              <a:rPr lang="it-IT" sz="2000" i="1" dirty="0" smtClean="0">
                <a:solidFill>
                  <a:schemeClr val="accent3">
                    <a:lumMod val="50000"/>
                  </a:schemeClr>
                </a:solidFill>
                <a:latin typeface="+mn-lt"/>
                <a:sym typeface="Helvetica Light" charset="0"/>
              </a:rPr>
              <a:t>INAF–OA </a:t>
            </a:r>
            <a:r>
              <a:rPr lang="it-IT" sz="2000" i="1" dirty="0">
                <a:solidFill>
                  <a:schemeClr val="accent3">
                    <a:lumMod val="50000"/>
                  </a:schemeClr>
                </a:solidFill>
                <a:latin typeface="+mn-lt"/>
                <a:sym typeface="Helvetica Light" charset="0"/>
              </a:rPr>
              <a:t>Roma</a:t>
            </a:r>
            <a:r>
              <a:rPr lang="it-IT" sz="2000" i="1" dirty="0" smtClean="0">
                <a:solidFill>
                  <a:schemeClr val="accent3">
                    <a:lumMod val="50000"/>
                  </a:schemeClr>
                </a:solidFill>
                <a:latin typeface="+mn-lt"/>
                <a:sym typeface="Helvetica Light" charset="0"/>
              </a:rPr>
              <a:t>) and </a:t>
            </a:r>
            <a:r>
              <a:rPr lang="it-IT" sz="2000" b="1" i="1" dirty="0" smtClean="0">
                <a:solidFill>
                  <a:srgbClr val="0099CC"/>
                </a:solidFill>
                <a:latin typeface="+mn-lt"/>
                <a:sym typeface="Helvetica Light" charset="0"/>
              </a:rPr>
              <a:t>JEDI</a:t>
            </a:r>
            <a:r>
              <a:rPr lang="it-IT" sz="2000" i="1" dirty="0" smtClean="0">
                <a:solidFill>
                  <a:schemeClr val="accent3">
                    <a:lumMod val="50000"/>
                  </a:schemeClr>
                </a:solidFill>
                <a:latin typeface="+mn-lt"/>
                <a:sym typeface="Helvetica Light" charset="0"/>
              </a:rPr>
              <a:t> </a:t>
            </a:r>
            <a:r>
              <a:rPr lang="it-IT" sz="20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sym typeface="Helvetica Light" charset="0"/>
              </a:rPr>
              <a:t>collaborators</a:t>
            </a:r>
            <a:endParaRPr lang="it-IT" sz="20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3035689" y="5357826"/>
            <a:ext cx="3072623" cy="1285876"/>
            <a:chOff x="2786050" y="5286388"/>
            <a:chExt cx="3072623" cy="1285876"/>
          </a:xfrm>
        </p:grpSpPr>
        <p:pic>
          <p:nvPicPr>
            <p:cNvPr id="4100" name="Immagine 6" descr="logo_oar_2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1" y="5643578"/>
              <a:ext cx="1286672" cy="61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7" name="Gruppo 15"/>
            <p:cNvGrpSpPr>
              <a:grpSpLocks/>
            </p:cNvGrpSpPr>
            <p:nvPr/>
          </p:nvGrpSpPr>
          <p:grpSpPr bwMode="auto">
            <a:xfrm>
              <a:off x="2786050" y="5286388"/>
              <a:ext cx="1582743" cy="1285876"/>
              <a:chOff x="4650304" y="5357826"/>
              <a:chExt cx="1582701" cy="1285885"/>
            </a:xfrm>
          </p:grpSpPr>
          <p:pic>
            <p:nvPicPr>
              <p:cNvPr id="4109" name="Picture 11" descr="Screen Shot 2014-06-12 at 15.23.01.png"/>
              <p:cNvPicPr>
                <a:picLocks noChangeAspect="1"/>
              </p:cNvPicPr>
              <p:nvPr/>
            </p:nvPicPr>
            <p:blipFill>
              <a:blip r:embed="rId5" cstate="print"/>
              <a:srcRect l="742" t="919"/>
              <a:stretch>
                <a:fillRect/>
              </a:stretch>
            </p:blipFill>
            <p:spPr bwMode="auto">
              <a:xfrm>
                <a:off x="4650304" y="5375939"/>
                <a:ext cx="1276351" cy="1267772"/>
              </a:xfrm>
              <a:prstGeom prst="rect">
                <a:avLst/>
              </a:prstGeom>
              <a:noFill/>
              <a:ln w="19050">
                <a:noFill/>
                <a:miter lim="0"/>
                <a:headEnd/>
                <a:tailEnd/>
              </a:ln>
            </p:spPr>
          </p:pic>
          <p:sp>
            <p:nvSpPr>
              <p:cNvPr id="4110" name="Rettangolo 14"/>
              <p:cNvSpPr>
                <a:spLocks noChangeArrowheads="1"/>
              </p:cNvSpPr>
              <p:nvPr/>
            </p:nvSpPr>
            <p:spPr bwMode="auto">
              <a:xfrm>
                <a:off x="5232871" y="5357826"/>
                <a:ext cx="1000134" cy="738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indent="0" algn="ctr">
                  <a:buClr>
                    <a:srgbClr val="73FBA9"/>
                  </a:buClr>
                  <a:buFont typeface="Helvetica" charset="0"/>
                  <a:buNone/>
                </a:pPr>
                <a:r>
                  <a:rPr lang="it-IT" sz="1400" b="1" dirty="0" err="1">
                    <a:solidFill>
                      <a:schemeClr val="accent1"/>
                    </a:solidFill>
                    <a:latin typeface="Aharoni" pitchFamily="2" charset="-79"/>
                    <a:cs typeface="Aharoni" pitchFamily="2" charset="-79"/>
                    <a:sym typeface="Helvetica Light" charset="0"/>
                  </a:rPr>
                  <a:t>Jets</a:t>
                </a:r>
                <a:r>
                  <a:rPr lang="it-IT" sz="1400" b="1" dirty="0">
                    <a:solidFill>
                      <a:schemeClr val="accent1"/>
                    </a:solidFill>
                    <a:latin typeface="Aharoni" pitchFamily="2" charset="-79"/>
                    <a:cs typeface="Aharoni" pitchFamily="2" charset="-79"/>
                    <a:sym typeface="Helvetica Light" charset="0"/>
                  </a:rPr>
                  <a:t> and </a:t>
                </a:r>
                <a:r>
                  <a:rPr lang="it-IT" sz="1400" b="1" dirty="0" err="1">
                    <a:solidFill>
                      <a:schemeClr val="accent1"/>
                    </a:solidFill>
                    <a:latin typeface="Aharoni" pitchFamily="2" charset="-79"/>
                    <a:cs typeface="Aharoni" pitchFamily="2" charset="-79"/>
                    <a:sym typeface="Helvetica Light" charset="0"/>
                  </a:rPr>
                  <a:t>Disks</a:t>
                </a:r>
                <a:r>
                  <a:rPr lang="it-IT" sz="1400" b="1" dirty="0">
                    <a:solidFill>
                      <a:schemeClr val="accent1"/>
                    </a:solidFill>
                    <a:latin typeface="Aharoni" pitchFamily="2" charset="-79"/>
                    <a:cs typeface="Aharoni" pitchFamily="2" charset="-79"/>
                    <a:sym typeface="Helvetica Light" charset="0"/>
                  </a:rPr>
                  <a:t> </a:t>
                </a:r>
              </a:p>
              <a:p>
                <a:pPr indent="0" algn="ctr">
                  <a:buClr>
                    <a:srgbClr val="73FBA9"/>
                  </a:buClr>
                  <a:buFont typeface="Helvetica" charset="0"/>
                  <a:buNone/>
                </a:pPr>
                <a:r>
                  <a:rPr lang="it-IT" sz="1400" b="1" dirty="0">
                    <a:solidFill>
                      <a:schemeClr val="accent1"/>
                    </a:solidFill>
                    <a:latin typeface="Aharoni" pitchFamily="2" charset="-79"/>
                    <a:cs typeface="Aharoni" pitchFamily="2" charset="-79"/>
                    <a:sym typeface="Helvetica Light" charset="0"/>
                  </a:rPr>
                  <a:t>@ </a:t>
                </a:r>
                <a:r>
                  <a:rPr lang="it-IT" sz="1400" b="1" dirty="0" err="1">
                    <a:solidFill>
                      <a:schemeClr val="accent1"/>
                    </a:solidFill>
                    <a:latin typeface="Aharoni" pitchFamily="2" charset="-79"/>
                    <a:cs typeface="Aharoni" pitchFamily="2" charset="-79"/>
                    <a:sym typeface="Helvetica Light" charset="0"/>
                  </a:rPr>
                  <a:t>Inaf</a:t>
                </a:r>
                <a:endParaRPr lang="it-IT" sz="1400" b="1" dirty="0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p:grpSp>
      </p:grpSp>
      <p:sp>
        <p:nvSpPr>
          <p:cNvPr id="17" name="Rettangolo 16"/>
          <p:cNvSpPr/>
          <p:nvPr/>
        </p:nvSpPr>
        <p:spPr>
          <a:xfrm>
            <a:off x="1606550" y="90050"/>
            <a:ext cx="59309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ctr">
              <a:spcBef>
                <a:spcPts val="900"/>
              </a:spcBef>
              <a:buClr>
                <a:srgbClr val="73FBA9"/>
              </a:buClr>
              <a:buFont typeface="Helvetica" charset="0"/>
              <a:buNone/>
              <a:defRPr/>
            </a:pPr>
            <a:r>
              <a:rPr lang="it-IT" sz="16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T-REX Meeting – Sesto/</a:t>
            </a:r>
            <a:r>
              <a:rPr lang="it-IT" sz="1600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Sexten</a:t>
            </a:r>
            <a:r>
              <a:rPr lang="it-IT" sz="16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– 23</a:t>
            </a:r>
            <a:r>
              <a:rPr lang="it-IT" sz="1600" i="1" baseline="30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rd</a:t>
            </a:r>
            <a:r>
              <a:rPr lang="it-IT" sz="16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July</a:t>
            </a:r>
            <a:r>
              <a:rPr lang="it-IT" sz="16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2015</a:t>
            </a:r>
          </a:p>
        </p:txBody>
      </p:sp>
      <p:cxnSp>
        <p:nvCxnSpPr>
          <p:cNvPr id="16" name="Connettore 1 15"/>
          <p:cNvCxnSpPr/>
          <p:nvPr/>
        </p:nvCxnSpPr>
        <p:spPr bwMode="auto">
          <a:xfrm>
            <a:off x="0" y="2428867"/>
            <a:ext cx="9144000" cy="0"/>
          </a:xfrm>
          <a:prstGeom prst="line">
            <a:avLst/>
          </a:prstGeom>
          <a:solidFill>
            <a:srgbClr val="00D2A9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>
            <a:off x="-32" y="3482789"/>
            <a:ext cx="9144000" cy="0"/>
          </a:xfrm>
          <a:prstGeom prst="line">
            <a:avLst/>
          </a:prstGeom>
          <a:solidFill>
            <a:srgbClr val="00D2A9"/>
          </a:solidFill>
          <a:ln w="1905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9" name="Rettangolo 18"/>
          <p:cNvSpPr/>
          <p:nvPr/>
        </p:nvSpPr>
        <p:spPr>
          <a:xfrm>
            <a:off x="0" y="3611151"/>
            <a:ext cx="91440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indent="0" algn="ctr">
              <a:spcBef>
                <a:spcPts val="900"/>
              </a:spcBef>
              <a:buClr>
                <a:srgbClr val="73FBA9"/>
              </a:buClr>
              <a:buFont typeface="Helvetica" charset="0"/>
              <a:buNone/>
              <a:defRPr/>
            </a:pPr>
            <a:r>
              <a:rPr lang="it-IT" sz="2800" b="1" i="1" dirty="0" smtClean="0">
                <a:solidFill>
                  <a:srgbClr val="0099CC"/>
                </a:solidFill>
                <a:latin typeface="+mn-lt"/>
                <a:sym typeface="Helvetica Light" charset="0"/>
              </a:rPr>
              <a:t>A </a:t>
            </a:r>
            <a:r>
              <a:rPr lang="it-IT" sz="2800" b="1" i="1" dirty="0" err="1" smtClean="0">
                <a:solidFill>
                  <a:srgbClr val="0099CC"/>
                </a:solidFill>
                <a:latin typeface="+mn-lt"/>
                <a:sym typeface="Helvetica Light" charset="0"/>
              </a:rPr>
              <a:t>preview</a:t>
            </a:r>
            <a:r>
              <a:rPr lang="it-IT" sz="2800" b="1" i="1" dirty="0" smtClean="0">
                <a:solidFill>
                  <a:srgbClr val="0099CC"/>
                </a:solidFill>
                <a:latin typeface="+mn-lt"/>
                <a:sym typeface="Helvetica Light" charset="0"/>
              </a:rPr>
              <a:t> </a:t>
            </a:r>
            <a:r>
              <a:rPr lang="it-IT" sz="2800" b="1" i="1" dirty="0" err="1" smtClean="0">
                <a:solidFill>
                  <a:srgbClr val="0099CC"/>
                </a:solidFill>
                <a:latin typeface="+mn-lt"/>
                <a:sym typeface="Helvetica Light" charset="0"/>
              </a:rPr>
              <a:t>from</a:t>
            </a:r>
            <a:r>
              <a:rPr lang="it-IT" sz="2800" b="1" i="1" dirty="0" smtClean="0">
                <a:solidFill>
                  <a:srgbClr val="0099CC"/>
                </a:solidFill>
                <a:latin typeface="+mn-lt"/>
                <a:sym typeface="Helvetica Light" charset="0"/>
              </a:rPr>
              <a:t> </a:t>
            </a:r>
            <a:r>
              <a:rPr lang="it-IT" sz="2800" b="1" i="1" dirty="0" err="1" smtClean="0">
                <a:solidFill>
                  <a:srgbClr val="0099CC"/>
                </a:solidFill>
                <a:latin typeface="+mn-lt"/>
                <a:sym typeface="Helvetica Light" charset="0"/>
              </a:rPr>
              <a:t>X-Shooter</a:t>
            </a:r>
            <a:r>
              <a:rPr lang="it-IT" sz="2800" b="1" i="1" dirty="0" smtClean="0">
                <a:solidFill>
                  <a:srgbClr val="0099CC"/>
                </a:solidFill>
                <a:latin typeface="+mn-lt"/>
                <a:sym typeface="Helvetica Light" charset="0"/>
              </a:rPr>
              <a:t> </a:t>
            </a:r>
            <a:r>
              <a:rPr lang="it-IT" sz="2800" b="1" i="1" dirty="0" err="1" smtClean="0">
                <a:solidFill>
                  <a:srgbClr val="0099CC"/>
                </a:solidFill>
                <a:latin typeface="+mn-lt"/>
                <a:sym typeface="Helvetica Light" charset="0"/>
              </a:rPr>
              <a:t>spectra</a:t>
            </a:r>
            <a:endParaRPr lang="it-IT" sz="2800" i="1" dirty="0">
              <a:solidFill>
                <a:srgbClr val="0099CC"/>
              </a:solidFill>
              <a:latin typeface="+mn-lt"/>
            </a:endParaRPr>
          </a:p>
        </p:txBody>
      </p:sp>
      <p:cxnSp>
        <p:nvCxnSpPr>
          <p:cNvPr id="23" name="Connettore 1 22"/>
          <p:cNvCxnSpPr/>
          <p:nvPr/>
        </p:nvCxnSpPr>
        <p:spPr bwMode="auto">
          <a:xfrm>
            <a:off x="-32" y="3632555"/>
            <a:ext cx="9144000" cy="0"/>
          </a:xfrm>
          <a:prstGeom prst="line">
            <a:avLst/>
          </a:prstGeom>
          <a:solidFill>
            <a:srgbClr val="00D2A9"/>
          </a:solidFill>
          <a:ln w="19050" cap="flat" cmpd="sng" algn="ctr">
            <a:solidFill>
              <a:srgbClr val="0099CC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4" name="Connettore 1 23"/>
          <p:cNvCxnSpPr/>
          <p:nvPr/>
        </p:nvCxnSpPr>
        <p:spPr bwMode="auto">
          <a:xfrm>
            <a:off x="-32" y="4132621"/>
            <a:ext cx="9144000" cy="0"/>
          </a:xfrm>
          <a:prstGeom prst="line">
            <a:avLst/>
          </a:prstGeom>
          <a:solidFill>
            <a:srgbClr val="00D2A9"/>
          </a:solidFill>
          <a:ln w="19050" cap="flat" cmpd="sng" algn="ctr">
            <a:solidFill>
              <a:srgbClr val="0099CC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0" name="Rettangolo 19"/>
          <p:cNvSpPr/>
          <p:nvPr/>
        </p:nvSpPr>
        <p:spPr>
          <a:xfrm>
            <a:off x="214282" y="4714884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spcBef>
                <a:spcPts val="900"/>
              </a:spcBef>
              <a:buClr>
                <a:srgbClr val="73FBA9"/>
              </a:buClr>
              <a:buFont typeface="Helvetica" charset="0"/>
              <a:buNone/>
              <a:defRPr/>
            </a:pP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J.Alcalà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K.Biazzo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F.Bacciotti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R.Bonito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C.Codella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E.Covino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F.Fontani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D.Fedele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A.Frasca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T.Giannini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G. Li Causi,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D.Lorenzetti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C.Manara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B.Nisini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A.Natta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L.Podio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L.Testi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G.Santangelo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B.Stelzer</a:t>
            </a:r>
            <a:r>
              <a:rPr lang="it-IT" sz="1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M.Tazzari</a:t>
            </a:r>
            <a:endParaRPr lang="it-IT" sz="14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1189020"/>
            <a:ext cx="4679950" cy="2527300"/>
            <a:chOff x="0" y="14211"/>
            <a:chExt cx="4279901" cy="2132116"/>
          </a:xfrm>
        </p:grpSpPr>
        <p:pic>
          <p:nvPicPr>
            <p:cNvPr id="12332" name="Picture 4" descr="protostar.jpg"/>
            <p:cNvPicPr>
              <a:picLocks noChangeAspect="1"/>
            </p:cNvPicPr>
            <p:nvPr/>
          </p:nvPicPr>
          <p:blipFill>
            <a:blip r:embed="rId3" cstate="print"/>
            <a:srcRect r="8333"/>
            <a:stretch>
              <a:fillRect/>
            </a:stretch>
          </p:blipFill>
          <p:spPr bwMode="auto">
            <a:xfrm>
              <a:off x="0" y="14211"/>
              <a:ext cx="4279901" cy="2132116"/>
            </a:xfrm>
            <a:prstGeom prst="rect">
              <a:avLst/>
            </a:prstGeom>
            <a:noFill/>
            <a:ln w="38100">
              <a:noFill/>
              <a:miter lim="0"/>
              <a:headEnd/>
              <a:tailEnd/>
            </a:ln>
          </p:spPr>
        </p:pic>
        <p:sp>
          <p:nvSpPr>
            <p:cNvPr id="12333" name="AutoShape 5"/>
            <p:cNvSpPr>
              <a:spLocks/>
            </p:cNvSpPr>
            <p:nvPr/>
          </p:nvSpPr>
          <p:spPr bwMode="auto">
            <a:xfrm>
              <a:off x="714380" y="188127"/>
              <a:ext cx="1143008" cy="335209"/>
            </a:xfrm>
            <a:custGeom>
              <a:avLst/>
              <a:gdLst>
                <a:gd name="T0" fmla="*/ 1677789086 w 21600"/>
                <a:gd name="T1" fmla="*/ 40365527 h 21600"/>
                <a:gd name="T2" fmla="*/ 1677789086 w 21600"/>
                <a:gd name="T3" fmla="*/ 40365527 h 21600"/>
                <a:gd name="T4" fmla="*/ 1677789086 w 21600"/>
                <a:gd name="T5" fmla="*/ 40365527 h 21600"/>
                <a:gd name="T6" fmla="*/ 1677789086 w 21600"/>
                <a:gd name="T7" fmla="*/ 403655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151515"/>
            </a:soli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12291" name="Figura a mano libera 54"/>
          <p:cNvSpPr>
            <a:spLocks/>
          </p:cNvSpPr>
          <p:nvPr/>
        </p:nvSpPr>
        <p:spPr bwMode="auto">
          <a:xfrm flipV="1">
            <a:off x="2465356" y="1812907"/>
            <a:ext cx="2217738" cy="414338"/>
          </a:xfrm>
          <a:custGeom>
            <a:avLst/>
            <a:gdLst>
              <a:gd name="T0" fmla="*/ 0 w 2218267"/>
              <a:gd name="T1" fmla="*/ 0 h 414867"/>
              <a:gd name="T2" fmla="*/ 812606 w 2218267"/>
              <a:gd name="T3" fmla="*/ 59191 h 414867"/>
              <a:gd name="T4" fmla="*/ 1506709 w 2218267"/>
              <a:gd name="T5" fmla="*/ 186029 h 414867"/>
              <a:gd name="T6" fmla="*/ 2217738 w 2218267"/>
              <a:gd name="T7" fmla="*/ 363603 h 414867"/>
              <a:gd name="T8" fmla="*/ 2175414 w 2218267"/>
              <a:gd name="T9" fmla="*/ 414338 h 414867"/>
              <a:gd name="T10" fmla="*/ 59253 w 2218267"/>
              <a:gd name="T11" fmla="*/ 93015 h 414867"/>
              <a:gd name="T12" fmla="*/ 0 w 2218267"/>
              <a:gd name="T13" fmla="*/ 0 h 4148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18267"/>
              <a:gd name="T22" fmla="*/ 0 h 414867"/>
              <a:gd name="T23" fmla="*/ 2218267 w 2218267"/>
              <a:gd name="T24" fmla="*/ 414867 h 4148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18267" h="414867">
                <a:moveTo>
                  <a:pt x="0" y="0"/>
                </a:moveTo>
                <a:lnTo>
                  <a:pt x="812800" y="59267"/>
                </a:lnTo>
                <a:lnTo>
                  <a:pt x="1507067" y="186267"/>
                </a:lnTo>
                <a:lnTo>
                  <a:pt x="2218267" y="364067"/>
                </a:lnTo>
                <a:lnTo>
                  <a:pt x="2175933" y="414867"/>
                </a:lnTo>
                <a:lnTo>
                  <a:pt x="59267" y="93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algn="l" eaLnBrk="1">
              <a:defRPr/>
            </a:pP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2294" name="Picture 41" descr="Fig1.jpg"/>
          <p:cNvPicPr>
            <a:picLocks noChangeAspect="1"/>
          </p:cNvPicPr>
          <p:nvPr/>
        </p:nvPicPr>
        <p:blipFill>
          <a:blip r:embed="rId4" cstate="print"/>
          <a:srcRect l="2434" t="10104" r="50830" b="7487"/>
          <a:stretch>
            <a:fillRect/>
          </a:stretch>
        </p:blipFill>
        <p:spPr bwMode="auto">
          <a:xfrm>
            <a:off x="4929191" y="3143248"/>
            <a:ext cx="4087872" cy="35139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2295" name="AutoShape 42"/>
          <p:cNvSpPr>
            <a:spLocks/>
          </p:cNvSpPr>
          <p:nvPr/>
        </p:nvSpPr>
        <p:spPr bwMode="auto">
          <a:xfrm>
            <a:off x="5072066" y="2857496"/>
            <a:ext cx="3786214" cy="428628"/>
          </a:xfrm>
          <a:custGeom>
            <a:avLst/>
            <a:gdLst>
              <a:gd name="T0" fmla="*/ 2147483647 w 21600"/>
              <a:gd name="T1" fmla="*/ 128801946 h 21600"/>
              <a:gd name="T2" fmla="*/ 2147483647 w 21600"/>
              <a:gd name="T3" fmla="*/ 128801946 h 21600"/>
              <a:gd name="T4" fmla="*/ 2147483647 w 21600"/>
              <a:gd name="T5" fmla="*/ 128801946 h 21600"/>
              <a:gd name="T6" fmla="*/ 2147483647 w 21600"/>
              <a:gd name="T7" fmla="*/ 1288019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/>
            <a:r>
              <a:rPr lang="it-IT" sz="1400" i="1" dirty="0" err="1">
                <a:latin typeface="Arial" pitchFamily="34" charset="0"/>
                <a:cs typeface="Arial" pitchFamily="34" charset="0"/>
              </a:rPr>
              <a:t>Forbidden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err="1">
                <a:latin typeface="Arial" pitchFamily="34" charset="0"/>
                <a:cs typeface="Arial" pitchFamily="34" charset="0"/>
              </a:rPr>
              <a:t>lines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sz="1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X-Shooter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err="1">
                <a:latin typeface="Arial" pitchFamily="34" charset="0"/>
                <a:cs typeface="Arial" pitchFamily="34" charset="0"/>
              </a:rPr>
              <a:t>spectrum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ESO-Ha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574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50"/>
          <p:cNvGrpSpPr>
            <a:grpSpLocks/>
          </p:cNvGrpSpPr>
          <p:nvPr/>
        </p:nvGrpSpPr>
        <p:grpSpPr bwMode="auto">
          <a:xfrm>
            <a:off x="946119" y="1287445"/>
            <a:ext cx="3519487" cy="1700212"/>
            <a:chOff x="1027820" y="1170133"/>
            <a:chExt cx="3412211" cy="170002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580975" y="1814879"/>
              <a:ext cx="559457" cy="276637"/>
              <a:chOff x="37977" y="-105047"/>
              <a:chExt cx="559457" cy="247346"/>
            </a:xfrm>
          </p:grpSpPr>
          <p:sp>
            <p:nvSpPr>
              <p:cNvPr id="12330" name="AutoShape 7"/>
              <p:cNvSpPr>
                <a:spLocks/>
              </p:cNvSpPr>
              <p:nvPr/>
            </p:nvSpPr>
            <p:spPr bwMode="auto">
              <a:xfrm>
                <a:off x="128902" y="-105047"/>
                <a:ext cx="468532" cy="236478"/>
              </a:xfrm>
              <a:custGeom>
                <a:avLst/>
                <a:gdLst>
                  <a:gd name="T0" fmla="*/ 110225020 w 21600"/>
                  <a:gd name="T1" fmla="*/ 14172116 h 21600"/>
                  <a:gd name="T2" fmla="*/ 110225020 w 21600"/>
                  <a:gd name="T3" fmla="*/ 14172116 h 21600"/>
                  <a:gd name="T4" fmla="*/ 110225020 w 21600"/>
                  <a:gd name="T5" fmla="*/ 14172116 h 21600"/>
                  <a:gd name="T6" fmla="*/ 110225020 w 21600"/>
                  <a:gd name="T7" fmla="*/ 1417211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31" name="AutoShape 8"/>
              <p:cNvSpPr>
                <a:spLocks/>
              </p:cNvSpPr>
              <p:nvPr/>
            </p:nvSpPr>
            <p:spPr bwMode="auto">
              <a:xfrm rot="-9999198">
                <a:off x="37977" y="13387"/>
                <a:ext cx="170492" cy="128912"/>
              </a:xfrm>
              <a:custGeom>
                <a:avLst/>
                <a:gdLst>
                  <a:gd name="T0" fmla="*/ 5310976 w 21600"/>
                  <a:gd name="T1" fmla="*/ 2295845 h 21600"/>
                  <a:gd name="T2" fmla="*/ 5310976 w 21600"/>
                  <a:gd name="T3" fmla="*/ 2295845 h 21600"/>
                  <a:gd name="T4" fmla="*/ 5310976 w 21600"/>
                  <a:gd name="T5" fmla="*/ 2295845 h 21600"/>
                  <a:gd name="T6" fmla="*/ 5310976 w 21600"/>
                  <a:gd name="T7" fmla="*/ 22958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600"/>
                    </a:lnTo>
                    <a:lnTo>
                      <a:pt x="21599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 rot="10800000">
              <a:off x="1035312" y="2570806"/>
              <a:ext cx="563911" cy="292341"/>
              <a:chOff x="0" y="0"/>
              <a:chExt cx="563911" cy="261387"/>
            </a:xfrm>
          </p:grpSpPr>
          <p:sp>
            <p:nvSpPr>
              <p:cNvPr id="12328" name="AutoShape 10"/>
              <p:cNvSpPr>
                <a:spLocks/>
              </p:cNvSpPr>
              <p:nvPr/>
            </p:nvSpPr>
            <p:spPr bwMode="auto">
              <a:xfrm>
                <a:off x="95380" y="0"/>
                <a:ext cx="468531" cy="236478"/>
              </a:xfrm>
              <a:custGeom>
                <a:avLst/>
                <a:gdLst>
                  <a:gd name="T0" fmla="*/ 110224524 w 21600"/>
                  <a:gd name="T1" fmla="*/ 14172116 h 21600"/>
                  <a:gd name="T2" fmla="*/ 110224524 w 21600"/>
                  <a:gd name="T3" fmla="*/ 14172116 h 21600"/>
                  <a:gd name="T4" fmla="*/ 110224524 w 21600"/>
                  <a:gd name="T5" fmla="*/ 14172116 h 21600"/>
                  <a:gd name="T6" fmla="*/ 110224524 w 21600"/>
                  <a:gd name="T7" fmla="*/ 1417211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599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29" name="AutoShape 11"/>
              <p:cNvSpPr>
                <a:spLocks/>
              </p:cNvSpPr>
              <p:nvPr/>
            </p:nvSpPr>
            <p:spPr bwMode="auto">
              <a:xfrm rot="-9999198">
                <a:off x="12576" y="114538"/>
                <a:ext cx="170492" cy="128912"/>
              </a:xfrm>
              <a:custGeom>
                <a:avLst/>
                <a:gdLst>
                  <a:gd name="T0" fmla="*/ 5310976 w 21600"/>
                  <a:gd name="T1" fmla="*/ 2295845 h 21600"/>
                  <a:gd name="T2" fmla="*/ 5310976 w 21600"/>
                  <a:gd name="T3" fmla="*/ 2295845 h 21600"/>
                  <a:gd name="T4" fmla="*/ 5310976 w 21600"/>
                  <a:gd name="T5" fmla="*/ 2295845 h 21600"/>
                  <a:gd name="T6" fmla="*/ 5310976 w 21600"/>
                  <a:gd name="T7" fmla="*/ 22958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027820" y="1818827"/>
              <a:ext cx="548846" cy="265284"/>
              <a:chOff x="41740" y="-80531"/>
              <a:chExt cx="548847" cy="237196"/>
            </a:xfrm>
          </p:grpSpPr>
          <p:sp>
            <p:nvSpPr>
              <p:cNvPr id="12326" name="AutoShape 13"/>
              <p:cNvSpPr>
                <a:spLocks/>
              </p:cNvSpPr>
              <p:nvPr/>
            </p:nvSpPr>
            <p:spPr bwMode="auto">
              <a:xfrm rot="-373458">
                <a:off x="41740" y="-80531"/>
                <a:ext cx="465107" cy="236672"/>
              </a:xfrm>
              <a:custGeom>
                <a:avLst/>
                <a:gdLst>
                  <a:gd name="T0" fmla="*/ 107825588 w 21600"/>
                  <a:gd name="T1" fmla="*/ 14207026 h 21600"/>
                  <a:gd name="T2" fmla="*/ 107825588 w 21600"/>
                  <a:gd name="T3" fmla="*/ 14207026 h 21600"/>
                  <a:gd name="T4" fmla="*/ 107825588 w 21600"/>
                  <a:gd name="T5" fmla="*/ 14207026 h 21600"/>
                  <a:gd name="T6" fmla="*/ 107825588 w 21600"/>
                  <a:gd name="T7" fmla="*/ 1420702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599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27" name="AutoShape 14"/>
              <p:cNvSpPr>
                <a:spLocks/>
              </p:cNvSpPr>
              <p:nvPr/>
            </p:nvSpPr>
            <p:spPr bwMode="auto">
              <a:xfrm rot="10047303">
                <a:off x="419762" y="28137"/>
                <a:ext cx="170825" cy="128528"/>
              </a:xfrm>
              <a:custGeom>
                <a:avLst/>
                <a:gdLst>
                  <a:gd name="T0" fmla="*/ 5342188 w 21600"/>
                  <a:gd name="T1" fmla="*/ 2275392 h 21600"/>
                  <a:gd name="T2" fmla="*/ 5342188 w 21600"/>
                  <a:gd name="T3" fmla="*/ 2275392 h 21600"/>
                  <a:gd name="T4" fmla="*/ 5342188 w 21600"/>
                  <a:gd name="T5" fmla="*/ 2275392 h 21600"/>
                  <a:gd name="T6" fmla="*/ 5342188 w 21600"/>
                  <a:gd name="T7" fmla="*/ 227539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10379588">
              <a:off x="1607671" y="2573984"/>
              <a:ext cx="557540" cy="296169"/>
              <a:chOff x="0" y="0"/>
              <a:chExt cx="557540" cy="264809"/>
            </a:xfrm>
          </p:grpSpPr>
          <p:sp>
            <p:nvSpPr>
              <p:cNvPr id="12324" name="AutoShape 16"/>
              <p:cNvSpPr>
                <a:spLocks/>
              </p:cNvSpPr>
              <p:nvPr/>
            </p:nvSpPr>
            <p:spPr bwMode="auto">
              <a:xfrm>
                <a:off x="0" y="0"/>
                <a:ext cx="465963" cy="238148"/>
              </a:xfrm>
              <a:custGeom>
                <a:avLst/>
                <a:gdLst>
                  <a:gd name="T0" fmla="*/ 108422001 w 21600"/>
                  <a:gd name="T1" fmla="*/ 14474492 h 21600"/>
                  <a:gd name="T2" fmla="*/ 108422001 w 21600"/>
                  <a:gd name="T3" fmla="*/ 14474492 h 21600"/>
                  <a:gd name="T4" fmla="*/ 108422001 w 21600"/>
                  <a:gd name="T5" fmla="*/ 14474492 h 21600"/>
                  <a:gd name="T6" fmla="*/ 108422001 w 21600"/>
                  <a:gd name="T7" fmla="*/ 1447449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599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25" name="AutoShape 17"/>
              <p:cNvSpPr>
                <a:spLocks/>
              </p:cNvSpPr>
              <p:nvPr/>
            </p:nvSpPr>
            <p:spPr bwMode="auto">
              <a:xfrm rot="10421869">
                <a:off x="385740" y="137837"/>
                <a:ext cx="171800" cy="126972"/>
              </a:xfrm>
              <a:custGeom>
                <a:avLst/>
                <a:gdLst>
                  <a:gd name="T0" fmla="*/ 5434153 w 21600"/>
                  <a:gd name="T1" fmla="*/ 2193747 h 21600"/>
                  <a:gd name="T2" fmla="*/ 5434153 w 21600"/>
                  <a:gd name="T3" fmla="*/ 2193747 h 21600"/>
                  <a:gd name="T4" fmla="*/ 5434153 w 21600"/>
                  <a:gd name="T5" fmla="*/ 2193747 h 21600"/>
                  <a:gd name="T6" fmla="*/ 5434153 w 21600"/>
                  <a:gd name="T7" fmla="*/ 21937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599"/>
                    </a:lnTo>
                    <a:lnTo>
                      <a:pt x="21599" y="2159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sp>
          <p:nvSpPr>
            <p:cNvPr id="12310" name="AutoShape 18"/>
            <p:cNvSpPr>
              <a:spLocks/>
            </p:cNvSpPr>
            <p:nvPr/>
          </p:nvSpPr>
          <p:spPr bwMode="auto">
            <a:xfrm>
              <a:off x="1539713" y="1243702"/>
              <a:ext cx="94354" cy="558634"/>
            </a:xfrm>
            <a:custGeom>
              <a:avLst/>
              <a:gdLst>
                <a:gd name="T0" fmla="*/ 726967 w 21600"/>
                <a:gd name="T1" fmla="*/ 159041232 h 21600"/>
                <a:gd name="T2" fmla="*/ 726967 w 21600"/>
                <a:gd name="T3" fmla="*/ 159041232 h 21600"/>
                <a:gd name="T4" fmla="*/ 726967 w 21600"/>
                <a:gd name="T5" fmla="*/ 159041232 h 21600"/>
                <a:gd name="T6" fmla="*/ 726967 w 21600"/>
                <a:gd name="T7" fmla="*/ 1590412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501"/>
                  </a:moveTo>
                  <a:lnTo>
                    <a:pt x="5399" y="5501"/>
                  </a:lnTo>
                  <a:lnTo>
                    <a:pt x="5399" y="21600"/>
                  </a:lnTo>
                  <a:lnTo>
                    <a:pt x="16200" y="21600"/>
                  </a:lnTo>
                  <a:lnTo>
                    <a:pt x="16200" y="5501"/>
                  </a:lnTo>
                  <a:lnTo>
                    <a:pt x="21600" y="550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11" name="AutoShape 19"/>
            <p:cNvSpPr>
              <a:spLocks/>
            </p:cNvSpPr>
            <p:nvPr/>
          </p:nvSpPr>
          <p:spPr bwMode="auto">
            <a:xfrm rot="514697">
              <a:off x="1690058" y="1239626"/>
              <a:ext cx="91593" cy="564504"/>
            </a:xfrm>
            <a:custGeom>
              <a:avLst/>
              <a:gdLst>
                <a:gd name="T0" fmla="*/ 664995 w 21600"/>
                <a:gd name="T1" fmla="*/ 164107892 h 21600"/>
                <a:gd name="T2" fmla="*/ 664995 w 21600"/>
                <a:gd name="T3" fmla="*/ 164107892 h 21600"/>
                <a:gd name="T4" fmla="*/ 664995 w 21600"/>
                <a:gd name="T5" fmla="*/ 164107892 h 21600"/>
                <a:gd name="T6" fmla="*/ 664995 w 21600"/>
                <a:gd name="T7" fmla="*/ 16410789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504"/>
                  </a:moveTo>
                  <a:lnTo>
                    <a:pt x="5400" y="5504"/>
                  </a:lnTo>
                  <a:lnTo>
                    <a:pt x="5400" y="21599"/>
                  </a:lnTo>
                  <a:lnTo>
                    <a:pt x="16199" y="21599"/>
                  </a:lnTo>
                  <a:lnTo>
                    <a:pt x="16199" y="5504"/>
                  </a:lnTo>
                  <a:lnTo>
                    <a:pt x="21599" y="550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12" name="AutoShape 20"/>
            <p:cNvSpPr>
              <a:spLocks/>
            </p:cNvSpPr>
            <p:nvPr/>
          </p:nvSpPr>
          <p:spPr bwMode="auto">
            <a:xfrm rot="-514686">
              <a:off x="1391163" y="1241152"/>
              <a:ext cx="89604" cy="564506"/>
            </a:xfrm>
            <a:custGeom>
              <a:avLst/>
              <a:gdLst>
                <a:gd name="T0" fmla="*/ 622611 w 21600"/>
                <a:gd name="T1" fmla="*/ 164109100 h 21600"/>
                <a:gd name="T2" fmla="*/ 622611 w 21600"/>
                <a:gd name="T3" fmla="*/ 164109100 h 21600"/>
                <a:gd name="T4" fmla="*/ 622611 w 21600"/>
                <a:gd name="T5" fmla="*/ 164109100 h 21600"/>
                <a:gd name="T6" fmla="*/ 622611 w 21600"/>
                <a:gd name="T7" fmla="*/ 1641091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384"/>
                  </a:moveTo>
                  <a:lnTo>
                    <a:pt x="5400" y="5384"/>
                  </a:lnTo>
                  <a:lnTo>
                    <a:pt x="5400" y="21600"/>
                  </a:lnTo>
                  <a:lnTo>
                    <a:pt x="16199" y="21600"/>
                  </a:lnTo>
                  <a:lnTo>
                    <a:pt x="16199" y="5384"/>
                  </a:lnTo>
                  <a:lnTo>
                    <a:pt x="21599" y="538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4352" name="AutoShape 21"/>
            <p:cNvSpPr>
              <a:spLocks/>
            </p:cNvSpPr>
            <p:nvPr/>
          </p:nvSpPr>
          <p:spPr bwMode="auto">
            <a:xfrm rot="10986352" flipH="1">
              <a:off x="2245257" y="1201879"/>
              <a:ext cx="401709" cy="976202"/>
            </a:xfrm>
            <a:custGeom>
              <a:avLst/>
              <a:gdLst>
                <a:gd name="T0" fmla="*/ 200248 w 21600"/>
                <a:gd name="T1" fmla="*/ 436665 h 21600"/>
                <a:gd name="T2" fmla="*/ 200248 w 21600"/>
                <a:gd name="T3" fmla="*/ 436665 h 21600"/>
                <a:gd name="T4" fmla="*/ 200248 w 21600"/>
                <a:gd name="T5" fmla="*/ 436665 h 21600"/>
                <a:gd name="T6" fmla="*/ 200248 w 21600"/>
                <a:gd name="T7" fmla="*/ 43666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2903" y="4788"/>
                    <a:pt x="20949" y="12834"/>
                    <a:pt x="21599" y="2160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353" name="AutoShape 22"/>
            <p:cNvSpPr>
              <a:spLocks/>
            </p:cNvSpPr>
            <p:nvPr/>
          </p:nvSpPr>
          <p:spPr bwMode="auto">
            <a:xfrm rot="10986352" flipH="1">
              <a:off x="2209858" y="1192355"/>
              <a:ext cx="289353" cy="971440"/>
            </a:xfrm>
            <a:custGeom>
              <a:avLst/>
              <a:gdLst>
                <a:gd name="T0" fmla="*/ 144792 w 21600"/>
                <a:gd name="T1" fmla="*/ 434180 h 21600"/>
                <a:gd name="T2" fmla="*/ 144792 w 21600"/>
                <a:gd name="T3" fmla="*/ 434180 h 21600"/>
                <a:gd name="T4" fmla="*/ 144792 w 21600"/>
                <a:gd name="T5" fmla="*/ 434180 h 21600"/>
                <a:gd name="T6" fmla="*/ 144792 w 21600"/>
                <a:gd name="T7" fmla="*/ 4341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2839" y="4542"/>
                    <a:pt x="20968" y="12671"/>
                    <a:pt x="21600" y="2160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354" name="AutoShape 23"/>
            <p:cNvSpPr>
              <a:spLocks/>
            </p:cNvSpPr>
            <p:nvPr/>
          </p:nvSpPr>
          <p:spPr bwMode="auto">
            <a:xfrm rot="10986352" flipH="1">
              <a:off x="2189849" y="1190768"/>
              <a:ext cx="160068" cy="944456"/>
            </a:xfrm>
            <a:custGeom>
              <a:avLst/>
              <a:gdLst>
                <a:gd name="T0" fmla="*/ 80495 w 21600"/>
                <a:gd name="T1" fmla="*/ 422104 h 21600"/>
                <a:gd name="T2" fmla="*/ 80495 w 21600"/>
                <a:gd name="T3" fmla="*/ 422104 h 21600"/>
                <a:gd name="T4" fmla="*/ 80495 w 21600"/>
                <a:gd name="T5" fmla="*/ 422104 h 21600"/>
                <a:gd name="T6" fmla="*/ 80495 w 21600"/>
                <a:gd name="T7" fmla="*/ 42210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2924" y="4876"/>
                    <a:pt x="20940" y="12892"/>
                    <a:pt x="21600" y="2160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316" name="AutoShape 24"/>
            <p:cNvSpPr>
              <a:spLocks/>
            </p:cNvSpPr>
            <p:nvPr/>
          </p:nvSpPr>
          <p:spPr bwMode="auto">
            <a:xfrm rot="10800000" flipH="1">
              <a:off x="4040903" y="2120251"/>
              <a:ext cx="399128" cy="143810"/>
            </a:xfrm>
            <a:prstGeom prst="leftArrow">
              <a:avLst>
                <a:gd name="adj1" fmla="val 50000"/>
                <a:gd name="adj2" fmla="val 107045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17" name="AutoShape 25"/>
            <p:cNvSpPr>
              <a:spLocks/>
            </p:cNvSpPr>
            <p:nvPr/>
          </p:nvSpPr>
          <p:spPr bwMode="auto">
            <a:xfrm rot="10800000" flipH="1">
              <a:off x="4040903" y="2318967"/>
              <a:ext cx="399128" cy="143811"/>
            </a:xfrm>
            <a:prstGeom prst="leftArrow">
              <a:avLst>
                <a:gd name="adj1" fmla="val 50000"/>
                <a:gd name="adj2" fmla="val 107044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18" name="AutoShape 26"/>
            <p:cNvSpPr>
              <a:spLocks/>
            </p:cNvSpPr>
            <p:nvPr/>
          </p:nvSpPr>
          <p:spPr bwMode="auto">
            <a:xfrm rot="10800000" flipH="1">
              <a:off x="4040903" y="2517684"/>
              <a:ext cx="399128" cy="143810"/>
            </a:xfrm>
            <a:prstGeom prst="leftArrow">
              <a:avLst>
                <a:gd name="adj1" fmla="val 50000"/>
                <a:gd name="adj2" fmla="val 107045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19" name="AutoShape 27"/>
            <p:cNvSpPr>
              <a:spLocks/>
            </p:cNvSpPr>
            <p:nvPr/>
          </p:nvSpPr>
          <p:spPr bwMode="auto">
            <a:xfrm rot="10800000" flipH="1">
              <a:off x="3162673" y="2395564"/>
              <a:ext cx="515534" cy="132966"/>
            </a:xfrm>
            <a:prstGeom prst="leftArrow">
              <a:avLst>
                <a:gd name="adj1" fmla="val 50000"/>
                <a:gd name="adj2" fmla="val 107035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20" name="AutoShape 28"/>
            <p:cNvSpPr>
              <a:spLocks/>
            </p:cNvSpPr>
            <p:nvPr/>
          </p:nvSpPr>
          <p:spPr bwMode="auto">
            <a:xfrm rot="10800000" flipH="1">
              <a:off x="3162673" y="2198308"/>
              <a:ext cx="515534" cy="134427"/>
            </a:xfrm>
            <a:prstGeom prst="leftArrow">
              <a:avLst>
                <a:gd name="adj1" fmla="val 50000"/>
                <a:gd name="adj2" fmla="val 107026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21" name="Line 29"/>
            <p:cNvSpPr>
              <a:spLocks noChangeShapeType="1"/>
            </p:cNvSpPr>
            <p:nvPr/>
          </p:nvSpPr>
          <p:spPr bwMode="auto">
            <a:xfrm flipV="1">
              <a:off x="3816720" y="1170133"/>
              <a:ext cx="510972" cy="771490"/>
            </a:xfrm>
            <a:prstGeom prst="line">
              <a:avLst/>
            </a:prstGeom>
            <a:noFill/>
            <a:ln w="38100">
              <a:solidFill>
                <a:srgbClr val="FFD300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22" name="Line 39"/>
            <p:cNvSpPr>
              <a:spLocks noChangeShapeType="1"/>
            </p:cNvSpPr>
            <p:nvPr/>
          </p:nvSpPr>
          <p:spPr bwMode="auto">
            <a:xfrm flipV="1">
              <a:off x="3214678" y="1313008"/>
              <a:ext cx="325015" cy="721811"/>
            </a:xfrm>
            <a:prstGeom prst="line">
              <a:avLst/>
            </a:prstGeom>
            <a:noFill/>
            <a:ln w="38100">
              <a:solidFill>
                <a:srgbClr val="FFD300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23" name="Line 39"/>
            <p:cNvSpPr>
              <a:spLocks noChangeShapeType="1"/>
            </p:cNvSpPr>
            <p:nvPr/>
          </p:nvSpPr>
          <p:spPr bwMode="auto">
            <a:xfrm flipV="1">
              <a:off x="3539694" y="1241571"/>
              <a:ext cx="379002" cy="721811"/>
            </a:xfrm>
            <a:prstGeom prst="line">
              <a:avLst/>
            </a:prstGeom>
            <a:noFill/>
            <a:ln w="38100">
              <a:solidFill>
                <a:srgbClr val="FFD300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</p:grpSp>
      <p:sp>
        <p:nvSpPr>
          <p:cNvPr id="12298" name="AutoShape 35"/>
          <p:cNvSpPr>
            <a:spLocks/>
          </p:cNvSpPr>
          <p:nvPr/>
        </p:nvSpPr>
        <p:spPr bwMode="auto">
          <a:xfrm>
            <a:off x="536544" y="928670"/>
            <a:ext cx="1387475" cy="357187"/>
          </a:xfrm>
          <a:custGeom>
            <a:avLst/>
            <a:gdLst>
              <a:gd name="T0" fmla="*/ 2147483647 w 21600"/>
              <a:gd name="T1" fmla="*/ 45832582 h 21600"/>
              <a:gd name="T2" fmla="*/ 2147483647 w 21600"/>
              <a:gd name="T3" fmla="*/ 45832582 h 21600"/>
              <a:gd name="T4" fmla="*/ 2147483647 w 21600"/>
              <a:gd name="T5" fmla="*/ 45832582 h 21600"/>
              <a:gd name="T6" fmla="*/ 2147483647 w 21600"/>
              <a:gd name="T7" fmla="*/ 458325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B05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</a:pPr>
            <a:r>
              <a:rPr lang="it-I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stellar </a:t>
            </a:r>
            <a:r>
              <a:rPr lang="it-IT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wind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7" name="AutoShape 36"/>
          <p:cNvSpPr>
            <a:spLocks/>
          </p:cNvSpPr>
          <p:nvPr/>
        </p:nvSpPr>
        <p:spPr bwMode="auto">
          <a:xfrm>
            <a:off x="2125631" y="928670"/>
            <a:ext cx="839788" cy="357187"/>
          </a:xfrm>
          <a:custGeom>
            <a:avLst/>
            <a:gdLst>
              <a:gd name="T0" fmla="*/ 445891 w 21600"/>
              <a:gd name="T1" fmla="*/ 291956 h 21600"/>
              <a:gd name="T2" fmla="*/ 445891 w 21600"/>
              <a:gd name="T3" fmla="*/ 291956 h 21600"/>
              <a:gd name="T4" fmla="*/ 445891 w 21600"/>
              <a:gd name="T5" fmla="*/ 291956 h 21600"/>
              <a:gd name="T6" fmla="*/ 445891 w 21600"/>
              <a:gd name="T7" fmla="*/ 2919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  <a:defRPr/>
            </a:pPr>
            <a:r>
              <a:rPr lang="it-IT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X-wind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8" name="AutoShape 37"/>
          <p:cNvSpPr>
            <a:spLocks/>
          </p:cNvSpPr>
          <p:nvPr/>
        </p:nvSpPr>
        <p:spPr bwMode="auto">
          <a:xfrm>
            <a:off x="3179731" y="928670"/>
            <a:ext cx="1143000" cy="358775"/>
          </a:xfrm>
          <a:custGeom>
            <a:avLst/>
            <a:gdLst>
              <a:gd name="T0" fmla="*/ 654902 w 21600"/>
              <a:gd name="T1" fmla="*/ 167605 h 21600"/>
              <a:gd name="T2" fmla="*/ 654902 w 21600"/>
              <a:gd name="T3" fmla="*/ 167605 h 21600"/>
              <a:gd name="T4" fmla="*/ 654902 w 21600"/>
              <a:gd name="T5" fmla="*/ 167605 h 21600"/>
              <a:gd name="T6" fmla="*/ 654902 w 21600"/>
              <a:gd name="T7" fmla="*/ 1676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2D70E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  <a:defRPr/>
            </a:pPr>
            <a:r>
              <a:rPr lang="it-IT" sz="1600" b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disk-wind</a:t>
            </a:r>
            <a:endParaRPr lang="it-IT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Figura a mano libera 53"/>
          <p:cNvSpPr>
            <a:spLocks/>
          </p:cNvSpPr>
          <p:nvPr/>
        </p:nvSpPr>
        <p:spPr bwMode="auto">
          <a:xfrm>
            <a:off x="2509806" y="2716195"/>
            <a:ext cx="2217738" cy="414337"/>
          </a:xfrm>
          <a:custGeom>
            <a:avLst/>
            <a:gdLst>
              <a:gd name="T0" fmla="*/ 0 w 2218267"/>
              <a:gd name="T1" fmla="*/ 0 h 414867"/>
              <a:gd name="T2" fmla="*/ 812606 w 2218267"/>
              <a:gd name="T3" fmla="*/ 59191 h 414867"/>
              <a:gd name="T4" fmla="*/ 1506709 w 2218267"/>
              <a:gd name="T5" fmla="*/ 186029 h 414867"/>
              <a:gd name="T6" fmla="*/ 2217738 w 2218267"/>
              <a:gd name="T7" fmla="*/ 363602 h 414867"/>
              <a:gd name="T8" fmla="*/ 2175414 w 2218267"/>
              <a:gd name="T9" fmla="*/ 414337 h 414867"/>
              <a:gd name="T10" fmla="*/ 59253 w 2218267"/>
              <a:gd name="T11" fmla="*/ 93015 h 414867"/>
              <a:gd name="T12" fmla="*/ 0 w 2218267"/>
              <a:gd name="T13" fmla="*/ 0 h 4148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18267"/>
              <a:gd name="T22" fmla="*/ 0 h 414867"/>
              <a:gd name="T23" fmla="*/ 2218267 w 2218267"/>
              <a:gd name="T24" fmla="*/ 414867 h 4148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18267" h="414867">
                <a:moveTo>
                  <a:pt x="0" y="0"/>
                </a:moveTo>
                <a:lnTo>
                  <a:pt x="812800" y="59267"/>
                </a:lnTo>
                <a:lnTo>
                  <a:pt x="1507067" y="186267"/>
                </a:lnTo>
                <a:lnTo>
                  <a:pt x="2218267" y="364067"/>
                </a:lnTo>
                <a:lnTo>
                  <a:pt x="2175933" y="414867"/>
                </a:lnTo>
                <a:lnTo>
                  <a:pt x="59267" y="93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2302" name="Line 39"/>
          <p:cNvSpPr>
            <a:spLocks noChangeShapeType="1"/>
          </p:cNvSpPr>
          <p:nvPr/>
        </p:nvSpPr>
        <p:spPr bwMode="auto">
          <a:xfrm flipV="1">
            <a:off x="2847944" y="1430320"/>
            <a:ext cx="354012" cy="763587"/>
          </a:xfrm>
          <a:prstGeom prst="line">
            <a:avLst/>
          </a:prstGeom>
          <a:noFill/>
          <a:ln w="38100">
            <a:solidFill>
              <a:srgbClr val="FFD300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2303" name="Figura a mano libera 55"/>
          <p:cNvSpPr>
            <a:spLocks/>
          </p:cNvSpPr>
          <p:nvPr/>
        </p:nvSpPr>
        <p:spPr bwMode="auto">
          <a:xfrm>
            <a:off x="155544" y="2073257"/>
            <a:ext cx="441325" cy="117475"/>
          </a:xfrm>
          <a:custGeom>
            <a:avLst/>
            <a:gdLst>
              <a:gd name="T0" fmla="*/ 0 w 440266"/>
              <a:gd name="T1" fmla="*/ 0 h 186267"/>
              <a:gd name="T2" fmla="*/ 441325 w 440266"/>
              <a:gd name="T3" fmla="*/ 13472 h 186267"/>
              <a:gd name="T4" fmla="*/ 432839 w 440266"/>
              <a:gd name="T5" fmla="*/ 70727 h 186267"/>
              <a:gd name="T6" fmla="*/ 8486 w 440266"/>
              <a:gd name="T7" fmla="*/ 74095 h 186267"/>
              <a:gd name="T8" fmla="*/ 0 w 440266"/>
              <a:gd name="T9" fmla="*/ 0 h 186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266"/>
              <a:gd name="T16" fmla="*/ 0 h 186267"/>
              <a:gd name="T17" fmla="*/ 440266 w 440266"/>
              <a:gd name="T18" fmla="*/ 186267 h 186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266" h="186267">
                <a:moveTo>
                  <a:pt x="0" y="0"/>
                </a:moveTo>
                <a:lnTo>
                  <a:pt x="440266" y="33867"/>
                </a:lnTo>
                <a:lnTo>
                  <a:pt x="431800" y="177800"/>
                </a:lnTo>
                <a:lnTo>
                  <a:pt x="8466" y="1862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2304" name="Figura a mano libera 56"/>
          <p:cNvSpPr>
            <a:spLocks/>
          </p:cNvSpPr>
          <p:nvPr/>
        </p:nvSpPr>
        <p:spPr bwMode="auto">
          <a:xfrm>
            <a:off x="179356" y="2644757"/>
            <a:ext cx="439738" cy="142875"/>
          </a:xfrm>
          <a:custGeom>
            <a:avLst/>
            <a:gdLst>
              <a:gd name="T0" fmla="*/ 0 w 440266"/>
              <a:gd name="T1" fmla="*/ 0 h 186267"/>
              <a:gd name="T2" fmla="*/ 439738 w 440266"/>
              <a:gd name="T3" fmla="*/ 19926 h 186267"/>
              <a:gd name="T4" fmla="*/ 431282 w 440266"/>
              <a:gd name="T5" fmla="*/ 104610 h 186267"/>
              <a:gd name="T6" fmla="*/ 8456 w 440266"/>
              <a:gd name="T7" fmla="*/ 109592 h 186267"/>
              <a:gd name="T8" fmla="*/ 0 w 440266"/>
              <a:gd name="T9" fmla="*/ 0 h 186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266"/>
              <a:gd name="T16" fmla="*/ 0 h 186267"/>
              <a:gd name="T17" fmla="*/ 440266 w 440266"/>
              <a:gd name="T18" fmla="*/ 186267 h 186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266" h="186267">
                <a:moveTo>
                  <a:pt x="0" y="0"/>
                </a:moveTo>
                <a:lnTo>
                  <a:pt x="440266" y="33867"/>
                </a:lnTo>
                <a:lnTo>
                  <a:pt x="431800" y="177800"/>
                </a:lnTo>
                <a:lnTo>
                  <a:pt x="8466" y="1862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2305" name="AutoShape 28"/>
          <p:cNvSpPr>
            <a:spLocks/>
          </p:cNvSpPr>
          <p:nvPr/>
        </p:nvSpPr>
        <p:spPr bwMode="auto">
          <a:xfrm rot="10800000" flipH="1">
            <a:off x="2205006" y="2419332"/>
            <a:ext cx="720725" cy="115888"/>
          </a:xfrm>
          <a:prstGeom prst="leftArrow">
            <a:avLst>
              <a:gd name="adj1" fmla="val 50000"/>
              <a:gd name="adj2" fmla="val 107539"/>
            </a:avLst>
          </a:prstGeom>
          <a:solidFill>
            <a:schemeClr val="bg1"/>
          </a:solidFill>
          <a:ln w="9525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/>
            <a:endParaRPr lang="it-IT">
              <a:solidFill>
                <a:srgbClr val="9AFBFA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46" name="AutoShape 35"/>
          <p:cNvSpPr>
            <a:spLocks/>
          </p:cNvSpPr>
          <p:nvPr/>
        </p:nvSpPr>
        <p:spPr bwMode="auto">
          <a:xfrm>
            <a:off x="2108152" y="2930507"/>
            <a:ext cx="1035088" cy="357187"/>
          </a:xfrm>
          <a:custGeom>
            <a:avLst/>
            <a:gdLst>
              <a:gd name="T0" fmla="*/ 2147483647 w 21600"/>
              <a:gd name="T1" fmla="*/ 45832582 h 21600"/>
              <a:gd name="T2" fmla="*/ 2147483647 w 21600"/>
              <a:gd name="T3" fmla="*/ 45832582 h 21600"/>
              <a:gd name="T4" fmla="*/ 2147483647 w 21600"/>
              <a:gd name="T5" fmla="*/ 45832582 h 21600"/>
              <a:gd name="T6" fmla="*/ 2147483647 w 21600"/>
              <a:gd name="T7" fmla="*/ 458325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</a:pPr>
            <a:r>
              <a:rPr lang="it-IT" sz="1600" b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accretion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o 73"/>
          <p:cNvGrpSpPr/>
          <p:nvPr/>
        </p:nvGrpSpPr>
        <p:grpSpPr>
          <a:xfrm>
            <a:off x="71438" y="3751004"/>
            <a:ext cx="4746960" cy="2964144"/>
            <a:chOff x="0" y="3770181"/>
            <a:chExt cx="4962731" cy="3098878"/>
          </a:xfrm>
        </p:grpSpPr>
        <p:sp>
          <p:nvSpPr>
            <p:cNvPr id="14343" name="AutoShape 43"/>
            <p:cNvSpPr>
              <a:spLocks/>
            </p:cNvSpPr>
            <p:nvPr/>
          </p:nvSpPr>
          <p:spPr bwMode="auto">
            <a:xfrm>
              <a:off x="142845" y="4143395"/>
              <a:ext cx="4643469" cy="2143125"/>
            </a:xfrm>
            <a:custGeom>
              <a:avLst/>
              <a:gdLst>
                <a:gd name="T0" fmla="*/ 2159000 w 21600"/>
                <a:gd name="T1" fmla="*/ 1533524 h 21600"/>
                <a:gd name="T2" fmla="*/ 2159000 w 21600"/>
                <a:gd name="T3" fmla="*/ 1533524 h 21600"/>
                <a:gd name="T4" fmla="*/ 2159000 w 21600"/>
                <a:gd name="T5" fmla="*/ 1533524 h 21600"/>
                <a:gd name="T6" fmla="*/ 2159000 w 21600"/>
                <a:gd name="T7" fmla="*/ 1533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miter lim="0"/>
              <a:headEnd/>
              <a:tailEnd/>
            </a:ln>
            <a:effectLst/>
          </p:spPr>
          <p:txBody>
            <a:bodyPr lIns="72000" tIns="72000" rIns="90000" bIns="72000" anchor="ctr"/>
            <a:lstStyle/>
            <a:p>
              <a:pPr marL="95250" indent="-55563" algn="just">
                <a:buFont typeface="Wingdings" pitchFamily="2" charset="2"/>
                <a:buChar char="§"/>
                <a:defRPr/>
              </a:pP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Constraints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on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physical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parameters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in the jet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acceleration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region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(&lt; 100 AU) 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 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T, n,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x</a:t>
              </a:r>
              <a:r>
                <a:rPr lang="it-IT" sz="1600" b="1" baseline="-25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,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A</a:t>
              </a:r>
              <a:r>
                <a:rPr lang="it-IT" sz="1600" b="1" baseline="-25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v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,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dust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depletion</a:t>
              </a:r>
              <a:endPara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endParaRPr>
            </a:p>
            <a:p>
              <a:pPr marL="95250" indent="-55563" algn="just">
                <a:buFont typeface="Wingdings" pitchFamily="2" charset="2"/>
                <a:buChar char="§"/>
                <a:defRPr/>
              </a:pP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Accurate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measure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of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the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radial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(and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angular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)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velocity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field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 </a:t>
              </a:r>
              <a:r>
                <a:rPr lang="it-IT" sz="16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measure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en-US" altLang="it-IT" sz="16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altLang="it-IT" sz="1600" b="1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wind</a:t>
              </a:r>
              <a:r>
                <a:rPr lang="en-US" altLang="it-IT" sz="16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altLang="it-IT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and</a:t>
              </a:r>
              <a:r>
                <a:rPr lang="en-US" altLang="it-IT" sz="2000" baseline="-25000" dirty="0" smtClean="0">
                  <a:solidFill>
                    <a:srgbClr val="FFFFFF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efficiency</a:t>
              </a:r>
              <a:r>
                <a:rPr lang="it-IT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of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angular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momentum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extraction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</a:p>
            <a:p>
              <a:pPr marL="95250" indent="-55563" algn="just">
                <a:buFont typeface="Wingdings" pitchFamily="2" charset="2"/>
                <a:buChar char="§"/>
                <a:defRPr/>
              </a:pPr>
              <a:r>
                <a:rPr lang="it-IT" sz="1600" dirty="0"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Understand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effects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on disk 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gas/</a:t>
              </a:r>
              <a:r>
                <a:rPr lang="it-IT" sz="1600" dirty="0" err="1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dust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dispersal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and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evolution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 </a:t>
              </a:r>
              <a:r>
                <a:rPr lang="it-IT" sz="1600" dirty="0" err="1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affects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it-IT" sz="1600" dirty="0" err="1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formation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of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planets</a:t>
              </a:r>
              <a:endPara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0" y="3770181"/>
              <a:ext cx="4962731" cy="3054504"/>
              <a:chOff x="2529" y="454"/>
              <a:chExt cx="3699" cy="2325"/>
            </a:xfrm>
          </p:grpSpPr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2529" y="454"/>
                <a:ext cx="3699" cy="2325"/>
                <a:chOff x="6476" y="635"/>
                <a:chExt cx="3962" cy="2325"/>
              </a:xfrm>
            </p:grpSpPr>
            <p:pic>
              <p:nvPicPr>
                <p:cNvPr id="65" name="Picture 25" descr="SII31_PV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-48000" contrast="66000"/>
                </a:blip>
                <a:srcRect l="20015" t="7838" r="20363" b="16493"/>
                <a:stretch>
                  <a:fillRect/>
                </a:stretch>
              </p:blipFill>
              <p:spPr bwMode="auto">
                <a:xfrm>
                  <a:off x="8320" y="635"/>
                  <a:ext cx="2118" cy="2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" name="Rectangle 27"/>
                <p:cNvSpPr>
                  <a:spLocks noChangeArrowheads="1"/>
                </p:cNvSpPr>
                <p:nvPr/>
              </p:nvSpPr>
              <p:spPr bwMode="auto">
                <a:xfrm>
                  <a:off x="9697" y="756"/>
                  <a:ext cx="704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/>
                  <a:r>
                    <a:rPr lang="en-US" altLang="it-IT" sz="1200">
                      <a:latin typeface="+mj-lt"/>
                      <a:ea typeface="MS PGothic" pitchFamily="34" charset="-128"/>
                      <a:sym typeface="Symbol" pitchFamily="18" charset="2"/>
                    </a:rPr>
                    <a:t>[SII] 6731</a:t>
                  </a:r>
                </a:p>
              </p:txBody>
            </p:sp>
            <p:pic>
              <p:nvPicPr>
                <p:cNvPr id="67" name="Picture 24" descr="SII16_PV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-60000" contrast="78000"/>
                </a:blip>
                <a:srcRect l="19768" t="8604" r="21725" b="17166"/>
                <a:stretch>
                  <a:fillRect/>
                </a:stretch>
              </p:blipFill>
              <p:spPr bwMode="auto">
                <a:xfrm>
                  <a:off x="6476" y="663"/>
                  <a:ext cx="2026" cy="2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" name="Rectangle 26"/>
                <p:cNvSpPr>
                  <a:spLocks noChangeArrowheads="1"/>
                </p:cNvSpPr>
                <p:nvPr/>
              </p:nvSpPr>
              <p:spPr bwMode="auto">
                <a:xfrm>
                  <a:off x="7711" y="760"/>
                  <a:ext cx="704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/>
                  <a:r>
                    <a:rPr lang="en-US" altLang="it-IT" sz="1200" dirty="0">
                      <a:latin typeface="+mj-lt"/>
                      <a:ea typeface="MS PGothic" pitchFamily="34" charset="-128"/>
                      <a:sym typeface="Symbol" pitchFamily="18" charset="2"/>
                    </a:rPr>
                    <a:t>[SII] 6716</a:t>
                  </a:r>
                </a:p>
              </p:txBody>
            </p:sp>
          </p:grpSp>
          <p:sp>
            <p:nvSpPr>
              <p:cNvPr id="64" name="Rectangle 29"/>
              <p:cNvSpPr>
                <a:spLocks noChangeArrowheads="1"/>
              </p:cNvSpPr>
              <p:nvPr/>
            </p:nvSpPr>
            <p:spPr bwMode="auto">
              <a:xfrm>
                <a:off x="3793" y="2523"/>
                <a:ext cx="1408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/>
                <a:r>
                  <a:rPr lang="en-US" altLang="it-IT" sz="1400" dirty="0">
                    <a:latin typeface="+mj-lt"/>
                    <a:ea typeface="MS PGothic" pitchFamily="34" charset="-128"/>
                    <a:sym typeface="Symbol" pitchFamily="18" charset="2"/>
                  </a:rPr>
                  <a:t>LSR Velocity (kms</a:t>
                </a:r>
                <a:r>
                  <a:rPr lang="en-US" altLang="it-IT" sz="1400" baseline="30000" dirty="0">
                    <a:latin typeface="+mj-lt"/>
                    <a:ea typeface="MS PGothic" pitchFamily="34" charset="-128"/>
                    <a:sym typeface="Symbol" pitchFamily="18" charset="2"/>
                  </a:rPr>
                  <a:t>-1</a:t>
                </a:r>
                <a:r>
                  <a:rPr lang="en-US" altLang="it-IT" sz="1400" dirty="0">
                    <a:latin typeface="+mj-lt"/>
                    <a:ea typeface="MS PGothic" pitchFamily="34" charset="-128"/>
                    <a:sym typeface="Symbol" pitchFamily="18" charset="2"/>
                  </a:rPr>
                  <a:t>)</a:t>
                </a:r>
              </a:p>
            </p:txBody>
          </p:sp>
        </p:grpSp>
        <p:cxnSp>
          <p:nvCxnSpPr>
            <p:cNvPr id="70" name="Connettore 1 69"/>
            <p:cNvCxnSpPr/>
            <p:nvPr/>
          </p:nvCxnSpPr>
          <p:spPr bwMode="auto">
            <a:xfrm>
              <a:off x="302654" y="5366293"/>
              <a:ext cx="4500594" cy="0"/>
            </a:xfrm>
            <a:prstGeom prst="line">
              <a:avLst/>
            </a:prstGeom>
            <a:solidFill>
              <a:srgbClr val="00D2A9"/>
            </a:solidFill>
            <a:ln w="635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1" name="Rectangle 29"/>
            <p:cNvSpPr>
              <a:spLocks noChangeArrowheads="1"/>
            </p:cNvSpPr>
            <p:nvPr/>
          </p:nvSpPr>
          <p:spPr bwMode="auto">
            <a:xfrm rot="16200000">
              <a:off x="-79172" y="4934497"/>
              <a:ext cx="1024289" cy="32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/>
              <a:r>
                <a:rPr lang="en-US" altLang="it-IT" sz="1400" dirty="0" smtClean="0">
                  <a:latin typeface="+mj-lt"/>
                  <a:ea typeface="MS PGothic" pitchFamily="34" charset="-128"/>
                  <a:sym typeface="Symbol" pitchFamily="18" charset="2"/>
                </a:rPr>
                <a:t>d (</a:t>
              </a:r>
              <a:r>
                <a:rPr lang="en-US" altLang="it-IT" sz="1400" dirty="0" err="1" smtClean="0">
                  <a:latin typeface="+mj-lt"/>
                  <a:ea typeface="MS PGothic" pitchFamily="34" charset="-128"/>
                  <a:sym typeface="Symbol" pitchFamily="18" charset="2"/>
                </a:rPr>
                <a:t>arcsec</a:t>
              </a:r>
              <a:r>
                <a:rPr lang="en-US" altLang="it-IT" sz="1400" dirty="0" smtClean="0">
                  <a:latin typeface="+mj-lt"/>
                  <a:ea typeface="MS PGothic" pitchFamily="34" charset="-128"/>
                  <a:sym typeface="Symbol" pitchFamily="18" charset="2"/>
                </a:rPr>
                <a:t>)</a:t>
              </a:r>
              <a:endParaRPr lang="en-US" altLang="it-IT" sz="1400" dirty="0">
                <a:latin typeface="+mj-lt"/>
                <a:ea typeface="MS PGothic" pitchFamily="34" charset="-128"/>
                <a:sym typeface="Symbol" pitchFamily="18" charset="2"/>
              </a:endParaRPr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111692" y="6547292"/>
              <a:ext cx="1456663" cy="321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it-IT" sz="1400" i="1" dirty="0" smtClean="0">
                  <a:latin typeface="Arial" pitchFamily="34" charset="0"/>
                  <a:sym typeface="Symbol" pitchFamily="18" charset="2"/>
                </a:rPr>
                <a:t>Whelan+ 2014</a:t>
              </a:r>
              <a:endParaRPr lang="en-US" altLang="it-IT" sz="1600" i="1" dirty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1792411" y="4404448"/>
              <a:ext cx="1372870" cy="6113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CC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600" b="1" i="1" dirty="0" err="1" smtClean="0">
                  <a:latin typeface="Arial" pitchFamily="34" charset="0"/>
                  <a:cs typeface="Arial" pitchFamily="34" charset="0"/>
                </a:rPr>
                <a:t>Par-Lup</a:t>
              </a:r>
              <a:r>
                <a:rPr lang="it-IT" sz="1600" b="1" i="1" dirty="0" smtClean="0">
                  <a:latin typeface="Arial" pitchFamily="34" charset="0"/>
                  <a:cs typeface="Arial" pitchFamily="34" charset="0"/>
                </a:rPr>
                <a:t> 3-4</a:t>
              </a:r>
            </a:p>
            <a:p>
              <a:pPr algn="ctr"/>
              <a:r>
                <a:rPr lang="it-IT" sz="1600" b="1" i="1" dirty="0" smtClean="0">
                  <a:latin typeface="Arial" pitchFamily="34" charset="0"/>
                  <a:cs typeface="Arial" pitchFamily="34" charset="0"/>
                </a:rPr>
                <a:t>jet</a:t>
              </a:r>
              <a:endParaRPr lang="it-IT" sz="1600" b="1" dirty="0"/>
            </a:p>
          </p:txBody>
        </p:sp>
      </p:grpSp>
      <p:sp>
        <p:nvSpPr>
          <p:cNvPr id="61" name="CasellaDiTesto 60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40"/>
          <p:cNvSpPr>
            <a:spLocks/>
          </p:cNvSpPr>
          <p:nvPr/>
        </p:nvSpPr>
        <p:spPr bwMode="auto">
          <a:xfrm>
            <a:off x="5072066" y="898796"/>
            <a:ext cx="3857652" cy="1800493"/>
          </a:xfrm>
          <a:custGeom>
            <a:avLst/>
            <a:gdLst>
              <a:gd name="T0" fmla="*/ 1976453 w 21600"/>
              <a:gd name="T1" fmla="*/ 698500 h 21600"/>
              <a:gd name="T2" fmla="*/ 1976453 w 21600"/>
              <a:gd name="T3" fmla="*/ 698500 h 21600"/>
              <a:gd name="T4" fmla="*/ 1976453 w 21600"/>
              <a:gd name="T5" fmla="*/ 698500 h 21600"/>
              <a:gd name="T6" fmla="*/ 1976453 w 21600"/>
              <a:gd name="T7" fmla="*/ 698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indent="0" algn="just"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Use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large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number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of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lines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to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probe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different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excitation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layers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in the jet</a:t>
            </a:r>
          </a:p>
          <a:p>
            <a:pPr marL="95250" indent="-55563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Constraints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on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physical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parameters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in the jet 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T, n,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x</a:t>
            </a:r>
            <a:r>
              <a:rPr lang="it-IT" sz="1600" baseline="-25000" dirty="0" err="1" smtClean="0">
                <a:latin typeface="Arial" pitchFamily="34" charset="0"/>
                <a:cs typeface="Arial" pitchFamily="34" charset="0"/>
                <a:sym typeface="PT Sans" charset="0"/>
              </a:rPr>
              <a:t>e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A</a:t>
            </a:r>
            <a:r>
              <a:rPr lang="it-IT" sz="1600" baseline="-25000" dirty="0" err="1" smtClean="0">
                <a:latin typeface="Arial" pitchFamily="34" charset="0"/>
                <a:cs typeface="Arial" pitchFamily="34" charset="0"/>
                <a:sym typeface="PT Sans" charset="0"/>
              </a:rPr>
              <a:t>v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dust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depletion</a:t>
            </a:r>
            <a:endParaRPr lang="it-IT" sz="1600" dirty="0" smtClean="0">
              <a:latin typeface="Arial" pitchFamily="34" charset="0"/>
              <a:cs typeface="Arial" pitchFamily="34" charset="0"/>
              <a:sym typeface="PT Sans" charset="0"/>
            </a:endParaRPr>
          </a:p>
          <a:p>
            <a:pPr marL="95250" indent="-55563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 Estimate mass loss rate,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correlation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with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 source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properties</a:t>
            </a:r>
            <a:endParaRPr lang="it-IT" sz="1600" dirty="0" smtClean="0">
              <a:latin typeface="Arial" pitchFamily="34" charset="0"/>
              <a:cs typeface="Arial" pitchFamily="34" charset="0"/>
              <a:sym typeface="PT Sans" charset="0"/>
            </a:endParaRPr>
          </a:p>
          <a:p>
            <a:pPr marL="95250" indent="-55563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Models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for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nebular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emission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lines</a:t>
            </a:r>
            <a:endParaRPr lang="it-IT" sz="1600" dirty="0" smtClean="0">
              <a:latin typeface="Arial" pitchFamily="34" charset="0"/>
              <a:cs typeface="Arial" pitchFamily="34" charset="0"/>
              <a:sym typeface="Comic Sans MS" pitchFamily="66" charset="0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4964620" y="6407371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Giannini+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2014</a:t>
            </a:r>
            <a:endParaRPr lang="it-IT" dirty="0"/>
          </a:p>
        </p:txBody>
      </p:sp>
      <p:pic>
        <p:nvPicPr>
          <p:cNvPr id="69" name="Picture 11" descr="Screen Shot 2014-06-12 at 15.23.01.png"/>
          <p:cNvPicPr>
            <a:picLocks noChangeAspect="1"/>
          </p:cNvPicPr>
          <p:nvPr/>
        </p:nvPicPr>
        <p:blipFill>
          <a:blip r:embed="rId7" cstate="print"/>
          <a:srcRect l="742" t="919"/>
          <a:stretch>
            <a:fillRect/>
          </a:stretch>
        </p:blipFill>
        <p:spPr bwMode="auto">
          <a:xfrm>
            <a:off x="8383598" y="43008"/>
            <a:ext cx="716718" cy="694084"/>
          </a:xfrm>
          <a:prstGeom prst="rect">
            <a:avLst/>
          </a:prstGeom>
          <a:noFill/>
          <a:ln w="19050">
            <a:noFill/>
            <a:miter lim="0"/>
            <a:headEnd/>
            <a:tailEnd/>
          </a:ln>
        </p:spPr>
      </p:pic>
      <p:sp>
        <p:nvSpPr>
          <p:cNvPr id="74" name="Rettangolo 73"/>
          <p:cNvSpPr/>
          <p:nvPr/>
        </p:nvSpPr>
        <p:spPr>
          <a:xfrm>
            <a:off x="3765400" y="5950112"/>
            <a:ext cx="920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X-Shooter</a:t>
            </a:r>
            <a:endParaRPr lang="it-IT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1189020"/>
            <a:ext cx="4679950" cy="2527300"/>
            <a:chOff x="0" y="14211"/>
            <a:chExt cx="4279901" cy="2132116"/>
          </a:xfrm>
        </p:grpSpPr>
        <p:pic>
          <p:nvPicPr>
            <p:cNvPr id="12332" name="Picture 4" descr="protostar.jpg"/>
            <p:cNvPicPr>
              <a:picLocks noChangeAspect="1"/>
            </p:cNvPicPr>
            <p:nvPr/>
          </p:nvPicPr>
          <p:blipFill>
            <a:blip r:embed="rId3" cstate="print"/>
            <a:srcRect r="8333"/>
            <a:stretch>
              <a:fillRect/>
            </a:stretch>
          </p:blipFill>
          <p:spPr bwMode="auto">
            <a:xfrm>
              <a:off x="0" y="14211"/>
              <a:ext cx="4279901" cy="2132116"/>
            </a:xfrm>
            <a:prstGeom prst="rect">
              <a:avLst/>
            </a:prstGeom>
            <a:noFill/>
            <a:ln w="38100">
              <a:noFill/>
              <a:miter lim="0"/>
              <a:headEnd/>
              <a:tailEnd/>
            </a:ln>
          </p:spPr>
        </p:pic>
        <p:sp>
          <p:nvSpPr>
            <p:cNvPr id="12333" name="AutoShape 5"/>
            <p:cNvSpPr>
              <a:spLocks/>
            </p:cNvSpPr>
            <p:nvPr/>
          </p:nvSpPr>
          <p:spPr bwMode="auto">
            <a:xfrm>
              <a:off x="714380" y="188127"/>
              <a:ext cx="1143008" cy="335209"/>
            </a:xfrm>
            <a:custGeom>
              <a:avLst/>
              <a:gdLst>
                <a:gd name="T0" fmla="*/ 1677789086 w 21600"/>
                <a:gd name="T1" fmla="*/ 40365527 h 21600"/>
                <a:gd name="T2" fmla="*/ 1677789086 w 21600"/>
                <a:gd name="T3" fmla="*/ 40365527 h 21600"/>
                <a:gd name="T4" fmla="*/ 1677789086 w 21600"/>
                <a:gd name="T5" fmla="*/ 40365527 h 21600"/>
                <a:gd name="T6" fmla="*/ 1677789086 w 21600"/>
                <a:gd name="T7" fmla="*/ 403655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151515"/>
            </a:soli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12291" name="Figura a mano libera 54"/>
          <p:cNvSpPr>
            <a:spLocks/>
          </p:cNvSpPr>
          <p:nvPr/>
        </p:nvSpPr>
        <p:spPr bwMode="auto">
          <a:xfrm flipV="1">
            <a:off x="2465356" y="1812907"/>
            <a:ext cx="2217738" cy="414338"/>
          </a:xfrm>
          <a:custGeom>
            <a:avLst/>
            <a:gdLst>
              <a:gd name="T0" fmla="*/ 0 w 2218267"/>
              <a:gd name="T1" fmla="*/ 0 h 414867"/>
              <a:gd name="T2" fmla="*/ 812606 w 2218267"/>
              <a:gd name="T3" fmla="*/ 59191 h 414867"/>
              <a:gd name="T4" fmla="*/ 1506709 w 2218267"/>
              <a:gd name="T5" fmla="*/ 186029 h 414867"/>
              <a:gd name="T6" fmla="*/ 2217738 w 2218267"/>
              <a:gd name="T7" fmla="*/ 363603 h 414867"/>
              <a:gd name="T8" fmla="*/ 2175414 w 2218267"/>
              <a:gd name="T9" fmla="*/ 414338 h 414867"/>
              <a:gd name="T10" fmla="*/ 59253 w 2218267"/>
              <a:gd name="T11" fmla="*/ 93015 h 414867"/>
              <a:gd name="T12" fmla="*/ 0 w 2218267"/>
              <a:gd name="T13" fmla="*/ 0 h 4148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18267"/>
              <a:gd name="T22" fmla="*/ 0 h 414867"/>
              <a:gd name="T23" fmla="*/ 2218267 w 2218267"/>
              <a:gd name="T24" fmla="*/ 414867 h 4148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18267" h="414867">
                <a:moveTo>
                  <a:pt x="0" y="0"/>
                </a:moveTo>
                <a:lnTo>
                  <a:pt x="812800" y="59267"/>
                </a:lnTo>
                <a:lnTo>
                  <a:pt x="1507067" y="186267"/>
                </a:lnTo>
                <a:lnTo>
                  <a:pt x="2218267" y="364067"/>
                </a:lnTo>
                <a:lnTo>
                  <a:pt x="2175933" y="414867"/>
                </a:lnTo>
                <a:lnTo>
                  <a:pt x="59267" y="93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algn="l" eaLnBrk="1">
              <a:defRPr/>
            </a:pP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3" name="Gruppo 50"/>
          <p:cNvGrpSpPr>
            <a:grpSpLocks/>
          </p:cNvGrpSpPr>
          <p:nvPr/>
        </p:nvGrpSpPr>
        <p:grpSpPr bwMode="auto">
          <a:xfrm>
            <a:off x="946119" y="1287445"/>
            <a:ext cx="3519487" cy="1700212"/>
            <a:chOff x="1027820" y="1170133"/>
            <a:chExt cx="3412211" cy="170002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580975" y="1814879"/>
              <a:ext cx="559457" cy="276637"/>
              <a:chOff x="37977" y="-105047"/>
              <a:chExt cx="559457" cy="247346"/>
            </a:xfrm>
          </p:grpSpPr>
          <p:sp>
            <p:nvSpPr>
              <p:cNvPr id="12330" name="AutoShape 7"/>
              <p:cNvSpPr>
                <a:spLocks/>
              </p:cNvSpPr>
              <p:nvPr/>
            </p:nvSpPr>
            <p:spPr bwMode="auto">
              <a:xfrm>
                <a:off x="128902" y="-105047"/>
                <a:ext cx="468532" cy="236478"/>
              </a:xfrm>
              <a:custGeom>
                <a:avLst/>
                <a:gdLst>
                  <a:gd name="T0" fmla="*/ 110225020 w 21600"/>
                  <a:gd name="T1" fmla="*/ 14172116 h 21600"/>
                  <a:gd name="T2" fmla="*/ 110225020 w 21600"/>
                  <a:gd name="T3" fmla="*/ 14172116 h 21600"/>
                  <a:gd name="T4" fmla="*/ 110225020 w 21600"/>
                  <a:gd name="T5" fmla="*/ 14172116 h 21600"/>
                  <a:gd name="T6" fmla="*/ 110225020 w 21600"/>
                  <a:gd name="T7" fmla="*/ 1417211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31" name="AutoShape 8"/>
              <p:cNvSpPr>
                <a:spLocks/>
              </p:cNvSpPr>
              <p:nvPr/>
            </p:nvSpPr>
            <p:spPr bwMode="auto">
              <a:xfrm rot="-9999198">
                <a:off x="37977" y="13387"/>
                <a:ext cx="170492" cy="128912"/>
              </a:xfrm>
              <a:custGeom>
                <a:avLst/>
                <a:gdLst>
                  <a:gd name="T0" fmla="*/ 5310976 w 21600"/>
                  <a:gd name="T1" fmla="*/ 2295845 h 21600"/>
                  <a:gd name="T2" fmla="*/ 5310976 w 21600"/>
                  <a:gd name="T3" fmla="*/ 2295845 h 21600"/>
                  <a:gd name="T4" fmla="*/ 5310976 w 21600"/>
                  <a:gd name="T5" fmla="*/ 2295845 h 21600"/>
                  <a:gd name="T6" fmla="*/ 5310976 w 21600"/>
                  <a:gd name="T7" fmla="*/ 22958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600"/>
                    </a:lnTo>
                    <a:lnTo>
                      <a:pt x="21599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 rot="10800000">
              <a:off x="1035312" y="2570806"/>
              <a:ext cx="563911" cy="292341"/>
              <a:chOff x="0" y="0"/>
              <a:chExt cx="563911" cy="261387"/>
            </a:xfrm>
          </p:grpSpPr>
          <p:sp>
            <p:nvSpPr>
              <p:cNvPr id="12328" name="AutoShape 10"/>
              <p:cNvSpPr>
                <a:spLocks/>
              </p:cNvSpPr>
              <p:nvPr/>
            </p:nvSpPr>
            <p:spPr bwMode="auto">
              <a:xfrm>
                <a:off x="95380" y="0"/>
                <a:ext cx="468531" cy="236478"/>
              </a:xfrm>
              <a:custGeom>
                <a:avLst/>
                <a:gdLst>
                  <a:gd name="T0" fmla="*/ 110224524 w 21600"/>
                  <a:gd name="T1" fmla="*/ 14172116 h 21600"/>
                  <a:gd name="T2" fmla="*/ 110224524 w 21600"/>
                  <a:gd name="T3" fmla="*/ 14172116 h 21600"/>
                  <a:gd name="T4" fmla="*/ 110224524 w 21600"/>
                  <a:gd name="T5" fmla="*/ 14172116 h 21600"/>
                  <a:gd name="T6" fmla="*/ 110224524 w 21600"/>
                  <a:gd name="T7" fmla="*/ 1417211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599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29" name="AutoShape 11"/>
              <p:cNvSpPr>
                <a:spLocks/>
              </p:cNvSpPr>
              <p:nvPr/>
            </p:nvSpPr>
            <p:spPr bwMode="auto">
              <a:xfrm rot="-9999198">
                <a:off x="12576" y="114538"/>
                <a:ext cx="170492" cy="128912"/>
              </a:xfrm>
              <a:custGeom>
                <a:avLst/>
                <a:gdLst>
                  <a:gd name="T0" fmla="*/ 5310976 w 21600"/>
                  <a:gd name="T1" fmla="*/ 2295845 h 21600"/>
                  <a:gd name="T2" fmla="*/ 5310976 w 21600"/>
                  <a:gd name="T3" fmla="*/ 2295845 h 21600"/>
                  <a:gd name="T4" fmla="*/ 5310976 w 21600"/>
                  <a:gd name="T5" fmla="*/ 2295845 h 21600"/>
                  <a:gd name="T6" fmla="*/ 5310976 w 21600"/>
                  <a:gd name="T7" fmla="*/ 22958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027820" y="1818827"/>
              <a:ext cx="548846" cy="265284"/>
              <a:chOff x="41740" y="-80531"/>
              <a:chExt cx="548847" cy="237196"/>
            </a:xfrm>
          </p:grpSpPr>
          <p:sp>
            <p:nvSpPr>
              <p:cNvPr id="12326" name="AutoShape 13"/>
              <p:cNvSpPr>
                <a:spLocks/>
              </p:cNvSpPr>
              <p:nvPr/>
            </p:nvSpPr>
            <p:spPr bwMode="auto">
              <a:xfrm rot="-373458">
                <a:off x="41740" y="-80531"/>
                <a:ext cx="465107" cy="236672"/>
              </a:xfrm>
              <a:custGeom>
                <a:avLst/>
                <a:gdLst>
                  <a:gd name="T0" fmla="*/ 107825588 w 21600"/>
                  <a:gd name="T1" fmla="*/ 14207026 h 21600"/>
                  <a:gd name="T2" fmla="*/ 107825588 w 21600"/>
                  <a:gd name="T3" fmla="*/ 14207026 h 21600"/>
                  <a:gd name="T4" fmla="*/ 107825588 w 21600"/>
                  <a:gd name="T5" fmla="*/ 14207026 h 21600"/>
                  <a:gd name="T6" fmla="*/ 107825588 w 21600"/>
                  <a:gd name="T7" fmla="*/ 1420702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599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27" name="AutoShape 14"/>
              <p:cNvSpPr>
                <a:spLocks/>
              </p:cNvSpPr>
              <p:nvPr/>
            </p:nvSpPr>
            <p:spPr bwMode="auto">
              <a:xfrm rot="10047303">
                <a:off x="419762" y="28137"/>
                <a:ext cx="170825" cy="128528"/>
              </a:xfrm>
              <a:custGeom>
                <a:avLst/>
                <a:gdLst>
                  <a:gd name="T0" fmla="*/ 5342188 w 21600"/>
                  <a:gd name="T1" fmla="*/ 2275392 h 21600"/>
                  <a:gd name="T2" fmla="*/ 5342188 w 21600"/>
                  <a:gd name="T3" fmla="*/ 2275392 h 21600"/>
                  <a:gd name="T4" fmla="*/ 5342188 w 21600"/>
                  <a:gd name="T5" fmla="*/ 2275392 h 21600"/>
                  <a:gd name="T6" fmla="*/ 5342188 w 21600"/>
                  <a:gd name="T7" fmla="*/ 227539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10379588">
              <a:off x="1607671" y="2573984"/>
              <a:ext cx="557540" cy="296169"/>
              <a:chOff x="0" y="0"/>
              <a:chExt cx="557540" cy="264809"/>
            </a:xfrm>
          </p:grpSpPr>
          <p:sp>
            <p:nvSpPr>
              <p:cNvPr id="12324" name="AutoShape 16"/>
              <p:cNvSpPr>
                <a:spLocks/>
              </p:cNvSpPr>
              <p:nvPr/>
            </p:nvSpPr>
            <p:spPr bwMode="auto">
              <a:xfrm>
                <a:off x="0" y="0"/>
                <a:ext cx="465963" cy="238148"/>
              </a:xfrm>
              <a:custGeom>
                <a:avLst/>
                <a:gdLst>
                  <a:gd name="T0" fmla="*/ 108422001 w 21600"/>
                  <a:gd name="T1" fmla="*/ 14474492 h 21600"/>
                  <a:gd name="T2" fmla="*/ 108422001 w 21600"/>
                  <a:gd name="T3" fmla="*/ 14474492 h 21600"/>
                  <a:gd name="T4" fmla="*/ 108422001 w 21600"/>
                  <a:gd name="T5" fmla="*/ 14474492 h 21600"/>
                  <a:gd name="T6" fmla="*/ 108422001 w 21600"/>
                  <a:gd name="T7" fmla="*/ 1447449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599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25" name="AutoShape 17"/>
              <p:cNvSpPr>
                <a:spLocks/>
              </p:cNvSpPr>
              <p:nvPr/>
            </p:nvSpPr>
            <p:spPr bwMode="auto">
              <a:xfrm rot="10421869">
                <a:off x="385740" y="137837"/>
                <a:ext cx="171800" cy="126972"/>
              </a:xfrm>
              <a:custGeom>
                <a:avLst/>
                <a:gdLst>
                  <a:gd name="T0" fmla="*/ 5434153 w 21600"/>
                  <a:gd name="T1" fmla="*/ 2193747 h 21600"/>
                  <a:gd name="T2" fmla="*/ 5434153 w 21600"/>
                  <a:gd name="T3" fmla="*/ 2193747 h 21600"/>
                  <a:gd name="T4" fmla="*/ 5434153 w 21600"/>
                  <a:gd name="T5" fmla="*/ 2193747 h 21600"/>
                  <a:gd name="T6" fmla="*/ 5434153 w 21600"/>
                  <a:gd name="T7" fmla="*/ 21937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599"/>
                    </a:lnTo>
                    <a:lnTo>
                      <a:pt x="21599" y="2159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sp>
          <p:nvSpPr>
            <p:cNvPr id="12310" name="AutoShape 18"/>
            <p:cNvSpPr>
              <a:spLocks/>
            </p:cNvSpPr>
            <p:nvPr/>
          </p:nvSpPr>
          <p:spPr bwMode="auto">
            <a:xfrm>
              <a:off x="1539713" y="1243702"/>
              <a:ext cx="94354" cy="558634"/>
            </a:xfrm>
            <a:custGeom>
              <a:avLst/>
              <a:gdLst>
                <a:gd name="T0" fmla="*/ 726967 w 21600"/>
                <a:gd name="T1" fmla="*/ 159041232 h 21600"/>
                <a:gd name="T2" fmla="*/ 726967 w 21600"/>
                <a:gd name="T3" fmla="*/ 159041232 h 21600"/>
                <a:gd name="T4" fmla="*/ 726967 w 21600"/>
                <a:gd name="T5" fmla="*/ 159041232 h 21600"/>
                <a:gd name="T6" fmla="*/ 726967 w 21600"/>
                <a:gd name="T7" fmla="*/ 1590412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501"/>
                  </a:moveTo>
                  <a:lnTo>
                    <a:pt x="5399" y="5501"/>
                  </a:lnTo>
                  <a:lnTo>
                    <a:pt x="5399" y="21600"/>
                  </a:lnTo>
                  <a:lnTo>
                    <a:pt x="16200" y="21600"/>
                  </a:lnTo>
                  <a:lnTo>
                    <a:pt x="16200" y="5501"/>
                  </a:lnTo>
                  <a:lnTo>
                    <a:pt x="21600" y="550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11" name="AutoShape 19"/>
            <p:cNvSpPr>
              <a:spLocks/>
            </p:cNvSpPr>
            <p:nvPr/>
          </p:nvSpPr>
          <p:spPr bwMode="auto">
            <a:xfrm rot="514697">
              <a:off x="1690058" y="1239626"/>
              <a:ext cx="91593" cy="564504"/>
            </a:xfrm>
            <a:custGeom>
              <a:avLst/>
              <a:gdLst>
                <a:gd name="T0" fmla="*/ 664995 w 21600"/>
                <a:gd name="T1" fmla="*/ 164107892 h 21600"/>
                <a:gd name="T2" fmla="*/ 664995 w 21600"/>
                <a:gd name="T3" fmla="*/ 164107892 h 21600"/>
                <a:gd name="T4" fmla="*/ 664995 w 21600"/>
                <a:gd name="T5" fmla="*/ 164107892 h 21600"/>
                <a:gd name="T6" fmla="*/ 664995 w 21600"/>
                <a:gd name="T7" fmla="*/ 16410789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504"/>
                  </a:moveTo>
                  <a:lnTo>
                    <a:pt x="5400" y="5504"/>
                  </a:lnTo>
                  <a:lnTo>
                    <a:pt x="5400" y="21599"/>
                  </a:lnTo>
                  <a:lnTo>
                    <a:pt x="16199" y="21599"/>
                  </a:lnTo>
                  <a:lnTo>
                    <a:pt x="16199" y="5504"/>
                  </a:lnTo>
                  <a:lnTo>
                    <a:pt x="21599" y="550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12" name="AutoShape 20"/>
            <p:cNvSpPr>
              <a:spLocks/>
            </p:cNvSpPr>
            <p:nvPr/>
          </p:nvSpPr>
          <p:spPr bwMode="auto">
            <a:xfrm rot="-514686">
              <a:off x="1391163" y="1241152"/>
              <a:ext cx="89604" cy="564506"/>
            </a:xfrm>
            <a:custGeom>
              <a:avLst/>
              <a:gdLst>
                <a:gd name="T0" fmla="*/ 622611 w 21600"/>
                <a:gd name="T1" fmla="*/ 164109100 h 21600"/>
                <a:gd name="T2" fmla="*/ 622611 w 21600"/>
                <a:gd name="T3" fmla="*/ 164109100 h 21600"/>
                <a:gd name="T4" fmla="*/ 622611 w 21600"/>
                <a:gd name="T5" fmla="*/ 164109100 h 21600"/>
                <a:gd name="T6" fmla="*/ 622611 w 21600"/>
                <a:gd name="T7" fmla="*/ 1641091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384"/>
                  </a:moveTo>
                  <a:lnTo>
                    <a:pt x="5400" y="5384"/>
                  </a:lnTo>
                  <a:lnTo>
                    <a:pt x="5400" y="21600"/>
                  </a:lnTo>
                  <a:lnTo>
                    <a:pt x="16199" y="21600"/>
                  </a:lnTo>
                  <a:lnTo>
                    <a:pt x="16199" y="5384"/>
                  </a:lnTo>
                  <a:lnTo>
                    <a:pt x="21599" y="538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4352" name="AutoShape 21"/>
            <p:cNvSpPr>
              <a:spLocks/>
            </p:cNvSpPr>
            <p:nvPr/>
          </p:nvSpPr>
          <p:spPr bwMode="auto">
            <a:xfrm rot="10986352" flipH="1">
              <a:off x="2245257" y="1201879"/>
              <a:ext cx="401709" cy="976202"/>
            </a:xfrm>
            <a:custGeom>
              <a:avLst/>
              <a:gdLst>
                <a:gd name="T0" fmla="*/ 200248 w 21600"/>
                <a:gd name="T1" fmla="*/ 436665 h 21600"/>
                <a:gd name="T2" fmla="*/ 200248 w 21600"/>
                <a:gd name="T3" fmla="*/ 436665 h 21600"/>
                <a:gd name="T4" fmla="*/ 200248 w 21600"/>
                <a:gd name="T5" fmla="*/ 436665 h 21600"/>
                <a:gd name="T6" fmla="*/ 200248 w 21600"/>
                <a:gd name="T7" fmla="*/ 43666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2903" y="4788"/>
                    <a:pt x="20949" y="12834"/>
                    <a:pt x="21599" y="2160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353" name="AutoShape 22"/>
            <p:cNvSpPr>
              <a:spLocks/>
            </p:cNvSpPr>
            <p:nvPr/>
          </p:nvSpPr>
          <p:spPr bwMode="auto">
            <a:xfrm rot="10986352" flipH="1">
              <a:off x="2209858" y="1192355"/>
              <a:ext cx="289353" cy="971440"/>
            </a:xfrm>
            <a:custGeom>
              <a:avLst/>
              <a:gdLst>
                <a:gd name="T0" fmla="*/ 144792 w 21600"/>
                <a:gd name="T1" fmla="*/ 434180 h 21600"/>
                <a:gd name="T2" fmla="*/ 144792 w 21600"/>
                <a:gd name="T3" fmla="*/ 434180 h 21600"/>
                <a:gd name="T4" fmla="*/ 144792 w 21600"/>
                <a:gd name="T5" fmla="*/ 434180 h 21600"/>
                <a:gd name="T6" fmla="*/ 144792 w 21600"/>
                <a:gd name="T7" fmla="*/ 4341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2839" y="4542"/>
                    <a:pt x="20968" y="12671"/>
                    <a:pt x="21600" y="2160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354" name="AutoShape 23"/>
            <p:cNvSpPr>
              <a:spLocks/>
            </p:cNvSpPr>
            <p:nvPr/>
          </p:nvSpPr>
          <p:spPr bwMode="auto">
            <a:xfrm rot="10986352" flipH="1">
              <a:off x="2189849" y="1190768"/>
              <a:ext cx="160068" cy="944456"/>
            </a:xfrm>
            <a:custGeom>
              <a:avLst/>
              <a:gdLst>
                <a:gd name="T0" fmla="*/ 80495 w 21600"/>
                <a:gd name="T1" fmla="*/ 422104 h 21600"/>
                <a:gd name="T2" fmla="*/ 80495 w 21600"/>
                <a:gd name="T3" fmla="*/ 422104 h 21600"/>
                <a:gd name="T4" fmla="*/ 80495 w 21600"/>
                <a:gd name="T5" fmla="*/ 422104 h 21600"/>
                <a:gd name="T6" fmla="*/ 80495 w 21600"/>
                <a:gd name="T7" fmla="*/ 42210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2924" y="4876"/>
                    <a:pt x="20940" y="12892"/>
                    <a:pt x="21600" y="2160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316" name="AutoShape 24"/>
            <p:cNvSpPr>
              <a:spLocks/>
            </p:cNvSpPr>
            <p:nvPr/>
          </p:nvSpPr>
          <p:spPr bwMode="auto">
            <a:xfrm rot="10800000" flipH="1">
              <a:off x="4040903" y="2120251"/>
              <a:ext cx="399128" cy="143810"/>
            </a:xfrm>
            <a:prstGeom prst="leftArrow">
              <a:avLst>
                <a:gd name="adj1" fmla="val 50000"/>
                <a:gd name="adj2" fmla="val 107045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17" name="AutoShape 25"/>
            <p:cNvSpPr>
              <a:spLocks/>
            </p:cNvSpPr>
            <p:nvPr/>
          </p:nvSpPr>
          <p:spPr bwMode="auto">
            <a:xfrm rot="10800000" flipH="1">
              <a:off x="4040903" y="2318967"/>
              <a:ext cx="399128" cy="143811"/>
            </a:xfrm>
            <a:prstGeom prst="leftArrow">
              <a:avLst>
                <a:gd name="adj1" fmla="val 50000"/>
                <a:gd name="adj2" fmla="val 107044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18" name="AutoShape 26"/>
            <p:cNvSpPr>
              <a:spLocks/>
            </p:cNvSpPr>
            <p:nvPr/>
          </p:nvSpPr>
          <p:spPr bwMode="auto">
            <a:xfrm rot="10800000" flipH="1">
              <a:off x="4040903" y="2517684"/>
              <a:ext cx="399128" cy="143810"/>
            </a:xfrm>
            <a:prstGeom prst="leftArrow">
              <a:avLst>
                <a:gd name="adj1" fmla="val 50000"/>
                <a:gd name="adj2" fmla="val 107045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19" name="AutoShape 27"/>
            <p:cNvSpPr>
              <a:spLocks/>
            </p:cNvSpPr>
            <p:nvPr/>
          </p:nvSpPr>
          <p:spPr bwMode="auto">
            <a:xfrm rot="10800000" flipH="1">
              <a:off x="3162673" y="2395564"/>
              <a:ext cx="515534" cy="132966"/>
            </a:xfrm>
            <a:prstGeom prst="leftArrow">
              <a:avLst>
                <a:gd name="adj1" fmla="val 50000"/>
                <a:gd name="adj2" fmla="val 107035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20" name="AutoShape 28"/>
            <p:cNvSpPr>
              <a:spLocks/>
            </p:cNvSpPr>
            <p:nvPr/>
          </p:nvSpPr>
          <p:spPr bwMode="auto">
            <a:xfrm rot="10800000" flipH="1">
              <a:off x="3162673" y="2198308"/>
              <a:ext cx="515534" cy="134427"/>
            </a:xfrm>
            <a:prstGeom prst="leftArrow">
              <a:avLst>
                <a:gd name="adj1" fmla="val 50000"/>
                <a:gd name="adj2" fmla="val 107026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21" name="Line 29"/>
            <p:cNvSpPr>
              <a:spLocks noChangeShapeType="1"/>
            </p:cNvSpPr>
            <p:nvPr/>
          </p:nvSpPr>
          <p:spPr bwMode="auto">
            <a:xfrm flipV="1">
              <a:off x="3816720" y="1170133"/>
              <a:ext cx="510972" cy="771490"/>
            </a:xfrm>
            <a:prstGeom prst="line">
              <a:avLst/>
            </a:prstGeom>
            <a:noFill/>
            <a:ln w="38100">
              <a:solidFill>
                <a:srgbClr val="FFD300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22" name="Line 39"/>
            <p:cNvSpPr>
              <a:spLocks noChangeShapeType="1"/>
            </p:cNvSpPr>
            <p:nvPr/>
          </p:nvSpPr>
          <p:spPr bwMode="auto">
            <a:xfrm flipV="1">
              <a:off x="3214678" y="1313008"/>
              <a:ext cx="325015" cy="721811"/>
            </a:xfrm>
            <a:prstGeom prst="line">
              <a:avLst/>
            </a:prstGeom>
            <a:noFill/>
            <a:ln w="38100">
              <a:solidFill>
                <a:srgbClr val="FFD300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23" name="Line 39"/>
            <p:cNvSpPr>
              <a:spLocks noChangeShapeType="1"/>
            </p:cNvSpPr>
            <p:nvPr/>
          </p:nvSpPr>
          <p:spPr bwMode="auto">
            <a:xfrm flipV="1">
              <a:off x="3539694" y="1241571"/>
              <a:ext cx="379002" cy="721811"/>
            </a:xfrm>
            <a:prstGeom prst="line">
              <a:avLst/>
            </a:prstGeom>
            <a:noFill/>
            <a:ln w="38100">
              <a:solidFill>
                <a:srgbClr val="FFD300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</p:grpSp>
      <p:sp>
        <p:nvSpPr>
          <p:cNvPr id="12298" name="AutoShape 35"/>
          <p:cNvSpPr>
            <a:spLocks/>
          </p:cNvSpPr>
          <p:nvPr/>
        </p:nvSpPr>
        <p:spPr bwMode="auto">
          <a:xfrm>
            <a:off x="536544" y="928670"/>
            <a:ext cx="1387475" cy="357187"/>
          </a:xfrm>
          <a:custGeom>
            <a:avLst/>
            <a:gdLst>
              <a:gd name="T0" fmla="*/ 2147483647 w 21600"/>
              <a:gd name="T1" fmla="*/ 45832582 h 21600"/>
              <a:gd name="T2" fmla="*/ 2147483647 w 21600"/>
              <a:gd name="T3" fmla="*/ 45832582 h 21600"/>
              <a:gd name="T4" fmla="*/ 2147483647 w 21600"/>
              <a:gd name="T5" fmla="*/ 45832582 h 21600"/>
              <a:gd name="T6" fmla="*/ 2147483647 w 21600"/>
              <a:gd name="T7" fmla="*/ 458325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B05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</a:pPr>
            <a:r>
              <a:rPr lang="it-I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stellar </a:t>
            </a:r>
            <a:r>
              <a:rPr lang="it-IT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wind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7" name="AutoShape 36"/>
          <p:cNvSpPr>
            <a:spLocks/>
          </p:cNvSpPr>
          <p:nvPr/>
        </p:nvSpPr>
        <p:spPr bwMode="auto">
          <a:xfrm>
            <a:off x="2125631" y="928670"/>
            <a:ext cx="839788" cy="357187"/>
          </a:xfrm>
          <a:custGeom>
            <a:avLst/>
            <a:gdLst>
              <a:gd name="T0" fmla="*/ 445891 w 21600"/>
              <a:gd name="T1" fmla="*/ 291956 h 21600"/>
              <a:gd name="T2" fmla="*/ 445891 w 21600"/>
              <a:gd name="T3" fmla="*/ 291956 h 21600"/>
              <a:gd name="T4" fmla="*/ 445891 w 21600"/>
              <a:gd name="T5" fmla="*/ 291956 h 21600"/>
              <a:gd name="T6" fmla="*/ 445891 w 21600"/>
              <a:gd name="T7" fmla="*/ 2919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  <a:defRPr/>
            </a:pPr>
            <a:r>
              <a:rPr lang="it-IT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X-wind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8" name="AutoShape 37"/>
          <p:cNvSpPr>
            <a:spLocks/>
          </p:cNvSpPr>
          <p:nvPr/>
        </p:nvSpPr>
        <p:spPr bwMode="auto">
          <a:xfrm>
            <a:off x="3179731" y="928670"/>
            <a:ext cx="1143000" cy="358775"/>
          </a:xfrm>
          <a:custGeom>
            <a:avLst/>
            <a:gdLst>
              <a:gd name="T0" fmla="*/ 654902 w 21600"/>
              <a:gd name="T1" fmla="*/ 167605 h 21600"/>
              <a:gd name="T2" fmla="*/ 654902 w 21600"/>
              <a:gd name="T3" fmla="*/ 167605 h 21600"/>
              <a:gd name="T4" fmla="*/ 654902 w 21600"/>
              <a:gd name="T5" fmla="*/ 167605 h 21600"/>
              <a:gd name="T6" fmla="*/ 654902 w 21600"/>
              <a:gd name="T7" fmla="*/ 1676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2D70E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  <a:defRPr/>
            </a:pPr>
            <a:r>
              <a:rPr lang="it-IT" sz="1600" b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disk-wind</a:t>
            </a:r>
            <a:endParaRPr lang="it-IT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Figura a mano libera 53"/>
          <p:cNvSpPr>
            <a:spLocks/>
          </p:cNvSpPr>
          <p:nvPr/>
        </p:nvSpPr>
        <p:spPr bwMode="auto">
          <a:xfrm>
            <a:off x="2509806" y="2716195"/>
            <a:ext cx="2217738" cy="414337"/>
          </a:xfrm>
          <a:custGeom>
            <a:avLst/>
            <a:gdLst>
              <a:gd name="T0" fmla="*/ 0 w 2218267"/>
              <a:gd name="T1" fmla="*/ 0 h 414867"/>
              <a:gd name="T2" fmla="*/ 812606 w 2218267"/>
              <a:gd name="T3" fmla="*/ 59191 h 414867"/>
              <a:gd name="T4" fmla="*/ 1506709 w 2218267"/>
              <a:gd name="T5" fmla="*/ 186029 h 414867"/>
              <a:gd name="T6" fmla="*/ 2217738 w 2218267"/>
              <a:gd name="T7" fmla="*/ 363602 h 414867"/>
              <a:gd name="T8" fmla="*/ 2175414 w 2218267"/>
              <a:gd name="T9" fmla="*/ 414337 h 414867"/>
              <a:gd name="T10" fmla="*/ 59253 w 2218267"/>
              <a:gd name="T11" fmla="*/ 93015 h 414867"/>
              <a:gd name="T12" fmla="*/ 0 w 2218267"/>
              <a:gd name="T13" fmla="*/ 0 h 4148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18267"/>
              <a:gd name="T22" fmla="*/ 0 h 414867"/>
              <a:gd name="T23" fmla="*/ 2218267 w 2218267"/>
              <a:gd name="T24" fmla="*/ 414867 h 4148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18267" h="414867">
                <a:moveTo>
                  <a:pt x="0" y="0"/>
                </a:moveTo>
                <a:lnTo>
                  <a:pt x="812800" y="59267"/>
                </a:lnTo>
                <a:lnTo>
                  <a:pt x="1507067" y="186267"/>
                </a:lnTo>
                <a:lnTo>
                  <a:pt x="2218267" y="364067"/>
                </a:lnTo>
                <a:lnTo>
                  <a:pt x="2175933" y="414867"/>
                </a:lnTo>
                <a:lnTo>
                  <a:pt x="59267" y="93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2302" name="Line 39"/>
          <p:cNvSpPr>
            <a:spLocks noChangeShapeType="1"/>
          </p:cNvSpPr>
          <p:nvPr/>
        </p:nvSpPr>
        <p:spPr bwMode="auto">
          <a:xfrm flipV="1">
            <a:off x="2847944" y="1430320"/>
            <a:ext cx="354012" cy="763587"/>
          </a:xfrm>
          <a:prstGeom prst="line">
            <a:avLst/>
          </a:prstGeom>
          <a:noFill/>
          <a:ln w="38100">
            <a:solidFill>
              <a:srgbClr val="FFD300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2303" name="Figura a mano libera 55"/>
          <p:cNvSpPr>
            <a:spLocks/>
          </p:cNvSpPr>
          <p:nvPr/>
        </p:nvSpPr>
        <p:spPr bwMode="auto">
          <a:xfrm>
            <a:off x="155544" y="2073257"/>
            <a:ext cx="441325" cy="117475"/>
          </a:xfrm>
          <a:custGeom>
            <a:avLst/>
            <a:gdLst>
              <a:gd name="T0" fmla="*/ 0 w 440266"/>
              <a:gd name="T1" fmla="*/ 0 h 186267"/>
              <a:gd name="T2" fmla="*/ 441325 w 440266"/>
              <a:gd name="T3" fmla="*/ 13472 h 186267"/>
              <a:gd name="T4" fmla="*/ 432839 w 440266"/>
              <a:gd name="T5" fmla="*/ 70727 h 186267"/>
              <a:gd name="T6" fmla="*/ 8486 w 440266"/>
              <a:gd name="T7" fmla="*/ 74095 h 186267"/>
              <a:gd name="T8" fmla="*/ 0 w 440266"/>
              <a:gd name="T9" fmla="*/ 0 h 186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266"/>
              <a:gd name="T16" fmla="*/ 0 h 186267"/>
              <a:gd name="T17" fmla="*/ 440266 w 440266"/>
              <a:gd name="T18" fmla="*/ 186267 h 186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266" h="186267">
                <a:moveTo>
                  <a:pt x="0" y="0"/>
                </a:moveTo>
                <a:lnTo>
                  <a:pt x="440266" y="33867"/>
                </a:lnTo>
                <a:lnTo>
                  <a:pt x="431800" y="177800"/>
                </a:lnTo>
                <a:lnTo>
                  <a:pt x="8466" y="1862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2304" name="Figura a mano libera 56"/>
          <p:cNvSpPr>
            <a:spLocks/>
          </p:cNvSpPr>
          <p:nvPr/>
        </p:nvSpPr>
        <p:spPr bwMode="auto">
          <a:xfrm>
            <a:off x="179356" y="2644757"/>
            <a:ext cx="439738" cy="142875"/>
          </a:xfrm>
          <a:custGeom>
            <a:avLst/>
            <a:gdLst>
              <a:gd name="T0" fmla="*/ 0 w 440266"/>
              <a:gd name="T1" fmla="*/ 0 h 186267"/>
              <a:gd name="T2" fmla="*/ 439738 w 440266"/>
              <a:gd name="T3" fmla="*/ 19926 h 186267"/>
              <a:gd name="T4" fmla="*/ 431282 w 440266"/>
              <a:gd name="T5" fmla="*/ 104610 h 186267"/>
              <a:gd name="T6" fmla="*/ 8456 w 440266"/>
              <a:gd name="T7" fmla="*/ 109592 h 186267"/>
              <a:gd name="T8" fmla="*/ 0 w 440266"/>
              <a:gd name="T9" fmla="*/ 0 h 186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266"/>
              <a:gd name="T16" fmla="*/ 0 h 186267"/>
              <a:gd name="T17" fmla="*/ 440266 w 440266"/>
              <a:gd name="T18" fmla="*/ 186267 h 186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266" h="186267">
                <a:moveTo>
                  <a:pt x="0" y="0"/>
                </a:moveTo>
                <a:lnTo>
                  <a:pt x="440266" y="33867"/>
                </a:lnTo>
                <a:lnTo>
                  <a:pt x="431800" y="177800"/>
                </a:lnTo>
                <a:lnTo>
                  <a:pt x="8466" y="1862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2305" name="AutoShape 28"/>
          <p:cNvSpPr>
            <a:spLocks/>
          </p:cNvSpPr>
          <p:nvPr/>
        </p:nvSpPr>
        <p:spPr bwMode="auto">
          <a:xfrm rot="10800000" flipH="1">
            <a:off x="2205006" y="2419332"/>
            <a:ext cx="720725" cy="115888"/>
          </a:xfrm>
          <a:prstGeom prst="leftArrow">
            <a:avLst>
              <a:gd name="adj1" fmla="val 50000"/>
              <a:gd name="adj2" fmla="val 107539"/>
            </a:avLst>
          </a:prstGeom>
          <a:solidFill>
            <a:schemeClr val="bg1"/>
          </a:solidFill>
          <a:ln w="9525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/>
            <a:endParaRPr lang="it-IT">
              <a:solidFill>
                <a:srgbClr val="9AFBFA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46" name="AutoShape 35"/>
          <p:cNvSpPr>
            <a:spLocks/>
          </p:cNvSpPr>
          <p:nvPr/>
        </p:nvSpPr>
        <p:spPr bwMode="auto">
          <a:xfrm>
            <a:off x="2108152" y="2930507"/>
            <a:ext cx="1035088" cy="357187"/>
          </a:xfrm>
          <a:custGeom>
            <a:avLst/>
            <a:gdLst>
              <a:gd name="T0" fmla="*/ 2147483647 w 21600"/>
              <a:gd name="T1" fmla="*/ 45832582 h 21600"/>
              <a:gd name="T2" fmla="*/ 2147483647 w 21600"/>
              <a:gd name="T3" fmla="*/ 45832582 h 21600"/>
              <a:gd name="T4" fmla="*/ 2147483647 w 21600"/>
              <a:gd name="T5" fmla="*/ 45832582 h 21600"/>
              <a:gd name="T6" fmla="*/ 2147483647 w 21600"/>
              <a:gd name="T7" fmla="*/ 458325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</a:pPr>
            <a:r>
              <a:rPr lang="it-IT" sz="1600" b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accretion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AutoShape 40"/>
          <p:cNvSpPr>
            <a:spLocks/>
          </p:cNvSpPr>
          <p:nvPr/>
        </p:nvSpPr>
        <p:spPr bwMode="auto">
          <a:xfrm>
            <a:off x="71406" y="3956171"/>
            <a:ext cx="4714908" cy="2616101"/>
          </a:xfrm>
          <a:custGeom>
            <a:avLst/>
            <a:gdLst>
              <a:gd name="T0" fmla="*/ 1976453 w 21600"/>
              <a:gd name="T1" fmla="*/ 698500 h 21600"/>
              <a:gd name="T2" fmla="*/ 1976453 w 21600"/>
              <a:gd name="T3" fmla="*/ 698500 h 21600"/>
              <a:gd name="T4" fmla="*/ 1976453 w 21600"/>
              <a:gd name="T5" fmla="*/ 698500 h 21600"/>
              <a:gd name="T6" fmla="*/ 1976453 w 21600"/>
              <a:gd name="T7" fmla="*/ 698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69875" indent="-230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test </a:t>
            </a:r>
            <a:r>
              <a:rPr lang="it-IT" sz="1600" dirty="0" err="1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different</a:t>
            </a:r>
            <a:r>
              <a:rPr lang="it-IT" sz="1600" dirty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jet-launching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models</a:t>
            </a:r>
            <a:r>
              <a:rPr lang="it-IT" sz="1600" dirty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from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kinematic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components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(jet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acceleration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/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collimation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within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10-100 AU, ~70-700 mas at 150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pc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, AO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is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critical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, IFU mode!)</a:t>
            </a:r>
          </a:p>
          <a:p>
            <a:pPr marL="269875" indent="-230188" algn="just">
              <a:spcAft>
                <a:spcPts val="600"/>
              </a:spcAft>
            </a:pP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Wingdings" pitchFamily="2" charset="2"/>
              </a:rPr>
              <a:t>find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Wingdings" pitchFamily="2" charset="2"/>
              </a:rPr>
              <a:t>signature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Wingdings" pitchFamily="2" charset="2"/>
              </a:rPr>
              <a:t>of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jet rotation (</a:t>
            </a:r>
            <a:r>
              <a:rPr lang="it-IT" sz="1600" dirty="0" err="1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few</a:t>
            </a:r>
            <a:r>
              <a:rPr lang="it-IT" sz="1600" dirty="0" smtClean="0">
                <a:solidFill>
                  <a:srgbClr val="2E073E"/>
                </a:solidFill>
                <a:latin typeface="+mj-lt"/>
                <a:cs typeface="Arial" pitchFamily="34" charset="0"/>
                <a:sym typeface="Comic Sans MS" pitchFamily="66" charset="0"/>
              </a:rPr>
              <a:t> km/s) and 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accurately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measure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the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radial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(and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angular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)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velocity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field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+mj-lt"/>
                <a:cs typeface="Arial" pitchFamily="34" charset="0"/>
                <a:sym typeface="Wingdings" pitchFamily="2" charset="2"/>
              </a:rPr>
              <a:t>mass loss rate and </a:t>
            </a:r>
            <a:r>
              <a:rPr lang="it-IT" sz="1600" b="1" dirty="0" err="1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efficiency</a:t>
            </a:r>
            <a:r>
              <a:rPr lang="it-IT" sz="1600" b="1" dirty="0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b="1" dirty="0" err="1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of</a:t>
            </a:r>
            <a:r>
              <a:rPr lang="it-IT" sz="1600" b="1" dirty="0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b="1" dirty="0" err="1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angular</a:t>
            </a:r>
            <a:r>
              <a:rPr lang="it-IT" sz="1600" b="1" dirty="0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b="1" dirty="0" err="1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momentum</a:t>
            </a:r>
            <a:r>
              <a:rPr lang="it-IT" sz="1600" b="1" dirty="0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b="1" dirty="0" err="1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extraction</a:t>
            </a:r>
            <a:r>
              <a:rPr lang="it-IT" sz="1600" b="1" dirty="0" smtClean="0">
                <a:solidFill>
                  <a:srgbClr val="0099CC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</a:p>
          <a:p>
            <a:pPr marL="269875" indent="-230188" algn="just">
              <a:spcAft>
                <a:spcPts val="600"/>
              </a:spcAft>
            </a:pPr>
            <a:r>
              <a:rPr lang="it-IT" sz="1600" dirty="0" smtClean="0">
                <a:latin typeface="+mj-lt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understand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implications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for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disk gas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dispersal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and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evolution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Wingdings" pitchFamily="2" charset="2"/>
              </a:rPr>
              <a:t>(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Wingdings" pitchFamily="2" charset="2"/>
              </a:rPr>
              <a:t>affects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formation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of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  </a:t>
            </a:r>
            <a:r>
              <a:rPr lang="it-IT" sz="1600" dirty="0" err="1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planets</a:t>
            </a:r>
            <a:r>
              <a:rPr lang="it-IT" sz="1600" dirty="0" smtClean="0">
                <a:solidFill>
                  <a:srgbClr val="11053B"/>
                </a:solidFill>
                <a:latin typeface="+mj-lt"/>
                <a:cs typeface="Arial" pitchFamily="34" charset="0"/>
                <a:sym typeface="PT Sans" charset="0"/>
              </a:rPr>
              <a:t>)</a:t>
            </a:r>
            <a:endParaRPr lang="it-IT" sz="1600" dirty="0" smtClean="0">
              <a:solidFill>
                <a:srgbClr val="2E073E"/>
              </a:solidFill>
              <a:latin typeface="+mj-lt"/>
              <a:cs typeface="Arial" pitchFamily="34" charset="0"/>
              <a:sym typeface="Comic Sans MS" pitchFamily="66" charset="0"/>
            </a:endParaRPr>
          </a:p>
        </p:txBody>
      </p:sp>
      <p:pic>
        <p:nvPicPr>
          <p:cNvPr id="75" name="Picture 11" descr="Screen Shot 2014-06-12 at 15.23.01.png"/>
          <p:cNvPicPr>
            <a:picLocks noChangeAspect="1"/>
          </p:cNvPicPr>
          <p:nvPr/>
        </p:nvPicPr>
        <p:blipFill>
          <a:blip r:embed="rId4" cstate="print"/>
          <a:srcRect l="742" t="919"/>
          <a:stretch>
            <a:fillRect/>
          </a:stretch>
        </p:blipFill>
        <p:spPr bwMode="auto">
          <a:xfrm>
            <a:off x="8383598" y="43008"/>
            <a:ext cx="716718" cy="694084"/>
          </a:xfrm>
          <a:prstGeom prst="rect">
            <a:avLst/>
          </a:prstGeom>
          <a:noFill/>
          <a:ln w="19050">
            <a:noFill/>
            <a:miter lim="0"/>
            <a:headEnd/>
            <a:tailEnd/>
          </a:ln>
        </p:spPr>
      </p:pic>
      <p:pic>
        <p:nvPicPr>
          <p:cNvPr id="76" name="Picture 41" descr="Fig1.jpg"/>
          <p:cNvPicPr>
            <a:picLocks noChangeAspect="1"/>
          </p:cNvPicPr>
          <p:nvPr/>
        </p:nvPicPr>
        <p:blipFill>
          <a:blip r:embed="rId5" cstate="print"/>
          <a:srcRect l="2434" t="10104" r="50830" b="7487"/>
          <a:stretch>
            <a:fillRect/>
          </a:stretch>
        </p:blipFill>
        <p:spPr bwMode="auto">
          <a:xfrm>
            <a:off x="4929191" y="3143248"/>
            <a:ext cx="4087872" cy="35139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78" name="CasellaDiTesto 77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ttangolo 79"/>
          <p:cNvSpPr/>
          <p:nvPr/>
        </p:nvSpPr>
        <p:spPr>
          <a:xfrm>
            <a:off x="4964620" y="6407371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Giannini+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2014</a:t>
            </a:r>
            <a:endParaRPr lang="it-IT" dirty="0"/>
          </a:p>
        </p:txBody>
      </p:sp>
      <p:sp>
        <p:nvSpPr>
          <p:cNvPr id="50" name="AutoShape 42"/>
          <p:cNvSpPr>
            <a:spLocks/>
          </p:cNvSpPr>
          <p:nvPr/>
        </p:nvSpPr>
        <p:spPr bwMode="auto">
          <a:xfrm>
            <a:off x="5072066" y="2857496"/>
            <a:ext cx="3786214" cy="428628"/>
          </a:xfrm>
          <a:custGeom>
            <a:avLst/>
            <a:gdLst>
              <a:gd name="T0" fmla="*/ 2147483647 w 21600"/>
              <a:gd name="T1" fmla="*/ 128801946 h 21600"/>
              <a:gd name="T2" fmla="*/ 2147483647 w 21600"/>
              <a:gd name="T3" fmla="*/ 128801946 h 21600"/>
              <a:gd name="T4" fmla="*/ 2147483647 w 21600"/>
              <a:gd name="T5" fmla="*/ 128801946 h 21600"/>
              <a:gd name="T6" fmla="*/ 2147483647 w 21600"/>
              <a:gd name="T7" fmla="*/ 1288019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/>
            <a:r>
              <a:rPr lang="it-IT" sz="1400" i="1" dirty="0" err="1">
                <a:latin typeface="Arial" pitchFamily="34" charset="0"/>
                <a:cs typeface="Arial" pitchFamily="34" charset="0"/>
              </a:rPr>
              <a:t>Forbidden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err="1">
                <a:latin typeface="Arial" pitchFamily="34" charset="0"/>
                <a:cs typeface="Arial" pitchFamily="34" charset="0"/>
              </a:rPr>
              <a:t>lines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sz="1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X-Shooter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err="1">
                <a:latin typeface="Arial" pitchFamily="34" charset="0"/>
                <a:cs typeface="Arial" pitchFamily="34" charset="0"/>
              </a:rPr>
              <a:t>spectrum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ESO-Ha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574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utoShape 40"/>
          <p:cNvSpPr>
            <a:spLocks/>
          </p:cNvSpPr>
          <p:nvPr/>
        </p:nvSpPr>
        <p:spPr bwMode="auto">
          <a:xfrm>
            <a:off x="5072066" y="898796"/>
            <a:ext cx="3857652" cy="1800493"/>
          </a:xfrm>
          <a:custGeom>
            <a:avLst/>
            <a:gdLst>
              <a:gd name="T0" fmla="*/ 1976453 w 21600"/>
              <a:gd name="T1" fmla="*/ 698500 h 21600"/>
              <a:gd name="T2" fmla="*/ 1976453 w 21600"/>
              <a:gd name="T3" fmla="*/ 698500 h 21600"/>
              <a:gd name="T4" fmla="*/ 1976453 w 21600"/>
              <a:gd name="T5" fmla="*/ 698500 h 21600"/>
              <a:gd name="T6" fmla="*/ 1976453 w 21600"/>
              <a:gd name="T7" fmla="*/ 698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indent="0" algn="just"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Use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large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number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of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lines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to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probe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different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excitation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layers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in the jet</a:t>
            </a:r>
          </a:p>
          <a:p>
            <a:pPr marL="95250" indent="-55563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Constraints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on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physical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parameters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in the jet 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T, n,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x</a:t>
            </a:r>
            <a:r>
              <a:rPr lang="it-IT" sz="1600" baseline="-25000" dirty="0" err="1" smtClean="0">
                <a:latin typeface="Arial" pitchFamily="34" charset="0"/>
                <a:cs typeface="Arial" pitchFamily="34" charset="0"/>
                <a:sym typeface="PT Sans" charset="0"/>
              </a:rPr>
              <a:t>e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A</a:t>
            </a:r>
            <a:r>
              <a:rPr lang="it-IT" sz="1600" baseline="-25000" dirty="0" err="1" smtClean="0">
                <a:latin typeface="Arial" pitchFamily="34" charset="0"/>
                <a:cs typeface="Arial" pitchFamily="34" charset="0"/>
                <a:sym typeface="PT Sans" charset="0"/>
              </a:rPr>
              <a:t>v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dust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depletion</a:t>
            </a:r>
            <a:endParaRPr lang="it-IT" sz="1600" dirty="0" smtClean="0">
              <a:latin typeface="Arial" pitchFamily="34" charset="0"/>
              <a:cs typeface="Arial" pitchFamily="34" charset="0"/>
              <a:sym typeface="PT Sans" charset="0"/>
            </a:endParaRPr>
          </a:p>
          <a:p>
            <a:pPr marL="95250" indent="-55563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 Estimate mass loss rate,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correlation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with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PT Sans" charset="0"/>
              </a:rPr>
              <a:t> source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PT Sans" charset="0"/>
              </a:rPr>
              <a:t>properties</a:t>
            </a:r>
            <a:endParaRPr lang="it-IT" sz="1600" dirty="0" smtClean="0">
              <a:latin typeface="Arial" pitchFamily="34" charset="0"/>
              <a:cs typeface="Arial" pitchFamily="34" charset="0"/>
              <a:sym typeface="PT Sans" charset="0"/>
            </a:endParaRPr>
          </a:p>
          <a:p>
            <a:pPr marL="95250" indent="-55563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Models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for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nebular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emission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lines</a:t>
            </a:r>
            <a:endParaRPr lang="it-IT" sz="1600" dirty="0" smtClean="0">
              <a:latin typeface="Arial" pitchFamily="34" charset="0"/>
              <a:cs typeface="Arial" pitchFamily="34" charset="0"/>
              <a:sym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3" descr="h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714625"/>
            <a:ext cx="40005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>
              <a:defRPr/>
            </a:pP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Stellar and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accretion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protostars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291" name="AutoShape 2"/>
          <p:cNvSpPr>
            <a:spLocks/>
          </p:cNvSpPr>
          <p:nvPr/>
        </p:nvSpPr>
        <p:spPr bwMode="auto">
          <a:xfrm>
            <a:off x="285750" y="928688"/>
            <a:ext cx="8643968" cy="1071552"/>
          </a:xfrm>
          <a:custGeom>
            <a:avLst/>
            <a:gdLst>
              <a:gd name="T0" fmla="*/ 4214842 w 21600"/>
              <a:gd name="T1" fmla="*/ 535785 h 21600"/>
              <a:gd name="T2" fmla="*/ 4214842 w 21600"/>
              <a:gd name="T3" fmla="*/ 535785 h 21600"/>
              <a:gd name="T4" fmla="*/ 4214842 w 21600"/>
              <a:gd name="T5" fmla="*/ 535785 h 21600"/>
              <a:gd name="T6" fmla="*/ 4214842 w 21600"/>
              <a:gd name="T7" fmla="*/ 5357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chemeClr val="accent1">
                <a:lumMod val="60000"/>
                <a:lumOff val="40000"/>
              </a:schemeClr>
            </a:solidFill>
            <a:miter lim="0"/>
            <a:headEnd/>
            <a:tailEnd/>
          </a:ln>
        </p:spPr>
        <p:txBody>
          <a:bodyPr lIns="36000" tIns="36000" rIns="72000" bIns="36000" anchor="ctr"/>
          <a:lstStyle/>
          <a:p>
            <a:pPr indent="0" algn="just">
              <a:buFont typeface="Wingdings" pitchFamily="2" charset="2"/>
              <a:buChar char="§"/>
              <a:defRPr/>
            </a:pPr>
            <a:r>
              <a:rPr lang="it-IT" sz="1600" dirty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High-sensitivity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,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high-resolution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near-IR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spectra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are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needed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to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detect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the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weak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photospheric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absorption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lines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in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heavily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veiled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(strong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excess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continuum)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embedded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(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much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younger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)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sources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b="1" i="1" dirty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source </a:t>
            </a:r>
            <a:r>
              <a:rPr lang="it-IT" sz="1600" b="1" i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characterization</a:t>
            </a:r>
            <a:r>
              <a:rPr lang="it-IT" sz="1600" b="1" i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(stellar +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accretion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parameters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)</a:t>
            </a:r>
            <a:endParaRPr lang="it-IT" sz="1600" i="1" dirty="0">
              <a:latin typeface="Arial" pitchFamily="34" charset="0"/>
              <a:cs typeface="Arial" pitchFamily="34" charset="0"/>
              <a:sym typeface="Comic Sans MS" pitchFamily="66" charset="0"/>
            </a:endParaRPr>
          </a:p>
        </p:txBody>
      </p:sp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293688" y="2143125"/>
            <a:ext cx="4286250" cy="4572000"/>
            <a:chOff x="0" y="0"/>
            <a:chExt cx="3937001" cy="3594101"/>
          </a:xfrm>
        </p:grpSpPr>
        <p:pic>
          <p:nvPicPr>
            <p:cNvPr id="11274" name="Picture 4" descr="HH10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937001" cy="3594101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11275" name="AutoShape 5"/>
            <p:cNvSpPr>
              <a:spLocks/>
            </p:cNvSpPr>
            <p:nvPr/>
          </p:nvSpPr>
          <p:spPr bwMode="auto">
            <a:xfrm>
              <a:off x="1866849" y="1262384"/>
              <a:ext cx="411558" cy="241072"/>
            </a:xfrm>
            <a:custGeom>
              <a:avLst/>
              <a:gdLst>
                <a:gd name="T0" fmla="*/ 74706000 w 21600"/>
                <a:gd name="T1" fmla="*/ 15014221 h 21600"/>
                <a:gd name="T2" fmla="*/ 74706000 w 21600"/>
                <a:gd name="T3" fmla="*/ 15014221 h 21600"/>
                <a:gd name="T4" fmla="*/ 74706000 w 21600"/>
                <a:gd name="T5" fmla="*/ 15014221 h 21600"/>
                <a:gd name="T6" fmla="*/ 74706000 w 21600"/>
                <a:gd name="T7" fmla="*/ 150142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spcBef>
                  <a:spcPts val="500"/>
                </a:spcBef>
                <a:buClr>
                  <a:srgbClr val="FF52A9"/>
                </a:buClr>
                <a:buFont typeface="Arial" pitchFamily="34" charset="0"/>
                <a:buNone/>
              </a:pPr>
              <a:r>
                <a:rPr lang="it-IT" sz="900" b="1">
                  <a:solidFill>
                    <a:srgbClr val="FF52A9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Br</a:t>
              </a:r>
              <a:r>
                <a:rPr lang="el-GR" sz="900">
                  <a:solidFill>
                    <a:srgbClr val="FF52A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γ</a:t>
              </a:r>
              <a:endParaRPr lang="it-IT"/>
            </a:p>
          </p:txBody>
        </p:sp>
        <p:sp>
          <p:nvSpPr>
            <p:cNvPr id="11276" name="AutoShape 6"/>
            <p:cNvSpPr>
              <a:spLocks/>
            </p:cNvSpPr>
            <p:nvPr/>
          </p:nvSpPr>
          <p:spPr bwMode="auto">
            <a:xfrm>
              <a:off x="585157" y="126690"/>
              <a:ext cx="527309" cy="228384"/>
            </a:xfrm>
            <a:custGeom>
              <a:avLst/>
              <a:gdLst>
                <a:gd name="T0" fmla="*/ 157129871 w 21600"/>
                <a:gd name="T1" fmla="*/ 12766138 h 21600"/>
                <a:gd name="T2" fmla="*/ 157129871 w 21600"/>
                <a:gd name="T3" fmla="*/ 12766138 h 21600"/>
                <a:gd name="T4" fmla="*/ 157129871 w 21600"/>
                <a:gd name="T5" fmla="*/ 12766138 h 21600"/>
                <a:gd name="T6" fmla="*/ 157129871 w 21600"/>
                <a:gd name="T7" fmla="*/ 127661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spcBef>
                  <a:spcPts val="500"/>
                </a:spcBef>
                <a:buClr>
                  <a:srgbClr val="FF52A9"/>
                </a:buClr>
                <a:buFont typeface="Arial" pitchFamily="34" charset="0"/>
                <a:buNone/>
              </a:pPr>
              <a:r>
                <a:rPr lang="it-IT" sz="900" b="1">
                  <a:solidFill>
                    <a:srgbClr val="FF52A9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Br13</a:t>
              </a:r>
              <a:endParaRPr lang="it-IT"/>
            </a:p>
          </p:txBody>
        </p:sp>
        <p:sp>
          <p:nvSpPr>
            <p:cNvPr id="11277" name="AutoShape 7"/>
            <p:cNvSpPr>
              <a:spLocks/>
            </p:cNvSpPr>
            <p:nvPr/>
          </p:nvSpPr>
          <p:spPr bwMode="auto">
            <a:xfrm>
              <a:off x="2710112" y="120658"/>
              <a:ext cx="527309" cy="228383"/>
            </a:xfrm>
            <a:custGeom>
              <a:avLst/>
              <a:gdLst>
                <a:gd name="T0" fmla="*/ 157129871 w 21600"/>
                <a:gd name="T1" fmla="*/ 12766029 h 21600"/>
                <a:gd name="T2" fmla="*/ 157129871 w 21600"/>
                <a:gd name="T3" fmla="*/ 12766029 h 21600"/>
                <a:gd name="T4" fmla="*/ 157129871 w 21600"/>
                <a:gd name="T5" fmla="*/ 12766029 h 21600"/>
                <a:gd name="T6" fmla="*/ 157129871 w 21600"/>
                <a:gd name="T7" fmla="*/ 127660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spcBef>
                  <a:spcPts val="500"/>
                </a:spcBef>
                <a:buClr>
                  <a:srgbClr val="FF52A9"/>
                </a:buClr>
                <a:buFont typeface="Arial" pitchFamily="34" charset="0"/>
                <a:buNone/>
              </a:pPr>
              <a:r>
                <a:rPr lang="it-IT" sz="900" b="1">
                  <a:solidFill>
                    <a:srgbClr val="FF52A9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Br12</a:t>
              </a:r>
              <a:endParaRPr lang="it-IT"/>
            </a:p>
          </p:txBody>
        </p:sp>
      </p:grpSp>
      <p:sp>
        <p:nvSpPr>
          <p:cNvPr id="11270" name="AutoShape 8"/>
          <p:cNvSpPr>
            <a:spLocks/>
          </p:cNvSpPr>
          <p:nvPr/>
        </p:nvSpPr>
        <p:spPr bwMode="auto">
          <a:xfrm>
            <a:off x="4500562" y="2214554"/>
            <a:ext cx="1928813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Nisini</a:t>
            </a:r>
            <a:r>
              <a:rPr lang="it-IT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, </a:t>
            </a:r>
            <a:r>
              <a:rPr lang="it-IT" sz="12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Antoniucci+</a:t>
            </a:r>
            <a:r>
              <a:rPr lang="it-IT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2005</a:t>
            </a:r>
            <a:endParaRPr lang="it-IT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AutoShape 8"/>
          <p:cNvSpPr>
            <a:spLocks/>
          </p:cNvSpPr>
          <p:nvPr/>
        </p:nvSpPr>
        <p:spPr bwMode="auto">
          <a:xfrm>
            <a:off x="6858000" y="2571750"/>
            <a:ext cx="1928813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Antoniucci+ 2014</a:t>
            </a:r>
            <a:endParaRPr lang="it-IT" sz="2000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7143768" y="3500438"/>
            <a:ext cx="1643074" cy="2143139"/>
          </a:xfrm>
          <a:custGeom>
            <a:avLst/>
            <a:gdLst>
              <a:gd name="T0" fmla="*/ 0 w 1380067"/>
              <a:gd name="T1" fmla="*/ 118566 h 1896533"/>
              <a:gd name="T2" fmla="*/ 330073 w 1380067"/>
              <a:gd name="T3" fmla="*/ 796089 h 1896533"/>
              <a:gd name="T4" fmla="*/ 727855 w 1380067"/>
              <a:gd name="T5" fmla="*/ 1151788 h 1896533"/>
              <a:gd name="T6" fmla="*/ 939440 w 1380067"/>
              <a:gd name="T7" fmla="*/ 1388920 h 1896533"/>
              <a:gd name="T8" fmla="*/ 1057928 w 1380067"/>
              <a:gd name="T9" fmla="*/ 1897062 h 1896533"/>
              <a:gd name="T10" fmla="*/ 1379538 w 1380067"/>
              <a:gd name="T11" fmla="*/ 1355045 h 1896533"/>
              <a:gd name="T12" fmla="*/ 626294 w 1380067"/>
              <a:gd name="T13" fmla="*/ 626708 h 1896533"/>
              <a:gd name="T14" fmla="*/ 236976 w 1380067"/>
              <a:gd name="T15" fmla="*/ 0 h 1896533"/>
              <a:gd name="T16" fmla="*/ 0 w 1380067"/>
              <a:gd name="T17" fmla="*/ 118566 h 18965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80067"/>
              <a:gd name="T28" fmla="*/ 0 h 1896533"/>
              <a:gd name="T29" fmla="*/ 1380067 w 1380067"/>
              <a:gd name="T30" fmla="*/ 1896533 h 18965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80067" h="1896533">
                <a:moveTo>
                  <a:pt x="0" y="118533"/>
                </a:moveTo>
                <a:lnTo>
                  <a:pt x="330200" y="795867"/>
                </a:lnTo>
                <a:lnTo>
                  <a:pt x="728134" y="1151467"/>
                </a:lnTo>
                <a:lnTo>
                  <a:pt x="939800" y="1388533"/>
                </a:lnTo>
                <a:lnTo>
                  <a:pt x="1058334" y="1896533"/>
                </a:lnTo>
                <a:lnTo>
                  <a:pt x="1380067" y="1354667"/>
                </a:lnTo>
                <a:lnTo>
                  <a:pt x="626534" y="626533"/>
                </a:lnTo>
                <a:lnTo>
                  <a:pt x="237067" y="0"/>
                </a:lnTo>
                <a:lnTo>
                  <a:pt x="0" y="118533"/>
                </a:lnTo>
                <a:close/>
              </a:path>
            </a:pathLst>
          </a:custGeom>
          <a:solidFill>
            <a:srgbClr val="FF2600">
              <a:alpha val="49019"/>
            </a:srgbClr>
          </a:solidFill>
          <a:ln w="3175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1273" name="AutoShape 8"/>
          <p:cNvSpPr>
            <a:spLocks/>
          </p:cNvSpPr>
          <p:nvPr/>
        </p:nvSpPr>
        <p:spPr bwMode="auto">
          <a:xfrm>
            <a:off x="71406" y="4214820"/>
            <a:ext cx="285750" cy="214312"/>
          </a:xfrm>
          <a:custGeom>
            <a:avLst/>
            <a:gdLst>
              <a:gd name="T0" fmla="*/ 275055125 w 21600"/>
              <a:gd name="T1" fmla="*/ 10548874 h 21600"/>
              <a:gd name="T2" fmla="*/ 275055125 w 21600"/>
              <a:gd name="T3" fmla="*/ 10548874 h 21600"/>
              <a:gd name="T4" fmla="*/ 275055125 w 21600"/>
              <a:gd name="T5" fmla="*/ 10548874 h 21600"/>
              <a:gd name="T6" fmla="*/ 275055125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F</a:t>
            </a:r>
            <a:r>
              <a:rPr lang="el-GR" sz="1600" baseline="-25000" dirty="0">
                <a:solidFill>
                  <a:srgbClr val="002060"/>
                </a:solidFill>
                <a:cs typeface="Times New Roman" pitchFamily="18" charset="0"/>
                <a:sym typeface="Comic Sans MS" pitchFamily="66" charset="0"/>
              </a:rPr>
              <a:t>λ</a:t>
            </a:r>
            <a:endParaRPr lang="it-IT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>
              <a:defRPr/>
            </a:pP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endParaRPr lang="it-I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5" descr="Screen shot 2012-09-12 at 15.56.52.png"/>
          <p:cNvPicPr>
            <a:picLocks noChangeAspect="1"/>
          </p:cNvPicPr>
          <p:nvPr/>
        </p:nvPicPr>
        <p:blipFill>
          <a:blip r:embed="rId3" cstate="print"/>
          <a:srcRect l="50392"/>
          <a:stretch>
            <a:fillRect/>
          </a:stretch>
        </p:blipFill>
        <p:spPr bwMode="auto">
          <a:xfrm>
            <a:off x="5572132" y="1500174"/>
            <a:ext cx="3362571" cy="314327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9223" name="AutoShape 6"/>
          <p:cNvSpPr>
            <a:spLocks/>
          </p:cNvSpPr>
          <p:nvPr/>
        </p:nvSpPr>
        <p:spPr bwMode="auto">
          <a:xfrm>
            <a:off x="5572132" y="988998"/>
            <a:ext cx="3571900" cy="296862"/>
          </a:xfrm>
          <a:custGeom>
            <a:avLst/>
            <a:gdLst>
              <a:gd name="T0" fmla="*/ 2147483647 w 21600"/>
              <a:gd name="T1" fmla="*/ 28036950 h 21600"/>
              <a:gd name="T2" fmla="*/ 2147483647 w 21600"/>
              <a:gd name="T3" fmla="*/ 28036950 h 21600"/>
              <a:gd name="T4" fmla="*/ 2147483647 w 21600"/>
              <a:gd name="T5" fmla="*/ 28036950 h 21600"/>
              <a:gd name="T6" fmla="*/ 2147483647 w 21600"/>
              <a:gd name="T7" fmla="*/ 28036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/>
            <a:r>
              <a:rPr lang="it-IT" sz="1200" i="1" dirty="0" err="1">
                <a:latin typeface="Arial" pitchFamily="34" charset="0"/>
                <a:cs typeface="Arial" pitchFamily="34" charset="0"/>
              </a:rPr>
              <a:t>Johns-Krull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2009,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Gregory+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2012,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Donati+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2012,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Hussain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2012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4612903"/>
            <a:ext cx="8724183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Very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few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measurements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up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to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now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,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only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brightest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objects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</a:p>
          <a:p>
            <a:pPr marL="271463" indent="-271463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Variations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polarized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profiles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to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reconstruct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MF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topology</a:t>
            </a:r>
            <a:endParaRPr lang="it-IT" sz="1600" dirty="0" smtClean="0"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271463" indent="-271463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Extension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to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large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number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sources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is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critical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to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understand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impact on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disk+star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evolution</a:t>
            </a:r>
            <a:endParaRPr lang="it-IT" sz="1600" dirty="0">
              <a:latin typeface="Arial" pitchFamily="34" charset="0"/>
              <a:cs typeface="Arial" pitchFamily="34" charset="0"/>
              <a:sym typeface="Helvetica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5643578"/>
            <a:ext cx="7167668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2588" indent="-382588" defTabSz="914400" eaLnBrk="1">
              <a:spcBef>
                <a:spcPts val="500"/>
              </a:spcBef>
              <a:buClr>
                <a:srgbClr val="000000"/>
              </a:buClr>
              <a:buSzPct val="75000"/>
              <a:defRPr/>
            </a:pP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Requirements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HIRES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perfect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marL="271463" lvl="1" indent="-177800" defTabSz="914400" eaLnBrk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sensitivity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+ 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spectral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(R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=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100000),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polarimetric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mode</a:t>
            </a:r>
          </a:p>
          <a:p>
            <a:pPr marL="271463" lvl="1" indent="-177800" defTabSz="914400" eaLnBrk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Broad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spectral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coverage</a:t>
            </a:r>
            <a:endParaRPr lang="it-IT" dirty="0"/>
          </a:p>
        </p:txBody>
      </p:sp>
      <p:grpSp>
        <p:nvGrpSpPr>
          <p:cNvPr id="21" name="Gruppo 20"/>
          <p:cNvGrpSpPr/>
          <p:nvPr/>
        </p:nvGrpSpPr>
        <p:grpSpPr>
          <a:xfrm>
            <a:off x="203201" y="1000108"/>
            <a:ext cx="5297493" cy="3445714"/>
            <a:chOff x="131763" y="928689"/>
            <a:chExt cx="5297493" cy="3445714"/>
          </a:xfrm>
        </p:grpSpPr>
        <p:pic>
          <p:nvPicPr>
            <p:cNvPr id="9218" name="Picture 1" descr="Screen shot 2012-09-12 at 21.31.4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763" y="928689"/>
              <a:ext cx="5297493" cy="344571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13" name="Figura a mano libera 12"/>
            <p:cNvSpPr/>
            <p:nvPr/>
          </p:nvSpPr>
          <p:spPr bwMode="auto">
            <a:xfrm>
              <a:off x="2071255" y="2401129"/>
              <a:ext cx="1208809" cy="644236"/>
            </a:xfrm>
            <a:custGeom>
              <a:avLst/>
              <a:gdLst>
                <a:gd name="connsiteX0" fmla="*/ 38100 w 1208809"/>
                <a:gd name="connsiteY0" fmla="*/ 187036 h 644236"/>
                <a:gd name="connsiteX1" fmla="*/ 232063 w 1208809"/>
                <a:gd name="connsiteY1" fmla="*/ 0 h 644236"/>
                <a:gd name="connsiteX2" fmla="*/ 765463 w 1208809"/>
                <a:gd name="connsiteY2" fmla="*/ 3464 h 644236"/>
                <a:gd name="connsiteX3" fmla="*/ 1208809 w 1208809"/>
                <a:gd name="connsiteY3" fmla="*/ 353291 h 644236"/>
                <a:gd name="connsiteX4" fmla="*/ 1156854 w 1208809"/>
                <a:gd name="connsiteY4" fmla="*/ 637309 h 644236"/>
                <a:gd name="connsiteX5" fmla="*/ 505690 w 1208809"/>
                <a:gd name="connsiteY5" fmla="*/ 644236 h 644236"/>
                <a:gd name="connsiteX6" fmla="*/ 481445 w 1208809"/>
                <a:gd name="connsiteY6" fmla="*/ 450273 h 644236"/>
                <a:gd name="connsiteX7" fmla="*/ 204354 w 1208809"/>
                <a:gd name="connsiteY7" fmla="*/ 450273 h 644236"/>
                <a:gd name="connsiteX8" fmla="*/ 0 w 1208809"/>
                <a:gd name="connsiteY8" fmla="*/ 308264 h 644236"/>
                <a:gd name="connsiteX9" fmla="*/ 38100 w 1208809"/>
                <a:gd name="connsiteY9" fmla="*/ 187036 h 64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809" h="644236">
                  <a:moveTo>
                    <a:pt x="38100" y="187036"/>
                  </a:moveTo>
                  <a:lnTo>
                    <a:pt x="232063" y="0"/>
                  </a:lnTo>
                  <a:lnTo>
                    <a:pt x="765463" y="3464"/>
                  </a:lnTo>
                  <a:lnTo>
                    <a:pt x="1208809" y="353291"/>
                  </a:lnTo>
                  <a:lnTo>
                    <a:pt x="1156854" y="637309"/>
                  </a:lnTo>
                  <a:lnTo>
                    <a:pt x="505690" y="644236"/>
                  </a:lnTo>
                  <a:lnTo>
                    <a:pt x="481445" y="450273"/>
                  </a:lnTo>
                  <a:lnTo>
                    <a:pt x="204354" y="450273"/>
                  </a:lnTo>
                  <a:lnTo>
                    <a:pt x="0" y="308264"/>
                  </a:lnTo>
                  <a:lnTo>
                    <a:pt x="38100" y="187036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06388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cxnSp>
          <p:nvCxnSpPr>
            <p:cNvPr id="17" name="Connettore 2 16"/>
            <p:cNvCxnSpPr/>
            <p:nvPr/>
          </p:nvCxnSpPr>
          <p:spPr bwMode="auto">
            <a:xfrm rot="16200000" flipV="1">
              <a:off x="1785918" y="2357430"/>
              <a:ext cx="285752" cy="142876"/>
            </a:xfrm>
            <a:prstGeom prst="straightConnector1">
              <a:avLst/>
            </a:prstGeom>
            <a:solidFill>
              <a:srgbClr val="00D2A9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arrow"/>
            </a:ln>
            <a:effectLst/>
          </p:spPr>
        </p:cxnSp>
        <p:pic>
          <p:nvPicPr>
            <p:cNvPr id="18" name="Picture 1" descr="Screen shot 2012-09-12 at 21.31.42.png"/>
            <p:cNvPicPr>
              <a:picLocks noChangeAspect="1"/>
            </p:cNvPicPr>
            <p:nvPr/>
          </p:nvPicPr>
          <p:blipFill>
            <a:blip r:embed="rId4" cstate="print"/>
            <a:srcRect l="70153" t="53627" r="12316" b="42226"/>
            <a:stretch>
              <a:fillRect/>
            </a:stretch>
          </p:blipFill>
          <p:spPr bwMode="auto">
            <a:xfrm>
              <a:off x="2435523" y="2780448"/>
              <a:ext cx="928694" cy="142876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19" name="Rettangolo 18"/>
            <p:cNvSpPr/>
            <p:nvPr/>
          </p:nvSpPr>
          <p:spPr bwMode="auto">
            <a:xfrm>
              <a:off x="1643042" y="1571612"/>
              <a:ext cx="571504" cy="214314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06388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0" name="Rettangolo 19"/>
            <p:cNvSpPr/>
            <p:nvPr/>
          </p:nvSpPr>
          <p:spPr bwMode="auto">
            <a:xfrm>
              <a:off x="3223144" y="1454137"/>
              <a:ext cx="705913" cy="21431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06388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881082"/>
            <a:ext cx="8499475" cy="5334000"/>
          </a:xfrm>
        </p:spPr>
        <p:txBody>
          <a:bodyPr/>
          <a:lstStyle/>
          <a:p>
            <a:pPr marL="382588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Mass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accretion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YSOs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Fully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characterize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sz="1800" baseline="-25000" dirty="0" err="1" smtClean="0">
                <a:latin typeface="Arial" pitchFamily="34" charset="0"/>
                <a:cs typeface="Arial" pitchFamily="34" charset="0"/>
              </a:rPr>
              <a:t>acc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BDs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younger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embedded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farther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star-forming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regions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&gt; 5 10</a:t>
            </a:r>
            <a:r>
              <a:rPr lang="it-IT" sz="18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and NIR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critical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younger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embedded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sources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IFU and AO mode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connect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inner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disk/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wind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82588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Jets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ouflows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and AO mode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required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R~10</a:t>
            </a:r>
            <a:r>
              <a:rPr lang="it-IT" sz="18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jet rotation and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disentangle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jet-launching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slit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or IFU (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!)</a:t>
            </a:r>
          </a:p>
          <a:p>
            <a:pPr marL="382588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Inner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gaseous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disk</a:t>
            </a: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R~10</a:t>
            </a:r>
            <a:r>
              <a:rPr lang="it-IT" sz="18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detecting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lines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telluric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features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profiles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82588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fields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R~10</a:t>
            </a:r>
            <a:r>
              <a:rPr lang="it-IT" sz="18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polarimetry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seeing-limited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ok</a:t>
            </a:r>
          </a:p>
          <a:p>
            <a:pPr marL="381000" lvl="1" indent="-341313" defTabSz="914400" eaLnBrk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it-IT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synergy</a:t>
            </a:r>
            <a:r>
              <a:rPr lang="it-IT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it-IT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ALMA</a:t>
            </a:r>
          </a:p>
          <a:p>
            <a:pPr marL="508000" lvl="1" indent="211138" defTabSz="914400" eaLnBrk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previous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points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synergy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ALMA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critical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connection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outer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disk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scale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outflows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AutoShape 2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044950 w 21600"/>
              <a:gd name="T1" fmla="*/ 285752 h 21600"/>
              <a:gd name="T2" fmla="*/ 4044950 w 21600"/>
              <a:gd name="T3" fmla="*/ 285752 h 21600"/>
              <a:gd name="T4" fmla="*/ 4044950 w 21600"/>
              <a:gd name="T5" fmla="*/ 285752 h 21600"/>
              <a:gd name="T6" fmla="*/ 4044950 w 21600"/>
              <a:gd name="T7" fmla="*/ 2857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buClr>
                <a:srgbClr val="FF2600"/>
              </a:buClr>
              <a:buFont typeface="Helvetica" charset="0"/>
              <a:buNone/>
              <a:defRPr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HIRES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for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star-disk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interaction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: a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preview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596" y="600076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508000" algn="ctr" defTabSz="914400" eaLnBrk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SzPct val="100000"/>
              <a:defRPr/>
            </a:pPr>
            <a:r>
              <a:rPr lang="it-IT" sz="2000" b="1" i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lang="it-IT" sz="2000" b="1" i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the HIRES </a:t>
            </a:r>
            <a:r>
              <a:rPr lang="it-IT" sz="2000" b="1" i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white</a:t>
            </a:r>
            <a:r>
              <a:rPr lang="it-IT" sz="2000" b="1" i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paper</a:t>
            </a:r>
            <a:r>
              <a:rPr lang="it-IT" sz="2000" b="1" i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(http://arxiv.org/abs/1310.3163)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6"/>
          <p:cNvSpPr>
            <a:spLocks/>
          </p:cNvSpPr>
          <p:nvPr/>
        </p:nvSpPr>
        <p:spPr bwMode="auto">
          <a:xfrm>
            <a:off x="0" y="2714625"/>
            <a:ext cx="9144000" cy="1428750"/>
          </a:xfrm>
          <a:custGeom>
            <a:avLst/>
            <a:gdLst>
              <a:gd name="T0" fmla="*/ 4044950 w 21600"/>
              <a:gd name="T1" fmla="*/ 285752 h 21600"/>
              <a:gd name="T2" fmla="*/ 4044950 w 21600"/>
              <a:gd name="T3" fmla="*/ 285752 h 21600"/>
              <a:gd name="T4" fmla="*/ 4044950 w 21600"/>
              <a:gd name="T5" fmla="*/ 285752 h 21600"/>
              <a:gd name="T6" fmla="*/ 4044950 w 21600"/>
              <a:gd name="T7" fmla="*/ 2857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buClr>
                <a:srgbClr val="FF2600"/>
              </a:buClr>
              <a:buFont typeface="Helvetica" charset="0"/>
              <a:buNone/>
              <a:defRPr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Grazie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6569075"/>
            <a:ext cx="9144000" cy="2889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  <a:sym typeface="Helvetica" charset="0"/>
              </a:rPr>
              <a:t>“A che tante </a:t>
            </a:r>
            <a:r>
              <a:rPr kumimoji="0" lang="it-IT" sz="1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  <a:sym typeface="Helvetica" charset="0"/>
              </a:rPr>
              <a:t>facelle</a:t>
            </a:r>
            <a:r>
              <a:rPr kumimoji="0" lang="it-IT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  <a:sym typeface="Helvetica" charset="0"/>
              </a:rPr>
              <a:t>?” – G. Leopardi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55646" y="103250"/>
            <a:ext cx="36327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– Sesto – </a:t>
            </a:r>
            <a:r>
              <a:rPr lang="it-IT" sz="105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105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– Simone </a:t>
            </a:r>
            <a:r>
              <a:rPr lang="it-IT" sz="105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105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isk_1.jpg"/>
          <p:cNvPicPr>
            <a:picLocks noChangeAspect="1"/>
          </p:cNvPicPr>
          <p:nvPr/>
        </p:nvPicPr>
        <p:blipFill>
          <a:blip r:embed="rId3" cstate="print"/>
          <a:srcRect t="4877" b="7353"/>
          <a:stretch>
            <a:fillRect/>
          </a:stretch>
        </p:blipFill>
        <p:spPr bwMode="auto">
          <a:xfrm>
            <a:off x="479425" y="1000125"/>
            <a:ext cx="1366838" cy="12858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123" name="Picture 2" descr="disk_2.jpg"/>
          <p:cNvPicPr>
            <a:picLocks noChangeAspect="1"/>
          </p:cNvPicPr>
          <p:nvPr/>
        </p:nvPicPr>
        <p:blipFill>
          <a:blip r:embed="rId4" cstate="print"/>
          <a:srcRect t="1295" r="7559" b="1929"/>
          <a:stretch>
            <a:fillRect/>
          </a:stretch>
        </p:blipFill>
        <p:spPr bwMode="auto">
          <a:xfrm>
            <a:off x="479425" y="2571750"/>
            <a:ext cx="1357313" cy="12668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124" name="Picture 3" descr="disk_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238" y="4256088"/>
            <a:ext cx="1712912" cy="6731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125" name="Picture 4" descr="disk_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238" y="5429250"/>
            <a:ext cx="1735137" cy="6429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126" name="Picture 5" descr="diskev_H0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1714500"/>
            <a:ext cx="3646487" cy="35004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>
              <a:defRPr/>
            </a:pP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cores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planetary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systems</a:t>
            </a: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8" name="AutoShape 8"/>
          <p:cNvSpPr>
            <a:spLocks/>
          </p:cNvSpPr>
          <p:nvPr/>
        </p:nvSpPr>
        <p:spPr bwMode="auto">
          <a:xfrm rot="-5689">
            <a:off x="1928813" y="1501775"/>
            <a:ext cx="1857375" cy="292100"/>
          </a:xfrm>
          <a:custGeom>
            <a:avLst/>
            <a:gdLst>
              <a:gd name="T0" fmla="*/ 1830964529 w 21600"/>
              <a:gd name="T1" fmla="*/ 26702657 h 21600"/>
              <a:gd name="T2" fmla="*/ 1830964529 w 21600"/>
              <a:gd name="T3" fmla="*/ 26702657 h 21600"/>
              <a:gd name="T4" fmla="*/ 1830964529 w 21600"/>
              <a:gd name="T5" fmla="*/ 26702657 h 21600"/>
              <a:gd name="T6" fmla="*/ 1830964529 w 21600"/>
              <a:gd name="T7" fmla="*/ 267026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core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AutoShape 12"/>
          <p:cNvSpPr>
            <a:spLocks/>
          </p:cNvSpPr>
          <p:nvPr/>
        </p:nvSpPr>
        <p:spPr bwMode="auto">
          <a:xfrm>
            <a:off x="1928813" y="3103562"/>
            <a:ext cx="1857375" cy="254000"/>
          </a:xfrm>
          <a:custGeom>
            <a:avLst/>
            <a:gdLst>
              <a:gd name="T0" fmla="*/ 2147483647 w 21600"/>
              <a:gd name="T1" fmla="*/ 17568145 h 21600"/>
              <a:gd name="T2" fmla="*/ 2147483647 w 21600"/>
              <a:gd name="T3" fmla="*/ 17568145 h 21600"/>
              <a:gd name="T4" fmla="*/ 2147483647 w 21600"/>
              <a:gd name="T5" fmla="*/ 17568145 h 21600"/>
              <a:gd name="T6" fmla="*/ 2147483647 w 21600"/>
              <a:gd name="T7" fmla="*/ 175681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disk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accretion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/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jets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0" name="Picture 13" descr="InsertedImag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8" y="5310188"/>
            <a:ext cx="1435100" cy="9763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131" name="AutoShape 14"/>
          <p:cNvSpPr>
            <a:spLocks/>
          </p:cNvSpPr>
          <p:nvPr/>
        </p:nvSpPr>
        <p:spPr bwMode="auto">
          <a:xfrm>
            <a:off x="2000250" y="5500688"/>
            <a:ext cx="1714500" cy="254000"/>
          </a:xfrm>
          <a:custGeom>
            <a:avLst/>
            <a:gdLst>
              <a:gd name="T0" fmla="*/ 2147483647 w 21600"/>
              <a:gd name="T1" fmla="*/ 17561583 h 21600"/>
              <a:gd name="T2" fmla="*/ 2147483647 w 21600"/>
              <a:gd name="T3" fmla="*/ 17561583 h 21600"/>
              <a:gd name="T4" fmla="*/ 2147483647 w 21600"/>
              <a:gd name="T5" fmla="*/ 17561583 h 21600"/>
              <a:gd name="T6" fmla="*/ 2147483647 w 21600"/>
              <a:gd name="T7" fmla="*/ 17561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debris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disk /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planetary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 system</a:t>
            </a:r>
          </a:p>
        </p:txBody>
      </p:sp>
      <p:pic>
        <p:nvPicPr>
          <p:cNvPr id="5132" name="Immagine 20" descr="alma-hl-tau.jpg"/>
          <p:cNvPicPr>
            <a:picLocks noChangeAspect="1"/>
          </p:cNvPicPr>
          <p:nvPr/>
        </p:nvPicPr>
        <p:blipFill>
          <a:blip r:embed="rId9" cstate="print"/>
          <a:srcRect t="6239" b="6419"/>
          <a:stretch>
            <a:fillRect/>
          </a:stretch>
        </p:blipFill>
        <p:spPr bwMode="auto">
          <a:xfrm>
            <a:off x="3786188" y="4071938"/>
            <a:ext cx="1422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AutoShape 14"/>
          <p:cNvSpPr>
            <a:spLocks/>
          </p:cNvSpPr>
          <p:nvPr/>
        </p:nvSpPr>
        <p:spPr bwMode="auto">
          <a:xfrm>
            <a:off x="2036763" y="4320124"/>
            <a:ext cx="1643062" cy="357188"/>
          </a:xfrm>
          <a:custGeom>
            <a:avLst/>
            <a:gdLst>
              <a:gd name="T0" fmla="*/ 2147483647 w 21600"/>
              <a:gd name="T1" fmla="*/ 34728996 h 21600"/>
              <a:gd name="T2" fmla="*/ 2147483647 w 21600"/>
              <a:gd name="T3" fmla="*/ 34728996 h 21600"/>
              <a:gd name="T4" fmla="*/ 2147483647 w 21600"/>
              <a:gd name="T5" fmla="*/ 34728996 h 21600"/>
              <a:gd name="T6" fmla="*/ 2147483647 w 21600"/>
              <a:gd name="T7" fmla="*/ 347289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transitional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disk/</a:t>
            </a:r>
          </a:p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planet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formation</a:t>
            </a:r>
            <a:endParaRPr lang="it-IT" sz="1600" dirty="0">
              <a:latin typeface="Arial" pitchFamily="34" charset="0"/>
              <a:cs typeface="Arial" pitchFamily="34" charset="0"/>
              <a:sym typeface="Gill Sans" charset="0"/>
            </a:endParaRPr>
          </a:p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ttangolo 20"/>
          <p:cNvSpPr>
            <a:spLocks noChangeArrowheads="1"/>
          </p:cNvSpPr>
          <p:nvPr/>
        </p:nvSpPr>
        <p:spPr bwMode="auto">
          <a:xfrm>
            <a:off x="6072188" y="1500174"/>
            <a:ext cx="2928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Helvetica Light" charset="0"/>
              </a:rPr>
              <a:t>Hernandez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Helvetica Light" charset="0"/>
              </a:rPr>
              <a:t> + 2007, </a:t>
            </a:r>
            <a:r>
              <a:rPr lang="it-IT" sz="1200" i="1" dirty="0" err="1">
                <a:latin typeface="Arial" pitchFamily="34" charset="0"/>
                <a:cs typeface="Arial" pitchFamily="34" charset="0"/>
                <a:sym typeface="Helvetica Light" charset="0"/>
              </a:rPr>
              <a:t>Fedele+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Helvetica Light" charset="0"/>
              </a:rPr>
              <a:t> 2011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5" name="Immagine 21" descr="hh30.jpg"/>
          <p:cNvPicPr>
            <a:picLocks noChangeAspect="1"/>
          </p:cNvPicPr>
          <p:nvPr/>
        </p:nvPicPr>
        <p:blipFill>
          <a:blip r:embed="rId10" cstate="print"/>
          <a:srcRect t="5052"/>
          <a:stretch>
            <a:fillRect/>
          </a:stretch>
        </p:blipFill>
        <p:spPr bwMode="auto">
          <a:xfrm>
            <a:off x="3786188" y="2514600"/>
            <a:ext cx="14144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36" name="Connettore 2 23"/>
          <p:cNvCxnSpPr>
            <a:cxnSpLocks noChangeShapeType="1"/>
          </p:cNvCxnSpPr>
          <p:nvPr/>
        </p:nvCxnSpPr>
        <p:spPr bwMode="auto">
          <a:xfrm rot="5400000">
            <a:off x="-785812" y="3714750"/>
            <a:ext cx="5429250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miter lim="0"/>
            <a:headEnd/>
            <a:tailEnd type="arrow" w="lg" len="med"/>
          </a:ln>
        </p:spPr>
      </p:cxnSp>
      <p:sp>
        <p:nvSpPr>
          <p:cNvPr id="5137" name="Rettangolo 24"/>
          <p:cNvSpPr>
            <a:spLocks noChangeArrowheads="1"/>
          </p:cNvSpPr>
          <p:nvPr/>
        </p:nvSpPr>
        <p:spPr bwMode="auto">
          <a:xfrm>
            <a:off x="1527175" y="61753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800" b="1" i="1">
                <a:latin typeface="Arial" pitchFamily="34" charset="0"/>
                <a:cs typeface="Arial" pitchFamily="34" charset="0"/>
                <a:sym typeface="Helvetica Light" charset="0"/>
              </a:rPr>
              <a:t>t</a:t>
            </a:r>
            <a:endParaRPr lang="it-IT" sz="18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5857875" y="5429250"/>
            <a:ext cx="3071813" cy="584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indent="0" algn="ctr">
              <a:defRPr/>
            </a:pP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Inner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 disk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accretion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/clearing: </a:t>
            </a:r>
          </a:p>
          <a:p>
            <a:pPr indent="0" algn="ctr">
              <a:defRPr/>
            </a:pP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e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-folding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time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 ~ 2-3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Myr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9" name="Rettangolo 29"/>
          <p:cNvSpPr>
            <a:spLocks noChangeArrowheads="1"/>
          </p:cNvSpPr>
          <p:nvPr/>
        </p:nvSpPr>
        <p:spPr bwMode="auto">
          <a:xfrm>
            <a:off x="3697288" y="2500313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HH30</a:t>
            </a:r>
          </a:p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HST</a:t>
            </a:r>
            <a:endParaRPr lang="it-IT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Rettangolo 30"/>
          <p:cNvSpPr>
            <a:spLocks noChangeArrowheads="1"/>
          </p:cNvSpPr>
          <p:nvPr/>
        </p:nvSpPr>
        <p:spPr bwMode="auto">
          <a:xfrm>
            <a:off x="3681413" y="40465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HL Tau</a:t>
            </a:r>
          </a:p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ALMA</a:t>
            </a:r>
            <a:endParaRPr lang="it-IT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1" name="Rettangolo 31"/>
          <p:cNvSpPr>
            <a:spLocks noChangeArrowheads="1"/>
          </p:cNvSpPr>
          <p:nvPr/>
        </p:nvSpPr>
        <p:spPr bwMode="auto">
          <a:xfrm>
            <a:off x="3714750" y="5286375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Fomalhaut</a:t>
            </a:r>
          </a:p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HST</a:t>
            </a:r>
            <a:endParaRPr lang="it-IT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2" name="Rettangolo 34"/>
          <p:cNvSpPr>
            <a:spLocks noChangeArrowheads="1"/>
          </p:cNvSpPr>
          <p:nvPr/>
        </p:nvSpPr>
        <p:spPr bwMode="auto">
          <a:xfrm>
            <a:off x="3786188" y="1000125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latin typeface="Arial" pitchFamily="34" charset="0"/>
                <a:cs typeface="Arial" pitchFamily="34" charset="0"/>
                <a:sym typeface="Helvetica Light" charset="0"/>
              </a:rPr>
              <a:t>HH30</a:t>
            </a:r>
          </a:p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latin typeface="Arial" pitchFamily="34" charset="0"/>
                <a:cs typeface="Arial" pitchFamily="34" charset="0"/>
                <a:sym typeface="Helvetica Light" charset="0"/>
              </a:rPr>
              <a:t>HST</a:t>
            </a:r>
            <a:endParaRPr lang="it-IT" sz="1200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43" name="Picture 9" descr="image.jpg"/>
          <p:cNvPicPr>
            <a:picLocks noChangeAspect="1"/>
          </p:cNvPicPr>
          <p:nvPr/>
        </p:nvPicPr>
        <p:blipFill>
          <a:blip r:embed="rId11" cstate="print"/>
          <a:srcRect t="5064" b="3758"/>
          <a:stretch>
            <a:fillRect/>
          </a:stretch>
        </p:blipFill>
        <p:spPr bwMode="auto">
          <a:xfrm>
            <a:off x="3786188" y="1000125"/>
            <a:ext cx="1414462" cy="1285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4" name="CasellaDiTesto 23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o 52"/>
          <p:cNvGrpSpPr>
            <a:grpSpLocks/>
          </p:cNvGrpSpPr>
          <p:nvPr/>
        </p:nvGrpSpPr>
        <p:grpSpPr bwMode="auto">
          <a:xfrm>
            <a:off x="2071688" y="768350"/>
            <a:ext cx="6929437" cy="2928938"/>
            <a:chOff x="2553092" y="1000108"/>
            <a:chExt cx="6590908" cy="2786082"/>
          </a:xfrm>
        </p:grpSpPr>
        <p:pic>
          <p:nvPicPr>
            <p:cNvPr id="6174" name="Immagine 25" descr="dullemond_araa.png"/>
            <p:cNvPicPr>
              <a:picLocks noChangeAspect="1"/>
            </p:cNvPicPr>
            <p:nvPr/>
          </p:nvPicPr>
          <p:blipFill>
            <a:blip r:embed="rId3" cstate="print"/>
            <a:srcRect l="1563" t="12238" r="2344" b="14156"/>
            <a:stretch>
              <a:fillRect/>
            </a:stretch>
          </p:blipFill>
          <p:spPr bwMode="auto">
            <a:xfrm>
              <a:off x="2553092" y="1000108"/>
              <a:ext cx="65909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5" name="Text Box 34"/>
            <p:cNvSpPr txBox="1">
              <a:spLocks noChangeArrowheads="1"/>
            </p:cNvSpPr>
            <p:nvPr/>
          </p:nvSpPr>
          <p:spPr bwMode="auto">
            <a:xfrm>
              <a:off x="7105659" y="1421785"/>
              <a:ext cx="1890291" cy="4098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0" algn="r"/>
              <a:r>
                <a:rPr lang="es-ES" sz="1100" i="1">
                  <a:latin typeface="Arial" pitchFamily="34" charset="0"/>
                  <a:cs typeface="Times New Roman" pitchFamily="18" charset="0"/>
                </a:rPr>
                <a:t>adapted from</a:t>
              </a:r>
            </a:p>
            <a:p>
              <a:pPr indent="0" algn="r"/>
              <a:r>
                <a:rPr lang="es-ES" sz="1100" i="1">
                  <a:latin typeface="Arial" pitchFamily="34" charset="0"/>
                  <a:cs typeface="Times New Roman" pitchFamily="18" charset="0"/>
                </a:rPr>
                <a:t>Dullemond &amp; Monnier 2010</a:t>
              </a: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3643272" y="1394237"/>
              <a:ext cx="2286056" cy="499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>
                <a:defRPr/>
              </a:pPr>
              <a:endParaRPr lang="it-IT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2643689" y="1714372"/>
              <a:ext cx="1268354" cy="1205037"/>
            </a:xfrm>
            <a:prstGeom prst="rect">
              <a:avLst/>
            </a:prstGeom>
            <a:solidFill>
              <a:srgbClr val="DCE6F2">
                <a:alpha val="25000"/>
              </a:srgb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>
                <a:defRPr/>
              </a:pPr>
              <a:endParaRPr lang="it-IT"/>
            </a:p>
          </p:txBody>
        </p:sp>
      </p:grpSp>
      <p:sp>
        <p:nvSpPr>
          <p:cNvPr id="5122" name="Titolo 4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 hangingPunct="1">
              <a:defRPr/>
            </a:pP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Protostellar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system: star-disk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endParaRPr lang="it-I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48" name="Gruppo 53"/>
          <p:cNvGrpSpPr>
            <a:grpSpLocks/>
          </p:cNvGrpSpPr>
          <p:nvPr/>
        </p:nvGrpSpPr>
        <p:grpSpPr bwMode="auto">
          <a:xfrm>
            <a:off x="-100013" y="3571875"/>
            <a:ext cx="4048126" cy="3000375"/>
            <a:chOff x="0" y="1979610"/>
            <a:chExt cx="4572000" cy="3416304"/>
          </a:xfrm>
        </p:grpSpPr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2362200" y="2085971"/>
              <a:ext cx="685800" cy="4571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0"/>
              <a:endParaRPr lang="it-IT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0" y="2543170"/>
              <a:ext cx="2362200" cy="1676397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pic>
          <p:nvPicPr>
            <p:cNvPr id="5139" name="Immagine 7" descr="1-s2.0-S0016703704002765-gr4.jpg"/>
            <p:cNvPicPr>
              <a:picLocks noChangeAspect="1"/>
            </p:cNvPicPr>
            <p:nvPr/>
          </p:nvPicPr>
          <p:blipFill>
            <a:blip r:embed="rId4" cstate="print"/>
            <a:srcRect b="17523"/>
            <a:stretch>
              <a:fillRect/>
            </a:stretch>
          </p:blipFill>
          <p:spPr bwMode="auto">
            <a:xfrm>
              <a:off x="356796" y="2212787"/>
              <a:ext cx="4215204" cy="3183127"/>
            </a:xfrm>
            <a:prstGeom prst="rect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6157" name="Ovale 40"/>
            <p:cNvSpPr>
              <a:spLocks noChangeArrowheads="1"/>
            </p:cNvSpPr>
            <p:nvPr/>
          </p:nvSpPr>
          <p:spPr bwMode="auto">
            <a:xfrm rot="1499371">
              <a:off x="1693863" y="3751255"/>
              <a:ext cx="468312" cy="174625"/>
            </a:xfrm>
            <a:prstGeom prst="ellipse">
              <a:avLst/>
            </a:prstGeom>
            <a:solidFill>
              <a:srgbClr val="9900CC">
                <a:alpha val="52940"/>
              </a:srgbClr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it-IT"/>
            </a:p>
          </p:txBody>
        </p:sp>
        <p:sp>
          <p:nvSpPr>
            <p:cNvPr id="6158" name="Ovale 41"/>
            <p:cNvSpPr>
              <a:spLocks noChangeArrowheads="1"/>
            </p:cNvSpPr>
            <p:nvPr/>
          </p:nvSpPr>
          <p:spPr bwMode="auto">
            <a:xfrm rot="20100629" flipV="1">
              <a:off x="1698625" y="4367204"/>
              <a:ext cx="468313" cy="174625"/>
            </a:xfrm>
            <a:prstGeom prst="ellipse">
              <a:avLst/>
            </a:prstGeom>
            <a:solidFill>
              <a:srgbClr val="9900CC">
                <a:alpha val="52940"/>
              </a:srgbClr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it-IT"/>
            </a:p>
          </p:txBody>
        </p:sp>
        <p:sp>
          <p:nvSpPr>
            <p:cNvPr id="6159" name="Figura a mano libera 42"/>
            <p:cNvSpPr>
              <a:spLocks/>
            </p:cNvSpPr>
            <p:nvPr/>
          </p:nvSpPr>
          <p:spPr bwMode="auto">
            <a:xfrm>
              <a:off x="1946275" y="3719505"/>
              <a:ext cx="704850" cy="331786"/>
            </a:xfrm>
            <a:custGeom>
              <a:avLst/>
              <a:gdLst>
                <a:gd name="T0" fmla="*/ 8363697 w 645256"/>
                <a:gd name="T1" fmla="*/ 3769136 h 304225"/>
                <a:gd name="T2" fmla="*/ 4875107 w 645256"/>
                <a:gd name="T3" fmla="*/ 477376 h 304225"/>
                <a:gd name="T4" fmla="*/ 0 w 645256"/>
                <a:gd name="T5" fmla="*/ 904885 h 304225"/>
                <a:gd name="T6" fmla="*/ 0 60000 65536"/>
                <a:gd name="T7" fmla="*/ 0 60000 65536"/>
                <a:gd name="T8" fmla="*/ 0 60000 65536"/>
                <a:gd name="T9" fmla="*/ 0 w 645256"/>
                <a:gd name="T10" fmla="*/ 0 h 304225"/>
                <a:gd name="T11" fmla="*/ 645256 w 645256"/>
                <a:gd name="T12" fmla="*/ 304225 h 304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5256" h="304225">
                  <a:moveTo>
                    <a:pt x="645256" y="304225"/>
                  </a:moveTo>
                  <a:cubicBezTo>
                    <a:pt x="564455" y="190643"/>
                    <a:pt x="483655" y="77062"/>
                    <a:pt x="376112" y="38531"/>
                  </a:cubicBezTo>
                  <a:cubicBezTo>
                    <a:pt x="268569" y="0"/>
                    <a:pt x="134284" y="36518"/>
                    <a:pt x="0" y="73037"/>
                  </a:cubicBezTo>
                </a:path>
              </a:pathLst>
            </a:custGeom>
            <a:noFill/>
            <a:ln w="57150" cap="flat" cmpd="sng" algn="ctr">
              <a:solidFill>
                <a:srgbClr val="FF0000">
                  <a:alpha val="72156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0" name="Figura a mano libera 43"/>
            <p:cNvSpPr>
              <a:spLocks/>
            </p:cNvSpPr>
            <p:nvPr/>
          </p:nvSpPr>
          <p:spPr bwMode="auto">
            <a:xfrm flipV="1">
              <a:off x="1947863" y="4237029"/>
              <a:ext cx="704850" cy="333374"/>
            </a:xfrm>
            <a:custGeom>
              <a:avLst/>
              <a:gdLst>
                <a:gd name="T0" fmla="*/ 8363697 w 645256"/>
                <a:gd name="T1" fmla="*/ 4308275 h 304225"/>
                <a:gd name="T2" fmla="*/ 4875107 w 645256"/>
                <a:gd name="T3" fmla="*/ 545670 h 304225"/>
                <a:gd name="T4" fmla="*/ 0 w 645256"/>
                <a:gd name="T5" fmla="*/ 1034316 h 304225"/>
                <a:gd name="T6" fmla="*/ 0 60000 65536"/>
                <a:gd name="T7" fmla="*/ 0 60000 65536"/>
                <a:gd name="T8" fmla="*/ 0 60000 65536"/>
                <a:gd name="T9" fmla="*/ 0 w 645256"/>
                <a:gd name="T10" fmla="*/ 0 h 304225"/>
                <a:gd name="T11" fmla="*/ 645256 w 645256"/>
                <a:gd name="T12" fmla="*/ 304225 h 304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5256" h="304225">
                  <a:moveTo>
                    <a:pt x="645256" y="304225"/>
                  </a:moveTo>
                  <a:cubicBezTo>
                    <a:pt x="564455" y="190643"/>
                    <a:pt x="483655" y="77062"/>
                    <a:pt x="376112" y="38531"/>
                  </a:cubicBezTo>
                  <a:cubicBezTo>
                    <a:pt x="268569" y="0"/>
                    <a:pt x="134284" y="36518"/>
                    <a:pt x="0" y="73037"/>
                  </a:cubicBezTo>
                </a:path>
              </a:pathLst>
            </a:custGeom>
            <a:noFill/>
            <a:ln w="57150" cap="flat" cmpd="sng" algn="ctr">
              <a:solidFill>
                <a:srgbClr val="FF0000">
                  <a:alpha val="72156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1" name="Rettangolo 29"/>
            <p:cNvSpPr>
              <a:spLocks noChangeArrowheads="1"/>
            </p:cNvSpPr>
            <p:nvPr/>
          </p:nvSpPr>
          <p:spPr bwMode="auto">
            <a:xfrm>
              <a:off x="2932113" y="4710113"/>
              <a:ext cx="936625" cy="15716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it-IT"/>
            </a:p>
          </p:txBody>
        </p:sp>
        <p:sp>
          <p:nvSpPr>
            <p:cNvPr id="6162" name="Figura a mano libera 46"/>
            <p:cNvSpPr>
              <a:spLocks/>
            </p:cNvSpPr>
            <p:nvPr/>
          </p:nvSpPr>
          <p:spPr bwMode="auto">
            <a:xfrm>
              <a:off x="1762125" y="2066921"/>
              <a:ext cx="363538" cy="1390647"/>
            </a:xfrm>
            <a:custGeom>
              <a:avLst/>
              <a:gdLst>
                <a:gd name="T0" fmla="*/ 201726 w 332792"/>
                <a:gd name="T1" fmla="*/ 129550 h 1520890"/>
                <a:gd name="T2" fmla="*/ 685867 w 332792"/>
                <a:gd name="T3" fmla="*/ 85837 h 1520890"/>
                <a:gd name="T4" fmla="*/ 4317023 w 332792"/>
                <a:gd name="T5" fmla="*/ 0 h 1520890"/>
                <a:gd name="T6" fmla="*/ 0 60000 65536"/>
                <a:gd name="T7" fmla="*/ 0 60000 65536"/>
                <a:gd name="T8" fmla="*/ 0 60000 65536"/>
                <a:gd name="T9" fmla="*/ 0 w 332792"/>
                <a:gd name="T10" fmla="*/ 0 h 1520890"/>
                <a:gd name="T11" fmla="*/ 332792 w 332792"/>
                <a:gd name="T12" fmla="*/ 1520890 h 1520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792" h="1520890">
                  <a:moveTo>
                    <a:pt x="15551" y="1520890"/>
                  </a:moveTo>
                  <a:cubicBezTo>
                    <a:pt x="7775" y="1391039"/>
                    <a:pt x="0" y="1261189"/>
                    <a:pt x="52873" y="1007707"/>
                  </a:cubicBezTo>
                  <a:cubicBezTo>
                    <a:pt x="105747" y="754225"/>
                    <a:pt x="219269" y="377112"/>
                    <a:pt x="332792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cxnSp>
          <p:nvCxnSpPr>
            <p:cNvPr id="6163" name="Connettore 1 47"/>
            <p:cNvCxnSpPr>
              <a:cxnSpLocks noChangeShapeType="1"/>
            </p:cNvCxnSpPr>
            <p:nvPr/>
          </p:nvCxnSpPr>
          <p:spPr bwMode="auto">
            <a:xfrm rot="5400000" flipH="1" flipV="1">
              <a:off x="1040607" y="2653502"/>
              <a:ext cx="1347784" cy="0"/>
            </a:xfrm>
            <a:prstGeom prst="line">
              <a:avLst/>
            </a:prstGeom>
            <a:noFill/>
            <a:ln w="38100" algn="ctr">
              <a:solidFill>
                <a:srgbClr val="33CC33"/>
              </a:solidFill>
              <a:round/>
              <a:headEnd/>
              <a:tailEnd type="triangle" w="med" len="med"/>
            </a:ln>
          </p:spPr>
        </p:cxnSp>
        <p:sp>
          <p:nvSpPr>
            <p:cNvPr id="6164" name="Figura a mano libera 48"/>
            <p:cNvSpPr>
              <a:spLocks/>
            </p:cNvSpPr>
            <p:nvPr/>
          </p:nvSpPr>
          <p:spPr bwMode="auto">
            <a:xfrm flipH="1">
              <a:off x="1293813" y="2066921"/>
              <a:ext cx="363537" cy="1390647"/>
            </a:xfrm>
            <a:custGeom>
              <a:avLst/>
              <a:gdLst>
                <a:gd name="T0" fmla="*/ 201711 w 332792"/>
                <a:gd name="T1" fmla="*/ 129550 h 1520890"/>
                <a:gd name="T2" fmla="*/ 685838 w 332792"/>
                <a:gd name="T3" fmla="*/ 85837 h 1520890"/>
                <a:gd name="T4" fmla="*/ 4316688 w 332792"/>
                <a:gd name="T5" fmla="*/ 0 h 1520890"/>
                <a:gd name="T6" fmla="*/ 0 60000 65536"/>
                <a:gd name="T7" fmla="*/ 0 60000 65536"/>
                <a:gd name="T8" fmla="*/ 0 60000 65536"/>
                <a:gd name="T9" fmla="*/ 0 w 332792"/>
                <a:gd name="T10" fmla="*/ 0 h 1520890"/>
                <a:gd name="T11" fmla="*/ 332792 w 332792"/>
                <a:gd name="T12" fmla="*/ 1520890 h 1520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792" h="1520890">
                  <a:moveTo>
                    <a:pt x="15551" y="1520890"/>
                  </a:moveTo>
                  <a:cubicBezTo>
                    <a:pt x="7775" y="1391039"/>
                    <a:pt x="0" y="1261189"/>
                    <a:pt x="52873" y="1007707"/>
                  </a:cubicBezTo>
                  <a:cubicBezTo>
                    <a:pt x="105747" y="754225"/>
                    <a:pt x="219269" y="377112"/>
                    <a:pt x="332792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5" name="Figura a mano libera 50"/>
            <p:cNvSpPr>
              <a:spLocks/>
            </p:cNvSpPr>
            <p:nvPr/>
          </p:nvSpPr>
          <p:spPr bwMode="auto">
            <a:xfrm rot="576572">
              <a:off x="3098800" y="2154234"/>
              <a:ext cx="282575" cy="1784346"/>
            </a:xfrm>
            <a:custGeom>
              <a:avLst/>
              <a:gdLst>
                <a:gd name="T0" fmla="*/ 3546087 w 258148"/>
                <a:gd name="T1" fmla="*/ 6118777 h 1707502"/>
                <a:gd name="T2" fmla="*/ 85451 w 258148"/>
                <a:gd name="T3" fmla="*/ 3644534 h 1707502"/>
                <a:gd name="T4" fmla="*/ 3033381 w 258148"/>
                <a:gd name="T5" fmla="*/ 0 h 1707502"/>
                <a:gd name="T6" fmla="*/ 3033381 w 258148"/>
                <a:gd name="T7" fmla="*/ 0 h 1707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148"/>
                <a:gd name="T13" fmla="*/ 0 h 1707502"/>
                <a:gd name="T14" fmla="*/ 258148 w 258148"/>
                <a:gd name="T15" fmla="*/ 1707502 h 1707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148" h="1707502">
                  <a:moveTo>
                    <a:pt x="258148" y="1707502"/>
                  </a:moveTo>
                  <a:cubicBezTo>
                    <a:pt x="135295" y="1504561"/>
                    <a:pt x="12442" y="1301621"/>
                    <a:pt x="6221" y="1017037"/>
                  </a:cubicBezTo>
                  <a:cubicBezTo>
                    <a:pt x="0" y="732453"/>
                    <a:pt x="220825" y="0"/>
                    <a:pt x="220825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6" name="Figura a mano libera 51"/>
            <p:cNvSpPr>
              <a:spLocks/>
            </p:cNvSpPr>
            <p:nvPr/>
          </p:nvSpPr>
          <p:spPr bwMode="auto">
            <a:xfrm rot="576572">
              <a:off x="3286125" y="2154234"/>
              <a:ext cx="280988" cy="1784346"/>
            </a:xfrm>
            <a:custGeom>
              <a:avLst/>
              <a:gdLst>
                <a:gd name="T0" fmla="*/ 3028727 w 258148"/>
                <a:gd name="T1" fmla="*/ 6118777 h 1707502"/>
                <a:gd name="T2" fmla="*/ 72994 w 258148"/>
                <a:gd name="T3" fmla="*/ 3644534 h 1707502"/>
                <a:gd name="T4" fmla="*/ 2590833 w 258148"/>
                <a:gd name="T5" fmla="*/ 0 h 1707502"/>
                <a:gd name="T6" fmla="*/ 2590833 w 258148"/>
                <a:gd name="T7" fmla="*/ 0 h 1707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148"/>
                <a:gd name="T13" fmla="*/ 0 h 1707502"/>
                <a:gd name="T14" fmla="*/ 258148 w 258148"/>
                <a:gd name="T15" fmla="*/ 1707502 h 1707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148" h="1707502">
                  <a:moveTo>
                    <a:pt x="258148" y="1707502"/>
                  </a:moveTo>
                  <a:cubicBezTo>
                    <a:pt x="135295" y="1504561"/>
                    <a:pt x="12442" y="1301621"/>
                    <a:pt x="6221" y="1017037"/>
                  </a:cubicBezTo>
                  <a:cubicBezTo>
                    <a:pt x="0" y="732453"/>
                    <a:pt x="220825" y="0"/>
                    <a:pt x="220825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7" name="Rettangolo 35"/>
            <p:cNvSpPr>
              <a:spLocks noChangeArrowheads="1"/>
            </p:cNvSpPr>
            <p:nvPr/>
          </p:nvSpPr>
          <p:spPr bwMode="auto">
            <a:xfrm>
              <a:off x="1995488" y="2663824"/>
              <a:ext cx="992187" cy="39528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it-IT"/>
            </a:p>
          </p:txBody>
        </p:sp>
        <p:sp>
          <p:nvSpPr>
            <p:cNvPr id="6168" name="Figura a mano libera 53"/>
            <p:cNvSpPr>
              <a:spLocks/>
            </p:cNvSpPr>
            <p:nvPr/>
          </p:nvSpPr>
          <p:spPr bwMode="auto">
            <a:xfrm>
              <a:off x="2308225" y="2365370"/>
              <a:ext cx="390525" cy="1635122"/>
            </a:xfrm>
            <a:custGeom>
              <a:avLst/>
              <a:gdLst>
                <a:gd name="T0" fmla="*/ 2147483647 w 258148"/>
                <a:gd name="T1" fmla="*/ 486075 h 1707502"/>
                <a:gd name="T2" fmla="*/ 1016710681 w 258148"/>
                <a:gd name="T3" fmla="*/ 289521 h 1707502"/>
                <a:gd name="T4" fmla="*/ 2147483647 w 258148"/>
                <a:gd name="T5" fmla="*/ 0 h 1707502"/>
                <a:gd name="T6" fmla="*/ 2147483647 w 258148"/>
                <a:gd name="T7" fmla="*/ 0 h 1707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148"/>
                <a:gd name="T13" fmla="*/ 0 h 1707502"/>
                <a:gd name="T14" fmla="*/ 258148 w 258148"/>
                <a:gd name="T15" fmla="*/ 1707502 h 1707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148" h="1707502">
                  <a:moveTo>
                    <a:pt x="258148" y="1707502"/>
                  </a:moveTo>
                  <a:cubicBezTo>
                    <a:pt x="135295" y="1504561"/>
                    <a:pt x="12442" y="1301621"/>
                    <a:pt x="6221" y="1017037"/>
                  </a:cubicBezTo>
                  <a:cubicBezTo>
                    <a:pt x="0" y="732453"/>
                    <a:pt x="220825" y="0"/>
                    <a:pt x="220825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9" name="Figura a mano libera 54"/>
            <p:cNvSpPr>
              <a:spLocks/>
            </p:cNvSpPr>
            <p:nvPr/>
          </p:nvSpPr>
          <p:spPr bwMode="auto">
            <a:xfrm rot="-852127">
              <a:off x="2079625" y="2192334"/>
              <a:ext cx="596900" cy="1325559"/>
            </a:xfrm>
            <a:custGeom>
              <a:avLst/>
              <a:gdLst>
                <a:gd name="T0" fmla="*/ 76758 w 547396"/>
                <a:gd name="T1" fmla="*/ 4498362 h 1268963"/>
                <a:gd name="T2" fmla="*/ 1112862 w 547396"/>
                <a:gd name="T3" fmla="*/ 2976860 h 1268963"/>
                <a:gd name="T4" fmla="*/ 6753929 w 547396"/>
                <a:gd name="T5" fmla="*/ 0 h 1268963"/>
                <a:gd name="T6" fmla="*/ 6753929 w 547396"/>
                <a:gd name="T7" fmla="*/ 0 h 12689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7396"/>
                <a:gd name="T13" fmla="*/ 0 h 1268963"/>
                <a:gd name="T14" fmla="*/ 547396 w 547396"/>
                <a:gd name="T15" fmla="*/ 1268963 h 12689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7396" h="1268963">
                  <a:moveTo>
                    <a:pt x="6221" y="1268963"/>
                  </a:moveTo>
                  <a:cubicBezTo>
                    <a:pt x="3110" y="1160106"/>
                    <a:pt x="0" y="1051249"/>
                    <a:pt x="90196" y="839755"/>
                  </a:cubicBezTo>
                  <a:cubicBezTo>
                    <a:pt x="180392" y="628261"/>
                    <a:pt x="547396" y="0"/>
                    <a:pt x="547396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0" name="Figura a mano libera 56"/>
            <p:cNvSpPr>
              <a:spLocks/>
            </p:cNvSpPr>
            <p:nvPr/>
          </p:nvSpPr>
          <p:spPr bwMode="auto">
            <a:xfrm>
              <a:off x="2714625" y="3984617"/>
              <a:ext cx="1835854" cy="344487"/>
            </a:xfrm>
            <a:custGeom>
              <a:avLst/>
              <a:gdLst>
                <a:gd name="T0" fmla="*/ 0 w 1483567"/>
                <a:gd name="T1" fmla="*/ 96610 h 345233"/>
                <a:gd name="T2" fmla="*/ 579712 w 1483567"/>
                <a:gd name="T3" fmla="*/ 193218 h 345233"/>
                <a:gd name="T4" fmla="*/ 92177356 w 1483567"/>
                <a:gd name="T5" fmla="*/ 324958 h 345233"/>
                <a:gd name="T6" fmla="*/ 92177356 w 1483567"/>
                <a:gd name="T7" fmla="*/ 0 h 345233"/>
                <a:gd name="T8" fmla="*/ 0 w 1483567"/>
                <a:gd name="T9" fmla="*/ 96610 h 345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3567"/>
                <a:gd name="T16" fmla="*/ 0 h 345233"/>
                <a:gd name="T17" fmla="*/ 1483567 w 1483567"/>
                <a:gd name="T18" fmla="*/ 345233 h 345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3567" h="345233">
                  <a:moveTo>
                    <a:pt x="0" y="102637"/>
                  </a:moveTo>
                  <a:lnTo>
                    <a:pt x="9331" y="205274"/>
                  </a:lnTo>
                  <a:lnTo>
                    <a:pt x="1483567" y="345233"/>
                  </a:lnTo>
                  <a:lnTo>
                    <a:pt x="1483567" y="0"/>
                  </a:lnTo>
                  <a:lnTo>
                    <a:pt x="0" y="102637"/>
                  </a:lnTo>
                  <a:close/>
                </a:path>
              </a:pathLst>
            </a:custGeom>
            <a:solidFill>
              <a:srgbClr val="0000FF">
                <a:alpha val="4588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1" name="Text Box 34"/>
            <p:cNvSpPr txBox="1">
              <a:spLocks noChangeArrowheads="1"/>
            </p:cNvSpPr>
            <p:nvPr/>
          </p:nvSpPr>
          <p:spPr bwMode="auto">
            <a:xfrm>
              <a:off x="2357439" y="2622859"/>
              <a:ext cx="1232128" cy="29304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</a:bodyPr>
            <a:lstStyle/>
            <a:p>
              <a:pPr indent="0" algn="ctr"/>
              <a:r>
                <a:rPr lang="es-ES" sz="1200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es-ES" sz="12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inds/jets   </a:t>
              </a:r>
              <a:endParaRPr lang="es-ES" sz="12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2" name="Text Box 34"/>
            <p:cNvSpPr txBox="1">
              <a:spLocks noChangeArrowheads="1"/>
            </p:cNvSpPr>
            <p:nvPr/>
          </p:nvSpPr>
          <p:spPr bwMode="auto">
            <a:xfrm>
              <a:off x="1060302" y="4684989"/>
              <a:ext cx="1338942" cy="29304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9900CC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</a:bodyPr>
            <a:lstStyle/>
            <a:p>
              <a:pPr indent="0" algn="r"/>
              <a:r>
                <a:rPr lang="es-ES" sz="1200" dirty="0" smtClean="0">
                  <a:solidFill>
                    <a:srgbClr val="9900CC"/>
                  </a:solidFill>
                  <a:latin typeface="Arial" pitchFamily="34" charset="0"/>
                  <a:cs typeface="Arial" pitchFamily="34" charset="0"/>
                </a:rPr>
                <a:t>accretion </a:t>
              </a:r>
              <a:r>
                <a:rPr lang="es-ES" sz="1200" dirty="0">
                  <a:solidFill>
                    <a:srgbClr val="9900CC"/>
                  </a:solidFill>
                  <a:latin typeface="Arial" pitchFamily="34" charset="0"/>
                  <a:cs typeface="Arial" pitchFamily="34" charset="0"/>
                </a:rPr>
                <a:t>shock</a:t>
              </a:r>
            </a:p>
          </p:txBody>
        </p:sp>
        <p:sp>
          <p:nvSpPr>
            <p:cNvPr id="6173" name="Text Box 34"/>
            <p:cNvSpPr txBox="1">
              <a:spLocks noChangeArrowheads="1"/>
            </p:cNvSpPr>
            <p:nvPr/>
          </p:nvSpPr>
          <p:spPr bwMode="auto">
            <a:xfrm>
              <a:off x="2389459" y="4349662"/>
              <a:ext cx="1280692" cy="29304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</a:bodyPr>
            <a:lstStyle/>
            <a:p>
              <a:pPr indent="0" algn="r"/>
              <a:r>
                <a:rPr lang="es-E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accretion </a:t>
              </a:r>
              <a:r>
                <a:rPr lang="es-E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flows</a:t>
              </a:r>
            </a:p>
          </p:txBody>
        </p:sp>
      </p:grpSp>
      <p:cxnSp>
        <p:nvCxnSpPr>
          <p:cNvPr id="55" name="Connettore 1 54"/>
          <p:cNvCxnSpPr/>
          <p:nvPr/>
        </p:nvCxnSpPr>
        <p:spPr>
          <a:xfrm rot="5400000" flipH="1" flipV="1">
            <a:off x="84932" y="1667669"/>
            <a:ext cx="2227262" cy="195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rot="16200000" flipV="1">
            <a:off x="2590801" y="2422525"/>
            <a:ext cx="2260600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ttangolo 38"/>
          <p:cNvSpPr>
            <a:spLocks noChangeArrowheads="1"/>
          </p:cNvSpPr>
          <p:nvPr/>
        </p:nvSpPr>
        <p:spPr bwMode="auto">
          <a:xfrm>
            <a:off x="7358063" y="3643313"/>
            <a:ext cx="1646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96863" indent="-257175">
              <a:spcBef>
                <a:spcPts val="500"/>
              </a:spcBef>
              <a:buClr>
                <a:srgbClr val="000000"/>
              </a:buClr>
              <a:buSzPct val="75000"/>
            </a:pPr>
            <a:r>
              <a:rPr lang="it-IT" sz="1100" i="1" dirty="0">
                <a:latin typeface="Arial" pitchFamily="34" charset="0"/>
                <a:cs typeface="Arial" pitchFamily="34" charset="0"/>
              </a:rPr>
              <a:t>1 AU @150pc = 7 mas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142875" y="928688"/>
            <a:ext cx="6858000" cy="33813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indent="0">
              <a:defRPr/>
            </a:pP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Star +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magnetic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field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+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gaseous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inner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disk (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accretion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/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winds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) +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dusty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disk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4286249" y="4000504"/>
            <a:ext cx="4572031" cy="256480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spcBef>
                <a:spcPts val="500"/>
              </a:spcBef>
              <a:buClr>
                <a:srgbClr val="000000"/>
              </a:buClr>
              <a:defRPr/>
            </a:pPr>
            <a:r>
              <a:rPr lang="it-IT" sz="1600" i="1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it-IT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</a:rPr>
              <a:t>we</a:t>
            </a:r>
            <a:r>
              <a:rPr lang="it-IT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: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Evolution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star and disk are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tightly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coupled</a:t>
            </a: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little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about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magnetic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fields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but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they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are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extremely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important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!)</a:t>
            </a:r>
          </a:p>
          <a:p>
            <a:pPr marL="0" lvl="1" indent="0" algn="just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 Gas 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chemistry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 and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dust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size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distribution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 evolve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time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and are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affected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the star</a:t>
            </a:r>
          </a:p>
          <a:p>
            <a:pPr marL="0" lvl="1" indent="0" algn="just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Structure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the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inner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disk (and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its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evolution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critical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outcome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planet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formation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planets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in the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habitable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zone and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their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characteristics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802468" y="5178728"/>
            <a:ext cx="1097487" cy="25736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 indent="0" algn="ctr"/>
            <a:r>
              <a:rPr lang="es-E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inner gas disk</a:t>
            </a:r>
            <a:endParaRPr lang="es-ES" sz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D:\Dropbox\Main\prin_napule\lines_jpg\Sz73_Hpr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482" y="4286256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1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152900 w 21600"/>
              <a:gd name="T1" fmla="*/ 357178 h 21600"/>
              <a:gd name="T2" fmla="*/ 4152900 w 21600"/>
              <a:gd name="T3" fmla="*/ 357178 h 21600"/>
              <a:gd name="T4" fmla="*/ 4152900 w 21600"/>
              <a:gd name="T5" fmla="*/ 357178 h 21600"/>
              <a:gd name="T6" fmla="*/ 4152900 w 21600"/>
              <a:gd name="T7" fmla="*/ 357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defRPr/>
            </a:pP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Optical-NIR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spectrum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of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YSOs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: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X-Shooter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  <p:grpSp>
        <p:nvGrpSpPr>
          <p:cNvPr id="2" name="Gruppo 8"/>
          <p:cNvGrpSpPr>
            <a:grpSpLocks/>
          </p:cNvGrpSpPr>
          <p:nvPr/>
        </p:nvGrpSpPr>
        <p:grpSpPr bwMode="auto">
          <a:xfrm>
            <a:off x="50800" y="1214422"/>
            <a:ext cx="9009063" cy="2780690"/>
            <a:chOff x="54868" y="836712"/>
            <a:chExt cx="9757414" cy="2160240"/>
          </a:xfrm>
        </p:grpSpPr>
        <p:pic>
          <p:nvPicPr>
            <p:cNvPr id="7186" name="Immagine 2"/>
            <p:cNvPicPr>
              <a:picLocks noChangeAspect="1"/>
            </p:cNvPicPr>
            <p:nvPr/>
          </p:nvPicPr>
          <p:blipFill>
            <a:blip r:embed="rId4" cstate="print"/>
            <a:srcRect l="6911" t="64815" r="3780" b="4909"/>
            <a:stretch>
              <a:fillRect/>
            </a:stretch>
          </p:blipFill>
          <p:spPr bwMode="auto">
            <a:xfrm>
              <a:off x="463495" y="836712"/>
              <a:ext cx="9348787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7" name="CasellaDiTesto 6"/>
            <p:cNvSpPr txBox="1">
              <a:spLocks noChangeArrowheads="1"/>
            </p:cNvSpPr>
            <p:nvPr/>
          </p:nvSpPr>
          <p:spPr bwMode="auto">
            <a:xfrm>
              <a:off x="54868" y="2743383"/>
              <a:ext cx="9757414" cy="2151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it-IT" sz="12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     </a:t>
              </a:r>
              <a:r>
                <a:rPr lang="it-IT" altLang="it-IT" sz="12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 300                    400               500           600        </a:t>
              </a:r>
              <a:r>
                <a:rPr lang="it-IT" altLang="it-IT" sz="12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700     </a:t>
              </a:r>
              <a:r>
                <a:rPr lang="it-IT" altLang="it-IT" sz="12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 800     900   1000                                                        2000 </a:t>
              </a:r>
              <a:endParaRPr lang="it-IT" altLang="it-IT" sz="12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7172" name="CasellaDiTesto 1"/>
          <p:cNvSpPr txBox="1">
            <a:spLocks noChangeArrowheads="1"/>
          </p:cNvSpPr>
          <p:nvPr/>
        </p:nvSpPr>
        <p:spPr bwMode="auto">
          <a:xfrm>
            <a:off x="6357938" y="1428736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800" b="1" dirty="0">
                <a:latin typeface="Arial" pitchFamily="34" charset="0"/>
                <a:cs typeface="Arial" pitchFamily="34" charset="0"/>
              </a:rPr>
              <a:t>RU </a:t>
            </a:r>
            <a:r>
              <a:rPr lang="it-IT" altLang="it-IT" sz="1800" b="1" dirty="0" err="1">
                <a:latin typeface="Arial" pitchFamily="34" charset="0"/>
                <a:cs typeface="Arial" pitchFamily="34" charset="0"/>
              </a:rPr>
              <a:t>Lup</a:t>
            </a:r>
            <a:r>
              <a:rPr lang="it-IT" altLang="it-IT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800" dirty="0">
                <a:latin typeface="Arial" pitchFamily="34" charset="0"/>
                <a:cs typeface="Arial" pitchFamily="34" charset="0"/>
              </a:rPr>
              <a:t>(K7; M</a:t>
            </a:r>
            <a:r>
              <a:rPr lang="it-IT" altLang="it-IT" sz="1800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</a:t>
            </a:r>
            <a:r>
              <a:rPr lang="it-IT" altLang="it-IT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 1M</a:t>
            </a:r>
            <a:r>
              <a:rPr lang="it-IT" altLang="it-IT" sz="1800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</a:t>
            </a:r>
            <a:r>
              <a:rPr lang="it-IT" altLang="it-IT" sz="18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it-IT" altLang="it-I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ttangolo 6"/>
          <p:cNvSpPr>
            <a:spLocks noChangeArrowheads="1"/>
          </p:cNvSpPr>
          <p:nvPr/>
        </p:nvSpPr>
        <p:spPr bwMode="auto">
          <a:xfrm>
            <a:off x="7786710" y="1071546"/>
            <a:ext cx="1214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Helvetica Light" charset="0"/>
              </a:rPr>
              <a:t>Alcalá+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Helvetica Light" charset="0"/>
              </a:rPr>
              <a:t> 2014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ttangolo 8"/>
          <p:cNvSpPr>
            <a:spLocks noChangeArrowheads="1"/>
          </p:cNvSpPr>
          <p:nvPr/>
        </p:nvSpPr>
        <p:spPr bwMode="auto">
          <a:xfrm>
            <a:off x="3857620" y="3857628"/>
            <a:ext cx="1500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el-GR" sz="1600" dirty="0">
                <a:latin typeface="Arial" pitchFamily="34" charset="0"/>
                <a:cs typeface="Arial" pitchFamily="34" charset="0"/>
                <a:sym typeface="Helvetica Light" charset="0"/>
              </a:rPr>
              <a:t>λ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  (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 Light" charset="0"/>
              </a:rPr>
              <a:t>nm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)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ttangolo 9"/>
          <p:cNvSpPr>
            <a:spLocks noChangeArrowheads="1"/>
          </p:cNvSpPr>
          <p:nvPr/>
        </p:nvSpPr>
        <p:spPr bwMode="auto">
          <a:xfrm rot="16200000">
            <a:off x="-696119" y="2473900"/>
            <a:ext cx="1857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F</a:t>
            </a:r>
            <a:r>
              <a:rPr lang="el-GR" sz="1600" baseline="-25000" dirty="0">
                <a:latin typeface="Arial" pitchFamily="34" charset="0"/>
                <a:cs typeface="Arial" pitchFamily="34" charset="0"/>
                <a:sym typeface="Helvetica Light" charset="0"/>
              </a:rPr>
              <a:t>λ</a:t>
            </a:r>
            <a:r>
              <a:rPr lang="it-IT" sz="1600" baseline="-25000" dirty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 (erg/s/cm</a:t>
            </a:r>
            <a:r>
              <a:rPr lang="it-IT" sz="1600" baseline="30000" dirty="0">
                <a:latin typeface="Arial" pitchFamily="34" charset="0"/>
                <a:cs typeface="Arial" pitchFamily="34" charset="0"/>
                <a:sym typeface="Helvetica Light" charset="0"/>
              </a:rPr>
              <a:t>2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/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 Light" charset="0"/>
              </a:rPr>
              <a:t>nm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)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ttangolo 10"/>
          <p:cNvSpPr>
            <a:spLocks noChangeArrowheads="1"/>
          </p:cNvSpPr>
          <p:nvPr/>
        </p:nvSpPr>
        <p:spPr bwMode="auto">
          <a:xfrm>
            <a:off x="411637" y="1511046"/>
            <a:ext cx="642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200" dirty="0">
                <a:latin typeface="Arial" pitchFamily="34" charset="0"/>
                <a:cs typeface="Arial" pitchFamily="34" charset="0"/>
                <a:sym typeface="Helvetica Light" charset="0"/>
              </a:rPr>
              <a:t>10</a:t>
            </a:r>
            <a:r>
              <a:rPr lang="it-IT" sz="1200" baseline="30000" dirty="0">
                <a:latin typeface="Arial" pitchFamily="34" charset="0"/>
                <a:cs typeface="Arial" pitchFamily="34" charset="0"/>
                <a:sym typeface="Helvetica Light" charset="0"/>
              </a:rPr>
              <a:t>-11</a:t>
            </a:r>
            <a:endParaRPr lang="it-IT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Rettangolo 11"/>
          <p:cNvSpPr>
            <a:spLocks noChangeArrowheads="1"/>
          </p:cNvSpPr>
          <p:nvPr/>
        </p:nvSpPr>
        <p:spPr bwMode="auto">
          <a:xfrm>
            <a:off x="411666" y="3029761"/>
            <a:ext cx="642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200" dirty="0">
                <a:latin typeface="Arial" pitchFamily="34" charset="0"/>
                <a:cs typeface="Arial" pitchFamily="34" charset="0"/>
                <a:sym typeface="Helvetica Light" charset="0"/>
              </a:rPr>
              <a:t>10</a:t>
            </a:r>
            <a:r>
              <a:rPr lang="it-IT" sz="1200" baseline="30000" dirty="0">
                <a:latin typeface="Arial" pitchFamily="34" charset="0"/>
                <a:cs typeface="Arial" pitchFamily="34" charset="0"/>
                <a:sym typeface="Helvetica Light" charset="0"/>
              </a:rPr>
              <a:t>-12</a:t>
            </a:r>
            <a:endParaRPr lang="it-IT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ttangolo 6"/>
          <p:cNvSpPr>
            <a:spLocks noChangeArrowheads="1"/>
          </p:cNvSpPr>
          <p:nvPr/>
        </p:nvSpPr>
        <p:spPr bwMode="auto">
          <a:xfrm>
            <a:off x="428596" y="4500570"/>
            <a:ext cx="81439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  <a:buFont typeface="Helvetica" charset="0"/>
              <a:buNone/>
            </a:pP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446590" y="894802"/>
            <a:ext cx="6250821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0" algn="ctr">
              <a:defRPr/>
            </a:pPr>
            <a:r>
              <a:rPr lang="it-IT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Gill Sans" charset="0"/>
              </a:rPr>
              <a:t>VLT/</a:t>
            </a:r>
            <a:r>
              <a:rPr lang="it-IT" sz="16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Gill Sans" charset="0"/>
              </a:rPr>
              <a:t>X-Shooter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0.3-2.5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um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spectrum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of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a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young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stellar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object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tangolo 6"/>
          <p:cNvSpPr>
            <a:spLocks noChangeArrowheads="1"/>
          </p:cNvSpPr>
          <p:nvPr/>
        </p:nvSpPr>
        <p:spPr bwMode="auto">
          <a:xfrm>
            <a:off x="5929322" y="1727186"/>
            <a:ext cx="300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6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(R</a:t>
            </a:r>
            <a:r>
              <a:rPr lang="it-IT" sz="1600" i="1" dirty="0" smtClean="0">
                <a:latin typeface="Arial"/>
                <a:cs typeface="Arial"/>
                <a:sym typeface="Helvetica Light" charset="0"/>
              </a:rPr>
              <a:t>~10000)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02654" y="4204652"/>
            <a:ext cx="8429684" cy="189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UV </a:t>
            </a:r>
            <a:r>
              <a:rPr lang="it-IT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excess</a:t>
            </a:r>
            <a:r>
              <a:rPr lang="it-IT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IR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excess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veiling</a:t>
            </a:r>
            <a:endParaRPr lang="it-IT" sz="1600" i="1" dirty="0" smtClean="0">
              <a:latin typeface="Arial" pitchFamily="34" charset="0"/>
              <a:cs typeface="Arial" pitchFamily="34" charset="0"/>
              <a:sym typeface="Helvetica Light" charset="0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HI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&amp;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other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permitted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(OI,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HeI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CaI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CaII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FeI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TiI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NaI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…) </a:t>
            </a:r>
          </a:p>
          <a:p>
            <a:pPr lvl="1" indent="0">
              <a:lnSpc>
                <a:spcPct val="150000"/>
              </a:lnSpc>
            </a:pP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	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probe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inner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circumstellar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structures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winds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it-IT" sz="1600" i="1" dirty="0" smtClean="0">
              <a:latin typeface="Arial" pitchFamily="34" charset="0"/>
              <a:cs typeface="Arial" pitchFamily="34" charset="0"/>
              <a:sym typeface="Helvetica Light" charset="0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Forbidden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([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FeII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], [OI], [SII], [NII], …)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wind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/jet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diagnostics</a:t>
            </a:r>
            <a:endParaRPr lang="it-IT" sz="1600" i="1" dirty="0" smtClean="0">
              <a:latin typeface="Arial" pitchFamily="34" charset="0"/>
              <a:cs typeface="Arial" pitchFamily="34" charset="0"/>
              <a:sym typeface="Helvetica Light" charset="0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Molecular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(H</a:t>
            </a:r>
            <a:r>
              <a:rPr lang="it-IT" sz="1600" baseline="-25000" dirty="0" smtClean="0">
                <a:latin typeface="Arial" pitchFamily="34" charset="0"/>
                <a:cs typeface="Arial" pitchFamily="34" charset="0"/>
                <a:sym typeface="Helvetica Light" charset="0"/>
              </a:rPr>
              <a:t>2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CO, H</a:t>
            </a:r>
            <a:r>
              <a:rPr lang="it-IT" sz="1600" baseline="-25000" dirty="0" smtClean="0">
                <a:latin typeface="Arial" pitchFamily="34" charset="0"/>
                <a:cs typeface="Arial" pitchFamily="34" charset="0"/>
                <a:sym typeface="Helvetica Light" charset="0"/>
              </a:rPr>
              <a:t>2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O, OH) 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disk, jet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diagnostics</a:t>
            </a:r>
            <a:r>
              <a:rPr lang="it-IT" sz="1600" b="1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endParaRPr lang="it-IT" sz="1600" i="1" dirty="0"/>
          </a:p>
        </p:txBody>
      </p:sp>
      <p:sp>
        <p:nvSpPr>
          <p:cNvPr id="23" name="Rettangolo 6"/>
          <p:cNvSpPr>
            <a:spLocks noChangeArrowheads="1"/>
          </p:cNvSpPr>
          <p:nvPr/>
        </p:nvSpPr>
        <p:spPr bwMode="auto">
          <a:xfrm rot="16200000">
            <a:off x="-705922" y="5032783"/>
            <a:ext cx="18519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6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Emission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tangolo 6"/>
          <p:cNvSpPr>
            <a:spLocks noChangeArrowheads="1"/>
          </p:cNvSpPr>
          <p:nvPr/>
        </p:nvSpPr>
        <p:spPr bwMode="auto">
          <a:xfrm rot="16200000">
            <a:off x="-96661" y="6237628"/>
            <a:ext cx="633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6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Abs.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ttore 1 25"/>
          <p:cNvCxnSpPr/>
          <p:nvPr/>
        </p:nvCxnSpPr>
        <p:spPr bwMode="auto">
          <a:xfrm rot="16200000" flipH="1">
            <a:off x="-440835" y="5170365"/>
            <a:ext cx="1646230" cy="557"/>
          </a:xfrm>
          <a:prstGeom prst="line">
            <a:avLst/>
          </a:prstGeom>
          <a:solidFill>
            <a:srgbClr val="00D2A9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 rot="5400000">
            <a:off x="203407" y="6393677"/>
            <a:ext cx="357190" cy="0"/>
          </a:xfrm>
          <a:prstGeom prst="line">
            <a:avLst/>
          </a:prstGeom>
          <a:solidFill>
            <a:srgbClr val="00D2A9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32" name="Rettangolo 31"/>
          <p:cNvSpPr/>
          <p:nvPr/>
        </p:nvSpPr>
        <p:spPr>
          <a:xfrm>
            <a:off x="302654" y="6169045"/>
            <a:ext cx="8358246" cy="41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Photospheric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features</a:t>
            </a:r>
            <a:r>
              <a:rPr lang="it-IT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spectral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type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luminosity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class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magnetic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field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veiling</a:t>
            </a:r>
            <a:endParaRPr lang="it-IT" sz="1600" i="1" dirty="0"/>
          </a:p>
        </p:txBody>
      </p:sp>
      <p:sp>
        <p:nvSpPr>
          <p:cNvPr id="34" name="Rettangolo 8"/>
          <p:cNvSpPr>
            <a:spLocks noChangeArrowheads="1"/>
          </p:cNvSpPr>
          <p:nvPr/>
        </p:nvSpPr>
        <p:spPr bwMode="auto">
          <a:xfrm>
            <a:off x="7429530" y="6049074"/>
            <a:ext cx="128587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100" dirty="0" smtClean="0">
                <a:latin typeface="Arial" pitchFamily="34" charset="0"/>
                <a:cs typeface="Arial" pitchFamily="34" charset="0"/>
                <a:sym typeface="Helvetica Light" charset="0"/>
              </a:rPr>
              <a:t>v  (km/s)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8154286" y="4429132"/>
            <a:ext cx="822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0" algn="r">
              <a:buClr>
                <a:srgbClr val="00D2A9"/>
              </a:buClr>
            </a:pPr>
            <a:r>
              <a:rPr lang="it-IT" sz="14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HI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6"/>
          <p:cNvSpPr>
            <a:spLocks noChangeArrowheads="1"/>
          </p:cNvSpPr>
          <p:nvPr/>
        </p:nvSpPr>
        <p:spPr bwMode="auto">
          <a:xfrm>
            <a:off x="7500958" y="4071942"/>
            <a:ext cx="1500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2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Antoniucci+</a:t>
            </a:r>
            <a:r>
              <a:rPr lang="it-IT" sz="12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 2015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152900 w 21600"/>
              <a:gd name="T1" fmla="*/ 357178 h 21600"/>
              <a:gd name="T2" fmla="*/ 4152900 w 21600"/>
              <a:gd name="T3" fmla="*/ 357178 h 21600"/>
              <a:gd name="T4" fmla="*/ 4152900 w 21600"/>
              <a:gd name="T5" fmla="*/ 357178 h 21600"/>
              <a:gd name="T6" fmla="*/ 4152900 w 21600"/>
              <a:gd name="T7" fmla="*/ 357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indent="0" algn="ctr">
              <a:defRPr/>
            </a:pP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X-Shooter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spectra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: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accretion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 &amp;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emission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lines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85720" y="1785926"/>
            <a:ext cx="471490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Significant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effort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perform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X-Shooter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surveys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star-forming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regions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(Cha,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Lup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600" dirty="0" smtClean="0">
                <a:latin typeface="Arial"/>
                <a:cs typeface="Arial"/>
              </a:rPr>
              <a:t>ρ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Oph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el-GR" sz="1600" dirty="0" smtClean="0">
                <a:latin typeface="Arial"/>
                <a:cs typeface="Arial"/>
              </a:rPr>
              <a:t>σ</a:t>
            </a:r>
            <a:r>
              <a:rPr lang="it-IT" sz="1600" dirty="0" smtClean="0">
                <a:latin typeface="Arial"/>
                <a:cs typeface="Arial"/>
              </a:rPr>
              <a:t> Ori, </a:t>
            </a:r>
            <a:r>
              <a:rPr lang="it-IT" sz="1600" dirty="0" err="1" smtClean="0">
                <a:latin typeface="Arial"/>
                <a:cs typeface="Arial"/>
              </a:rPr>
              <a:t>CrA</a:t>
            </a:r>
            <a:r>
              <a:rPr lang="it-IT" sz="1600" dirty="0" smtClean="0">
                <a:latin typeface="Arial"/>
                <a:cs typeface="Arial"/>
              </a:rPr>
              <a:t>, …)</a:t>
            </a:r>
          </a:p>
          <a:p>
            <a:pPr algn="just"/>
            <a:endParaRPr lang="it-IT" sz="16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latin typeface="Arial"/>
                <a:cs typeface="Arial"/>
              </a:rPr>
              <a:t>JEDI</a:t>
            </a:r>
            <a:r>
              <a:rPr lang="it-IT" sz="1600" dirty="0" smtClean="0">
                <a:latin typeface="Arial"/>
                <a:cs typeface="Arial"/>
              </a:rPr>
              <a:t>: </a:t>
            </a:r>
            <a:r>
              <a:rPr lang="it-IT" sz="1600" dirty="0" err="1" smtClean="0">
                <a:latin typeface="Arial"/>
                <a:cs typeface="Arial"/>
              </a:rPr>
              <a:t>our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italian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group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working</a:t>
            </a:r>
            <a:r>
              <a:rPr lang="it-IT" sz="1600" dirty="0" smtClean="0">
                <a:latin typeface="Arial"/>
                <a:cs typeface="Arial"/>
              </a:rPr>
              <a:t> on </a:t>
            </a:r>
            <a:r>
              <a:rPr lang="it-IT" sz="1600" dirty="0" err="1" smtClean="0">
                <a:latin typeface="Arial"/>
                <a:cs typeface="Arial"/>
              </a:rPr>
              <a:t>this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subject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286512" y="6643710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3857620" y="3286124"/>
            <a:ext cx="3000396" cy="3000396"/>
            <a:chOff x="642910" y="3929066"/>
            <a:chExt cx="2488303" cy="2753390"/>
          </a:xfrm>
        </p:grpSpPr>
        <p:pic>
          <p:nvPicPr>
            <p:cNvPr id="11" name="Immagine 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l="4903" t="63612" r="49231" b="3550"/>
            <a:stretch>
              <a:fillRect/>
            </a:stretch>
          </p:blipFill>
          <p:spPr bwMode="auto">
            <a:xfrm>
              <a:off x="642910" y="3929066"/>
              <a:ext cx="2488303" cy="264320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3" name="Immagine 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l="30769" t="95833" r="32308" b="136"/>
            <a:stretch>
              <a:fillRect/>
            </a:stretch>
          </p:blipFill>
          <p:spPr bwMode="auto">
            <a:xfrm>
              <a:off x="785786" y="6357958"/>
              <a:ext cx="2003123" cy="324498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20" name="AutoShape 8"/>
          <p:cNvSpPr>
            <a:spLocks/>
          </p:cNvSpPr>
          <p:nvPr/>
        </p:nvSpPr>
        <p:spPr bwMode="auto">
          <a:xfrm>
            <a:off x="968942" y="3491346"/>
            <a:ext cx="2786067" cy="214312"/>
          </a:xfrm>
          <a:custGeom>
            <a:avLst/>
            <a:gdLst>
              <a:gd name="T0" fmla="*/ 2147483647 w 21600"/>
              <a:gd name="T1" fmla="*/ 10548874 h 21600"/>
              <a:gd name="T2" fmla="*/ 2147483647 w 21600"/>
              <a:gd name="T3" fmla="*/ 10548874 h 21600"/>
              <a:gd name="T4" fmla="*/ 2147483647 w 21600"/>
              <a:gd name="T5" fmla="*/ 10548874 h 21600"/>
              <a:gd name="T6" fmla="*/ 2147483647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>
              <a:buClr>
                <a:srgbClr val="FFFB00"/>
              </a:buClr>
              <a:buFont typeface="Comic Sans MS" pitchFamily="66" charset="0"/>
              <a:buNone/>
            </a:pPr>
            <a:r>
              <a:rPr lang="it-IT" sz="14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Alcalá+</a:t>
            </a:r>
            <a:r>
              <a:rPr lang="it-IT" sz="14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4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2014,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Manara+</a:t>
            </a:r>
            <a:r>
              <a:rPr lang="it-IT" sz="14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2015 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po 11"/>
          <p:cNvGrpSpPr/>
          <p:nvPr/>
        </p:nvGrpSpPr>
        <p:grpSpPr>
          <a:xfrm>
            <a:off x="5500694" y="1714488"/>
            <a:ext cx="3286147" cy="1385901"/>
            <a:chOff x="-254859" y="4777418"/>
            <a:chExt cx="2930888" cy="1267763"/>
          </a:xfrm>
          <a:effectLst/>
        </p:grpSpPr>
        <p:grpSp>
          <p:nvGrpSpPr>
            <p:cNvPr id="22" name="Gruppo 15"/>
            <p:cNvGrpSpPr>
              <a:grpSpLocks/>
            </p:cNvGrpSpPr>
            <p:nvPr/>
          </p:nvGrpSpPr>
          <p:grpSpPr bwMode="auto">
            <a:xfrm>
              <a:off x="-254857" y="4777418"/>
              <a:ext cx="2612313" cy="1267763"/>
              <a:chOff x="3966866" y="5420360"/>
              <a:chExt cx="2612245" cy="1267772"/>
            </a:xfrm>
          </p:grpSpPr>
          <p:pic>
            <p:nvPicPr>
              <p:cNvPr id="24" name="Picture 11" descr="Screen Shot 2014-06-12 at 15.23.01.png"/>
              <p:cNvPicPr>
                <a:picLocks noChangeAspect="1"/>
              </p:cNvPicPr>
              <p:nvPr/>
            </p:nvPicPr>
            <p:blipFill>
              <a:blip r:embed="rId4" cstate="print"/>
              <a:srcRect l="742" t="919"/>
              <a:stretch>
                <a:fillRect/>
              </a:stretch>
            </p:blipFill>
            <p:spPr bwMode="auto">
              <a:xfrm>
                <a:off x="3966866" y="5420360"/>
                <a:ext cx="1276350" cy="1267772"/>
              </a:xfrm>
              <a:prstGeom prst="rect">
                <a:avLst/>
              </a:prstGeom>
              <a:noFill/>
              <a:ln w="19050">
                <a:noFill/>
                <a:miter lim="0"/>
                <a:headEnd/>
                <a:tailEnd/>
              </a:ln>
            </p:spPr>
          </p:pic>
          <p:sp>
            <p:nvSpPr>
              <p:cNvPr id="26" name="Rettangolo 14"/>
              <p:cNvSpPr>
                <a:spLocks noChangeArrowheads="1"/>
              </p:cNvSpPr>
              <p:nvPr/>
            </p:nvSpPr>
            <p:spPr bwMode="auto">
              <a:xfrm>
                <a:off x="5090031" y="5551055"/>
                <a:ext cx="1489080" cy="534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indent="0" algn="ctr">
                  <a:buClr>
                    <a:srgbClr val="73FBA9"/>
                  </a:buClr>
                  <a:buFont typeface="Helvetica" charset="0"/>
                  <a:buNone/>
                </a:pPr>
                <a:r>
                  <a:rPr lang="it-IT" sz="1600" b="1" dirty="0" err="1" smtClean="0">
                    <a:latin typeface="Arial" pitchFamily="34" charset="0"/>
                    <a:cs typeface="Arial" pitchFamily="34" charset="0"/>
                    <a:sym typeface="Helvetica Light" charset="0"/>
                  </a:rPr>
                  <a:t>JEts</a:t>
                </a:r>
                <a:r>
                  <a:rPr lang="it-IT" sz="1600" b="1" dirty="0" smtClean="0">
                    <a:latin typeface="Arial" pitchFamily="34" charset="0"/>
                    <a:cs typeface="Arial" pitchFamily="34" charset="0"/>
                    <a:sym typeface="Helvetica Light" charset="0"/>
                  </a:rPr>
                  <a:t> </a:t>
                </a:r>
                <a:r>
                  <a:rPr lang="it-IT" sz="1600" b="1" dirty="0">
                    <a:latin typeface="Arial" pitchFamily="34" charset="0"/>
                    <a:cs typeface="Arial" pitchFamily="34" charset="0"/>
                    <a:sym typeface="Helvetica Light" charset="0"/>
                  </a:rPr>
                  <a:t>and </a:t>
                </a:r>
                <a:r>
                  <a:rPr lang="it-IT" sz="1600" b="1" dirty="0" err="1">
                    <a:latin typeface="Arial" pitchFamily="34" charset="0"/>
                    <a:cs typeface="Arial" pitchFamily="34" charset="0"/>
                    <a:sym typeface="Helvetica Light" charset="0"/>
                  </a:rPr>
                  <a:t>Disks</a:t>
                </a:r>
                <a:r>
                  <a:rPr lang="it-IT" sz="1600" b="1" dirty="0">
                    <a:latin typeface="Arial" pitchFamily="34" charset="0"/>
                    <a:cs typeface="Arial" pitchFamily="34" charset="0"/>
                    <a:sym typeface="Helvetica Light" charset="0"/>
                  </a:rPr>
                  <a:t> </a:t>
                </a:r>
              </a:p>
              <a:p>
                <a:pPr indent="0" algn="ctr">
                  <a:buClr>
                    <a:srgbClr val="73FBA9"/>
                  </a:buClr>
                  <a:buFont typeface="Helvetica" charset="0"/>
                  <a:buNone/>
                </a:pPr>
                <a:r>
                  <a:rPr lang="it-IT" sz="1600" b="1" dirty="0">
                    <a:latin typeface="Arial" pitchFamily="34" charset="0"/>
                    <a:cs typeface="Arial" pitchFamily="34" charset="0"/>
                    <a:sym typeface="Helvetica Light" charset="0"/>
                  </a:rPr>
                  <a:t>@ </a:t>
                </a:r>
                <a:r>
                  <a:rPr lang="it-IT" sz="1600" b="1" dirty="0" err="1">
                    <a:latin typeface="Arial" pitchFamily="34" charset="0"/>
                    <a:cs typeface="Arial" pitchFamily="34" charset="0"/>
                    <a:sym typeface="Helvetica Light" charset="0"/>
                  </a:rPr>
                  <a:t>Inaf</a:t>
                </a:r>
                <a:endParaRPr lang="it-IT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AutoShape 8"/>
            <p:cNvSpPr>
              <a:spLocks/>
            </p:cNvSpPr>
            <p:nvPr/>
          </p:nvSpPr>
          <p:spPr bwMode="auto">
            <a:xfrm>
              <a:off x="318575" y="5430900"/>
              <a:ext cx="2357454" cy="214313"/>
            </a:xfrm>
            <a:custGeom>
              <a:avLst/>
              <a:gdLst>
                <a:gd name="T0" fmla="*/ 2147483647 w 21600"/>
                <a:gd name="T1" fmla="*/ 10548924 h 21600"/>
                <a:gd name="T2" fmla="*/ 2147483647 w 21600"/>
                <a:gd name="T3" fmla="*/ 10548924 h 21600"/>
                <a:gd name="T4" fmla="*/ 2147483647 w 21600"/>
                <a:gd name="T5" fmla="*/ 10548924 h 21600"/>
                <a:gd name="T6" fmla="*/ 2147483647 w 21600"/>
                <a:gd name="T7" fmla="*/ 105489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 algn="r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OAR, OACN, OAA, </a:t>
              </a:r>
              <a:r>
                <a:rPr lang="it-IT" sz="1200" i="1" dirty="0" err="1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OACt</a:t>
              </a: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, </a:t>
              </a:r>
              <a:r>
                <a:rPr lang="it-IT" sz="1200" i="1" dirty="0" err="1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OAPa</a:t>
              </a:r>
              <a:endParaRPr lang="it-IT" sz="12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857224" y="928670"/>
            <a:ext cx="7429552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X-Shooter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complete </a:t>
            </a:r>
            <a:r>
              <a:rPr lang="it-IT" sz="1600" b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it-IT" sz="1600" b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haracterization</a:t>
            </a:r>
            <a:r>
              <a:rPr lang="it-IT" sz="16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16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stellar and </a:t>
            </a:r>
            <a:r>
              <a:rPr lang="it-IT" sz="1600" b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accretion</a:t>
            </a:r>
            <a:r>
              <a:rPr lang="it-IT" sz="16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it-IT" sz="16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mostly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T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Tauri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stars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obejcts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9" name="Picture 46" descr="fit_model_g45"/>
          <p:cNvPicPr>
            <a:picLocks noChangeAspect="1" noChangeArrowheads="1"/>
          </p:cNvPicPr>
          <p:nvPr/>
        </p:nvPicPr>
        <p:blipFill>
          <a:blip r:embed="rId5" cstate="print"/>
          <a:srcRect l="1045" t="58328" r="2068" b="1654"/>
          <a:stretch>
            <a:fillRect/>
          </a:stretch>
        </p:blipFill>
        <p:spPr bwMode="auto">
          <a:xfrm>
            <a:off x="357158" y="378619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uppo 30"/>
          <p:cNvGrpSpPr/>
          <p:nvPr/>
        </p:nvGrpSpPr>
        <p:grpSpPr>
          <a:xfrm>
            <a:off x="6786578" y="3449782"/>
            <a:ext cx="2185086" cy="2908176"/>
            <a:chOff x="5958782" y="2571744"/>
            <a:chExt cx="1613614" cy="2199760"/>
          </a:xfrm>
        </p:grpSpPr>
        <p:pic>
          <p:nvPicPr>
            <p:cNvPr id="32" name="Immagine 1"/>
            <p:cNvPicPr>
              <a:picLocks noChangeAspect="1"/>
            </p:cNvPicPr>
            <p:nvPr/>
          </p:nvPicPr>
          <p:blipFill>
            <a:blip r:embed="rId6" cstate="print"/>
            <a:srcRect t="4122" r="50318" b="50539"/>
            <a:stretch>
              <a:fillRect/>
            </a:stretch>
          </p:blipFill>
          <p:spPr bwMode="auto">
            <a:xfrm>
              <a:off x="6000760" y="2571744"/>
              <a:ext cx="1571636" cy="20002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4" name="Immagine 1"/>
            <p:cNvPicPr>
              <a:picLocks noChangeAspect="1"/>
            </p:cNvPicPr>
            <p:nvPr/>
          </p:nvPicPr>
          <p:blipFill>
            <a:blip r:embed="rId6" cstate="print"/>
            <a:srcRect t="39156" r="95423" b="44357"/>
            <a:stretch>
              <a:fillRect/>
            </a:stretch>
          </p:blipFill>
          <p:spPr bwMode="auto">
            <a:xfrm>
              <a:off x="5958782" y="3143248"/>
              <a:ext cx="184854" cy="92869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5" name="Immagine 1"/>
            <p:cNvPicPr>
              <a:picLocks noChangeAspect="1"/>
            </p:cNvPicPr>
            <p:nvPr/>
          </p:nvPicPr>
          <p:blipFill>
            <a:blip r:embed="rId6" cstate="print"/>
            <a:srcRect l="34993" t="94402" r="34131" b="1476"/>
            <a:stretch>
              <a:fillRect/>
            </a:stretch>
          </p:blipFill>
          <p:spPr bwMode="auto">
            <a:xfrm>
              <a:off x="6244534" y="4572008"/>
              <a:ext cx="1071570" cy="19949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6" name="Rettangolo 35"/>
            <p:cNvSpPr/>
            <p:nvPr/>
          </p:nvSpPr>
          <p:spPr bwMode="auto">
            <a:xfrm>
              <a:off x="6000760" y="4143380"/>
              <a:ext cx="142876" cy="5000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06388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5" name="AutoShape 8"/>
          <p:cNvSpPr>
            <a:spLocks/>
          </p:cNvSpPr>
          <p:nvPr/>
        </p:nvSpPr>
        <p:spPr bwMode="auto">
          <a:xfrm>
            <a:off x="642910" y="6286522"/>
            <a:ext cx="3143257" cy="214312"/>
          </a:xfrm>
          <a:custGeom>
            <a:avLst/>
            <a:gdLst>
              <a:gd name="T0" fmla="*/ 2147483647 w 21600"/>
              <a:gd name="T1" fmla="*/ 10548874 h 21600"/>
              <a:gd name="T2" fmla="*/ 2147483647 w 21600"/>
              <a:gd name="T3" fmla="*/ 10548874 h 21600"/>
              <a:gd name="T4" fmla="*/ 2147483647 w 21600"/>
              <a:gd name="T5" fmla="*/ 10548874 h 21600"/>
              <a:gd name="T6" fmla="*/ 2147483647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>
              <a:buClr>
                <a:srgbClr val="FFFB00"/>
              </a:buClr>
              <a:buFont typeface="Comic Sans MS" pitchFamily="66" charset="0"/>
              <a:buNone/>
            </a:pPr>
            <a:r>
              <a:rPr lang="it-IT" sz="1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Multiple </a:t>
            </a:r>
            <a:r>
              <a:rPr lang="it-IT" sz="1400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photospheric</a:t>
            </a:r>
            <a:r>
              <a:rPr lang="it-IT" sz="1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400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features</a:t>
            </a:r>
            <a:r>
              <a:rPr lang="it-IT" sz="1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400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fitting</a:t>
            </a:r>
            <a:endParaRPr lang="it-IT" sz="14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8"/>
          <p:cNvSpPr>
            <a:spLocks/>
          </p:cNvSpPr>
          <p:nvPr/>
        </p:nvSpPr>
        <p:spPr bwMode="auto">
          <a:xfrm>
            <a:off x="3786182" y="6286522"/>
            <a:ext cx="2786067" cy="214312"/>
          </a:xfrm>
          <a:custGeom>
            <a:avLst/>
            <a:gdLst>
              <a:gd name="T0" fmla="*/ 2147483647 w 21600"/>
              <a:gd name="T1" fmla="*/ 10548874 h 21600"/>
              <a:gd name="T2" fmla="*/ 2147483647 w 21600"/>
              <a:gd name="T3" fmla="*/ 10548874 h 21600"/>
              <a:gd name="T4" fmla="*/ 2147483647 w 21600"/>
              <a:gd name="T5" fmla="*/ 10548874 h 21600"/>
              <a:gd name="T6" fmla="*/ 2147483647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>
              <a:buClr>
                <a:srgbClr val="FFFB00"/>
              </a:buClr>
              <a:buFont typeface="Comic Sans MS" pitchFamily="66" charset="0"/>
              <a:buNone/>
            </a:pPr>
            <a:r>
              <a:rPr lang="it-IT" sz="1400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Excess</a:t>
            </a:r>
            <a:r>
              <a:rPr lang="it-IT" sz="1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continuum </a:t>
            </a:r>
            <a:r>
              <a:rPr lang="it-IT" sz="1400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fitting</a:t>
            </a:r>
            <a:r>
              <a:rPr lang="it-IT" sz="1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endParaRPr lang="it-IT" sz="14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8"/>
          <p:cNvSpPr>
            <a:spLocks/>
          </p:cNvSpPr>
          <p:nvPr/>
        </p:nvSpPr>
        <p:spPr bwMode="auto">
          <a:xfrm>
            <a:off x="6143636" y="6286520"/>
            <a:ext cx="2786067" cy="214312"/>
          </a:xfrm>
          <a:custGeom>
            <a:avLst/>
            <a:gdLst>
              <a:gd name="T0" fmla="*/ 2147483647 w 21600"/>
              <a:gd name="T1" fmla="*/ 10548874 h 21600"/>
              <a:gd name="T2" fmla="*/ 2147483647 w 21600"/>
              <a:gd name="T3" fmla="*/ 10548874 h 21600"/>
              <a:gd name="T4" fmla="*/ 2147483647 w 21600"/>
              <a:gd name="T5" fmla="*/ 10548874 h 21600"/>
              <a:gd name="T6" fmla="*/ 2147483647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>
              <a:buClr>
                <a:srgbClr val="FFFB00"/>
              </a:buClr>
              <a:buFont typeface="Comic Sans MS" pitchFamily="66" charset="0"/>
              <a:buNone/>
            </a:pPr>
            <a:r>
              <a:rPr lang="it-IT" sz="1400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Lacc-line</a:t>
            </a:r>
            <a:r>
              <a:rPr lang="it-IT" sz="1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400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relationships</a:t>
            </a:r>
            <a:endParaRPr lang="it-IT" sz="14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335240" y="3000372"/>
            <a:ext cx="4143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>
                <a:solidFill>
                  <a:srgbClr val="7030A0"/>
                </a:solidFill>
                <a:latin typeface="+mn-lt"/>
              </a:rPr>
              <a:t>http://www.oa-roma.inaf.it/</a:t>
            </a:r>
            <a:r>
              <a:rPr lang="it-IT" sz="1100" dirty="0" err="1" smtClean="0">
                <a:solidFill>
                  <a:srgbClr val="7030A0"/>
                </a:solidFill>
                <a:latin typeface="+mn-lt"/>
              </a:rPr>
              <a:t>irgroup</a:t>
            </a:r>
            <a:r>
              <a:rPr lang="it-IT" sz="1100" dirty="0" smtClean="0">
                <a:solidFill>
                  <a:srgbClr val="7030A0"/>
                </a:solidFill>
                <a:latin typeface="+mn-lt"/>
              </a:rPr>
              <a:t>/JEDI/</a:t>
            </a:r>
            <a:r>
              <a:rPr lang="it-IT" sz="1100" dirty="0" err="1" smtClean="0">
                <a:solidFill>
                  <a:srgbClr val="7030A0"/>
                </a:solidFill>
                <a:latin typeface="+mn-lt"/>
              </a:rPr>
              <a:t>JEDI</a:t>
            </a:r>
            <a:r>
              <a:rPr lang="it-IT" sz="1100" dirty="0" smtClean="0">
                <a:solidFill>
                  <a:srgbClr val="7030A0"/>
                </a:solidFill>
                <a:latin typeface="+mn-lt"/>
              </a:rPr>
              <a:t>/</a:t>
            </a:r>
            <a:r>
              <a:rPr lang="it-IT" sz="1100" dirty="0" err="1" smtClean="0">
                <a:solidFill>
                  <a:srgbClr val="7030A0"/>
                </a:solidFill>
                <a:latin typeface="+mn-lt"/>
              </a:rPr>
              <a:t>Home.html</a:t>
            </a:r>
            <a:endParaRPr lang="it-IT" sz="11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Immagine 10" descr="macc_evol_2.png"/>
          <p:cNvPicPr>
            <a:picLocks noChangeAspect="1"/>
          </p:cNvPicPr>
          <p:nvPr/>
        </p:nvPicPr>
        <p:blipFill>
          <a:blip r:embed="rId3" cstate="print"/>
          <a:srcRect r="3648"/>
          <a:stretch>
            <a:fillRect/>
          </a:stretch>
        </p:blipFill>
        <p:spPr bwMode="auto">
          <a:xfrm>
            <a:off x="4437591" y="2024010"/>
            <a:ext cx="46069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Immagine 11" descr="fedele.png"/>
          <p:cNvPicPr>
            <a:picLocks noChangeAspect="1"/>
          </p:cNvPicPr>
          <p:nvPr/>
        </p:nvPicPr>
        <p:blipFill>
          <a:blip r:embed="rId4" cstate="print"/>
          <a:srcRect l="2959" r="6763"/>
          <a:stretch>
            <a:fillRect/>
          </a:stretch>
        </p:blipFill>
        <p:spPr bwMode="auto">
          <a:xfrm>
            <a:off x="37538" y="1992284"/>
            <a:ext cx="4463024" cy="336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AutoShape 3"/>
          <p:cNvSpPr>
            <a:spLocks/>
          </p:cNvSpPr>
          <p:nvPr/>
        </p:nvSpPr>
        <p:spPr bwMode="auto">
          <a:xfrm rot="20967882">
            <a:off x="5293032" y="2097899"/>
            <a:ext cx="1539875" cy="107963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0245" name="AutoShape 4"/>
          <p:cNvSpPr>
            <a:spLocks/>
          </p:cNvSpPr>
          <p:nvPr/>
        </p:nvSpPr>
        <p:spPr bwMode="auto">
          <a:xfrm>
            <a:off x="6858016" y="2171651"/>
            <a:ext cx="2000264" cy="571500"/>
          </a:xfrm>
          <a:custGeom>
            <a:avLst/>
            <a:gdLst>
              <a:gd name="T0" fmla="*/ 2147483647 w 21600"/>
              <a:gd name="T1" fmla="*/ 284499476 h 21600"/>
              <a:gd name="T2" fmla="*/ 2147483647 w 21600"/>
              <a:gd name="T3" fmla="*/ 284499476 h 21600"/>
              <a:gd name="T4" fmla="*/ 2147483647 w 21600"/>
              <a:gd name="T5" fmla="*/ 284499476 h 21600"/>
              <a:gd name="T6" fmla="*/ 2147483647 w 21600"/>
              <a:gd name="T7" fmla="*/ 2844994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2600"/>
              </a:buClr>
              <a:buFont typeface="Comic Sans MS" pitchFamily="66" charset="0"/>
              <a:buNone/>
            </a:pP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embedded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/</a:t>
            </a: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younger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sources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(</a:t>
            </a: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Class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I)</a:t>
            </a:r>
            <a:endParaRPr lang="it-IT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AutoShape 6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044950 w 21600"/>
              <a:gd name="T1" fmla="*/ 285752 h 21600"/>
              <a:gd name="T2" fmla="*/ 4044950 w 21600"/>
              <a:gd name="T3" fmla="*/ 285752 h 21600"/>
              <a:gd name="T4" fmla="*/ 4044950 w 21600"/>
              <a:gd name="T5" fmla="*/ 285752 h 21600"/>
              <a:gd name="T6" fmla="*/ 4044950 w 21600"/>
              <a:gd name="T7" fmla="*/ 2857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buClr>
                <a:srgbClr val="FF2600"/>
              </a:buClr>
              <a:buFont typeface="Helvetica" charset="0"/>
              <a:buNone/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Mass </a:t>
            </a: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accretion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7072330" y="1848329"/>
            <a:ext cx="1928813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Antoniucci+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2014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AutoShape 8"/>
          <p:cNvSpPr>
            <a:spLocks/>
          </p:cNvSpPr>
          <p:nvPr/>
        </p:nvSpPr>
        <p:spPr bwMode="auto">
          <a:xfrm>
            <a:off x="2357422" y="1848329"/>
            <a:ext cx="2143125" cy="214312"/>
          </a:xfrm>
          <a:custGeom>
            <a:avLst/>
            <a:gdLst>
              <a:gd name="T0" fmla="*/ 2147483647 w 21600"/>
              <a:gd name="T1" fmla="*/ 10548874 h 21600"/>
              <a:gd name="T2" fmla="*/ 2147483647 w 21600"/>
              <a:gd name="T3" fmla="*/ 10548874 h 21600"/>
              <a:gd name="T4" fmla="*/ 2147483647 w 21600"/>
              <a:gd name="T5" fmla="*/ 10548874 h 21600"/>
              <a:gd name="T6" fmla="*/ 2147483647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Alcalá+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2014, </a:t>
            </a:r>
            <a:r>
              <a:rPr lang="it-IT" sz="12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Manara+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2015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5720" y="5600828"/>
            <a:ext cx="8572560" cy="97872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96863" indent="-257175" algn="just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600" b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ELT+HIRES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accretion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brown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dwarfs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below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limit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knowledge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chromospheric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stars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disks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Manara+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2013),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farther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star-forming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regions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(LMC/SMC),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dependence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on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metallicity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b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b="1" dirty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 </a:t>
            </a:r>
            <a:r>
              <a:rPr lang="it-IT" sz="1600" b="1" dirty="0" err="1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embedded</a:t>
            </a:r>
            <a:r>
              <a:rPr lang="it-IT" sz="1600" b="1" dirty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it-IT" sz="1600" b="1" dirty="0" err="1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younger</a:t>
            </a:r>
            <a:r>
              <a:rPr lang="it-IT" sz="1600" b="1" dirty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it-IT" sz="1600" b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sources</a:t>
            </a:r>
            <a:r>
              <a:rPr lang="it-IT" sz="16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it-IT" sz="1200" b="1" dirty="0" smtClean="0">
              <a:solidFill>
                <a:srgbClr val="00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 rot="20967882">
            <a:off x="801737" y="4163087"/>
            <a:ext cx="1140957" cy="84383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3" name="AutoShape 4"/>
          <p:cNvSpPr>
            <a:spLocks/>
          </p:cNvSpPr>
          <p:nvPr/>
        </p:nvSpPr>
        <p:spPr bwMode="auto">
          <a:xfrm>
            <a:off x="642910" y="3743287"/>
            <a:ext cx="1357322" cy="357186"/>
          </a:xfrm>
          <a:custGeom>
            <a:avLst/>
            <a:gdLst>
              <a:gd name="T0" fmla="*/ 2147483647 w 21600"/>
              <a:gd name="T1" fmla="*/ 284499476 h 21600"/>
              <a:gd name="T2" fmla="*/ 2147483647 w 21600"/>
              <a:gd name="T3" fmla="*/ 284499476 h 21600"/>
              <a:gd name="T4" fmla="*/ 2147483647 w 21600"/>
              <a:gd name="T5" fmla="*/ 284499476 h 21600"/>
              <a:gd name="T6" fmla="*/ 2147483647 w 21600"/>
              <a:gd name="T7" fmla="*/ 2844994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2600"/>
              </a:buClr>
              <a:buFont typeface="Comic Sans MS" pitchFamily="66" charset="0"/>
              <a:buNone/>
            </a:pP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BDs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and </a:t>
            </a: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below</a:t>
            </a:r>
            <a:endParaRPr lang="it-IT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92877" y="1043399"/>
            <a:ext cx="8358246" cy="59965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96863" indent="-257175" algn="ctr" defTabSz="914400" eaLnBrk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0.3-2.5 </a:t>
            </a:r>
            <a:r>
              <a:rPr lang="el-GR" sz="1600" dirty="0">
                <a:latin typeface="Arial"/>
                <a:cs typeface="Arial"/>
              </a:rPr>
              <a:t>μ</a:t>
            </a:r>
            <a:r>
              <a:rPr lang="it-IT" sz="1600" dirty="0">
                <a:latin typeface="Arial"/>
                <a:cs typeface="Arial"/>
              </a:rPr>
              <a:t>m </a:t>
            </a:r>
            <a:r>
              <a:rPr lang="it-IT" sz="1600" dirty="0" err="1">
                <a:latin typeface="Arial"/>
                <a:cs typeface="Arial"/>
              </a:rPr>
              <a:t>coverage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diagnostics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for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 mass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accretion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it-IT" sz="1600" dirty="0" smtClean="0">
                <a:latin typeface="Arial"/>
                <a:cs typeface="Arial"/>
                <a:sym typeface="Wingdings" pitchFamily="2" charset="2"/>
              </a:rPr>
              <a:t>rate 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(UV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excess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,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emission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lines</a:t>
            </a:r>
            <a:r>
              <a:rPr lang="it-IT" sz="1600" dirty="0" smtClean="0">
                <a:latin typeface="Arial"/>
                <a:cs typeface="Arial"/>
                <a:sym typeface="Wingdings" pitchFamily="2" charset="2"/>
              </a:rPr>
              <a:t>)</a:t>
            </a:r>
          </a:p>
          <a:p>
            <a:pPr marL="296863" indent="-257175" algn="ctr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it-IT" sz="1600" b="1" i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1600" b="1" i="1" baseline="-25000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acc</a:t>
            </a:r>
            <a:r>
              <a:rPr lang="it-IT" sz="1600" b="1" i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 vs  source </a:t>
            </a:r>
            <a:r>
              <a:rPr lang="it-IT" sz="1600" b="1" i="1" dirty="0" err="1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it-IT" sz="1600" b="1" i="1" dirty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i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1600" b="1" i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1600" b="1" i="1" baseline="-25000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acc</a:t>
            </a:r>
            <a:r>
              <a:rPr lang="it-IT" sz="1600" b="1" i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 vs  </a:t>
            </a:r>
            <a:r>
              <a:rPr lang="it-IT" sz="1600" b="1" i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it-IT" sz="1600" b="1" i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i="1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evolution</a:t>
            </a:r>
            <a:endParaRPr lang="it-IT" sz="1600" b="1" i="1" dirty="0">
              <a:solidFill>
                <a:srgbClr val="0099CC"/>
              </a:solidFill>
              <a:latin typeface="Arial"/>
              <a:cs typeface="Arial"/>
              <a:sym typeface="Wingdings" pitchFamily="2" charset="2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1" descr="Screen Shot 2014-06-12 at 15.23.01.png"/>
          <p:cNvPicPr>
            <a:picLocks noChangeAspect="1"/>
          </p:cNvPicPr>
          <p:nvPr/>
        </p:nvPicPr>
        <p:blipFill>
          <a:blip r:embed="rId5" cstate="print"/>
          <a:srcRect l="742" t="919"/>
          <a:stretch>
            <a:fillRect/>
          </a:stretch>
        </p:blipFill>
        <p:spPr bwMode="auto">
          <a:xfrm>
            <a:off x="8383598" y="43008"/>
            <a:ext cx="716718" cy="694084"/>
          </a:xfrm>
          <a:prstGeom prst="rect">
            <a:avLst/>
          </a:prstGeom>
          <a:noFill/>
          <a:ln w="1905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 descr="D:\Dropbox\Main\prin_napule\lines_jpg\Sz112_Hprof.jpg"/>
          <p:cNvPicPr>
            <a:picLocks noChangeAspect="1" noChangeArrowheads="1"/>
          </p:cNvPicPr>
          <p:nvPr/>
        </p:nvPicPr>
        <p:blipFill>
          <a:blip r:embed="rId3" cstate="print"/>
          <a:srcRect l="13546"/>
          <a:stretch>
            <a:fillRect/>
          </a:stretch>
        </p:blipFill>
        <p:spPr bwMode="auto">
          <a:xfrm>
            <a:off x="6858152" y="1857364"/>
            <a:ext cx="223664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D:\Dropbox\Main\prin_napule\lines_jpg\Sz73_Hpro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00504"/>
            <a:ext cx="26431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31"/>
          <p:cNvGrpSpPr>
            <a:grpSpLocks/>
          </p:cNvGrpSpPr>
          <p:nvPr/>
        </p:nvGrpSpPr>
        <p:grpSpPr bwMode="auto">
          <a:xfrm>
            <a:off x="7582787" y="6143644"/>
            <a:ext cx="821058" cy="307777"/>
            <a:chOff x="6505214" y="4923712"/>
            <a:chExt cx="821480" cy="307392"/>
          </a:xfrm>
        </p:grpSpPr>
        <p:sp>
          <p:nvSpPr>
            <p:cNvPr id="33" name="Rettangolo 32"/>
            <p:cNvSpPr/>
            <p:nvPr/>
          </p:nvSpPr>
          <p:spPr>
            <a:xfrm>
              <a:off x="6715628" y="4993485"/>
              <a:ext cx="428845" cy="142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400">
                <a:latin typeface="+mj-lt"/>
              </a:endParaRPr>
            </a:p>
          </p:txBody>
        </p:sp>
        <p:sp>
          <p:nvSpPr>
            <p:cNvPr id="56338" name="Text Box 34"/>
            <p:cNvSpPr txBox="1">
              <a:spLocks noChangeArrowheads="1"/>
            </p:cNvSpPr>
            <p:nvPr/>
          </p:nvSpPr>
          <p:spPr bwMode="auto">
            <a:xfrm>
              <a:off x="6505214" y="4923712"/>
              <a:ext cx="821480" cy="307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s-ES" sz="1400" dirty="0">
                  <a:latin typeface="+mj-lt"/>
                </a:rPr>
                <a:t>v (km/s)</a:t>
              </a:r>
            </a:p>
          </p:txBody>
        </p:sp>
      </p:grpSp>
      <p:grpSp>
        <p:nvGrpSpPr>
          <p:cNvPr id="3" name="Gruppo 35"/>
          <p:cNvGrpSpPr>
            <a:grpSpLocks/>
          </p:cNvGrpSpPr>
          <p:nvPr/>
        </p:nvGrpSpPr>
        <p:grpSpPr bwMode="auto">
          <a:xfrm>
            <a:off x="6572264" y="1880262"/>
            <a:ext cx="307777" cy="4214840"/>
            <a:chOff x="5218406" y="986211"/>
            <a:chExt cx="307392" cy="3191847"/>
          </a:xfrm>
        </p:grpSpPr>
        <p:sp>
          <p:nvSpPr>
            <p:cNvPr id="35" name="Rettangolo 34"/>
            <p:cNvSpPr/>
            <p:nvPr/>
          </p:nvSpPr>
          <p:spPr>
            <a:xfrm>
              <a:off x="5232579" y="986211"/>
              <a:ext cx="267951" cy="3191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400">
                <a:latin typeface="+mj-lt"/>
              </a:endParaRPr>
            </a:p>
          </p:txBody>
        </p:sp>
        <p:sp>
          <p:nvSpPr>
            <p:cNvPr id="56336" name="Text Box 34"/>
            <p:cNvSpPr txBox="1">
              <a:spLocks noChangeArrowheads="1"/>
            </p:cNvSpPr>
            <p:nvPr/>
          </p:nvSpPr>
          <p:spPr bwMode="auto">
            <a:xfrm rot="16200000">
              <a:off x="4812357" y="2474243"/>
              <a:ext cx="1119490" cy="307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s-ES" sz="1400" dirty="0">
                  <a:latin typeface="+mj-lt"/>
                </a:rPr>
                <a:t>Normalized Flux</a:t>
              </a:r>
            </a:p>
          </p:txBody>
        </p:sp>
      </p:grpSp>
      <p:grpSp>
        <p:nvGrpSpPr>
          <p:cNvPr id="4" name="Gruppo 43"/>
          <p:cNvGrpSpPr>
            <a:grpSpLocks/>
          </p:cNvGrpSpPr>
          <p:nvPr/>
        </p:nvGrpSpPr>
        <p:grpSpPr bwMode="auto">
          <a:xfrm>
            <a:off x="8572528" y="2857496"/>
            <a:ext cx="571472" cy="2000250"/>
            <a:chOff x="7929586" y="571480"/>
            <a:chExt cx="571500" cy="1999648"/>
          </a:xfrm>
        </p:grpSpPr>
        <p:sp>
          <p:nvSpPr>
            <p:cNvPr id="37" name="Rettangolo 36"/>
            <p:cNvSpPr/>
            <p:nvPr/>
          </p:nvSpPr>
          <p:spPr>
            <a:xfrm>
              <a:off x="7929586" y="571480"/>
              <a:ext cx="500062" cy="1999648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2000">
                <a:latin typeface="+mj-lt"/>
              </a:endParaRPr>
            </a:p>
          </p:txBody>
        </p:sp>
        <p:grpSp>
          <p:nvGrpSpPr>
            <p:cNvPr id="5" name="Gruppo 22"/>
            <p:cNvGrpSpPr>
              <a:grpSpLocks/>
            </p:cNvGrpSpPr>
            <p:nvPr/>
          </p:nvGrpSpPr>
          <p:grpSpPr bwMode="auto">
            <a:xfrm>
              <a:off x="7929586" y="571480"/>
              <a:ext cx="571500" cy="1991113"/>
              <a:chOff x="4143372" y="1008584"/>
              <a:chExt cx="571504" cy="1991802"/>
            </a:xfrm>
          </p:grpSpPr>
          <p:sp>
            <p:nvSpPr>
              <p:cNvPr id="39" name="Text Box 34"/>
              <p:cNvSpPr txBox="1">
                <a:spLocks noChangeArrowheads="1"/>
              </p:cNvSpPr>
              <p:nvPr/>
            </p:nvSpPr>
            <p:spPr bwMode="auto">
              <a:xfrm>
                <a:off x="4143372" y="1214422"/>
                <a:ext cx="571504" cy="307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s-ES" sz="1400" b="1">
                    <a:solidFill>
                      <a:srgbClr val="FF0000"/>
                    </a:solidFill>
                    <a:latin typeface="+mj-lt"/>
                  </a:rPr>
                  <a:t>H</a:t>
                </a:r>
                <a:r>
                  <a:rPr lang="el-GR" sz="1400" b="1">
                    <a:solidFill>
                      <a:srgbClr val="FF0000"/>
                    </a:solidFill>
                    <a:latin typeface="+mj-lt"/>
                    <a:cs typeface="Arial" charset="0"/>
                  </a:rPr>
                  <a:t>β</a:t>
                </a:r>
                <a:endParaRPr lang="es-ES" sz="1400" b="1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40" name="Text Box 34"/>
              <p:cNvSpPr txBox="1">
                <a:spLocks noChangeArrowheads="1"/>
              </p:cNvSpPr>
              <p:nvPr/>
            </p:nvSpPr>
            <p:spPr bwMode="auto">
              <a:xfrm>
                <a:off x="4143372" y="1425065"/>
                <a:ext cx="571504" cy="307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s-ES" sz="1400" b="1">
                    <a:solidFill>
                      <a:srgbClr val="FFC000"/>
                    </a:solidFill>
                    <a:latin typeface="+mj-lt"/>
                  </a:rPr>
                  <a:t>H</a:t>
                </a:r>
                <a:r>
                  <a:rPr lang="el-GR" sz="1400" b="1">
                    <a:solidFill>
                      <a:srgbClr val="FFC000"/>
                    </a:solidFill>
                    <a:latin typeface="+mj-lt"/>
                    <a:cs typeface="Arial" charset="0"/>
                  </a:rPr>
                  <a:t>γ</a:t>
                </a:r>
                <a:endParaRPr lang="es-ES" sz="1400" b="1">
                  <a:solidFill>
                    <a:srgbClr val="FFC000"/>
                  </a:solidFill>
                  <a:latin typeface="+mj-lt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4143372" y="1635708"/>
                <a:ext cx="571504" cy="307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s-ES" sz="1400" b="1">
                    <a:solidFill>
                      <a:srgbClr val="92D050"/>
                    </a:solidFill>
                    <a:latin typeface="+mj-lt"/>
                  </a:rPr>
                  <a:t>H</a:t>
                </a:r>
                <a:r>
                  <a:rPr lang="el-GR" sz="1400" b="1">
                    <a:solidFill>
                      <a:srgbClr val="92D050"/>
                    </a:solidFill>
                    <a:latin typeface="+mj-lt"/>
                    <a:cs typeface="Arial" charset="0"/>
                  </a:rPr>
                  <a:t>δ</a:t>
                </a:r>
                <a:endParaRPr lang="es-ES" sz="1400" b="1">
                  <a:solidFill>
                    <a:srgbClr val="92D050"/>
                  </a:solidFill>
                  <a:latin typeface="+mj-lt"/>
                </a:endParaRPr>
              </a:p>
            </p:txBody>
          </p:sp>
          <p:sp>
            <p:nvSpPr>
              <p:cNvPr id="42" name="Text Box 34"/>
              <p:cNvSpPr txBox="1">
                <a:spLocks noChangeArrowheads="1"/>
              </p:cNvSpPr>
              <p:nvPr/>
            </p:nvSpPr>
            <p:spPr bwMode="auto">
              <a:xfrm>
                <a:off x="4143372" y="1846821"/>
                <a:ext cx="571504" cy="307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  <a:defRPr/>
                </a:pPr>
                <a:r>
                  <a:rPr lang="es-ES" sz="1400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H</a:t>
                </a:r>
                <a:r>
                  <a:rPr lang="el-GR" sz="1400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  <a:cs typeface="Arial"/>
                  </a:rPr>
                  <a:t>ε</a:t>
                </a:r>
                <a:endParaRPr lang="es-ES" sz="1400" dirty="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3" name="Text Box 34"/>
              <p:cNvSpPr txBox="1">
                <a:spLocks noChangeArrowheads="1"/>
              </p:cNvSpPr>
              <p:nvPr/>
            </p:nvSpPr>
            <p:spPr bwMode="auto">
              <a:xfrm>
                <a:off x="4143372" y="2056994"/>
                <a:ext cx="571504" cy="307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s-ES" sz="1400" b="1">
                    <a:solidFill>
                      <a:srgbClr val="00FFFF"/>
                    </a:solidFill>
                    <a:latin typeface="+mj-lt"/>
                  </a:rPr>
                  <a:t>H</a:t>
                </a:r>
                <a:r>
                  <a:rPr lang="it-IT" sz="1400" b="1">
                    <a:solidFill>
                      <a:srgbClr val="00FFFF"/>
                    </a:solidFill>
                    <a:latin typeface="+mj-lt"/>
                    <a:cs typeface="Arial" charset="0"/>
                  </a:rPr>
                  <a:t>8</a:t>
                </a:r>
              </a:p>
            </p:txBody>
          </p:sp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4143372" y="2267637"/>
                <a:ext cx="571504" cy="307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s-ES" sz="1400" b="1">
                    <a:solidFill>
                      <a:srgbClr val="0099FF"/>
                    </a:solidFill>
                    <a:latin typeface="+mj-lt"/>
                  </a:rPr>
                  <a:t>H</a:t>
                </a:r>
                <a:r>
                  <a:rPr lang="it-IT" sz="1400" b="1">
                    <a:solidFill>
                      <a:srgbClr val="0099FF"/>
                    </a:solidFill>
                    <a:latin typeface="+mj-lt"/>
                    <a:cs typeface="Arial" charset="0"/>
                  </a:rPr>
                  <a:t>9</a:t>
                </a:r>
              </a:p>
            </p:txBody>
          </p:sp>
          <p:sp>
            <p:nvSpPr>
              <p:cNvPr id="45" name="Text Box 34"/>
              <p:cNvSpPr txBox="1">
                <a:spLocks noChangeArrowheads="1"/>
              </p:cNvSpPr>
              <p:nvPr/>
            </p:nvSpPr>
            <p:spPr bwMode="auto">
              <a:xfrm>
                <a:off x="4143372" y="2478281"/>
                <a:ext cx="571504" cy="307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s-ES" sz="1400" b="1">
                    <a:solidFill>
                      <a:srgbClr val="0066FF"/>
                    </a:solidFill>
                    <a:latin typeface="+mj-lt"/>
                  </a:rPr>
                  <a:t>H</a:t>
                </a:r>
                <a:r>
                  <a:rPr lang="it-IT" sz="1400" b="1">
                    <a:solidFill>
                      <a:srgbClr val="0066FF"/>
                    </a:solidFill>
                    <a:latin typeface="+mj-lt"/>
                    <a:cs typeface="Arial" charset="0"/>
                  </a:rPr>
                  <a:t>10</a:t>
                </a:r>
              </a:p>
            </p:txBody>
          </p:sp>
          <p:sp>
            <p:nvSpPr>
              <p:cNvPr id="46" name="Text Box 34"/>
              <p:cNvSpPr txBox="1">
                <a:spLocks noChangeArrowheads="1"/>
              </p:cNvSpPr>
              <p:nvPr/>
            </p:nvSpPr>
            <p:spPr bwMode="auto">
              <a:xfrm>
                <a:off x="4143372" y="2692595"/>
                <a:ext cx="571504" cy="307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s-ES" sz="1400" b="1">
                    <a:solidFill>
                      <a:srgbClr val="FF66FF"/>
                    </a:solidFill>
                    <a:latin typeface="+mj-lt"/>
                  </a:rPr>
                  <a:t>H</a:t>
                </a:r>
                <a:r>
                  <a:rPr lang="it-IT" sz="1400" b="1">
                    <a:solidFill>
                      <a:srgbClr val="FF66FF"/>
                    </a:solidFill>
                    <a:latin typeface="+mj-lt"/>
                    <a:cs typeface="Arial" charset="0"/>
                  </a:rPr>
                  <a:t>11</a:t>
                </a:r>
              </a:p>
            </p:txBody>
          </p:sp>
          <p:sp>
            <p:nvSpPr>
              <p:cNvPr id="47" name="Text Box 34"/>
              <p:cNvSpPr txBox="1">
                <a:spLocks noChangeArrowheads="1"/>
              </p:cNvSpPr>
              <p:nvPr/>
            </p:nvSpPr>
            <p:spPr bwMode="auto">
              <a:xfrm>
                <a:off x="4143372" y="1008584"/>
                <a:ext cx="571504" cy="307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s-ES" sz="1400" b="1">
                    <a:latin typeface="+mj-lt"/>
                  </a:rPr>
                  <a:t>H</a:t>
                </a:r>
                <a:r>
                  <a:rPr lang="el-GR" sz="1400" b="1">
                    <a:latin typeface="+mj-lt"/>
                    <a:cs typeface="Arial" charset="0"/>
                    <a:sym typeface="Symbol" pitchFamily="18" charset="2"/>
                  </a:rPr>
                  <a:t></a:t>
                </a:r>
                <a:endParaRPr lang="es-ES" sz="1400" b="1">
                  <a:latin typeface="+mj-lt"/>
                </a:endParaRPr>
              </a:p>
            </p:txBody>
          </p:sp>
        </p:grpSp>
      </p:grpSp>
      <p:sp>
        <p:nvSpPr>
          <p:cNvPr id="50" name="AutoShape 1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152900 w 21600"/>
              <a:gd name="T1" fmla="*/ 357178 h 21600"/>
              <a:gd name="T2" fmla="*/ 4152900 w 21600"/>
              <a:gd name="T3" fmla="*/ 357178 h 21600"/>
              <a:gd name="T4" fmla="*/ 4152900 w 21600"/>
              <a:gd name="T5" fmla="*/ 357178 h 21600"/>
              <a:gd name="T6" fmla="*/ 4152900 w 21600"/>
              <a:gd name="T7" fmla="*/ 357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indent="0" algn="ctr">
              <a:defRPr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HI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lines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: info on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circumstellar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 gas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52" name="Picture 11" descr="Screen Shot 2014-06-12 at 15.23.01.png"/>
          <p:cNvPicPr>
            <a:picLocks noChangeAspect="1"/>
          </p:cNvPicPr>
          <p:nvPr/>
        </p:nvPicPr>
        <p:blipFill>
          <a:blip r:embed="rId5" cstate="print"/>
          <a:srcRect l="742" t="919"/>
          <a:stretch>
            <a:fillRect/>
          </a:stretch>
        </p:blipFill>
        <p:spPr bwMode="auto">
          <a:xfrm>
            <a:off x="8383598" y="43008"/>
            <a:ext cx="716718" cy="694084"/>
          </a:xfrm>
          <a:prstGeom prst="rect">
            <a:avLst/>
          </a:prstGeom>
          <a:noFill/>
          <a:ln w="19050">
            <a:noFill/>
            <a:miter lim="0"/>
            <a:headEnd/>
            <a:tailEnd/>
          </a:ln>
        </p:spPr>
      </p:pic>
      <p:sp>
        <p:nvSpPr>
          <p:cNvPr id="54" name="CasellaDiTesto 53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Segnaposto contenuto 2"/>
          <p:cNvSpPr txBox="1">
            <a:spLocks/>
          </p:cNvSpPr>
          <p:nvPr/>
        </p:nvSpPr>
        <p:spPr bwMode="auto">
          <a:xfrm>
            <a:off x="142844" y="5072074"/>
            <a:ext cx="650085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>
              <a:buFont typeface="Arial" pitchFamily="34" charset="0"/>
              <a:buChar char="•"/>
              <a:defRPr/>
            </a:pPr>
            <a:r>
              <a:rPr lang="it-IT" sz="1600" kern="0" dirty="0" smtClean="0">
                <a:latin typeface="+mj-lt"/>
                <a:cs typeface="Arial" charset="0"/>
              </a:rPr>
              <a:t> </a:t>
            </a:r>
            <a:r>
              <a:rPr lang="it-IT" sz="1600" kern="0" dirty="0" err="1" smtClean="0">
                <a:latin typeface="+mj-lt"/>
                <a:cs typeface="Arial" charset="0"/>
              </a:rPr>
              <a:t>Decrement</a:t>
            </a:r>
            <a:r>
              <a:rPr lang="it-IT" sz="1600" kern="0" dirty="0" smtClean="0">
                <a:latin typeface="+mj-lt"/>
                <a:cs typeface="Arial" charset="0"/>
              </a:rPr>
              <a:t> </a:t>
            </a:r>
            <a:r>
              <a:rPr lang="it-IT" sz="1600" kern="0" dirty="0" err="1" smtClean="0">
                <a:latin typeface="+mj-lt"/>
                <a:cs typeface="Arial" charset="0"/>
              </a:rPr>
              <a:t>analysis</a:t>
            </a:r>
            <a:r>
              <a:rPr lang="it-IT" sz="1600" kern="0" dirty="0" smtClean="0">
                <a:latin typeface="+mj-lt"/>
                <a:cs typeface="Arial" charset="0"/>
              </a:rPr>
              <a:t> </a:t>
            </a:r>
            <a:r>
              <a:rPr lang="it-IT" sz="1600" kern="0" dirty="0" err="1" smtClean="0">
                <a:latin typeface="+mj-lt"/>
                <a:cs typeface="Arial" charset="0"/>
              </a:rPr>
              <a:t>provides</a:t>
            </a:r>
            <a:r>
              <a:rPr lang="it-IT" sz="1600" kern="0" dirty="0" smtClean="0">
                <a:latin typeface="+mj-lt"/>
                <a:cs typeface="Arial" charset="0"/>
              </a:rPr>
              <a:t> </a:t>
            </a:r>
            <a:r>
              <a:rPr lang="it-IT" sz="1600" kern="0" dirty="0" err="1" smtClean="0">
                <a:latin typeface="+mj-lt"/>
                <a:cs typeface="Arial" charset="0"/>
              </a:rPr>
              <a:t>range</a:t>
            </a:r>
            <a:r>
              <a:rPr lang="it-IT" sz="1600" kern="0" dirty="0" smtClean="0">
                <a:latin typeface="+mj-lt"/>
                <a:cs typeface="Arial" charset="0"/>
              </a:rPr>
              <a:t> </a:t>
            </a:r>
            <a:r>
              <a:rPr lang="it-IT" sz="1600" kern="0" dirty="0" err="1" smtClean="0">
                <a:latin typeface="+mj-lt"/>
                <a:cs typeface="Arial" charset="0"/>
              </a:rPr>
              <a:t>of</a:t>
            </a:r>
            <a:r>
              <a:rPr lang="it-IT" sz="1600" kern="0" dirty="0" smtClean="0">
                <a:latin typeface="+mj-lt"/>
                <a:cs typeface="Arial" charset="0"/>
              </a:rPr>
              <a:t> gas T (3000-20000 K) and n (</a:t>
            </a:r>
            <a:r>
              <a:rPr lang="it-IT" sz="1600" kern="0" dirty="0" smtClean="0">
                <a:latin typeface="Helvetica"/>
                <a:cs typeface="Arial" charset="0"/>
              </a:rPr>
              <a:t>10</a:t>
            </a:r>
            <a:r>
              <a:rPr lang="it-IT" sz="1600" kern="0" baseline="30000" dirty="0" smtClean="0">
                <a:latin typeface="Helvetica"/>
                <a:cs typeface="Arial" charset="0"/>
              </a:rPr>
              <a:t>8</a:t>
            </a:r>
            <a:r>
              <a:rPr lang="it-IT" sz="1600" kern="0" dirty="0" smtClean="0">
                <a:latin typeface="Helvetica"/>
                <a:cs typeface="Arial" charset="0"/>
              </a:rPr>
              <a:t> – 10</a:t>
            </a:r>
            <a:r>
              <a:rPr lang="it-IT" sz="1600" kern="0" baseline="30000" dirty="0" smtClean="0">
                <a:latin typeface="Helvetica"/>
                <a:cs typeface="Arial" charset="0"/>
              </a:rPr>
              <a:t>11</a:t>
            </a:r>
            <a:r>
              <a:rPr lang="it-IT" sz="1600" kern="0" dirty="0" smtClean="0">
                <a:latin typeface="Helvetica"/>
                <a:cs typeface="Arial" charset="0"/>
              </a:rPr>
              <a:t> cm</a:t>
            </a:r>
            <a:r>
              <a:rPr lang="it-IT" sz="1600" kern="0" baseline="30000" dirty="0" smtClean="0">
                <a:latin typeface="Helvetica"/>
                <a:cs typeface="Arial" charset="0"/>
              </a:rPr>
              <a:t>-3</a:t>
            </a:r>
            <a:r>
              <a:rPr lang="it-IT" sz="1600" kern="0" dirty="0" smtClean="0">
                <a:latin typeface="Helvetica"/>
                <a:cs typeface="Arial" charset="0"/>
              </a:rPr>
              <a:t>), </a:t>
            </a:r>
            <a:r>
              <a:rPr lang="it-IT" sz="1600" kern="0" dirty="0" err="1" smtClean="0">
                <a:latin typeface="Helvetica"/>
                <a:cs typeface="Arial" charset="0"/>
              </a:rPr>
              <a:t>shape</a:t>
            </a:r>
            <a:r>
              <a:rPr lang="it-IT" sz="1600" kern="0" dirty="0" smtClean="0">
                <a:latin typeface="Helvetica"/>
                <a:cs typeface="Arial" charset="0"/>
              </a:rPr>
              <a:t> </a:t>
            </a:r>
            <a:r>
              <a:rPr lang="it-IT" sz="1600" kern="0" dirty="0" err="1" smtClean="0">
                <a:latin typeface="Helvetica"/>
                <a:cs typeface="Arial" charset="0"/>
              </a:rPr>
              <a:t>correlates</a:t>
            </a:r>
            <a:r>
              <a:rPr lang="it-IT" sz="1600" kern="0" dirty="0" smtClean="0">
                <a:latin typeface="Helvetica"/>
                <a:cs typeface="Arial" charset="0"/>
              </a:rPr>
              <a:t> </a:t>
            </a:r>
            <a:r>
              <a:rPr lang="it-IT" sz="1600" kern="0" dirty="0" err="1" smtClean="0">
                <a:latin typeface="Helvetica"/>
                <a:cs typeface="Arial" charset="0"/>
              </a:rPr>
              <a:t>with</a:t>
            </a:r>
            <a:r>
              <a:rPr lang="it-IT" sz="1600" kern="0" dirty="0" smtClean="0">
                <a:latin typeface="Helvetica"/>
                <a:cs typeface="Arial" charset="0"/>
              </a:rPr>
              <a:t> </a:t>
            </a:r>
            <a:r>
              <a:rPr lang="it-IT" sz="1600" kern="0" dirty="0" err="1" smtClean="0">
                <a:latin typeface="Helvetica"/>
                <a:cs typeface="Arial" charset="0"/>
              </a:rPr>
              <a:t>accretion</a:t>
            </a:r>
            <a:r>
              <a:rPr lang="it-IT" sz="1600" kern="0" dirty="0" smtClean="0">
                <a:latin typeface="Helvetica"/>
                <a:cs typeface="Arial" charset="0"/>
              </a:rPr>
              <a:t> rate </a:t>
            </a:r>
          </a:p>
          <a:p>
            <a:pPr algn="just" eaLnBrk="0">
              <a:buFont typeface="Arial" pitchFamily="34" charset="0"/>
              <a:buChar char="•"/>
              <a:defRPr/>
            </a:pPr>
            <a:r>
              <a:rPr lang="it-IT" sz="1600" kern="0" dirty="0" smtClean="0">
                <a:latin typeface="Helvetica"/>
                <a:cs typeface="Arial" charset="0"/>
              </a:rPr>
              <a:t> </a:t>
            </a:r>
            <a:r>
              <a:rPr lang="it-IT" sz="1600" kern="0" dirty="0" err="1" smtClean="0">
                <a:latin typeface="Helvetica"/>
                <a:cs typeface="Arial" charset="0"/>
              </a:rPr>
              <a:t>Refined</a:t>
            </a:r>
            <a:r>
              <a:rPr lang="it-IT" sz="1600" kern="0" dirty="0" smtClean="0">
                <a:latin typeface="Helvetica"/>
                <a:cs typeface="Arial" charset="0"/>
              </a:rPr>
              <a:t> radiative transfer </a:t>
            </a:r>
            <a:r>
              <a:rPr lang="it-IT" sz="1600" kern="0" dirty="0" err="1" smtClean="0">
                <a:latin typeface="Helvetica"/>
                <a:cs typeface="Arial" charset="0"/>
              </a:rPr>
              <a:t>models</a:t>
            </a:r>
            <a:r>
              <a:rPr lang="it-IT" sz="1600" kern="0" dirty="0" smtClean="0">
                <a:latin typeface="Helvetica"/>
                <a:cs typeface="Arial" charset="0"/>
              </a:rPr>
              <a:t> are </a:t>
            </a:r>
            <a:r>
              <a:rPr lang="it-IT" sz="1600" kern="0" dirty="0" err="1" smtClean="0">
                <a:latin typeface="Helvetica"/>
                <a:cs typeface="Arial" charset="0"/>
              </a:rPr>
              <a:t>required</a:t>
            </a:r>
            <a:r>
              <a:rPr lang="it-IT" sz="1600" kern="0" dirty="0" smtClean="0">
                <a:latin typeface="Helvetica"/>
                <a:cs typeface="Arial" charset="0"/>
              </a:rPr>
              <a:t> + </a:t>
            </a:r>
            <a:r>
              <a:rPr lang="it-IT" sz="1600" kern="0" dirty="0" err="1" smtClean="0">
                <a:latin typeface="Helvetica"/>
                <a:cs typeface="Arial" charset="0"/>
              </a:rPr>
              <a:t>line</a:t>
            </a:r>
            <a:r>
              <a:rPr lang="it-IT" sz="1600" kern="0" dirty="0" smtClean="0">
                <a:latin typeface="Helvetica"/>
                <a:cs typeface="Arial" charset="0"/>
              </a:rPr>
              <a:t> </a:t>
            </a:r>
            <a:r>
              <a:rPr lang="it-IT" sz="1600" kern="0" dirty="0" err="1" smtClean="0">
                <a:latin typeface="Helvetica"/>
                <a:cs typeface="Arial" charset="0"/>
              </a:rPr>
              <a:t>profiles</a:t>
            </a:r>
            <a:r>
              <a:rPr lang="it-IT" sz="1600" kern="0" dirty="0" smtClean="0">
                <a:latin typeface="Helvetica"/>
                <a:cs typeface="Arial" charset="0"/>
              </a:rPr>
              <a:t> are </a:t>
            </a:r>
            <a:r>
              <a:rPr lang="it-IT" sz="1600" kern="0" dirty="0" err="1" smtClean="0">
                <a:latin typeface="Helvetica"/>
                <a:cs typeface="Arial" charset="0"/>
              </a:rPr>
              <a:t>often</a:t>
            </a:r>
            <a:r>
              <a:rPr lang="it-IT" sz="1600" kern="0" dirty="0" smtClean="0">
                <a:latin typeface="Helvetica"/>
                <a:cs typeface="Arial" charset="0"/>
              </a:rPr>
              <a:t> </a:t>
            </a:r>
            <a:r>
              <a:rPr lang="it-IT" sz="1600" kern="0" dirty="0" err="1" smtClean="0">
                <a:latin typeface="Helvetica"/>
                <a:cs typeface="Arial" charset="0"/>
              </a:rPr>
              <a:t>difficult</a:t>
            </a:r>
            <a:r>
              <a:rPr lang="it-IT" sz="1600" kern="0" dirty="0" smtClean="0">
                <a:latin typeface="Helvetica"/>
                <a:cs typeface="Arial" charset="0"/>
              </a:rPr>
              <a:t> </a:t>
            </a:r>
            <a:r>
              <a:rPr lang="it-IT" sz="1600" kern="0" dirty="0" err="1" smtClean="0">
                <a:latin typeface="Helvetica"/>
                <a:cs typeface="Arial" charset="0"/>
              </a:rPr>
              <a:t>to</a:t>
            </a:r>
            <a:r>
              <a:rPr lang="it-IT" sz="1600" kern="0" dirty="0" smtClean="0">
                <a:latin typeface="Helvetica"/>
                <a:cs typeface="Arial" charset="0"/>
              </a:rPr>
              <a:t> </a:t>
            </a:r>
            <a:r>
              <a:rPr lang="it-IT" sz="1600" kern="0" dirty="0" err="1" smtClean="0">
                <a:latin typeface="Helvetica"/>
                <a:cs typeface="Arial" charset="0"/>
              </a:rPr>
              <a:t>interpret</a:t>
            </a:r>
            <a:endParaRPr lang="it-IT" sz="1600" kern="0" dirty="0" smtClean="0">
              <a:latin typeface="Helvetica"/>
              <a:cs typeface="Arial" charset="0"/>
            </a:endParaRPr>
          </a:p>
          <a:p>
            <a:pPr algn="just" eaLnBrk="0">
              <a:buFont typeface="Arial" pitchFamily="34" charset="0"/>
              <a:buChar char="•"/>
              <a:defRPr/>
            </a:pPr>
            <a:r>
              <a:rPr lang="it-IT" sz="1600" dirty="0" smtClean="0"/>
              <a:t> </a:t>
            </a:r>
            <a:r>
              <a:rPr lang="it-IT" sz="1600" b="1" dirty="0" smtClean="0">
                <a:solidFill>
                  <a:srgbClr val="0099CC"/>
                </a:solidFill>
                <a:latin typeface="+mn-lt"/>
              </a:rPr>
              <a:t>HIRES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smtClean="0">
                <a:latin typeface="+mn-lt"/>
                <a:sym typeface="Wingdings" pitchFamily="2" charset="2"/>
              </a:rPr>
              <a:t> </a:t>
            </a:r>
            <a:r>
              <a:rPr lang="it-IT" sz="1600" dirty="0" err="1" smtClean="0">
                <a:latin typeface="+mn-lt"/>
                <a:sym typeface="Wingdings" pitchFamily="2" charset="2"/>
              </a:rPr>
              <a:t>sensitivity</a:t>
            </a:r>
            <a:r>
              <a:rPr lang="it-IT" sz="1600" dirty="0" smtClean="0">
                <a:latin typeface="+mn-lt"/>
                <a:sym typeface="Wingdings" pitchFamily="2" charset="2"/>
              </a:rPr>
              <a:t> </a:t>
            </a:r>
            <a:r>
              <a:rPr lang="it-IT" sz="1600" dirty="0" err="1" smtClean="0">
                <a:latin typeface="+mn-lt"/>
                <a:sym typeface="Wingdings" pitchFamily="2" charset="2"/>
              </a:rPr>
              <a:t>to</a:t>
            </a:r>
            <a:r>
              <a:rPr lang="it-IT" sz="1600" dirty="0" smtClean="0">
                <a:latin typeface="+mn-lt"/>
                <a:sym typeface="Wingdings" pitchFamily="2" charset="2"/>
              </a:rPr>
              <a:t> </a:t>
            </a:r>
            <a:r>
              <a:rPr lang="it-IT" sz="1600" dirty="0" err="1" smtClean="0">
                <a:latin typeface="+mn-lt"/>
                <a:sym typeface="Wingdings" pitchFamily="2" charset="2"/>
              </a:rPr>
              <a:t>study</a:t>
            </a:r>
            <a:r>
              <a:rPr lang="it-IT" sz="1600" dirty="0" smtClean="0">
                <a:latin typeface="+mn-lt"/>
                <a:sym typeface="Wingdings" pitchFamily="2" charset="2"/>
              </a:rPr>
              <a:t> </a:t>
            </a:r>
            <a:r>
              <a:rPr lang="it-IT" sz="1600" dirty="0" err="1" smtClean="0">
                <a:latin typeface="+mn-lt"/>
                <a:sym typeface="Wingdings" pitchFamily="2" charset="2"/>
              </a:rPr>
              <a:t>same</a:t>
            </a:r>
            <a:r>
              <a:rPr lang="it-IT" sz="1600" dirty="0" smtClean="0">
                <a:latin typeface="+mn-lt"/>
                <a:sym typeface="Wingdings" pitchFamily="2" charset="2"/>
              </a:rPr>
              <a:t> gas </a:t>
            </a:r>
            <a:r>
              <a:rPr lang="it-IT" sz="1600" dirty="0" err="1" smtClean="0">
                <a:latin typeface="+mn-lt"/>
                <a:sym typeface="Wingdings" pitchFamily="2" charset="2"/>
              </a:rPr>
              <a:t>through</a:t>
            </a:r>
            <a:r>
              <a:rPr lang="it-IT" sz="1600" dirty="0" smtClean="0">
                <a:latin typeface="+mn-lt"/>
                <a:sym typeface="Wingdings" pitchFamily="2" charset="2"/>
              </a:rPr>
              <a:t> </a:t>
            </a:r>
            <a:r>
              <a:rPr lang="it-IT" sz="1600" dirty="0" err="1" smtClean="0">
                <a:latin typeface="+mn-lt"/>
                <a:sym typeface="Wingdings" pitchFamily="2" charset="2"/>
              </a:rPr>
              <a:t>other</a:t>
            </a:r>
            <a:r>
              <a:rPr lang="it-IT" sz="1600" dirty="0" smtClean="0">
                <a:latin typeface="+mn-lt"/>
                <a:sym typeface="Wingdings" pitchFamily="2" charset="2"/>
              </a:rPr>
              <a:t> </a:t>
            </a:r>
            <a:r>
              <a:rPr lang="it-IT" sz="1600" dirty="0" err="1" smtClean="0">
                <a:latin typeface="+mn-lt"/>
                <a:sym typeface="Wingdings" pitchFamily="2" charset="2"/>
              </a:rPr>
              <a:t>tracers</a:t>
            </a:r>
            <a:r>
              <a:rPr lang="it-IT" sz="1600" dirty="0" smtClean="0">
                <a:latin typeface="+mn-lt"/>
                <a:sym typeface="Wingdings" pitchFamily="2" charset="2"/>
              </a:rPr>
              <a:t> </a:t>
            </a:r>
            <a:r>
              <a:rPr lang="it-IT" sz="1600" dirty="0" smtClean="0">
                <a:latin typeface="+mn-lt"/>
              </a:rPr>
              <a:t>(e.g. [OI],</a:t>
            </a:r>
            <a:r>
              <a:rPr lang="it-IT" sz="1600" dirty="0" err="1" smtClean="0">
                <a:latin typeface="+mn-lt"/>
              </a:rPr>
              <a:t>CaII</a:t>
            </a:r>
            <a:r>
              <a:rPr lang="it-IT" sz="1600" dirty="0" smtClean="0">
                <a:latin typeface="+mn-lt"/>
              </a:rPr>
              <a:t>,H</a:t>
            </a:r>
            <a:r>
              <a:rPr lang="it-IT" sz="1600" baseline="-25000" dirty="0" smtClean="0">
                <a:latin typeface="+mn-lt"/>
              </a:rPr>
              <a:t>2</a:t>
            </a:r>
            <a:r>
              <a:rPr lang="it-IT" sz="1600" dirty="0" smtClean="0">
                <a:latin typeface="+mn-lt"/>
              </a:rPr>
              <a:t>,H</a:t>
            </a:r>
            <a:r>
              <a:rPr lang="it-IT" sz="1600" baseline="-25000" dirty="0" smtClean="0">
                <a:latin typeface="+mn-lt"/>
              </a:rPr>
              <a:t>2</a:t>
            </a:r>
            <a:r>
              <a:rPr lang="it-IT" sz="1600" dirty="0" smtClean="0">
                <a:latin typeface="+mn-lt"/>
              </a:rPr>
              <a:t>O,…), </a:t>
            </a:r>
            <a:r>
              <a:rPr lang="it-IT" sz="1600" dirty="0" err="1" smtClean="0">
                <a:latin typeface="+mn-lt"/>
              </a:rPr>
              <a:t>often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easier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to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interpret</a:t>
            </a:r>
            <a:r>
              <a:rPr lang="it-IT" sz="1600" dirty="0" smtClean="0">
                <a:latin typeface="+mn-lt"/>
              </a:rPr>
              <a:t> (</a:t>
            </a:r>
            <a:r>
              <a:rPr lang="it-IT" sz="1600" dirty="0" err="1" smtClean="0">
                <a:latin typeface="+mn-lt"/>
              </a:rPr>
              <a:t>optically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thin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lines</a:t>
            </a:r>
            <a:r>
              <a:rPr lang="it-IT" sz="1600" dirty="0" smtClean="0">
                <a:latin typeface="+mn-lt"/>
              </a:rPr>
              <a:t>)</a:t>
            </a:r>
            <a:endParaRPr lang="it-IT" sz="1600" kern="0" dirty="0">
              <a:latin typeface="+mn-lt"/>
              <a:cs typeface="Arial" charset="0"/>
            </a:endParaRPr>
          </a:p>
        </p:txBody>
      </p:sp>
      <p:grpSp>
        <p:nvGrpSpPr>
          <p:cNvPr id="62" name="Gruppo 61"/>
          <p:cNvGrpSpPr/>
          <p:nvPr/>
        </p:nvGrpSpPr>
        <p:grpSpPr>
          <a:xfrm>
            <a:off x="73690" y="1370955"/>
            <a:ext cx="6498574" cy="3563033"/>
            <a:chOff x="73690" y="1370955"/>
            <a:chExt cx="6498574" cy="3563033"/>
          </a:xfrm>
        </p:grpSpPr>
        <p:grpSp>
          <p:nvGrpSpPr>
            <p:cNvPr id="61" name="Gruppo 60"/>
            <p:cNvGrpSpPr/>
            <p:nvPr/>
          </p:nvGrpSpPr>
          <p:grpSpPr>
            <a:xfrm>
              <a:off x="73690" y="1370955"/>
              <a:ext cx="6498574" cy="3563033"/>
              <a:chOff x="73690" y="1370955"/>
              <a:chExt cx="6498574" cy="3563033"/>
            </a:xfrm>
          </p:grpSpPr>
          <p:pic>
            <p:nvPicPr>
              <p:cNvPr id="49" name="Picture 5" descr="D:\Dropbox\Main\prin_napule\dec_Sz8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5751"/>
              <a:stretch>
                <a:fillRect/>
              </a:stretch>
            </p:blipFill>
            <p:spPr bwMode="auto">
              <a:xfrm>
                <a:off x="4544411" y="1372900"/>
                <a:ext cx="2027853" cy="356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5" descr="D:\Dropbox\Main\prin_napule\decs_H\Sz106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8235"/>
              <a:stretch>
                <a:fillRect/>
              </a:stretch>
            </p:blipFill>
            <p:spPr bwMode="auto">
              <a:xfrm>
                <a:off x="3002648" y="1373055"/>
                <a:ext cx="1971684" cy="3556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7" descr="D:\Dropbox\Main\prin_napule\dec_Sz9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787"/>
              <a:stretch>
                <a:fillRect/>
              </a:stretch>
            </p:blipFill>
            <p:spPr bwMode="auto">
              <a:xfrm>
                <a:off x="1471277" y="1370955"/>
                <a:ext cx="1959811" cy="3556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29" name="Picture 4" descr="D:\Dropbox\Main\prin_napule\dec_Par_Lup3-4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5741" r="8689"/>
              <a:stretch>
                <a:fillRect/>
              </a:stretch>
            </p:blipFill>
            <p:spPr bwMode="auto">
              <a:xfrm>
                <a:off x="73690" y="1380213"/>
                <a:ext cx="1828082" cy="3535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AutoShape 8"/>
            <p:cNvSpPr>
              <a:spLocks/>
            </p:cNvSpPr>
            <p:nvPr/>
          </p:nvSpPr>
          <p:spPr bwMode="auto">
            <a:xfrm>
              <a:off x="2000232" y="1838526"/>
              <a:ext cx="1214431" cy="214312"/>
            </a:xfrm>
            <a:custGeom>
              <a:avLst/>
              <a:gdLst>
                <a:gd name="T0" fmla="*/ 2147483647 w 21600"/>
                <a:gd name="T1" fmla="*/ 10548874 h 21600"/>
                <a:gd name="T2" fmla="*/ 2147483647 w 21600"/>
                <a:gd name="T3" fmla="*/ 10548874 h 21600"/>
                <a:gd name="T4" fmla="*/ 2147483647 w 21600"/>
                <a:gd name="T5" fmla="*/ 10548874 h 21600"/>
                <a:gd name="T6" fmla="*/ 2147483647 w 21600"/>
                <a:gd name="T7" fmla="*/ 105488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 algn="r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600" i="1" dirty="0" err="1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Balmer</a:t>
              </a:r>
              <a:r>
                <a:rPr lang="it-IT" sz="16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 </a:t>
              </a:r>
              <a:r>
                <a:rPr lang="it-IT" sz="1600" i="1" dirty="0" err="1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decrements</a:t>
              </a:r>
              <a:endParaRPr lang="it-IT" sz="28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Rettangolo 50"/>
          <p:cNvSpPr/>
          <p:nvPr/>
        </p:nvSpPr>
        <p:spPr>
          <a:xfrm>
            <a:off x="642911" y="857232"/>
            <a:ext cx="7929618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0" algn="ctr"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Wide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spectral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coverage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use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multiple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lines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: HI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series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decrements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</a:p>
          <a:p>
            <a:pPr indent="0" algn="ctr"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properties</a:t>
            </a:r>
            <a:r>
              <a:rPr lang="it-IT" sz="1600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of</a:t>
            </a:r>
            <a:r>
              <a:rPr lang="it-IT" sz="1600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hot gas in the </a:t>
            </a:r>
            <a:r>
              <a:rPr lang="it-IT" sz="1600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inner</a:t>
            </a:r>
            <a:r>
              <a:rPr lang="it-IT" sz="1600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circumstellar</a:t>
            </a:r>
            <a:r>
              <a:rPr lang="it-IT" sz="1600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region</a:t>
            </a:r>
            <a:r>
              <a:rPr lang="it-IT" sz="1600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/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winds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/disk)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14" descr="D:\Dropbox\Main\prin_napule\kwan\new\Type_4_best\Sz69-A-D110.png"/>
          <p:cNvPicPr>
            <a:picLocks noChangeAspect="1" noChangeArrowheads="1"/>
          </p:cNvPicPr>
          <p:nvPr/>
        </p:nvPicPr>
        <p:blipFill>
          <a:blip r:embed="rId10" cstate="print"/>
          <a:srcRect t="8000"/>
          <a:stretch>
            <a:fillRect/>
          </a:stretch>
        </p:blipFill>
        <p:spPr bwMode="auto">
          <a:xfrm>
            <a:off x="2417128" y="1571612"/>
            <a:ext cx="23691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1" descr="D:\Dropbox\Main\prin_napule\kwan\new\Type_2_best\Sz100-A-D94.png"/>
          <p:cNvPicPr>
            <a:picLocks noChangeAspect="1" noChangeArrowheads="1"/>
          </p:cNvPicPr>
          <p:nvPr/>
        </p:nvPicPr>
        <p:blipFill>
          <a:blip r:embed="rId11" cstate="print"/>
          <a:srcRect l="2858" t="8137"/>
          <a:stretch>
            <a:fillRect/>
          </a:stretch>
        </p:blipFill>
        <p:spPr bwMode="auto">
          <a:xfrm>
            <a:off x="285720" y="1571612"/>
            <a:ext cx="2300754" cy="32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asellaDiTesto 83"/>
          <p:cNvSpPr txBox="1">
            <a:spLocks noChangeArrowheads="1"/>
          </p:cNvSpPr>
          <p:nvPr/>
        </p:nvSpPr>
        <p:spPr bwMode="auto">
          <a:xfrm>
            <a:off x="3500430" y="2046265"/>
            <a:ext cx="3000396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</a:pPr>
            <a:r>
              <a:rPr lang="it-IT" sz="1400" dirty="0" err="1" smtClean="0">
                <a:latin typeface="+mj-lt"/>
                <a:sym typeface="Wingdings" pitchFamily="2" charset="2"/>
              </a:rPr>
              <a:t>Kwan</a:t>
            </a:r>
            <a:r>
              <a:rPr lang="it-IT" sz="1400" dirty="0" smtClean="0">
                <a:latin typeface="+mj-lt"/>
                <a:sym typeface="Wingdings" pitchFamily="2" charset="2"/>
              </a:rPr>
              <a:t> </a:t>
            </a:r>
            <a:r>
              <a:rPr lang="it-IT" sz="1400" dirty="0">
                <a:latin typeface="+mj-lt"/>
                <a:sym typeface="Wingdings" pitchFamily="2" charset="2"/>
              </a:rPr>
              <a:t>&amp; Fischer 2011 </a:t>
            </a:r>
            <a:r>
              <a:rPr lang="it-IT" sz="1400" dirty="0" err="1" smtClean="0">
                <a:latin typeface="+mj-lt"/>
                <a:sym typeface="Wingdings" pitchFamily="2" charset="2"/>
              </a:rPr>
              <a:t>emission</a:t>
            </a:r>
            <a:r>
              <a:rPr lang="it-IT" sz="1400" dirty="0" smtClean="0">
                <a:latin typeface="+mj-lt"/>
                <a:sym typeface="Wingdings" pitchFamily="2" charset="2"/>
              </a:rPr>
              <a:t> </a:t>
            </a:r>
            <a:r>
              <a:rPr lang="it-IT" sz="1400" dirty="0" err="1" smtClean="0">
                <a:latin typeface="+mj-lt"/>
                <a:sym typeface="Wingdings" pitchFamily="2" charset="2"/>
              </a:rPr>
              <a:t>line</a:t>
            </a:r>
            <a:r>
              <a:rPr lang="it-IT" sz="1400" dirty="0" smtClean="0">
                <a:latin typeface="+mj-lt"/>
                <a:sym typeface="Wingdings" pitchFamily="2" charset="2"/>
              </a:rPr>
              <a:t> </a:t>
            </a:r>
            <a:r>
              <a:rPr lang="it-IT" sz="1400" dirty="0" err="1" smtClean="0">
                <a:latin typeface="+mj-lt"/>
                <a:sym typeface="Wingdings" pitchFamily="2" charset="2"/>
              </a:rPr>
              <a:t>models</a:t>
            </a:r>
            <a:r>
              <a:rPr lang="it-IT" sz="1400" dirty="0">
                <a:latin typeface="+mj-lt"/>
                <a:sym typeface="Wingdings" pitchFamily="2" charset="2"/>
              </a:rPr>
              <a:t>: </a:t>
            </a:r>
            <a:r>
              <a:rPr lang="it-IT" sz="1400" dirty="0" err="1" smtClean="0">
                <a:latin typeface="+mj-lt"/>
                <a:sym typeface="Wingdings" pitchFamily="2" charset="2"/>
              </a:rPr>
              <a:t>self-consistent</a:t>
            </a:r>
            <a:r>
              <a:rPr lang="it-IT" sz="1400" dirty="0" smtClean="0">
                <a:latin typeface="+mj-lt"/>
                <a:sym typeface="Wingdings" pitchFamily="2" charset="2"/>
              </a:rPr>
              <a:t> </a:t>
            </a:r>
            <a:r>
              <a:rPr lang="it-IT" sz="1400" dirty="0">
                <a:latin typeface="+mj-lt"/>
                <a:sym typeface="Wingdings" pitchFamily="2" charset="2"/>
              </a:rPr>
              <a:t>radiative transfer </a:t>
            </a:r>
            <a:r>
              <a:rPr lang="it-IT" sz="1400" dirty="0" err="1" smtClean="0">
                <a:latin typeface="+mj-lt"/>
                <a:sym typeface="Wingdings" pitchFamily="2" charset="2"/>
              </a:rPr>
              <a:t>calculations</a:t>
            </a:r>
            <a:r>
              <a:rPr lang="it-IT" sz="1400" dirty="0" smtClean="0">
                <a:latin typeface="+mj-lt"/>
                <a:sym typeface="Wingdings" pitchFamily="2" charset="2"/>
              </a:rPr>
              <a:t>, can </a:t>
            </a:r>
            <a:r>
              <a:rPr lang="it-IT" sz="1400" dirty="0" err="1">
                <a:latin typeface="+mj-lt"/>
                <a:sym typeface="Wingdings" pitchFamily="2" charset="2"/>
              </a:rPr>
              <a:t>manage</a:t>
            </a:r>
            <a:r>
              <a:rPr lang="it-IT" sz="1400" dirty="0">
                <a:latin typeface="+mj-lt"/>
                <a:sym typeface="Wingdings" pitchFamily="2" charset="2"/>
              </a:rPr>
              <a:t> </a:t>
            </a:r>
            <a:r>
              <a:rPr lang="it-IT" sz="1400" dirty="0" err="1">
                <a:latin typeface="+mj-lt"/>
                <a:sym typeface="Wingdings" pitchFamily="2" charset="2"/>
              </a:rPr>
              <a:t>optically</a:t>
            </a:r>
            <a:r>
              <a:rPr lang="it-IT" sz="1400" dirty="0">
                <a:latin typeface="+mj-lt"/>
                <a:sym typeface="Wingdings" pitchFamily="2" charset="2"/>
              </a:rPr>
              <a:t> </a:t>
            </a:r>
            <a:r>
              <a:rPr lang="it-IT" sz="1400" dirty="0" err="1">
                <a:latin typeface="+mj-lt"/>
                <a:sym typeface="Wingdings" pitchFamily="2" charset="2"/>
              </a:rPr>
              <a:t>thick</a:t>
            </a:r>
            <a:r>
              <a:rPr lang="it-IT" sz="1400" dirty="0">
                <a:latin typeface="+mj-lt"/>
                <a:sym typeface="Wingdings" pitchFamily="2" charset="2"/>
              </a:rPr>
              <a:t> </a:t>
            </a:r>
            <a:r>
              <a:rPr lang="it-IT" sz="1400" dirty="0" err="1" smtClean="0">
                <a:latin typeface="+mj-lt"/>
                <a:sym typeface="Wingdings" pitchFamily="2" charset="2"/>
              </a:rPr>
              <a:t>emission</a:t>
            </a:r>
            <a:endParaRPr lang="it-IT" sz="1400" dirty="0" smtClean="0">
              <a:latin typeface="+mj-lt"/>
              <a:sym typeface="Wingdings" pitchFamily="2" charset="2"/>
            </a:endParaRPr>
          </a:p>
        </p:txBody>
      </p:sp>
      <p:sp>
        <p:nvSpPr>
          <p:cNvPr id="67" name="AutoShape 8"/>
          <p:cNvSpPr>
            <a:spLocks/>
          </p:cNvSpPr>
          <p:nvPr/>
        </p:nvSpPr>
        <p:spPr bwMode="auto">
          <a:xfrm>
            <a:off x="6643702" y="1704099"/>
            <a:ext cx="2000264" cy="153265"/>
          </a:xfrm>
          <a:custGeom>
            <a:avLst/>
            <a:gdLst>
              <a:gd name="T0" fmla="*/ 2147483647 w 21600"/>
              <a:gd name="T1" fmla="*/ 10548874 h 21600"/>
              <a:gd name="T2" fmla="*/ 2147483647 w 21600"/>
              <a:gd name="T3" fmla="*/ 10548874 h 21600"/>
              <a:gd name="T4" fmla="*/ 2147483647 w 21600"/>
              <a:gd name="T5" fmla="*/ 10548874 h 21600"/>
              <a:gd name="T6" fmla="*/ 2147483647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Antoniucci+</a:t>
            </a:r>
            <a:r>
              <a:rPr lang="it-IT" sz="12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2015 in </a:t>
            </a:r>
            <a:r>
              <a:rPr lang="it-IT" sz="1200" i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prep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xztau_HeI.eps.jpg"/>
          <p:cNvPicPr>
            <a:picLocks noChangeAspect="1"/>
          </p:cNvPicPr>
          <p:nvPr/>
        </p:nvPicPr>
        <p:blipFill>
          <a:blip r:embed="rId3" cstate="print"/>
          <a:srcRect l="7828" t="19570" r="15850" b="2151"/>
          <a:stretch>
            <a:fillRect/>
          </a:stretch>
        </p:blipFill>
        <p:spPr>
          <a:xfrm>
            <a:off x="642910" y="1470866"/>
            <a:ext cx="3929090" cy="4029836"/>
          </a:xfrm>
          <a:prstGeom prst="rect">
            <a:avLst/>
          </a:prstGeom>
        </p:spPr>
      </p:pic>
      <p:pic>
        <p:nvPicPr>
          <p:cNvPr id="19" name="Immagine 18" descr="xztau_pag.eps.jpg"/>
          <p:cNvPicPr>
            <a:picLocks noChangeAspect="1"/>
          </p:cNvPicPr>
          <p:nvPr/>
        </p:nvPicPr>
        <p:blipFill>
          <a:blip r:embed="rId4" cstate="print"/>
          <a:srcRect l="7828" t="21527" r="21721" b="2151"/>
          <a:stretch>
            <a:fillRect/>
          </a:stretch>
        </p:blipFill>
        <p:spPr>
          <a:xfrm>
            <a:off x="5017114" y="1571612"/>
            <a:ext cx="3626852" cy="3929090"/>
          </a:xfrm>
          <a:prstGeom prst="rect">
            <a:avLst/>
          </a:prstGeom>
        </p:spPr>
      </p:pic>
      <p:sp>
        <p:nvSpPr>
          <p:cNvPr id="7170" name="AutoShape 1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152900 w 21600"/>
              <a:gd name="T1" fmla="*/ 357178 h 21600"/>
              <a:gd name="T2" fmla="*/ 4152900 w 21600"/>
              <a:gd name="T3" fmla="*/ 357178 h 21600"/>
              <a:gd name="T4" fmla="*/ 4152900 w 21600"/>
              <a:gd name="T5" fmla="*/ 357178 h 21600"/>
              <a:gd name="T6" fmla="*/ 4152900 w 21600"/>
              <a:gd name="T7" fmla="*/ 357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High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resolution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spectra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: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profile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analysis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7172" name="CasellaDiTesto 1"/>
          <p:cNvSpPr txBox="1">
            <a:spLocks noChangeArrowheads="1"/>
          </p:cNvSpPr>
          <p:nvPr/>
        </p:nvSpPr>
        <p:spPr bwMode="auto">
          <a:xfrm>
            <a:off x="5429256" y="1844666"/>
            <a:ext cx="1071570" cy="3698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800" b="1" dirty="0" smtClean="0">
                <a:latin typeface="Arial" pitchFamily="34" charset="0"/>
                <a:cs typeface="Arial" pitchFamily="34" charset="0"/>
              </a:rPr>
              <a:t>XZ Tau</a:t>
            </a:r>
            <a:endParaRPr lang="it-IT" altLang="it-I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ttangolo 9"/>
          <p:cNvSpPr>
            <a:spLocks noChangeArrowheads="1"/>
          </p:cNvSpPr>
          <p:nvPr/>
        </p:nvSpPr>
        <p:spPr bwMode="auto">
          <a:xfrm rot="16200000">
            <a:off x="-402253" y="3132240"/>
            <a:ext cx="1857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4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Normalized</a:t>
            </a:r>
            <a:r>
              <a:rPr lang="it-IT" sz="14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flux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ttangolo 6"/>
          <p:cNvSpPr>
            <a:spLocks noChangeArrowheads="1"/>
          </p:cNvSpPr>
          <p:nvPr/>
        </p:nvSpPr>
        <p:spPr bwMode="auto">
          <a:xfrm>
            <a:off x="428596" y="4500570"/>
            <a:ext cx="81439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  <a:buFont typeface="Helvetica" charset="0"/>
              <a:buNone/>
            </a:pP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259064" y="947306"/>
            <a:ext cx="6625872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0" algn="ctr">
              <a:defRPr/>
            </a:pPr>
            <a:r>
              <a:rPr lang="it-IT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Gill Sans" charset="0"/>
              </a:rPr>
              <a:t>TNG/Giano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NIR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spectra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of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pre-Main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Sequence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objects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(R</a:t>
            </a:r>
            <a:r>
              <a:rPr lang="it-IT" sz="1600" i="1" dirty="0" smtClean="0">
                <a:latin typeface="Arial"/>
                <a:cs typeface="Arial"/>
                <a:sym typeface="Helvetica Light" charset="0"/>
              </a:rPr>
              <a:t>~50000)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85786" y="4441620"/>
            <a:ext cx="3429024" cy="4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He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I 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traces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winds</a:t>
            </a:r>
            <a:endParaRPr lang="it-IT" sz="1600" i="1" dirty="0" smtClean="0">
              <a:latin typeface="Arial" pitchFamily="34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44" name="Rettangolo 6"/>
          <p:cNvSpPr>
            <a:spLocks noChangeArrowheads="1"/>
          </p:cNvSpPr>
          <p:nvPr/>
        </p:nvSpPr>
        <p:spPr bwMode="auto">
          <a:xfrm>
            <a:off x="6215074" y="1419644"/>
            <a:ext cx="2428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2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Nisini</a:t>
            </a:r>
            <a:r>
              <a:rPr lang="it-IT" sz="12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2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Antoniucci+</a:t>
            </a:r>
            <a:r>
              <a:rPr lang="it-IT" sz="12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 in </a:t>
            </a:r>
            <a:r>
              <a:rPr lang="it-IT" sz="12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prep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71472" y="5643578"/>
            <a:ext cx="8001056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0" algn="just">
              <a:defRPr/>
            </a:pPr>
            <a:r>
              <a:rPr lang="it-IT" sz="16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  <a:sym typeface="Gill Sans" charset="0"/>
              </a:rPr>
              <a:t>HIRES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resolution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analysis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: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study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variations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of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source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structures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through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different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tracers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(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shifts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appearance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/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disappearance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of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peaks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/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dims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)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revealing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modifications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in gas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geometry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and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kinematics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tangolo 9"/>
          <p:cNvSpPr>
            <a:spLocks noChangeArrowheads="1"/>
          </p:cNvSpPr>
          <p:nvPr/>
        </p:nvSpPr>
        <p:spPr bwMode="auto">
          <a:xfrm rot="16200000">
            <a:off x="3902662" y="3132230"/>
            <a:ext cx="1857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4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Normalized</a:t>
            </a:r>
            <a:r>
              <a:rPr lang="it-IT" sz="14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flux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286380" y="4519206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HI 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traces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flows</a:t>
            </a:r>
            <a:endParaRPr lang="it-IT" sz="1600" dirty="0"/>
          </a:p>
        </p:txBody>
      </p:sp>
      <p:sp>
        <p:nvSpPr>
          <p:cNvPr id="16" name="CasellaDiTesto 1"/>
          <p:cNvSpPr txBox="1">
            <a:spLocks noChangeArrowheads="1"/>
          </p:cNvSpPr>
          <p:nvPr/>
        </p:nvSpPr>
        <p:spPr bwMode="auto">
          <a:xfrm>
            <a:off x="1000100" y="1844666"/>
            <a:ext cx="1214446" cy="3698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800" b="1" dirty="0" smtClean="0">
                <a:latin typeface="Arial" pitchFamily="34" charset="0"/>
                <a:cs typeface="Arial" pitchFamily="34" charset="0"/>
              </a:rPr>
              <a:t>XZ Tau</a:t>
            </a:r>
            <a:endParaRPr lang="it-IT" altLang="it-IT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152900 w 21600"/>
              <a:gd name="T1" fmla="*/ 357178 h 21600"/>
              <a:gd name="T2" fmla="*/ 4152900 w 21600"/>
              <a:gd name="T3" fmla="*/ 357178 h 21600"/>
              <a:gd name="T4" fmla="*/ 4152900 w 21600"/>
              <a:gd name="T5" fmla="*/ 357178 h 21600"/>
              <a:gd name="T6" fmla="*/ 4152900 w 21600"/>
              <a:gd name="T7" fmla="*/ 357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defRPr/>
            </a:pP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Inner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gaseous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disk 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droppedImage.png"/>
          <p:cNvPicPr>
            <a:picLocks noChangeAspect="1"/>
          </p:cNvPicPr>
          <p:nvPr/>
        </p:nvPicPr>
        <p:blipFill>
          <a:blip r:embed="rId3" cstate="print"/>
          <a:srcRect l="3508" t="18223" b="10760"/>
          <a:stretch>
            <a:fillRect/>
          </a:stretch>
        </p:blipFill>
        <p:spPr bwMode="auto">
          <a:xfrm>
            <a:off x="119205" y="928670"/>
            <a:ext cx="4524234" cy="2357454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8199" name="Picture 4" descr="droppedIm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791" y="4071942"/>
            <a:ext cx="4862209" cy="250879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8200" name="AutoShape 5"/>
          <p:cNvSpPr>
            <a:spLocks/>
          </p:cNvSpPr>
          <p:nvPr/>
        </p:nvSpPr>
        <p:spPr bwMode="auto">
          <a:xfrm>
            <a:off x="6204271" y="4953541"/>
            <a:ext cx="653745" cy="404285"/>
          </a:xfrm>
          <a:custGeom>
            <a:avLst/>
            <a:gdLst>
              <a:gd name="T0" fmla="*/ 260244965 w 21600"/>
              <a:gd name="T1" fmla="*/ 48837454 h 21600"/>
              <a:gd name="T2" fmla="*/ 260244965 w 21600"/>
              <a:gd name="T3" fmla="*/ 48837454 h 21600"/>
              <a:gd name="T4" fmla="*/ 260244965 w 21600"/>
              <a:gd name="T5" fmla="*/ 48837454 h 21600"/>
              <a:gd name="T6" fmla="*/ 260244965 w 21600"/>
              <a:gd name="T7" fmla="*/ 4883745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/>
            <a:r>
              <a:rPr lang="it-IT" sz="1800" b="1" dirty="0"/>
              <a:t>H</a:t>
            </a:r>
            <a:r>
              <a:rPr lang="it-IT" sz="1800" b="1" baseline="-25000" dirty="0"/>
              <a:t>2</a:t>
            </a:r>
            <a:r>
              <a:rPr lang="it-IT" sz="1800" b="1" dirty="0"/>
              <a:t>O</a:t>
            </a:r>
            <a:endParaRPr lang="it-IT" dirty="0"/>
          </a:p>
        </p:txBody>
      </p:sp>
      <p:sp>
        <p:nvSpPr>
          <p:cNvPr id="8201" name="AutoShape 6"/>
          <p:cNvSpPr>
            <a:spLocks/>
          </p:cNvSpPr>
          <p:nvPr/>
        </p:nvSpPr>
        <p:spPr bwMode="auto">
          <a:xfrm>
            <a:off x="6572264" y="3929066"/>
            <a:ext cx="2357454" cy="261583"/>
          </a:xfrm>
          <a:custGeom>
            <a:avLst/>
            <a:gdLst>
              <a:gd name="T0" fmla="*/ 2147483647 w 21600"/>
              <a:gd name="T1" fmla="*/ 28037044 h 21600"/>
              <a:gd name="T2" fmla="*/ 2147483647 w 21600"/>
              <a:gd name="T3" fmla="*/ 28037044 h 21600"/>
              <a:gd name="T4" fmla="*/ 2147483647 w 21600"/>
              <a:gd name="T5" fmla="*/ 28037044 h 21600"/>
              <a:gd name="T6" fmla="*/ 2147483647 w 21600"/>
              <a:gd name="T7" fmla="*/ 280370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/>
            <a:r>
              <a:rPr lang="it-IT" sz="1200" i="1" dirty="0" err="1">
                <a:latin typeface="Arial" pitchFamily="34" charset="0"/>
                <a:cs typeface="Arial" pitchFamily="34" charset="0"/>
              </a:rPr>
              <a:t>Najita+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2009,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Doppmann+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2011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AutoShape 7"/>
          <p:cNvSpPr>
            <a:spLocks/>
          </p:cNvSpPr>
          <p:nvPr/>
        </p:nvSpPr>
        <p:spPr bwMode="auto">
          <a:xfrm>
            <a:off x="7072330" y="4429132"/>
            <a:ext cx="1156114" cy="404285"/>
          </a:xfrm>
          <a:custGeom>
            <a:avLst/>
            <a:gdLst>
              <a:gd name="T0" fmla="*/ 1439325636 w 21600"/>
              <a:gd name="T1" fmla="*/ 48837454 h 21600"/>
              <a:gd name="T2" fmla="*/ 1439325636 w 21600"/>
              <a:gd name="T3" fmla="*/ 48837454 h 21600"/>
              <a:gd name="T4" fmla="*/ 1439325636 w 21600"/>
              <a:gd name="T5" fmla="*/ 48837454 h 21600"/>
              <a:gd name="T6" fmla="*/ 1439325636 w 21600"/>
              <a:gd name="T7" fmla="*/ 4883745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/>
            <a:r>
              <a:rPr lang="it-IT" sz="1800" b="1" dirty="0"/>
              <a:t>CO </a:t>
            </a:r>
            <a:r>
              <a:rPr lang="el-GR" sz="1800" b="1" dirty="0"/>
              <a:t>ν</a:t>
            </a:r>
            <a:r>
              <a:rPr lang="it-IT" sz="1800" b="1" dirty="0"/>
              <a:t>=2-1</a:t>
            </a:r>
            <a:endParaRPr lang="it-IT" dirty="0"/>
          </a:p>
        </p:txBody>
      </p:sp>
      <p:pic>
        <p:nvPicPr>
          <p:cNvPr id="8197" name="Picture 8" descr="droppedIma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142985"/>
            <a:ext cx="4112799" cy="2643206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285720" y="3573546"/>
            <a:ext cx="3857652" cy="114133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>
              <a:spcBef>
                <a:spcPts val="500"/>
              </a:spcBef>
              <a:buClr>
                <a:srgbClr val="000000"/>
              </a:buClr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HIRES: 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sensitivity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&amp; 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resolution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(</a:t>
            </a:r>
            <a:r>
              <a:rPr lang="it-IT" sz="1600" dirty="0" smtClean="0">
                <a:latin typeface="Arial"/>
                <a:cs typeface="Arial"/>
                <a:sym typeface="Helvetica" charset="0"/>
              </a:rPr>
              <a:t>R &gt; 50000, </a:t>
            </a:r>
            <a:r>
              <a:rPr lang="it-IT" sz="1600" dirty="0" err="1" smtClean="0">
                <a:latin typeface="Arial"/>
                <a:cs typeface="Arial"/>
                <a:sym typeface="Helvetica" charset="0"/>
              </a:rPr>
              <a:t>few</a:t>
            </a:r>
            <a:r>
              <a:rPr lang="it-IT" sz="1600" dirty="0" smtClean="0">
                <a:latin typeface="Arial"/>
                <a:cs typeface="Arial"/>
                <a:sym typeface="Helvetica" charset="0"/>
              </a:rPr>
              <a:t> km/s)</a:t>
            </a:r>
            <a:endParaRPr lang="it-IT" sz="1600" dirty="0" smtClean="0"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0" lvl="1" indent="0">
              <a:spcBef>
                <a:spcPts val="500"/>
              </a:spcBef>
              <a:buClr>
                <a:srgbClr val="000000"/>
              </a:buClr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probe 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the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kinematics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and gas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content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the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inner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region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of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the disk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5000628" y="5286388"/>
            <a:ext cx="2810273" cy="0"/>
          </a:xfrm>
          <a:prstGeom prst="line">
            <a:avLst/>
          </a:prstGeom>
          <a:solidFill>
            <a:srgbClr val="00D2A9"/>
          </a:solidFill>
          <a:ln w="254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4" name="AutoShape 8"/>
          <p:cNvSpPr>
            <a:spLocks/>
          </p:cNvSpPr>
          <p:nvPr/>
        </p:nvSpPr>
        <p:spPr bwMode="auto">
          <a:xfrm>
            <a:off x="6546863" y="3214687"/>
            <a:ext cx="857256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inner</a:t>
            </a:r>
            <a:r>
              <a:rPr lang="it-IT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radius</a:t>
            </a:r>
            <a:endParaRPr lang="it-IT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8"/>
          <p:cNvSpPr>
            <a:spLocks/>
          </p:cNvSpPr>
          <p:nvPr/>
        </p:nvSpPr>
        <p:spPr bwMode="auto">
          <a:xfrm>
            <a:off x="7892016" y="3214687"/>
            <a:ext cx="857256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inner</a:t>
            </a:r>
            <a:r>
              <a:rPr lang="it-IT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radius</a:t>
            </a:r>
            <a:endParaRPr lang="it-IT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 bwMode="auto">
          <a:xfrm>
            <a:off x="4919133" y="1142985"/>
            <a:ext cx="660400" cy="321733"/>
          </a:xfrm>
          <a:custGeom>
            <a:avLst/>
            <a:gdLst>
              <a:gd name="connsiteX0" fmla="*/ 0 w 660400"/>
              <a:gd name="connsiteY0" fmla="*/ 0 h 321733"/>
              <a:gd name="connsiteX1" fmla="*/ 660400 w 660400"/>
              <a:gd name="connsiteY1" fmla="*/ 25400 h 321733"/>
              <a:gd name="connsiteX2" fmla="*/ 431800 w 660400"/>
              <a:gd name="connsiteY2" fmla="*/ 321733 h 321733"/>
              <a:gd name="connsiteX3" fmla="*/ 67734 w 660400"/>
              <a:gd name="connsiteY3" fmla="*/ 304800 h 321733"/>
              <a:gd name="connsiteX4" fmla="*/ 0 w 660400"/>
              <a:gd name="connsiteY4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321733">
                <a:moveTo>
                  <a:pt x="0" y="0"/>
                </a:moveTo>
                <a:lnTo>
                  <a:pt x="660400" y="25400"/>
                </a:lnTo>
                <a:lnTo>
                  <a:pt x="431800" y="321733"/>
                </a:lnTo>
                <a:lnTo>
                  <a:pt x="67734" y="30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06388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1" name="Figura a mano libera 20"/>
          <p:cNvSpPr/>
          <p:nvPr/>
        </p:nvSpPr>
        <p:spPr bwMode="auto">
          <a:xfrm>
            <a:off x="6143636" y="1166254"/>
            <a:ext cx="660400" cy="321733"/>
          </a:xfrm>
          <a:custGeom>
            <a:avLst/>
            <a:gdLst>
              <a:gd name="connsiteX0" fmla="*/ 0 w 660400"/>
              <a:gd name="connsiteY0" fmla="*/ 0 h 321733"/>
              <a:gd name="connsiteX1" fmla="*/ 660400 w 660400"/>
              <a:gd name="connsiteY1" fmla="*/ 25400 h 321733"/>
              <a:gd name="connsiteX2" fmla="*/ 431800 w 660400"/>
              <a:gd name="connsiteY2" fmla="*/ 321733 h 321733"/>
              <a:gd name="connsiteX3" fmla="*/ 67734 w 660400"/>
              <a:gd name="connsiteY3" fmla="*/ 304800 h 321733"/>
              <a:gd name="connsiteX4" fmla="*/ 0 w 660400"/>
              <a:gd name="connsiteY4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321733">
                <a:moveTo>
                  <a:pt x="0" y="0"/>
                </a:moveTo>
                <a:lnTo>
                  <a:pt x="660400" y="25400"/>
                </a:lnTo>
                <a:lnTo>
                  <a:pt x="431800" y="321733"/>
                </a:lnTo>
                <a:lnTo>
                  <a:pt x="67734" y="30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06388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" name="Figura a mano libera 21"/>
          <p:cNvSpPr/>
          <p:nvPr/>
        </p:nvSpPr>
        <p:spPr bwMode="auto">
          <a:xfrm>
            <a:off x="7572396" y="1166254"/>
            <a:ext cx="660400" cy="321733"/>
          </a:xfrm>
          <a:custGeom>
            <a:avLst/>
            <a:gdLst>
              <a:gd name="connsiteX0" fmla="*/ 0 w 660400"/>
              <a:gd name="connsiteY0" fmla="*/ 0 h 321733"/>
              <a:gd name="connsiteX1" fmla="*/ 660400 w 660400"/>
              <a:gd name="connsiteY1" fmla="*/ 25400 h 321733"/>
              <a:gd name="connsiteX2" fmla="*/ 431800 w 660400"/>
              <a:gd name="connsiteY2" fmla="*/ 321733 h 321733"/>
              <a:gd name="connsiteX3" fmla="*/ 67734 w 660400"/>
              <a:gd name="connsiteY3" fmla="*/ 304800 h 321733"/>
              <a:gd name="connsiteX4" fmla="*/ 0 w 660400"/>
              <a:gd name="connsiteY4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321733">
                <a:moveTo>
                  <a:pt x="0" y="0"/>
                </a:moveTo>
                <a:lnTo>
                  <a:pt x="660400" y="25400"/>
                </a:lnTo>
                <a:lnTo>
                  <a:pt x="431800" y="321733"/>
                </a:lnTo>
                <a:lnTo>
                  <a:pt x="67734" y="30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06388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5143504" y="928672"/>
            <a:ext cx="3643338" cy="214313"/>
            <a:chOff x="5072066" y="1142984"/>
            <a:chExt cx="3643338" cy="214313"/>
          </a:xfrm>
        </p:grpSpPr>
        <p:sp>
          <p:nvSpPr>
            <p:cNvPr id="16" name="AutoShape 8"/>
            <p:cNvSpPr>
              <a:spLocks/>
            </p:cNvSpPr>
            <p:nvPr/>
          </p:nvSpPr>
          <p:spPr bwMode="auto">
            <a:xfrm>
              <a:off x="5072066" y="1142984"/>
              <a:ext cx="1000132" cy="214313"/>
            </a:xfrm>
            <a:custGeom>
              <a:avLst/>
              <a:gdLst>
                <a:gd name="T0" fmla="*/ 2147483647 w 21600"/>
                <a:gd name="T1" fmla="*/ 10548924 h 21600"/>
                <a:gd name="T2" fmla="*/ 2147483647 w 21600"/>
                <a:gd name="T3" fmla="*/ 10548924 h 21600"/>
                <a:gd name="T4" fmla="*/ 2147483647 w 21600"/>
                <a:gd name="T5" fmla="*/ 10548924 h 21600"/>
                <a:gd name="T6" fmla="*/ 2147483647 w 21600"/>
                <a:gd name="T7" fmla="*/ 105489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R</a:t>
              </a:r>
              <a:r>
                <a:rPr lang="it-IT" sz="1200" i="1" baseline="-25000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min</a:t>
              </a: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=20AU</a:t>
              </a:r>
            </a:p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i=5°</a:t>
              </a:r>
              <a:endParaRPr lang="it-IT" sz="2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8"/>
            <p:cNvSpPr>
              <a:spLocks/>
            </p:cNvSpPr>
            <p:nvPr/>
          </p:nvSpPr>
          <p:spPr bwMode="auto">
            <a:xfrm>
              <a:off x="6286512" y="1142984"/>
              <a:ext cx="1000132" cy="214313"/>
            </a:xfrm>
            <a:custGeom>
              <a:avLst/>
              <a:gdLst>
                <a:gd name="T0" fmla="*/ 2147483647 w 21600"/>
                <a:gd name="T1" fmla="*/ 10548924 h 21600"/>
                <a:gd name="T2" fmla="*/ 2147483647 w 21600"/>
                <a:gd name="T3" fmla="*/ 10548924 h 21600"/>
                <a:gd name="T4" fmla="*/ 2147483647 w 21600"/>
                <a:gd name="T5" fmla="*/ 10548924 h 21600"/>
                <a:gd name="T6" fmla="*/ 2147483647 w 21600"/>
                <a:gd name="T7" fmla="*/ 105489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R</a:t>
              </a:r>
              <a:r>
                <a:rPr lang="it-IT" sz="1200" i="1" baseline="-25000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min</a:t>
              </a: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=20AU</a:t>
              </a:r>
            </a:p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i=30°</a:t>
              </a:r>
              <a:endParaRPr lang="it-IT" sz="2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8"/>
            <p:cNvSpPr>
              <a:spLocks/>
            </p:cNvSpPr>
            <p:nvPr/>
          </p:nvSpPr>
          <p:spPr bwMode="auto">
            <a:xfrm>
              <a:off x="7715272" y="1142984"/>
              <a:ext cx="1000132" cy="214313"/>
            </a:xfrm>
            <a:custGeom>
              <a:avLst/>
              <a:gdLst>
                <a:gd name="T0" fmla="*/ 2147483647 w 21600"/>
                <a:gd name="T1" fmla="*/ 10548924 h 21600"/>
                <a:gd name="T2" fmla="*/ 2147483647 w 21600"/>
                <a:gd name="T3" fmla="*/ 10548924 h 21600"/>
                <a:gd name="T4" fmla="*/ 2147483647 w 21600"/>
                <a:gd name="T5" fmla="*/ 10548924 h 21600"/>
                <a:gd name="T6" fmla="*/ 2147483647 w 21600"/>
                <a:gd name="T7" fmla="*/ 105489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R</a:t>
              </a:r>
              <a:r>
                <a:rPr lang="it-IT" sz="1200" i="1" baseline="-25000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min</a:t>
              </a: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=50AU</a:t>
              </a:r>
            </a:p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i=30°</a:t>
              </a:r>
              <a:endParaRPr lang="it-IT" sz="2000" i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 l="49796" t="64798" r="14859" b="12260"/>
          <a:stretch>
            <a:fillRect/>
          </a:stretch>
        </p:blipFill>
        <p:spPr bwMode="auto">
          <a:xfrm>
            <a:off x="285720" y="5357826"/>
            <a:ext cx="3860730" cy="1357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" name="AutoShape 6"/>
          <p:cNvSpPr>
            <a:spLocks/>
          </p:cNvSpPr>
          <p:nvPr/>
        </p:nvSpPr>
        <p:spPr bwMode="auto">
          <a:xfrm>
            <a:off x="285720" y="4899324"/>
            <a:ext cx="3786214" cy="261583"/>
          </a:xfrm>
          <a:custGeom>
            <a:avLst/>
            <a:gdLst>
              <a:gd name="T0" fmla="*/ 2147483647 w 21600"/>
              <a:gd name="T1" fmla="*/ 28037044 h 21600"/>
              <a:gd name="T2" fmla="*/ 2147483647 w 21600"/>
              <a:gd name="T3" fmla="*/ 28037044 h 21600"/>
              <a:gd name="T4" fmla="*/ 2147483647 w 21600"/>
              <a:gd name="T5" fmla="*/ 28037044 h 21600"/>
              <a:gd name="T6" fmla="*/ 2147483647 w 21600"/>
              <a:gd name="T7" fmla="*/ 280370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/>
            <a:r>
              <a:rPr lang="it-IT" sz="1600" i="1" dirty="0" smtClean="0">
                <a:latin typeface="Arial" pitchFamily="34" charset="0"/>
                <a:cs typeface="Arial" pitchFamily="34" charset="0"/>
              </a:rPr>
              <a:t>[OI] slow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</a:rPr>
              <a:t>winds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</a:rPr>
              <a:t>photoevaporation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?)     </a:t>
            </a:r>
          </a:p>
          <a:p>
            <a:pPr indent="0"/>
            <a:r>
              <a:rPr lang="it-IT" sz="12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X-Shooter</a:t>
            </a:r>
            <a:r>
              <a:rPr lang="it-IT" sz="12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i="1" dirty="0" err="1" smtClean="0">
                <a:latin typeface="Arial" pitchFamily="34" charset="0"/>
                <a:cs typeface="Arial" pitchFamily="34" charset="0"/>
              </a:rPr>
              <a:t>spectra</a:t>
            </a:r>
            <a:r>
              <a:rPr lang="it-IT" sz="1200" i="1" dirty="0" smtClean="0">
                <a:latin typeface="Arial" pitchFamily="34" charset="0"/>
                <a:cs typeface="Arial" pitchFamily="34" charset="0"/>
              </a:rPr>
              <a:t>, Manara+2013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286512" y="6642556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T-REX meeting  - Sesto - 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142844" y="1275469"/>
            <a:ext cx="1643074" cy="1285884"/>
          </a:xfrm>
          <a:prstGeom prst="ellipse">
            <a:avLst/>
          </a:prstGeom>
          <a:solidFill>
            <a:srgbClr val="00D2A9">
              <a:alpha val="14000"/>
            </a:srgb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06388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">
      <a:dk1>
        <a:srgbClr val="FF2600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1F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D2A9"/>
        </a:solid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06388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  <a:sym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D2A9"/>
        </a:solid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06388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  <a:sym typeface="Times New Roman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9098</TotalTime>
  <Words>1548</Words>
  <Application>Microsoft Office PowerPoint</Application>
  <PresentationFormat>Presentazione su schermo (4:3)</PresentationFormat>
  <Paragraphs>216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Star-disk interaction in young stars with E-ELT/HIRES</vt:lpstr>
      <vt:lpstr>From cores to planetary systems</vt:lpstr>
      <vt:lpstr>Protostellar system: star-disk interaction</vt:lpstr>
      <vt:lpstr>Diapositiva 4</vt:lpstr>
      <vt:lpstr>Diapositiva 5</vt:lpstr>
      <vt:lpstr>Diapositiva 6</vt:lpstr>
      <vt:lpstr>Diapositiva 7</vt:lpstr>
      <vt:lpstr>Diapositiva 8</vt:lpstr>
      <vt:lpstr>Diapositiva 9</vt:lpstr>
      <vt:lpstr>    Excitation and dynamics of winds/jets </vt:lpstr>
      <vt:lpstr>    Excitation and dynamics of winds/jets </vt:lpstr>
      <vt:lpstr>Stellar and accretion properties of embedded protostars </vt:lpstr>
      <vt:lpstr>Magnetic fields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E-ELT/HIRES  Disk-Star Interactions  at the epoch of planet formation</dc:title>
  <dc:creator>simone</dc:creator>
  <cp:lastModifiedBy>simone</cp:lastModifiedBy>
  <cp:revision>92</cp:revision>
  <dcterms:modified xsi:type="dcterms:W3CDTF">2015-07-23T15:28:12Z</dcterms:modified>
</cp:coreProperties>
</file>