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21"/>
  </p:notesMasterIdLst>
  <p:sldIdLst>
    <p:sldId id="256" r:id="rId2"/>
    <p:sldId id="480" r:id="rId3"/>
    <p:sldId id="477" r:id="rId4"/>
    <p:sldId id="289" r:id="rId5"/>
    <p:sldId id="267" r:id="rId6"/>
    <p:sldId id="290" r:id="rId7"/>
    <p:sldId id="481" r:id="rId8"/>
    <p:sldId id="482" r:id="rId9"/>
    <p:sldId id="492" r:id="rId10"/>
    <p:sldId id="483" r:id="rId11"/>
    <p:sldId id="266" r:id="rId12"/>
    <p:sldId id="478" r:id="rId13"/>
    <p:sldId id="484" r:id="rId14"/>
    <p:sldId id="487" r:id="rId15"/>
    <p:sldId id="488" r:id="rId16"/>
    <p:sldId id="489" r:id="rId17"/>
    <p:sldId id="490" r:id="rId18"/>
    <p:sldId id="491" r:id="rId19"/>
    <p:sldId id="486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87319" autoAdjust="0"/>
  </p:normalViewPr>
  <p:slideViewPr>
    <p:cSldViewPr snapToGrid="0">
      <p:cViewPr varScale="1">
        <p:scale>
          <a:sx n="78" d="100"/>
          <a:sy n="78" d="100"/>
        </p:scale>
        <p:origin x="74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C8DD6-04BC-4327-B237-2232E6542607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6C5E-9A9E-460A-AE12-7C10DA316BF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862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6C5E-9A9E-460A-AE12-7C10DA316BFD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20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6C5E-9A9E-460A-AE12-7C10DA316BFD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303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6C5E-9A9E-460A-AE12-7C10DA316BFD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4285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polishing specification requires that a mounted segment does not exceed 100 nm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maximum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wavefront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error and 50 nm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wavefront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averaging over all the segments. After correction of focus, astigmatism and trefoil by active support, the maximum error will reduce to less than 30 nm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wavefront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15 nm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wavefront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average.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6C5E-9A9E-460A-AE12-7C10DA316BFD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3255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6C5E-9A9E-460A-AE12-7C10DA316BFD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075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95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930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4781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2789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3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7DFD23-67D5-4160-982D-AFD2D1CB323C}" type="slidenum">
              <a:rPr lang="it-IT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803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7DFD23-67D5-4160-982D-AFD2D1CB323C}" type="slidenum">
              <a:rPr lang="it-IT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8492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8963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692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74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03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45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826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867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774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524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205F-1F22-4DC2-A2BC-472F66BDBBB3}" type="datetimeFigureOut">
              <a:rPr lang="it-IT" smtClean="0"/>
              <a:t>21/07/2015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9DC2-F390-46F5-82B0-D2A303902B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755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7DFD23-67D5-4160-982D-AFD2D1CB323C}" type="slidenum">
              <a:rPr lang="it-IT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5572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3.avi"/><Relationship Id="rId7" Type="http://schemas.openxmlformats.org/officeDocument/2006/relationships/image" Target="../media/image40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avi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/>
          <p:cNvSpPr txBox="1">
            <a:spLocks/>
          </p:cNvSpPr>
          <p:nvPr/>
        </p:nvSpPr>
        <p:spPr>
          <a:xfrm>
            <a:off x="2025506" y="2639274"/>
            <a:ext cx="8583386" cy="103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a typeface="ＭＳ Ｐゴシック" panose="020B0600070205080204" pitchFamily="34" charset="-128"/>
              </a:rPr>
              <a:t>Mauro Ghigo</a:t>
            </a:r>
          </a:p>
          <a:p>
            <a:r>
              <a:rPr lang="en-US" dirty="0" smtClean="0">
                <a:ea typeface="ＭＳ Ｐゴシック" panose="020B0600070205080204" pitchFamily="34" charset="-128"/>
              </a:rPr>
              <a:t>INAF – Astronomical Observatory of Brera</a:t>
            </a:r>
            <a:r>
              <a:rPr lang="en-US" dirty="0">
                <a:ea typeface="ＭＳ Ｐゴシック" panose="020B0600070205080204" pitchFamily="34" charset="-128"/>
              </a:rPr>
              <a:t> </a:t>
            </a:r>
            <a:r>
              <a:rPr lang="en-US" dirty="0" smtClean="0">
                <a:ea typeface="ＭＳ Ｐゴシック" panose="020B0600070205080204" pitchFamily="34" charset="-128"/>
              </a:rPr>
              <a:t>- Italy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091667" y="1296955"/>
            <a:ext cx="10403633" cy="970383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Ion 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beam figuring technique used as final step in the manufacturing of the mirrors for the E-ELT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366873" y="6205775"/>
            <a:ext cx="545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The </a:t>
            </a:r>
            <a:r>
              <a:rPr lang="it-IT" dirty="0" err="1" smtClean="0"/>
              <a:t>outcome</a:t>
            </a:r>
            <a:r>
              <a:rPr lang="it-IT" dirty="0" smtClean="0"/>
              <a:t> of Project T-REX, the </a:t>
            </a:r>
            <a:r>
              <a:rPr lang="it-IT" dirty="0" err="1" smtClean="0"/>
              <a:t>Italian</a:t>
            </a:r>
            <a:r>
              <a:rPr lang="it-IT" dirty="0" smtClean="0"/>
              <a:t> </a:t>
            </a:r>
            <a:r>
              <a:rPr lang="it-IT" i="1" dirty="0" smtClean="0"/>
              <a:t>Progetto premiale </a:t>
            </a:r>
            <a:r>
              <a:rPr lang="it-IT" dirty="0" smtClean="0"/>
              <a:t>for E-ELT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6750" y="6344274"/>
            <a:ext cx="53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Sexten Center for </a:t>
            </a:r>
            <a:r>
              <a:rPr lang="it-IT" dirty="0" err="1" smtClean="0"/>
              <a:t>Astrophysics</a:t>
            </a:r>
            <a:r>
              <a:rPr lang="it-IT" dirty="0" smtClean="0"/>
              <a:t> – 20 </a:t>
            </a:r>
            <a:r>
              <a:rPr lang="it-IT" dirty="0" err="1" smtClean="0"/>
              <a:t>July</a:t>
            </a:r>
            <a:r>
              <a:rPr lang="it-IT" dirty="0" smtClean="0"/>
              <a:t> 2015 </a:t>
            </a:r>
            <a:endParaRPr lang="it-IT" dirty="0"/>
          </a:p>
        </p:txBody>
      </p:sp>
      <p:pic>
        <p:nvPicPr>
          <p:cNvPr id="10" name="Immagine 9" descr="rex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44" y="3676261"/>
            <a:ext cx="3294309" cy="2050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8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5088835" y="402177"/>
            <a:ext cx="6389123" cy="6350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b="1" cap="all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Interferometric setup</a:t>
            </a:r>
            <a:endParaRPr kumimoji="0" lang="it-IT" sz="40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14604" y="1474783"/>
            <a:ext cx="7595118" cy="2899953"/>
            <a:chOff x="214604" y="2697144"/>
            <a:chExt cx="7595118" cy="289995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4" y="2697144"/>
              <a:ext cx="7595118" cy="289995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4" name="Connettore 2 3"/>
            <p:cNvCxnSpPr/>
            <p:nvPr/>
          </p:nvCxnSpPr>
          <p:spPr>
            <a:xfrm flipV="1">
              <a:off x="1175657" y="3844212"/>
              <a:ext cx="4879910" cy="18661"/>
            </a:xfrm>
            <a:prstGeom prst="straightConnector1">
              <a:avLst/>
            </a:prstGeom>
            <a:ln w="158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>
              <a:off x="6055567" y="3844212"/>
              <a:ext cx="849086" cy="83976"/>
            </a:xfrm>
            <a:prstGeom prst="straightConnector1">
              <a:avLst/>
            </a:prstGeom>
            <a:ln w="158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15"/>
          <p:cNvGrpSpPr/>
          <p:nvPr/>
        </p:nvGrpSpPr>
        <p:grpSpPr>
          <a:xfrm>
            <a:off x="8001937" y="1474782"/>
            <a:ext cx="3866604" cy="2899953"/>
            <a:chOff x="8001937" y="2687812"/>
            <a:chExt cx="3866604" cy="2899953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937" y="2687812"/>
              <a:ext cx="3866604" cy="289995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2" name="Connettore 2 11"/>
            <p:cNvCxnSpPr/>
            <p:nvPr/>
          </p:nvCxnSpPr>
          <p:spPr>
            <a:xfrm flipV="1">
              <a:off x="8444204" y="4329404"/>
              <a:ext cx="2883159" cy="93306"/>
            </a:xfrm>
            <a:prstGeom prst="straightConnector1">
              <a:avLst/>
            </a:prstGeom>
            <a:ln w="158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H="1" flipV="1">
              <a:off x="10039739" y="3666931"/>
              <a:ext cx="1287624" cy="662473"/>
            </a:xfrm>
            <a:prstGeom prst="straightConnector1">
              <a:avLst/>
            </a:prstGeom>
            <a:ln w="158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asellaDiTesto 16"/>
          <p:cNvSpPr txBox="1"/>
          <p:nvPr/>
        </p:nvSpPr>
        <p:spPr>
          <a:xfrm>
            <a:off x="6775717" y="4550144"/>
            <a:ext cx="409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Accuracy repeatability ≈12 nm </a:t>
            </a:r>
            <a:r>
              <a:rPr lang="en-US" dirty="0" err="1" smtClean="0"/>
              <a:t>rms</a:t>
            </a:r>
            <a:endParaRPr lang="en-US" dirty="0"/>
          </a:p>
        </p:txBody>
      </p:sp>
      <p:pic>
        <p:nvPicPr>
          <p:cNvPr id="13" name="Immagin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91" y="4980572"/>
            <a:ext cx="611505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214604" y="4550144"/>
            <a:ext cx="53897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 number of set of measurements has been made repositioning the mirror each time. The mean surface for each set has been obtained.</a:t>
            </a:r>
          </a:p>
          <a:p>
            <a:pPr algn="just"/>
            <a:r>
              <a:rPr lang="en-US" dirty="0" smtClean="0"/>
              <a:t>From these mean surfaces a master mean was obtained. In figure are shown the residuals subtracting the means of the sets from the master mean.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pi_di_lavorazioni_ott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7" y="1676996"/>
            <a:ext cx="4555922" cy="317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373" y="1654996"/>
            <a:ext cx="2918700" cy="31955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561" y="1676996"/>
            <a:ext cx="2918700" cy="31735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5555974" y="4929367"/>
            <a:ext cx="606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Specs</a:t>
            </a:r>
            <a:r>
              <a:rPr lang="it-IT" dirty="0" smtClean="0"/>
              <a:t> from E-ELT Construction </a:t>
            </a:r>
            <a:r>
              <a:rPr lang="it-IT" dirty="0" err="1"/>
              <a:t>P</a:t>
            </a:r>
            <a:r>
              <a:rPr lang="it-IT" dirty="0" err="1" smtClean="0"/>
              <a:t>roposal</a:t>
            </a:r>
            <a:r>
              <a:rPr lang="it-IT" dirty="0" smtClean="0"/>
              <a:t> of ESO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5678" y="492936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Typical</a:t>
            </a:r>
            <a:r>
              <a:rPr lang="it-IT" dirty="0" smtClean="0"/>
              <a:t> manufacturing </a:t>
            </a:r>
            <a:r>
              <a:rPr lang="it-IT" dirty="0" err="1" smtClean="0"/>
              <a:t>cycle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9439" y="5560800"/>
            <a:ext cx="11016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u="sng" dirty="0" err="1" smtClean="0"/>
              <a:t>surface</a:t>
            </a:r>
            <a:r>
              <a:rPr lang="it-IT" u="sng" dirty="0" smtClean="0"/>
              <a:t> </a:t>
            </a:r>
            <a:r>
              <a:rPr lang="it-IT" u="sng" dirty="0" err="1" smtClean="0"/>
              <a:t>accuracy</a:t>
            </a:r>
            <a:r>
              <a:rPr lang="it-IT" dirty="0" smtClean="0"/>
              <a:t> for a </a:t>
            </a:r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segment</a:t>
            </a:r>
            <a:r>
              <a:rPr lang="it-IT" dirty="0" smtClean="0"/>
              <a:t> </a:t>
            </a:r>
            <a:r>
              <a:rPr lang="it-IT" dirty="0" err="1" smtClean="0"/>
              <a:t>hence</a:t>
            </a:r>
            <a:r>
              <a:rPr lang="it-IT" dirty="0" smtClean="0"/>
              <a:t> </a:t>
            </a:r>
            <a:r>
              <a:rPr lang="it-IT" dirty="0" err="1" smtClean="0"/>
              <a:t>needs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least</a:t>
            </a:r>
            <a:r>
              <a:rPr lang="it-IT" dirty="0" smtClean="0"/>
              <a:t> to be of  50 nm </a:t>
            </a:r>
            <a:r>
              <a:rPr lang="it-IT" dirty="0" err="1" smtClean="0"/>
              <a:t>rms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mean</a:t>
            </a:r>
            <a:r>
              <a:rPr lang="it-IT" dirty="0" smtClean="0"/>
              <a:t> of the </a:t>
            </a:r>
            <a:r>
              <a:rPr lang="it-IT" dirty="0" err="1" smtClean="0"/>
              <a:t>segments</a:t>
            </a:r>
            <a:r>
              <a:rPr lang="it-IT" dirty="0" smtClean="0"/>
              <a:t> must be </a:t>
            </a:r>
            <a:r>
              <a:rPr lang="it-IT" dirty="0" err="1" smtClean="0"/>
              <a:t>corrected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least</a:t>
            </a:r>
            <a:r>
              <a:rPr lang="it-IT" dirty="0" smtClean="0"/>
              <a:t> to 25 nm </a:t>
            </a:r>
            <a:r>
              <a:rPr lang="it-IT" dirty="0" err="1" smtClean="0"/>
              <a:t>rms</a:t>
            </a:r>
            <a:r>
              <a:rPr lang="it-IT" dirty="0" smtClean="0"/>
              <a:t>.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removed</a:t>
            </a:r>
            <a:r>
              <a:rPr lang="it-IT" dirty="0" smtClean="0"/>
              <a:t> the focus, </a:t>
            </a:r>
            <a:r>
              <a:rPr lang="it-IT" dirty="0" err="1" smtClean="0"/>
              <a:t>astigmatism</a:t>
            </a:r>
            <a:r>
              <a:rPr lang="it-IT" dirty="0" smtClean="0"/>
              <a:t> and </a:t>
            </a:r>
            <a:r>
              <a:rPr lang="it-IT" dirty="0" err="1" smtClean="0"/>
              <a:t>trefoil</a:t>
            </a:r>
            <a:r>
              <a:rPr lang="it-IT" dirty="0"/>
              <a:t> </a:t>
            </a:r>
            <a:r>
              <a:rPr lang="it-IT" dirty="0" smtClean="0"/>
              <a:t>with the </a:t>
            </a:r>
            <a:r>
              <a:rPr lang="it-IT" dirty="0" err="1" smtClean="0"/>
              <a:t>active</a:t>
            </a:r>
            <a:r>
              <a:rPr lang="it-IT" dirty="0"/>
              <a:t> </a:t>
            </a:r>
            <a:r>
              <a:rPr lang="it-IT" dirty="0" err="1" smtClean="0"/>
              <a:t>support</a:t>
            </a:r>
            <a:r>
              <a:rPr lang="it-IT" dirty="0" smtClean="0"/>
              <a:t> the </a:t>
            </a:r>
            <a:r>
              <a:rPr lang="it-IT" dirty="0" err="1" smtClean="0"/>
              <a:t>overall</a:t>
            </a:r>
            <a:r>
              <a:rPr lang="it-IT" dirty="0" smtClean="0"/>
              <a:t> </a:t>
            </a:r>
            <a:r>
              <a:rPr lang="it-IT" dirty="0" err="1" smtClean="0"/>
              <a:t>final</a:t>
            </a:r>
            <a:r>
              <a:rPr lang="it-IT" dirty="0" smtClean="0"/>
              <a:t> figure </a:t>
            </a:r>
            <a:r>
              <a:rPr lang="it-IT" dirty="0" err="1" smtClean="0"/>
              <a:t>will</a:t>
            </a:r>
            <a:r>
              <a:rPr lang="it-IT" dirty="0" smtClean="0"/>
              <a:t> be 7.5 nm </a:t>
            </a:r>
            <a:r>
              <a:rPr lang="it-IT" dirty="0" err="1" smtClean="0"/>
              <a:t>rms</a:t>
            </a:r>
            <a:r>
              <a:rPr lang="it-IT" dirty="0"/>
              <a:t> </a:t>
            </a:r>
            <a:r>
              <a:rPr lang="it-IT" dirty="0" smtClean="0"/>
              <a:t>or </a:t>
            </a:r>
            <a:r>
              <a:rPr lang="it-IT" dirty="0" err="1" smtClean="0"/>
              <a:t>less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672707" y="496119"/>
            <a:ext cx="7943365" cy="6350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it-IT" sz="2800" b="1" cap="all" dirty="0" err="1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Requested</a:t>
            </a:r>
            <a:r>
              <a:rPr lang="it-IT" sz="2800" b="1" cap="all" dirty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800" b="1" cap="all" dirty="0" err="1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accuracy</a:t>
            </a:r>
            <a:r>
              <a:rPr lang="it-IT" sz="2800" b="1" cap="all" dirty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for </a:t>
            </a:r>
            <a:r>
              <a:rPr lang="it-IT" sz="28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M1 </a:t>
            </a:r>
            <a:r>
              <a:rPr lang="it-IT" sz="28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segments</a:t>
            </a:r>
            <a:endParaRPr lang="it-IT" sz="2800" b="1" cap="all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4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906297" y="325814"/>
            <a:ext cx="6843687" cy="6350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IBF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tests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hex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segment</a:t>
            </a:r>
            <a:endParaRPr kumimoji="0" lang="it-IT" sz="40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58760" y="2165827"/>
            <a:ext cx="11189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libri" panose="020F0502020204030204" pitchFamily="34" charset="0"/>
              </a:rPr>
              <a:t>We </a:t>
            </a:r>
            <a:r>
              <a:rPr lang="en-US" dirty="0">
                <a:ea typeface="Calibri" panose="020F0502020204030204" pitchFamily="34" charset="0"/>
              </a:rPr>
              <a:t>judged </a:t>
            </a:r>
            <a:r>
              <a:rPr lang="en-US" dirty="0" smtClean="0">
                <a:ea typeface="Calibri" panose="020F0502020204030204" pitchFamily="34" charset="0"/>
              </a:rPr>
              <a:t>the high freq. pattern intractable with </a:t>
            </a:r>
            <a:r>
              <a:rPr lang="en-US" dirty="0">
                <a:ea typeface="Calibri" panose="020F0502020204030204" pitchFamily="34" charset="0"/>
              </a:rPr>
              <a:t>ion </a:t>
            </a:r>
            <a:r>
              <a:rPr lang="en-US" dirty="0" smtClean="0">
                <a:ea typeface="Calibri" panose="020F0502020204030204" pitchFamily="34" charset="0"/>
              </a:rPr>
              <a:t>figuring and therefore </a:t>
            </a:r>
            <a:r>
              <a:rPr lang="en-US" dirty="0">
                <a:ea typeface="Calibri" panose="020F0502020204030204" pitchFamily="34" charset="0"/>
              </a:rPr>
              <a:t>we filtered it out before computing the time matrix. To reduce the expected ion figuring time we </a:t>
            </a:r>
            <a:r>
              <a:rPr lang="en-US" dirty="0" smtClean="0">
                <a:ea typeface="Calibri" panose="020F0502020204030204" pitchFamily="34" charset="0"/>
              </a:rPr>
              <a:t>also removed the low order components to obtain a starting surface of about 200 nm rms.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58760" y="1406018"/>
            <a:ext cx="401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Original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error</a:t>
            </a:r>
            <a:r>
              <a:rPr lang="it-IT" dirty="0" smtClean="0"/>
              <a:t> of the </a:t>
            </a:r>
            <a:r>
              <a:rPr lang="it-IT" dirty="0" err="1" smtClean="0"/>
              <a:t>mirror</a:t>
            </a:r>
            <a:r>
              <a:rPr lang="it-IT" dirty="0" smtClean="0"/>
              <a:t>:</a:t>
            </a:r>
          </a:p>
          <a:p>
            <a:r>
              <a:rPr lang="it-IT" dirty="0" smtClean="0"/>
              <a:t>PV: 3500 nm, </a:t>
            </a:r>
            <a:r>
              <a:rPr lang="it-IT" dirty="0" err="1" smtClean="0"/>
              <a:t>rms</a:t>
            </a:r>
            <a:r>
              <a:rPr lang="it-IT" dirty="0" smtClean="0"/>
              <a:t>: 600 nm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447071" y="1406018"/>
            <a:ext cx="610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present</a:t>
            </a:r>
            <a:r>
              <a:rPr lang="it-IT" dirty="0" smtClean="0"/>
              <a:t> a high </a:t>
            </a:r>
            <a:r>
              <a:rPr lang="it-IT" dirty="0" err="1" smtClean="0"/>
              <a:t>freq</a:t>
            </a:r>
            <a:r>
              <a:rPr lang="it-IT" dirty="0" smtClean="0"/>
              <a:t>. pattern of </a:t>
            </a:r>
            <a:r>
              <a:rPr lang="it-IT" dirty="0" err="1" smtClean="0"/>
              <a:t>raster</a:t>
            </a:r>
            <a:r>
              <a:rPr lang="it-IT" dirty="0" smtClean="0"/>
              <a:t> </a:t>
            </a:r>
            <a:r>
              <a:rPr lang="it-IT" dirty="0" err="1" smtClean="0"/>
              <a:t>traces</a:t>
            </a:r>
            <a:r>
              <a:rPr lang="it-IT" dirty="0" smtClean="0"/>
              <a:t>, </a:t>
            </a:r>
            <a:r>
              <a:rPr lang="it-IT" dirty="0" err="1" smtClean="0"/>
              <a:t>remnant</a:t>
            </a:r>
            <a:r>
              <a:rPr lang="it-IT" dirty="0" smtClean="0"/>
              <a:t> of </a:t>
            </a:r>
            <a:r>
              <a:rPr lang="it-IT" dirty="0" err="1" smtClean="0"/>
              <a:t>previous</a:t>
            </a:r>
            <a:r>
              <a:rPr lang="it-IT" dirty="0" smtClean="0"/>
              <a:t> </a:t>
            </a:r>
            <a:r>
              <a:rPr lang="it-IT" dirty="0" err="1" smtClean="0"/>
              <a:t>mechanical</a:t>
            </a:r>
            <a:r>
              <a:rPr lang="it-IT" dirty="0" smtClean="0"/>
              <a:t> </a:t>
            </a:r>
            <a:r>
              <a:rPr lang="it-IT" dirty="0" err="1" smtClean="0"/>
              <a:t>lapping</a:t>
            </a:r>
            <a:r>
              <a:rPr lang="it-IT" dirty="0" smtClean="0"/>
              <a:t> </a:t>
            </a:r>
            <a:r>
              <a:rPr lang="it-IT" dirty="0" err="1" smtClean="0"/>
              <a:t>processes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3" y="3822630"/>
            <a:ext cx="1582995" cy="1582995"/>
          </a:xfrm>
          <a:prstGeom prst="rect">
            <a:avLst/>
          </a:prstGeom>
        </p:spPr>
      </p:pic>
      <p:sp>
        <p:nvSpPr>
          <p:cNvPr id="8" name="Freccia circolare a destra 7"/>
          <p:cNvSpPr/>
          <p:nvPr/>
        </p:nvSpPr>
        <p:spPr>
          <a:xfrm>
            <a:off x="206477" y="1756087"/>
            <a:ext cx="452283" cy="236362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994577" y="3652351"/>
            <a:ext cx="6120130" cy="2489815"/>
            <a:chOff x="4033906" y="3624032"/>
            <a:chExt cx="6120130" cy="2489815"/>
          </a:xfrm>
        </p:grpSpPr>
        <p:pic>
          <p:nvPicPr>
            <p:cNvPr id="2" name="Immagine 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906" y="3624032"/>
              <a:ext cx="6120130" cy="19665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4033906" y="5590627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Theoretical material to be removed</a:t>
              </a:r>
              <a:endParaRPr lang="en-US" sz="1400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6029854" y="5590627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Measured material removed</a:t>
              </a:r>
              <a:endParaRPr lang="en-US" sz="1400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8052617" y="5590627"/>
              <a:ext cx="1917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Difference</a:t>
              </a:r>
              <a:endParaRPr lang="en-US" sz="1400" dirty="0"/>
            </a:p>
          </p:txBody>
        </p:sp>
      </p:grpSp>
      <p:sp>
        <p:nvSpPr>
          <p:cNvPr id="16" name="Rettangolo 15"/>
          <p:cNvSpPr/>
          <p:nvPr/>
        </p:nvSpPr>
        <p:spPr>
          <a:xfrm>
            <a:off x="688248" y="3186088"/>
            <a:ext cx="11159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We ran </a:t>
            </a:r>
            <a:r>
              <a:rPr lang="en-US" dirty="0" smtClean="0">
                <a:ea typeface="Calibri" panose="020F0502020204030204" pitchFamily="34" charset="0"/>
              </a:rPr>
              <a:t>this </a:t>
            </a:r>
            <a:r>
              <a:rPr lang="en-US" dirty="0">
                <a:ea typeface="Calibri" panose="020F0502020204030204" pitchFamily="34" charset="0"/>
              </a:rPr>
              <a:t>first </a:t>
            </a:r>
            <a:r>
              <a:rPr lang="en-US" dirty="0" smtClean="0">
                <a:ea typeface="Calibri" panose="020F0502020204030204" pitchFamily="34" charset="0"/>
              </a:rPr>
              <a:t>test </a:t>
            </a:r>
            <a:r>
              <a:rPr lang="en-US" dirty="0">
                <a:ea typeface="Calibri" panose="020F0502020204030204" pitchFamily="34" charset="0"/>
              </a:rPr>
              <a:t>selecting </a:t>
            </a:r>
            <a:r>
              <a:rPr lang="en-US" dirty="0" smtClean="0">
                <a:ea typeface="Calibri" panose="020F0502020204030204" pitchFamily="34" charset="0"/>
              </a:rPr>
              <a:t>an high power IBF setting</a:t>
            </a:r>
            <a:r>
              <a:rPr lang="en-US" dirty="0">
                <a:ea typeface="Calibri" panose="020F0502020204030204" pitchFamily="34" charset="0"/>
              </a:rPr>
              <a:t>, delivering </a:t>
            </a:r>
            <a:r>
              <a:rPr lang="en-US" dirty="0" smtClean="0">
                <a:ea typeface="Calibri" panose="020F0502020204030204" pitchFamily="34" charset="0"/>
              </a:rPr>
              <a:t>a 180 Watt beam – 19 </a:t>
            </a:r>
            <a:r>
              <a:rPr lang="en-US" dirty="0" err="1" smtClean="0">
                <a:ea typeface="Calibri" panose="020F0502020204030204" pitchFamily="34" charset="0"/>
              </a:rPr>
              <a:t>hr</a:t>
            </a:r>
            <a:r>
              <a:rPr lang="en-US" dirty="0" smtClean="0">
                <a:ea typeface="Calibri" panose="020F0502020204030204" pitchFamily="34" charset="0"/>
              </a:rPr>
              <a:t> figuring 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14629" y="6060442"/>
            <a:ext cx="1153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difference shows a large </a:t>
            </a:r>
            <a:r>
              <a:rPr lang="en-US" dirty="0"/>
              <a:t>deformation of </a:t>
            </a:r>
            <a:r>
              <a:rPr lang="en-US" dirty="0" smtClean="0"/>
              <a:t>300 nm </a:t>
            </a:r>
            <a:r>
              <a:rPr lang="en-US" dirty="0" err="1" smtClean="0"/>
              <a:t>rms</a:t>
            </a:r>
            <a:r>
              <a:rPr lang="en-US" dirty="0" smtClean="0"/>
              <a:t>, most likely due to the </a:t>
            </a:r>
            <a:r>
              <a:rPr lang="en-US" dirty="0"/>
              <a:t>strong local </a:t>
            </a:r>
            <a:r>
              <a:rPr lang="en-US" dirty="0" smtClean="0"/>
              <a:t>heating. Post-estimation by FEM of the Temperature indicated values of 180 °C on </a:t>
            </a:r>
            <a:r>
              <a:rPr lang="en-US" dirty="0"/>
              <a:t>the </a:t>
            </a:r>
            <a:r>
              <a:rPr lang="en-US" dirty="0" err="1" smtClean="0"/>
              <a:t>Zerodur</a:t>
            </a:r>
            <a:r>
              <a:rPr lang="en-US" dirty="0" smtClean="0"/>
              <a:t> surface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56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94968" y="1447507"/>
            <a:ext cx="11749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Calibri" panose="020F0502020204030204" pitchFamily="34" charset="0"/>
              </a:rPr>
              <a:t>Benchmark </a:t>
            </a:r>
            <a:r>
              <a:rPr lang="en-US" dirty="0">
                <a:ea typeface="Calibri" panose="020F0502020204030204" pitchFamily="34" charset="0"/>
              </a:rPr>
              <a:t>for the residual error </a:t>
            </a:r>
            <a:r>
              <a:rPr lang="en-US" dirty="0" smtClean="0">
                <a:ea typeface="Calibri" panose="020F0502020204030204" pitchFamily="34" charset="0"/>
              </a:rPr>
              <a:t>map </a:t>
            </a:r>
            <a:r>
              <a:rPr lang="en-US" dirty="0">
                <a:ea typeface="Calibri" panose="020F0502020204030204" pitchFamily="34" charset="0"/>
              </a:rPr>
              <a:t>of the order of </a:t>
            </a:r>
            <a:r>
              <a:rPr lang="en-US" dirty="0" smtClean="0">
                <a:ea typeface="Calibri" panose="020F0502020204030204" pitchFamily="34" charset="0"/>
              </a:rPr>
              <a:t>100 </a:t>
            </a:r>
            <a:r>
              <a:rPr lang="en-US" dirty="0">
                <a:ea typeface="Calibri" panose="020F0502020204030204" pitchFamily="34" charset="0"/>
              </a:rPr>
              <a:t>nm </a:t>
            </a:r>
            <a:r>
              <a:rPr lang="en-US" dirty="0" err="1" smtClean="0">
                <a:ea typeface="Calibri" panose="020F0502020204030204" pitchFamily="34" charset="0"/>
              </a:rPr>
              <a:t>rms</a:t>
            </a:r>
            <a:r>
              <a:rPr lang="en-US" dirty="0" smtClean="0">
                <a:ea typeface="Calibri" panose="020F0502020204030204" pitchFamily="34" charset="0"/>
              </a:rPr>
              <a:t>, good finishing value </a:t>
            </a:r>
            <a:r>
              <a:rPr lang="en-US" dirty="0">
                <a:ea typeface="Calibri" panose="020F0502020204030204" pitchFamily="34" charset="0"/>
              </a:rPr>
              <a:t>for polishing processes and starting point for ion figuring. </a:t>
            </a:r>
            <a:r>
              <a:rPr lang="en-US" dirty="0" smtClean="0">
                <a:ea typeface="Calibri" panose="020F0502020204030204" pitchFamily="34" charset="0"/>
              </a:rPr>
              <a:t>Intermediate </a:t>
            </a:r>
            <a:r>
              <a:rPr lang="en-US" dirty="0">
                <a:ea typeface="Calibri" panose="020F0502020204030204" pitchFamily="34" charset="0"/>
              </a:rPr>
              <a:t>power, 75 W, </a:t>
            </a:r>
            <a:r>
              <a:rPr lang="en-US" dirty="0" smtClean="0">
                <a:ea typeface="Calibri" panose="020F0502020204030204" pitchFamily="34" charset="0"/>
              </a:rPr>
              <a:t>to mitigate </a:t>
            </a:r>
            <a:r>
              <a:rPr lang="en-US" dirty="0">
                <a:ea typeface="Calibri" panose="020F0502020204030204" pitchFamily="34" charset="0"/>
              </a:rPr>
              <a:t>the thermal issue</a:t>
            </a:r>
            <a:r>
              <a:rPr lang="en-US" dirty="0" smtClean="0"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en-US" dirty="0" smtClean="0"/>
              <a:t>- 17 hours figuring time -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53506" y="5246034"/>
            <a:ext cx="1196061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highest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temperature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reached is 160°C. The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black curve represents the trend of the running average value, which sets around 100°C and decreases moving toward the center of the surface. </a:t>
            </a:r>
            <a:endParaRPr lang="it-IT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906297" y="325814"/>
            <a:ext cx="6843687" cy="6350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IBF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tests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hex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segment</a:t>
            </a:r>
            <a:endParaRPr kumimoji="0" lang="it-IT" sz="40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6185148" y="2480692"/>
            <a:ext cx="5918364" cy="2578101"/>
            <a:chOff x="6185148" y="2480692"/>
            <a:chExt cx="5918364" cy="2578101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3636" y="2480692"/>
              <a:ext cx="5770880" cy="1965960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6185148" y="4535573"/>
              <a:ext cx="591836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Temperature evaluation by </a:t>
              </a:r>
              <a:r>
                <a:rPr lang="en-US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FEM </a:t>
              </a:r>
              <a:r>
                <a:rPr lang="en-US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reached at any time on </a:t>
              </a:r>
              <a:r>
                <a:rPr lang="en-US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front surf.</a:t>
              </a:r>
              <a:r>
                <a:rPr lang="it-IT" sz="1400" dirty="0" smtClean="0"/>
                <a:t> </a:t>
              </a:r>
              <a:r>
                <a:rPr lang="en-US" sz="1400" dirty="0" smtClean="0"/>
                <a:t>Shown</a:t>
              </a:r>
              <a:r>
                <a:rPr lang="it-IT" sz="1400" dirty="0" smtClean="0"/>
                <a:t> </a:t>
              </a:r>
              <a:r>
                <a:rPr lang="en-US" sz="1400" dirty="0" smtClean="0"/>
                <a:t>only </a:t>
              </a:r>
              <a:r>
                <a:rPr lang="en-US" sz="1400" dirty="0"/>
                <a:t>half of the surface, moving from </a:t>
              </a:r>
              <a:r>
                <a:rPr lang="en-US" sz="1400" dirty="0" smtClean="0"/>
                <a:t>left </a:t>
              </a:r>
              <a:r>
                <a:rPr lang="en-US" sz="1400" dirty="0"/>
                <a:t>to center</a:t>
              </a:r>
              <a:endPara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153506" y="6109449"/>
            <a:ext cx="1174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 </a:t>
            </a:r>
            <a:r>
              <a:rPr lang="it-IT" dirty="0" err="1" smtClean="0"/>
              <a:t>lower</a:t>
            </a:r>
            <a:r>
              <a:rPr lang="it-IT" dirty="0" smtClean="0"/>
              <a:t> </a:t>
            </a:r>
            <a:r>
              <a:rPr lang="it-IT" dirty="0" err="1" smtClean="0"/>
              <a:t>deformation</a:t>
            </a:r>
            <a:r>
              <a:rPr lang="it-IT" dirty="0" smtClean="0"/>
              <a:t> of 75 nm </a:t>
            </a:r>
            <a:r>
              <a:rPr lang="it-IT" dirty="0" err="1" smtClean="0"/>
              <a:t>rms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observed</a:t>
            </a:r>
            <a:r>
              <a:rPr lang="it-IT" dirty="0" smtClean="0"/>
              <a:t>, </a:t>
            </a:r>
            <a:r>
              <a:rPr lang="it-IT" dirty="0" err="1" smtClean="0"/>
              <a:t>indicating</a:t>
            </a:r>
            <a:r>
              <a:rPr lang="it-IT" dirty="0" smtClean="0"/>
              <a:t> a </a:t>
            </a:r>
            <a:r>
              <a:rPr lang="it-IT" dirty="0" err="1" smtClean="0"/>
              <a:t>reduction</a:t>
            </a:r>
            <a:r>
              <a:rPr lang="it-IT" dirty="0" smtClean="0"/>
              <a:t> of the </a:t>
            </a:r>
            <a:r>
              <a:rPr lang="it-IT" dirty="0" err="1" smtClean="0"/>
              <a:t>problem</a:t>
            </a:r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153506" y="2480792"/>
            <a:ext cx="6120130" cy="2578001"/>
            <a:chOff x="153506" y="2480792"/>
            <a:chExt cx="6120130" cy="2578001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153506" y="4530749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Theoretical material to be removed</a:t>
              </a:r>
              <a:endParaRPr lang="en-US" sz="1400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169121" y="4535573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Measured material removed</a:t>
              </a:r>
              <a:endParaRPr lang="en-US" sz="1400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184736" y="4535573"/>
              <a:ext cx="1917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Difference</a:t>
              </a:r>
              <a:endParaRPr lang="en-US" sz="1400" dirty="0"/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111" y="2480792"/>
              <a:ext cx="6105525" cy="1965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17987" y="5376075"/>
            <a:ext cx="1196585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difference map is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limited to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~38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nm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rms.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After removal of the low frequency terms according to E-ELT specs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obtained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 residual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error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nm </a:t>
            </a:r>
            <a:r>
              <a:rPr lang="en-US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rms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close but not yet within the requirement specification (7.5 nm surface </a:t>
            </a:r>
            <a:r>
              <a:rPr lang="en-US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rms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assumed for the mean primary E-ELT segment. </a:t>
            </a:r>
            <a:endParaRPr lang="it-IT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906297" y="325814"/>
            <a:ext cx="6843687" cy="6350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IBF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tests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hex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segment</a:t>
            </a:r>
            <a:endParaRPr kumimoji="0" lang="it-IT" sz="40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74838" y="1477166"/>
            <a:ext cx="932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Calibri" panose="020F0502020204030204" pitchFamily="34" charset="0"/>
              </a:rPr>
              <a:t>The next figuring was done to continue the correction. The same IBF power was used of 75 Watt and figuring time 7 hours. We started from 75 nm </a:t>
            </a:r>
            <a:r>
              <a:rPr lang="en-US" dirty="0" err="1" smtClean="0">
                <a:ea typeface="Calibri" panose="020F0502020204030204" pitchFamily="34" charset="0"/>
              </a:rPr>
              <a:t>rms</a:t>
            </a: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8328140" y="2616485"/>
            <a:ext cx="2519680" cy="2489815"/>
            <a:chOff x="8328140" y="2783630"/>
            <a:chExt cx="2519680" cy="2489815"/>
          </a:xfrm>
        </p:grpSpPr>
        <p:pic>
          <p:nvPicPr>
            <p:cNvPr id="9" name="Immagine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140" y="2783630"/>
              <a:ext cx="2519680" cy="19665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sellaDiTesto 12"/>
            <p:cNvSpPr txBox="1"/>
            <p:nvPr/>
          </p:nvSpPr>
          <p:spPr>
            <a:xfrm>
              <a:off x="8328140" y="4750225"/>
              <a:ext cx="2519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After removal of E-ELT permitted terms</a:t>
              </a:r>
              <a:endParaRPr lang="en-US" sz="1400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080185" y="2616484"/>
            <a:ext cx="6149206" cy="2489816"/>
            <a:chOff x="1080185" y="2783629"/>
            <a:chExt cx="6149206" cy="2489816"/>
          </a:xfrm>
        </p:grpSpPr>
        <p:sp>
          <p:nvSpPr>
            <p:cNvPr id="10" name="CasellaDiTesto 9"/>
            <p:cNvSpPr txBox="1"/>
            <p:nvPr/>
          </p:nvSpPr>
          <p:spPr>
            <a:xfrm>
              <a:off x="1092042" y="4750225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Theoretical material to be removed</a:t>
              </a:r>
              <a:endParaRPr lang="en-US" sz="1400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078158" y="4750225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Measured material removed</a:t>
              </a:r>
              <a:endParaRPr lang="en-US" sz="1400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176683" y="4750225"/>
              <a:ext cx="1917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Difference</a:t>
              </a:r>
              <a:endParaRPr lang="en-US" sz="1400" dirty="0"/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85" y="2783629"/>
              <a:ext cx="6149206" cy="1966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7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61" y="4597231"/>
            <a:ext cx="5788967" cy="196596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995651" y="4496774"/>
            <a:ext cx="4955458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Final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residual error of 13 nm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rms. No thermal distortions using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this power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level (T max: 68 °C).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After removal of E-ELT permitted terms residual 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</a:rPr>
              <a:t>error is 4 nm </a:t>
            </a:r>
            <a:r>
              <a:rPr lang="en-US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rms</a:t>
            </a:r>
            <a:r>
              <a:rPr lang="en-US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</a:rPr>
              <a:t>below the goal specification (5 nm surface </a:t>
            </a:r>
            <a:r>
              <a:rPr lang="en-US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rms</a:t>
            </a:r>
            <a:r>
              <a:rPr lang="en-US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) 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</a:rPr>
              <a:t>assumed for the mean primary E-ELT segment. </a:t>
            </a:r>
            <a:endParaRPr lang="it-IT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906297" y="325814"/>
            <a:ext cx="6843687" cy="6350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IBF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tests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hex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segment</a:t>
            </a:r>
            <a:endParaRPr kumimoji="0" lang="it-IT" sz="40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20413" y="1309620"/>
            <a:ext cx="935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Last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figuring iteration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low power level, 12,5 W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ion source, 19 hours figuring time</a:t>
            </a:r>
            <a:endParaRPr lang="it-IT" dirty="0"/>
          </a:p>
        </p:txBody>
      </p:sp>
      <p:grpSp>
        <p:nvGrpSpPr>
          <p:cNvPr id="13" name="Gruppo 12"/>
          <p:cNvGrpSpPr/>
          <p:nvPr/>
        </p:nvGrpSpPr>
        <p:grpSpPr>
          <a:xfrm>
            <a:off x="971161" y="1893502"/>
            <a:ext cx="6120130" cy="2489180"/>
            <a:chOff x="971161" y="1978428"/>
            <a:chExt cx="6120130" cy="2489180"/>
          </a:xfrm>
        </p:grpSpPr>
        <p:pic>
          <p:nvPicPr>
            <p:cNvPr id="2" name="Immagine 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61" y="1978428"/>
              <a:ext cx="6120130" cy="1965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971161" y="3944388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Theoretical material to be removed</a:t>
              </a:r>
              <a:endParaRPr lang="en-US" sz="1400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906998" y="3944388"/>
              <a:ext cx="191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Measured material removed</a:t>
              </a:r>
              <a:endParaRPr lang="en-US" sz="1400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989872" y="3944388"/>
              <a:ext cx="1917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Difference</a:t>
              </a:r>
              <a:endParaRPr lang="en-US" sz="1400" dirty="0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8731045" y="1893502"/>
            <a:ext cx="2528202" cy="2489180"/>
            <a:chOff x="8731045" y="1978428"/>
            <a:chExt cx="2528202" cy="2489180"/>
          </a:xfrm>
        </p:grpSpPr>
        <p:pic>
          <p:nvPicPr>
            <p:cNvPr id="3" name="Immagine 2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1046" y="1978428"/>
              <a:ext cx="2528201" cy="1965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8731045" y="3944388"/>
              <a:ext cx="2528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After removal of E-ELT permitted terms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70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906297" y="325814"/>
            <a:ext cx="6843687" cy="6350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it-IT" sz="40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of IBF </a:t>
            </a:r>
            <a:r>
              <a:rPr kumimoji="0" lang="it-IT" sz="40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tests</a:t>
            </a:r>
            <a:endParaRPr kumimoji="0" lang="it-IT" sz="40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561489" y="1871542"/>
            <a:ext cx="159256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Run</a:t>
            </a:r>
            <a:r>
              <a:rPr lang="it-IT" dirty="0" smtClean="0"/>
              <a:t> 1: 17 </a:t>
            </a:r>
            <a:r>
              <a:rPr lang="it-IT" dirty="0" err="1" smtClean="0"/>
              <a:t>hr</a:t>
            </a:r>
            <a:endParaRPr lang="it-IT" dirty="0" smtClean="0"/>
          </a:p>
          <a:p>
            <a:r>
              <a:rPr lang="it-IT" dirty="0" err="1" smtClean="0"/>
              <a:t>Run</a:t>
            </a:r>
            <a:r>
              <a:rPr lang="it-IT" dirty="0" smtClean="0"/>
              <a:t> 2:   7 </a:t>
            </a:r>
            <a:r>
              <a:rPr lang="it-IT" dirty="0" err="1" smtClean="0"/>
              <a:t>hr</a:t>
            </a:r>
            <a:endParaRPr lang="it-IT" dirty="0" smtClean="0"/>
          </a:p>
          <a:p>
            <a:r>
              <a:rPr lang="it-IT" dirty="0" err="1" smtClean="0"/>
              <a:t>Run</a:t>
            </a:r>
            <a:r>
              <a:rPr lang="it-IT" dirty="0" smtClean="0"/>
              <a:t> 3: 19 </a:t>
            </a:r>
            <a:r>
              <a:rPr lang="it-IT" dirty="0" err="1" smtClean="0"/>
              <a:t>hr</a:t>
            </a:r>
            <a:endParaRPr lang="it-IT" dirty="0" smtClean="0"/>
          </a:p>
          <a:p>
            <a:r>
              <a:rPr lang="it-IT" dirty="0"/>
              <a:t> </a:t>
            </a:r>
            <a:r>
              <a:rPr lang="it-IT" dirty="0" smtClean="0"/>
              <a:t>           -------</a:t>
            </a:r>
          </a:p>
          <a:p>
            <a:r>
              <a:rPr lang="it-IT" dirty="0" smtClean="0"/>
              <a:t>            43 </a:t>
            </a:r>
            <a:r>
              <a:rPr lang="it-IT" dirty="0" err="1" smtClean="0"/>
              <a:t>hr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080385" y="3623497"/>
            <a:ext cx="4876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We expect that this cumulative time is not representative of the true figuring runs necessaries for the correction of a real segment because influenced by the issues  to understand the thermal problem.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318994" y="1716975"/>
            <a:ext cx="6421996" cy="3749756"/>
            <a:chOff x="359232" y="2356076"/>
            <a:chExt cx="6421996" cy="374975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32" y="2356076"/>
              <a:ext cx="6421996" cy="3749756"/>
            </a:xfrm>
            <a:prstGeom prst="rect">
              <a:avLst/>
            </a:prstGeom>
          </p:spPr>
        </p:pic>
        <p:sp>
          <p:nvSpPr>
            <p:cNvPr id="5" name="Freccia circolare in giù 4"/>
            <p:cNvSpPr/>
            <p:nvPr/>
          </p:nvSpPr>
          <p:spPr>
            <a:xfrm rot="1355030">
              <a:off x="1963007" y="2529411"/>
              <a:ext cx="1515925" cy="363793"/>
            </a:xfrm>
            <a:prstGeom prst="curvedDown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" name="Freccia circolare in giù 5"/>
            <p:cNvSpPr/>
            <p:nvPr/>
          </p:nvSpPr>
          <p:spPr>
            <a:xfrm rot="2355365">
              <a:off x="3306962" y="3324772"/>
              <a:ext cx="1605246" cy="363793"/>
            </a:xfrm>
            <a:prstGeom prst="curvedDown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" name="Freccia circolare in giù 6"/>
            <p:cNvSpPr/>
            <p:nvPr/>
          </p:nvSpPr>
          <p:spPr>
            <a:xfrm rot="1811971">
              <a:off x="4643023" y="4150440"/>
              <a:ext cx="1570801" cy="363793"/>
            </a:xfrm>
            <a:prstGeom prst="curvedDown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3181959" y="2403129"/>
              <a:ext cx="11208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75 </a:t>
              </a:r>
              <a:r>
                <a:rPr lang="it-IT" b="1" dirty="0" err="1" smtClean="0">
                  <a:solidFill>
                    <a:schemeClr val="bg1"/>
                  </a:solidFill>
                </a:rPr>
                <a:t>watts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302837" y="3034863"/>
              <a:ext cx="11208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75 </a:t>
              </a:r>
              <a:r>
                <a:rPr lang="it-IT" b="1" dirty="0" err="1" smtClean="0">
                  <a:solidFill>
                    <a:schemeClr val="bg1"/>
                  </a:solidFill>
                </a:rPr>
                <a:t>watts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578002" y="3919711"/>
              <a:ext cx="11208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12 </a:t>
              </a:r>
              <a:r>
                <a:rPr lang="it-IT" b="1" dirty="0" err="1" smtClean="0">
                  <a:solidFill>
                    <a:schemeClr val="bg1"/>
                  </a:solidFill>
                </a:rPr>
                <a:t>watts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1676112" y="2931001"/>
              <a:ext cx="900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chemeClr val="bg1"/>
                  </a:solidFill>
                </a:rPr>
                <a:t>Run</a:t>
              </a:r>
              <a:r>
                <a:rPr lang="it-IT" b="1" dirty="0" smtClean="0">
                  <a:solidFill>
                    <a:schemeClr val="bg1"/>
                  </a:solidFill>
                </a:rPr>
                <a:t> 1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856264" y="3618639"/>
              <a:ext cx="900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chemeClr val="bg1"/>
                  </a:solidFill>
                </a:rPr>
                <a:t>Run</a:t>
              </a:r>
              <a:r>
                <a:rPr lang="it-IT" b="1" dirty="0" smtClean="0">
                  <a:solidFill>
                    <a:schemeClr val="bg1"/>
                  </a:solidFill>
                </a:rPr>
                <a:t> 2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4207693" y="4475838"/>
              <a:ext cx="900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chemeClr val="bg1"/>
                  </a:solidFill>
                </a:rPr>
                <a:t>Run</a:t>
              </a:r>
              <a:r>
                <a:rPr lang="it-IT" b="1" dirty="0" smtClean="0">
                  <a:solidFill>
                    <a:schemeClr val="bg1"/>
                  </a:solidFill>
                </a:rPr>
                <a:t> 3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ttangolo 20"/>
          <p:cNvSpPr/>
          <p:nvPr/>
        </p:nvSpPr>
        <p:spPr>
          <a:xfrm>
            <a:off x="157963" y="5773896"/>
            <a:ext cx="11592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better </a:t>
            </a:r>
            <a:r>
              <a:rPr lang="en-US" dirty="0" smtClean="0"/>
              <a:t>time estimation </a:t>
            </a:r>
            <a:r>
              <a:rPr lang="en-US" dirty="0"/>
              <a:t>will come from the future activities regarding the correction of a real scale hexagonal segment having good surface and initial errors in line with what prescribed after </a:t>
            </a:r>
            <a:r>
              <a:rPr lang="en-US" dirty="0" smtClean="0"/>
              <a:t>lapping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409939" y="767810"/>
            <a:ext cx="8555926" cy="494283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Further</a:t>
            </a:r>
            <a:r>
              <a:rPr lang="it-IT" sz="32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32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Strategy</a:t>
            </a:r>
            <a:r>
              <a:rPr lang="it-IT" sz="32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to reduce the </a:t>
            </a:r>
            <a:r>
              <a:rPr lang="it-IT" sz="32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heating</a:t>
            </a:r>
            <a:r>
              <a:rPr lang="it-IT" sz="32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kumimoji="0" lang="it-IT" sz="32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raster continu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912" r="25885"/>
          <a:stretch/>
        </p:blipFill>
        <p:spPr>
          <a:xfrm>
            <a:off x="496286" y="2070247"/>
            <a:ext cx="2952000" cy="3444401"/>
          </a:xfrm>
          <a:prstGeom prst="rect">
            <a:avLst/>
          </a:prstGeom>
        </p:spPr>
      </p:pic>
      <p:pic>
        <p:nvPicPr>
          <p:cNvPr id="4" name="raster_sfalsato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5845" r="25727"/>
          <a:stretch/>
        </p:blipFill>
        <p:spPr>
          <a:xfrm>
            <a:off x="3636074" y="2088743"/>
            <a:ext cx="2965258" cy="34444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96286" y="5533144"/>
            <a:ext cx="295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Run</a:t>
            </a:r>
            <a:r>
              <a:rPr lang="it-IT" sz="1600" dirty="0" smtClean="0"/>
              <a:t> 4 </a:t>
            </a:r>
            <a:r>
              <a:rPr lang="it-IT" sz="1600" dirty="0" err="1" smtClean="0"/>
              <a:t>Sequential</a:t>
            </a:r>
            <a:r>
              <a:rPr lang="it-IT" sz="1600" dirty="0" smtClean="0"/>
              <a:t> </a:t>
            </a:r>
            <a:r>
              <a:rPr lang="it-IT" sz="1600" dirty="0" err="1" smtClean="0"/>
              <a:t>columns</a:t>
            </a:r>
            <a:endParaRPr lang="en-US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636074" y="5533144"/>
            <a:ext cx="2965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Run</a:t>
            </a:r>
            <a:r>
              <a:rPr lang="it-IT" sz="1600" dirty="0" smtClean="0"/>
              <a:t> 6 </a:t>
            </a:r>
            <a:r>
              <a:rPr lang="it-IT" sz="1600" dirty="0" err="1" smtClean="0"/>
              <a:t>Displaced</a:t>
            </a:r>
            <a:r>
              <a:rPr lang="it-IT" sz="1600" dirty="0" smtClean="0"/>
              <a:t>  </a:t>
            </a:r>
            <a:r>
              <a:rPr lang="it-IT" sz="1600" dirty="0" err="1" smtClean="0"/>
              <a:t>columns</a:t>
            </a:r>
            <a:endParaRPr lang="en-US" sz="1600" dirty="0"/>
          </a:p>
        </p:txBody>
      </p:sp>
      <p:sp>
        <p:nvSpPr>
          <p:cNvPr id="7" name="CasellaDiTesto 3"/>
          <p:cNvSpPr txBox="1"/>
          <p:nvPr/>
        </p:nvSpPr>
        <p:spPr>
          <a:xfrm>
            <a:off x="6830005" y="3686962"/>
            <a:ext cx="522514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The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raster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scan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with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displaced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columns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increase</a:t>
            </a:r>
            <a:r>
              <a:rPr kumimoji="0" lang="it-IT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the </a:t>
            </a:r>
            <a:r>
              <a:rPr kumimoji="0" lang="it-IT" sz="1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percentage</a:t>
            </a:r>
            <a:r>
              <a:rPr kumimoji="0" lang="it-IT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of time </a:t>
            </a:r>
            <a:r>
              <a:rPr kumimoji="0" lang="it-IT" sz="1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below</a:t>
            </a:r>
            <a:r>
              <a:rPr kumimoji="0" lang="it-IT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100 °C.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aseline="0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strategy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already</a:t>
            </a:r>
            <a:r>
              <a:rPr lang="it-IT" dirty="0" smtClean="0"/>
              <a:t> </a:t>
            </a:r>
            <a:r>
              <a:rPr lang="it-IT" dirty="0" err="1" smtClean="0"/>
              <a:t>tested</a:t>
            </a:r>
            <a:r>
              <a:rPr lang="it-IT" dirty="0" smtClean="0"/>
              <a:t> in a follow-up </a:t>
            </a:r>
            <a:r>
              <a:rPr lang="it-IT" dirty="0" err="1" smtClean="0"/>
              <a:t>run</a:t>
            </a:r>
            <a:r>
              <a:rPr lang="it-IT" dirty="0" smtClean="0"/>
              <a:t> </a:t>
            </a:r>
            <a:r>
              <a:rPr lang="it-IT" dirty="0" err="1" smtClean="0"/>
              <a:t>named</a:t>
            </a:r>
            <a:r>
              <a:rPr lang="it-IT" dirty="0" smtClean="0"/>
              <a:t> </a:t>
            </a:r>
            <a:r>
              <a:rPr lang="it-IT" dirty="0" err="1" smtClean="0"/>
              <a:t>Run</a:t>
            </a:r>
            <a:r>
              <a:rPr lang="it-IT" dirty="0" smtClean="0"/>
              <a:t> 6. From the data </a:t>
            </a:r>
            <a:r>
              <a:rPr lang="it-IT" dirty="0" err="1" smtClean="0"/>
              <a:t>obtained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to derive </a:t>
            </a:r>
            <a:r>
              <a:rPr lang="it-IT" dirty="0" err="1" smtClean="0"/>
              <a:t>that</a:t>
            </a:r>
            <a:r>
              <a:rPr lang="it-IT" dirty="0" smtClean="0"/>
              <a:t> the front </a:t>
            </a:r>
            <a:r>
              <a:rPr lang="it-IT" dirty="0" err="1" smtClean="0"/>
              <a:t>max</a:t>
            </a:r>
            <a:r>
              <a:rPr lang="it-IT" dirty="0" smtClean="0"/>
              <a:t> temperature </a:t>
            </a:r>
            <a:r>
              <a:rPr lang="it-IT" dirty="0" err="1" smtClean="0"/>
              <a:t>was</a:t>
            </a:r>
            <a:r>
              <a:rPr lang="it-IT" dirty="0" smtClean="0"/>
              <a:t> of 147 °C and </a:t>
            </a:r>
            <a:r>
              <a:rPr lang="it-IT" dirty="0" err="1" smtClean="0"/>
              <a:t>that</a:t>
            </a:r>
            <a:r>
              <a:rPr lang="it-IT" dirty="0" smtClean="0"/>
              <a:t> for 92 % of the time the temperature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below</a:t>
            </a:r>
            <a:r>
              <a:rPr lang="it-IT" dirty="0" smtClean="0"/>
              <a:t> 100 °C.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 rotWithShape="1">
          <a:blip r:embed="rId8"/>
          <a:srcRect b="40367"/>
          <a:stretch/>
        </p:blipFill>
        <p:spPr>
          <a:xfrm>
            <a:off x="6830007" y="2585878"/>
            <a:ext cx="5041274" cy="91440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789121" y="1804076"/>
            <a:ext cx="508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Raster</a:t>
            </a:r>
            <a:r>
              <a:rPr lang="it-IT" dirty="0" smtClean="0"/>
              <a:t> </a:t>
            </a:r>
            <a:r>
              <a:rPr lang="it-IT" dirty="0" err="1" smtClean="0"/>
              <a:t>scans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75 </a:t>
            </a:r>
            <a:r>
              <a:rPr lang="it-IT" dirty="0" err="1" smtClean="0"/>
              <a:t>Watts</a:t>
            </a:r>
            <a:r>
              <a:rPr lang="it-IT" dirty="0" smtClean="0"/>
              <a:t>. FEM </a:t>
            </a:r>
            <a:r>
              <a:rPr lang="it-IT" dirty="0" err="1" smtClean="0"/>
              <a:t>estimation</a:t>
            </a:r>
            <a:r>
              <a:rPr lang="it-IT" dirty="0" smtClean="0"/>
              <a:t> of the </a:t>
            </a:r>
            <a:r>
              <a:rPr lang="it-IT" dirty="0" err="1" smtClean="0"/>
              <a:t>frontal</a:t>
            </a:r>
            <a:r>
              <a:rPr lang="it-IT" dirty="0" smtClean="0"/>
              <a:t> </a:t>
            </a:r>
            <a:r>
              <a:rPr lang="it-IT" dirty="0" err="1" smtClean="0"/>
              <a:t>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6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/>
          <p:cNvSpPr txBox="1">
            <a:spLocks/>
          </p:cNvSpPr>
          <p:nvPr/>
        </p:nvSpPr>
        <p:spPr>
          <a:xfrm>
            <a:off x="4562669" y="326570"/>
            <a:ext cx="7373927" cy="494283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Rear</a:t>
            </a:r>
            <a:r>
              <a:rPr lang="it-IT" sz="28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temperature </a:t>
            </a:r>
            <a:r>
              <a:rPr lang="it-IT" sz="28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comparison</a:t>
            </a:r>
            <a:r>
              <a:rPr lang="it-IT" sz="28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kumimoji="0" lang="it-IT" sz="28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07437" y="1310822"/>
            <a:ext cx="427653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dirty="0" err="1" smtClean="0">
                <a:latin typeface="Arial" charset="0"/>
              </a:rPr>
              <a:t>Comparison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between</a:t>
            </a:r>
            <a:r>
              <a:rPr lang="it-IT" dirty="0" smtClean="0">
                <a:latin typeface="Arial" charset="0"/>
              </a:rPr>
              <a:t> FEM </a:t>
            </a:r>
            <a:r>
              <a:rPr lang="it-IT" dirty="0" err="1" smtClean="0">
                <a:latin typeface="Arial" charset="0"/>
              </a:rPr>
              <a:t>simulations</a:t>
            </a:r>
            <a:r>
              <a:rPr lang="it-IT" dirty="0" smtClean="0">
                <a:latin typeface="Arial" charset="0"/>
              </a:rPr>
              <a:t> and reality for the back temperature.</a:t>
            </a:r>
          </a:p>
          <a:p>
            <a:pPr marL="285750" lvl="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rial" charset="0"/>
              </a:rPr>
              <a:t>The </a:t>
            </a:r>
            <a:r>
              <a:rPr lang="it-IT" dirty="0" err="1">
                <a:latin typeface="Arial" charset="0"/>
              </a:rPr>
              <a:t>measured</a:t>
            </a:r>
            <a:r>
              <a:rPr lang="it-IT" dirty="0">
                <a:latin typeface="Arial" charset="0"/>
              </a:rPr>
              <a:t> </a:t>
            </a:r>
            <a:r>
              <a:rPr lang="it-IT" dirty="0" err="1">
                <a:latin typeface="Arial" charset="0"/>
              </a:rPr>
              <a:t>rear</a:t>
            </a:r>
            <a:r>
              <a:rPr lang="it-IT" dirty="0">
                <a:latin typeface="Arial" charset="0"/>
              </a:rPr>
              <a:t> temperature are in </a:t>
            </a:r>
            <a:r>
              <a:rPr lang="it-IT" dirty="0" err="1">
                <a:latin typeface="Arial" charset="0"/>
              </a:rPr>
              <a:t>good</a:t>
            </a:r>
            <a:r>
              <a:rPr lang="it-IT" dirty="0">
                <a:latin typeface="Arial" charset="0"/>
              </a:rPr>
              <a:t> </a:t>
            </a:r>
            <a:r>
              <a:rPr lang="it-IT" dirty="0" err="1">
                <a:latin typeface="Arial" charset="0"/>
              </a:rPr>
              <a:t>agreement</a:t>
            </a:r>
            <a:r>
              <a:rPr lang="it-IT" dirty="0">
                <a:latin typeface="Arial" charset="0"/>
              </a:rPr>
              <a:t> with the </a:t>
            </a:r>
            <a:r>
              <a:rPr lang="it-IT" dirty="0" err="1">
                <a:latin typeface="Arial" charset="0"/>
              </a:rPr>
              <a:t>simulated</a:t>
            </a:r>
            <a:r>
              <a:rPr lang="it-IT" dirty="0">
                <a:latin typeface="Arial" charset="0"/>
              </a:rPr>
              <a:t> </a:t>
            </a:r>
            <a:r>
              <a:rPr lang="it-IT" dirty="0" err="1">
                <a:latin typeface="Arial" charset="0"/>
              </a:rPr>
              <a:t>ones</a:t>
            </a:r>
            <a:r>
              <a:rPr lang="it-IT" dirty="0">
                <a:latin typeface="Arial" charset="0"/>
              </a:rPr>
              <a:t> </a:t>
            </a:r>
            <a:r>
              <a:rPr lang="it-IT" dirty="0" err="1">
                <a:latin typeface="Arial" charset="0"/>
              </a:rPr>
              <a:t>assuming</a:t>
            </a:r>
            <a:r>
              <a:rPr lang="it-IT" dirty="0">
                <a:latin typeface="Arial" charset="0"/>
              </a:rPr>
              <a:t> a </a:t>
            </a:r>
            <a:r>
              <a:rPr lang="it-IT" dirty="0" err="1">
                <a:latin typeface="Arial" charset="0"/>
              </a:rPr>
              <a:t>drift</a:t>
            </a:r>
            <a:r>
              <a:rPr lang="it-IT" dirty="0">
                <a:latin typeface="Arial" charset="0"/>
              </a:rPr>
              <a:t> in the </a:t>
            </a:r>
            <a:r>
              <a:rPr lang="it-IT" dirty="0" err="1">
                <a:latin typeface="Arial" charset="0"/>
              </a:rPr>
              <a:t>environment</a:t>
            </a:r>
            <a:r>
              <a:rPr lang="it-IT" dirty="0">
                <a:latin typeface="Arial" charset="0"/>
              </a:rPr>
              <a:t> temperature of 2.2°C/hours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851968" y="1107408"/>
            <a:ext cx="8309174" cy="5572512"/>
            <a:chOff x="2851968" y="1107408"/>
            <a:chExt cx="8309174" cy="5572512"/>
          </a:xfrm>
        </p:grpSpPr>
        <p:grpSp>
          <p:nvGrpSpPr>
            <p:cNvPr id="22" name="Gruppo 21"/>
            <p:cNvGrpSpPr/>
            <p:nvPr/>
          </p:nvGrpSpPr>
          <p:grpSpPr>
            <a:xfrm>
              <a:off x="2851968" y="1107408"/>
              <a:ext cx="8309174" cy="5572512"/>
              <a:chOff x="1825558" y="1107408"/>
              <a:chExt cx="8309174" cy="5572512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593"/>
              <a:stretch/>
            </p:blipFill>
            <p:spPr>
              <a:xfrm>
                <a:off x="1825559" y="3721737"/>
                <a:ext cx="3916685" cy="2958183"/>
              </a:xfrm>
              <a:prstGeom prst="rect">
                <a:avLst/>
              </a:prstGeom>
            </p:spPr>
          </p:pic>
          <p:pic>
            <p:nvPicPr>
              <p:cNvPr id="10" name="Immagin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318"/>
              <a:stretch/>
            </p:blipFill>
            <p:spPr>
              <a:xfrm>
                <a:off x="6273781" y="3721736"/>
                <a:ext cx="3860951" cy="2958183"/>
              </a:xfrm>
              <a:prstGeom prst="rect">
                <a:avLst/>
              </a:prstGeom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0197" y="1107408"/>
                <a:ext cx="4292327" cy="2558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1825558" y="1669546"/>
                <a:ext cx="815816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dirty="0" smtClean="0"/>
                  <a:t>				</a:t>
                </a:r>
                <a:r>
                  <a:rPr lang="it-IT" dirty="0" err="1" smtClean="0"/>
                  <a:t>Measured</a:t>
                </a:r>
                <a:endParaRPr lang="it-IT" dirty="0" smtClean="0"/>
              </a:p>
              <a:p>
                <a:pPr algn="l"/>
                <a:endParaRPr lang="it-IT" dirty="0" smtClean="0"/>
              </a:p>
              <a:p>
                <a:pPr algn="l"/>
                <a:endParaRPr lang="it-IT" dirty="0"/>
              </a:p>
              <a:p>
                <a:pPr algn="l"/>
                <a:endParaRPr lang="it-IT" dirty="0" smtClean="0"/>
              </a:p>
              <a:p>
                <a:pPr algn="l"/>
                <a:endParaRPr lang="it-IT" dirty="0"/>
              </a:p>
              <a:p>
                <a:pPr algn="l"/>
                <a:endParaRPr lang="it-IT" dirty="0" smtClean="0"/>
              </a:p>
              <a:p>
                <a:pPr algn="l"/>
                <a:endParaRPr lang="it-IT" dirty="0"/>
              </a:p>
              <a:p>
                <a:pPr algn="l"/>
                <a:endParaRPr lang="it-IT" dirty="0"/>
              </a:p>
              <a:p>
                <a:pPr algn="l"/>
                <a:r>
                  <a:rPr lang="it-IT" dirty="0" smtClean="0"/>
                  <a:t>         </a:t>
                </a:r>
                <a:r>
                  <a:rPr lang="it-IT" dirty="0" err="1" smtClean="0"/>
                  <a:t>Run</a:t>
                </a:r>
                <a:r>
                  <a:rPr lang="it-IT" dirty="0" smtClean="0"/>
                  <a:t> 4          </a:t>
                </a:r>
                <a:r>
                  <a:rPr lang="it-IT" dirty="0" err="1" smtClean="0"/>
                  <a:t>Simulated</a:t>
                </a:r>
                <a:r>
                  <a:rPr lang="it-IT" dirty="0" smtClean="0"/>
                  <a:t>	</a:t>
                </a:r>
                <a:r>
                  <a:rPr lang="it-IT" dirty="0"/>
                  <a:t> </a:t>
                </a:r>
                <a:r>
                  <a:rPr lang="it-IT" dirty="0" smtClean="0"/>
                  <a:t>	         </a:t>
                </a:r>
                <a:r>
                  <a:rPr lang="it-IT" dirty="0" err="1" smtClean="0"/>
                  <a:t>Run</a:t>
                </a:r>
                <a:r>
                  <a:rPr lang="it-IT" dirty="0" smtClean="0"/>
                  <a:t> 6          </a:t>
                </a:r>
                <a:r>
                  <a:rPr lang="it-IT" dirty="0" err="1" smtClean="0"/>
                  <a:t>Simulated</a:t>
                </a:r>
                <a:endParaRPr lang="it-IT" dirty="0"/>
              </a:p>
            </p:txBody>
          </p:sp>
          <p:cxnSp>
            <p:nvCxnSpPr>
              <p:cNvPr id="13" name="Connettore 2 12"/>
              <p:cNvCxnSpPr/>
              <p:nvPr/>
            </p:nvCxnSpPr>
            <p:spPr>
              <a:xfrm flipH="1">
                <a:off x="4285459" y="1672610"/>
                <a:ext cx="2952328" cy="367240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2 13"/>
              <p:cNvCxnSpPr/>
              <p:nvPr/>
            </p:nvCxnSpPr>
            <p:spPr>
              <a:xfrm>
                <a:off x="7542445" y="2143416"/>
                <a:ext cx="936103" cy="320160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Parentesi graffa aperta 14"/>
              <p:cNvSpPr/>
              <p:nvPr/>
            </p:nvSpPr>
            <p:spPr>
              <a:xfrm rot="5400000">
                <a:off x="4698128" y="2107412"/>
                <a:ext cx="216024" cy="576064"/>
              </a:xfrm>
              <a:prstGeom prst="leftBrace">
                <a:avLst/>
              </a:prstGeom>
              <a:ln w="158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4357467" y="1873170"/>
                <a:ext cx="9194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 err="1" smtClean="0"/>
                  <a:t>Heating</a:t>
                </a:r>
                <a:r>
                  <a:rPr lang="it-IT" sz="1100" dirty="0" smtClean="0"/>
                  <a:t> time</a:t>
                </a:r>
                <a:endParaRPr lang="it-IT" sz="1100" dirty="0"/>
              </a:p>
            </p:txBody>
          </p:sp>
          <p:cxnSp>
            <p:nvCxnSpPr>
              <p:cNvPr id="17" name="Connettore 1 16"/>
              <p:cNvCxnSpPr/>
              <p:nvPr/>
            </p:nvCxnSpPr>
            <p:spPr>
              <a:xfrm flipV="1">
                <a:off x="4518108" y="1999400"/>
                <a:ext cx="4083809" cy="1062850"/>
              </a:xfrm>
              <a:prstGeom prst="line">
                <a:avLst/>
              </a:prstGeom>
              <a:ln w="31750" cmpd="sng">
                <a:solidFill>
                  <a:srgbClr val="00B050"/>
                </a:solidFill>
                <a:prstDash val="dash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asellaDiTesto 17"/>
              <p:cNvSpPr txBox="1"/>
              <p:nvPr/>
            </p:nvSpPr>
            <p:spPr>
              <a:xfrm>
                <a:off x="8610932" y="1534256"/>
                <a:ext cx="1368152" cy="738664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Environment temperature:</a:t>
                </a:r>
              </a:p>
              <a:p>
                <a:r>
                  <a:rPr lang="it-IT" sz="1400" dirty="0" smtClean="0"/>
                  <a:t>2.2°C/h</a:t>
                </a:r>
                <a:endParaRPr lang="it-IT" sz="1400" dirty="0"/>
              </a:p>
            </p:txBody>
          </p:sp>
          <p:cxnSp>
            <p:nvCxnSpPr>
              <p:cNvPr id="19" name="Connettore 1 18"/>
              <p:cNvCxnSpPr/>
              <p:nvPr/>
            </p:nvCxnSpPr>
            <p:spPr>
              <a:xfrm flipV="1">
                <a:off x="4518108" y="1793104"/>
                <a:ext cx="4083809" cy="1062850"/>
              </a:xfrm>
              <a:prstGeom prst="line">
                <a:avLst/>
              </a:prstGeom>
              <a:ln w="31750" cmpd="sng">
                <a:solidFill>
                  <a:srgbClr val="00B050"/>
                </a:solidFill>
                <a:prstDash val="dash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CasellaDiTesto 1"/>
            <p:cNvSpPr txBox="1"/>
            <p:nvPr/>
          </p:nvSpPr>
          <p:spPr>
            <a:xfrm>
              <a:off x="3946849" y="3806887"/>
              <a:ext cx="863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</a:rPr>
                <a:t>Run</a:t>
              </a:r>
              <a:r>
                <a:rPr lang="it-IT" dirty="0" smtClean="0">
                  <a:solidFill>
                    <a:schemeClr val="bg1"/>
                  </a:solidFill>
                </a:rPr>
                <a:t> 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8077577" y="3806102"/>
              <a:ext cx="863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</a:rPr>
                <a:t>Run</a:t>
              </a:r>
              <a:r>
                <a:rPr lang="it-IT" dirty="0" smtClean="0">
                  <a:solidFill>
                    <a:schemeClr val="bg1"/>
                  </a:solidFill>
                </a:rPr>
                <a:t> 6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8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191587" y="263264"/>
            <a:ext cx="3156865" cy="522514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charset="0"/>
              </a:rPr>
              <a:t>Conclusions</a:t>
            </a:r>
            <a:endParaRPr lang="it-IT" sz="3600" b="1" cap="all" dirty="0">
              <a:ln w="6350">
                <a:noFill/>
              </a:ln>
              <a:solidFill>
                <a:srgbClr val="F0A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/>
              <a:ea typeface="+mj-ea"/>
              <a:cs typeface="+mj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94893" y="1441598"/>
            <a:ext cx="107564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INAF-OAB has developed a large IBF facility used for R&amp;D 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We are conducting a study concerning the IBF figuring of hexagonal segments in </a:t>
            </a:r>
            <a:r>
              <a:rPr lang="en-US" sz="2400" dirty="0" err="1" smtClean="0"/>
              <a:t>Zerodur</a:t>
            </a:r>
            <a:r>
              <a:rPr lang="en-US" sz="2400" dirty="0" smtClean="0"/>
              <a:t> for E-ELT. The gained experience will be useful also for the MAORY optics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A preliminary test on a 1 m corner to corner segment has been done and the issue of the thermal heating of the segment during the figuring has been investigated.  Solutions has been found and implemented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The test segment has been successfully figured to the goal requested for the ESO segment assembly specs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620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7461374" y="251926"/>
            <a:ext cx="2998244" cy="541176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3600" b="1" dirty="0" err="1" smtClean="0">
                <a:solidFill>
                  <a:srgbClr val="FFFF00"/>
                </a:solidFill>
                <a:latin typeface="Arial" charset="0"/>
              </a:rPr>
              <a:t>Summary</a:t>
            </a:r>
            <a:endParaRPr lang="en-US" sz="3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349969" y="1487481"/>
            <a:ext cx="9583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Review of the IBF technique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The large IBF system recently developed in INAF-OAB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Technique useful for the finishing of the M1 segments and MAORY optics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Test figuring of an hexagonal mirror segment 1m corner to corner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Issues</a:t>
            </a:r>
            <a:r>
              <a:rPr lang="it-IT" sz="2800" dirty="0" smtClean="0"/>
              <a:t> </a:t>
            </a:r>
            <a:r>
              <a:rPr lang="en-US" sz="2800" dirty="0" smtClean="0"/>
              <a:t>encountered</a:t>
            </a:r>
            <a:r>
              <a:rPr lang="it-IT" sz="2800" dirty="0" smtClean="0"/>
              <a:t> and </a:t>
            </a:r>
            <a:r>
              <a:rPr lang="en-US" sz="2800" dirty="0"/>
              <a:t>r</a:t>
            </a:r>
            <a:r>
              <a:rPr lang="en-US" sz="2800" dirty="0" smtClean="0"/>
              <a:t>esults</a:t>
            </a:r>
            <a:r>
              <a:rPr lang="it-IT" sz="2800" dirty="0" smtClean="0"/>
              <a:t> </a:t>
            </a:r>
            <a:r>
              <a:rPr lang="en-US" sz="2800" dirty="0" smtClean="0"/>
              <a:t>obtained</a:t>
            </a:r>
          </a:p>
        </p:txBody>
      </p:sp>
    </p:spTree>
    <p:extLst>
      <p:ext uri="{BB962C8B-B14F-4D97-AF65-F5344CB8AC3E}">
        <p14:creationId xmlns:p14="http://schemas.microsoft.com/office/powerpoint/2010/main" val="7615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rf_15mm_bis_ingl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257" y="4952338"/>
            <a:ext cx="2016225" cy="121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Immagine 4" descr="interferometr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257" y="3018254"/>
            <a:ext cx="2976329" cy="1336458"/>
          </a:xfrm>
          <a:prstGeom prst="rect">
            <a:avLst/>
          </a:prstGeom>
        </p:spPr>
      </p:pic>
      <p:pic>
        <p:nvPicPr>
          <p:cNvPr id="7" name="Picture 2" descr="C:\Opd_galileo\RUAG_Rame\Screen_calcolo_dim.ridotta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56" y="2348989"/>
            <a:ext cx="3677827" cy="2451611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614469" y="4314399"/>
            <a:ext cx="361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pperplate Gothic Light"/>
                <a:cs typeface="Copperplate Gothic Light"/>
              </a:rPr>
              <a:t>Interferometric </a:t>
            </a:r>
            <a:r>
              <a:rPr lang="it-IT" dirty="0" err="1" smtClean="0">
                <a:latin typeface="Copperplate Gothic Light"/>
                <a:cs typeface="Copperplate Gothic Light"/>
              </a:rPr>
              <a:t>measure</a:t>
            </a:r>
            <a:endParaRPr lang="it-IT" dirty="0">
              <a:latin typeface="Copperplate Gothic Light"/>
              <a:cs typeface="Copperplate Gothic Ligh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54910" y="4812268"/>
            <a:ext cx="2968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Copperplate Gothic Light"/>
                <a:cs typeface="Copperplate Gothic Light"/>
              </a:rPr>
              <a:t>Time</a:t>
            </a:r>
            <a:r>
              <a:rPr lang="it-IT" sz="1600" dirty="0" smtClean="0">
                <a:latin typeface="Copperplate Gothic Light"/>
                <a:cs typeface="Copperplate Gothic Light"/>
              </a:rPr>
              <a:t> </a:t>
            </a:r>
            <a:r>
              <a:rPr lang="it-IT" sz="1600" dirty="0" err="1" smtClean="0">
                <a:latin typeface="Copperplate Gothic Light"/>
                <a:cs typeface="Copperplate Gothic Light"/>
              </a:rPr>
              <a:t>matrix</a:t>
            </a:r>
            <a:r>
              <a:rPr lang="it-IT" sz="1600" dirty="0" smtClean="0">
                <a:latin typeface="Copperplate Gothic Light"/>
                <a:cs typeface="Copperplate Gothic Light"/>
              </a:rPr>
              <a:t> </a:t>
            </a:r>
            <a:r>
              <a:rPr lang="it-IT" sz="1600" dirty="0" err="1" smtClean="0">
                <a:latin typeface="Copperplate Gothic Light"/>
                <a:cs typeface="Copperplate Gothic Light"/>
              </a:rPr>
              <a:t>computation</a:t>
            </a:r>
            <a:endParaRPr lang="it-IT" sz="1600" dirty="0">
              <a:latin typeface="Copperplate Gothic Light"/>
              <a:cs typeface="Copperplate Gothic Light"/>
            </a:endParaRPr>
          </a:p>
        </p:txBody>
      </p:sp>
      <p:pic>
        <p:nvPicPr>
          <p:cNvPr id="10" name="Picture 3" descr="C:\Opd_galileo\Lavorazione SiC BET1 (riporto Snecma su Bettini Febbraio 2004)\Primo run\Pic0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2133" y="958468"/>
            <a:ext cx="2712043" cy="25425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4" descr="C:\Opd_galileo\SESO\DSC022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2133" y="3789041"/>
            <a:ext cx="2712043" cy="2712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418819" y="1209526"/>
            <a:ext cx="575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Deterministic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process</a:t>
            </a:r>
            <a:endParaRPr lang="it-IT" dirty="0" smtClean="0">
              <a:latin typeface="Copperplate Gothic Light"/>
            </a:endParaRPr>
          </a:p>
          <a:p>
            <a:pPr>
              <a:buFontTx/>
              <a:buChar char="-"/>
            </a:pP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Pressurless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technique</a:t>
            </a:r>
            <a:r>
              <a:rPr lang="it-IT" dirty="0" smtClean="0">
                <a:latin typeface="Copperplate Gothic Light"/>
              </a:rPr>
              <a:t>  (</a:t>
            </a:r>
            <a:r>
              <a:rPr lang="it-IT" dirty="0" err="1">
                <a:latin typeface="Copperplate Gothic Light"/>
              </a:rPr>
              <a:t>g</a:t>
            </a:r>
            <a:r>
              <a:rPr lang="it-IT" dirty="0" err="1" smtClean="0">
                <a:latin typeface="Copperplate Gothic Light"/>
              </a:rPr>
              <a:t>ood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edges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correction</a:t>
            </a:r>
            <a:r>
              <a:rPr lang="it-IT" dirty="0" smtClean="0">
                <a:latin typeface="Copperplate Gothic Light"/>
              </a:rPr>
              <a:t>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877063" y="5556562"/>
            <a:ext cx="60997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sz="2000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Figuring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possible</a:t>
            </a:r>
            <a:r>
              <a:rPr lang="it-IT" dirty="0" smtClean="0">
                <a:latin typeface="Copperplate Gothic Light"/>
              </a:rPr>
              <a:t> on </a:t>
            </a:r>
            <a:r>
              <a:rPr lang="it-IT" dirty="0" err="1" smtClean="0">
                <a:latin typeface="Copperplate Gothic Light"/>
              </a:rPr>
              <a:t>optics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already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assembled</a:t>
            </a:r>
            <a:endParaRPr lang="it-IT" dirty="0" smtClean="0">
              <a:latin typeface="Copperplate Gothic Light"/>
            </a:endParaRPr>
          </a:p>
          <a:p>
            <a:pPr>
              <a:buFontTx/>
              <a:buChar char="-"/>
            </a:pP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Stable</a:t>
            </a:r>
            <a:r>
              <a:rPr lang="it-IT" dirty="0" smtClean="0">
                <a:latin typeface="Copperplate Gothic Light"/>
              </a:rPr>
              <a:t> </a:t>
            </a:r>
            <a:r>
              <a:rPr lang="it-IT" dirty="0" err="1" smtClean="0">
                <a:latin typeface="Copperplate Gothic Light"/>
              </a:rPr>
              <a:t>removal</a:t>
            </a:r>
            <a:r>
              <a:rPr lang="it-IT" dirty="0" smtClean="0">
                <a:latin typeface="Copperplate Gothic Light"/>
              </a:rPr>
              <a:t> rate (50/100 nm min.)</a:t>
            </a:r>
            <a:endParaRPr lang="it-IT" dirty="0">
              <a:latin typeface="Copperplate Gothic Light"/>
            </a:endParaRPr>
          </a:p>
        </p:txBody>
      </p:sp>
      <p:pic>
        <p:nvPicPr>
          <p:cNvPr id="14" name="Picture 17" descr="IonFig.bmp"/>
          <p:cNvPicPr>
            <a:picLocks noChangeAspect="1"/>
          </p:cNvPicPr>
          <p:nvPr/>
        </p:nvPicPr>
        <p:blipFill>
          <a:blip r:embed="rId7" cstate="print"/>
          <a:srcRect r="53767" b="49646"/>
          <a:stretch>
            <a:fillRect/>
          </a:stretch>
        </p:blipFill>
        <p:spPr>
          <a:xfrm>
            <a:off x="738491" y="1422930"/>
            <a:ext cx="2447165" cy="1100172"/>
          </a:xfrm>
          <a:prstGeom prst="rect">
            <a:avLst/>
          </a:prstGeom>
        </p:spPr>
      </p:pic>
      <p:cxnSp>
        <p:nvCxnSpPr>
          <p:cNvPr id="15" name="Curved Connector 20"/>
          <p:cNvCxnSpPr/>
          <p:nvPr/>
        </p:nvCxnSpPr>
        <p:spPr>
          <a:xfrm>
            <a:off x="3249795" y="2136723"/>
            <a:ext cx="1172821" cy="698741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22"/>
          <p:cNvCxnSpPr/>
          <p:nvPr/>
        </p:nvCxnSpPr>
        <p:spPr>
          <a:xfrm flipV="1">
            <a:off x="2921289" y="4565747"/>
            <a:ext cx="1501327" cy="955069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33"/>
          <p:cNvCxnSpPr/>
          <p:nvPr/>
        </p:nvCxnSpPr>
        <p:spPr>
          <a:xfrm>
            <a:off x="8348389" y="3645024"/>
            <a:ext cx="628467" cy="158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olo 1"/>
          <p:cNvSpPr txBox="1">
            <a:spLocks/>
          </p:cNvSpPr>
          <p:nvPr/>
        </p:nvSpPr>
        <p:spPr>
          <a:xfrm>
            <a:off x="5501019" y="153952"/>
            <a:ext cx="5836366" cy="635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IBF</a:t>
            </a:r>
            <a:r>
              <a:rPr kumimoji="0" lang="it-IT" sz="3600" b="1" i="0" u="none" strike="noStrike" kern="1200" cap="all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all" spc="0" normalizeH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technology</a:t>
            </a:r>
            <a:endParaRPr kumimoji="0" lang="en-US" sz="3600" b="1" i="0" u="none" strike="noStrike" kern="1200" cap="all" spc="0" normalizeH="0" baseline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66902" y="6142655"/>
            <a:ext cx="242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Copperplate Gothic Light"/>
                <a:cs typeface="Copperplate Gothic Light"/>
              </a:rPr>
              <a:t>Removal</a:t>
            </a:r>
            <a:r>
              <a:rPr lang="it-IT" dirty="0" smtClean="0">
                <a:latin typeface="Copperplate Gothic Light"/>
                <a:cs typeface="Copperplate Gothic Light"/>
              </a:rPr>
              <a:t> </a:t>
            </a:r>
            <a:r>
              <a:rPr lang="it-IT" dirty="0" err="1" smtClean="0">
                <a:latin typeface="Copperplate Gothic Light"/>
                <a:cs typeface="Copperplate Gothic Light"/>
              </a:rPr>
              <a:t>function</a:t>
            </a:r>
            <a:endParaRPr lang="it-IT" dirty="0">
              <a:latin typeface="Copperplate Gothic Light"/>
              <a:cs typeface="Copperplate Gothic Ligh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56381" y="2466132"/>
            <a:ext cx="308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Copperplate Gothic Light"/>
                <a:cs typeface="Copperplate Gothic Light"/>
              </a:rPr>
              <a:t>Optic</a:t>
            </a:r>
            <a:r>
              <a:rPr lang="it-IT" dirty="0" smtClean="0">
                <a:latin typeface="Copperplate Gothic Light"/>
                <a:cs typeface="Copperplate Gothic Light"/>
              </a:rPr>
              <a:t> </a:t>
            </a:r>
            <a:r>
              <a:rPr lang="it-IT" dirty="0" err="1" smtClean="0">
                <a:latin typeface="Copperplate Gothic Light"/>
                <a:cs typeface="Copperplate Gothic Light"/>
              </a:rPr>
              <a:t>to</a:t>
            </a:r>
            <a:r>
              <a:rPr lang="it-IT" dirty="0" smtClean="0">
                <a:latin typeface="Copperplate Gothic Light"/>
                <a:cs typeface="Copperplate Gothic Light"/>
              </a:rPr>
              <a:t> </a:t>
            </a:r>
            <a:r>
              <a:rPr lang="it-IT" dirty="0" err="1" smtClean="0">
                <a:latin typeface="Copperplate Gothic Light"/>
                <a:cs typeface="Copperplate Gothic Light"/>
              </a:rPr>
              <a:t>be</a:t>
            </a:r>
            <a:r>
              <a:rPr lang="it-IT" dirty="0" smtClean="0">
                <a:latin typeface="Copperplate Gothic Light"/>
                <a:cs typeface="Copperplate Gothic Light"/>
              </a:rPr>
              <a:t> </a:t>
            </a:r>
            <a:r>
              <a:rPr lang="it-IT" dirty="0" err="1" smtClean="0">
                <a:latin typeface="Copperplate Gothic Light"/>
                <a:cs typeface="Copperplate Gothic Light"/>
              </a:rPr>
              <a:t>corrected</a:t>
            </a:r>
            <a:endParaRPr lang="it-IT" dirty="0" smtClean="0">
              <a:latin typeface="Copperplate Gothic Light"/>
              <a:cs typeface="Copperplate Gothi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89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85168" y="601835"/>
            <a:ext cx="7162781" cy="635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Large IBF</a:t>
            </a:r>
            <a:r>
              <a:rPr kumimoji="0" lang="it-IT" sz="3600" b="1" i="0" u="none" strike="noStrike" kern="1200" cap="all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all" spc="0" normalizeH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facility</a:t>
            </a:r>
            <a:r>
              <a:rPr kumimoji="0" lang="it-IT" sz="3600" b="1" i="0" u="none" strike="noStrike" kern="1200" cap="all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 INAF-OAB</a:t>
            </a:r>
            <a:endParaRPr kumimoji="0" lang="it-IT" sz="36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03" y="1987440"/>
            <a:ext cx="7364964" cy="4142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108446" y="6130232"/>
            <a:ext cx="1179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chamber size 2 m x 3 m. – 2 mech. pumps + 4 </a:t>
            </a:r>
            <a:r>
              <a:rPr lang="en-US" dirty="0" err="1"/>
              <a:t>t</a:t>
            </a:r>
            <a:r>
              <a:rPr lang="en-US" dirty="0" err="1" smtClean="0"/>
              <a:t>urbopumps</a:t>
            </a:r>
            <a:r>
              <a:rPr lang="en-US" dirty="0" smtClean="0"/>
              <a:t> - IBF working pressure 2*10-4 </a:t>
            </a:r>
            <a:r>
              <a:rPr lang="en-US" dirty="0" err="1" smtClean="0"/>
              <a:t>mBar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4 hours pumping down time – MKS Argon flux </a:t>
            </a:r>
            <a:r>
              <a:rPr lang="en-US" dirty="0"/>
              <a:t>controller </a:t>
            </a:r>
            <a:r>
              <a:rPr lang="en-US" dirty="0" smtClean="0"/>
              <a:t>– </a:t>
            </a:r>
            <a:r>
              <a:rPr lang="en-US" dirty="0" err="1" smtClean="0"/>
              <a:t>Veeco</a:t>
            </a:r>
            <a:r>
              <a:rPr lang="en-US" dirty="0" smtClean="0"/>
              <a:t> Ion source &amp; Power supply</a:t>
            </a:r>
            <a:endParaRPr lang="en-US" dirty="0"/>
          </a:p>
        </p:txBody>
      </p:sp>
      <p:grpSp>
        <p:nvGrpSpPr>
          <p:cNvPr id="11" name="Gruppo 10"/>
          <p:cNvGrpSpPr/>
          <p:nvPr/>
        </p:nvGrpSpPr>
        <p:grpSpPr>
          <a:xfrm>
            <a:off x="292297" y="1987440"/>
            <a:ext cx="4036567" cy="4142792"/>
            <a:chOff x="292297" y="1987440"/>
            <a:chExt cx="4036567" cy="414279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97" y="1987440"/>
              <a:ext cx="4036567" cy="41427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7" name="Connettore 2 6"/>
            <p:cNvCxnSpPr/>
            <p:nvPr/>
          </p:nvCxnSpPr>
          <p:spPr>
            <a:xfrm>
              <a:off x="537214" y="4349069"/>
              <a:ext cx="1773367" cy="1039008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asellaDiTesto 8"/>
          <p:cNvSpPr txBox="1"/>
          <p:nvPr/>
        </p:nvSpPr>
        <p:spPr>
          <a:xfrm>
            <a:off x="855406" y="1441729"/>
            <a:ext cx="10579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One of the largest IBF facilities in Europe. Used mainly (but not only) for R&amp;D studies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3" y="1120843"/>
            <a:ext cx="6288833" cy="3537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44" y="3671595"/>
            <a:ext cx="3949959" cy="2962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631653" y="312579"/>
            <a:ext cx="5836366" cy="635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IBF</a:t>
            </a:r>
            <a:r>
              <a:rPr kumimoji="0" lang="it-IT" sz="3600" b="1" i="0" u="none" strike="noStrike" kern="1200" cap="all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all" spc="0" normalizeH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facility</a:t>
            </a:r>
            <a:r>
              <a:rPr kumimoji="0" lang="it-IT" sz="3600" b="1" i="0" u="none" strike="noStrike" kern="1200" cap="all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 INAF-OAB</a:t>
            </a:r>
            <a:endParaRPr kumimoji="0" lang="it-IT" sz="36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97594" y="1576872"/>
            <a:ext cx="2844671" cy="5057192"/>
            <a:chOff x="197594" y="1576872"/>
            <a:chExt cx="2844671" cy="505719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94" y="1576872"/>
              <a:ext cx="2844671" cy="50571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7" name="Connettore 2 6"/>
            <p:cNvCxnSpPr/>
            <p:nvPr/>
          </p:nvCxnSpPr>
          <p:spPr>
            <a:xfrm>
              <a:off x="457200" y="2640563"/>
              <a:ext cx="2313992" cy="578498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>
              <a:off x="609600" y="2792963"/>
              <a:ext cx="0" cy="3141306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 rot="781955">
              <a:off x="1324947" y="2957805"/>
              <a:ext cx="84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1.7 m</a:t>
              </a:r>
              <a:endParaRPr lang="en-US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 rot="16200000">
              <a:off x="350284" y="4253598"/>
              <a:ext cx="84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1.4 m</a:t>
              </a:r>
              <a:endParaRPr lang="en-US" dirty="0"/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3262603" y="4726969"/>
            <a:ext cx="46497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Working area of 1.7 x 1.4 m</a:t>
            </a:r>
          </a:p>
          <a:p>
            <a:r>
              <a:rPr lang="en-US" dirty="0" smtClean="0"/>
              <a:t>Three axis system xyz with two </a:t>
            </a:r>
            <a:r>
              <a:rPr lang="en-US" dirty="0" err="1" smtClean="0"/>
              <a:t>gridset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50 mm collimated grids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15 mm focused grids</a:t>
            </a:r>
          </a:p>
          <a:p>
            <a:pPr marL="285750" indent="-285750">
              <a:buFontTx/>
              <a:buChar char="-"/>
            </a:pPr>
            <a:r>
              <a:rPr lang="en-US" dirty="0"/>
              <a:t>Hollow cathode ion source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Beam Power from 6 to 240 watts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Figuring made in raster scan path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9843795" y="1576871"/>
            <a:ext cx="2139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optic to be figured is mounted in vertical position</a:t>
            </a:r>
            <a:endParaRPr lang="en-US" dirty="0"/>
          </a:p>
        </p:txBody>
      </p:sp>
      <p:sp>
        <p:nvSpPr>
          <p:cNvPr id="8" name="Freccia a destra con strisce 7"/>
          <p:cNvSpPr/>
          <p:nvPr/>
        </p:nvSpPr>
        <p:spPr>
          <a:xfrm>
            <a:off x="6326145" y="5390320"/>
            <a:ext cx="2442628" cy="178477"/>
          </a:xfrm>
          <a:prstGeom prst="stripedRightArrow">
            <a:avLst/>
          </a:prstGeom>
          <a:solidFill>
            <a:srgbClr val="FF0000"/>
          </a:solidFill>
          <a:ln cap="rnd">
            <a:gradFill>
              <a:gsLst>
                <a:gs pos="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4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uro\AppData\Local\Temp\_TS9B2E.tmp\_TS288.tmp\main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" y="1474977"/>
            <a:ext cx="4888791" cy="39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631653" y="312579"/>
            <a:ext cx="5836366" cy="635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IBF</a:t>
            </a:r>
            <a:r>
              <a:rPr kumimoji="0" lang="it-IT" sz="3600" b="1" i="0" u="none" strike="noStrike" kern="1200" cap="all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all" spc="0" normalizeH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facility</a:t>
            </a:r>
            <a:r>
              <a:rPr kumimoji="0" lang="it-IT" sz="3600" b="1" i="0" u="none" strike="noStrike" kern="1200" cap="all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 INAF-OAB</a:t>
            </a:r>
            <a:endParaRPr kumimoji="0" lang="it-IT" sz="36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53" y="1474976"/>
            <a:ext cx="7051151" cy="396064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1326" y="5515897"/>
            <a:ext cx="474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Computational</a:t>
            </a:r>
            <a:r>
              <a:rPr lang="it-IT" dirty="0" smtClean="0"/>
              <a:t> software for Time Matrix  </a:t>
            </a:r>
            <a:r>
              <a:rPr lang="en-US" dirty="0" smtClean="0"/>
              <a:t>determination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132439" y="5515897"/>
            <a:ext cx="687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IBF </a:t>
            </a:r>
            <a:r>
              <a:rPr lang="en-US" dirty="0" smtClean="0"/>
              <a:t>facility</a:t>
            </a:r>
            <a:r>
              <a:rPr lang="it-IT" dirty="0" smtClean="0"/>
              <a:t> control software, </a:t>
            </a:r>
            <a:r>
              <a:rPr lang="it-IT" dirty="0" err="1" smtClean="0"/>
              <a:t>fully</a:t>
            </a:r>
            <a:r>
              <a:rPr lang="it-IT" dirty="0" smtClean="0"/>
              <a:t> </a:t>
            </a:r>
            <a:r>
              <a:rPr lang="it-IT" dirty="0" err="1" smtClean="0"/>
              <a:t>automated</a:t>
            </a:r>
            <a:r>
              <a:rPr lang="it-IT" dirty="0" smtClean="0"/>
              <a:t> </a:t>
            </a:r>
            <a:r>
              <a:rPr lang="it-IT" dirty="0" err="1" smtClean="0"/>
              <a:t>process</a:t>
            </a:r>
            <a:r>
              <a:rPr lang="it-IT" dirty="0" smtClean="0"/>
              <a:t> and self </a:t>
            </a:r>
            <a:r>
              <a:rPr lang="it-IT" dirty="0" err="1" smtClean="0"/>
              <a:t>monitoring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the </a:t>
            </a:r>
            <a:r>
              <a:rPr lang="it-IT" dirty="0" err="1" smtClean="0"/>
              <a:t>figuring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161326" y="6323564"/>
            <a:ext cx="1176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the software has been developed internally and hence easily adaptable to future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edia.inaf.it/wp-content/uploads/2012/06/e-e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9" y="1473393"/>
            <a:ext cx="5493825" cy="32282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5352464" y="1581541"/>
            <a:ext cx="955030" cy="4649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E-ELT</a:t>
            </a:r>
            <a:endParaRPr lang="it-IT" dirty="0"/>
          </a:p>
        </p:txBody>
      </p:sp>
      <p:pic>
        <p:nvPicPr>
          <p:cNvPr id="11" name="Picture 2" descr="F:\Presentazione telescopi\E-ELT_labels_5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68" y="1162973"/>
            <a:ext cx="5208000" cy="50411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526389" y="312579"/>
            <a:ext cx="4947857" cy="635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E-ELT </a:t>
            </a:r>
            <a:r>
              <a:rPr lang="it-IT" sz="36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telescope</a:t>
            </a:r>
            <a:endParaRPr kumimoji="0" lang="it-IT" sz="36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12022" y="4809823"/>
            <a:ext cx="5995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With </a:t>
            </a:r>
            <a:r>
              <a:rPr lang="it-IT" dirty="0" err="1" smtClean="0"/>
              <a:t>its</a:t>
            </a:r>
            <a:r>
              <a:rPr lang="it-IT" dirty="0" smtClean="0"/>
              <a:t> </a:t>
            </a:r>
            <a:r>
              <a:rPr lang="it-IT" dirty="0"/>
              <a:t>39 m.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mirror</a:t>
            </a:r>
            <a:r>
              <a:rPr lang="it-IT" dirty="0"/>
              <a:t> (M1) </a:t>
            </a:r>
            <a:r>
              <a:rPr lang="it-IT" dirty="0" smtClean="0"/>
              <a:t>the E-ELT </a:t>
            </a:r>
            <a:r>
              <a:rPr lang="it-IT" dirty="0" err="1" smtClean="0"/>
              <a:t>will</a:t>
            </a:r>
            <a:r>
              <a:rPr lang="it-IT" dirty="0" smtClean="0"/>
              <a:t> be the </a:t>
            </a:r>
            <a:r>
              <a:rPr lang="it-IT" dirty="0" err="1" smtClean="0"/>
              <a:t>largest</a:t>
            </a:r>
            <a:r>
              <a:rPr lang="it-IT" dirty="0" smtClean="0"/>
              <a:t> </a:t>
            </a:r>
            <a:r>
              <a:rPr lang="it-IT" dirty="0" err="1" smtClean="0"/>
              <a:t>telescope</a:t>
            </a:r>
            <a:r>
              <a:rPr lang="it-IT" dirty="0" smtClean="0"/>
              <a:t> in the world. The </a:t>
            </a:r>
            <a:r>
              <a:rPr lang="it-IT" dirty="0" err="1" smtClean="0"/>
              <a:t>mirror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assembled</a:t>
            </a:r>
            <a:r>
              <a:rPr lang="it-IT" dirty="0" smtClean="0"/>
              <a:t> with 798 </a:t>
            </a:r>
            <a:r>
              <a:rPr lang="it-IT" dirty="0" err="1" smtClean="0"/>
              <a:t>hexagonal</a:t>
            </a:r>
            <a:r>
              <a:rPr lang="it-IT" dirty="0" smtClean="0"/>
              <a:t> </a:t>
            </a:r>
            <a:r>
              <a:rPr lang="it-IT" dirty="0" err="1" smtClean="0"/>
              <a:t>segments</a:t>
            </a:r>
            <a:r>
              <a:rPr lang="it-IT" dirty="0"/>
              <a:t> </a:t>
            </a:r>
            <a:r>
              <a:rPr lang="it-IT" dirty="0" smtClean="0"/>
              <a:t>1.45 m corner to corner, 50 mm </a:t>
            </a:r>
            <a:r>
              <a:rPr lang="it-IT" dirty="0" err="1" smtClean="0"/>
              <a:t>thick</a:t>
            </a:r>
            <a:r>
              <a:rPr lang="it-IT" dirty="0" smtClean="0"/>
              <a:t>, and with 69-metre </a:t>
            </a:r>
            <a:r>
              <a:rPr lang="it-IT" dirty="0" err="1"/>
              <a:t>radius</a:t>
            </a:r>
            <a:r>
              <a:rPr lang="it-IT" dirty="0"/>
              <a:t> of </a:t>
            </a:r>
            <a:r>
              <a:rPr lang="it-IT" dirty="0" smtClean="0"/>
              <a:t>curvature. </a:t>
            </a:r>
            <a:r>
              <a:rPr lang="it-IT" u="sng" dirty="0" smtClean="0"/>
              <a:t>The IBF </a:t>
            </a:r>
            <a:r>
              <a:rPr lang="it-IT" u="sng" dirty="0" err="1" smtClean="0"/>
              <a:t>is</a:t>
            </a:r>
            <a:r>
              <a:rPr lang="it-IT" u="sng" dirty="0" smtClean="0"/>
              <a:t> the baseline for the </a:t>
            </a:r>
            <a:r>
              <a:rPr lang="it-IT" u="sng" dirty="0" err="1" smtClean="0"/>
              <a:t>final</a:t>
            </a:r>
            <a:r>
              <a:rPr lang="it-IT" u="sng" dirty="0" smtClean="0"/>
              <a:t> </a:t>
            </a:r>
            <a:r>
              <a:rPr lang="it-IT" u="sng" dirty="0" err="1" smtClean="0"/>
              <a:t>correction</a:t>
            </a:r>
            <a:r>
              <a:rPr lang="it-IT" u="sng" dirty="0" smtClean="0"/>
              <a:t> of the </a:t>
            </a:r>
            <a:r>
              <a:rPr lang="it-IT" u="sng" dirty="0" err="1" smtClean="0"/>
              <a:t>segments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614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2" y="1434968"/>
            <a:ext cx="4175185" cy="3131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0006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139" y="3130111"/>
            <a:ext cx="6225861" cy="35020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07" y="3795318"/>
            <a:ext cx="3796518" cy="2847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777266" y="312579"/>
            <a:ext cx="6513464" cy="635000"/>
          </a:xfrm>
          <a:prstGeom prst="rect">
            <a:avLst/>
          </a:prstGeom>
        </p:spPr>
        <p:txBody>
          <a:bodyPr vert="horz" lIns="45720" tIns="0" rIns="45720" bIns="0" anchor="b">
            <a:normAutofit fontScale="82500" lnSpcReduction="1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cap="all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Mirror</a:t>
            </a:r>
            <a:r>
              <a:rPr lang="it-IT" sz="3600" b="1" cap="all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3600" b="1" cap="all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handling</a:t>
            </a:r>
            <a:r>
              <a:rPr lang="it-IT" sz="3600" b="1" cap="all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and </a:t>
            </a:r>
            <a:r>
              <a:rPr lang="it-IT" sz="3600" b="1" cap="all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figuring</a:t>
            </a:r>
            <a:endParaRPr kumimoji="0" lang="it-IT" sz="36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93342" y="1109335"/>
            <a:ext cx="6797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it-IT" dirty="0" err="1"/>
              <a:t>Glyndŵr</a:t>
            </a:r>
            <a:r>
              <a:rPr lang="en-GB" altLang="it-IT" dirty="0"/>
              <a:t> University, N. Wales, </a:t>
            </a:r>
            <a:r>
              <a:rPr lang="en-US" dirty="0"/>
              <a:t>has </a:t>
            </a:r>
            <a:r>
              <a:rPr lang="en-US" dirty="0" smtClean="0"/>
              <a:t>provided to INAF-OAB an hexagonal </a:t>
            </a:r>
            <a:r>
              <a:rPr lang="en-US" dirty="0" err="1"/>
              <a:t>Zerodur</a:t>
            </a:r>
            <a:r>
              <a:rPr lang="en-US" dirty="0"/>
              <a:t> mirror </a:t>
            </a:r>
            <a:r>
              <a:rPr lang="en-US" dirty="0" smtClean="0"/>
              <a:t>1m corner to corner for initial test purposes related to the IBF process. It is spherical with a </a:t>
            </a:r>
            <a:r>
              <a:rPr lang="en-US" dirty="0" err="1" smtClean="0"/>
              <a:t>RoC</a:t>
            </a:r>
            <a:r>
              <a:rPr lang="en-US" dirty="0" smtClean="0"/>
              <a:t> of 3 m so to permit its easy interferometric measure. Previously it was used for polishing and figuring tests on a </a:t>
            </a:r>
            <a:r>
              <a:rPr lang="en-US" dirty="0" err="1" smtClean="0"/>
              <a:t>Zeeko</a:t>
            </a:r>
            <a:r>
              <a:rPr lang="en-US" dirty="0" smtClean="0"/>
              <a:t> machine, resulting in a textured surface not representative of a true segment but useful for IBF tests.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188181" y="4575616"/>
            <a:ext cx="2690825" cy="2056542"/>
            <a:chOff x="198013" y="4113372"/>
            <a:chExt cx="3346035" cy="2509527"/>
          </a:xfrm>
        </p:grpSpPr>
        <p:pic>
          <p:nvPicPr>
            <p:cNvPr id="8" name="Picture 2" descr="D:\ESO\DSCN002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013" y="4113372"/>
              <a:ext cx="3346035" cy="250952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cxnSp>
          <p:nvCxnSpPr>
            <p:cNvPr id="9" name="Connettore 2 8"/>
            <p:cNvCxnSpPr/>
            <p:nvPr/>
          </p:nvCxnSpPr>
          <p:spPr>
            <a:xfrm>
              <a:off x="578498" y="5010539"/>
              <a:ext cx="2631233" cy="55983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1651525" y="5001202"/>
              <a:ext cx="792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079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5230761" y="422787"/>
            <a:ext cx="6508955" cy="849255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IBF can be </a:t>
            </a:r>
            <a:r>
              <a:rPr lang="it-IT" sz="28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also</a:t>
            </a:r>
            <a:r>
              <a:rPr lang="it-IT" sz="28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800" b="1" cap="all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used</a:t>
            </a:r>
            <a:r>
              <a:rPr lang="it-IT" sz="2800" b="1" cap="all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for MAORY</a:t>
            </a:r>
            <a:endParaRPr kumimoji="0" lang="it-IT" sz="2800" b="1" i="0" u="none" strike="noStrike" kern="1200" cap="all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6310" y="1494504"/>
            <a:ext cx="11729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The </a:t>
            </a:r>
            <a:r>
              <a:rPr lang="it-IT" sz="2400" dirty="0" err="1" smtClean="0"/>
              <a:t>Glindwr</a:t>
            </a:r>
            <a:r>
              <a:rPr lang="it-IT" sz="2400" dirty="0" smtClean="0"/>
              <a:t> </a:t>
            </a:r>
            <a:r>
              <a:rPr lang="it-IT" sz="2400" dirty="0" err="1" smtClean="0"/>
              <a:t>mirror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representative</a:t>
            </a:r>
            <a:r>
              <a:rPr lang="it-IT" sz="2400" dirty="0" smtClean="0"/>
              <a:t> </a:t>
            </a:r>
            <a:r>
              <a:rPr lang="it-IT" sz="2400" dirty="0" err="1" smtClean="0"/>
              <a:t>also</a:t>
            </a:r>
            <a:r>
              <a:rPr lang="it-IT" sz="2400" dirty="0" smtClean="0"/>
              <a:t> of the MAORY </a:t>
            </a:r>
            <a:r>
              <a:rPr lang="it-IT" sz="2400" dirty="0" err="1" smtClean="0"/>
              <a:t>optics</a:t>
            </a:r>
            <a:r>
              <a:rPr lang="it-IT" sz="2400" dirty="0" smtClean="0"/>
              <a:t> in </a:t>
            </a:r>
            <a:r>
              <a:rPr lang="it-IT" sz="2400" dirty="0" err="1" smtClean="0"/>
              <a:t>terms</a:t>
            </a:r>
            <a:r>
              <a:rPr lang="it-IT" sz="2400" dirty="0" smtClean="0"/>
              <a:t> of </a:t>
            </a:r>
            <a:r>
              <a:rPr lang="it-IT" sz="2400" dirty="0" err="1" smtClean="0"/>
              <a:t>size</a:t>
            </a:r>
            <a:r>
              <a:rPr lang="it-IT" sz="2400" dirty="0" smtClean="0"/>
              <a:t> and </a:t>
            </a:r>
            <a:r>
              <a:rPr lang="it-IT" sz="2400" dirty="0" err="1" smtClean="0"/>
              <a:t>RoC</a:t>
            </a:r>
            <a:r>
              <a:rPr lang="it-IT" sz="2400" dirty="0" smtClean="0"/>
              <a:t>. The </a:t>
            </a:r>
            <a:r>
              <a:rPr lang="it-IT" sz="2400" dirty="0" err="1" smtClean="0"/>
              <a:t>experience</a:t>
            </a:r>
            <a:r>
              <a:rPr lang="it-IT" sz="2400" dirty="0" smtClean="0"/>
              <a:t> </a:t>
            </a:r>
            <a:r>
              <a:rPr lang="it-IT" sz="2400" dirty="0" err="1" smtClean="0"/>
              <a:t>done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be </a:t>
            </a:r>
            <a:r>
              <a:rPr lang="it-IT" sz="2400" dirty="0" err="1" smtClean="0"/>
              <a:t>useful</a:t>
            </a:r>
            <a:r>
              <a:rPr lang="it-IT" sz="2400" dirty="0" smtClean="0"/>
              <a:t> </a:t>
            </a:r>
            <a:r>
              <a:rPr lang="it-IT" sz="2400" dirty="0" err="1" smtClean="0"/>
              <a:t>also</a:t>
            </a:r>
            <a:r>
              <a:rPr lang="it-IT" sz="2400" dirty="0" smtClean="0"/>
              <a:t> for </a:t>
            </a:r>
            <a:r>
              <a:rPr lang="it-IT" sz="2400" dirty="0" err="1" smtClean="0"/>
              <a:t>these</a:t>
            </a:r>
            <a:r>
              <a:rPr lang="it-IT" sz="2400" dirty="0" smtClean="0"/>
              <a:t> </a:t>
            </a:r>
            <a:r>
              <a:rPr lang="it-IT" sz="2400" dirty="0" err="1" smtClean="0"/>
              <a:t>optics</a:t>
            </a:r>
            <a:r>
              <a:rPr lang="it-IT" sz="2400" dirty="0" smtClean="0"/>
              <a:t>.  The </a:t>
            </a:r>
            <a:r>
              <a:rPr lang="it-IT" sz="2400" dirty="0" err="1" smtClean="0"/>
              <a:t>sizes</a:t>
            </a:r>
            <a:r>
              <a:rPr lang="it-IT" sz="2400" dirty="0" smtClean="0"/>
              <a:t> are </a:t>
            </a:r>
            <a:r>
              <a:rPr lang="it-IT" sz="2400" dirty="0" err="1" smtClean="0"/>
              <a:t>well</a:t>
            </a:r>
            <a:r>
              <a:rPr lang="it-IT" sz="2400" dirty="0" smtClean="0"/>
              <a:t> </a:t>
            </a:r>
            <a:r>
              <a:rPr lang="it-IT" sz="2400" dirty="0" err="1" smtClean="0"/>
              <a:t>within</a:t>
            </a:r>
            <a:r>
              <a:rPr lang="it-IT" sz="2400" dirty="0" smtClean="0"/>
              <a:t> the </a:t>
            </a:r>
            <a:r>
              <a:rPr lang="it-IT" sz="2400" dirty="0" err="1" smtClean="0"/>
              <a:t>capability</a:t>
            </a:r>
            <a:r>
              <a:rPr lang="it-IT" sz="2400" dirty="0" smtClean="0"/>
              <a:t> of the machine and the </a:t>
            </a:r>
            <a:r>
              <a:rPr lang="it-IT" sz="2400" dirty="0" err="1" smtClean="0"/>
              <a:t>material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dirty="0" err="1" smtClean="0"/>
              <a:t>same</a:t>
            </a:r>
            <a:endParaRPr lang="it-IT" sz="24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387361"/>
              </p:ext>
            </p:extLst>
          </p:nvPr>
        </p:nvGraphicFramePr>
        <p:xfrm>
          <a:off x="1688764" y="3046765"/>
          <a:ext cx="8784976" cy="3373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6184"/>
                <a:gridCol w="1123815"/>
                <a:gridCol w="820401"/>
                <a:gridCol w="1080120"/>
                <a:gridCol w="1008112"/>
                <a:gridCol w="1080120"/>
                <a:gridCol w="1008112"/>
                <a:gridCol w="1008112"/>
              </a:tblGrid>
              <a:tr h="370840">
                <a:tc>
                  <a:txBody>
                    <a:bodyPr/>
                    <a:lstStyle/>
                    <a:p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Shape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Radius</a:t>
                      </a:r>
                      <a:r>
                        <a:rPr lang="it-IT" sz="1500" dirty="0" smtClean="0"/>
                        <a:t> of </a:t>
                      </a:r>
                      <a:r>
                        <a:rPr lang="it-IT" sz="1500" dirty="0" err="1" smtClean="0"/>
                        <a:t>curv</a:t>
                      </a:r>
                      <a:r>
                        <a:rPr lang="it-IT" sz="1500" dirty="0" smtClean="0"/>
                        <a:t>.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Clear </a:t>
                      </a:r>
                      <a:r>
                        <a:rPr lang="it-IT" sz="1500" dirty="0" err="1" smtClean="0"/>
                        <a:t>optical</a:t>
                      </a:r>
                      <a:r>
                        <a:rPr lang="it-IT" sz="1500" dirty="0" smtClean="0"/>
                        <a:t> </a:t>
                      </a:r>
                      <a:r>
                        <a:rPr lang="it-IT" sz="1500" dirty="0" err="1" smtClean="0"/>
                        <a:t>diameter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Off-</a:t>
                      </a:r>
                      <a:r>
                        <a:rPr lang="it-IT" sz="1500" dirty="0" err="1" smtClean="0"/>
                        <a:t>axis</a:t>
                      </a:r>
                      <a:r>
                        <a:rPr lang="it-IT" sz="1500" dirty="0" smtClean="0"/>
                        <a:t> </a:t>
                      </a:r>
                      <a:r>
                        <a:rPr lang="it-IT" sz="1500" dirty="0" err="1" smtClean="0"/>
                        <a:t>distance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F# </a:t>
                      </a:r>
                      <a:r>
                        <a:rPr lang="it-IT" sz="1500" dirty="0" err="1" smtClean="0"/>
                        <a:t>parent</a:t>
                      </a:r>
                      <a:r>
                        <a:rPr lang="it-IT" sz="1500" dirty="0" smtClean="0"/>
                        <a:t> </a:t>
                      </a:r>
                      <a:r>
                        <a:rPr lang="it-IT" sz="1500" dirty="0" err="1" smtClean="0"/>
                        <a:t>mirror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Conic</a:t>
                      </a:r>
                      <a:r>
                        <a:rPr lang="it-IT" sz="1500" dirty="0" smtClean="0"/>
                        <a:t> </a:t>
                      </a:r>
                      <a:r>
                        <a:rPr lang="it-IT" sz="1500" dirty="0" err="1" smtClean="0"/>
                        <a:t>constant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Material</a:t>
                      </a:r>
                      <a:r>
                        <a:rPr lang="it-IT" sz="1500" dirty="0" smtClean="0"/>
                        <a:t> </a:t>
                      </a:r>
                      <a:endParaRPr lang="it-IT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5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it-IT" sz="15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>
                          <a:solidFill>
                            <a:schemeClr val="bg1"/>
                          </a:solidFill>
                        </a:rPr>
                        <a:t>(mm)</a:t>
                      </a:r>
                      <a:endParaRPr lang="it-IT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>
                          <a:solidFill>
                            <a:schemeClr val="bg1"/>
                          </a:solidFill>
                        </a:rPr>
                        <a:t>(mm)</a:t>
                      </a:r>
                      <a:endParaRPr lang="it-IT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>
                          <a:solidFill>
                            <a:schemeClr val="bg1"/>
                          </a:solidFill>
                        </a:rPr>
                        <a:t>(mm)</a:t>
                      </a:r>
                      <a:endParaRPr lang="it-IT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it-IT" sz="15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it-IT" sz="15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it-IT" sz="15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M7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Concave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32010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1170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686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6.3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-3.263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Zerodur</a:t>
                      </a:r>
                      <a:endParaRPr lang="it-IT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M8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Flat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1160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 err="1" smtClean="0"/>
                        <a:t>Zerodur</a:t>
                      </a:r>
                      <a:endParaRPr lang="it-IT" sz="15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M11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Concave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5163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1120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1095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0.8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-0.070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 err="1" smtClean="0"/>
                        <a:t>Zerodur</a:t>
                      </a:r>
                      <a:endParaRPr lang="it-IT" sz="15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M12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Convex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>
                          <a:solidFill>
                            <a:schemeClr val="bg1"/>
                          </a:solidFill>
                        </a:rPr>
                        <a:t>2045</a:t>
                      </a:r>
                      <a:endParaRPr lang="it-IT" sz="1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300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560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0.7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0.173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 err="1" smtClean="0"/>
                        <a:t>Zerodur</a:t>
                      </a:r>
                      <a:endParaRPr lang="it-IT" sz="15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M13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Concave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4823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790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305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1.7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0.015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 err="1" smtClean="0"/>
                        <a:t>Zerodur</a:t>
                      </a:r>
                      <a:endParaRPr lang="it-IT" sz="15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M14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err="1" smtClean="0"/>
                        <a:t>Flat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920x660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0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 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500" dirty="0" smtClean="0"/>
                        <a:t>-</a:t>
                      </a:r>
                      <a:endParaRPr lang="it-IT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 err="1" smtClean="0"/>
                        <a:t>Zerodur</a:t>
                      </a:r>
                      <a:endParaRPr lang="it-IT" sz="15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65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TC104033937[[fn=Scia di vapore]]</Template>
  <TotalTime>6597</TotalTime>
  <Words>1574</Words>
  <Application>Microsoft Office PowerPoint</Application>
  <PresentationFormat>Widescreen</PresentationFormat>
  <Paragraphs>201</Paragraphs>
  <Slides>19</Slides>
  <Notes>5</Notes>
  <HiddenSlides>1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Calibri</vt:lpstr>
      <vt:lpstr>Century Gothic</vt:lpstr>
      <vt:lpstr>Copperplate Gothic Light</vt:lpstr>
      <vt:lpstr>Lucida Sans</vt:lpstr>
      <vt:lpstr>Times New Roman</vt:lpstr>
      <vt:lpstr>Scia di vapore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Spie 2014 IBF</dc:title>
  <dc:creator>Insomnia</dc:creator>
  <cp:lastModifiedBy>Insomnia</cp:lastModifiedBy>
  <cp:revision>657</cp:revision>
  <dcterms:created xsi:type="dcterms:W3CDTF">2014-03-19T20:34:44Z</dcterms:created>
  <dcterms:modified xsi:type="dcterms:W3CDTF">2015-07-21T07:07:14Z</dcterms:modified>
</cp:coreProperties>
</file>