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0" r:id="rId14"/>
    <p:sldId id="263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0BCBC-11A2-49C9-A9AA-D3C0BBE6302B}" type="datetimeFigureOut">
              <a:rPr lang="it-IT" smtClean="0"/>
              <a:pPr/>
              <a:t>23/07/2015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CD7C9-E099-452E-8ECA-6EA614838C8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E6CB-2764-45B8-A064-76FBD7F8ED76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F9EB-986C-4295-9772-2F4160AA4DF7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7273-7CB6-4CA7-8415-6412A6C0DC5D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5B1B-9A3A-4184-94E8-E4A00156D283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138C-D1F8-4B3C-830C-CC3547E3CC05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CF1C-128F-4C40-9EC7-77BA85A6BF2F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2F4C-6C23-481D-9F94-1FDAB35A4036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2934-05EF-496B-B126-0F1E1C782F81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3D5-419A-4CA4-B95C-D4EDB6372E9A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6E6D-48FB-4696-8A62-4888975536D3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DCF1-E76B-4F2F-AE51-5C86ED5C78E3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1E97A-E29C-41AA-BE82-1D6FB7061BC0}" type="datetime1">
              <a:rPr lang="it-IT" smtClean="0"/>
              <a:pPr/>
              <a:t>23/07/2015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Laboratory measurements of modal noise on optical fibers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7865-40E6-4841-8AE7-8594A891B0C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48918" y="2119046"/>
            <a:ext cx="5846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Laboratory measurements of modal noise on optical fiber</a:t>
            </a:r>
            <a:endParaRPr lang="it-IT" sz="360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0" y="142500"/>
            <a:ext cx="1153552" cy="115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 l="17001" t="15000" r="16999" b="20000"/>
          <a:stretch>
            <a:fillRect/>
          </a:stretch>
        </p:blipFill>
        <p:spPr bwMode="auto">
          <a:xfrm>
            <a:off x="4473170" y="266700"/>
            <a:ext cx="1128447" cy="111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9264" y="392212"/>
            <a:ext cx="1737507" cy="868754"/>
          </a:xfrm>
          <a:prstGeom prst="rect">
            <a:avLst/>
          </a:prstGeom>
        </p:spPr>
      </p:pic>
      <p:pic>
        <p:nvPicPr>
          <p:cNvPr id="15362" name="Picture 2" descr="http://www.bo.astro.it/premiale.elt/Premiale/Welcome_files/dropped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8863" y="303193"/>
            <a:ext cx="1411969" cy="1103101"/>
          </a:xfrm>
          <a:prstGeom prst="rect">
            <a:avLst/>
          </a:prstGeom>
          <a:noFill/>
        </p:spPr>
      </p:pic>
      <p:pic>
        <p:nvPicPr>
          <p:cNvPr id="15364" name="Picture 4" descr="http://www.bo.astro.it/premiale.elt/Premiale/Welcome_files/6872517-t-rex%20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2279" y="154381"/>
            <a:ext cx="1351721" cy="133003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0" y="344091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smtClean="0"/>
              <a:t>M. Iuzzolino</a:t>
            </a:r>
            <a:r>
              <a:rPr lang="fi-FI" sz="2000" baseline="30000" smtClean="0"/>
              <a:t>a</a:t>
            </a:r>
            <a:r>
              <a:rPr lang="fi-FI" sz="2000" smtClean="0"/>
              <a:t>, A. Tozzi</a:t>
            </a:r>
            <a:r>
              <a:rPr lang="fi-FI" sz="2000" baseline="30000" smtClean="0"/>
              <a:t>a</a:t>
            </a:r>
            <a:r>
              <a:rPr lang="fi-FI" sz="2000" smtClean="0"/>
              <a:t> , N. Sanna</a:t>
            </a:r>
            <a:r>
              <a:rPr lang="fi-FI" sz="2000" baseline="30000" smtClean="0"/>
              <a:t>a</a:t>
            </a:r>
            <a:r>
              <a:rPr lang="fi-FI" sz="2000" smtClean="0"/>
              <a:t>, E. Oliva</a:t>
            </a:r>
            <a:r>
              <a:rPr lang="fi-FI" sz="2000" baseline="30000" smtClean="0"/>
              <a:t>a</a:t>
            </a:r>
            <a:endParaRPr lang="it-IT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smtClean="0"/>
              <a:t>The outcome of Project T-REX – Sexten (BZ), 20-23/07/2015</a:t>
            </a:r>
            <a:endParaRPr lang="it-IT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27232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latin typeface="Times New Roman" pitchFamily="18" charset="0"/>
                <a:cs typeface="Times New Roman" pitchFamily="18" charset="0"/>
              </a:rPr>
              <a:t>Marcella </a:t>
            </a:r>
            <a:r>
              <a:rPr lang="it-IT" b="1" err="1" smtClean="0">
                <a:latin typeface="Times New Roman" pitchFamily="18" charset="0"/>
                <a:cs typeface="Times New Roman" pitchFamily="18" charset="0"/>
              </a:rPr>
              <a:t>Iuzzolino</a:t>
            </a:r>
            <a:r>
              <a:rPr lang="it-IT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b="1" smtClean="0">
                <a:latin typeface="Times New Roman" pitchFamily="18" charset="0"/>
                <a:cs typeface="Times New Roman" pitchFamily="18" charset="0"/>
              </a:rPr>
              <a:t>Grant </a:t>
            </a:r>
            <a:r>
              <a:rPr lang="it-IT" b="1" err="1" smtClean="0">
                <a:latin typeface="Times New Roman" pitchFamily="18" charset="0"/>
                <a:cs typeface="Times New Roman" pitchFamily="18" charset="0"/>
              </a:rPr>
              <a:t>holder</a:t>
            </a:r>
            <a:r>
              <a:rPr lang="it-IT" b="1" smtClean="0">
                <a:latin typeface="Times New Roman" pitchFamily="18" charset="0"/>
                <a:cs typeface="Times New Roman" pitchFamily="18" charset="0"/>
              </a:rPr>
              <a:t> @ INAF - Astrophysical Observatory of Florence</a:t>
            </a:r>
            <a:r>
              <a:rPr lang="fi-FI" baseline="30000" smtClean="0"/>
              <a:t>a</a:t>
            </a:r>
            <a:r>
              <a:rPr lang="it-IT" b="1" smtClean="0">
                <a:latin typeface="Times New Roman" pitchFamily="18" charset="0"/>
                <a:cs typeface="Times New Roman" pitchFamily="18" charset="0"/>
              </a:rPr>
              <a:t> &amp;</a:t>
            </a:r>
          </a:p>
          <a:p>
            <a:pPr algn="ctr"/>
            <a:r>
              <a:rPr lang="it-IT" b="1" smtClean="0">
                <a:latin typeface="Times New Roman" pitchFamily="18" charset="0"/>
                <a:cs typeface="Times New Roman" pitchFamily="18" charset="0"/>
              </a:rPr>
              <a:t>Phd student @ Università degli studi di Napoli “Federico II”</a:t>
            </a:r>
          </a:p>
          <a:p>
            <a:pPr algn="ctr"/>
            <a:r>
              <a:rPr lang="it-IT" b="1" smtClean="0">
                <a:latin typeface="Times New Roman" pitchFamily="18" charset="0"/>
                <a:cs typeface="Times New Roman" pitchFamily="18" charset="0"/>
              </a:rPr>
              <a:t>iuzzolino@arcetri.astro.it </a:t>
            </a:r>
            <a:endParaRPr lang="it-IT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mtClean="0"/>
              <a:t>5. The modal noise measurements \2</a:t>
            </a: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701614" y="1711162"/>
            <a:ext cx="1065474" cy="13325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smtClean="0"/>
              <a:t>2D Scooby-doo image</a:t>
            </a:r>
            <a:endParaRPr lang="it-IT" sz="1600"/>
          </a:p>
        </p:txBody>
      </p:sp>
      <p:cxnSp>
        <p:nvCxnSpPr>
          <p:cNvPr id="7" name="Connettore 2 6"/>
          <p:cNvCxnSpPr>
            <a:stCxn id="6" idx="3"/>
            <a:endCxn id="9" idx="1"/>
          </p:cNvCxnSpPr>
          <p:nvPr/>
        </p:nvCxnSpPr>
        <p:spPr>
          <a:xfrm flipV="1">
            <a:off x="2767088" y="2377241"/>
            <a:ext cx="597789" cy="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/>
          <p:cNvGrpSpPr/>
          <p:nvPr/>
        </p:nvGrpSpPr>
        <p:grpSpPr>
          <a:xfrm>
            <a:off x="3364878" y="1773773"/>
            <a:ext cx="5529740" cy="1206936"/>
            <a:chOff x="4130525" y="1570560"/>
            <a:chExt cx="4751082" cy="989760"/>
          </a:xfrm>
        </p:grpSpPr>
        <p:sp>
          <p:nvSpPr>
            <p:cNvPr id="9" name="Rettangolo 8"/>
            <p:cNvSpPr/>
            <p:nvPr/>
          </p:nvSpPr>
          <p:spPr>
            <a:xfrm>
              <a:off x="4130525" y="1570560"/>
              <a:ext cx="4751082" cy="9897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0" name="Gruppo 20"/>
            <p:cNvGrpSpPr/>
            <p:nvPr/>
          </p:nvGrpSpPr>
          <p:grpSpPr>
            <a:xfrm>
              <a:off x="4176202" y="1622069"/>
              <a:ext cx="4681801" cy="852491"/>
              <a:chOff x="4176202" y="1622069"/>
              <a:chExt cx="4681801" cy="852491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00000" contrast="100000"/>
              </a:blip>
              <a:srcRect l="15090" r="17313"/>
              <a:stretch>
                <a:fillRect/>
              </a:stretch>
            </p:blipFill>
            <p:spPr bwMode="auto">
              <a:xfrm>
                <a:off x="5218685" y="1622069"/>
                <a:ext cx="3639318" cy="852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CasellaDiTesto 11"/>
              <p:cNvSpPr txBox="1"/>
              <p:nvPr/>
            </p:nvSpPr>
            <p:spPr>
              <a:xfrm>
                <a:off x="4176202" y="1866235"/>
                <a:ext cx="1582309" cy="27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smtClean="0">
                    <a:solidFill>
                      <a:schemeClr val="bg1"/>
                    </a:solidFill>
                  </a:rPr>
                  <a:t>1D Spectrum  =</a:t>
                </a:r>
                <a:endParaRPr lang="it-IT" sz="160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3" name="Immagine 12" descr="2dimage.png"/>
          <p:cNvPicPr>
            <a:picLocks noChangeAspect="1"/>
          </p:cNvPicPr>
          <p:nvPr/>
        </p:nvPicPr>
        <p:blipFill>
          <a:blip r:embed="rId3" cstate="print"/>
          <a:srcRect l="34333" t="17370" r="34875" b="23415"/>
          <a:stretch>
            <a:fillRect/>
          </a:stretch>
        </p:blipFill>
        <p:spPr>
          <a:xfrm>
            <a:off x="80254" y="1279841"/>
            <a:ext cx="1447137" cy="2226364"/>
          </a:xfrm>
          <a:prstGeom prst="rect">
            <a:avLst/>
          </a:prstGeom>
        </p:spPr>
      </p:pic>
      <p:pic>
        <p:nvPicPr>
          <p:cNvPr id="14" name="Immagine 13" descr="1dspectr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2396" y="4170721"/>
            <a:ext cx="3137322" cy="2509858"/>
          </a:xfrm>
          <a:prstGeom prst="rect">
            <a:avLst/>
          </a:prstGeom>
        </p:spPr>
      </p:pic>
      <p:cxnSp>
        <p:nvCxnSpPr>
          <p:cNvPr id="15" name="Connettore 2 14"/>
          <p:cNvCxnSpPr>
            <a:endCxn id="16" idx="0"/>
          </p:cNvCxnSpPr>
          <p:nvPr/>
        </p:nvCxnSpPr>
        <p:spPr>
          <a:xfrm>
            <a:off x="4572000" y="2909455"/>
            <a:ext cx="0" cy="510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466531" y="3420094"/>
            <a:ext cx="2210937" cy="626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Baseline removal</a:t>
            </a:r>
            <a:endParaRPr lang="it-IT"/>
          </a:p>
        </p:txBody>
      </p:sp>
      <p:cxnSp>
        <p:nvCxnSpPr>
          <p:cNvPr id="17" name="Connettore 2 16"/>
          <p:cNvCxnSpPr>
            <a:stCxn id="14" idx="3"/>
            <a:endCxn id="18" idx="1"/>
          </p:cNvCxnSpPr>
          <p:nvPr/>
        </p:nvCxnSpPr>
        <p:spPr>
          <a:xfrm>
            <a:off x="6099718" y="5425650"/>
            <a:ext cx="819697" cy="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6919415" y="4764135"/>
            <a:ext cx="1705970" cy="1337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RMS as quantitative parameter</a:t>
            </a:r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285005" y="4331442"/>
            <a:ext cx="2823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mtClean="0">
                <a:latin typeface="Times New Roman" pitchFamily="18" charset="0"/>
                <a:cs typeface="Times New Roman" pitchFamily="18" charset="0"/>
              </a:rPr>
              <a:t>Example  case :</a:t>
            </a:r>
          </a:p>
          <a:p>
            <a:r>
              <a:rPr lang="it-IT" sz="1600" smtClean="0">
                <a:latin typeface="Times New Roman" pitchFamily="18" charset="0"/>
                <a:cs typeface="Times New Roman" pitchFamily="18" charset="0"/>
              </a:rPr>
              <a:t>Exposure time : 500 ms</a:t>
            </a:r>
          </a:p>
          <a:p>
            <a:r>
              <a:rPr lang="it-IT" sz="1600" smtClean="0">
                <a:latin typeface="Times New Roman" pitchFamily="18" charset="0"/>
                <a:cs typeface="Times New Roman" pitchFamily="18" charset="0"/>
              </a:rPr>
              <a:t>Pin hole: 600</a:t>
            </a:r>
            <a:r>
              <a:rPr lang="it-IT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µm</a:t>
            </a:r>
            <a:endParaRPr lang="it-IT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Vignetting: 50% pupil</a:t>
            </a:r>
          </a:p>
          <a:p>
            <a:r>
              <a:rPr lang="it-IT" sz="1600" smtClean="0">
                <a:latin typeface="Times New Roman" pitchFamily="18" charset="0"/>
                <a:cs typeface="Times New Roman" pitchFamily="18" charset="0"/>
              </a:rPr>
              <a:t>Static position</a:t>
            </a:r>
          </a:p>
          <a:p>
            <a:r>
              <a:rPr lang="it-IT" sz="1600" smtClean="0">
                <a:latin typeface="Times New Roman" pitchFamily="18" charset="0"/>
                <a:cs typeface="Times New Roman" pitchFamily="18" charset="0"/>
              </a:rPr>
              <a:t>RMS : 0.3%</a:t>
            </a:r>
          </a:p>
          <a:p>
            <a:r>
              <a:rPr lang="it-IT" sz="1600" smtClean="0">
                <a:latin typeface="Times New Roman" pitchFamily="18" charset="0"/>
                <a:cs typeface="Times New Roman" pitchFamily="18" charset="0"/>
              </a:rPr>
              <a:t>Nframes=400</a:t>
            </a:r>
          </a:p>
          <a:p>
            <a:r>
              <a:rPr lang="it-IT" sz="1600" smtClean="0">
                <a:latin typeface="Times New Roman" pitchFamily="18" charset="0"/>
                <a:cs typeface="Times New Roman" pitchFamily="18" charset="0"/>
              </a:rPr>
              <a:t>Plotted spectrum= spectrum -1 </a:t>
            </a:r>
            <a:endParaRPr lang="it-IT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6480" y="941697"/>
            <a:ext cx="504966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smtClean="0"/>
              <a:t>The scope of the work : </a:t>
            </a:r>
          </a:p>
          <a:p>
            <a:pPr>
              <a:buFontTx/>
              <a:buChar char="-"/>
            </a:pPr>
            <a:r>
              <a:rPr lang="it-IT" sz="2000" smtClean="0"/>
              <a:t> To simulate the telescope-instrument system</a:t>
            </a:r>
          </a:p>
          <a:p>
            <a:pPr>
              <a:buFontTx/>
              <a:buChar char="-"/>
            </a:pPr>
            <a:r>
              <a:rPr lang="it-IT" sz="2000" smtClean="0"/>
              <a:t> To simulate astronomical measurements</a:t>
            </a:r>
          </a:p>
          <a:p>
            <a:pPr>
              <a:buFontTx/>
              <a:buChar char="-"/>
            </a:pPr>
            <a:r>
              <a:rPr lang="it-IT" sz="2000" smtClean="0"/>
              <a:t> </a:t>
            </a:r>
            <a:r>
              <a:rPr lang="it-IT" sz="2000" b="1" smtClean="0"/>
              <a:t>To study the modal noise  </a:t>
            </a:r>
            <a:endParaRPr lang="it-IT" sz="2000" b="1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424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mtClean="0"/>
              <a:t>5. The modal noise measurements \3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2732" y="2841915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000" smtClean="0"/>
              <a:t> Test 1 - Consideration on input illumination influence</a:t>
            </a:r>
          </a:p>
          <a:p>
            <a:r>
              <a:rPr lang="it-IT" sz="2000" i="1" smtClean="0"/>
              <a:t>Description : To simulate astronomical measurements</a:t>
            </a:r>
          </a:p>
          <a:p>
            <a:pPr marL="273050" indent="-273050"/>
            <a:r>
              <a:rPr lang="it-IT" sz="2000" smtClean="0"/>
              <a:t>1. Change in the pin hole size (50 µm /600 µm) to simulate the astronomical measurement, i.e. star/flat on a 4m-telescope with good seeing condition. </a:t>
            </a:r>
          </a:p>
          <a:p>
            <a:r>
              <a:rPr lang="it-IT" sz="2000" smtClean="0"/>
              <a:t>2. Uniform illumination 600µm /600µm to simulate seeing limited condition on EELT.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8318" y="4548719"/>
            <a:ext cx="8955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smtClean="0"/>
              <a:t>Results:</a:t>
            </a:r>
          </a:p>
          <a:p>
            <a:pPr>
              <a:buFontTx/>
              <a:buChar char="-"/>
            </a:pPr>
            <a:r>
              <a:rPr lang="it-IT" sz="2000" smtClean="0"/>
              <a:t>NO MODAL NOISE with uniform input illumination (test case #2) + mechanical scrambling ;</a:t>
            </a:r>
          </a:p>
          <a:p>
            <a:pPr>
              <a:buFontTx/>
              <a:buChar char="-"/>
            </a:pPr>
            <a:r>
              <a:rPr lang="it-IT" sz="2000" smtClean="0"/>
              <a:t>NO MODAL NOISE with photonic lanterns  (50 µm)+ mechanical scrambling;</a:t>
            </a:r>
          </a:p>
          <a:p>
            <a:pPr>
              <a:buFontTx/>
              <a:buChar char="-"/>
            </a:pPr>
            <a:r>
              <a:rPr lang="it-IT" sz="2000" smtClean="0"/>
              <a:t>MODAL NOISE (1%) in all the other cases (including octagonal fibers, double optical scrambler).</a:t>
            </a:r>
            <a:endParaRPr lang="it-IT" sz="2000"/>
          </a:p>
        </p:txBody>
      </p:sp>
      <p:sp>
        <p:nvSpPr>
          <p:cNvPr id="10" name="CasellaDiTesto 9"/>
          <p:cNvSpPr txBox="1"/>
          <p:nvPr/>
        </p:nvSpPr>
        <p:spPr>
          <a:xfrm>
            <a:off x="6175169" y="914400"/>
            <a:ext cx="2790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Multiple tests configuration, </a:t>
            </a:r>
          </a:p>
          <a:p>
            <a:r>
              <a:rPr lang="it-IT" smtClean="0"/>
              <a:t>cross configurations</a:t>
            </a:r>
          </a:p>
          <a:p>
            <a:r>
              <a:rPr lang="it-IT" i="1" smtClean="0"/>
              <a:t>- 3 types of fibers</a:t>
            </a:r>
          </a:p>
          <a:p>
            <a:r>
              <a:rPr lang="it-IT" i="1" smtClean="0"/>
              <a:t>- pupil plane, image </a:t>
            </a:r>
          </a:p>
          <a:p>
            <a:r>
              <a:rPr lang="it-IT" i="1" smtClean="0"/>
              <a:t>  plane illumination,</a:t>
            </a:r>
          </a:p>
          <a:p>
            <a:r>
              <a:rPr lang="it-IT" i="1" smtClean="0"/>
              <a:t>- optical and mechanical </a:t>
            </a:r>
          </a:p>
          <a:p>
            <a:r>
              <a:rPr lang="it-IT" i="1" smtClean="0"/>
              <a:t>  scrambling</a:t>
            </a:r>
          </a:p>
          <a:p>
            <a:r>
              <a:rPr lang="it-IT" i="1" smtClean="0"/>
              <a:t>- photonic lanterns</a:t>
            </a:r>
            <a:endParaRPr lang="it-IT" i="1"/>
          </a:p>
        </p:txBody>
      </p:sp>
      <p:cxnSp>
        <p:nvCxnSpPr>
          <p:cNvPr id="13" name="Connettore 2 12"/>
          <p:cNvCxnSpPr/>
          <p:nvPr/>
        </p:nvCxnSpPr>
        <p:spPr>
          <a:xfrm>
            <a:off x="5320145" y="1413165"/>
            <a:ext cx="831273" cy="11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5" idx="0"/>
          </p:cNvCxnSpPr>
          <p:nvPr/>
        </p:nvCxnSpPr>
        <p:spPr>
          <a:xfrm flipH="1">
            <a:off x="4704732" y="1959429"/>
            <a:ext cx="1508168" cy="88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615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mtClean="0"/>
              <a:t>5. The modal noise measurements \4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6480" y="941697"/>
            <a:ext cx="504966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smtClean="0"/>
              <a:t>The scope : </a:t>
            </a:r>
          </a:p>
          <a:p>
            <a:pPr>
              <a:buFontTx/>
              <a:buChar char="-"/>
            </a:pPr>
            <a:r>
              <a:rPr lang="it-IT" sz="2000" smtClean="0"/>
              <a:t> To simulate the telescope-instrument system</a:t>
            </a:r>
          </a:p>
          <a:p>
            <a:pPr>
              <a:buFontTx/>
              <a:buChar char="-"/>
            </a:pPr>
            <a:r>
              <a:rPr lang="it-IT" sz="2000" smtClean="0"/>
              <a:t> To simulate astronomical measurements</a:t>
            </a:r>
          </a:p>
          <a:p>
            <a:pPr>
              <a:buFontTx/>
              <a:buChar char="-"/>
            </a:pPr>
            <a:r>
              <a:rPr lang="it-IT" sz="2000" smtClean="0"/>
              <a:t> </a:t>
            </a:r>
            <a:r>
              <a:rPr lang="it-IT" sz="2000" b="1" smtClean="0"/>
              <a:t>To study the modal noise  </a:t>
            </a:r>
            <a:endParaRPr lang="it-IT" sz="2000" b="1"/>
          </a:p>
        </p:txBody>
      </p:sp>
      <p:sp>
        <p:nvSpPr>
          <p:cNvPr id="6" name="CasellaDiTesto 5"/>
          <p:cNvSpPr txBox="1"/>
          <p:nvPr/>
        </p:nvSpPr>
        <p:spPr>
          <a:xfrm>
            <a:off x="218362" y="2374708"/>
            <a:ext cx="86117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000" smtClean="0"/>
              <a:t> Test 2 – Consideration on output fiber exit</a:t>
            </a:r>
          </a:p>
          <a:p>
            <a:r>
              <a:rPr lang="it-IT" sz="2000" i="1" smtClean="0"/>
              <a:t>Description :</a:t>
            </a:r>
          </a:p>
          <a:p>
            <a:pPr>
              <a:buFontTx/>
              <a:buChar char="-"/>
            </a:pPr>
            <a:r>
              <a:rPr lang="it-IT" sz="2000" smtClean="0"/>
              <a:t> Tests of scrambling tecniques (Mechanical and Optical)  </a:t>
            </a:r>
          </a:p>
          <a:p>
            <a:r>
              <a:rPr lang="it-IT" sz="2000" i="1" smtClean="0"/>
              <a:t>Results:</a:t>
            </a:r>
            <a:endParaRPr lang="it-IT" sz="2000" smtClean="0"/>
          </a:p>
          <a:p>
            <a:pPr>
              <a:buFontTx/>
              <a:buChar char="-"/>
            </a:pPr>
            <a:r>
              <a:rPr lang="it-IT" sz="2000" smtClean="0"/>
              <a:t> Only the mechanical scrambling  WORKS</a:t>
            </a:r>
            <a:endParaRPr lang="it-IT" sz="2000" i="1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47935" y="4229530"/>
            <a:ext cx="8611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000" smtClean="0"/>
              <a:t> Test 3 - Consideration on the fiber material</a:t>
            </a:r>
          </a:p>
          <a:p>
            <a:r>
              <a:rPr lang="it-IT" sz="2000" i="1" smtClean="0"/>
              <a:t>Description :</a:t>
            </a:r>
          </a:p>
          <a:p>
            <a:pPr>
              <a:buFontTx/>
              <a:buChar char="-"/>
            </a:pPr>
            <a:r>
              <a:rPr lang="it-IT" sz="2000" smtClean="0"/>
              <a:t> ZBLAN fiber, 85 </a:t>
            </a:r>
            <a:r>
              <a:rPr lang="el-GR" sz="2000" smtClean="0"/>
              <a:t>μ</a:t>
            </a:r>
            <a:r>
              <a:rPr lang="it-IT" sz="2000" smtClean="0"/>
              <a:t>m circular core size, 8 m length</a:t>
            </a:r>
          </a:p>
          <a:p>
            <a:pPr>
              <a:buFontTx/>
              <a:buChar char="-"/>
            </a:pPr>
            <a:r>
              <a:rPr lang="it-IT" sz="2000" smtClean="0"/>
              <a:t> Fused Silica fiber, 85 </a:t>
            </a:r>
            <a:r>
              <a:rPr lang="el-GR" sz="2000" smtClean="0"/>
              <a:t>μ</a:t>
            </a:r>
            <a:r>
              <a:rPr lang="it-IT" sz="2000" smtClean="0"/>
              <a:t>m circular core size, 8 m length  </a:t>
            </a:r>
          </a:p>
          <a:p>
            <a:r>
              <a:rPr lang="it-IT" sz="2000" smtClean="0"/>
              <a:t>- Fused Silica fiber, 85 </a:t>
            </a:r>
            <a:r>
              <a:rPr lang="el-GR" sz="2000" smtClean="0"/>
              <a:t>μ</a:t>
            </a:r>
            <a:r>
              <a:rPr lang="it-IT" sz="2000" smtClean="0"/>
              <a:t>m octagonal core size, 8 m length</a:t>
            </a:r>
            <a:endParaRPr lang="it-IT" sz="2000" i="1" smtClean="0"/>
          </a:p>
          <a:p>
            <a:r>
              <a:rPr lang="it-IT" sz="2000" i="1" smtClean="0"/>
              <a:t>Results:</a:t>
            </a:r>
            <a:endParaRPr lang="it-IT" sz="2000" smtClean="0"/>
          </a:p>
          <a:p>
            <a:r>
              <a:rPr lang="it-IT" sz="2000" i="1" smtClean="0"/>
              <a:t>- </a:t>
            </a:r>
            <a:r>
              <a:rPr lang="it-IT" sz="2000" smtClean="0"/>
              <a:t> No difference in term of reduction of modal noise </a:t>
            </a:r>
            <a:endParaRPr lang="it-IT" sz="2000" i="1" smtClean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1143000"/>
          </a:xfrm>
        </p:spPr>
        <p:txBody>
          <a:bodyPr/>
          <a:lstStyle/>
          <a:p>
            <a:r>
              <a:rPr lang="it-IT" smtClean="0"/>
              <a:t>6. Results</a:t>
            </a:r>
            <a:endParaRPr lang="it-IT"/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559557" y="1114190"/>
          <a:ext cx="8052180" cy="523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53"/>
                <a:gridCol w="3126658"/>
                <a:gridCol w="2830369"/>
              </a:tblGrid>
              <a:tr h="313812">
                <a:tc>
                  <a:txBody>
                    <a:bodyPr/>
                    <a:lstStyle/>
                    <a:p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smtClean="0">
                          <a:solidFill>
                            <a:schemeClr val="tx1"/>
                          </a:solidFill>
                        </a:rPr>
                        <a:t>Two</a:t>
                      </a:r>
                      <a:r>
                        <a:rPr lang="it-IT" sz="2000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1" baseline="0" smtClean="0">
                          <a:solidFill>
                            <a:schemeClr val="tx1"/>
                          </a:solidFill>
                        </a:rPr>
                        <a:t>negative influence parameters  </a:t>
                      </a:r>
                      <a:endParaRPr lang="it-IT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374">
                <a:tc>
                  <a:txBody>
                    <a:bodyPr/>
                    <a:lstStyle/>
                    <a:p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“FIBER IN” 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“FIBER OUT“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248">
                <a:tc>
                  <a:txBody>
                    <a:bodyPr/>
                    <a:lstStyle/>
                    <a:p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Known</a:t>
                      </a:r>
                      <a:r>
                        <a:rPr lang="it-IT" sz="2000" b="0" baseline="0" smtClean="0">
                          <a:solidFill>
                            <a:schemeClr val="tx1"/>
                          </a:solidFill>
                        </a:rPr>
                        <a:t> Before?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Unknown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Known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248">
                <a:tc>
                  <a:txBody>
                    <a:bodyPr/>
                    <a:lstStyle/>
                    <a:p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Where ? 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At the fiber</a:t>
                      </a:r>
                      <a:r>
                        <a:rPr lang="it-IT" sz="2000" b="0" baseline="0" smtClean="0">
                          <a:solidFill>
                            <a:schemeClr val="tx1"/>
                          </a:solidFill>
                        </a:rPr>
                        <a:t> entrance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baseline="0" smtClean="0">
                          <a:solidFill>
                            <a:schemeClr val="tx1"/>
                          </a:solidFill>
                        </a:rPr>
                        <a:t>At the fiber output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248">
                <a:tc rowSpan="2">
                  <a:txBody>
                    <a:bodyPr/>
                    <a:lstStyle/>
                    <a:p>
                      <a:pPr algn="l"/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What is</a:t>
                      </a:r>
                      <a:r>
                        <a:rPr lang="it-IT" sz="2000" b="0" baseline="0" smtClean="0">
                          <a:solidFill>
                            <a:schemeClr val="tx1"/>
                          </a:solidFill>
                        </a:rPr>
                        <a:t> the cause</a:t>
                      </a:r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Non uniform input illumination 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mtClean="0"/>
                        <a:t>Along the fiber stress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248">
                <a:tc vMerge="1">
                  <a:txBody>
                    <a:bodyPr/>
                    <a:lstStyle/>
                    <a:p>
                      <a:endParaRPr lang="it-IT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mtClean="0"/>
                        <a:t>Beam spatial filtering (beam truncation)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248">
                <a:tc rowSpan="2">
                  <a:txBody>
                    <a:bodyPr/>
                    <a:lstStyle/>
                    <a:p>
                      <a:pPr algn="l"/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How to fix it ?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Uniform illumination of th fiber core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mtClean="0"/>
                        <a:t>Mechanical</a:t>
                      </a:r>
                      <a:r>
                        <a:rPr lang="it-IT" sz="2000" baseline="0" smtClean="0"/>
                        <a:t> scrambling @ a frequency higher than the acquisition rate </a:t>
                      </a:r>
                      <a:endParaRPr lang="it-IT" sz="200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7497">
                <a:tc vMerge="1">
                  <a:txBody>
                    <a:bodyPr/>
                    <a:lstStyle/>
                    <a:p>
                      <a:pPr algn="l"/>
                      <a:endParaRPr lang="it-IT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smtClean="0">
                          <a:solidFill>
                            <a:schemeClr val="tx1"/>
                          </a:solidFill>
                        </a:rPr>
                        <a:t>Uniform power</a:t>
                      </a:r>
                      <a:r>
                        <a:rPr lang="it-IT" sz="2000" b="0" baseline="0" smtClean="0">
                          <a:solidFill>
                            <a:schemeClr val="tx1"/>
                          </a:solidFill>
                        </a:rPr>
                        <a:t> distribution among the fiber modes (photonic lantern)</a:t>
                      </a:r>
                      <a:endParaRPr lang="it-IT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128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smtClean="0"/>
              <a:t>Acknoledgments &amp; references</a:t>
            </a:r>
            <a:endParaRPr lang="it-IT" sz="3600"/>
          </a:p>
        </p:txBody>
      </p:sp>
      <p:sp>
        <p:nvSpPr>
          <p:cNvPr id="4" name="Rettangolo 3"/>
          <p:cNvSpPr/>
          <p:nvPr/>
        </p:nvSpPr>
        <p:spPr>
          <a:xfrm>
            <a:off x="54593" y="627792"/>
            <a:ext cx="89802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ACKNOWLEDGEMENT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This work has been developed thanks to the INAF financial support through the grants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T-REX-2011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” and “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T-REX 2012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it-IT" b="1" smtClean="0"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[1] A. Tozzi et alii, "The fiber-fed preslit of GIANO at T.N.G.", SPIE 9147, 360 (2014)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[2] E. Oliva et alii, "The GIANO spectrometer: towards its first light at the TNG", SPIE 2012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[3] E. Oliva, L. Origlia, et alii, "A GIANO-TNG high-resolution infrared spectrum of the airglow emission", Astronomy </a:t>
            </a:r>
            <a:r>
              <a:rPr lang="it-IT" smtClean="0">
                <a:latin typeface="Times New Roman" pitchFamily="18" charset="0"/>
                <a:cs typeface="Times New Roman" pitchFamily="18" charset="0"/>
              </a:rPr>
              <a:t>&amp; Astrophysics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[4] E. Oliva, L. Origlia, et alii, "GIANO-TNG spectroscopy of red supergiants in the young star cluster RSGC2 ", </a:t>
            </a:r>
            <a:r>
              <a:rPr lang="it-IT" smtClean="0">
                <a:latin typeface="Times New Roman" pitchFamily="18" charset="0"/>
                <a:cs typeface="Times New Roman" pitchFamily="18" charset="0"/>
              </a:rPr>
              <a:t>Astronomy &amp; Astrophysics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[6] H. Dutton, "Understanding optical communications", IBM, 1999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[7] T. Wellinger, "White paper-modal noise in fiber links", R&amp;M, 2012, pp.3-6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[8] K. McCoy, L. Ramsey, S. Mahadevana, S. Halversona "Optical fiber modal noise in the 0.8 to 1.5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micron region and implications for near infrared precision radial velocity measurements", 2012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[9] U. Lemke, J. Corbett, J. Allington-Smith, " Modal noise prediction in fibre-spectroscopy: visibility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and the coherent model",2011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[10] B. Daino, G. De Marchis, S. Piazzolla, "Speckle and modal noise in optical fibres. Theory and experiment", 1979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[11] J. Baundrand, H. Walker, "Modal Noise in High-Resolution, Fiber-fed Spectra: A Study and Simple Cure", 2001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Contents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246909" y="1484416"/>
            <a:ext cx="6650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800" smtClean="0"/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smtClean="0"/>
              <a:t>The real instrument caso – GIANO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smtClean="0"/>
              <a:t>What is modal noise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smtClean="0"/>
              <a:t>The laboratory set-up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smtClean="0"/>
              <a:t>The modal noise measurements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smtClean="0"/>
              <a:t> Results</a:t>
            </a:r>
            <a:endParaRPr lang="it-IT" sz="280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1. Introduction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737120" y="4837459"/>
            <a:ext cx="2800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smtClean="0"/>
              <a:t>End in the discovery of a </a:t>
            </a:r>
            <a:r>
              <a:rPr lang="it-IT" sz="2000" b="1" smtClean="0"/>
              <a:t>new interpretation </a:t>
            </a:r>
            <a:r>
              <a:rPr lang="it-IT" sz="2000" smtClean="0"/>
              <a:t>of  the modal noise </a:t>
            </a:r>
            <a:r>
              <a:rPr lang="it-IT" sz="2000" b="1" smtClean="0"/>
              <a:t>: the input induced modal noise </a:t>
            </a:r>
            <a:endParaRPr lang="it-IT" sz="2000" b="1"/>
          </a:p>
        </p:txBody>
      </p:sp>
      <p:sp>
        <p:nvSpPr>
          <p:cNvPr id="7" name="Freccia in giù 6"/>
          <p:cNvSpPr/>
          <p:nvPr/>
        </p:nvSpPr>
        <p:spPr>
          <a:xfrm>
            <a:off x="4182203" y="2541854"/>
            <a:ext cx="584616" cy="959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897443" y="1454046"/>
            <a:ext cx="1349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smtClean="0"/>
              <a:t>WHY?</a:t>
            </a:r>
            <a:endParaRPr lang="it-IT" sz="3200"/>
          </a:p>
        </p:txBody>
      </p:sp>
      <p:sp>
        <p:nvSpPr>
          <p:cNvPr id="9" name="Freccia in giù 8"/>
          <p:cNvSpPr/>
          <p:nvPr/>
        </p:nvSpPr>
        <p:spPr>
          <a:xfrm rot="1772034">
            <a:off x="3607816" y="1992503"/>
            <a:ext cx="418118" cy="946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19630794">
            <a:off x="5010572" y="2035311"/>
            <a:ext cx="430908" cy="946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458918" y="2805660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/>
              <a:t>HIRES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2101934" y="2653259"/>
            <a:ext cx="1751123" cy="921213"/>
            <a:chOff x="1322446" y="2113613"/>
            <a:chExt cx="1751123" cy="921213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595578" y="2308486"/>
              <a:ext cx="137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smtClean="0"/>
                <a:t>GIANO</a:t>
              </a:r>
              <a:endParaRPr lang="it-IT" sz="2400"/>
            </a:p>
          </p:txBody>
        </p:sp>
        <p:sp>
          <p:nvSpPr>
            <p:cNvPr id="15" name="Ovale 14"/>
            <p:cNvSpPr/>
            <p:nvPr/>
          </p:nvSpPr>
          <p:spPr>
            <a:xfrm>
              <a:off x="1322446" y="2113613"/>
              <a:ext cx="1751123" cy="921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116459" y="2911961"/>
            <a:ext cx="175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No literature</a:t>
            </a:r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5344428" y="1133634"/>
            <a:ext cx="3644250" cy="1548589"/>
            <a:chOff x="5320678" y="1133634"/>
            <a:chExt cx="3644250" cy="1548589"/>
          </a:xfrm>
        </p:grpSpPr>
        <p:sp>
          <p:nvSpPr>
            <p:cNvPr id="20" name="Esplosione 2 19"/>
            <p:cNvSpPr/>
            <p:nvPr/>
          </p:nvSpPr>
          <p:spPr>
            <a:xfrm rot="604879">
              <a:off x="5320678" y="1133634"/>
              <a:ext cx="3644250" cy="1548589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842666" y="1610435"/>
              <a:ext cx="2352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smtClean="0"/>
                <a:t>First Team that uses optical fiber in the IR  </a:t>
              </a:r>
            </a:p>
          </p:txBody>
        </p:sp>
      </p:grp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94968" y="4837465"/>
            <a:ext cx="1666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smtClean="0"/>
              <a:t>Identification of the modal noise in the GIANO spectrums</a:t>
            </a:r>
            <a:endParaRPr lang="it-IT" sz="2000"/>
          </a:p>
        </p:txBody>
      </p:sp>
      <p:cxnSp>
        <p:nvCxnSpPr>
          <p:cNvPr id="35" name="Connettore 2 34"/>
          <p:cNvCxnSpPr>
            <a:stCxn id="33" idx="3"/>
            <a:endCxn id="36" idx="1"/>
          </p:cNvCxnSpPr>
          <p:nvPr/>
        </p:nvCxnSpPr>
        <p:spPr>
          <a:xfrm flipV="1">
            <a:off x="1961536" y="5646657"/>
            <a:ext cx="1342093" cy="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3303629" y="4630994"/>
            <a:ext cx="16518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it-IT" smtClean="0"/>
              <a:t>To show the evidence of the modal noise </a:t>
            </a:r>
          </a:p>
          <a:p>
            <a:pPr algn="ctr">
              <a:buFontTx/>
              <a:buChar char="-"/>
            </a:pPr>
            <a:r>
              <a:rPr lang="it-IT" smtClean="0"/>
              <a:t> To understand experimentally the influence parameters</a:t>
            </a:r>
            <a:endParaRPr lang="it-IT"/>
          </a:p>
        </p:txBody>
      </p:sp>
      <p:cxnSp>
        <p:nvCxnSpPr>
          <p:cNvPr id="39" name="Connettore 2 38"/>
          <p:cNvCxnSpPr>
            <a:stCxn id="36" idx="3"/>
            <a:endCxn id="6" idx="1"/>
          </p:cNvCxnSpPr>
          <p:nvPr/>
        </p:nvCxnSpPr>
        <p:spPr>
          <a:xfrm>
            <a:off x="4955448" y="5646657"/>
            <a:ext cx="781672" cy="6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20" idx="2"/>
          </p:cNvCxnSpPr>
          <p:nvPr/>
        </p:nvCxnSpPr>
        <p:spPr>
          <a:xfrm>
            <a:off x="7200510" y="2499570"/>
            <a:ext cx="217929" cy="361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1205681" y="3642859"/>
            <a:ext cx="673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/>
              <a:t>The experimental understanding of  MODAL NOISE</a:t>
            </a:r>
            <a:endParaRPr lang="it-IT" sz="2400"/>
          </a:p>
        </p:txBody>
      </p:sp>
      <p:sp>
        <p:nvSpPr>
          <p:cNvPr id="47" name="Parentesi graffa chiusa 46"/>
          <p:cNvSpPr/>
          <p:nvPr/>
        </p:nvSpPr>
        <p:spPr>
          <a:xfrm rot="16200000">
            <a:off x="3919383" y="416646"/>
            <a:ext cx="1010265" cy="8288594"/>
          </a:xfrm>
          <a:prstGeom prst="rightBrace">
            <a:avLst>
              <a:gd name="adj1" fmla="val 7874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o 53"/>
          <p:cNvGrpSpPr/>
          <p:nvPr/>
        </p:nvGrpSpPr>
        <p:grpSpPr>
          <a:xfrm>
            <a:off x="7410907" y="1116201"/>
            <a:ext cx="1565453" cy="1866570"/>
            <a:chOff x="7073798" y="1533168"/>
            <a:chExt cx="1565453" cy="1866570"/>
          </a:xfrm>
        </p:grpSpPr>
        <p:pic>
          <p:nvPicPr>
            <p:cNvPr id="55" name="Immagine 54" descr="DSC01544.JPG"/>
            <p:cNvPicPr>
              <a:picLocks noChangeAspect="1"/>
            </p:cNvPicPr>
            <p:nvPr/>
          </p:nvPicPr>
          <p:blipFill>
            <a:blip r:embed="rId2" cstate="print"/>
            <a:srcRect l="17700" r="19399"/>
            <a:stretch>
              <a:fillRect/>
            </a:stretch>
          </p:blipFill>
          <p:spPr>
            <a:xfrm>
              <a:off x="7073798" y="1533168"/>
              <a:ext cx="1565453" cy="1866570"/>
            </a:xfrm>
            <a:prstGeom prst="rect">
              <a:avLst/>
            </a:prstGeom>
          </p:spPr>
        </p:pic>
        <p:sp>
          <p:nvSpPr>
            <p:cNvPr id="56" name="CasellaDiTesto 55"/>
            <p:cNvSpPr txBox="1"/>
            <p:nvPr/>
          </p:nvSpPr>
          <p:spPr>
            <a:xfrm>
              <a:off x="8255363" y="1645389"/>
              <a:ext cx="31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3</a:t>
              </a:r>
              <a:endParaRPr lang="it-IT"/>
            </a:p>
          </p:txBody>
        </p:sp>
      </p:grpSp>
      <p:sp>
        <p:nvSpPr>
          <p:cNvPr id="28" name="Titolo 1"/>
          <p:cNvSpPr txBox="1">
            <a:spLocks/>
          </p:cNvSpPr>
          <p:nvPr/>
        </p:nvSpPr>
        <p:spPr>
          <a:xfrm>
            <a:off x="609600" y="-7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The real Instrument case- Giano </a:t>
            </a:r>
            <a:endParaRPr kumimoji="0" lang="it-IT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0" y="138431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GIANO</a:t>
            </a:r>
            <a:r>
              <a:rPr lang="en-US" u="sng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the high resolution </a:t>
            </a:r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echelle</a:t>
            </a:r>
            <a:r>
              <a:rPr lang="en-US" u="sng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spectrograph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@ </a:t>
            </a:r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TNG</a:t>
            </a:r>
            <a:r>
              <a:rPr lang="en-US" u="sng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Telescope,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La Palma (Canary Island) </a:t>
            </a:r>
          </a:p>
          <a:p>
            <a:pPr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/>
                <a:ea typeface="Times New Roman"/>
              </a:rPr>
              <a:t>0.95-2.5</a:t>
            </a:r>
            <a:r>
              <a:rPr lang="en-US" smtClean="0">
                <a:latin typeface="Symbol"/>
                <a:ea typeface="Times New Roman"/>
                <a:cs typeface="Times New Roman"/>
              </a:rPr>
              <a:t>m</a:t>
            </a:r>
            <a:r>
              <a:rPr lang="en-US" smtClean="0">
                <a:latin typeface="Times New Roman"/>
                <a:ea typeface="Times New Roman"/>
              </a:rPr>
              <a:t>m </a:t>
            </a:r>
          </a:p>
          <a:p>
            <a:pPr>
              <a:buFont typeface="Arial" pitchFamily="34" charset="0"/>
              <a:buChar char="•"/>
            </a:pPr>
            <a:r>
              <a:rPr lang="en-US" smtClean="0">
                <a:latin typeface="Times New Roman"/>
                <a:cs typeface="Times New Roman" pitchFamily="18" charset="0"/>
              </a:rPr>
              <a:t> resolution R=50 000</a:t>
            </a:r>
          </a:p>
          <a:p>
            <a:pPr>
              <a:buFont typeface="Arial" pitchFamily="34" charset="0"/>
              <a:buChar char="•"/>
            </a:pPr>
            <a:r>
              <a:rPr lang="en-US" smtClean="0">
                <a:latin typeface="Times New Roman"/>
                <a:cs typeface="Times New Roman" pitchFamily="18" charset="0"/>
              </a:rPr>
              <a:t> </a:t>
            </a:r>
            <a:r>
              <a:rPr lang="en-US" b="1" smtClean="0">
                <a:latin typeface="Times New Roman"/>
                <a:cs typeface="Times New Roman" pitchFamily="18" charset="0"/>
              </a:rPr>
              <a:t>ZBLAN IR optical fiber </a:t>
            </a:r>
            <a:r>
              <a:rPr lang="en-US" smtClean="0">
                <a:latin typeface="Times New Roman"/>
                <a:cs typeface="Times New Roman" pitchFamily="18" charset="0"/>
              </a:rPr>
              <a:t>: </a:t>
            </a:r>
          </a:p>
          <a:p>
            <a:r>
              <a:rPr lang="en-US" smtClean="0">
                <a:latin typeface="Times New Roman"/>
                <a:cs typeface="Times New Roman" pitchFamily="18" charset="0"/>
              </a:rPr>
              <a:t>  85</a:t>
            </a:r>
            <a:r>
              <a:rPr lang="en-US" smtClean="0">
                <a:latin typeface="Symbol"/>
                <a:ea typeface="Times New Roman"/>
                <a:cs typeface="Times New Roman"/>
              </a:rPr>
              <a:t>m</a:t>
            </a:r>
            <a:r>
              <a:rPr lang="en-US" smtClean="0">
                <a:latin typeface="Times New Roman"/>
                <a:ea typeface="Times New Roman"/>
              </a:rPr>
              <a:t>m core,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ZrF4-BaF2-LaF3-AlF3-NaF,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very fragile.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Connettore 1 35"/>
          <p:cNvCxnSpPr/>
          <p:nvPr/>
        </p:nvCxnSpPr>
        <p:spPr>
          <a:xfrm flipV="1">
            <a:off x="1097280" y="890512"/>
            <a:ext cx="8046720" cy="79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 descr="DSC01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2666" y="2684562"/>
            <a:ext cx="2400000" cy="1800000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163562" y="4542367"/>
            <a:ext cx="75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Small number of excited modes </a:t>
            </a:r>
          </a:p>
          <a:p>
            <a:r>
              <a:rPr lang="it-IT" smtClean="0"/>
              <a:t>#Excited Modes (N</a:t>
            </a:r>
            <a:r>
              <a:rPr lang="it-IT" baseline="-25000" smtClean="0">
                <a:sym typeface="Symbol"/>
              </a:rPr>
              <a:t></a:t>
            </a:r>
            <a:r>
              <a:rPr lang="it-IT" smtClean="0"/>
              <a:t>) ~ 1/</a:t>
            </a:r>
            <a:r>
              <a:rPr lang="it-IT" smtClean="0">
                <a:sym typeface="Symbol"/>
              </a:rPr>
              <a:t></a:t>
            </a:r>
            <a:r>
              <a:rPr lang="it-IT" baseline="30000" smtClean="0">
                <a:sym typeface="Symbol"/>
              </a:rPr>
              <a:t>2</a:t>
            </a:r>
          </a:p>
          <a:p>
            <a:r>
              <a:rPr lang="it-IT" smtClean="0">
                <a:sym typeface="Symbol"/>
              </a:rPr>
              <a:t>HARPS N ~ 0.5 </a:t>
            </a:r>
            <a:r>
              <a:rPr lang="it-IT" smtClean="0"/>
              <a:t>µm</a:t>
            </a:r>
            <a:r>
              <a:rPr lang="it-IT" smtClean="0">
                <a:sym typeface="Symbol"/>
              </a:rPr>
              <a:t> ; GIANO ~ 1.6</a:t>
            </a:r>
            <a:r>
              <a:rPr lang="it-IT" smtClean="0"/>
              <a:t>µm</a:t>
            </a:r>
            <a:r>
              <a:rPr lang="it-IT" smtClean="0">
                <a:sym typeface="Symbol"/>
              </a:rPr>
              <a:t>  </a:t>
            </a:r>
            <a:r>
              <a:rPr lang="it-IT" smtClean="0"/>
              <a:t>N</a:t>
            </a:r>
            <a:r>
              <a:rPr lang="it-IT" baseline="-25000" smtClean="0">
                <a:sym typeface="Symbol"/>
              </a:rPr>
              <a:t></a:t>
            </a:r>
            <a:r>
              <a:rPr lang="it-IT" smtClean="0">
                <a:sym typeface="Symbol"/>
              </a:rPr>
              <a:t> (HARPS) = 10 * </a:t>
            </a:r>
            <a:r>
              <a:rPr lang="it-IT" smtClean="0"/>
              <a:t>N</a:t>
            </a:r>
            <a:r>
              <a:rPr lang="it-IT" baseline="-25000" smtClean="0">
                <a:sym typeface="Symbol"/>
              </a:rPr>
              <a:t></a:t>
            </a:r>
            <a:r>
              <a:rPr lang="it-IT" smtClean="0">
                <a:sym typeface="Symbol"/>
              </a:rPr>
              <a:t> (GIANO)   </a:t>
            </a:r>
          </a:p>
        </p:txBody>
      </p:sp>
      <p:pic>
        <p:nvPicPr>
          <p:cNvPr id="39" name="Immagine 38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6795" y="3701897"/>
            <a:ext cx="2903449" cy="838897"/>
          </a:xfrm>
          <a:prstGeom prst="rect">
            <a:avLst/>
          </a:prstGeom>
        </p:spPr>
      </p:pic>
      <p:pic>
        <p:nvPicPr>
          <p:cNvPr id="40" name="Immagine 39" descr="Immagine.png"/>
          <p:cNvPicPr>
            <a:picLocks noChangeAspect="1"/>
          </p:cNvPicPr>
          <p:nvPr/>
        </p:nvPicPr>
        <p:blipFill>
          <a:blip r:embed="rId5" cstate="print"/>
          <a:srcRect l="3124" t="3346"/>
          <a:stretch>
            <a:fillRect/>
          </a:stretch>
        </p:blipFill>
        <p:spPr>
          <a:xfrm>
            <a:off x="7813946" y="4732383"/>
            <a:ext cx="939200" cy="875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CasellaDiTesto 44"/>
          <p:cNvSpPr txBox="1"/>
          <p:nvPr/>
        </p:nvSpPr>
        <p:spPr>
          <a:xfrm>
            <a:off x="714427" y="5764856"/>
            <a:ext cx="772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>
                <a:latin typeface="Times New Roman" pitchFamily="18" charset="0"/>
                <a:cs typeface="Times New Roman" pitchFamily="18" charset="0"/>
              </a:rPr>
              <a:t>MODAL NOISE – 1%</a:t>
            </a:r>
          </a:p>
          <a:p>
            <a:r>
              <a:rPr lang="it-IT" b="1" smtClean="0">
                <a:latin typeface="Times New Roman" pitchFamily="18" charset="0"/>
                <a:cs typeface="Times New Roman" pitchFamily="18" charset="0"/>
              </a:rPr>
              <a:t>Fixed in flat exposure – Mechanical Scrambling </a:t>
            </a:r>
          </a:p>
          <a:p>
            <a:r>
              <a:rPr lang="it-IT" b="1" smtClean="0">
                <a:latin typeface="Times New Roman" pitchFamily="18" charset="0"/>
                <a:cs typeface="Times New Roman" pitchFamily="18" charset="0"/>
              </a:rPr>
              <a:t>Not yet fixed in star observation – 1% </a:t>
            </a:r>
            <a:endParaRPr lang="it-IT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017273" y="4031311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1</a:t>
            </a:r>
            <a:endParaRPr lang="it-IT"/>
          </a:p>
        </p:txBody>
      </p:sp>
      <p:grpSp>
        <p:nvGrpSpPr>
          <p:cNvPr id="51" name="Gruppo 50"/>
          <p:cNvGrpSpPr/>
          <p:nvPr/>
        </p:nvGrpSpPr>
        <p:grpSpPr>
          <a:xfrm>
            <a:off x="4969235" y="1109162"/>
            <a:ext cx="2694220" cy="2365211"/>
            <a:chOff x="4745338" y="1025970"/>
            <a:chExt cx="2694220" cy="2365211"/>
          </a:xfrm>
        </p:grpSpPr>
        <p:pic>
          <p:nvPicPr>
            <p:cNvPr id="52" name="Immagine 51" descr="echelle.PNG"/>
            <p:cNvPicPr>
              <a:picLocks noChangeAspect="1"/>
            </p:cNvPicPr>
            <p:nvPr/>
          </p:nvPicPr>
          <p:blipFill>
            <a:blip r:embed="rId6" cstate="print"/>
            <a:srcRect l="3058" t="2666" r="2158" b="2592"/>
            <a:stretch>
              <a:fillRect/>
            </a:stretch>
          </p:blipFill>
          <p:spPr>
            <a:xfrm>
              <a:off x="4745338" y="1025970"/>
              <a:ext cx="2694220" cy="2365211"/>
            </a:xfrm>
            <a:prstGeom prst="rect">
              <a:avLst/>
            </a:prstGeom>
          </p:spPr>
        </p:pic>
        <p:sp>
          <p:nvSpPr>
            <p:cNvPr id="53" name="CasellaDiTesto 52"/>
            <p:cNvSpPr txBox="1"/>
            <p:nvPr/>
          </p:nvSpPr>
          <p:spPr>
            <a:xfrm>
              <a:off x="6700460" y="1305658"/>
              <a:ext cx="31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>
                  <a:solidFill>
                    <a:schemeClr val="bg1"/>
                  </a:solidFill>
                </a:rPr>
                <a:t>2</a:t>
              </a:r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21" name="Freccia in giù 20"/>
          <p:cNvSpPr/>
          <p:nvPr/>
        </p:nvSpPr>
        <p:spPr>
          <a:xfrm>
            <a:off x="1389413" y="5427024"/>
            <a:ext cx="201880" cy="368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1698171" y="3811979"/>
            <a:ext cx="332510" cy="724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438900" y="617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Bowen Wallraven prism </a:t>
            </a:r>
            <a:endParaRPr lang="it-IT"/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7524750" y="57531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68262"/>
            <a:ext cx="8229600" cy="1143000"/>
          </a:xfrm>
        </p:spPr>
        <p:txBody>
          <a:bodyPr/>
          <a:lstStyle/>
          <a:p>
            <a:r>
              <a:rPr lang="it-IT" smtClean="0"/>
              <a:t>3. What is modal noise \1 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70419" y="1027007"/>
            <a:ext cx="8367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smtClean="0"/>
              <a:t>What is in literature </a:t>
            </a:r>
            <a:r>
              <a:rPr lang="it-IT" sz="240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2400" smtClean="0"/>
              <a:t>  First show (Epworth 1978)</a:t>
            </a:r>
          </a:p>
          <a:p>
            <a:pPr>
              <a:buFont typeface="Arial" pitchFamily="34" charset="0"/>
              <a:buChar char="•"/>
            </a:pPr>
            <a:r>
              <a:rPr lang="it-IT" sz="2400" smtClean="0"/>
              <a:t>  First Prediction of S/N ( Goodman 1981)</a:t>
            </a:r>
          </a:p>
          <a:p>
            <a:pPr>
              <a:buFont typeface="Arial" pitchFamily="34" charset="0"/>
              <a:buChar char="•"/>
            </a:pPr>
            <a:r>
              <a:rPr lang="it-IT" sz="2400" smtClean="0"/>
              <a:t>  Successive studies, that confirmed the first S/N estimation</a:t>
            </a:r>
          </a:p>
          <a:p>
            <a:pPr>
              <a:buFont typeface="Arial" pitchFamily="34" charset="0"/>
              <a:buChar char="•"/>
            </a:pPr>
            <a:r>
              <a:rPr lang="it-IT" sz="2400" smtClean="0"/>
              <a:t>  Studies on astronomical application (till 1.5 </a:t>
            </a:r>
            <a:r>
              <a:rPr lang="el-GR" sz="2400" smtClean="0"/>
              <a:t>μ</a:t>
            </a:r>
            <a:r>
              <a:rPr lang="it-IT" sz="2400" smtClean="0"/>
              <a:t>m- Speckle observation) (McCoy 2012)</a:t>
            </a:r>
          </a:p>
          <a:p>
            <a:r>
              <a:rPr lang="it-IT" sz="2400" b="1" smtClean="0">
                <a:solidFill>
                  <a:srgbClr val="C00000"/>
                </a:solidFill>
              </a:rPr>
              <a:t>No papers about fiber used till 2.5 </a:t>
            </a:r>
            <a:r>
              <a:rPr lang="el-GR" sz="2400" b="1" smtClean="0">
                <a:solidFill>
                  <a:srgbClr val="C00000"/>
                </a:solidFill>
              </a:rPr>
              <a:t>μ</a:t>
            </a:r>
            <a:r>
              <a:rPr lang="it-IT" sz="2400" b="1" smtClean="0">
                <a:solidFill>
                  <a:srgbClr val="C00000"/>
                </a:solidFill>
              </a:rPr>
              <a:t>m or about ZBLAN fiber</a:t>
            </a:r>
            <a:endParaRPr lang="it-IT" sz="2400" b="1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7539" y="3779520"/>
            <a:ext cx="74182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smtClean="0"/>
              <a:t>What is the modal noise </a:t>
            </a:r>
            <a:r>
              <a:rPr lang="it-IT" sz="240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it-IT" sz="2400" smtClean="0"/>
              <a:t>Interferences </a:t>
            </a:r>
            <a:r>
              <a:rPr lang="it-IT" sz="2400" smtClean="0"/>
              <a:t>between modes  </a:t>
            </a:r>
            <a:r>
              <a:rPr lang="it-IT" sz="2400" smtClean="0">
                <a:sym typeface="Symbol"/>
              </a:rPr>
              <a:t></a:t>
            </a:r>
            <a:r>
              <a:rPr lang="it-IT" sz="2400" smtClean="0"/>
              <a:t>  </a:t>
            </a:r>
            <a:r>
              <a:rPr lang="it-IT" sz="2400" b="1" smtClean="0">
                <a:solidFill>
                  <a:schemeClr val="tx2"/>
                </a:solidFill>
              </a:rPr>
              <a:t>speckle pattern</a:t>
            </a:r>
          </a:p>
          <a:p>
            <a:pPr>
              <a:buFont typeface="Wingdings" pitchFamily="2" charset="2"/>
              <a:buChar char="Ø"/>
            </a:pPr>
            <a:r>
              <a:rPr lang="it-IT" sz="2400" b="1" smtClean="0">
                <a:solidFill>
                  <a:schemeClr val="tx2"/>
                </a:solidFill>
              </a:rPr>
              <a:t>Time variation of speckle pattern</a:t>
            </a:r>
            <a:r>
              <a:rPr lang="it-IT" sz="2400" b="1" smtClean="0">
                <a:solidFill>
                  <a:srgbClr val="C00000"/>
                </a:solidFill>
              </a:rPr>
              <a:t>  </a:t>
            </a:r>
            <a:r>
              <a:rPr lang="it-IT" sz="2400" smtClean="0"/>
              <a:t>:</a:t>
            </a:r>
          </a:p>
          <a:p>
            <a:pPr>
              <a:buFontTx/>
              <a:buChar char="-"/>
            </a:pPr>
            <a:r>
              <a:rPr lang="it-IT" sz="2400" smtClean="0"/>
              <a:t>Fiber stress/bendings/defects </a:t>
            </a:r>
          </a:p>
          <a:p>
            <a:pPr>
              <a:buFontTx/>
              <a:buChar char="-"/>
            </a:pPr>
            <a:r>
              <a:rPr lang="it-IT" sz="2400" smtClean="0"/>
              <a:t>Beam truncation</a:t>
            </a:r>
          </a:p>
          <a:p>
            <a:pPr>
              <a:buFontTx/>
              <a:buChar char="-"/>
            </a:pPr>
            <a:r>
              <a:rPr lang="it-IT" sz="2400" smtClean="0"/>
              <a:t>Changes in input illumination ? (New idea) </a:t>
            </a:r>
          </a:p>
          <a:p>
            <a:pPr>
              <a:buFont typeface="Wingdings" pitchFamily="2" charset="2"/>
              <a:buChar char="Ø"/>
            </a:pPr>
            <a:r>
              <a:rPr lang="it-IT" sz="2400" b="1" smtClean="0">
                <a:solidFill>
                  <a:schemeClr val="tx2"/>
                </a:solidFill>
              </a:rPr>
              <a:t>Spectral variation of speckle pattern</a:t>
            </a:r>
          </a:p>
        </p:txBody>
      </p:sp>
      <p:sp>
        <p:nvSpPr>
          <p:cNvPr id="7" name="Parentesi graffa chiusa 6"/>
          <p:cNvSpPr/>
          <p:nvPr/>
        </p:nvSpPr>
        <p:spPr>
          <a:xfrm>
            <a:off x="6263898" y="3722654"/>
            <a:ext cx="975360" cy="2705442"/>
          </a:xfrm>
          <a:prstGeom prst="rightBrace">
            <a:avLst>
              <a:gd name="adj1" fmla="val 5585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311699" y="4673916"/>
            <a:ext cx="1501373" cy="83099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400" b="1" smtClean="0"/>
              <a:t>MODAL  </a:t>
            </a:r>
          </a:p>
          <a:p>
            <a:pPr algn="ctr"/>
            <a:r>
              <a:rPr lang="it-IT" sz="2400" b="1" smtClean="0"/>
              <a:t>NOISE 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096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What is modal noise \2 </a:t>
            </a:r>
            <a:endParaRPr kumimoji="0" lang="it-IT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5337" y="1633864"/>
            <a:ext cx="847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/>
              <a:t>Traditional Investigation Strategy  – Speckle pattern in the far field and near field </a:t>
            </a:r>
            <a:endParaRPr lang="it-IT" sz="2000"/>
          </a:p>
        </p:txBody>
      </p:sp>
      <p:pic>
        <p:nvPicPr>
          <p:cNvPr id="8" name="Immagine 7" descr="nearfieldCorbe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025" y="2171814"/>
            <a:ext cx="3305616" cy="82390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28160" y="2255520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Near field with tilted input source  - Corbett</a:t>
            </a:r>
            <a:endParaRPr lang="it-IT"/>
          </a:p>
        </p:txBody>
      </p:sp>
      <p:pic>
        <p:nvPicPr>
          <p:cNvPr id="10" name="Immagine 9" descr="nearfieldMcCo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685483" y="2103731"/>
            <a:ext cx="1170267" cy="326164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330431" y="3413760"/>
            <a:ext cx="299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F</a:t>
            </a:r>
            <a:r>
              <a:rPr lang="it-IT" smtClean="0"/>
              <a:t>ar </a:t>
            </a:r>
            <a:r>
              <a:rPr lang="it-IT" smtClean="0"/>
              <a:t>field, to test scrambling tecnique efficiency – McCoy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64250" y="4519911"/>
            <a:ext cx="321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Our New Investigation Strategy : </a:t>
            </a:r>
            <a:endParaRPr lang="it-IT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36" y="4457174"/>
            <a:ext cx="2811155" cy="1911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Rettangolo 13"/>
          <p:cNvSpPr/>
          <p:nvPr/>
        </p:nvSpPr>
        <p:spPr>
          <a:xfrm>
            <a:off x="3800901" y="48663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mtClean="0"/>
              <a:t>To observe directly the  modal noise  in the REAL spectrum IN THE IR </a:t>
            </a:r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218038" y="5648633"/>
            <a:ext cx="322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GIANO flat/flat before mechanical scrambling (2012)</a:t>
            </a:r>
            <a:endParaRPr lang="it-IT"/>
          </a:p>
        </p:txBody>
      </p:sp>
      <p:cxnSp>
        <p:nvCxnSpPr>
          <p:cNvPr id="18" name="Connettore 2 17"/>
          <p:cNvCxnSpPr>
            <a:stCxn id="16" idx="1"/>
          </p:cNvCxnSpPr>
          <p:nvPr/>
        </p:nvCxnSpPr>
        <p:spPr>
          <a:xfrm flipH="1" flipV="1">
            <a:off x="3657600" y="5869858"/>
            <a:ext cx="560438" cy="1019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136481" y="873457"/>
            <a:ext cx="524304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smtClean="0"/>
              <a:t>The scope of the work: </a:t>
            </a:r>
          </a:p>
          <a:p>
            <a:pPr>
              <a:buFontTx/>
              <a:buChar char="-"/>
            </a:pPr>
            <a:r>
              <a:rPr lang="it-IT" sz="2000" smtClean="0"/>
              <a:t> </a:t>
            </a:r>
            <a:r>
              <a:rPr lang="it-IT" sz="2000" b="1" smtClean="0"/>
              <a:t>To simulate the telescope-instrument system</a:t>
            </a:r>
          </a:p>
          <a:p>
            <a:pPr>
              <a:buFontTx/>
              <a:buChar char="-"/>
            </a:pPr>
            <a:r>
              <a:rPr lang="it-IT" sz="2000" smtClean="0"/>
              <a:t> To simulate astronomical measurements</a:t>
            </a:r>
          </a:p>
          <a:p>
            <a:pPr>
              <a:buFontTx/>
              <a:buChar char="-"/>
            </a:pPr>
            <a:r>
              <a:rPr lang="it-IT" sz="2000" smtClean="0"/>
              <a:t> To study the modal noise  </a:t>
            </a:r>
            <a:endParaRPr lang="it-IT" sz="200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4818"/>
            <a:ext cx="8229600" cy="1143000"/>
          </a:xfrm>
        </p:spPr>
        <p:txBody>
          <a:bodyPr/>
          <a:lstStyle/>
          <a:p>
            <a:r>
              <a:rPr lang="it-IT" smtClean="0"/>
              <a:t>4. The laboratory set-up \1 </a:t>
            </a:r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97280" y="890512"/>
            <a:ext cx="8046720" cy="79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20140522_174439_resiz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44274" y="2315002"/>
            <a:ext cx="2552786" cy="1914590"/>
          </a:xfrm>
          <a:prstGeom prst="rect">
            <a:avLst/>
          </a:prstGeom>
          <a:noFill/>
        </p:spPr>
      </p:pic>
      <p:pic>
        <p:nvPicPr>
          <p:cNvPr id="9" name="Immagine 88" descr="setup parabole 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395" y="2329689"/>
            <a:ext cx="2966825" cy="1791469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5420956" y="1202954"/>
            <a:ext cx="121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Times New Roman" pitchFamily="18" charset="0"/>
                <a:cs typeface="Times New Roman" pitchFamily="18" charset="0"/>
              </a:rPr>
              <a:t>Pin Hole: </a:t>
            </a:r>
          </a:p>
          <a:p>
            <a:r>
              <a:rPr lang="it-IT" i="1" smtClean="0">
                <a:latin typeface="Times New Roman" pitchFamily="18" charset="0"/>
                <a:cs typeface="Times New Roman" pitchFamily="18" charset="0"/>
              </a:rPr>
              <a:t>50 µm,</a:t>
            </a:r>
          </a:p>
          <a:p>
            <a:r>
              <a:rPr lang="it-IT" i="1" smtClean="0">
                <a:latin typeface="Times New Roman" pitchFamily="18" charset="0"/>
                <a:cs typeface="Times New Roman" pitchFamily="18" charset="0"/>
              </a:rPr>
              <a:t>600 µm</a:t>
            </a:r>
            <a:endParaRPr lang="it-IT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34846" y="926071"/>
            <a:ext cx="136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Times New Roman" pitchFamily="18" charset="0"/>
                <a:cs typeface="Times New Roman" pitchFamily="18" charset="0"/>
              </a:rPr>
              <a:t>Fiber input</a:t>
            </a: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ttore 2 11"/>
          <p:cNvCxnSpPr>
            <a:stCxn id="11" idx="2"/>
          </p:cNvCxnSpPr>
          <p:nvPr/>
        </p:nvCxnSpPr>
        <p:spPr>
          <a:xfrm flipH="1">
            <a:off x="5522026" y="1295403"/>
            <a:ext cx="1593304" cy="14477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10" idx="2"/>
          </p:cNvCxnSpPr>
          <p:nvPr/>
        </p:nvCxnSpPr>
        <p:spPr>
          <a:xfrm flipH="1">
            <a:off x="4132615" y="2126284"/>
            <a:ext cx="1897016" cy="6050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20140527_185157_resized.jpg"/>
          <p:cNvPicPr>
            <a:picLocks noChangeAspect="1"/>
          </p:cNvPicPr>
          <p:nvPr/>
        </p:nvPicPr>
        <p:blipFill>
          <a:blip r:embed="rId4" cstate="print"/>
          <a:srcRect b="13801"/>
          <a:stretch>
            <a:fillRect/>
          </a:stretch>
        </p:blipFill>
        <p:spPr>
          <a:xfrm>
            <a:off x="2433894" y="5109658"/>
            <a:ext cx="1366211" cy="157021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905376" y="5464312"/>
            <a:ext cx="4238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Optical fiber :</a:t>
            </a:r>
          </a:p>
          <a:p>
            <a:pPr>
              <a:buFontTx/>
              <a:buChar char="-"/>
            </a:pPr>
            <a:r>
              <a:rPr lang="it-IT" i="1" smtClean="0"/>
              <a:t>ZBLAN multimode fiber, 85 µm, 8 m</a:t>
            </a:r>
          </a:p>
          <a:p>
            <a:pPr>
              <a:buFontTx/>
              <a:buChar char="-"/>
            </a:pPr>
            <a:r>
              <a:rPr lang="it-IT" i="1" smtClean="0"/>
              <a:t> Fused silica, circular core, 85 µm, 8 m</a:t>
            </a:r>
          </a:p>
          <a:p>
            <a:pPr>
              <a:buFontTx/>
              <a:buChar char="-"/>
            </a:pPr>
            <a:r>
              <a:rPr lang="it-IT" i="1" smtClean="0"/>
              <a:t> Fused silica, octagonal core, 67 µm, 8 m</a:t>
            </a:r>
          </a:p>
        </p:txBody>
      </p:sp>
      <p:sp>
        <p:nvSpPr>
          <p:cNvPr id="20" name="Figura a mano libera 19"/>
          <p:cNvSpPr/>
          <p:nvPr/>
        </p:nvSpPr>
        <p:spPr>
          <a:xfrm>
            <a:off x="1866385" y="5827171"/>
            <a:ext cx="614711" cy="971450"/>
          </a:xfrm>
          <a:custGeom>
            <a:avLst/>
            <a:gdLst>
              <a:gd name="connsiteX0" fmla="*/ 680074 w 680074"/>
              <a:gd name="connsiteY0" fmla="*/ 201732 h 1697542"/>
              <a:gd name="connsiteX1" fmla="*/ 77521 w 680074"/>
              <a:gd name="connsiteY1" fmla="*/ 249302 h 1697542"/>
              <a:gd name="connsiteX2" fmla="*/ 214946 w 680074"/>
              <a:gd name="connsiteY2" fmla="*/ 1697542 h 169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074" h="1697542">
                <a:moveTo>
                  <a:pt x="680074" y="201732"/>
                </a:moveTo>
                <a:cubicBezTo>
                  <a:pt x="417558" y="100866"/>
                  <a:pt x="155042" y="0"/>
                  <a:pt x="77521" y="249302"/>
                </a:cubicBezTo>
                <a:cubicBezTo>
                  <a:pt x="0" y="498604"/>
                  <a:pt x="107473" y="1098073"/>
                  <a:pt x="214946" y="1697542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7564582" y="878782"/>
            <a:ext cx="1567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i="1" smtClean="0"/>
              <a:t>Image plane illumination</a:t>
            </a:r>
          </a:p>
          <a:p>
            <a:pPr>
              <a:buFontTx/>
              <a:buChar char="-"/>
            </a:pPr>
            <a:r>
              <a:rPr lang="it-IT" i="1" smtClean="0"/>
              <a:t>Pupil plane illumination</a:t>
            </a:r>
          </a:p>
          <a:p>
            <a:pPr>
              <a:buFontTx/>
              <a:buChar char="-"/>
            </a:pPr>
            <a:r>
              <a:rPr lang="it-IT" i="1" smtClean="0"/>
              <a:t>Photonic Lantern </a:t>
            </a:r>
            <a:endParaRPr lang="it-IT" i="1"/>
          </a:p>
        </p:txBody>
      </p:sp>
      <p:sp>
        <p:nvSpPr>
          <p:cNvPr id="34" name="CasellaDiTesto 33"/>
          <p:cNvSpPr txBox="1"/>
          <p:nvPr/>
        </p:nvSpPr>
        <p:spPr>
          <a:xfrm>
            <a:off x="290402" y="4919430"/>
            <a:ext cx="1823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Scrambler :</a:t>
            </a:r>
          </a:p>
          <a:p>
            <a:r>
              <a:rPr lang="it-IT" smtClean="0"/>
              <a:t>- </a:t>
            </a:r>
            <a:r>
              <a:rPr lang="it-IT" i="1" smtClean="0"/>
              <a:t>Mechanical scrambler</a:t>
            </a:r>
          </a:p>
          <a:p>
            <a:r>
              <a:rPr lang="it-IT" i="1" smtClean="0"/>
              <a:t>- Optical double scrambler</a:t>
            </a:r>
          </a:p>
        </p:txBody>
      </p:sp>
      <p:cxnSp>
        <p:nvCxnSpPr>
          <p:cNvPr id="35" name="Connettore 2 34"/>
          <p:cNvCxnSpPr/>
          <p:nvPr/>
        </p:nvCxnSpPr>
        <p:spPr>
          <a:xfrm>
            <a:off x="1626919" y="5427024"/>
            <a:ext cx="1199408" cy="3325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 descr="WP_20150512_12_33_17_Pro.jpg"/>
          <p:cNvPicPr>
            <a:picLocks noChangeAspect="1"/>
          </p:cNvPicPr>
          <p:nvPr/>
        </p:nvPicPr>
        <p:blipFill>
          <a:blip r:embed="rId5" cstate="print"/>
          <a:srcRect l="3284" t="8218" r="7015" b="3834"/>
          <a:stretch>
            <a:fillRect/>
          </a:stretch>
        </p:blipFill>
        <p:spPr>
          <a:xfrm rot="10800000">
            <a:off x="6964287" y="3416619"/>
            <a:ext cx="2005015" cy="1104259"/>
          </a:xfrm>
          <a:prstGeom prst="rect">
            <a:avLst/>
          </a:prstGeom>
        </p:spPr>
      </p:pic>
      <p:pic>
        <p:nvPicPr>
          <p:cNvPr id="42" name="Immagine 41" descr="WP_20150512_12_32_58_Pro.jpg"/>
          <p:cNvPicPr>
            <a:picLocks noChangeAspect="1"/>
          </p:cNvPicPr>
          <p:nvPr/>
        </p:nvPicPr>
        <p:blipFill>
          <a:blip r:embed="rId6" cstate="print"/>
          <a:srcRect t="34030" r="15281" b="16418"/>
          <a:stretch>
            <a:fillRect/>
          </a:stretch>
        </p:blipFill>
        <p:spPr>
          <a:xfrm>
            <a:off x="6386507" y="2295982"/>
            <a:ext cx="1240587" cy="1291769"/>
          </a:xfrm>
          <a:prstGeom prst="rect">
            <a:avLst/>
          </a:prstGeom>
        </p:spPr>
      </p:pic>
      <p:cxnSp>
        <p:nvCxnSpPr>
          <p:cNvPr id="49" name="Connettore 2 48"/>
          <p:cNvCxnSpPr/>
          <p:nvPr/>
        </p:nvCxnSpPr>
        <p:spPr>
          <a:xfrm flipH="1">
            <a:off x="7548113" y="2565070"/>
            <a:ext cx="432105" cy="109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8428007" y="2303253"/>
            <a:ext cx="77638" cy="1354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Figura a mano libera 61"/>
          <p:cNvSpPr/>
          <p:nvPr/>
        </p:nvSpPr>
        <p:spPr>
          <a:xfrm>
            <a:off x="3776353" y="2802577"/>
            <a:ext cx="2497777" cy="3871355"/>
          </a:xfrm>
          <a:custGeom>
            <a:avLst/>
            <a:gdLst>
              <a:gd name="connsiteX0" fmla="*/ 2173185 w 2497777"/>
              <a:gd name="connsiteY0" fmla="*/ 83127 h 3899064"/>
              <a:gd name="connsiteX1" fmla="*/ 2422566 w 2497777"/>
              <a:gd name="connsiteY1" fmla="*/ 106878 h 3899064"/>
              <a:gd name="connsiteX2" fmla="*/ 2470068 w 2497777"/>
              <a:gd name="connsiteY2" fmla="*/ 724394 h 3899064"/>
              <a:gd name="connsiteX3" fmla="*/ 2256312 w 2497777"/>
              <a:gd name="connsiteY3" fmla="*/ 1852550 h 3899064"/>
              <a:gd name="connsiteX4" fmla="*/ 1603169 w 2497777"/>
              <a:gd name="connsiteY4" fmla="*/ 2303813 h 3899064"/>
              <a:gd name="connsiteX5" fmla="*/ 890650 w 2497777"/>
              <a:gd name="connsiteY5" fmla="*/ 2161309 h 3899064"/>
              <a:gd name="connsiteX6" fmla="*/ 451263 w 2497777"/>
              <a:gd name="connsiteY6" fmla="*/ 2256311 h 3899064"/>
              <a:gd name="connsiteX7" fmla="*/ 296883 w 2497777"/>
              <a:gd name="connsiteY7" fmla="*/ 2814452 h 3899064"/>
              <a:gd name="connsiteX8" fmla="*/ 201881 w 2497777"/>
              <a:gd name="connsiteY8" fmla="*/ 3574472 h 3899064"/>
              <a:gd name="connsiteX9" fmla="*/ 201881 w 2497777"/>
              <a:gd name="connsiteY9" fmla="*/ 3811979 h 3899064"/>
              <a:gd name="connsiteX10" fmla="*/ 190005 w 2497777"/>
              <a:gd name="connsiteY10" fmla="*/ 3895106 h 3899064"/>
              <a:gd name="connsiteX11" fmla="*/ 71252 w 2497777"/>
              <a:gd name="connsiteY11" fmla="*/ 3835729 h 3899064"/>
              <a:gd name="connsiteX12" fmla="*/ 0 w 2497777"/>
              <a:gd name="connsiteY12" fmla="*/ 3740727 h 38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7777" h="3899064">
                <a:moveTo>
                  <a:pt x="2173185" y="83127"/>
                </a:moveTo>
                <a:cubicBezTo>
                  <a:pt x="2273135" y="41563"/>
                  <a:pt x="2373086" y="0"/>
                  <a:pt x="2422566" y="106878"/>
                </a:cubicBezTo>
                <a:cubicBezTo>
                  <a:pt x="2472046" y="213756"/>
                  <a:pt x="2497777" y="433449"/>
                  <a:pt x="2470068" y="724394"/>
                </a:cubicBezTo>
                <a:cubicBezTo>
                  <a:pt x="2442359" y="1015339"/>
                  <a:pt x="2400795" y="1589314"/>
                  <a:pt x="2256312" y="1852550"/>
                </a:cubicBezTo>
                <a:cubicBezTo>
                  <a:pt x="2111829" y="2115786"/>
                  <a:pt x="1830779" y="2252353"/>
                  <a:pt x="1603169" y="2303813"/>
                </a:cubicBezTo>
                <a:cubicBezTo>
                  <a:pt x="1375559" y="2355273"/>
                  <a:pt x="1082634" y="2169226"/>
                  <a:pt x="890650" y="2161309"/>
                </a:cubicBezTo>
                <a:cubicBezTo>
                  <a:pt x="698666" y="2153392"/>
                  <a:pt x="550224" y="2147454"/>
                  <a:pt x="451263" y="2256311"/>
                </a:cubicBezTo>
                <a:cubicBezTo>
                  <a:pt x="352302" y="2365168"/>
                  <a:pt x="338447" y="2594759"/>
                  <a:pt x="296883" y="2814452"/>
                </a:cubicBezTo>
                <a:cubicBezTo>
                  <a:pt x="255319" y="3034145"/>
                  <a:pt x="217715" y="3408218"/>
                  <a:pt x="201881" y="3574472"/>
                </a:cubicBezTo>
                <a:cubicBezTo>
                  <a:pt x="186047" y="3740726"/>
                  <a:pt x="203860" y="3758540"/>
                  <a:pt x="201881" y="3811979"/>
                </a:cubicBezTo>
                <a:cubicBezTo>
                  <a:pt x="199902" y="3865418"/>
                  <a:pt x="211776" y="3891148"/>
                  <a:pt x="190005" y="3895106"/>
                </a:cubicBezTo>
                <a:cubicBezTo>
                  <a:pt x="168234" y="3899064"/>
                  <a:pt x="102919" y="3861459"/>
                  <a:pt x="71252" y="3835729"/>
                </a:cubicBezTo>
                <a:cubicBezTo>
                  <a:pt x="39585" y="3809999"/>
                  <a:pt x="11875" y="3760519"/>
                  <a:pt x="0" y="3740727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2 63"/>
          <p:cNvCxnSpPr/>
          <p:nvPr/>
        </p:nvCxnSpPr>
        <p:spPr>
          <a:xfrm flipH="1" flipV="1">
            <a:off x="5427023" y="5225143"/>
            <a:ext cx="178130" cy="356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Segnaposto numero diapositiva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7" name="CasellaDiTesto 66"/>
          <p:cNvSpPr txBox="1"/>
          <p:nvPr/>
        </p:nvSpPr>
        <p:spPr>
          <a:xfrm>
            <a:off x="6573312" y="4546122"/>
            <a:ext cx="2501660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smtClean="0"/>
              <a:t>T. A. Birks, I. Gris-Sánchez, </a:t>
            </a:r>
            <a:r>
              <a:rPr lang="it-IT" sz="1400" b="1" smtClean="0"/>
              <a:t>The Photonic Lantern</a:t>
            </a:r>
            <a:r>
              <a:rPr lang="it-IT" sz="1400" smtClean="0"/>
              <a:t>, Adv. Opt. Photon. 7, 107-167 (2015)</a:t>
            </a:r>
            <a:endParaRPr lang="it-IT" sz="1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4818"/>
            <a:ext cx="8229600" cy="1143000"/>
          </a:xfrm>
        </p:spPr>
        <p:txBody>
          <a:bodyPr/>
          <a:lstStyle/>
          <a:p>
            <a:r>
              <a:rPr lang="it-IT" smtClean="0"/>
              <a:t>4. The laboratory set-up \2 </a:t>
            </a:r>
            <a:endParaRPr lang="it-IT"/>
          </a:p>
        </p:txBody>
      </p:sp>
      <p:pic>
        <p:nvPicPr>
          <p:cNvPr id="7" name="Picture 1" descr="img"/>
          <p:cNvPicPr>
            <a:picLocks noChangeAspect="1" noChangeArrowheads="1"/>
          </p:cNvPicPr>
          <p:nvPr/>
        </p:nvPicPr>
        <p:blipFill>
          <a:blip r:embed="rId2" cstate="print"/>
          <a:srcRect l="7913" r="11934" b="4800"/>
          <a:stretch>
            <a:fillRect/>
          </a:stretch>
        </p:blipFill>
        <p:spPr bwMode="auto">
          <a:xfrm>
            <a:off x="154759" y="1119754"/>
            <a:ext cx="3989397" cy="35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" name="Picture 4" descr="20140522_180230_resized"/>
          <p:cNvPicPr>
            <a:picLocks noChangeAspect="1" noChangeArrowheads="1"/>
          </p:cNvPicPr>
          <p:nvPr/>
        </p:nvPicPr>
        <p:blipFill>
          <a:blip r:embed="rId3" cstate="print"/>
          <a:srcRect r="19850"/>
          <a:stretch>
            <a:fillRect/>
          </a:stretch>
        </p:blipFill>
        <p:spPr bwMode="auto">
          <a:xfrm>
            <a:off x="4276076" y="3424973"/>
            <a:ext cx="206503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20140522_180058_resiz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1469" y="3329047"/>
            <a:ext cx="2636874" cy="352100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4225839" y="1112907"/>
            <a:ext cx="4775038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smtClean="0">
                <a:latin typeface="Times New Roman" pitchFamily="18" charset="0"/>
                <a:cs typeface="Times New Roman" pitchFamily="18" charset="0"/>
              </a:rPr>
              <a:t>ZBLAN Fiber</a:t>
            </a:r>
            <a:r>
              <a:rPr lang="it-IT" smtClean="0">
                <a:latin typeface="Times New Roman" pitchFamily="18" charset="0"/>
                <a:cs typeface="Times New Roman" pitchFamily="18" charset="0"/>
              </a:rPr>
              <a:t> : core diameter 85 µm</a:t>
            </a:r>
          </a:p>
          <a:p>
            <a:r>
              <a:rPr lang="it-IT" b="1" smtClean="0">
                <a:latin typeface="Times New Roman" pitchFamily="18" charset="0"/>
                <a:cs typeface="Times New Roman" pitchFamily="18" charset="0"/>
              </a:rPr>
              <a:t>Dispersing element </a:t>
            </a:r>
            <a:r>
              <a:rPr lang="it-IT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/>
              <a:t>echelle grating, </a:t>
            </a:r>
          </a:p>
          <a:p>
            <a:r>
              <a:rPr lang="en-US" smtClean="0"/>
              <a:t>		  23.2 groove/mm,</a:t>
            </a:r>
          </a:p>
          <a:p>
            <a:r>
              <a:rPr lang="en-US" smtClean="0"/>
              <a:t>		  63° blaze angle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Spectrograph resolving power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(with 85 </a:t>
            </a:r>
            <a:r>
              <a:rPr lang="it-IT" smtClean="0">
                <a:latin typeface="Times New Roman" pitchFamily="18" charset="0"/>
                <a:cs typeface="Times New Roman" pitchFamily="18" charset="0"/>
              </a:rPr>
              <a:t>µm fiber) : R= 20 000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  <a:p>
            <a:endParaRPr lang="it-IT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4713553"/>
            <a:ext cx="4230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Narrow band filter </a:t>
            </a:r>
            <a:r>
              <a:rPr lang="en-US" smtClean="0"/>
              <a:t>: center @ 1645 nm, 		  bandwidth 8 nm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Camera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mtClean="0"/>
              <a:t>Xenics Xeva-796, </a:t>
            </a:r>
          </a:p>
          <a:p>
            <a:r>
              <a:rPr lang="en-US" smtClean="0"/>
              <a:t>	 InGaSb detector , </a:t>
            </a:r>
          </a:p>
          <a:p>
            <a:r>
              <a:rPr lang="en-US" smtClean="0"/>
              <a:t>	 30x30 </a:t>
            </a:r>
            <a:r>
              <a:rPr lang="it-IT" smtClean="0">
                <a:latin typeface="Times New Roman" pitchFamily="18" charset="0"/>
                <a:cs typeface="Times New Roman" pitchFamily="18" charset="0"/>
              </a:rPr>
              <a:t>µm</a:t>
            </a:r>
            <a:r>
              <a:rPr lang="en-US" smtClean="0"/>
              <a:t> pixel size, </a:t>
            </a:r>
          </a:p>
          <a:p>
            <a:r>
              <a:rPr lang="en-US" smtClean="0"/>
              <a:t>	 320x256 pixel </a:t>
            </a:r>
          </a:p>
          <a:p>
            <a:r>
              <a:rPr lang="en-US" b="1" smtClean="0"/>
              <a:t>wavelength scale</a:t>
            </a:r>
            <a:r>
              <a:rPr lang="en-US" smtClean="0"/>
              <a:t>: 0.03 nm/pixel</a:t>
            </a:r>
          </a:p>
        </p:txBody>
      </p:sp>
      <p:cxnSp>
        <p:nvCxnSpPr>
          <p:cNvPr id="13" name="Connettore 4 12"/>
          <p:cNvCxnSpPr/>
          <p:nvPr/>
        </p:nvCxnSpPr>
        <p:spPr>
          <a:xfrm rot="16200000" flipH="1">
            <a:off x="6357068" y="2993665"/>
            <a:ext cx="3347499" cy="492981"/>
          </a:xfrm>
          <a:prstGeom prst="bentConnector3">
            <a:avLst>
              <a:gd name="adj1" fmla="val -13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1097280" y="890512"/>
            <a:ext cx="8046720" cy="79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igura a mano libera 14"/>
          <p:cNvSpPr/>
          <p:nvPr/>
        </p:nvSpPr>
        <p:spPr>
          <a:xfrm>
            <a:off x="8568202" y="0"/>
            <a:ext cx="45719" cy="3728851"/>
          </a:xfrm>
          <a:custGeom>
            <a:avLst/>
            <a:gdLst>
              <a:gd name="connsiteX0" fmla="*/ 0 w 288897"/>
              <a:gd name="connsiteY0" fmla="*/ 0 h 2417196"/>
              <a:gd name="connsiteX1" fmla="*/ 278295 w 288897"/>
              <a:gd name="connsiteY1" fmla="*/ 1367624 h 2417196"/>
              <a:gd name="connsiteX2" fmla="*/ 63610 w 288897"/>
              <a:gd name="connsiteY2" fmla="*/ 2417196 h 24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897" h="2417196">
                <a:moveTo>
                  <a:pt x="0" y="0"/>
                </a:moveTo>
                <a:cubicBezTo>
                  <a:pt x="133846" y="482379"/>
                  <a:pt x="267693" y="964758"/>
                  <a:pt x="278295" y="1367624"/>
                </a:cubicBezTo>
                <a:cubicBezTo>
                  <a:pt x="288897" y="1770490"/>
                  <a:pt x="112643" y="2243593"/>
                  <a:pt x="63610" y="2417196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675827" y="656954"/>
            <a:ext cx="2633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mtClean="0"/>
              <a:t>Optical    </a:t>
            </a:r>
          </a:p>
          <a:p>
            <a:endParaRPr lang="it-IT" sz="1200" smtClean="0"/>
          </a:p>
          <a:p>
            <a:r>
              <a:rPr lang="it-IT" sz="1200" smtClean="0"/>
              <a:t>fiber</a:t>
            </a:r>
            <a:endParaRPr lang="it-IT" sz="120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205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mtClean="0"/>
              <a:t>5. The modal noise measurements \1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270" y="2404281"/>
            <a:ext cx="709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mtClean="0"/>
              <a:t>Investigation Strategy :</a:t>
            </a:r>
          </a:p>
        </p:txBody>
      </p:sp>
      <p:sp>
        <p:nvSpPr>
          <p:cNvPr id="6" name="Rettangolo 5"/>
          <p:cNvSpPr/>
          <p:nvPr/>
        </p:nvSpPr>
        <p:spPr>
          <a:xfrm>
            <a:off x="79529" y="3521120"/>
            <a:ext cx="1359674" cy="96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400  Image Acquisition</a:t>
            </a: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853993" y="2930335"/>
            <a:ext cx="1628693" cy="210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Computation of mean frames (ex: from 1to 200, and from 201 to 400)</a:t>
            </a: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476601" y="2930364"/>
            <a:ext cx="1534602" cy="6838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Meanframe 1</a:t>
            </a:r>
          </a:p>
          <a:p>
            <a:pPr algn="ctr"/>
            <a:r>
              <a:rPr lang="it-IT" sz="1400" smtClean="0"/>
              <a:t>Ex :Image # : </a:t>
            </a:r>
          </a:p>
          <a:p>
            <a:pPr algn="ctr"/>
            <a:r>
              <a:rPr lang="it-IT" sz="1400" smtClean="0"/>
              <a:t>from 1 to 200</a:t>
            </a:r>
            <a:endParaRPr lang="it-IT" sz="1400"/>
          </a:p>
        </p:txBody>
      </p:sp>
      <p:sp>
        <p:nvSpPr>
          <p:cNvPr id="9" name="CasellaDiTesto 8"/>
          <p:cNvSpPr txBox="1"/>
          <p:nvPr/>
        </p:nvSpPr>
        <p:spPr>
          <a:xfrm>
            <a:off x="1053964" y="5152457"/>
            <a:ext cx="295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smtClean="0"/>
              <a:t>Exposure time : 500 ms /frame</a:t>
            </a:r>
          </a:p>
          <a:p>
            <a:pPr algn="ctr"/>
            <a:r>
              <a:rPr lang="it-IT" sz="1600" smtClean="0"/>
              <a:t>Light source : Halogen lamp, 4 A</a:t>
            </a:r>
          </a:p>
        </p:txBody>
      </p:sp>
      <p:cxnSp>
        <p:nvCxnSpPr>
          <p:cNvPr id="10" name="Connettore 2 9"/>
          <p:cNvCxnSpPr>
            <a:stCxn id="6" idx="3"/>
            <a:endCxn id="7" idx="1"/>
          </p:cNvCxnSpPr>
          <p:nvPr/>
        </p:nvCxnSpPr>
        <p:spPr>
          <a:xfrm flipV="1">
            <a:off x="1439203" y="3982904"/>
            <a:ext cx="414790" cy="2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/>
          <p:cNvCxnSpPr>
            <a:endCxn id="8" idx="1"/>
          </p:cNvCxnSpPr>
          <p:nvPr/>
        </p:nvCxnSpPr>
        <p:spPr>
          <a:xfrm flipV="1">
            <a:off x="3490640" y="3272271"/>
            <a:ext cx="985961" cy="230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11"/>
          <p:cNvCxnSpPr>
            <a:endCxn id="13" idx="1"/>
          </p:cNvCxnSpPr>
          <p:nvPr/>
        </p:nvCxnSpPr>
        <p:spPr>
          <a:xfrm>
            <a:off x="3506542" y="4767105"/>
            <a:ext cx="1027044" cy="33064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4533586" y="4760478"/>
            <a:ext cx="1541227" cy="6745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Meanframe 2</a:t>
            </a:r>
          </a:p>
          <a:p>
            <a:pPr lvl="0" algn="ctr"/>
            <a:r>
              <a:rPr lang="it-IT" sz="1400" smtClean="0">
                <a:solidFill>
                  <a:prstClr val="white"/>
                </a:solidFill>
              </a:rPr>
              <a:t>Ex: Image # : </a:t>
            </a:r>
          </a:p>
          <a:p>
            <a:pPr lvl="0" algn="ctr"/>
            <a:r>
              <a:rPr lang="it-IT" sz="1400" smtClean="0">
                <a:solidFill>
                  <a:prstClr val="white"/>
                </a:solidFill>
              </a:rPr>
              <a:t>from 201 to 400</a:t>
            </a:r>
            <a:endParaRPr lang="it-IT" sz="2000"/>
          </a:p>
        </p:txBody>
      </p:sp>
      <p:sp>
        <p:nvSpPr>
          <p:cNvPr id="14" name="Ovale 13"/>
          <p:cNvSpPr/>
          <p:nvPr/>
        </p:nvSpPr>
        <p:spPr>
          <a:xfrm>
            <a:off x="5804462" y="3614179"/>
            <a:ext cx="1820839" cy="118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Difference between the 2 mean frames</a:t>
            </a:r>
            <a:endParaRPr lang="it-IT"/>
          </a:p>
        </p:txBody>
      </p:sp>
      <p:cxnSp>
        <p:nvCxnSpPr>
          <p:cNvPr id="15" name="Forma 14"/>
          <p:cNvCxnSpPr>
            <a:stCxn id="8" idx="3"/>
            <a:endCxn id="14" idx="0"/>
          </p:cNvCxnSpPr>
          <p:nvPr/>
        </p:nvCxnSpPr>
        <p:spPr>
          <a:xfrm>
            <a:off x="6011203" y="3272271"/>
            <a:ext cx="703679" cy="3419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Forma 15"/>
          <p:cNvCxnSpPr>
            <a:stCxn id="13" idx="3"/>
            <a:endCxn id="14" idx="4"/>
          </p:cNvCxnSpPr>
          <p:nvPr/>
        </p:nvCxnSpPr>
        <p:spPr>
          <a:xfrm flipV="1">
            <a:off x="6074813" y="4800909"/>
            <a:ext cx="640069" cy="29684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4" idx="6"/>
            <a:endCxn id="18" idx="1"/>
          </p:cNvCxnSpPr>
          <p:nvPr/>
        </p:nvCxnSpPr>
        <p:spPr>
          <a:xfrm>
            <a:off x="7625301" y="4207544"/>
            <a:ext cx="373715" cy="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999016" y="3545928"/>
            <a:ext cx="1065474" cy="13325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Scooby-doo image</a:t>
            </a:r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36480" y="941697"/>
            <a:ext cx="504966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smtClean="0"/>
              <a:t>The scope of the work : </a:t>
            </a:r>
          </a:p>
          <a:p>
            <a:pPr>
              <a:buFontTx/>
              <a:buChar char="-"/>
            </a:pPr>
            <a:r>
              <a:rPr lang="it-IT" sz="2000" smtClean="0"/>
              <a:t> To simulate the telescope-instrument system</a:t>
            </a:r>
          </a:p>
          <a:p>
            <a:pPr>
              <a:buFontTx/>
              <a:buChar char="-"/>
            </a:pPr>
            <a:r>
              <a:rPr lang="it-IT" sz="2000" smtClean="0"/>
              <a:t> </a:t>
            </a:r>
            <a:r>
              <a:rPr lang="it-IT" sz="2000" b="1" smtClean="0"/>
              <a:t>To simulate astronomical measurements</a:t>
            </a:r>
          </a:p>
          <a:p>
            <a:pPr>
              <a:buFontTx/>
              <a:buChar char="-"/>
            </a:pPr>
            <a:r>
              <a:rPr lang="it-IT" sz="2000" smtClean="0"/>
              <a:t> To study the modal noise  </a:t>
            </a:r>
            <a:endParaRPr lang="it-IT" sz="2000"/>
          </a:p>
        </p:txBody>
      </p:sp>
      <p:sp>
        <p:nvSpPr>
          <p:cNvPr id="21" name="CasellaDiTesto 20"/>
          <p:cNvSpPr txBox="1"/>
          <p:nvPr/>
        </p:nvSpPr>
        <p:spPr>
          <a:xfrm>
            <a:off x="5909480" y="1269242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Modal Noise = 1% rms</a:t>
            </a:r>
            <a:endParaRPr lang="it-IT"/>
          </a:p>
        </p:txBody>
      </p:sp>
      <p:cxnSp>
        <p:nvCxnSpPr>
          <p:cNvPr id="25" name="Connettore 2 24"/>
          <p:cNvCxnSpPr>
            <a:stCxn id="21" idx="2"/>
          </p:cNvCxnSpPr>
          <p:nvPr/>
        </p:nvCxnSpPr>
        <p:spPr>
          <a:xfrm flipH="1">
            <a:off x="7362701" y="1638574"/>
            <a:ext cx="266" cy="403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115792" y="2101933"/>
            <a:ext cx="287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Relative measurements </a:t>
            </a:r>
            <a:endParaRPr lang="it-IT"/>
          </a:p>
        </p:txBody>
      </p:sp>
      <p:pic>
        <p:nvPicPr>
          <p:cNvPr id="27" name="Immagine 26" descr="scooby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016" y="5066394"/>
            <a:ext cx="736712" cy="1646946"/>
          </a:xfrm>
          <a:prstGeom prst="rect">
            <a:avLst/>
          </a:prstGeom>
        </p:spPr>
      </p:pic>
      <p:cxnSp>
        <p:nvCxnSpPr>
          <p:cNvPr id="29" name="Connettore 2 28"/>
          <p:cNvCxnSpPr/>
          <p:nvPr/>
        </p:nvCxnSpPr>
        <p:spPr>
          <a:xfrm>
            <a:off x="8479766" y="4701396"/>
            <a:ext cx="94891" cy="41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7865-40E6-4841-8AE7-8594A891B0C3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-250710" y="5840361"/>
            <a:ext cx="269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Higher Signal level </a:t>
            </a:r>
            <a:endParaRPr lang="it-IT"/>
          </a:p>
        </p:txBody>
      </p:sp>
      <p:sp>
        <p:nvSpPr>
          <p:cNvPr id="28" name="Freccia in giù 27"/>
          <p:cNvSpPr/>
          <p:nvPr/>
        </p:nvSpPr>
        <p:spPr>
          <a:xfrm>
            <a:off x="678424" y="4630994"/>
            <a:ext cx="221227" cy="1165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log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1415</Words>
  <Application>Microsoft Office PowerPoint</Application>
  <PresentationFormat>Presentazione su schermo (4:3)</PresentationFormat>
  <Paragraphs>224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Contents</vt:lpstr>
      <vt:lpstr>1. Introduction</vt:lpstr>
      <vt:lpstr>Diapositiva 4</vt:lpstr>
      <vt:lpstr>3. What is modal noise \1 </vt:lpstr>
      <vt:lpstr>Diapositiva 6</vt:lpstr>
      <vt:lpstr>4. The laboratory set-up \1 </vt:lpstr>
      <vt:lpstr>4. The laboratory set-up \2 </vt:lpstr>
      <vt:lpstr>5. The modal noise measurements \1</vt:lpstr>
      <vt:lpstr>5. The modal noise measurements \2</vt:lpstr>
      <vt:lpstr>5. The modal noise measurements \3</vt:lpstr>
      <vt:lpstr>5. The modal noise measurements \4</vt:lpstr>
      <vt:lpstr>6. Results</vt:lpstr>
      <vt:lpstr>Acknoledgments &amp;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Marcella</dc:creator>
  <cp:lastModifiedBy>Marcella</cp:lastModifiedBy>
  <cp:revision>30</cp:revision>
  <dcterms:created xsi:type="dcterms:W3CDTF">2015-07-17T13:17:40Z</dcterms:created>
  <dcterms:modified xsi:type="dcterms:W3CDTF">2015-07-23T13:52:21Z</dcterms:modified>
</cp:coreProperties>
</file>