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71" r:id="rId6"/>
    <p:sldId id="259" r:id="rId7"/>
    <p:sldId id="272" r:id="rId8"/>
    <p:sldId id="261" r:id="rId9"/>
    <p:sldId id="263" r:id="rId10"/>
    <p:sldId id="264" r:id="rId11"/>
    <p:sldId id="265" r:id="rId12"/>
    <p:sldId id="262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1" autoAdjust="0"/>
  </p:normalViewPr>
  <p:slideViewPr>
    <p:cSldViewPr>
      <p:cViewPr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6CB8E-69BA-40B2-B525-1B8DDAEACB82}" type="datetimeFigureOut">
              <a:rPr lang="it-IT" smtClean="0"/>
              <a:t>16/07/2015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5A098-2EB5-4D0C-B27A-63B0DA94A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94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A098-2EB5-4D0C-B27A-63B0DA94ADE6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21/07/2015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21/07/2015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21/07/2015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21/07/2015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17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21/07/2015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9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21/07/2015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21/07/2015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57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21/07/2015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51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21/07/2015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/>
          </p:nvPr>
        </p:nvSpPr>
        <p:spPr>
          <a:xfrm>
            <a:off x="468313" y="5949950"/>
            <a:ext cx="8351837" cy="1428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010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21/07/2015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2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21/07/2015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2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21/07/2015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21/07/2015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54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21/07/2015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64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21/07/2015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21/07/2015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21/07/2015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21/07/2015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21/07/2015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/>
          </p:nvPr>
        </p:nvSpPr>
        <p:spPr>
          <a:xfrm>
            <a:off x="468313" y="5949950"/>
            <a:ext cx="8351837" cy="1428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21/07/2015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21/07/2015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21/07/2015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20F7-8569-409B-81A6-23B5EA410D0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78000" r="2000" b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21/07/2015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D20F7-8569-409B-81A6-23B5EA410D0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78000" r="2000" b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21/07/2015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D20F7-8569-409B-81A6-23B5EA410D0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2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04523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mbria Math" pitchFamily="18" charset="0"/>
                <a:ea typeface="Cambria Math" pitchFamily="18" charset="0"/>
              </a:rPr>
              <a:t>Laboratory prototype for the demonstration </a:t>
            </a:r>
            <a:r>
              <a:rPr lang="en-US" sz="3200" b="1" dirty="0" smtClean="0">
                <a:latin typeface="Cambria Math" pitchFamily="18" charset="0"/>
                <a:ea typeface="Cambria Math" pitchFamily="18" charset="0"/>
              </a:rPr>
              <a:t>of sodium laser </a:t>
            </a:r>
            <a:r>
              <a:rPr lang="en-US" sz="3200" b="1" dirty="0">
                <a:latin typeface="Cambria Math" pitchFamily="18" charset="0"/>
                <a:ea typeface="Cambria Math" pitchFamily="18" charset="0"/>
              </a:rPr>
              <a:t>guide star </a:t>
            </a:r>
            <a:r>
              <a:rPr lang="en-US" sz="3200" b="1" dirty="0" err="1">
                <a:latin typeface="Cambria Math" pitchFamily="18" charset="0"/>
                <a:ea typeface="Cambria Math" pitchFamily="18" charset="0"/>
              </a:rPr>
              <a:t>wavefront</a:t>
            </a:r>
            <a:r>
              <a:rPr lang="en-US" sz="32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dirty="0" smtClean="0">
                <a:latin typeface="Cambria Math" pitchFamily="18" charset="0"/>
                <a:ea typeface="Cambria Math" pitchFamily="18" charset="0"/>
              </a:rPr>
              <a:t>sensing </a:t>
            </a:r>
            <a:r>
              <a:rPr lang="en-US" sz="3200" b="1" dirty="0">
                <a:latin typeface="Cambria Math" pitchFamily="18" charset="0"/>
                <a:ea typeface="Cambria Math" pitchFamily="18" charset="0"/>
              </a:rPr>
              <a:t>on the E-ELT</a:t>
            </a:r>
            <a:endParaRPr lang="it-IT" sz="3200" b="1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3508" y="6381328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539552" y="476672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err="1"/>
              <a:t>Sexten</a:t>
            </a:r>
            <a:r>
              <a:rPr lang="it-IT" sz="1600" i="1" dirty="0"/>
              <a:t> </a:t>
            </a:r>
            <a:r>
              <a:rPr lang="it-IT" sz="1600" i="1" dirty="0" err="1"/>
              <a:t>Primary</a:t>
            </a:r>
            <a:r>
              <a:rPr lang="it-IT" sz="1600" i="1" dirty="0"/>
              <a:t> </a:t>
            </a:r>
            <a:r>
              <a:rPr lang="it-IT" sz="1600" i="1" dirty="0" err="1" smtClean="0"/>
              <a:t>School</a:t>
            </a:r>
            <a:r>
              <a:rPr lang="it-IT" sz="1600" i="1" dirty="0" smtClean="0"/>
              <a:t>  20-23 </a:t>
            </a:r>
            <a:r>
              <a:rPr lang="it-IT" sz="1600" i="1" dirty="0" err="1" smtClean="0"/>
              <a:t>July</a:t>
            </a:r>
            <a:r>
              <a:rPr lang="it-IT" sz="1600" i="1" dirty="0" smtClean="0"/>
              <a:t> 2015</a:t>
            </a:r>
            <a:endParaRPr lang="it-IT" sz="1600" i="1" dirty="0"/>
          </a:p>
        </p:txBody>
      </p:sp>
      <p:sp>
        <p:nvSpPr>
          <p:cNvPr id="12" name="Rettangolo 11"/>
          <p:cNvSpPr/>
          <p:nvPr/>
        </p:nvSpPr>
        <p:spPr>
          <a:xfrm>
            <a:off x="2627784" y="4766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OUTCOME OF THE T-REX PROJECT, </a:t>
            </a:r>
          </a:p>
          <a:p>
            <a:pPr algn="ctr"/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sz="1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1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E-ELT</a:t>
            </a:r>
            <a:endParaRPr lang="it-IT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971600" y="4221088"/>
            <a:ext cx="7488832" cy="19189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M. Patti</a:t>
            </a:r>
            <a:r>
              <a:rPr kumimoji="0" lang="fr-F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1,2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M. Lombini</a:t>
            </a:r>
            <a:r>
              <a:rPr kumimoji="0" lang="fr-F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L. Schreiber</a:t>
            </a:r>
            <a:r>
              <a:rPr kumimoji="0" lang="fr-F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G. Bregoli</a:t>
            </a:r>
            <a:r>
              <a:rPr kumimoji="0" lang="fr-F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C.</a:t>
            </a:r>
            <a:r>
              <a:rPr lang="fr-FR" noProof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Arcidiacono</a:t>
            </a:r>
            <a:r>
              <a:rPr kumimoji="0" lang="fr-F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G. Cosentino</a:t>
            </a:r>
            <a:r>
              <a:rPr kumimoji="0" lang="fr-F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E. Diolaiti</a:t>
            </a:r>
            <a:r>
              <a:rPr kumimoji="0" lang="fr-F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I. Foppiani</a:t>
            </a:r>
            <a:r>
              <a:rPr kumimoji="0" lang="fr-FR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Universitá di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Bologna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Dipartimento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di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Fisica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Astronomia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INAF –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Osservatorio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Astronomico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di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Bologna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178696" cy="360040"/>
          </a:xfrm>
        </p:spPr>
        <p:txBody>
          <a:bodyPr/>
          <a:lstStyle/>
          <a:p>
            <a:r>
              <a:rPr lang="it-IT" dirty="0" err="1"/>
              <a:t>Sexten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 21/07/2015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55368" y="6356350"/>
            <a:ext cx="5688632" cy="3651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THE OUTCOME OF THE T-REX </a:t>
            </a:r>
            <a:r>
              <a:rPr lang="en-US" b="1" dirty="0" smtClean="0">
                <a:latin typeface="Cambria" pitchFamily="18" charset="0"/>
              </a:rPr>
              <a:t>PROJECT</a:t>
            </a:r>
            <a:r>
              <a:rPr lang="en-US" b="1" dirty="0" smtClean="0"/>
              <a:t>,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b="1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 E-ELT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3508" y="6381328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55976" y="4346390"/>
            <a:ext cx="4429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2) Spot FWHM in function of linear stage position. Real data are in red while the black line is the best fit curve. The data spread is due to pixel sampling</a:t>
            </a: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99592" y="98072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60032" y="112474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2)</a:t>
            </a:r>
            <a:endParaRPr lang="it-IT" dirty="0"/>
          </a:p>
        </p:txBody>
      </p:sp>
      <p:pic>
        <p:nvPicPr>
          <p:cNvPr id="11" name="Immagine 10" descr="C:\Users\mauro\Desktop\Elongation2.jpg"/>
          <p:cNvPicPr preferRelativeResize="0">
            <a:picLocks noChangeAspect="1"/>
          </p:cNvPicPr>
          <p:nvPr/>
        </p:nvPicPr>
        <p:blipFill>
          <a:blip r:embed="rId3" cstate="print"/>
          <a:srcRect l="7947" t="783" r="10265" b="13076"/>
          <a:stretch>
            <a:fillRect/>
          </a:stretch>
        </p:blipFill>
        <p:spPr bwMode="auto">
          <a:xfrm>
            <a:off x="683568" y="1412776"/>
            <a:ext cx="3556072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elo1_1.jpg"/>
          <p:cNvPicPr preferRelativeResize="0">
            <a:picLocks noChangeAspect="1"/>
          </p:cNvPicPr>
          <p:nvPr/>
        </p:nvPicPr>
        <p:blipFill>
          <a:blip r:embed="rId4" cstate="print">
            <a:lum bright="-10000" contrast="20000"/>
          </a:blip>
          <a:srcRect l="4628" t="8200" r="5620" b="4328"/>
          <a:stretch>
            <a:fillRect/>
          </a:stretch>
        </p:blipFill>
        <p:spPr>
          <a:xfrm>
            <a:off x="4211960" y="1556792"/>
            <a:ext cx="4080000" cy="2880000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832570" y="5409220"/>
            <a:ext cx="34070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For 1 pixel spot displacement on the detector, the source linear stage has to move </a:t>
            </a:r>
            <a:r>
              <a:rPr lang="en-US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by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about 0.5mm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881590" y="143635"/>
            <a:ext cx="6435715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LGS WFS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prototype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verification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results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178696" cy="360040"/>
          </a:xfrm>
        </p:spPr>
        <p:txBody>
          <a:bodyPr/>
          <a:lstStyle/>
          <a:p>
            <a:r>
              <a:rPr lang="it-IT" dirty="0" err="1"/>
              <a:t>Sexten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 21/07/2015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55368" y="6356350"/>
            <a:ext cx="5688632" cy="3651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THE OUTCOME OF THE T-REX </a:t>
            </a:r>
            <a:r>
              <a:rPr lang="en-US" b="1" dirty="0" smtClean="0">
                <a:latin typeface="Cambria" pitchFamily="18" charset="0"/>
              </a:rPr>
              <a:t>PROJECT</a:t>
            </a:r>
            <a:r>
              <a:rPr lang="en-US" b="1" dirty="0" smtClean="0"/>
              <a:t>,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b="1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 E-ELT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3508" y="6381328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 descr="C:\Users\Mauro\Desktop\Senza titolo-1.jpg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08"/>
          <a:stretch/>
        </p:blipFill>
        <p:spPr bwMode="auto">
          <a:xfrm>
            <a:off x="161510" y="188640"/>
            <a:ext cx="507171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752021" y="4149080"/>
            <a:ext cx="171019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LGS ‘</a:t>
            </a:r>
            <a:r>
              <a:rPr lang="it-IT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seeing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limited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it-IT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~ 1.5’’ </a:t>
            </a:r>
            <a:endParaRPr lang="it-IT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77245" y="4329100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1.8 CCD </a:t>
            </a:r>
            <a:r>
              <a:rPr lang="it-IT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pixels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977045" y="2213865"/>
            <a:ext cx="35359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Δθ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~ 1’’ for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elongated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sub-aperture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h = 90Km </a:t>
            </a:r>
            <a:r>
              <a:rPr lang="it-IT" smtClean="0">
                <a:latin typeface="Times New Roman" pitchFamily="18" charset="0"/>
                <a:cs typeface="Times New Roman" pitchFamily="18" charset="0"/>
              </a:rPr>
              <a:t>, d =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39m and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h = 1Km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707015" y="5229200"/>
            <a:ext cx="20522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 CCD </a:t>
            </a:r>
            <a:r>
              <a:rPr lang="it-IT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pixels</a:t>
            </a:r>
            <a:r>
              <a:rPr lang="it-I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it-IT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it-I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elongated</a:t>
            </a:r>
            <a:r>
              <a:rPr lang="it-IT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sub-aperture </a:t>
            </a:r>
            <a:endParaRPr lang="it-IT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002270" y="5409220"/>
            <a:ext cx="14511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 ~</a:t>
            </a:r>
            <a:r>
              <a:rPr lang="it-IT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 Km </a:t>
            </a:r>
            <a:endParaRPr lang="it-IT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247075" y="3564015"/>
            <a:ext cx="291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LGS WFS </a:t>
            </a:r>
            <a:r>
              <a:rPr lang="it-IT" sz="2000" b="1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Prototype</a:t>
            </a:r>
            <a:r>
              <a:rPr lang="it-IT" sz="2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scale</a:t>
            </a:r>
            <a:endParaRPr lang="it-IT" sz="20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178696" cy="360040"/>
          </a:xfrm>
        </p:spPr>
        <p:txBody>
          <a:bodyPr/>
          <a:lstStyle/>
          <a:p>
            <a:r>
              <a:rPr lang="it-IT" dirty="0" err="1"/>
              <a:t>Sexten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 21/07/2015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55368" y="6356350"/>
            <a:ext cx="5688632" cy="3651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THE OUTCOME OF THE T-REX </a:t>
            </a:r>
            <a:r>
              <a:rPr lang="en-US" b="1" dirty="0" smtClean="0">
                <a:latin typeface="Cambria" pitchFamily="18" charset="0"/>
              </a:rPr>
              <a:t>PROJECT</a:t>
            </a:r>
            <a:r>
              <a:rPr lang="en-US" b="1" dirty="0" smtClean="0"/>
              <a:t>,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b="1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 E-ELT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3508" y="6381328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46737" y="3745375"/>
            <a:ext cx="33395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Set one SLM column to 255 scale-value and move the linear stage to get an horizontal image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scanning. The column of pixel, whose side is 32 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m, trace a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one-dimensional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profile of the image (~90</a:t>
            </a:r>
            <a:r>
              <a:rPr lang="it-IT" sz="18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 size)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39390" y="4812388"/>
            <a:ext cx="46513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Pixel profile relative to zero defocus SLM column and simulated fiber image on a 15x15 SLM pixel region. The intensity values are well fitted by a Gaussian function (dashed lines) with a FWHM of  ~ 43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magine 8" descr="C:\Users\mauro\Desktop\Spot.jpg"/>
          <p:cNvPicPr preferRelativeResize="0">
            <a:picLocks noChangeAspect="1"/>
          </p:cNvPicPr>
          <p:nvPr/>
        </p:nvPicPr>
        <p:blipFill>
          <a:blip r:embed="rId3" cstate="print"/>
          <a:srcRect l="3642" t="9807" r="5298" b="4213"/>
          <a:stretch>
            <a:fillRect/>
          </a:stretch>
        </p:blipFill>
        <p:spPr bwMode="auto">
          <a:xfrm>
            <a:off x="323528" y="1268760"/>
            <a:ext cx="5106226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Immagine2.jpg"/>
          <p:cNvPicPr preferRelativeResize="0">
            <a:picLocks noChangeAspect="1"/>
          </p:cNvPicPr>
          <p:nvPr/>
        </p:nvPicPr>
        <p:blipFill>
          <a:blip r:embed="rId4" cstate="print"/>
          <a:srcRect t="10648"/>
          <a:stretch>
            <a:fillRect/>
          </a:stretch>
        </p:blipFill>
        <p:spPr>
          <a:xfrm>
            <a:off x="5652120" y="1484784"/>
            <a:ext cx="3057525" cy="181280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444208" y="3284984"/>
            <a:ext cx="208823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427095" y="5904275"/>
            <a:ext cx="3504667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rgbClr val="0070C0"/>
                </a:solidFill>
              </a:rPr>
              <a:t>3 </a:t>
            </a:r>
            <a:r>
              <a:rPr lang="it-IT" sz="1800" dirty="0" err="1" smtClean="0">
                <a:solidFill>
                  <a:srgbClr val="0070C0"/>
                </a:solidFill>
              </a:rPr>
              <a:t>SLMpixels</a:t>
            </a:r>
            <a:r>
              <a:rPr lang="it-IT" sz="1800" dirty="0" smtClean="0">
                <a:solidFill>
                  <a:srgbClr val="0070C0"/>
                </a:solidFill>
              </a:rPr>
              <a:t> ≈ 150m </a:t>
            </a:r>
            <a:r>
              <a:rPr lang="it-IT" sz="1800" dirty="0" err="1" smtClean="0">
                <a:solidFill>
                  <a:srgbClr val="0070C0"/>
                </a:solidFill>
              </a:rPr>
              <a:t>Sodium</a:t>
            </a:r>
            <a:r>
              <a:rPr lang="it-IT" sz="1800" dirty="0" smtClean="0">
                <a:solidFill>
                  <a:srgbClr val="0070C0"/>
                </a:solidFill>
              </a:rPr>
              <a:t> </a:t>
            </a:r>
            <a:r>
              <a:rPr lang="it-IT" sz="1800" dirty="0" err="1" smtClean="0">
                <a:solidFill>
                  <a:srgbClr val="0070C0"/>
                </a:solidFill>
              </a:rPr>
              <a:t>width</a:t>
            </a:r>
            <a:endParaRPr lang="it-IT" sz="1800" dirty="0">
              <a:solidFill>
                <a:srgbClr val="0070C0"/>
              </a:solidFill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881590" y="143635"/>
            <a:ext cx="6435715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LGS WFS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prototype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verification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results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7884368" y="3284984"/>
            <a:ext cx="0" cy="43204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178696" cy="360040"/>
          </a:xfrm>
        </p:spPr>
        <p:txBody>
          <a:bodyPr/>
          <a:lstStyle/>
          <a:p>
            <a:r>
              <a:rPr lang="it-IT" dirty="0" err="1"/>
              <a:t>Sexten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 21/07/2015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55368" y="6356350"/>
            <a:ext cx="5688632" cy="3651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THE OUTCOME OF THE T-REX </a:t>
            </a:r>
            <a:r>
              <a:rPr lang="en-US" b="1" dirty="0" smtClean="0">
                <a:latin typeface="Cambria" pitchFamily="18" charset="0"/>
              </a:rPr>
              <a:t>PROJECT</a:t>
            </a:r>
            <a:r>
              <a:rPr lang="en-US" b="1" dirty="0" smtClean="0"/>
              <a:t>,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b="1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 E-ELT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3508" y="6381328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olo 1"/>
          <p:cNvSpPr txBox="1">
            <a:spLocks/>
          </p:cNvSpPr>
          <p:nvPr/>
        </p:nvSpPr>
        <p:spPr>
          <a:xfrm>
            <a:off x="2096726" y="143635"/>
            <a:ext cx="4950549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LGS WFS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prototype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Atmospheric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it-IT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turbulence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it-IT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characterization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27584" y="5399057"/>
            <a:ext cx="7272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/>
              <a:t>Fried parameters </a:t>
            </a:r>
          </a:p>
          <a:p>
            <a:pPr algn="ctr"/>
            <a:r>
              <a:rPr lang="en-US" sz="1600" i="1" dirty="0" smtClean="0"/>
              <a:t>Ground altitude layer: </a:t>
            </a:r>
            <a:r>
              <a:rPr lang="en-US" sz="1600" dirty="0" smtClean="0"/>
              <a:t>~ 3/5 sub-aperture</a:t>
            </a:r>
          </a:p>
          <a:p>
            <a:pPr algn="ctr"/>
            <a:r>
              <a:rPr lang="en-US" sz="1600" i="1" dirty="0" smtClean="0"/>
              <a:t>High altitude layer:</a:t>
            </a:r>
            <a:r>
              <a:rPr lang="en-US" sz="1600" dirty="0" smtClean="0"/>
              <a:t> varying between  ~ 1.5 </a:t>
            </a:r>
            <a:r>
              <a:rPr lang="en-US" sz="1600" dirty="0"/>
              <a:t>and 3</a:t>
            </a:r>
            <a:r>
              <a:rPr lang="en-US" sz="1600" dirty="0" smtClean="0"/>
              <a:t>.5 sub-apertures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1540" y="4838383"/>
            <a:ext cx="8316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 smtClean="0"/>
              <a:t>Minimum (top row) and maximum (bottom row) structure functions of the atmospheric turbulence layer screen (solid line) compared with the theoretical </a:t>
            </a:r>
            <a:r>
              <a:rPr lang="en-US" sz="1600" dirty="0" err="1" smtClean="0"/>
              <a:t>Kolmogorov</a:t>
            </a:r>
            <a:r>
              <a:rPr lang="en-US" sz="1600" dirty="0" smtClean="0"/>
              <a:t> curve (dashed line)</a:t>
            </a:r>
            <a:endParaRPr lang="it-IT" sz="1600" dirty="0"/>
          </a:p>
        </p:txBody>
      </p:sp>
      <p:pic>
        <p:nvPicPr>
          <p:cNvPr id="17" name="Immagine 16" descr="GroundLayer.jpg"/>
          <p:cNvPicPr preferRelativeResize="0">
            <a:picLocks noChangeAspect="1"/>
          </p:cNvPicPr>
          <p:nvPr/>
        </p:nvPicPr>
        <p:blipFill>
          <a:blip r:embed="rId3" cstate="print"/>
          <a:srcRect l="7267" t="3378" r="6023"/>
          <a:stretch>
            <a:fillRect/>
          </a:stretch>
        </p:blipFill>
        <p:spPr>
          <a:xfrm>
            <a:off x="323528" y="1412776"/>
            <a:ext cx="4185313" cy="3420000"/>
          </a:xfrm>
          <a:prstGeom prst="rect">
            <a:avLst/>
          </a:prstGeom>
        </p:spPr>
      </p:pic>
      <p:pic>
        <p:nvPicPr>
          <p:cNvPr id="18" name="Immagine 17" descr="HighLayer.jpg"/>
          <p:cNvPicPr preferRelativeResize="0">
            <a:picLocks noChangeAspect="1"/>
          </p:cNvPicPr>
          <p:nvPr/>
        </p:nvPicPr>
        <p:blipFill>
          <a:blip r:embed="rId4" cstate="print"/>
          <a:srcRect l="9091" t="2871" r="5950"/>
          <a:stretch>
            <a:fillRect/>
          </a:stretch>
        </p:blipFill>
        <p:spPr>
          <a:xfrm>
            <a:off x="4572000" y="1412776"/>
            <a:ext cx="4238600" cy="33480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979712" y="119675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Ground altitude layer</a:t>
            </a:r>
            <a:endParaRPr lang="en-US" sz="12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084168" y="119675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altitude layer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178696" cy="360040"/>
          </a:xfrm>
        </p:spPr>
        <p:txBody>
          <a:bodyPr/>
          <a:lstStyle/>
          <a:p>
            <a:r>
              <a:rPr lang="it-IT" dirty="0" err="1"/>
              <a:t>Sexten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 21/07/2015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55368" y="6356350"/>
            <a:ext cx="5688632" cy="3651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THE OUTCOME OF THE T-REX </a:t>
            </a:r>
            <a:r>
              <a:rPr lang="en-US" b="1" dirty="0" smtClean="0">
                <a:latin typeface="Cambria" pitchFamily="18" charset="0"/>
              </a:rPr>
              <a:t>PROJECT</a:t>
            </a:r>
            <a:r>
              <a:rPr lang="en-US" b="1" dirty="0" smtClean="0"/>
              <a:t>,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b="1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 E-ELT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3508" y="6381328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710329"/>
              </p:ext>
            </p:extLst>
          </p:nvPr>
        </p:nvGraphicFramePr>
        <p:xfrm>
          <a:off x="746575" y="1358770"/>
          <a:ext cx="7596844" cy="49328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4553"/>
                <a:gridCol w="6192291"/>
              </a:tblGrid>
              <a:tr h="548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Test #</a:t>
                      </a:r>
                      <a:endParaRPr lang="it-IT" sz="16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Test goal </a:t>
                      </a:r>
                      <a:endParaRPr lang="it-IT" sz="16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 Math" pitchFamily="18" charset="0"/>
                          <a:ea typeface="Cambria Math" pitchFamily="18" charset="0"/>
                        </a:rPr>
                        <a:t>T-C01</a:t>
                      </a:r>
                      <a:endParaRPr lang="it-IT" sz="160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Evaluate the spot </a:t>
                      </a:r>
                      <a:r>
                        <a:rPr lang="en-US" sz="1600" dirty="0" err="1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centroiding</a:t>
                      </a:r>
                      <a:r>
                        <a:rPr lang="en-US" sz="1600" dirty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 accuracy due to influence of sampling</a:t>
                      </a:r>
                      <a:endParaRPr lang="it-IT" sz="16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 Math" pitchFamily="18" charset="0"/>
                          <a:ea typeface="Cambria Math" pitchFamily="18" charset="0"/>
                        </a:rPr>
                        <a:t>T-C02</a:t>
                      </a:r>
                      <a:endParaRPr lang="it-IT" sz="160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Evaluate the spot </a:t>
                      </a:r>
                      <a:r>
                        <a:rPr lang="en-US" sz="1600" dirty="0" err="1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centroiding</a:t>
                      </a:r>
                      <a:r>
                        <a:rPr lang="en-US" sz="1600" dirty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 accuracy due to influence of Sodium layer </a:t>
                      </a: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profile and its temporal evolution</a:t>
                      </a:r>
                      <a:endParaRPr lang="it-IT" sz="16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 Math" pitchFamily="18" charset="0"/>
                          <a:ea typeface="Cambria Math" pitchFamily="18" charset="0"/>
                        </a:rPr>
                        <a:t>T-C03</a:t>
                      </a:r>
                      <a:endParaRPr lang="it-IT" sz="16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Evaluate the spot </a:t>
                      </a:r>
                      <a:r>
                        <a:rPr lang="en-US" sz="1600" dirty="0" err="1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centroiding</a:t>
                      </a:r>
                      <a:r>
                        <a:rPr lang="en-US" sz="1600" dirty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 accuracy due to influence of spot truncation</a:t>
                      </a:r>
                      <a:endParaRPr lang="it-IT" sz="16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0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</a:rPr>
                        <a:t>T-C04</a:t>
                      </a:r>
                      <a:endParaRPr lang="it-IT" sz="1600" dirty="0" smtClean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Evaluate the spot </a:t>
                      </a:r>
                      <a:r>
                        <a:rPr lang="en-US" sz="1600" dirty="0" err="1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centroiding</a:t>
                      </a: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 accuracy due to different SNR conditions</a:t>
                      </a:r>
                      <a:endParaRPr lang="it-IT" sz="1600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0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</a:rPr>
                        <a:t>T-C05</a:t>
                      </a:r>
                      <a:endParaRPr lang="it-IT" sz="1600" dirty="0" smtClean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Repeat the previous tests</a:t>
                      </a:r>
                      <a:r>
                        <a:rPr lang="en-US" sz="1600" baseline="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for different </a:t>
                      </a:r>
                      <a:r>
                        <a:rPr lang="en-US" sz="1600" dirty="0" err="1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centroiding</a:t>
                      </a: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 algorithms</a:t>
                      </a:r>
                      <a:endParaRPr lang="it-IT" sz="1600" dirty="0" smtClean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 Math" pitchFamily="18" charset="0"/>
                          <a:ea typeface="Cambria Math" pitchFamily="18" charset="0"/>
                        </a:rPr>
                        <a:t>T-LM01</a:t>
                      </a:r>
                      <a:endParaRPr lang="it-IT" sz="16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Evaluate the low order </a:t>
                      </a: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aberrations </a:t>
                      </a:r>
                      <a:r>
                        <a:rPr lang="en-US" sz="1600" dirty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introduced by the </a:t>
                      </a: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sodium profile variations vs different spot truncations (single LGS)</a:t>
                      </a:r>
                      <a:endParaRPr lang="it-IT" sz="16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</a:rPr>
                        <a:t>T-LM02</a:t>
                      </a:r>
                      <a:endParaRPr lang="it-IT" sz="16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Evaluate the Impact of low order aberrations due to sodium profile variations on tomographic </a:t>
                      </a:r>
                      <a:r>
                        <a:rPr lang="en-US" sz="1600" noProof="0" dirty="0" err="1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recontruction</a:t>
                      </a:r>
                      <a:r>
                        <a:rPr lang="en-US" sz="1600" noProof="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 (multiple LGSs) </a:t>
                      </a:r>
                      <a:r>
                        <a:rPr lang="en-US" sz="1600" baseline="0" noProof="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noProof="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</a:rPr>
                        <a:t>T-AT</a:t>
                      </a:r>
                      <a:endParaRPr lang="it-IT" sz="16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Repeat the previous</a:t>
                      </a:r>
                      <a:r>
                        <a:rPr lang="en-US" sz="1600" baseline="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 tests</a:t>
                      </a:r>
                      <a:r>
                        <a:rPr lang="en-US" sz="1600" dirty="0" smtClean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 + Temporal </a:t>
                      </a:r>
                      <a:r>
                        <a:rPr lang="en-US" sz="1600" dirty="0">
                          <a:latin typeface="Cambria Math" pitchFamily="18" charset="0"/>
                          <a:ea typeface="Cambria Math" pitchFamily="18" charset="0"/>
                          <a:cs typeface="Times New Roman" pitchFamily="18" charset="0"/>
                        </a:rPr>
                        <a:t>evolution of the turbulence</a:t>
                      </a:r>
                      <a:endParaRPr lang="it-IT" sz="16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itolo 1"/>
          <p:cNvSpPr txBox="1">
            <a:spLocks noGrp="1"/>
          </p:cNvSpPr>
          <p:nvPr>
            <p:ph type="title"/>
          </p:nvPr>
        </p:nvSpPr>
        <p:spPr>
          <a:xfrm>
            <a:off x="611560" y="233645"/>
            <a:ext cx="7265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LGS WFS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prototype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foreseen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tests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178696" cy="360040"/>
          </a:xfrm>
        </p:spPr>
        <p:txBody>
          <a:bodyPr/>
          <a:lstStyle/>
          <a:p>
            <a:r>
              <a:rPr lang="it-IT" dirty="0" err="1"/>
              <a:t>Sexten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 21/07/2015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55368" y="6356350"/>
            <a:ext cx="5688632" cy="3651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THE OUTCOME OF THE T-REX </a:t>
            </a:r>
            <a:r>
              <a:rPr lang="en-US" b="1" dirty="0" smtClean="0">
                <a:latin typeface="Cambria" pitchFamily="18" charset="0"/>
              </a:rPr>
              <a:t>PROJECT</a:t>
            </a:r>
            <a:r>
              <a:rPr lang="en-US" b="1" dirty="0" smtClean="0"/>
              <a:t>,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b="1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 E-ELT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3508" y="6381328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egnaposto contenuto 2"/>
          <p:cNvSpPr txBox="1">
            <a:spLocks/>
          </p:cNvSpPr>
          <p:nvPr/>
        </p:nvSpPr>
        <p:spPr>
          <a:xfrm>
            <a:off x="386535" y="1268760"/>
            <a:ext cx="8271374" cy="5040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Main objectives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Verify performance of LGS Shack Hartmann WFS under different working conditions (sampling, field of view, signal-to-noise ratio, algorithm type, Sodium profile features)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Study low/medium order aberrations induced by Sodium layer coupled with spot truncation and other effects in the LGS WFS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Two phases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Phase 1: LGS WFS prototype upgrade, AIV and preparation of test plan for the next phase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Phase 2: tests run and analysis with the LGS WFS prototype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11560" y="188640"/>
            <a:ext cx="7847012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LGS WFS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prototype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workplan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178696" cy="360040"/>
          </a:xfrm>
        </p:spPr>
        <p:txBody>
          <a:bodyPr/>
          <a:lstStyle/>
          <a:p>
            <a:r>
              <a:rPr lang="it-IT" dirty="0" err="1"/>
              <a:t>Sexten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 21/07/2015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55368" y="6356350"/>
            <a:ext cx="5688632" cy="3651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THE OUTCOME OF THE T-REX </a:t>
            </a:r>
            <a:r>
              <a:rPr lang="en-US" b="1" dirty="0" smtClean="0">
                <a:latin typeface="Cambria" pitchFamily="18" charset="0"/>
              </a:rPr>
              <a:t>PROJECT</a:t>
            </a:r>
            <a:r>
              <a:rPr lang="en-US" b="1" dirty="0" smtClean="0"/>
              <a:t>,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b="1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 E-ELT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3508" y="6381328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olo 1"/>
          <p:cNvSpPr txBox="1">
            <a:spLocks/>
          </p:cNvSpPr>
          <p:nvPr/>
        </p:nvSpPr>
        <p:spPr>
          <a:xfrm>
            <a:off x="611560" y="188640"/>
            <a:ext cx="7847012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LGS WFS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prototype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requirements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577057" y="1196752"/>
            <a:ext cx="7989887" cy="49325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'Seeing limited' source.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Variable Sodium layer density profile.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Spot elongation pattern geometry on a SHWF in case of LGS launcher behind the secondary telescope mirror or on the edge of the primary mirror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Different LGS launcher positions around the primary mirror.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layered model of atmospheric turbulence and its time evolution.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footprint position of an LGS on the turbulent layer depending on the layer altitude and on the LGS azimuth and zenith angle.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spot truncation effect. </a:t>
            </a:r>
            <a:endParaRPr kumimoji="0" lang="it-IT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178696" cy="360040"/>
          </a:xfrm>
        </p:spPr>
        <p:txBody>
          <a:bodyPr/>
          <a:lstStyle/>
          <a:p>
            <a:r>
              <a:rPr lang="it-IT" dirty="0" err="1">
                <a:solidFill>
                  <a:prstClr val="black">
                    <a:tint val="75000"/>
                  </a:prstClr>
                </a:solidFill>
              </a:rPr>
              <a:t>Sexten</a:t>
            </a:r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tint val="75000"/>
                  </a:prstClr>
                </a:solidFill>
              </a:rPr>
              <a:t>Primary</a:t>
            </a:r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it-IT" dirty="0" err="1" smtClean="0">
                <a:solidFill>
                  <a:prstClr val="black">
                    <a:tint val="75000"/>
                  </a:prstClr>
                </a:solidFill>
              </a:rPr>
              <a:t>School</a:t>
            </a:r>
            <a:r>
              <a:rPr lang="it-IT" dirty="0" smtClean="0">
                <a:solidFill>
                  <a:prstClr val="black">
                    <a:tint val="75000"/>
                  </a:prstClr>
                </a:solidFill>
              </a:rPr>
              <a:t>  21/07/2015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55368" y="6356350"/>
            <a:ext cx="5688632" cy="365125"/>
          </a:xfrm>
        </p:spPr>
        <p:txBody>
          <a:bodyPr/>
          <a:lstStyle/>
          <a:p>
            <a:r>
              <a:rPr lang="en-US" b="1" dirty="0">
                <a:solidFill>
                  <a:prstClr val="black">
                    <a:tint val="75000"/>
                  </a:prstClr>
                </a:solidFill>
                <a:latin typeface="Cambria" pitchFamily="18" charset="0"/>
              </a:rPr>
              <a:t>THE OUTCOME OF THE T-REX </a:t>
            </a:r>
            <a:r>
              <a:rPr lang="en-US" b="1" dirty="0" smtClean="0">
                <a:solidFill>
                  <a:prstClr val="black">
                    <a:tint val="75000"/>
                  </a:prstClr>
                </a:solidFill>
                <a:latin typeface="Cambria" pitchFamily="18" charset="0"/>
              </a:rPr>
              <a:t>PROJECT</a:t>
            </a:r>
            <a:r>
              <a:rPr lang="en-US" b="1" dirty="0" smtClean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it-IT" b="1" dirty="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b="1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b="1" i="1" dirty="0" err="1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b="1" i="1" dirty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 E-ELT</a:t>
            </a:r>
            <a:endParaRPr lang="it-IT" dirty="0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3508" y="6381328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1" descr="C:\Users\mauro\Desktop\SottoapertureCut\0degree.jpeg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45000" contrast="60000"/>
          </a:blip>
          <a:srcRect/>
          <a:stretch>
            <a:fillRect/>
          </a:stretch>
        </p:blipFill>
        <p:spPr bwMode="auto">
          <a:xfrm>
            <a:off x="386535" y="638690"/>
            <a:ext cx="4182876" cy="4068000"/>
          </a:xfrm>
          <a:prstGeom prst="rect">
            <a:avLst/>
          </a:prstGeom>
          <a:noFill/>
        </p:spPr>
      </p:pic>
      <p:pic>
        <p:nvPicPr>
          <p:cNvPr id="8" name="Picture 2" descr="C:\Users\mauro\Desktop\SottoapertureCut\60degree.jpeg"/>
          <p:cNvPicPr preferRelativeResize="0">
            <a:picLocks noChangeAspect="1" noChangeArrowheads="1"/>
          </p:cNvPicPr>
          <p:nvPr/>
        </p:nvPicPr>
        <p:blipFill>
          <a:blip r:embed="rId4" cstate="print">
            <a:lum bright="45000" contrast="60000"/>
          </a:blip>
          <a:srcRect/>
          <a:stretch>
            <a:fillRect/>
          </a:stretch>
        </p:blipFill>
        <p:spPr bwMode="auto">
          <a:xfrm>
            <a:off x="4662010" y="638690"/>
            <a:ext cx="4182876" cy="4068000"/>
          </a:xfrm>
          <a:prstGeom prst="rect">
            <a:avLst/>
          </a:prstGeom>
          <a:noFill/>
        </p:spPr>
      </p:pic>
      <p:sp>
        <p:nvSpPr>
          <p:cNvPr id="9" name="Stella a 5 punte 8"/>
          <p:cNvSpPr/>
          <p:nvPr/>
        </p:nvSpPr>
        <p:spPr>
          <a:xfrm>
            <a:off x="5157065" y="1088740"/>
            <a:ext cx="216024" cy="17662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Stella a 5 punte 10"/>
          <p:cNvSpPr/>
          <p:nvPr/>
        </p:nvSpPr>
        <p:spPr>
          <a:xfrm rot="16200000">
            <a:off x="4327273" y="2458592"/>
            <a:ext cx="216024" cy="17662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2" name="Picture 4" descr="C:\Users\mauro\Desktop\SottoapertureCut\s2.jpe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5157192"/>
            <a:ext cx="1800000" cy="1073738"/>
          </a:xfrm>
          <a:prstGeom prst="rect">
            <a:avLst/>
          </a:prstGeom>
          <a:noFill/>
        </p:spPr>
      </p:pic>
      <p:pic>
        <p:nvPicPr>
          <p:cNvPr id="13" name="Picture 6" descr="C:\Users\mauro\Desktop\SottoapertureCut\s1.jpeg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5229200"/>
            <a:ext cx="1800000" cy="1038745"/>
          </a:xfrm>
          <a:prstGeom prst="rect">
            <a:avLst/>
          </a:prstGeom>
          <a:noFill/>
        </p:spPr>
      </p:pic>
      <p:pic>
        <p:nvPicPr>
          <p:cNvPr id="14" name="Picture 5" descr="C:\Users\mauro\Desktop\SottoapertureCut\s0.jpeg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229200"/>
            <a:ext cx="1800000" cy="1089086"/>
          </a:xfrm>
          <a:prstGeom prst="rect">
            <a:avLst/>
          </a:prstGeom>
          <a:noFill/>
        </p:spPr>
      </p:pic>
      <p:cxnSp>
        <p:nvCxnSpPr>
          <p:cNvPr id="15" name="Connettore 2 14"/>
          <p:cNvCxnSpPr/>
          <p:nvPr/>
        </p:nvCxnSpPr>
        <p:spPr>
          <a:xfrm flipH="1" flipV="1">
            <a:off x="2411762" y="2708920"/>
            <a:ext cx="540058" cy="252028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 flipV="1">
            <a:off x="611561" y="2708921"/>
            <a:ext cx="630069" cy="2475274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 flipV="1">
            <a:off x="4346976" y="2708920"/>
            <a:ext cx="540059" cy="238526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Picture 7" descr="C:\Users\mauro\Desktop\ds9.jpeg"/>
          <p:cNvPicPr preferRelativeResize="0">
            <a:picLocks noChangeAspect="1" noChangeArrowheads="1"/>
          </p:cNvPicPr>
          <p:nvPr/>
        </p:nvPicPr>
        <p:blipFill>
          <a:blip r:embed="rId8" cstate="print"/>
          <a:srcRect r="12113" b="11755"/>
          <a:stretch>
            <a:fillRect/>
          </a:stretch>
        </p:blipFill>
        <p:spPr bwMode="auto">
          <a:xfrm>
            <a:off x="6696000" y="4689140"/>
            <a:ext cx="2151475" cy="1620180"/>
          </a:xfrm>
          <a:prstGeom prst="rect">
            <a:avLst/>
          </a:prstGeom>
          <a:noFill/>
        </p:spPr>
      </p:pic>
      <p:cxnSp>
        <p:nvCxnSpPr>
          <p:cNvPr id="19" name="Connettore 2 18"/>
          <p:cNvCxnSpPr/>
          <p:nvPr/>
        </p:nvCxnSpPr>
        <p:spPr>
          <a:xfrm flipH="1">
            <a:off x="6804248" y="5625244"/>
            <a:ext cx="1620180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696236" y="49051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prstClr val="white"/>
                </a:solidFill>
              </a:rPr>
              <a:t>SLM </a:t>
            </a:r>
            <a:r>
              <a:rPr lang="it-IT" sz="1200" b="1" dirty="0" err="1" smtClean="0">
                <a:solidFill>
                  <a:prstClr val="white"/>
                </a:solidFill>
              </a:rPr>
              <a:t>modulation</a:t>
            </a:r>
            <a:endParaRPr lang="it-IT" sz="1200" b="1" dirty="0">
              <a:solidFill>
                <a:prstClr val="white"/>
              </a:solidFill>
            </a:endParaRPr>
          </a:p>
        </p:txBody>
      </p:sp>
      <p:sp>
        <p:nvSpPr>
          <p:cNvPr id="31" name="Titolo 1"/>
          <p:cNvSpPr txBox="1">
            <a:spLocks/>
          </p:cNvSpPr>
          <p:nvPr/>
        </p:nvSpPr>
        <p:spPr>
          <a:xfrm>
            <a:off x="1804193" y="0"/>
            <a:ext cx="5535615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LGS WFS </a:t>
            </a:r>
            <a:r>
              <a:rPr lang="it-IT" sz="2400" b="1" dirty="0" err="1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prototype</a:t>
            </a:r>
            <a:r>
              <a:rPr lang="it-IT" sz="2400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Data output</a:t>
            </a:r>
            <a:endParaRPr lang="en-GB" sz="2400" b="1" dirty="0">
              <a:solidFill>
                <a:prstClr val="black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178696" cy="360040"/>
          </a:xfrm>
        </p:spPr>
        <p:txBody>
          <a:bodyPr/>
          <a:lstStyle/>
          <a:p>
            <a:r>
              <a:rPr lang="it-IT" dirty="0" err="1"/>
              <a:t>Sexten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 21/07/2015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55368" y="6356350"/>
            <a:ext cx="5688632" cy="3651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THE OUTCOME OF THE T-REX </a:t>
            </a:r>
            <a:r>
              <a:rPr lang="en-US" b="1" dirty="0" smtClean="0">
                <a:latin typeface="Cambria" pitchFamily="18" charset="0"/>
              </a:rPr>
              <a:t>PROJECT</a:t>
            </a:r>
            <a:r>
              <a:rPr lang="en-US" b="1" dirty="0" smtClean="0"/>
              <a:t>,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b="1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 E-ELT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Matteo\Documents\progetti\elt\maory\LGS_Prototype\upgrade\immagini\tutto_optd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16274" r="2359" b="14719"/>
          <a:stretch/>
        </p:blipFill>
        <p:spPr bwMode="auto">
          <a:xfrm>
            <a:off x="2483768" y="980728"/>
            <a:ext cx="4789002" cy="54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79973" y="1496397"/>
            <a:ext cx="19638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+mn-lt"/>
              </a:rPr>
              <a:t>Spatial</a:t>
            </a:r>
            <a:r>
              <a:rPr lang="it-IT" sz="1400" dirty="0" smtClean="0">
                <a:latin typeface="+mn-lt"/>
              </a:rPr>
              <a:t> light modulator</a:t>
            </a:r>
          </a:p>
          <a:p>
            <a:r>
              <a:rPr lang="it-IT" sz="1200" dirty="0">
                <a:latin typeface="+mn-lt"/>
              </a:rPr>
              <a:t>(on the linear stage</a:t>
            </a:r>
            <a:r>
              <a:rPr lang="it-IT" sz="1200" dirty="0" smtClean="0">
                <a:latin typeface="+mn-lt"/>
              </a:rPr>
              <a:t>)</a:t>
            </a:r>
            <a:endParaRPr lang="it-IT" sz="1200" dirty="0"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87824" y="2576517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n-lt"/>
              </a:rPr>
              <a:t>Source</a:t>
            </a:r>
          </a:p>
          <a:p>
            <a:r>
              <a:rPr lang="it-IT" sz="1200" dirty="0" smtClean="0">
                <a:latin typeface="+mn-lt"/>
              </a:rPr>
              <a:t>(on the linear stage)</a:t>
            </a:r>
            <a:endParaRPr lang="it-IT" sz="1200" dirty="0">
              <a:latin typeface="+mn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19872" y="1537047"/>
            <a:ext cx="109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n-lt"/>
              </a:rPr>
              <a:t>Dove </a:t>
            </a:r>
            <a:r>
              <a:rPr lang="it-IT" sz="1400" dirty="0" err="1" smtClean="0">
                <a:latin typeface="+mn-lt"/>
              </a:rPr>
              <a:t>prism</a:t>
            </a:r>
            <a:endParaRPr lang="it-IT" sz="1400" dirty="0"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50275" y="2852936"/>
            <a:ext cx="156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+mn-lt"/>
              </a:rPr>
              <a:t>Phase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dirty="0" err="1" smtClean="0">
                <a:latin typeface="+mn-lt"/>
              </a:rPr>
              <a:t>screens</a:t>
            </a:r>
            <a:endParaRPr lang="it-IT" sz="1400" dirty="0">
              <a:latin typeface="+mn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52120" y="155679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n-lt"/>
              </a:rPr>
              <a:t>Field stop</a:t>
            </a:r>
            <a:endParaRPr lang="it-IT" sz="1400" dirty="0">
              <a:latin typeface="+mn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452319" y="204168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FF0000"/>
                </a:solidFill>
                <a:latin typeface="+mn-lt"/>
              </a:rPr>
              <a:t>Deformable</a:t>
            </a:r>
            <a:r>
              <a:rPr lang="it-IT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  <a:latin typeface="+mn-lt"/>
              </a:rPr>
              <a:t>mirror</a:t>
            </a:r>
            <a:r>
              <a:rPr lang="it-IT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  <a:latin typeface="+mn-lt"/>
              </a:rPr>
              <a:t>module</a:t>
            </a:r>
            <a:endParaRPr lang="it-IT" sz="1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596336" y="43651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+mn-lt"/>
              </a:rPr>
              <a:t>Lenslet</a:t>
            </a:r>
            <a:r>
              <a:rPr lang="it-IT" sz="1400" dirty="0" smtClean="0">
                <a:latin typeface="+mn-lt"/>
              </a:rPr>
              <a:t> array</a:t>
            </a:r>
          </a:p>
          <a:p>
            <a:r>
              <a:rPr lang="it-IT" sz="1400" dirty="0" smtClean="0">
                <a:latin typeface="+mn-lt"/>
              </a:rPr>
              <a:t>40x40</a:t>
            </a:r>
            <a:endParaRPr lang="it-IT" sz="1400" dirty="0">
              <a:latin typeface="+mn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524328" y="58052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n-lt"/>
              </a:rPr>
              <a:t>Image </a:t>
            </a:r>
            <a:r>
              <a:rPr lang="it-IT" sz="1400" dirty="0" err="1" smtClean="0">
                <a:latin typeface="+mn-lt"/>
              </a:rPr>
              <a:t>plane</a:t>
            </a:r>
            <a:r>
              <a:rPr lang="it-IT" sz="1400" dirty="0" smtClean="0">
                <a:latin typeface="+mn-lt"/>
              </a:rPr>
              <a:t> (CCD camera)</a:t>
            </a:r>
            <a:endParaRPr lang="it-IT" sz="1400" dirty="0">
              <a:latin typeface="+mn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788023" y="1753071"/>
            <a:ext cx="1493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+mn-lt"/>
              </a:rPr>
              <a:t>Pupil</a:t>
            </a:r>
            <a:r>
              <a:rPr lang="it-IT" sz="1400" dirty="0" smtClean="0">
                <a:latin typeface="+mn-lt"/>
              </a:rPr>
              <a:t> stop</a:t>
            </a:r>
            <a:endParaRPr lang="it-IT" sz="1400" dirty="0">
              <a:latin typeface="+mn-lt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389536" y="1875887"/>
            <a:ext cx="341803" cy="304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2429996" y="2328467"/>
            <a:ext cx="341803" cy="478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899592" y="2708920"/>
            <a:ext cx="413811" cy="4320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cxnSp>
        <p:nvCxnSpPr>
          <p:cNvPr id="22" name="Connettore 1 21"/>
          <p:cNvCxnSpPr/>
          <p:nvPr/>
        </p:nvCxnSpPr>
        <p:spPr>
          <a:xfrm flipH="1">
            <a:off x="4211959" y="1823338"/>
            <a:ext cx="72008" cy="375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4788024" y="2060848"/>
            <a:ext cx="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7452319" y="3553314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FF9900"/>
                </a:solidFill>
                <a:latin typeface="+mn-lt"/>
              </a:rPr>
              <a:t>Wavefront</a:t>
            </a:r>
            <a:r>
              <a:rPr lang="it-IT" sz="1400" dirty="0" smtClean="0">
                <a:solidFill>
                  <a:srgbClr val="FF9900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FF9900"/>
                </a:solidFill>
                <a:latin typeface="+mn-lt"/>
              </a:rPr>
              <a:t>sensor</a:t>
            </a:r>
            <a:r>
              <a:rPr lang="it-IT" sz="1400" dirty="0" smtClean="0">
                <a:solidFill>
                  <a:srgbClr val="FF9900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FF9900"/>
                </a:solidFill>
                <a:latin typeface="+mn-lt"/>
              </a:rPr>
              <a:t>module</a:t>
            </a:r>
            <a:endParaRPr lang="it-IT" sz="1400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452319" y="5065482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B050"/>
                </a:solidFill>
                <a:latin typeface="+mn-lt"/>
              </a:rPr>
              <a:t>Re-</a:t>
            </a:r>
            <a:r>
              <a:rPr lang="it-IT" sz="1400" dirty="0" err="1" smtClean="0">
                <a:solidFill>
                  <a:srgbClr val="00B050"/>
                </a:solidFill>
                <a:latin typeface="+mn-lt"/>
              </a:rPr>
              <a:t>imager</a:t>
            </a:r>
            <a:r>
              <a:rPr lang="it-IT" sz="14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00B050"/>
                </a:solidFill>
                <a:latin typeface="+mn-lt"/>
              </a:rPr>
              <a:t>module</a:t>
            </a:r>
            <a:endParaRPr lang="it-IT" sz="1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827584" y="1025670"/>
            <a:ext cx="3528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  <a:latin typeface="+mn-lt"/>
              </a:rPr>
              <a:t>Source </a:t>
            </a:r>
            <a:r>
              <a:rPr lang="it-IT" sz="1400" dirty="0" err="1" smtClean="0">
                <a:solidFill>
                  <a:srgbClr val="0000FF"/>
                </a:solidFill>
                <a:latin typeface="+mn-lt"/>
              </a:rPr>
              <a:t>module</a:t>
            </a:r>
            <a:endParaRPr lang="it-IT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452319" y="140638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n-lt"/>
              </a:rPr>
              <a:t>ALPAO DM52</a:t>
            </a:r>
            <a:endParaRPr lang="it-IT" sz="1400" dirty="0">
              <a:latin typeface="+mn-lt"/>
            </a:endParaRPr>
          </a:p>
        </p:txBody>
      </p:sp>
      <p:cxnSp>
        <p:nvCxnSpPr>
          <p:cNvPr id="28" name="Connettore 1 27"/>
          <p:cNvCxnSpPr/>
          <p:nvPr/>
        </p:nvCxnSpPr>
        <p:spPr>
          <a:xfrm flipV="1">
            <a:off x="7164288" y="1638672"/>
            <a:ext cx="648072" cy="580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4716015" y="1024899"/>
            <a:ext cx="167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FF00FF"/>
                </a:solidFill>
                <a:latin typeface="+mn-lt"/>
              </a:rPr>
              <a:t>Telescope</a:t>
            </a:r>
            <a:r>
              <a:rPr lang="it-IT" sz="1400" dirty="0" smtClean="0">
                <a:solidFill>
                  <a:srgbClr val="FF00FF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FF00FF"/>
                </a:solidFill>
                <a:latin typeface="+mn-lt"/>
              </a:rPr>
              <a:t>module</a:t>
            </a:r>
            <a:endParaRPr lang="it-IT" sz="1400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131840" y="1032991"/>
            <a:ext cx="181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Turbulence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module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1" name="Immagine 30" descr="C:\Users\mauro\Desktop\Pro.jp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394324"/>
            <a:ext cx="516177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Connettore 2 31"/>
          <p:cNvCxnSpPr/>
          <p:nvPr/>
        </p:nvCxnSpPr>
        <p:spPr>
          <a:xfrm flipH="1" flipV="1">
            <a:off x="6876256" y="4365104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17" idx="1"/>
          </p:cNvCxnSpPr>
          <p:nvPr/>
        </p:nvCxnSpPr>
        <p:spPr>
          <a:xfrm flipH="1">
            <a:off x="6876256" y="6066874"/>
            <a:ext cx="648072" cy="242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H="1" flipV="1">
            <a:off x="4662010" y="2348880"/>
            <a:ext cx="414049" cy="50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H="1" flipV="1">
            <a:off x="4617005" y="2393885"/>
            <a:ext cx="459051" cy="45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827584" y="278092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+mn-lt"/>
              </a:rPr>
              <a:t>Lamp</a:t>
            </a:r>
            <a:endParaRPr lang="it-IT" sz="1200" b="1" dirty="0">
              <a:latin typeface="+mn-lt"/>
            </a:endParaRPr>
          </a:p>
        </p:txBody>
      </p:sp>
      <p:sp>
        <p:nvSpPr>
          <p:cNvPr id="37" name="Figura a mano libera 36"/>
          <p:cNvSpPr/>
          <p:nvPr/>
        </p:nvSpPr>
        <p:spPr>
          <a:xfrm>
            <a:off x="1125537" y="3084512"/>
            <a:ext cx="1862138" cy="269876"/>
          </a:xfrm>
          <a:custGeom>
            <a:avLst/>
            <a:gdLst>
              <a:gd name="connsiteX0" fmla="*/ 1751013 w 1862138"/>
              <a:gd name="connsiteY0" fmla="*/ 49213 h 269876"/>
              <a:gd name="connsiteX1" fmla="*/ 1751013 w 1862138"/>
              <a:gd name="connsiteY1" fmla="*/ 239713 h 269876"/>
              <a:gd name="connsiteX2" fmla="*/ 1084263 w 1862138"/>
              <a:gd name="connsiteY2" fmla="*/ 230188 h 269876"/>
              <a:gd name="connsiteX3" fmla="*/ 312738 w 1862138"/>
              <a:gd name="connsiteY3" fmla="*/ 11113 h 269876"/>
              <a:gd name="connsiteX4" fmla="*/ 246063 w 1862138"/>
              <a:gd name="connsiteY4" fmla="*/ 201613 h 269876"/>
              <a:gd name="connsiteX5" fmla="*/ 36513 w 1862138"/>
              <a:gd name="connsiteY5" fmla="*/ 30163 h 269876"/>
              <a:gd name="connsiteX6" fmla="*/ 26988 w 1862138"/>
              <a:gd name="connsiteY6" fmla="*/ 20638 h 2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2138" h="269876">
                <a:moveTo>
                  <a:pt x="1751013" y="49213"/>
                </a:moveTo>
                <a:cubicBezTo>
                  <a:pt x="1806575" y="129382"/>
                  <a:pt x="1862138" y="209551"/>
                  <a:pt x="1751013" y="239713"/>
                </a:cubicBezTo>
                <a:cubicBezTo>
                  <a:pt x="1639888" y="269876"/>
                  <a:pt x="1323976" y="268288"/>
                  <a:pt x="1084263" y="230188"/>
                </a:cubicBezTo>
                <a:cubicBezTo>
                  <a:pt x="844551" y="192088"/>
                  <a:pt x="452438" y="15875"/>
                  <a:pt x="312738" y="11113"/>
                </a:cubicBezTo>
                <a:cubicBezTo>
                  <a:pt x="173038" y="6351"/>
                  <a:pt x="292100" y="198438"/>
                  <a:pt x="246063" y="201613"/>
                </a:cubicBezTo>
                <a:cubicBezTo>
                  <a:pt x="200026" y="204788"/>
                  <a:pt x="73026" y="60326"/>
                  <a:pt x="36513" y="30163"/>
                </a:cubicBezTo>
                <a:cubicBezTo>
                  <a:pt x="0" y="0"/>
                  <a:pt x="13494" y="10319"/>
                  <a:pt x="26988" y="20638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1475656" y="2708920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+mn-lt"/>
              </a:rPr>
              <a:t>Linear stage</a:t>
            </a:r>
            <a:endParaRPr lang="it-IT" sz="1400" dirty="0">
              <a:latin typeface="+mn-lt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6390472" y="1766694"/>
            <a:ext cx="1030299" cy="1245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6389652" y="3114546"/>
            <a:ext cx="1030299" cy="13440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6388383" y="4581128"/>
            <a:ext cx="1030299" cy="144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1 53"/>
          <p:cNvCxnSpPr/>
          <p:nvPr/>
        </p:nvCxnSpPr>
        <p:spPr>
          <a:xfrm flipV="1">
            <a:off x="4797025" y="2303875"/>
            <a:ext cx="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/>
          <p:cNvSpPr/>
          <p:nvPr/>
        </p:nvSpPr>
        <p:spPr>
          <a:xfrm>
            <a:off x="6156176" y="2204864"/>
            <a:ext cx="72008" cy="7200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64" name="Connettore 2 63"/>
          <p:cNvCxnSpPr>
            <a:endCxn id="61" idx="0"/>
          </p:cNvCxnSpPr>
          <p:nvPr/>
        </p:nvCxnSpPr>
        <p:spPr>
          <a:xfrm>
            <a:off x="6012160" y="1844824"/>
            <a:ext cx="18002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>
            <a:off x="791580" y="1358770"/>
            <a:ext cx="364540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>
            <a:off x="791580" y="1358770"/>
            <a:ext cx="0" cy="189021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>
            <a:off x="791580" y="3248980"/>
            <a:ext cx="364540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>
            <a:off x="4436985" y="1358770"/>
            <a:ext cx="0" cy="6750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>
            <a:off x="4436985" y="2393885"/>
            <a:ext cx="0" cy="85509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/>
          <p:nvPr/>
        </p:nvCxnSpPr>
        <p:spPr>
          <a:xfrm flipV="1">
            <a:off x="4526995" y="1358771"/>
            <a:ext cx="0" cy="18902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/>
          <p:cNvCxnSpPr/>
          <p:nvPr/>
        </p:nvCxnSpPr>
        <p:spPr>
          <a:xfrm flipV="1">
            <a:off x="4707015" y="1358770"/>
            <a:ext cx="0" cy="8100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/>
          <p:nvPr/>
        </p:nvCxnSpPr>
        <p:spPr>
          <a:xfrm flipV="1">
            <a:off x="4707015" y="2483895"/>
            <a:ext cx="0" cy="76508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01"/>
          <p:cNvCxnSpPr/>
          <p:nvPr/>
        </p:nvCxnSpPr>
        <p:spPr>
          <a:xfrm>
            <a:off x="4526995" y="1358770"/>
            <a:ext cx="180020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1 104"/>
          <p:cNvCxnSpPr/>
          <p:nvPr/>
        </p:nvCxnSpPr>
        <p:spPr>
          <a:xfrm>
            <a:off x="4526995" y="3248980"/>
            <a:ext cx="180020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105"/>
          <p:cNvCxnSpPr/>
          <p:nvPr/>
        </p:nvCxnSpPr>
        <p:spPr>
          <a:xfrm>
            <a:off x="4752020" y="1358770"/>
            <a:ext cx="1530170" cy="0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/>
          <p:nvPr/>
        </p:nvCxnSpPr>
        <p:spPr>
          <a:xfrm flipV="1">
            <a:off x="6282190" y="1358770"/>
            <a:ext cx="0" cy="1890209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/>
          <p:nvPr/>
        </p:nvCxnSpPr>
        <p:spPr>
          <a:xfrm flipH="1">
            <a:off x="4752020" y="3248980"/>
            <a:ext cx="1530170" cy="0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1 112"/>
          <p:cNvCxnSpPr/>
          <p:nvPr/>
        </p:nvCxnSpPr>
        <p:spPr>
          <a:xfrm flipV="1">
            <a:off x="4752020" y="1358770"/>
            <a:ext cx="0" cy="1890209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1 122"/>
          <p:cNvCxnSpPr/>
          <p:nvPr/>
        </p:nvCxnSpPr>
        <p:spPr>
          <a:xfrm flipV="1">
            <a:off x="4797025" y="2033846"/>
            <a:ext cx="135015" cy="90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itolo 1"/>
          <p:cNvSpPr txBox="1">
            <a:spLocks/>
          </p:cNvSpPr>
          <p:nvPr/>
        </p:nvSpPr>
        <p:spPr>
          <a:xfrm>
            <a:off x="656565" y="188640"/>
            <a:ext cx="7847012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LGS WFS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prototype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optical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design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61510" y="6399330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178696" cy="360040"/>
          </a:xfrm>
        </p:spPr>
        <p:txBody>
          <a:bodyPr/>
          <a:lstStyle/>
          <a:p>
            <a:r>
              <a:rPr lang="it-IT" dirty="0" err="1"/>
              <a:t>Sexten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 21/07/2015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55368" y="6356350"/>
            <a:ext cx="5688632" cy="3651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THE OUTCOME OF THE T-REX </a:t>
            </a:r>
            <a:r>
              <a:rPr lang="en-US" b="1" dirty="0" smtClean="0">
                <a:latin typeface="Cambria" pitchFamily="18" charset="0"/>
              </a:rPr>
              <a:t>PROJECT</a:t>
            </a:r>
            <a:r>
              <a:rPr lang="en-US" b="1" dirty="0" smtClean="0"/>
              <a:t>,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b="1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 E-ELT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Matteo\Documents\progetti\elt\maory\LGS_Prototype\upgrade\immagini\tutto_optd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16274" r="2359" b="14719"/>
          <a:stretch/>
        </p:blipFill>
        <p:spPr bwMode="auto">
          <a:xfrm>
            <a:off x="2483768" y="980728"/>
            <a:ext cx="4789002" cy="54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79973" y="1496397"/>
            <a:ext cx="19638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+mn-lt"/>
              </a:rPr>
              <a:t>Spatial</a:t>
            </a:r>
            <a:r>
              <a:rPr lang="it-IT" sz="1400" dirty="0" smtClean="0">
                <a:latin typeface="+mn-lt"/>
              </a:rPr>
              <a:t> light modulator</a:t>
            </a:r>
          </a:p>
          <a:p>
            <a:r>
              <a:rPr lang="it-IT" sz="1200" dirty="0">
                <a:latin typeface="+mn-lt"/>
              </a:rPr>
              <a:t>(on the linear stage</a:t>
            </a:r>
            <a:r>
              <a:rPr lang="it-IT" sz="1200" dirty="0" smtClean="0">
                <a:latin typeface="+mn-lt"/>
              </a:rPr>
              <a:t>)</a:t>
            </a:r>
            <a:endParaRPr lang="it-IT" sz="1200" dirty="0"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87824" y="2576517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n-lt"/>
              </a:rPr>
              <a:t>Source</a:t>
            </a:r>
          </a:p>
          <a:p>
            <a:r>
              <a:rPr lang="it-IT" sz="1200" dirty="0" smtClean="0">
                <a:latin typeface="+mn-lt"/>
              </a:rPr>
              <a:t>(on the linear stage)</a:t>
            </a:r>
            <a:endParaRPr lang="it-IT" sz="1200" dirty="0">
              <a:latin typeface="+mn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19872" y="1537047"/>
            <a:ext cx="109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n-lt"/>
              </a:rPr>
              <a:t>Dove </a:t>
            </a:r>
            <a:r>
              <a:rPr lang="it-IT" sz="1400" dirty="0" err="1" smtClean="0">
                <a:latin typeface="+mn-lt"/>
              </a:rPr>
              <a:t>prism</a:t>
            </a:r>
            <a:endParaRPr lang="it-IT" sz="1400" dirty="0"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950275" y="2852936"/>
            <a:ext cx="156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+mn-lt"/>
              </a:rPr>
              <a:t>Phase</a:t>
            </a:r>
            <a:r>
              <a:rPr lang="it-IT" sz="1400" dirty="0" smtClean="0">
                <a:latin typeface="+mn-lt"/>
              </a:rPr>
              <a:t> </a:t>
            </a:r>
            <a:r>
              <a:rPr lang="it-IT" sz="1400" dirty="0" err="1" smtClean="0">
                <a:latin typeface="+mn-lt"/>
              </a:rPr>
              <a:t>screens</a:t>
            </a:r>
            <a:endParaRPr lang="it-IT" sz="1400" dirty="0">
              <a:latin typeface="+mn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52120" y="155679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n-lt"/>
              </a:rPr>
              <a:t>Field stop</a:t>
            </a:r>
            <a:endParaRPr lang="it-IT" sz="1400" dirty="0">
              <a:latin typeface="+mn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452319" y="204168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FF0000"/>
                </a:solidFill>
                <a:latin typeface="+mn-lt"/>
              </a:rPr>
              <a:t>Deformable</a:t>
            </a:r>
            <a:r>
              <a:rPr lang="it-IT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  <a:latin typeface="+mn-lt"/>
              </a:rPr>
              <a:t>mirror</a:t>
            </a:r>
            <a:r>
              <a:rPr lang="it-IT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  <a:latin typeface="+mn-lt"/>
              </a:rPr>
              <a:t>module</a:t>
            </a:r>
            <a:endParaRPr lang="it-IT" sz="1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596336" y="43651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+mn-lt"/>
              </a:rPr>
              <a:t>Lenslet</a:t>
            </a:r>
            <a:r>
              <a:rPr lang="it-IT" sz="1400" dirty="0" smtClean="0">
                <a:latin typeface="+mn-lt"/>
              </a:rPr>
              <a:t> array</a:t>
            </a:r>
          </a:p>
          <a:p>
            <a:r>
              <a:rPr lang="it-IT" sz="1400" dirty="0" smtClean="0">
                <a:latin typeface="+mn-lt"/>
              </a:rPr>
              <a:t>40x40</a:t>
            </a:r>
            <a:endParaRPr lang="it-IT" sz="1400" dirty="0">
              <a:latin typeface="+mn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524328" y="58052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n-lt"/>
              </a:rPr>
              <a:t>Image </a:t>
            </a:r>
            <a:r>
              <a:rPr lang="it-IT" sz="1400" dirty="0" err="1" smtClean="0">
                <a:latin typeface="+mn-lt"/>
              </a:rPr>
              <a:t>plane</a:t>
            </a:r>
            <a:r>
              <a:rPr lang="it-IT" sz="1400" dirty="0" smtClean="0">
                <a:latin typeface="+mn-lt"/>
              </a:rPr>
              <a:t> (CCD camera)</a:t>
            </a:r>
            <a:endParaRPr lang="it-IT" sz="1400" dirty="0">
              <a:latin typeface="+mn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788023" y="1753071"/>
            <a:ext cx="1493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+mn-lt"/>
              </a:rPr>
              <a:t>Pupil</a:t>
            </a:r>
            <a:r>
              <a:rPr lang="it-IT" sz="1400" dirty="0" smtClean="0">
                <a:latin typeface="+mn-lt"/>
              </a:rPr>
              <a:t> stop</a:t>
            </a:r>
            <a:endParaRPr lang="it-IT" sz="1400" dirty="0">
              <a:latin typeface="+mn-lt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389536" y="1875887"/>
            <a:ext cx="341803" cy="304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2429996" y="2328467"/>
            <a:ext cx="341803" cy="478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899592" y="2708920"/>
            <a:ext cx="413811" cy="43204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cxnSp>
        <p:nvCxnSpPr>
          <p:cNvPr id="22" name="Connettore 1 21"/>
          <p:cNvCxnSpPr/>
          <p:nvPr/>
        </p:nvCxnSpPr>
        <p:spPr>
          <a:xfrm flipH="1">
            <a:off x="4211959" y="1823338"/>
            <a:ext cx="72008" cy="375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4788024" y="2060848"/>
            <a:ext cx="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7452319" y="3553314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FF9900"/>
                </a:solidFill>
                <a:latin typeface="+mn-lt"/>
              </a:rPr>
              <a:t>Wavefront</a:t>
            </a:r>
            <a:r>
              <a:rPr lang="it-IT" sz="1400" dirty="0" smtClean="0">
                <a:solidFill>
                  <a:srgbClr val="FF9900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FF9900"/>
                </a:solidFill>
                <a:latin typeface="+mn-lt"/>
              </a:rPr>
              <a:t>sensor</a:t>
            </a:r>
            <a:r>
              <a:rPr lang="it-IT" sz="1400" dirty="0" smtClean="0">
                <a:solidFill>
                  <a:srgbClr val="FF9900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FF9900"/>
                </a:solidFill>
                <a:latin typeface="+mn-lt"/>
              </a:rPr>
              <a:t>module</a:t>
            </a:r>
            <a:endParaRPr lang="it-IT" sz="1400" dirty="0">
              <a:solidFill>
                <a:srgbClr val="FF9900"/>
              </a:solidFill>
              <a:latin typeface="+mn-lt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452319" y="5065482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B050"/>
                </a:solidFill>
                <a:latin typeface="+mn-lt"/>
              </a:rPr>
              <a:t>Re-</a:t>
            </a:r>
            <a:r>
              <a:rPr lang="it-IT" sz="1400" dirty="0" err="1" smtClean="0">
                <a:solidFill>
                  <a:srgbClr val="00B050"/>
                </a:solidFill>
                <a:latin typeface="+mn-lt"/>
              </a:rPr>
              <a:t>imager</a:t>
            </a:r>
            <a:r>
              <a:rPr lang="it-IT" sz="14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00B050"/>
                </a:solidFill>
                <a:latin typeface="+mn-lt"/>
              </a:rPr>
              <a:t>module</a:t>
            </a:r>
            <a:endParaRPr lang="it-IT" sz="1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827584" y="1025670"/>
            <a:ext cx="3528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  <a:latin typeface="+mn-lt"/>
              </a:rPr>
              <a:t>Source </a:t>
            </a:r>
            <a:r>
              <a:rPr lang="it-IT" sz="1400" dirty="0" err="1" smtClean="0">
                <a:solidFill>
                  <a:srgbClr val="0000FF"/>
                </a:solidFill>
                <a:latin typeface="+mn-lt"/>
              </a:rPr>
              <a:t>module</a:t>
            </a:r>
            <a:endParaRPr lang="it-IT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452319" y="140638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+mn-lt"/>
              </a:rPr>
              <a:t>ALPAO DM52</a:t>
            </a:r>
            <a:endParaRPr lang="it-IT" sz="1400" dirty="0">
              <a:latin typeface="+mn-lt"/>
            </a:endParaRPr>
          </a:p>
        </p:txBody>
      </p:sp>
      <p:cxnSp>
        <p:nvCxnSpPr>
          <p:cNvPr id="28" name="Connettore 1 27"/>
          <p:cNvCxnSpPr/>
          <p:nvPr/>
        </p:nvCxnSpPr>
        <p:spPr>
          <a:xfrm flipV="1">
            <a:off x="7164288" y="1638672"/>
            <a:ext cx="648072" cy="580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4716015" y="1024899"/>
            <a:ext cx="167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FF00FF"/>
                </a:solidFill>
                <a:latin typeface="+mn-lt"/>
              </a:rPr>
              <a:t>Telescope</a:t>
            </a:r>
            <a:r>
              <a:rPr lang="it-IT" sz="1400" dirty="0" smtClean="0">
                <a:solidFill>
                  <a:srgbClr val="FF00FF"/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rgbClr val="FF00FF"/>
                </a:solidFill>
                <a:latin typeface="+mn-lt"/>
              </a:rPr>
              <a:t>module</a:t>
            </a:r>
            <a:endParaRPr lang="it-IT" sz="1400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131840" y="1032991"/>
            <a:ext cx="181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Turbulence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module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32" name="Connettore 2 31"/>
          <p:cNvCxnSpPr/>
          <p:nvPr/>
        </p:nvCxnSpPr>
        <p:spPr>
          <a:xfrm flipH="1" flipV="1">
            <a:off x="6876256" y="4365104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17" idx="1"/>
          </p:cNvCxnSpPr>
          <p:nvPr/>
        </p:nvCxnSpPr>
        <p:spPr>
          <a:xfrm flipH="1">
            <a:off x="6876256" y="6066874"/>
            <a:ext cx="648072" cy="242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H="1" flipV="1">
            <a:off x="4662010" y="2348880"/>
            <a:ext cx="414049" cy="50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flipH="1" flipV="1">
            <a:off x="4617005" y="2393885"/>
            <a:ext cx="459051" cy="45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827584" y="278092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+mn-lt"/>
              </a:rPr>
              <a:t>Lamp</a:t>
            </a:r>
            <a:endParaRPr lang="it-IT" sz="1200" b="1" dirty="0">
              <a:latin typeface="+mn-lt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475656" y="2708920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+mn-lt"/>
              </a:rPr>
              <a:t>Linear stage</a:t>
            </a:r>
            <a:endParaRPr lang="it-IT" sz="1400" dirty="0">
              <a:latin typeface="+mn-lt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6390472" y="1766694"/>
            <a:ext cx="1030299" cy="1245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6389652" y="3114546"/>
            <a:ext cx="1030299" cy="13440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6388383" y="4581128"/>
            <a:ext cx="1030299" cy="144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1 53"/>
          <p:cNvCxnSpPr/>
          <p:nvPr/>
        </p:nvCxnSpPr>
        <p:spPr>
          <a:xfrm flipV="1">
            <a:off x="4797025" y="2303875"/>
            <a:ext cx="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e 60"/>
          <p:cNvSpPr/>
          <p:nvPr/>
        </p:nvSpPr>
        <p:spPr>
          <a:xfrm>
            <a:off x="6156176" y="2204864"/>
            <a:ext cx="72008" cy="7200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64" name="Connettore 2 63"/>
          <p:cNvCxnSpPr>
            <a:endCxn id="61" idx="0"/>
          </p:cNvCxnSpPr>
          <p:nvPr/>
        </p:nvCxnSpPr>
        <p:spPr>
          <a:xfrm>
            <a:off x="6012160" y="1844824"/>
            <a:ext cx="18002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ttore 1 73"/>
          <p:cNvCxnSpPr/>
          <p:nvPr/>
        </p:nvCxnSpPr>
        <p:spPr>
          <a:xfrm>
            <a:off x="791580" y="1358770"/>
            <a:ext cx="364540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>
            <a:off x="791580" y="1358770"/>
            <a:ext cx="0" cy="189021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>
            <a:off x="791580" y="3248980"/>
            <a:ext cx="364540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>
            <a:off x="4436985" y="1358770"/>
            <a:ext cx="0" cy="6750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/>
          <p:nvPr/>
        </p:nvCxnSpPr>
        <p:spPr>
          <a:xfrm>
            <a:off x="4436985" y="2393885"/>
            <a:ext cx="0" cy="85509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/>
          <p:nvPr/>
        </p:nvCxnSpPr>
        <p:spPr>
          <a:xfrm flipV="1">
            <a:off x="4526995" y="1358771"/>
            <a:ext cx="0" cy="18902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1 96"/>
          <p:cNvCxnSpPr/>
          <p:nvPr/>
        </p:nvCxnSpPr>
        <p:spPr>
          <a:xfrm flipV="1">
            <a:off x="4707015" y="1358770"/>
            <a:ext cx="0" cy="8100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/>
          <p:nvPr/>
        </p:nvCxnSpPr>
        <p:spPr>
          <a:xfrm flipV="1">
            <a:off x="4707015" y="2483895"/>
            <a:ext cx="0" cy="76508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01"/>
          <p:cNvCxnSpPr/>
          <p:nvPr/>
        </p:nvCxnSpPr>
        <p:spPr>
          <a:xfrm>
            <a:off x="4526995" y="1358770"/>
            <a:ext cx="180020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1 104"/>
          <p:cNvCxnSpPr/>
          <p:nvPr/>
        </p:nvCxnSpPr>
        <p:spPr>
          <a:xfrm>
            <a:off x="4526995" y="3248980"/>
            <a:ext cx="180020" cy="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105"/>
          <p:cNvCxnSpPr/>
          <p:nvPr/>
        </p:nvCxnSpPr>
        <p:spPr>
          <a:xfrm>
            <a:off x="4752020" y="1358770"/>
            <a:ext cx="1530170" cy="0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/>
          <p:nvPr/>
        </p:nvCxnSpPr>
        <p:spPr>
          <a:xfrm flipV="1">
            <a:off x="6282190" y="1358770"/>
            <a:ext cx="0" cy="1890209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/>
          <p:nvPr/>
        </p:nvCxnSpPr>
        <p:spPr>
          <a:xfrm flipH="1">
            <a:off x="4752020" y="3248980"/>
            <a:ext cx="1530170" cy="0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1 112"/>
          <p:cNvCxnSpPr/>
          <p:nvPr/>
        </p:nvCxnSpPr>
        <p:spPr>
          <a:xfrm flipV="1">
            <a:off x="4752020" y="1358770"/>
            <a:ext cx="0" cy="1890209"/>
          </a:xfrm>
          <a:prstGeom prst="line">
            <a:avLst/>
          </a:prstGeom>
          <a:ln w="1905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1 122"/>
          <p:cNvCxnSpPr/>
          <p:nvPr/>
        </p:nvCxnSpPr>
        <p:spPr>
          <a:xfrm flipV="1">
            <a:off x="4797025" y="2033846"/>
            <a:ext cx="135015" cy="90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itolo 1"/>
          <p:cNvSpPr txBox="1">
            <a:spLocks/>
          </p:cNvSpPr>
          <p:nvPr/>
        </p:nvSpPr>
        <p:spPr>
          <a:xfrm>
            <a:off x="656565" y="188640"/>
            <a:ext cx="7847012" cy="93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LGS WFS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prototype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optical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design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61510" y="6399330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Mauro\Desktop\EXPO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3266638"/>
            <a:ext cx="4353751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igura a mano libera 36"/>
          <p:cNvSpPr/>
          <p:nvPr/>
        </p:nvSpPr>
        <p:spPr>
          <a:xfrm>
            <a:off x="1125537" y="3084512"/>
            <a:ext cx="1862138" cy="269876"/>
          </a:xfrm>
          <a:custGeom>
            <a:avLst/>
            <a:gdLst>
              <a:gd name="connsiteX0" fmla="*/ 1751013 w 1862138"/>
              <a:gd name="connsiteY0" fmla="*/ 49213 h 269876"/>
              <a:gd name="connsiteX1" fmla="*/ 1751013 w 1862138"/>
              <a:gd name="connsiteY1" fmla="*/ 239713 h 269876"/>
              <a:gd name="connsiteX2" fmla="*/ 1084263 w 1862138"/>
              <a:gd name="connsiteY2" fmla="*/ 230188 h 269876"/>
              <a:gd name="connsiteX3" fmla="*/ 312738 w 1862138"/>
              <a:gd name="connsiteY3" fmla="*/ 11113 h 269876"/>
              <a:gd name="connsiteX4" fmla="*/ 246063 w 1862138"/>
              <a:gd name="connsiteY4" fmla="*/ 201613 h 269876"/>
              <a:gd name="connsiteX5" fmla="*/ 36513 w 1862138"/>
              <a:gd name="connsiteY5" fmla="*/ 30163 h 269876"/>
              <a:gd name="connsiteX6" fmla="*/ 26988 w 1862138"/>
              <a:gd name="connsiteY6" fmla="*/ 20638 h 26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2138" h="269876">
                <a:moveTo>
                  <a:pt x="1751013" y="49213"/>
                </a:moveTo>
                <a:cubicBezTo>
                  <a:pt x="1806575" y="129382"/>
                  <a:pt x="1862138" y="209551"/>
                  <a:pt x="1751013" y="239713"/>
                </a:cubicBezTo>
                <a:cubicBezTo>
                  <a:pt x="1639888" y="269876"/>
                  <a:pt x="1323976" y="268288"/>
                  <a:pt x="1084263" y="230188"/>
                </a:cubicBezTo>
                <a:cubicBezTo>
                  <a:pt x="844551" y="192088"/>
                  <a:pt x="452438" y="15875"/>
                  <a:pt x="312738" y="11113"/>
                </a:cubicBezTo>
                <a:cubicBezTo>
                  <a:pt x="173038" y="6351"/>
                  <a:pt x="292100" y="198438"/>
                  <a:pt x="246063" y="201613"/>
                </a:cubicBezTo>
                <a:cubicBezTo>
                  <a:pt x="200026" y="204788"/>
                  <a:pt x="73026" y="60326"/>
                  <a:pt x="36513" y="30163"/>
                </a:cubicBezTo>
                <a:cubicBezTo>
                  <a:pt x="0" y="0"/>
                  <a:pt x="13494" y="10319"/>
                  <a:pt x="26988" y="20638"/>
                </a:cubicBezTo>
              </a:path>
            </a:pathLst>
          </a:cu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6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178696" cy="360040"/>
          </a:xfrm>
        </p:spPr>
        <p:txBody>
          <a:bodyPr/>
          <a:lstStyle/>
          <a:p>
            <a:r>
              <a:rPr lang="it-IT" dirty="0" err="1"/>
              <a:t>Sexten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 21/07/2015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55368" y="6356350"/>
            <a:ext cx="5688632" cy="3651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THE OUTCOME OF THE T-REX </a:t>
            </a:r>
            <a:r>
              <a:rPr lang="en-US" b="1" dirty="0" smtClean="0">
                <a:latin typeface="Cambria" pitchFamily="18" charset="0"/>
              </a:rPr>
              <a:t>PROJECT</a:t>
            </a:r>
            <a:r>
              <a:rPr lang="en-US" b="1" dirty="0" smtClean="0"/>
              <a:t>,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b="1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 E-ELT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3508" y="6381328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magine 5" descr="Splot730.jpg"/>
          <p:cNvPicPr>
            <a:picLocks noChangeAspect="1"/>
          </p:cNvPicPr>
          <p:nvPr/>
        </p:nvPicPr>
        <p:blipFill rotWithShape="1">
          <a:blip r:embed="rId3" cstate="print"/>
          <a:srcRect l="7932" t="3872" r="5573"/>
          <a:stretch/>
        </p:blipFill>
        <p:spPr bwMode="auto">
          <a:xfrm>
            <a:off x="395536" y="1124744"/>
            <a:ext cx="4241271" cy="34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59" y="4755921"/>
            <a:ext cx="803980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Mean spot </a:t>
            </a:r>
            <a:r>
              <a:rPr kumimoji="0" lang="en-US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centroids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offset, expressed in microns, after the thermal relaxation time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RMS of Zernike coefficients due to periodic centroids offset ( Y scale is logarithmic 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3) Overlaid Zernike modes of all measures (1780). The largest variation refers to Tip-Tilt modes whose spread stand out in the figure.</a:t>
            </a: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9" name="Immagine 8" descr="NotteZernike.jpg"/>
          <p:cNvPicPr preferRelativeResize="0">
            <a:picLocks noChangeAspect="1"/>
          </p:cNvPicPr>
          <p:nvPr/>
        </p:nvPicPr>
        <p:blipFill>
          <a:blip r:embed="rId4" cstate="print"/>
          <a:srcRect l="5289" t="8884" r="6446" b="5239"/>
          <a:stretch>
            <a:fillRect/>
          </a:stretch>
        </p:blipFill>
        <p:spPr>
          <a:xfrm>
            <a:off x="4572000" y="1484784"/>
            <a:ext cx="4079363" cy="288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899592" y="7647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1)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25649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2)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004048" y="119675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3)</a:t>
            </a:r>
            <a:endParaRPr lang="it-IT" dirty="0"/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881590" y="143635"/>
            <a:ext cx="6435715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LGS WFS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prototype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verification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results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178696" cy="360040"/>
          </a:xfrm>
        </p:spPr>
        <p:txBody>
          <a:bodyPr/>
          <a:lstStyle/>
          <a:p>
            <a:r>
              <a:rPr lang="it-IT" dirty="0" err="1"/>
              <a:t>Sexten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 21/07/2015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55368" y="6356350"/>
            <a:ext cx="5688632" cy="3651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THE OUTCOME OF THE T-REX </a:t>
            </a:r>
            <a:r>
              <a:rPr lang="en-US" b="1" dirty="0" smtClean="0">
                <a:latin typeface="Cambria" pitchFamily="18" charset="0"/>
              </a:rPr>
              <a:t>PROJECT</a:t>
            </a:r>
            <a:r>
              <a:rPr lang="en-US" b="1" dirty="0" smtClean="0"/>
              <a:t>,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b="1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 E-ELT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3508" y="6381328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olo 1"/>
          <p:cNvSpPr txBox="1">
            <a:spLocks/>
          </p:cNvSpPr>
          <p:nvPr/>
        </p:nvSpPr>
        <p:spPr>
          <a:xfrm>
            <a:off x="881590" y="143635"/>
            <a:ext cx="6435715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LGS WFS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prototype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verification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results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4580768"/>
            <a:ext cx="81497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Spot offsets due to prism rotation (mean &lt;12µm); 60 measures were taken for 16 different angles within a 360° pupil image rotation.</a:t>
            </a:r>
          </a:p>
          <a:p>
            <a:pPr lvl="0" algn="just"/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Dove prism causes a rotation of the pupil image that is twice the angular mechanical rotation of the prism. Repeatability test on both direction of prism rotation was performed (clockwise and counterclockwise). 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9" name="Immagine 8" descr="C:\Users\mauro\Desktop\Grafici per Documento\Opticon\RepNut.jpg"/>
          <p:cNvPicPr preferRelativeResize="0">
            <a:picLocks noChangeAspect="1"/>
          </p:cNvPicPr>
          <p:nvPr/>
        </p:nvPicPr>
        <p:blipFill>
          <a:blip r:embed="rId3" cstate="print"/>
          <a:srcRect l="5464" t="8447" r="7427" b="5936"/>
          <a:stretch>
            <a:fillRect/>
          </a:stretch>
        </p:blipFill>
        <p:spPr bwMode="auto">
          <a:xfrm>
            <a:off x="4067944" y="1340768"/>
            <a:ext cx="454931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Immagine2.jp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340768"/>
            <a:ext cx="3505895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3178696" cy="360040"/>
          </a:xfrm>
        </p:spPr>
        <p:txBody>
          <a:bodyPr/>
          <a:lstStyle/>
          <a:p>
            <a:r>
              <a:rPr lang="it-IT" dirty="0" err="1"/>
              <a:t>Sexten</a:t>
            </a:r>
            <a:r>
              <a:rPr lang="it-IT" dirty="0"/>
              <a:t>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 smtClean="0"/>
              <a:t>School</a:t>
            </a:r>
            <a:r>
              <a:rPr lang="it-IT" dirty="0" smtClean="0"/>
              <a:t>  21/07/2015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455368" y="6356350"/>
            <a:ext cx="5688632" cy="365125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THE OUTCOME OF THE T-REX </a:t>
            </a:r>
            <a:r>
              <a:rPr lang="en-US" b="1" dirty="0" smtClean="0">
                <a:latin typeface="Cambria" pitchFamily="18" charset="0"/>
              </a:rPr>
              <a:t>PROJECT</a:t>
            </a:r>
            <a:r>
              <a:rPr lang="en-US" b="1" dirty="0" smtClean="0"/>
              <a:t>,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Italian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Progetto premiale </a:t>
            </a:r>
            <a:r>
              <a:rPr lang="it-IT" b="1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 E-ELT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43508" y="6381328"/>
            <a:ext cx="88569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4540478"/>
            <a:ext cx="813690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Zernike modes of 6 simulated LGSs which correspond to 6 prism positions. Except Tip and Tilt, the modes are repeatable due to negligible dependency to thermal effects. Their variations throughout measures are a factor 8 smaller than Tip-Tilt 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RMS of repeated measures are inside the accuracy imposed by temperature variation </a:t>
            </a:r>
            <a:r>
              <a:rPr lang="en-US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Y scale is logarithmic )</a:t>
            </a:r>
          </a:p>
          <a:p>
            <a:endParaRPr lang="it-IT" sz="1400" dirty="0" smtClean="0"/>
          </a:p>
          <a:p>
            <a:pPr algn="just"/>
            <a:endParaRPr lang="en-US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99592" y="98072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64088" y="98072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2)</a:t>
            </a:r>
            <a:endParaRPr lang="it-IT" dirty="0"/>
          </a:p>
        </p:txBody>
      </p:sp>
      <p:pic>
        <p:nvPicPr>
          <p:cNvPr id="11" name="Immagine 10" descr="C:\Users\mauro\Desktop\Grafici per Documento\Opticon\ZernikeLGS.jpg"/>
          <p:cNvPicPr preferRelativeResize="0">
            <a:picLocks noChangeAspect="1"/>
          </p:cNvPicPr>
          <p:nvPr/>
        </p:nvPicPr>
        <p:blipFill>
          <a:blip r:embed="rId3" cstate="print"/>
          <a:srcRect l="5960" t="9589" r="6954" b="5708"/>
          <a:stretch>
            <a:fillRect/>
          </a:stretch>
        </p:blipFill>
        <p:spPr bwMode="auto">
          <a:xfrm>
            <a:off x="251520" y="1412776"/>
            <a:ext cx="4338437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RMS.LGS.jpg"/>
          <p:cNvPicPr preferRelativeResize="0">
            <a:picLocks noChangeAspect="1"/>
          </p:cNvPicPr>
          <p:nvPr/>
        </p:nvPicPr>
        <p:blipFill>
          <a:blip r:embed="rId4" cstate="print"/>
          <a:srcRect l="2645" t="7062" r="3038" b="5467"/>
          <a:stretch>
            <a:fillRect/>
          </a:stretch>
        </p:blipFill>
        <p:spPr>
          <a:xfrm>
            <a:off x="4596887" y="1340768"/>
            <a:ext cx="4547113" cy="3060000"/>
          </a:xfrm>
          <a:prstGeom prst="rect">
            <a:avLst/>
          </a:prstGeom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881590" y="143635"/>
            <a:ext cx="6435715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LGS WFS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prototype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verification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results</a:t>
            </a: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1123</Words>
  <Application>Microsoft Office PowerPoint</Application>
  <PresentationFormat>Presentazione su schermo (4:3)</PresentationFormat>
  <Paragraphs>173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Tema di Office</vt:lpstr>
      <vt:lpstr>1_Tema di Office</vt:lpstr>
      <vt:lpstr>Laboratory prototype for the demonstration of sodium laser guide star wavefront sensing on the E-ELT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LGS WFS prototype: foreseen tests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Mauro</dc:creator>
  <cp:lastModifiedBy>Mauro</cp:lastModifiedBy>
  <cp:revision>21</cp:revision>
  <dcterms:created xsi:type="dcterms:W3CDTF">2015-07-09T07:51:21Z</dcterms:created>
  <dcterms:modified xsi:type="dcterms:W3CDTF">2015-07-16T17:28:23Z</dcterms:modified>
</cp:coreProperties>
</file>