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</p:sldMasterIdLst>
  <p:sldIdLst>
    <p:sldId id="272" r:id="rId6"/>
    <p:sldId id="285" r:id="rId7"/>
    <p:sldId id="280" r:id="rId8"/>
    <p:sldId id="256" r:id="rId9"/>
    <p:sldId id="257" r:id="rId10"/>
    <p:sldId id="258" r:id="rId11"/>
    <p:sldId id="259" r:id="rId12"/>
    <p:sldId id="260" r:id="rId13"/>
    <p:sldId id="273" r:id="rId14"/>
    <p:sldId id="276" r:id="rId15"/>
    <p:sldId id="261" r:id="rId16"/>
    <p:sldId id="263" r:id="rId17"/>
    <p:sldId id="275" r:id="rId18"/>
    <p:sldId id="264" r:id="rId19"/>
    <p:sldId id="266" r:id="rId20"/>
    <p:sldId id="277" r:id="rId21"/>
    <p:sldId id="267" r:id="rId22"/>
    <p:sldId id="271" r:id="rId23"/>
    <p:sldId id="279" r:id="rId24"/>
    <p:sldId id="281" r:id="rId25"/>
    <p:sldId id="284" r:id="rId26"/>
    <p:sldId id="278" r:id="rId27"/>
    <p:sldId id="283" r:id="rId28"/>
    <p:sldId id="269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595" autoAdjust="0"/>
  </p:normalViewPr>
  <p:slideViewPr>
    <p:cSldViewPr>
      <p:cViewPr varScale="1">
        <p:scale>
          <a:sx n="70" d="100"/>
          <a:sy n="70" d="100"/>
        </p:scale>
        <p:origin x="-11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3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23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23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10"/>
            <a:ext cx="2057400" cy="365125"/>
          </a:xfrm>
        </p:spPr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22" y="5410210"/>
            <a:ext cx="3843665" cy="365125"/>
          </a:xfr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8" y="5410208"/>
            <a:ext cx="578317" cy="365125"/>
          </a:xfrm>
        </p:spPr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6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8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35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5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05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35"/>
            <a:ext cx="74295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9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62" y="3073406"/>
            <a:ext cx="3658793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7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06"/>
            <a:ext cx="3656408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29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3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02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1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4" y="592666"/>
            <a:ext cx="4418407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1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7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10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81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304673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60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09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9608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31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2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788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2134050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7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3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4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9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43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9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4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31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3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67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6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63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78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75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8"/>
            <a:ext cx="1503758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61" y="609608"/>
            <a:ext cx="5811443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36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3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21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21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6"/>
            <a:ext cx="2057400" cy="365125"/>
          </a:xfrm>
        </p:spPr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20" y="5410206"/>
            <a:ext cx="3843665" cy="365125"/>
          </a:xfr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6" y="5410204"/>
            <a:ext cx="578317" cy="365125"/>
          </a:xfrm>
        </p:spPr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2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88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31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29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21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31"/>
            <a:ext cx="74295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7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60" y="3073402"/>
            <a:ext cx="3658793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7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02"/>
            <a:ext cx="3656408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69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80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27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1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2" y="592666"/>
            <a:ext cx="4418407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1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13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6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91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304669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60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85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9604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9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2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5263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2134046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5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25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2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9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41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7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2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61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63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4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9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78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29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4"/>
            <a:ext cx="1503758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4"/>
            <a:ext cx="5811443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3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39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935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42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62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99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85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334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06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20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87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193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15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9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644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68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78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28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00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1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539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7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04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2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55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49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649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1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3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4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4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84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5" y="5883283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12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3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2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2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80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3" y="5883279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85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48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6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67" y="5279042"/>
            <a:ext cx="2537666" cy="15860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256626"/>
            <a:ext cx="1844040" cy="158496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52400" y="8"/>
            <a:ext cx="9144000" cy="1828792"/>
          </a:xfrm>
        </p:spPr>
        <p:txBody>
          <a:bodyPr>
            <a:normAutofit fontScale="90000"/>
          </a:bodyPr>
          <a:lstStyle/>
          <a:p>
            <a:pPr algn="r"/>
            <a:r>
              <a:rPr lang="it-IT" b="1" dirty="0" smtClean="0">
                <a:solidFill>
                  <a:srgbClr val="002060"/>
                </a:solidFill>
              </a:rPr>
              <a:t>An </a:t>
            </a:r>
            <a:r>
              <a:rPr lang="en-US" b="1" dirty="0" smtClean="0">
                <a:solidFill>
                  <a:srgbClr val="002060"/>
                </a:solidFill>
              </a:rPr>
              <a:t>Introduction</a:t>
            </a:r>
            <a:r>
              <a:rPr lang="it-IT" b="1" dirty="0" smtClean="0">
                <a:solidFill>
                  <a:srgbClr val="002060"/>
                </a:solidFill>
              </a:rPr>
              <a:t> to opto-</a:t>
            </a:r>
            <a:r>
              <a:rPr lang="it-IT" b="1" dirty="0" err="1" smtClean="0">
                <a:solidFill>
                  <a:srgbClr val="002060"/>
                </a:solidFill>
              </a:rPr>
              <a:t>electronic</a:t>
            </a:r>
            <a:r>
              <a:rPr lang="it-IT" b="1" dirty="0" smtClean="0">
                <a:solidFill>
                  <a:srgbClr val="002060"/>
                </a:solidFill>
              </a:rPr>
              <a:t> CMOS </a:t>
            </a:r>
            <a:r>
              <a:rPr lang="en-US" b="1" dirty="0" smtClean="0">
                <a:solidFill>
                  <a:srgbClr val="002060"/>
                </a:solidFill>
              </a:rPr>
              <a:t>architectures</a:t>
            </a:r>
            <a:r>
              <a:rPr lang="it-IT" b="1" dirty="0" smtClean="0">
                <a:solidFill>
                  <a:srgbClr val="002060"/>
                </a:solidFill>
              </a:rPr>
              <a:t> for </a:t>
            </a:r>
            <a:r>
              <a:rPr lang="it-IT" b="1" dirty="0" err="1" smtClean="0">
                <a:solidFill>
                  <a:srgbClr val="002060"/>
                </a:solidFill>
              </a:rPr>
              <a:t>ELT’s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focal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planes</a:t>
            </a:r>
            <a:r>
              <a:rPr lang="it-IT" b="1" dirty="0" smtClean="0">
                <a:solidFill>
                  <a:srgbClr val="002060"/>
                </a:solidFill>
              </a:rPr>
              <a:t> and </a:t>
            </a:r>
            <a:r>
              <a:rPr lang="it-IT" b="1" dirty="0" err="1" smtClean="0">
                <a:solidFill>
                  <a:srgbClr val="002060"/>
                </a:solidFill>
              </a:rPr>
              <a:t>not-only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098316"/>
            <a:ext cx="6681367" cy="1531084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 smtClean="0">
                <a:solidFill>
                  <a:srgbClr val="002060"/>
                </a:solidFill>
              </a:rPr>
              <a:t>F. </a:t>
            </a:r>
            <a:r>
              <a:rPr lang="it-IT" sz="2800" b="1" dirty="0" err="1" smtClean="0">
                <a:solidFill>
                  <a:srgbClr val="002060"/>
                </a:solidFill>
              </a:rPr>
              <a:t>Pedichini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pPr algn="l"/>
            <a:r>
              <a:rPr lang="it-IT" sz="2800" b="1" dirty="0" smtClean="0">
                <a:solidFill>
                  <a:srgbClr val="002060"/>
                </a:solidFill>
              </a:rPr>
              <a:t>and M. </a:t>
            </a:r>
            <a:r>
              <a:rPr lang="it-IT" sz="2800" b="1" dirty="0" err="1" smtClean="0">
                <a:solidFill>
                  <a:srgbClr val="002060"/>
                </a:solidFill>
              </a:rPr>
              <a:t>Stangalini</a:t>
            </a:r>
            <a:r>
              <a:rPr lang="it-IT" sz="2800" b="1" dirty="0" smtClean="0">
                <a:solidFill>
                  <a:srgbClr val="002060"/>
                </a:solidFill>
              </a:rPr>
              <a:t> (75% </a:t>
            </a:r>
            <a:r>
              <a:rPr lang="it-IT" sz="2800" b="1" dirty="0" smtClean="0">
                <a:solidFill>
                  <a:srgbClr val="002060"/>
                </a:solidFill>
              </a:rPr>
              <a:t>TD </a:t>
            </a:r>
            <a:r>
              <a:rPr lang="it-IT" sz="2800" b="1" dirty="0" err="1" smtClean="0">
                <a:solidFill>
                  <a:srgbClr val="002060"/>
                </a:solidFill>
              </a:rPr>
              <a:t>TRex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postdoc</a:t>
            </a:r>
            <a:r>
              <a:rPr lang="it-IT" sz="2800" b="1" dirty="0" smtClean="0">
                <a:solidFill>
                  <a:srgbClr val="002060"/>
                </a:solidFill>
              </a:rPr>
              <a:t> )</a:t>
            </a:r>
          </a:p>
          <a:p>
            <a:pPr algn="l"/>
            <a:r>
              <a:rPr lang="it-IT" sz="2400" b="1" dirty="0" smtClean="0">
                <a:solidFill>
                  <a:srgbClr val="002060"/>
                </a:solidFill>
              </a:rPr>
              <a:t>                           </a:t>
            </a:r>
            <a:r>
              <a:rPr lang="it-IT" sz="2400" b="1" i="1" dirty="0" smtClean="0">
                <a:solidFill>
                  <a:srgbClr val="002060"/>
                </a:solidFill>
              </a:rPr>
              <a:t>« </a:t>
            </a:r>
            <a:r>
              <a:rPr lang="it-IT" sz="2400" b="1" i="1" dirty="0">
                <a:solidFill>
                  <a:srgbClr val="002060"/>
                </a:solidFill>
              </a:rPr>
              <a:t>The </a:t>
            </a:r>
            <a:r>
              <a:rPr lang="it-IT" sz="2400" b="1" i="1" dirty="0" err="1">
                <a:solidFill>
                  <a:srgbClr val="002060"/>
                </a:solidFill>
              </a:rPr>
              <a:t>Outcome</a:t>
            </a:r>
            <a:r>
              <a:rPr lang="it-IT" sz="2400" b="1" i="1" dirty="0">
                <a:solidFill>
                  <a:srgbClr val="002060"/>
                </a:solidFill>
              </a:rPr>
              <a:t> of </a:t>
            </a:r>
            <a:r>
              <a:rPr lang="it-IT" sz="2400" b="1" i="1" dirty="0" err="1" smtClean="0">
                <a:solidFill>
                  <a:srgbClr val="002060"/>
                </a:solidFill>
              </a:rPr>
              <a:t>Trex</a:t>
            </a:r>
            <a:r>
              <a:rPr lang="it-IT" sz="2400" b="1" i="1" dirty="0" smtClean="0">
                <a:solidFill>
                  <a:srgbClr val="002060"/>
                </a:solidFill>
              </a:rPr>
              <a:t> » </a:t>
            </a:r>
            <a:r>
              <a:rPr lang="it-IT" sz="2400" b="1" i="1" dirty="0">
                <a:solidFill>
                  <a:srgbClr val="002060"/>
                </a:solidFill>
              </a:rPr>
              <a:t>Sesto </a:t>
            </a:r>
            <a:r>
              <a:rPr lang="it-IT" sz="2400" b="1" i="1" dirty="0" smtClean="0">
                <a:solidFill>
                  <a:srgbClr val="002060"/>
                </a:solidFill>
              </a:rPr>
              <a:t>2015</a:t>
            </a:r>
            <a:endParaRPr lang="it-IT" sz="2400" b="1" i="1" dirty="0">
              <a:solidFill>
                <a:srgbClr val="002060"/>
              </a:solidFill>
            </a:endParaRPr>
          </a:p>
          <a:p>
            <a:pPr algn="l"/>
            <a:endParaRPr lang="it-IT" sz="2400" b="1" dirty="0">
              <a:solidFill>
                <a:srgbClr val="00206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76600"/>
            <a:ext cx="2540000" cy="169465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8"/>
          <a:stretch/>
        </p:blipFill>
        <p:spPr>
          <a:xfrm>
            <a:off x="1828800" y="2438400"/>
            <a:ext cx="2635250" cy="181822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763"/>
            <a:ext cx="2537666" cy="1586041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62428" b="-12222"/>
          <a:stretch>
            <a:fillRect/>
          </a:stretch>
        </p:blipFill>
        <p:spPr bwMode="auto">
          <a:xfrm>
            <a:off x="-533400" y="5950217"/>
            <a:ext cx="2562225" cy="9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3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1600" y="0"/>
            <a:ext cx="9144000" cy="9144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002060"/>
                </a:solidFill>
              </a:rPr>
              <a:t>µ-</a:t>
            </a:r>
            <a:r>
              <a:rPr lang="it-IT" b="1" dirty="0" err="1" smtClean="0">
                <a:solidFill>
                  <a:srgbClr val="002060"/>
                </a:solidFill>
              </a:rPr>
              <a:t>lenses</a:t>
            </a:r>
            <a:r>
              <a:rPr lang="it-IT" b="1" dirty="0" smtClean="0">
                <a:solidFill>
                  <a:srgbClr val="002060"/>
                </a:solidFill>
              </a:rPr>
              <a:t>…!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6208"/>
            <a:ext cx="3885486" cy="291456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04912"/>
            <a:ext cx="4037886" cy="302888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978512" y="479614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Ø 40µm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750632" y="1687289"/>
            <a:ext cx="146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</a:t>
            </a:r>
            <a:r>
              <a:rPr lang="it-IT" sz="2400" dirty="0" smtClean="0"/>
              <a:t> 20µm</a:t>
            </a:r>
            <a:endParaRPr lang="it-IT" sz="2400" dirty="0"/>
          </a:p>
        </p:txBody>
      </p:sp>
      <p:cxnSp>
        <p:nvCxnSpPr>
          <p:cNvPr id="11" name="Connettore 2 10"/>
          <p:cNvCxnSpPr/>
          <p:nvPr/>
        </p:nvCxnSpPr>
        <p:spPr>
          <a:xfrm flipH="1" flipV="1">
            <a:off x="7162800" y="1524005"/>
            <a:ext cx="457200" cy="3809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200400" y="191812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Ø 1mm</a:t>
            </a:r>
            <a:endParaRPr lang="it-IT" sz="2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64597"/>
            <a:ext cx="4625148" cy="34694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2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Bottom </a:t>
            </a:r>
            <a:r>
              <a:rPr lang="it-IT" dirty="0" err="1" smtClean="0">
                <a:solidFill>
                  <a:srgbClr val="002060"/>
                </a:solidFill>
              </a:rPr>
              <a:t>level</a:t>
            </a:r>
            <a:r>
              <a:rPr lang="it-IT" dirty="0" smtClean="0">
                <a:solidFill>
                  <a:srgbClr val="002060"/>
                </a:solidFill>
              </a:rPr>
              <a:t>: </a:t>
            </a:r>
            <a:r>
              <a:rPr lang="it-IT" dirty="0">
                <a:solidFill>
                  <a:srgbClr val="002060"/>
                </a:solidFill>
              </a:rPr>
              <a:t>t</a:t>
            </a:r>
            <a:r>
              <a:rPr lang="it-IT" dirty="0" smtClean="0">
                <a:solidFill>
                  <a:srgbClr val="002060"/>
                </a:solidFill>
              </a:rPr>
              <a:t>he Pixel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581408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A micro lens about 1 mm wide sample the focal plane.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A </a:t>
            </a:r>
            <a:r>
              <a:rPr lang="it-IT" b="1" dirty="0" smtClean="0">
                <a:solidFill>
                  <a:srgbClr val="002060"/>
                </a:solidFill>
              </a:rPr>
              <a:t>“small” </a:t>
            </a:r>
            <a:r>
              <a:rPr lang="it-IT" dirty="0" err="1" smtClean="0">
                <a:solidFill>
                  <a:srgbClr val="002060"/>
                </a:solidFill>
              </a:rPr>
              <a:t>cmos</a:t>
            </a:r>
            <a:r>
              <a:rPr lang="it-IT" dirty="0" smtClean="0">
                <a:solidFill>
                  <a:srgbClr val="002060"/>
                </a:solidFill>
              </a:rPr>
              <a:t>-pixel </a:t>
            </a:r>
            <a:r>
              <a:rPr lang="it-IT" dirty="0" err="1" smtClean="0">
                <a:solidFill>
                  <a:srgbClr val="002060"/>
                </a:solidFill>
              </a:rPr>
              <a:t>converts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photons</a:t>
            </a:r>
            <a:r>
              <a:rPr lang="it-IT" dirty="0" smtClean="0">
                <a:solidFill>
                  <a:srgbClr val="002060"/>
                </a:solidFill>
              </a:rPr>
              <a:t> to </a:t>
            </a:r>
            <a:r>
              <a:rPr lang="it-IT" dirty="0" err="1" smtClean="0">
                <a:solidFill>
                  <a:srgbClr val="002060"/>
                </a:solidFill>
              </a:rPr>
              <a:t>electrons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and </a:t>
            </a:r>
            <a:r>
              <a:rPr lang="it-IT" dirty="0" err="1">
                <a:solidFill>
                  <a:srgbClr val="002060"/>
                </a:solidFill>
              </a:rPr>
              <a:t>integrates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the </a:t>
            </a:r>
            <a:r>
              <a:rPr lang="it-IT" dirty="0" err="1" smtClean="0">
                <a:solidFill>
                  <a:srgbClr val="002060"/>
                </a:solidFill>
              </a:rPr>
              <a:t>charge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A </a:t>
            </a:r>
            <a:r>
              <a:rPr lang="it-IT" dirty="0" err="1" smtClean="0">
                <a:solidFill>
                  <a:srgbClr val="002060"/>
                </a:solidFill>
              </a:rPr>
              <a:t>local</a:t>
            </a:r>
            <a:r>
              <a:rPr lang="it-IT" dirty="0" smtClean="0">
                <a:solidFill>
                  <a:srgbClr val="002060"/>
                </a:solidFill>
              </a:rPr>
              <a:t> A/D digitizes  </a:t>
            </a:r>
            <a:r>
              <a:rPr lang="it-IT" dirty="0" err="1" smtClean="0">
                <a:solidFill>
                  <a:srgbClr val="002060"/>
                </a:solidFill>
              </a:rPr>
              <a:t>at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8</a:t>
            </a:r>
            <a:r>
              <a:rPr lang="it-IT" dirty="0" smtClean="0">
                <a:solidFill>
                  <a:srgbClr val="002060"/>
                </a:solidFill>
              </a:rPr>
              <a:t>-12 bit and adds/stores the result.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The ASIC manages the self-reset, the control signals, the data transfer on the local busses and the integration time.</a:t>
            </a:r>
          </a:p>
        </p:txBody>
      </p:sp>
      <p:sp>
        <p:nvSpPr>
          <p:cNvPr id="5" name="Esagono 4"/>
          <p:cNvSpPr/>
          <p:nvPr/>
        </p:nvSpPr>
        <p:spPr>
          <a:xfrm>
            <a:off x="204219" y="2209808"/>
            <a:ext cx="4949953" cy="4267201"/>
          </a:xfrm>
          <a:prstGeom prst="hexag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9" name="Straight Arrow Connector 18"/>
          <p:cNvCxnSpPr>
            <a:endCxn id="18447" idx="1"/>
          </p:cNvCxnSpPr>
          <p:nvPr/>
        </p:nvCxnSpPr>
        <p:spPr>
          <a:xfrm rot="5400000" flipH="1" flipV="1">
            <a:off x="5083217" y="2783291"/>
            <a:ext cx="1353705" cy="394922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76734" y="4314834"/>
            <a:ext cx="2609666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2564891" y="42291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isoscele 6"/>
          <p:cNvSpPr/>
          <p:nvPr/>
        </p:nvSpPr>
        <p:spPr>
          <a:xfrm rot="5400000">
            <a:off x="3048004" y="4457708"/>
            <a:ext cx="380999" cy="3284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429003" y="4419602"/>
            <a:ext cx="990601" cy="76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A/D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3429003" y="5181600"/>
            <a:ext cx="990601" cy="380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register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600200" y="5562600"/>
            <a:ext cx="2286000" cy="314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State machine</a:t>
            </a:r>
            <a:endParaRPr lang="it-IT" dirty="0"/>
          </a:p>
        </p:txBody>
      </p:sp>
      <p:cxnSp>
        <p:nvCxnSpPr>
          <p:cNvPr id="21" name="Connettore 4 20"/>
          <p:cNvCxnSpPr>
            <a:stCxn id="6" idx="4"/>
            <a:endCxn id="7" idx="3"/>
          </p:cNvCxnSpPr>
          <p:nvPr/>
        </p:nvCxnSpPr>
        <p:spPr>
          <a:xfrm rot="16200000" flipH="1">
            <a:off x="2794621" y="4342273"/>
            <a:ext cx="164224" cy="395085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7" idx="5"/>
          </p:cNvCxnSpPr>
          <p:nvPr/>
        </p:nvCxnSpPr>
        <p:spPr>
          <a:xfrm>
            <a:off x="3238499" y="4717181"/>
            <a:ext cx="0" cy="8454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ccia bidirezionale orizzontale 28"/>
          <p:cNvSpPr/>
          <p:nvPr/>
        </p:nvSpPr>
        <p:spPr>
          <a:xfrm>
            <a:off x="381000" y="5791200"/>
            <a:ext cx="4572000" cy="3810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I/O data bus</a:t>
            </a:r>
            <a:endParaRPr lang="it-IT" dirty="0"/>
          </a:p>
        </p:txBody>
      </p:sp>
      <p:sp>
        <p:nvSpPr>
          <p:cNvPr id="32" name="Freccia bidirezionale orizzontale 31"/>
          <p:cNvSpPr/>
          <p:nvPr/>
        </p:nvSpPr>
        <p:spPr>
          <a:xfrm rot="5400000">
            <a:off x="-1069590" y="3965190"/>
            <a:ext cx="5187179" cy="4572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I/O data bus</a:t>
            </a:r>
            <a:endParaRPr lang="it-IT" dirty="0"/>
          </a:p>
        </p:txBody>
      </p:sp>
      <p:cxnSp>
        <p:nvCxnSpPr>
          <p:cNvPr id="17" name="Straight Arrow Connector 16"/>
          <p:cNvCxnSpPr>
            <a:stCxn id="9" idx="1"/>
          </p:cNvCxnSpPr>
          <p:nvPr/>
        </p:nvCxnSpPr>
        <p:spPr>
          <a:xfrm flipH="1" flipV="1">
            <a:off x="4495800" y="4891921"/>
            <a:ext cx="990600" cy="2591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24300" y="5719646"/>
            <a:ext cx="1562100" cy="74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863314" y="2983468"/>
            <a:ext cx="134000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Ø 30÷40 µm</a:t>
            </a:r>
            <a:endParaRPr lang="it-IT" dirty="0"/>
          </a:p>
        </p:txBody>
      </p:sp>
      <p:cxnSp>
        <p:nvCxnSpPr>
          <p:cNvPr id="55" name="Connettore 4 54"/>
          <p:cNvCxnSpPr/>
          <p:nvPr/>
        </p:nvCxnSpPr>
        <p:spPr>
          <a:xfrm rot="5400000">
            <a:off x="2483993" y="4696725"/>
            <a:ext cx="270000" cy="120396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4 57"/>
          <p:cNvCxnSpPr/>
          <p:nvPr/>
        </p:nvCxnSpPr>
        <p:spPr>
          <a:xfrm rot="16200000" flipV="1">
            <a:off x="2484943" y="4953595"/>
            <a:ext cx="266027" cy="120397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2481147" y="4717173"/>
            <a:ext cx="0" cy="8454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36" name="Connettore 1 18435"/>
          <p:cNvCxnSpPr/>
          <p:nvPr/>
        </p:nvCxnSpPr>
        <p:spPr>
          <a:xfrm>
            <a:off x="2596691" y="5159300"/>
            <a:ext cx="1744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53" name="Gruppo 18452"/>
          <p:cNvGrpSpPr/>
          <p:nvPr/>
        </p:nvGrpSpPr>
        <p:grpSpPr>
          <a:xfrm>
            <a:off x="204219" y="1339334"/>
            <a:ext cx="5053585" cy="369332"/>
            <a:chOff x="204215" y="1339334"/>
            <a:chExt cx="5053585" cy="369332"/>
          </a:xfrm>
        </p:grpSpPr>
        <p:cxnSp>
          <p:nvCxnSpPr>
            <p:cNvPr id="18438" name="Connettore 1 18437"/>
            <p:cNvCxnSpPr/>
            <p:nvPr/>
          </p:nvCxnSpPr>
          <p:spPr>
            <a:xfrm>
              <a:off x="204215" y="1524000"/>
              <a:ext cx="5053585" cy="0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0" name="CasellaDiTesto 18439"/>
            <p:cNvSpPr txBox="1"/>
            <p:nvPr/>
          </p:nvSpPr>
          <p:spPr>
            <a:xfrm>
              <a:off x="2200872" y="1339334"/>
              <a:ext cx="10376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70C0"/>
                  </a:solidFill>
                </a:rPr>
                <a:t>1000 µm</a:t>
              </a:r>
              <a:endParaRPr lang="it-IT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8442" name="Connettore 1 18441"/>
          <p:cNvCxnSpPr>
            <a:stCxn id="6" idx="7"/>
          </p:cNvCxnSpPr>
          <p:nvPr/>
        </p:nvCxnSpPr>
        <p:spPr>
          <a:xfrm flipV="1">
            <a:off x="2760017" y="3352800"/>
            <a:ext cx="773299" cy="909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7" name="Immagine 184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30" y="1102597"/>
            <a:ext cx="3202981" cy="240261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Pixel features: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t-IT" sz="2800" dirty="0" smtClean="0">
                <a:solidFill>
                  <a:srgbClr val="002060"/>
                </a:solidFill>
              </a:rPr>
              <a:t>The </a:t>
            </a:r>
            <a:r>
              <a:rPr lang="it-IT" sz="2800" dirty="0" err="1" smtClean="0">
                <a:solidFill>
                  <a:srgbClr val="002060"/>
                </a:solidFill>
              </a:rPr>
              <a:t>local</a:t>
            </a:r>
            <a:r>
              <a:rPr lang="it-IT" sz="2800" dirty="0" smtClean="0">
                <a:solidFill>
                  <a:srgbClr val="002060"/>
                </a:solidFill>
              </a:rPr>
              <a:t> A/D </a:t>
            </a:r>
            <a:r>
              <a:rPr lang="it-IT" sz="2800" dirty="0" err="1" smtClean="0">
                <a:solidFill>
                  <a:srgbClr val="002060"/>
                </a:solidFill>
              </a:rPr>
              <a:t>samples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at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</a:rPr>
              <a:t>kHz rates </a:t>
            </a:r>
            <a:r>
              <a:rPr lang="it-IT" sz="2800" dirty="0" smtClean="0">
                <a:solidFill>
                  <a:srgbClr val="002060"/>
                </a:solidFill>
              </a:rPr>
              <a:t>and </a:t>
            </a:r>
            <a:r>
              <a:rPr lang="it-IT" sz="2800" dirty="0" err="1" smtClean="0">
                <a:solidFill>
                  <a:srgbClr val="002060"/>
                </a:solidFill>
              </a:rPr>
              <a:t>digital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integrates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yelding</a:t>
            </a:r>
            <a:r>
              <a:rPr lang="it-IT" sz="2800" dirty="0" smtClean="0">
                <a:solidFill>
                  <a:srgbClr val="002060"/>
                </a:solidFill>
              </a:rPr>
              <a:t> an </a:t>
            </a:r>
            <a:r>
              <a:rPr lang="it-IT" sz="2800" b="1" dirty="0" smtClean="0">
                <a:solidFill>
                  <a:srgbClr val="002060"/>
                </a:solidFill>
              </a:rPr>
              <a:t>infinite </a:t>
            </a:r>
            <a:r>
              <a:rPr lang="it-IT" sz="2800" b="1" dirty="0" err="1" smtClean="0">
                <a:solidFill>
                  <a:srgbClr val="002060"/>
                </a:solidFill>
              </a:rPr>
              <a:t>dinamic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not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limited</a:t>
            </a:r>
            <a:r>
              <a:rPr lang="it-IT" sz="2800" dirty="0" smtClean="0">
                <a:solidFill>
                  <a:srgbClr val="002060"/>
                </a:solidFill>
              </a:rPr>
              <a:t> by the pixel “</a:t>
            </a:r>
            <a:r>
              <a:rPr lang="it-IT" sz="2800" dirty="0" err="1" smtClean="0">
                <a:solidFill>
                  <a:srgbClr val="002060"/>
                </a:solidFill>
              </a:rPr>
              <a:t>fullwell</a:t>
            </a:r>
            <a:r>
              <a:rPr lang="it-IT" sz="2800" dirty="0">
                <a:solidFill>
                  <a:srgbClr val="002060"/>
                </a:solidFill>
              </a:rPr>
              <a:t>” </a:t>
            </a:r>
            <a:endParaRPr lang="it-IT" sz="2800" i="1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t-IT" sz="2800" dirty="0" smtClean="0">
                <a:solidFill>
                  <a:srgbClr val="002060"/>
                </a:solidFill>
              </a:rPr>
              <a:t>The state machine </a:t>
            </a:r>
            <a:r>
              <a:rPr lang="it-IT" sz="2800" dirty="0" err="1" smtClean="0">
                <a:solidFill>
                  <a:srgbClr val="002060"/>
                </a:solidFill>
              </a:rPr>
              <a:t>manages</a:t>
            </a:r>
            <a:r>
              <a:rPr lang="it-IT" sz="2800" dirty="0" smtClean="0">
                <a:solidFill>
                  <a:srgbClr val="002060"/>
                </a:solidFill>
              </a:rPr>
              <a:t> all the </a:t>
            </a:r>
            <a:r>
              <a:rPr lang="en-US" sz="2800" dirty="0" smtClean="0">
                <a:solidFill>
                  <a:srgbClr val="002060"/>
                </a:solidFill>
              </a:rPr>
              <a:t>processes</a:t>
            </a:r>
            <a:r>
              <a:rPr lang="it-IT" sz="2800" dirty="0" smtClean="0">
                <a:solidFill>
                  <a:srgbClr val="002060"/>
                </a:solidFill>
              </a:rPr>
              <a:t> and transfer data to </a:t>
            </a:r>
            <a:r>
              <a:rPr lang="it-IT" sz="2800" dirty="0" err="1" smtClean="0">
                <a:solidFill>
                  <a:srgbClr val="002060"/>
                </a:solidFill>
              </a:rPr>
              <a:t>host</a:t>
            </a:r>
            <a:r>
              <a:rPr lang="it-IT" sz="2800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800" dirty="0" err="1" smtClean="0">
                <a:solidFill>
                  <a:srgbClr val="002060"/>
                </a:solidFill>
              </a:rPr>
              <a:t>Current</a:t>
            </a:r>
            <a:r>
              <a:rPr lang="it-IT" sz="2800" dirty="0" smtClean="0">
                <a:solidFill>
                  <a:srgbClr val="002060"/>
                </a:solidFill>
              </a:rPr>
              <a:t> CMOS </a:t>
            </a:r>
            <a:r>
              <a:rPr lang="it-IT" sz="2800" dirty="0" err="1" smtClean="0">
                <a:solidFill>
                  <a:srgbClr val="002060"/>
                </a:solidFill>
              </a:rPr>
              <a:t>tecnology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provides</a:t>
            </a:r>
            <a:r>
              <a:rPr lang="it-IT" sz="2800" dirty="0" smtClean="0">
                <a:solidFill>
                  <a:srgbClr val="002060"/>
                </a:solidFill>
              </a:rPr>
              <a:t> pixels with </a:t>
            </a:r>
            <a:r>
              <a:rPr lang="it-IT" sz="2800" dirty="0" err="1" smtClean="0">
                <a:solidFill>
                  <a:srgbClr val="002060"/>
                </a:solidFill>
              </a:rPr>
              <a:t>low</a:t>
            </a:r>
            <a:r>
              <a:rPr lang="it-IT" sz="2800" dirty="0" smtClean="0">
                <a:solidFill>
                  <a:srgbClr val="002060"/>
                </a:solidFill>
              </a:rPr>
              <a:t> RON. </a:t>
            </a:r>
            <a:r>
              <a:rPr lang="it-IT" sz="2800" b="1" dirty="0" err="1" smtClean="0">
                <a:solidFill>
                  <a:srgbClr val="002060"/>
                </a:solidFill>
              </a:rPr>
              <a:t>Less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than</a:t>
            </a:r>
            <a:r>
              <a:rPr lang="it-IT" sz="2800" b="1" dirty="0" smtClean="0">
                <a:solidFill>
                  <a:srgbClr val="002060"/>
                </a:solidFill>
              </a:rPr>
              <a:t> 1 e- </a:t>
            </a:r>
            <a:r>
              <a:rPr lang="it-IT" sz="2800" b="1" dirty="0" err="1" smtClean="0">
                <a:solidFill>
                  <a:srgbClr val="002060"/>
                </a:solidFill>
              </a:rPr>
              <a:t>expected</a:t>
            </a:r>
            <a:r>
              <a:rPr lang="it-IT" sz="2800" b="1" dirty="0" smtClean="0">
                <a:solidFill>
                  <a:srgbClr val="002060"/>
                </a:solidFill>
              </a:rPr>
              <a:t> for </a:t>
            </a:r>
            <a:r>
              <a:rPr lang="it-IT" sz="2800" b="1" dirty="0" err="1" smtClean="0">
                <a:solidFill>
                  <a:srgbClr val="002060"/>
                </a:solidFill>
              </a:rPr>
              <a:t>Pixel_One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it-IT" sz="2400" i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2400" i="1" dirty="0" smtClean="0">
                <a:solidFill>
                  <a:srgbClr val="002060"/>
                </a:solidFill>
              </a:rPr>
              <a:t>(</a:t>
            </a:r>
            <a:r>
              <a:rPr lang="it-IT" sz="2400" i="1" dirty="0" err="1" smtClean="0">
                <a:solidFill>
                  <a:srgbClr val="002060"/>
                </a:solidFill>
              </a:rPr>
              <a:t>Ybin</a:t>
            </a:r>
            <a:r>
              <a:rPr lang="it-IT" sz="2400" i="1" dirty="0" smtClean="0">
                <a:solidFill>
                  <a:srgbClr val="002060"/>
                </a:solidFill>
              </a:rPr>
              <a:t> Bay et al. SPIE 2008, Downing et Al. SPIE 2012, </a:t>
            </a:r>
            <a:r>
              <a:rPr lang="it-IT" sz="2400" i="1" dirty="0" err="1" smtClean="0">
                <a:solidFill>
                  <a:srgbClr val="002060"/>
                </a:solidFill>
              </a:rPr>
              <a:t>Fairchild</a:t>
            </a:r>
            <a:r>
              <a:rPr lang="it-IT" sz="2400" i="1" dirty="0" smtClean="0">
                <a:solidFill>
                  <a:srgbClr val="002060"/>
                </a:solidFill>
              </a:rPr>
              <a:t> </a:t>
            </a:r>
            <a:r>
              <a:rPr lang="it-IT" sz="2400" i="1" dirty="0" err="1" smtClean="0">
                <a:solidFill>
                  <a:srgbClr val="002060"/>
                </a:solidFill>
              </a:rPr>
              <a:t>sCMOS</a:t>
            </a:r>
            <a:r>
              <a:rPr lang="it-IT" sz="2400" i="1" dirty="0" smtClean="0">
                <a:solidFill>
                  <a:srgbClr val="002060"/>
                </a:solidFill>
              </a:rPr>
              <a:t> and </a:t>
            </a:r>
            <a:r>
              <a:rPr lang="it-IT" sz="2400" i="1" dirty="0" err="1" smtClean="0">
                <a:solidFill>
                  <a:srgbClr val="002060"/>
                </a:solidFill>
              </a:rPr>
              <a:t>others</a:t>
            </a:r>
            <a:r>
              <a:rPr lang="it-IT" sz="2400" i="1" dirty="0" smtClean="0">
                <a:solidFill>
                  <a:srgbClr val="002060"/>
                </a:solidFill>
              </a:rPr>
              <a:t>) </a:t>
            </a:r>
            <a:endParaRPr lang="it-IT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2505" y="65275"/>
            <a:ext cx="7429499" cy="100153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UMC CIS 180 IMAGE SENSOR </a:t>
            </a:r>
            <a:r>
              <a:rPr lang="it-IT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ULTra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(4T) </a:t>
            </a:r>
            <a:r>
              <a:rPr lang="it-IT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diode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Technology (D.I.Y.)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3" y="889000"/>
            <a:ext cx="8153399" cy="5969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dirty="0" smtClean="0">
                <a:latin typeface="Calibri" panose="020F0502020204030204" pitchFamily="34" charset="0"/>
              </a:rPr>
              <a:t>NODE -&gt; 180 nm</a:t>
            </a:r>
          </a:p>
          <a:p>
            <a:pPr>
              <a:lnSpc>
                <a:spcPct val="100000"/>
              </a:lnSpc>
            </a:pPr>
            <a:r>
              <a:rPr lang="it-IT" sz="2000" b="1" dirty="0" err="1" smtClean="0">
                <a:latin typeface="Calibri" panose="020F0502020204030204" pitchFamily="34" charset="0"/>
              </a:rPr>
              <a:t>Interconnect</a:t>
            </a:r>
            <a:r>
              <a:rPr lang="it-IT" sz="2000" b="1" dirty="0" smtClean="0">
                <a:latin typeface="Calibri" panose="020F0502020204030204" pitchFamily="34" charset="0"/>
              </a:rPr>
              <a:t> -&gt; 2P4M</a:t>
            </a:r>
          </a:p>
          <a:p>
            <a:pPr>
              <a:lnSpc>
                <a:spcPct val="100000"/>
              </a:lnSpc>
            </a:pPr>
            <a:r>
              <a:rPr lang="it-IT" sz="2000" b="1" dirty="0" smtClean="0">
                <a:latin typeface="Calibri" panose="020F0502020204030204" pitchFamily="34" charset="0"/>
              </a:rPr>
              <a:t>VDD -&gt; 1.8V core / 3.3V I/O</a:t>
            </a:r>
          </a:p>
          <a:p>
            <a:pPr>
              <a:lnSpc>
                <a:spcPct val="100000"/>
              </a:lnSpc>
            </a:pPr>
            <a:r>
              <a:rPr lang="it-IT" sz="2000" b="1" dirty="0" err="1" smtClean="0">
                <a:latin typeface="Calibri" panose="020F0502020204030204" pitchFamily="34" charset="0"/>
              </a:rPr>
              <a:t>Min</a:t>
            </a:r>
            <a:r>
              <a:rPr lang="it-IT" sz="2000" b="1" dirty="0" smtClean="0">
                <a:latin typeface="Calibri" panose="020F0502020204030204" pitchFamily="34" charset="0"/>
              </a:rPr>
              <a:t> Pixel </a:t>
            </a:r>
            <a:r>
              <a:rPr lang="it-IT" sz="2000" b="1" dirty="0" err="1" smtClean="0">
                <a:latin typeface="Calibri" panose="020F0502020204030204" pitchFamily="34" charset="0"/>
              </a:rPr>
              <a:t>Size</a:t>
            </a:r>
            <a:r>
              <a:rPr lang="it-IT" sz="2000" b="1" dirty="0" smtClean="0">
                <a:latin typeface="Calibri" panose="020F0502020204030204" pitchFamily="34" charset="0"/>
              </a:rPr>
              <a:t> -&gt; 2.6 </a:t>
            </a:r>
            <a:r>
              <a:rPr lang="it-IT" sz="2000" b="1" dirty="0" err="1" smtClean="0">
                <a:latin typeface="Calibri" panose="020F0502020204030204" pitchFamily="34" charset="0"/>
              </a:rPr>
              <a:t>um</a:t>
            </a:r>
            <a:endParaRPr lang="it-IT" sz="20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000" b="1" dirty="0" err="1" smtClean="0">
                <a:latin typeface="Calibri" panose="020F0502020204030204" pitchFamily="34" charset="0"/>
              </a:rPr>
              <a:t>Capacitor</a:t>
            </a:r>
            <a:r>
              <a:rPr lang="it-IT" sz="2000" b="1" dirty="0" smtClean="0">
                <a:latin typeface="Calibri" panose="020F0502020204030204" pitchFamily="34" charset="0"/>
              </a:rPr>
              <a:t> -&gt; </a:t>
            </a:r>
            <a:r>
              <a:rPr lang="it-IT" sz="2000" b="1" dirty="0" err="1" smtClean="0">
                <a:latin typeface="Calibri" panose="020F0502020204030204" pitchFamily="34" charset="0"/>
              </a:rPr>
              <a:t>Poly-Insulator-Poly</a:t>
            </a:r>
            <a:r>
              <a:rPr lang="it-IT" sz="2000" b="1" dirty="0">
                <a:latin typeface="Calibri" panose="020F0502020204030204" pitchFamily="34" charset="0"/>
              </a:rPr>
              <a:t>,</a:t>
            </a:r>
            <a:r>
              <a:rPr lang="it-IT" sz="2000" b="1" dirty="0" smtClean="0">
                <a:latin typeface="Calibri" panose="020F0502020204030204" pitchFamily="34" charset="0"/>
              </a:rPr>
              <a:t> Metal-</a:t>
            </a:r>
            <a:r>
              <a:rPr lang="it-IT" sz="2000" b="1" dirty="0" err="1" smtClean="0">
                <a:latin typeface="Calibri" panose="020F0502020204030204" pitchFamily="34" charset="0"/>
              </a:rPr>
              <a:t>Insulator</a:t>
            </a:r>
            <a:r>
              <a:rPr lang="it-IT" sz="2000" b="1" dirty="0" smtClean="0">
                <a:latin typeface="Calibri" panose="020F0502020204030204" pitchFamily="34" charset="0"/>
              </a:rPr>
              <a:t>-Metal </a:t>
            </a:r>
          </a:p>
          <a:p>
            <a:pPr>
              <a:lnSpc>
                <a:spcPct val="100000"/>
              </a:lnSpc>
            </a:pPr>
            <a:r>
              <a:rPr lang="it-IT" sz="2000" b="1" dirty="0" smtClean="0">
                <a:latin typeface="Calibri" panose="020F0502020204030204" pitchFamily="34" charset="0"/>
              </a:rPr>
              <a:t>Digital design </a:t>
            </a:r>
          </a:p>
          <a:p>
            <a:pPr lvl="1">
              <a:lnSpc>
                <a:spcPct val="100000"/>
              </a:lnSpc>
            </a:pPr>
            <a:r>
              <a:rPr lang="it-IT" sz="1800" b="1" dirty="0" smtClean="0">
                <a:latin typeface="Calibri" panose="020F0502020204030204" pitchFamily="34" charset="0"/>
              </a:rPr>
              <a:t>IP </a:t>
            </a:r>
            <a:r>
              <a:rPr lang="it-IT" sz="1800" b="1" dirty="0" err="1" smtClean="0">
                <a:latin typeface="Calibri" panose="020F0502020204030204" pitchFamily="34" charset="0"/>
              </a:rPr>
              <a:t>library</a:t>
            </a:r>
            <a:endParaRPr lang="it-IT" sz="1800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it-IT" sz="1800" b="1" dirty="0" err="1" smtClean="0">
                <a:latin typeface="Calibri" panose="020F0502020204030204" pitchFamily="34" charset="0"/>
              </a:rPr>
              <a:t>Cadence</a:t>
            </a:r>
            <a:r>
              <a:rPr lang="it-IT" sz="1800" b="1" dirty="0" smtClean="0">
                <a:latin typeface="Calibri" panose="020F0502020204030204" pitchFamily="34" charset="0"/>
              </a:rPr>
              <a:t> &amp; </a:t>
            </a:r>
            <a:r>
              <a:rPr lang="it-IT" sz="1800" b="1" dirty="0" err="1">
                <a:latin typeface="Calibri" panose="020F0502020204030204" pitchFamily="34" charset="0"/>
              </a:rPr>
              <a:t>S</a:t>
            </a:r>
            <a:r>
              <a:rPr lang="it-IT" sz="1800" b="1" dirty="0" err="1" smtClean="0">
                <a:latin typeface="Calibri" panose="020F0502020204030204" pitchFamily="34" charset="0"/>
              </a:rPr>
              <a:t>ysnopsys</a:t>
            </a:r>
            <a:r>
              <a:rPr lang="it-IT" sz="1800" b="1" dirty="0" smtClean="0">
                <a:latin typeface="Calibri" panose="020F0502020204030204" pitchFamily="34" charset="0"/>
              </a:rPr>
              <a:t> design flow</a:t>
            </a:r>
          </a:p>
          <a:p>
            <a:pPr>
              <a:lnSpc>
                <a:spcPct val="100000"/>
              </a:lnSpc>
            </a:pPr>
            <a:r>
              <a:rPr lang="it-IT" sz="2000" b="1" dirty="0" err="1" smtClean="0">
                <a:latin typeface="Calibri" panose="020F0502020204030204" pitchFamily="34" charset="0"/>
              </a:rPr>
              <a:t>Analog</a:t>
            </a:r>
            <a:r>
              <a:rPr lang="it-IT" sz="2000" b="1" dirty="0" smtClean="0">
                <a:latin typeface="Calibri" panose="020F0502020204030204" pitchFamily="34" charset="0"/>
              </a:rPr>
              <a:t> design</a:t>
            </a:r>
          </a:p>
          <a:p>
            <a:pPr lvl="1">
              <a:lnSpc>
                <a:spcPct val="100000"/>
              </a:lnSpc>
            </a:pPr>
            <a:r>
              <a:rPr lang="it-IT" sz="1800" b="1" dirty="0" err="1" smtClean="0">
                <a:latin typeface="Calibri" panose="020F0502020204030204" pitchFamily="34" charset="0"/>
              </a:rPr>
              <a:t>Cadence</a:t>
            </a:r>
            <a:r>
              <a:rPr lang="it-IT" sz="1800" b="1" dirty="0" smtClean="0">
                <a:latin typeface="Calibri" panose="020F0502020204030204" pitchFamily="34" charset="0"/>
              </a:rPr>
              <a:t> FDK </a:t>
            </a:r>
            <a:r>
              <a:rPr lang="it-IT" sz="1800" b="1" dirty="0" err="1" smtClean="0">
                <a:latin typeface="Calibri" panose="020F0502020204030204" pitchFamily="34" charset="0"/>
              </a:rPr>
              <a:t>available</a:t>
            </a:r>
            <a:endParaRPr lang="it-IT" sz="18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000" b="1" dirty="0" smtClean="0">
                <a:latin typeface="Calibri" panose="020F0502020204030204" pitchFamily="34" charset="0"/>
              </a:rPr>
              <a:t>Pixel Design </a:t>
            </a:r>
          </a:p>
          <a:p>
            <a:pPr lvl="1">
              <a:lnSpc>
                <a:spcPct val="100000"/>
              </a:lnSpc>
            </a:pPr>
            <a:r>
              <a:rPr lang="it-IT" sz="1800" b="1" dirty="0" smtClean="0">
                <a:latin typeface="Calibri" panose="020F0502020204030204" pitchFamily="34" charset="0"/>
              </a:rPr>
              <a:t>Optical </a:t>
            </a:r>
            <a:r>
              <a:rPr lang="it-IT" sz="1800" b="1" dirty="0" err="1" smtClean="0">
                <a:latin typeface="Calibri" panose="020F0502020204030204" pitchFamily="34" charset="0"/>
              </a:rPr>
              <a:t>simulation</a:t>
            </a:r>
            <a:r>
              <a:rPr lang="it-IT" sz="1800" b="1" dirty="0" smtClean="0">
                <a:latin typeface="Calibri" panose="020F0502020204030204" pitchFamily="34" charset="0"/>
              </a:rPr>
              <a:t> </a:t>
            </a:r>
            <a:r>
              <a:rPr lang="it-IT" sz="1800" b="1" dirty="0" err="1" smtClean="0">
                <a:latin typeface="Calibri" panose="020F0502020204030204" pitchFamily="34" charset="0"/>
              </a:rPr>
              <a:t>support</a:t>
            </a:r>
            <a:endParaRPr lang="it-IT" sz="18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000" b="1" dirty="0" smtClean="0">
                <a:latin typeface="Calibri" panose="020F0502020204030204" pitchFamily="34" charset="0"/>
              </a:rPr>
              <a:t>Technology </a:t>
            </a:r>
            <a:r>
              <a:rPr lang="it-IT" sz="2000" b="1" dirty="0" err="1" smtClean="0">
                <a:latin typeface="Calibri" panose="020F0502020204030204" pitchFamily="34" charset="0"/>
              </a:rPr>
              <a:t>evolution</a:t>
            </a:r>
            <a:r>
              <a:rPr lang="it-IT" sz="2000" b="1" dirty="0" smtClean="0">
                <a:latin typeface="Calibri" panose="020F0502020204030204" pitchFamily="34" charset="0"/>
              </a:rPr>
              <a:t> -&gt;  130 nm , 110 nm , 90 nm ready .. 65 nm </a:t>
            </a:r>
            <a:r>
              <a:rPr lang="it-IT" sz="2000" b="1" dirty="0" err="1" smtClean="0">
                <a:latin typeface="Calibri" panose="020F0502020204030204" pitchFamily="34" charset="0"/>
              </a:rPr>
              <a:t>planned</a:t>
            </a:r>
            <a:r>
              <a:rPr lang="it-IT" sz="2000" b="1" dirty="0" smtClean="0">
                <a:latin typeface="Calibri" panose="020F0502020204030204" pitchFamily="34" charset="0"/>
              </a:rPr>
              <a:t> (2011-12)</a:t>
            </a:r>
          </a:p>
          <a:p>
            <a:pPr>
              <a:lnSpc>
                <a:spcPct val="100000"/>
              </a:lnSpc>
            </a:pPr>
            <a:r>
              <a:rPr lang="it-IT" sz="2000" b="1" dirty="0" err="1" smtClean="0">
                <a:latin typeface="Calibri" panose="020F0502020204030204" pitchFamily="34" charset="0"/>
              </a:rPr>
              <a:t>Exist</a:t>
            </a:r>
            <a:r>
              <a:rPr lang="it-IT" sz="2000" b="1" dirty="0" smtClean="0">
                <a:latin typeface="Calibri" panose="020F0502020204030204" pitchFamily="34" charset="0"/>
              </a:rPr>
              <a:t> a MPW </a:t>
            </a:r>
            <a:r>
              <a:rPr lang="it-IT" sz="2000" b="1" dirty="0" err="1" smtClean="0">
                <a:latin typeface="Calibri" panose="020F0502020204030204" pitchFamily="34" charset="0"/>
              </a:rPr>
              <a:t>path</a:t>
            </a:r>
            <a:r>
              <a:rPr lang="it-IT" sz="2000" b="1" dirty="0" smtClean="0">
                <a:latin typeface="Calibri" panose="020F0502020204030204" pitchFamily="34" charset="0"/>
              </a:rPr>
              <a:t> </a:t>
            </a:r>
            <a:r>
              <a:rPr lang="it-IT" sz="2000" b="1" dirty="0" err="1" smtClean="0">
                <a:latin typeface="Calibri" panose="020F0502020204030204" pitchFamily="34" charset="0"/>
              </a:rPr>
              <a:t>at</a:t>
            </a:r>
            <a:r>
              <a:rPr lang="it-IT" sz="2000" b="1" dirty="0" smtClean="0">
                <a:latin typeface="Calibri" panose="020F0502020204030204" pitchFamily="34" charset="0"/>
              </a:rPr>
              <a:t> </a:t>
            </a:r>
            <a:r>
              <a:rPr lang="it-IT" sz="2000" b="1" dirty="0" err="1" smtClean="0">
                <a:latin typeface="Calibri" panose="020F0502020204030204" pitchFamily="34" charset="0"/>
              </a:rPr>
              <a:t>Europractice</a:t>
            </a:r>
            <a:r>
              <a:rPr lang="it-IT" sz="2000" b="1" dirty="0" smtClean="0">
                <a:latin typeface="Calibri" panose="020F0502020204030204" pitchFamily="34" charset="0"/>
              </a:rPr>
              <a:t> for a cheap </a:t>
            </a:r>
            <a:r>
              <a:rPr lang="it-IT" sz="2000" b="1" dirty="0" err="1" smtClean="0">
                <a:latin typeface="Calibri" panose="020F0502020204030204" pitchFamily="34" charset="0"/>
              </a:rPr>
              <a:t>early</a:t>
            </a:r>
            <a:r>
              <a:rPr lang="it-IT" sz="2000" b="1" dirty="0" smtClean="0">
                <a:latin typeface="Calibri" panose="020F0502020204030204" pitchFamily="34" charset="0"/>
              </a:rPr>
              <a:t> </a:t>
            </a:r>
            <a:r>
              <a:rPr lang="it-IT" sz="2000" b="1" dirty="0" err="1" smtClean="0">
                <a:latin typeface="Calibri" panose="020F0502020204030204" pitchFamily="34" charset="0"/>
              </a:rPr>
              <a:t>prototyping</a:t>
            </a:r>
            <a:endParaRPr lang="it-IT" sz="2000" b="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it-IT" sz="20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47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81000" y="2133600"/>
            <a:ext cx="6019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Up Arrow 83"/>
          <p:cNvSpPr/>
          <p:nvPr/>
        </p:nvSpPr>
        <p:spPr>
          <a:xfrm rot="5400000">
            <a:off x="1028700" y="2476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Up Arrow 82"/>
          <p:cNvSpPr/>
          <p:nvPr/>
        </p:nvSpPr>
        <p:spPr>
          <a:xfrm>
            <a:off x="1143000" y="2133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Intermediate level: The Tile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400" dirty="0" smtClean="0"/>
              <a:t>We can mosaic an array of 32 x 32 Pixel_One on a single substrate and interconnect the data bus and control lines by means of an I/O digital circuit to PINS. </a:t>
            </a:r>
            <a:endParaRPr lang="it-IT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2362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 22"/>
          <p:cNvSpPr/>
          <p:nvPr/>
        </p:nvSpPr>
        <p:spPr>
          <a:xfrm>
            <a:off x="914400" y="2895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/>
          <p:cNvSpPr/>
          <p:nvPr/>
        </p:nvSpPr>
        <p:spPr>
          <a:xfrm>
            <a:off x="1066800" y="3048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Up Arrow 84"/>
          <p:cNvSpPr/>
          <p:nvPr/>
        </p:nvSpPr>
        <p:spPr>
          <a:xfrm rot="5400000">
            <a:off x="2171700" y="2476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Up Arrow 85"/>
          <p:cNvSpPr/>
          <p:nvPr/>
        </p:nvSpPr>
        <p:spPr>
          <a:xfrm>
            <a:off x="2286000" y="2133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ctangle 86"/>
          <p:cNvSpPr/>
          <p:nvPr/>
        </p:nvSpPr>
        <p:spPr>
          <a:xfrm>
            <a:off x="1600200" y="2362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 87"/>
          <p:cNvSpPr/>
          <p:nvPr/>
        </p:nvSpPr>
        <p:spPr>
          <a:xfrm>
            <a:off x="2057400" y="2895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2209800" y="3048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Up Arrow 89"/>
          <p:cNvSpPr/>
          <p:nvPr/>
        </p:nvSpPr>
        <p:spPr>
          <a:xfrm rot="5400000">
            <a:off x="3314700" y="2476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Up Arrow 90"/>
          <p:cNvSpPr/>
          <p:nvPr/>
        </p:nvSpPr>
        <p:spPr>
          <a:xfrm>
            <a:off x="3429000" y="2133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Rectangle 91"/>
          <p:cNvSpPr/>
          <p:nvPr/>
        </p:nvSpPr>
        <p:spPr>
          <a:xfrm>
            <a:off x="2743200" y="2362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 92"/>
          <p:cNvSpPr/>
          <p:nvPr/>
        </p:nvSpPr>
        <p:spPr>
          <a:xfrm>
            <a:off x="3200400" y="2895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ctangle 93"/>
          <p:cNvSpPr/>
          <p:nvPr/>
        </p:nvSpPr>
        <p:spPr>
          <a:xfrm>
            <a:off x="3352800" y="3048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Up Arrow 94"/>
          <p:cNvSpPr/>
          <p:nvPr/>
        </p:nvSpPr>
        <p:spPr>
          <a:xfrm rot="5400000">
            <a:off x="4457700" y="2476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Up Arrow 95"/>
          <p:cNvSpPr/>
          <p:nvPr/>
        </p:nvSpPr>
        <p:spPr>
          <a:xfrm>
            <a:off x="4572000" y="2133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ctangle 96"/>
          <p:cNvSpPr/>
          <p:nvPr/>
        </p:nvSpPr>
        <p:spPr>
          <a:xfrm>
            <a:off x="3886200" y="2362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Oval 97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ctangle 98"/>
          <p:cNvSpPr/>
          <p:nvPr/>
        </p:nvSpPr>
        <p:spPr>
          <a:xfrm>
            <a:off x="4495800" y="3048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Up Arrow 99"/>
          <p:cNvSpPr/>
          <p:nvPr/>
        </p:nvSpPr>
        <p:spPr>
          <a:xfrm rot="5400000">
            <a:off x="1028700" y="3619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Up Arrow 100"/>
          <p:cNvSpPr/>
          <p:nvPr/>
        </p:nvSpPr>
        <p:spPr>
          <a:xfrm>
            <a:off x="1143000" y="3276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Rectangle 101"/>
          <p:cNvSpPr/>
          <p:nvPr/>
        </p:nvSpPr>
        <p:spPr>
          <a:xfrm>
            <a:off x="457200" y="3505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Oval 102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Rectangle 103"/>
          <p:cNvSpPr/>
          <p:nvPr/>
        </p:nvSpPr>
        <p:spPr>
          <a:xfrm>
            <a:off x="1066800" y="4191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Up Arrow 104"/>
          <p:cNvSpPr/>
          <p:nvPr/>
        </p:nvSpPr>
        <p:spPr>
          <a:xfrm rot="5400000">
            <a:off x="2171700" y="3619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Up Arrow 105"/>
          <p:cNvSpPr/>
          <p:nvPr/>
        </p:nvSpPr>
        <p:spPr>
          <a:xfrm>
            <a:off x="2286000" y="3276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Rectangle 106"/>
          <p:cNvSpPr/>
          <p:nvPr/>
        </p:nvSpPr>
        <p:spPr>
          <a:xfrm>
            <a:off x="1600200" y="3505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Oval 107"/>
          <p:cNvSpPr/>
          <p:nvPr/>
        </p:nvSpPr>
        <p:spPr>
          <a:xfrm>
            <a:off x="2057400" y="4038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ctangle 108"/>
          <p:cNvSpPr/>
          <p:nvPr/>
        </p:nvSpPr>
        <p:spPr>
          <a:xfrm>
            <a:off x="2209800" y="4191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Up Arrow 109"/>
          <p:cNvSpPr/>
          <p:nvPr/>
        </p:nvSpPr>
        <p:spPr>
          <a:xfrm rot="5400000">
            <a:off x="3314700" y="3619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Up Arrow 110"/>
          <p:cNvSpPr/>
          <p:nvPr/>
        </p:nvSpPr>
        <p:spPr>
          <a:xfrm>
            <a:off x="3429000" y="3276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ctangle 111"/>
          <p:cNvSpPr/>
          <p:nvPr/>
        </p:nvSpPr>
        <p:spPr>
          <a:xfrm>
            <a:off x="2743200" y="3505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Oval 112"/>
          <p:cNvSpPr/>
          <p:nvPr/>
        </p:nvSpPr>
        <p:spPr>
          <a:xfrm>
            <a:off x="3200400" y="4038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ctangle 113"/>
          <p:cNvSpPr/>
          <p:nvPr/>
        </p:nvSpPr>
        <p:spPr>
          <a:xfrm>
            <a:off x="3352800" y="4191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Up Arrow 114"/>
          <p:cNvSpPr/>
          <p:nvPr/>
        </p:nvSpPr>
        <p:spPr>
          <a:xfrm rot="5400000">
            <a:off x="4457700" y="3619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Up Arrow 115"/>
          <p:cNvSpPr/>
          <p:nvPr/>
        </p:nvSpPr>
        <p:spPr>
          <a:xfrm>
            <a:off x="4572000" y="3276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Rectangle 116"/>
          <p:cNvSpPr/>
          <p:nvPr/>
        </p:nvSpPr>
        <p:spPr>
          <a:xfrm>
            <a:off x="3886200" y="3505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Oval 117"/>
          <p:cNvSpPr/>
          <p:nvPr/>
        </p:nvSpPr>
        <p:spPr>
          <a:xfrm>
            <a:off x="4343400" y="4038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9" name="Rectangle 118"/>
          <p:cNvSpPr/>
          <p:nvPr/>
        </p:nvSpPr>
        <p:spPr>
          <a:xfrm>
            <a:off x="4495800" y="4191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Up Arrow 119"/>
          <p:cNvSpPr/>
          <p:nvPr/>
        </p:nvSpPr>
        <p:spPr>
          <a:xfrm rot="5400000">
            <a:off x="1028700" y="4762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Up Arrow 120"/>
          <p:cNvSpPr/>
          <p:nvPr/>
        </p:nvSpPr>
        <p:spPr>
          <a:xfrm>
            <a:off x="1143000" y="4419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" name="Rectangle 121"/>
          <p:cNvSpPr/>
          <p:nvPr/>
        </p:nvSpPr>
        <p:spPr>
          <a:xfrm>
            <a:off x="457200" y="4648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Oval 122"/>
          <p:cNvSpPr/>
          <p:nvPr/>
        </p:nvSpPr>
        <p:spPr>
          <a:xfrm>
            <a:off x="914400" y="5181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Rectangle 123"/>
          <p:cNvSpPr/>
          <p:nvPr/>
        </p:nvSpPr>
        <p:spPr>
          <a:xfrm>
            <a:off x="1066800" y="5334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Up Arrow 124"/>
          <p:cNvSpPr/>
          <p:nvPr/>
        </p:nvSpPr>
        <p:spPr>
          <a:xfrm rot="5400000">
            <a:off x="2171700" y="4762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Up Arrow 125"/>
          <p:cNvSpPr/>
          <p:nvPr/>
        </p:nvSpPr>
        <p:spPr>
          <a:xfrm>
            <a:off x="2286000" y="4419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ctangle 126"/>
          <p:cNvSpPr/>
          <p:nvPr/>
        </p:nvSpPr>
        <p:spPr>
          <a:xfrm>
            <a:off x="1600200" y="4648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Oval 127"/>
          <p:cNvSpPr/>
          <p:nvPr/>
        </p:nvSpPr>
        <p:spPr>
          <a:xfrm>
            <a:off x="2057400" y="5181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ctangle 128"/>
          <p:cNvSpPr/>
          <p:nvPr/>
        </p:nvSpPr>
        <p:spPr>
          <a:xfrm>
            <a:off x="2209800" y="5334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Up Arrow 129"/>
          <p:cNvSpPr/>
          <p:nvPr/>
        </p:nvSpPr>
        <p:spPr>
          <a:xfrm rot="5400000">
            <a:off x="3314700" y="4762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Up Arrow 130"/>
          <p:cNvSpPr/>
          <p:nvPr/>
        </p:nvSpPr>
        <p:spPr>
          <a:xfrm>
            <a:off x="3429000" y="4419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Rectangle 131"/>
          <p:cNvSpPr/>
          <p:nvPr/>
        </p:nvSpPr>
        <p:spPr>
          <a:xfrm>
            <a:off x="2743200" y="4648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 132"/>
          <p:cNvSpPr/>
          <p:nvPr/>
        </p:nvSpPr>
        <p:spPr>
          <a:xfrm>
            <a:off x="3200400" y="5181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Rectangle 133"/>
          <p:cNvSpPr/>
          <p:nvPr/>
        </p:nvSpPr>
        <p:spPr>
          <a:xfrm>
            <a:off x="3352800" y="5334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Up Arrow 134"/>
          <p:cNvSpPr/>
          <p:nvPr/>
        </p:nvSpPr>
        <p:spPr>
          <a:xfrm rot="5400000">
            <a:off x="4457700" y="4762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Up Arrow 135"/>
          <p:cNvSpPr/>
          <p:nvPr/>
        </p:nvSpPr>
        <p:spPr>
          <a:xfrm>
            <a:off x="4572000" y="4419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Rectangle 136"/>
          <p:cNvSpPr/>
          <p:nvPr/>
        </p:nvSpPr>
        <p:spPr>
          <a:xfrm>
            <a:off x="3886200" y="4648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8" name="Oval 137"/>
          <p:cNvSpPr/>
          <p:nvPr/>
        </p:nvSpPr>
        <p:spPr>
          <a:xfrm>
            <a:off x="4343400" y="5181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Rectangle 138"/>
          <p:cNvSpPr/>
          <p:nvPr/>
        </p:nvSpPr>
        <p:spPr>
          <a:xfrm>
            <a:off x="4495800" y="5334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Rectangle 139"/>
          <p:cNvSpPr/>
          <p:nvPr/>
        </p:nvSpPr>
        <p:spPr>
          <a:xfrm>
            <a:off x="5257800" y="2514600"/>
            <a:ext cx="381000" cy="3124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Oval 140"/>
          <p:cNvSpPr/>
          <p:nvPr/>
        </p:nvSpPr>
        <p:spPr>
          <a:xfrm>
            <a:off x="6096000" y="2590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Oval 141"/>
          <p:cNvSpPr/>
          <p:nvPr/>
        </p:nvSpPr>
        <p:spPr>
          <a:xfrm>
            <a:off x="6096000" y="31242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Oval 142"/>
          <p:cNvSpPr/>
          <p:nvPr/>
        </p:nvSpPr>
        <p:spPr>
          <a:xfrm>
            <a:off x="6096000" y="36576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4" name="Oval 143"/>
          <p:cNvSpPr/>
          <p:nvPr/>
        </p:nvSpPr>
        <p:spPr>
          <a:xfrm>
            <a:off x="6096000" y="41910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5" name="Oval 144"/>
          <p:cNvSpPr/>
          <p:nvPr/>
        </p:nvSpPr>
        <p:spPr>
          <a:xfrm>
            <a:off x="6096000" y="47244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6" name="Oval 145"/>
          <p:cNvSpPr/>
          <p:nvPr/>
        </p:nvSpPr>
        <p:spPr>
          <a:xfrm>
            <a:off x="6096000" y="5257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7" name="TextBox 146"/>
          <p:cNvSpPr txBox="1"/>
          <p:nvPr/>
        </p:nvSpPr>
        <p:spPr>
          <a:xfrm rot="16200000">
            <a:off x="4956600" y="382526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I/O logic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49" name="Straight Connector 148"/>
          <p:cNvCxnSpPr>
            <a:stCxn id="141" idx="2"/>
          </p:cNvCxnSpPr>
          <p:nvPr/>
        </p:nvCxnSpPr>
        <p:spPr>
          <a:xfrm rot="10800000">
            <a:off x="5638800" y="2667000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>
            <a:off x="5638800" y="3200400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0800000">
            <a:off x="5638800" y="3733800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0800000">
            <a:off x="5638800" y="4267200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0800000">
            <a:off x="5638800" y="4800599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0800000">
            <a:off x="5638801" y="5333999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477000" y="2667000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2"/>
                </a:solidFill>
              </a:rPr>
              <a:t>This is a very sparse CMOS on chip camera made of only 1024 pixel on a surface of about 32 x 32 mm</a:t>
            </a:r>
            <a:r>
              <a:rPr lang="it-IT" baseline="30000" dirty="0" smtClean="0">
                <a:solidFill>
                  <a:schemeClr val="tx2"/>
                </a:solidFill>
              </a:rPr>
              <a:t>2 </a:t>
            </a:r>
            <a:r>
              <a:rPr lang="it-IT" dirty="0" smtClean="0">
                <a:solidFill>
                  <a:schemeClr val="tx2"/>
                </a:solidFill>
              </a:rPr>
              <a:t> .</a:t>
            </a:r>
            <a:r>
              <a:rPr lang="it-IT" baseline="30000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The I/O logic must allow the independent control of each single Pixel_One </a:t>
            </a:r>
            <a:r>
              <a:rPr lang="it-IT" i="1" dirty="0" smtClean="0">
                <a:solidFill>
                  <a:schemeClr val="tx2"/>
                </a:solidFill>
              </a:rPr>
              <a:t>(vital on an ELT’s imager)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5733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tx2"/>
                </a:solidFill>
              </a:rPr>
              <a:t>…and </a:t>
            </a:r>
            <a:r>
              <a:rPr lang="it-IT" sz="3600" b="1" dirty="0" err="1" smtClean="0">
                <a:solidFill>
                  <a:schemeClr val="tx2"/>
                </a:solidFill>
              </a:rPr>
              <a:t>fill</a:t>
            </a:r>
            <a:r>
              <a:rPr lang="it-IT" sz="3600" b="1" dirty="0" smtClean="0">
                <a:solidFill>
                  <a:schemeClr val="tx2"/>
                </a:solidFill>
              </a:rPr>
              <a:t> ONE </a:t>
            </a:r>
            <a:r>
              <a:rPr lang="it-IT" sz="3600" b="1" dirty="0" err="1" smtClean="0">
                <a:solidFill>
                  <a:schemeClr val="tx2"/>
                </a:solidFill>
              </a:rPr>
              <a:t>squared</a:t>
            </a:r>
            <a:r>
              <a:rPr lang="it-IT" sz="3600" b="1" dirty="0" smtClean="0">
                <a:solidFill>
                  <a:schemeClr val="tx2"/>
                </a:solidFill>
              </a:rPr>
              <a:t> </a:t>
            </a:r>
            <a:r>
              <a:rPr lang="it-IT" sz="3600" b="1" dirty="0" err="1" smtClean="0">
                <a:solidFill>
                  <a:schemeClr val="tx2"/>
                </a:solidFill>
              </a:rPr>
              <a:t>meter</a:t>
            </a:r>
            <a:r>
              <a:rPr lang="it-IT" sz="3600" b="1" dirty="0" smtClean="0">
                <a:solidFill>
                  <a:schemeClr val="tx2"/>
                </a:solidFill>
              </a:rPr>
              <a:t> of </a:t>
            </a:r>
          </a:p>
          <a:p>
            <a:pPr algn="ctr"/>
            <a:r>
              <a:rPr lang="it-IT" sz="3600" b="1" i="1" dirty="0" smtClean="0">
                <a:solidFill>
                  <a:schemeClr val="tx2"/>
                </a:solidFill>
              </a:rPr>
              <a:t>(</a:t>
            </a:r>
            <a:r>
              <a:rPr lang="it-IT" sz="3600" b="1" i="1" dirty="0" err="1" smtClean="0">
                <a:solidFill>
                  <a:schemeClr val="tx2"/>
                </a:solidFill>
              </a:rPr>
              <a:t>curved</a:t>
            </a:r>
            <a:r>
              <a:rPr lang="it-IT" sz="3600" b="1" i="1" dirty="0" smtClean="0">
                <a:solidFill>
                  <a:schemeClr val="tx2"/>
                </a:solidFill>
              </a:rPr>
              <a:t>..?) </a:t>
            </a:r>
            <a:r>
              <a:rPr lang="it-IT" sz="3600" b="1" dirty="0" err="1" smtClean="0">
                <a:solidFill>
                  <a:schemeClr val="tx2"/>
                </a:solidFill>
              </a:rPr>
              <a:t>focal</a:t>
            </a:r>
            <a:r>
              <a:rPr lang="it-IT" sz="3600" b="1" dirty="0" smtClean="0">
                <a:solidFill>
                  <a:schemeClr val="tx2"/>
                </a:solidFill>
              </a:rPr>
              <a:t> </a:t>
            </a:r>
            <a:r>
              <a:rPr lang="it-IT" sz="3600" b="1" dirty="0" err="1" smtClean="0">
                <a:solidFill>
                  <a:schemeClr val="tx2"/>
                </a:solidFill>
              </a:rPr>
              <a:t>plane</a:t>
            </a:r>
            <a:r>
              <a:rPr lang="it-IT" sz="3600" b="1" dirty="0" smtClean="0">
                <a:solidFill>
                  <a:schemeClr val="tx2"/>
                </a:solidFill>
              </a:rPr>
              <a:t> !</a:t>
            </a:r>
            <a:endParaRPr lang="it-IT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Backplane: Instructions for use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2" y="4919008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tx2"/>
                </a:solidFill>
              </a:rPr>
              <a:t>Pixel_One</a:t>
            </a:r>
            <a:r>
              <a:rPr lang="en-GB" sz="2400" dirty="0" smtClean="0">
                <a:solidFill>
                  <a:schemeClr val="tx2"/>
                </a:solidFill>
              </a:rPr>
              <a:t> Backplane is a real parallel array of “smart” imagers and each “</a:t>
            </a:r>
            <a:r>
              <a:rPr lang="en-GB" sz="2400" i="1" dirty="0" smtClean="0">
                <a:solidFill>
                  <a:schemeClr val="tx2"/>
                </a:solidFill>
              </a:rPr>
              <a:t>pixel”</a:t>
            </a:r>
            <a:r>
              <a:rPr lang="en-GB" sz="2400" dirty="0" smtClean="0">
                <a:solidFill>
                  <a:schemeClr val="tx2"/>
                </a:solidFill>
              </a:rPr>
              <a:t> of them can be programmed to accomplish different exposure times. This approach reduces the data rate and leave the fast sampling only where or when is really needed.</a:t>
            </a:r>
          </a:p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000" i="1" dirty="0" smtClean="0">
                <a:solidFill>
                  <a:schemeClr val="tx2"/>
                </a:solidFill>
              </a:rPr>
              <a:t>(pre-imaging required)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82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At an ELT a 32 bit equivalent photometric dynamic means to expose a 5 </a:t>
            </a:r>
            <a:r>
              <a:rPr lang="en-GB" sz="2400" b="1" dirty="0" err="1" smtClean="0">
                <a:solidFill>
                  <a:schemeClr val="tx2"/>
                </a:solidFill>
              </a:rPr>
              <a:t>magV</a:t>
            </a:r>
            <a:r>
              <a:rPr lang="en-GB" sz="2400" b="1" dirty="0" smtClean="0">
                <a:solidFill>
                  <a:schemeClr val="tx2"/>
                </a:solidFill>
              </a:rPr>
              <a:t> star for 500 ms with a gain of 1adu/e-  without saturation of the full well.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152404" y="2124670"/>
            <a:ext cx="2824137" cy="2828330"/>
            <a:chOff x="152404" y="2124670"/>
            <a:chExt cx="2824137" cy="2828330"/>
          </a:xfrm>
        </p:grpSpPr>
        <p:sp>
          <p:nvSpPr>
            <p:cNvPr id="8" name="TextBox 7"/>
            <p:cNvSpPr txBox="1"/>
            <p:nvPr/>
          </p:nvSpPr>
          <p:spPr>
            <a:xfrm>
              <a:off x="524588" y="4029670"/>
              <a:ext cx="24519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transfer  data at </a:t>
              </a:r>
            </a:p>
            <a:p>
              <a:pPr algn="ctr"/>
              <a:r>
                <a:rPr lang="it-IT" dirty="0" smtClean="0"/>
                <a:t>end of the exposure</a:t>
              </a:r>
            </a:p>
            <a:p>
              <a:pPr algn="ctr"/>
              <a:r>
                <a:rPr lang="it-IT" dirty="0" smtClean="0"/>
                <a:t>saturation time 2E6 sec!</a:t>
              </a:r>
              <a:endParaRPr lang="it-IT" dirty="0"/>
            </a:p>
          </p:txBody>
        </p:sp>
        <p:grpSp>
          <p:nvGrpSpPr>
            <p:cNvPr id="3" name="Gruppo 2"/>
            <p:cNvGrpSpPr/>
            <p:nvPr/>
          </p:nvGrpSpPr>
          <p:grpSpPr>
            <a:xfrm>
              <a:off x="152404" y="2124670"/>
              <a:ext cx="2469091" cy="1676400"/>
              <a:chOff x="152404" y="2124670"/>
              <a:chExt cx="2469091" cy="16764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945095" y="2124670"/>
                <a:ext cx="1676400" cy="1676400"/>
              </a:xfrm>
              <a:prstGeom prst="round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Sky background</a:t>
                </a:r>
              </a:p>
              <a:p>
                <a:pPr algn="ctr"/>
                <a:r>
                  <a:rPr lang="it-IT" dirty="0" smtClean="0"/>
                  <a:t>21 magV/arcsec</a:t>
                </a:r>
                <a:r>
                  <a:rPr lang="it-IT" baseline="30000" dirty="0" smtClean="0"/>
                  <a:t>2</a:t>
                </a:r>
              </a:p>
              <a:p>
                <a:pPr algn="ctr"/>
                <a:r>
                  <a:rPr lang="it-IT" dirty="0" smtClean="0"/>
                  <a:t>2000 e-/s</a:t>
                </a:r>
              </a:p>
              <a:p>
                <a:pPr algn="ctr"/>
                <a:endParaRPr lang="it-IT" baseline="30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2404" y="2743200"/>
                <a:ext cx="8066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 smtClean="0"/>
                  <a:t>90%</a:t>
                </a:r>
                <a:endParaRPr lang="it-IT" sz="2800" dirty="0"/>
              </a:p>
            </p:txBody>
          </p:sp>
        </p:grpSp>
      </p:grpSp>
      <p:grpSp>
        <p:nvGrpSpPr>
          <p:cNvPr id="16" name="Gruppo 15"/>
          <p:cNvGrpSpPr/>
          <p:nvPr/>
        </p:nvGrpSpPr>
        <p:grpSpPr>
          <a:xfrm>
            <a:off x="3046915" y="2124670"/>
            <a:ext cx="2515687" cy="2828330"/>
            <a:chOff x="3046915" y="2124670"/>
            <a:chExt cx="2515687" cy="2828330"/>
          </a:xfrm>
        </p:grpSpPr>
        <p:sp>
          <p:nvSpPr>
            <p:cNvPr id="9" name="Rounded Rectangle 8"/>
            <p:cNvSpPr/>
            <p:nvPr/>
          </p:nvSpPr>
          <p:spPr>
            <a:xfrm>
              <a:off x="3852625" y="2124670"/>
              <a:ext cx="1676400" cy="16764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fast variable Star</a:t>
              </a:r>
            </a:p>
            <a:p>
              <a:pPr algn="ctr"/>
              <a:r>
                <a:rPr lang="it-IT" dirty="0" smtClean="0"/>
                <a:t>22magV+sky</a:t>
              </a:r>
            </a:p>
            <a:p>
              <a:pPr algn="ctr"/>
              <a:r>
                <a:rPr lang="it-IT" dirty="0" smtClean="0"/>
                <a:t>4000 e-/s</a:t>
              </a:r>
            </a:p>
            <a:p>
              <a:pPr algn="ctr"/>
              <a:endParaRPr lang="it-IT" baseline="30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53581" y="4029670"/>
              <a:ext cx="1809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transfer  data at </a:t>
              </a:r>
            </a:p>
            <a:p>
              <a:pPr algn="ctr"/>
              <a:r>
                <a:rPr lang="it-IT" dirty="0" smtClean="0"/>
                <a:t>each sample you </a:t>
              </a:r>
            </a:p>
            <a:p>
              <a:pPr algn="ctr"/>
              <a:r>
                <a:rPr lang="it-IT" dirty="0" smtClean="0"/>
                <a:t>need for science</a:t>
              </a:r>
              <a:endParaRPr lang="it-IT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6915" y="2734270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/>
                <a:t>10%</a:t>
              </a:r>
              <a:endParaRPr lang="it-IT" sz="2800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6001000" y="2124670"/>
            <a:ext cx="2819712" cy="2828330"/>
            <a:chOff x="6001000" y="2124670"/>
            <a:chExt cx="2819712" cy="2828330"/>
          </a:xfrm>
        </p:grpSpPr>
        <p:sp>
          <p:nvSpPr>
            <p:cNvPr id="11" name="Rounded Rectangle 10"/>
            <p:cNvSpPr/>
            <p:nvPr/>
          </p:nvSpPr>
          <p:spPr>
            <a:xfrm>
              <a:off x="6814591" y="2124670"/>
              <a:ext cx="1676400" cy="1676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Bright field</a:t>
              </a:r>
            </a:p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Star</a:t>
              </a:r>
            </a:p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&lt;15magV+sky</a:t>
              </a:r>
            </a:p>
            <a:p>
              <a:pPr algn="ctr"/>
              <a:endParaRPr lang="it-IT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19413" y="4029670"/>
              <a:ext cx="24012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transfer  data before</a:t>
              </a:r>
            </a:p>
            <a:p>
              <a:pPr algn="ctr"/>
              <a:r>
                <a:rPr lang="it-IT" dirty="0" smtClean="0"/>
                <a:t>digital saturation of </a:t>
              </a:r>
            </a:p>
            <a:p>
              <a:pPr algn="ctr"/>
              <a:r>
                <a:rPr lang="it-IT" dirty="0" smtClean="0"/>
                <a:t>32+ bit storage register </a:t>
              </a:r>
              <a:endParaRPr lang="it-IT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01000" y="2734270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/>
                <a:t>&lt;1%</a:t>
              </a:r>
              <a:endParaRPr lang="it-IT" sz="2800" dirty="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304800" y="1143000"/>
            <a:ext cx="3657600" cy="5257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85803" y="4158886"/>
            <a:ext cx="1348625" cy="6745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rgbClr val="002060"/>
                </a:solidFill>
              </a:rPr>
              <a:t>ADCs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7" name="Elaborazione 16"/>
          <p:cNvSpPr/>
          <p:nvPr/>
        </p:nvSpPr>
        <p:spPr>
          <a:xfrm>
            <a:off x="2435879" y="5526362"/>
            <a:ext cx="1122549" cy="585471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IO LVDS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114800" y="22098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latin typeface="Calibri" panose="020F0502020204030204" pitchFamily="34" charset="0"/>
              </a:rPr>
              <a:t>Pixel </a:t>
            </a:r>
            <a:r>
              <a:rPr lang="it-IT" sz="2400" b="1" dirty="0" smtClean="0">
                <a:latin typeface="Calibri" panose="020F0502020204030204" pitchFamily="34" charset="0"/>
              </a:rPr>
              <a:t>/ </a:t>
            </a:r>
            <a:r>
              <a:rPr lang="it-IT" sz="2400" b="1" dirty="0">
                <a:latin typeface="Calibri" panose="020F0502020204030204" pitchFamily="34" charset="0"/>
              </a:rPr>
              <a:t>die = 5x5 (</a:t>
            </a:r>
            <a:r>
              <a:rPr lang="it-IT" sz="2400" b="1" dirty="0" err="1">
                <a:latin typeface="Calibri" panose="020F0502020204030204" pitchFamily="34" charset="0"/>
              </a:rPr>
              <a:t>different</a:t>
            </a:r>
            <a:r>
              <a:rPr lang="it-IT" sz="2400" b="1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Calibri" panose="020F0502020204030204" pitchFamily="34" charset="0"/>
              </a:rPr>
              <a:t>Total </a:t>
            </a:r>
            <a:r>
              <a:rPr lang="it-IT" sz="2400" b="1" dirty="0" err="1">
                <a:latin typeface="Calibri" panose="020F0502020204030204" pitchFamily="34" charset="0"/>
              </a:rPr>
              <a:t>Pixels</a:t>
            </a:r>
            <a:r>
              <a:rPr lang="it-IT" sz="2400" b="1" dirty="0">
                <a:latin typeface="Calibri" panose="020F0502020204030204" pitchFamily="34" charset="0"/>
              </a:rPr>
              <a:t> area 2500 </a:t>
            </a:r>
            <a:r>
              <a:rPr lang="it-IT" sz="2400" b="1" dirty="0" smtClean="0">
                <a:latin typeface="Calibri" panose="020F0502020204030204" pitchFamily="34" charset="0"/>
              </a:rPr>
              <a:t>µm2 </a:t>
            </a:r>
            <a:endParaRPr lang="it-IT" sz="2400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Calibri" panose="020F0502020204030204" pitchFamily="34" charset="0"/>
              </a:rPr>
              <a:t>Die area 5x5 mm2</a:t>
            </a:r>
          </a:p>
          <a:p>
            <a:pPr>
              <a:lnSpc>
                <a:spcPct val="150000"/>
              </a:lnSpc>
            </a:pPr>
            <a:r>
              <a:rPr lang="it-IT" sz="2400" b="1" dirty="0" err="1">
                <a:latin typeface="Calibri" panose="020F0502020204030204" pitchFamily="34" charset="0"/>
              </a:rPr>
              <a:t>Sampling</a:t>
            </a:r>
            <a:r>
              <a:rPr lang="it-IT" sz="2400" b="1" dirty="0">
                <a:latin typeface="Calibri" panose="020F0502020204030204" pitchFamily="34" charset="0"/>
              </a:rPr>
              <a:t> </a:t>
            </a:r>
            <a:r>
              <a:rPr lang="it-IT" sz="2400" b="1" dirty="0" err="1">
                <a:latin typeface="Calibri" panose="020F0502020204030204" pitchFamily="34" charset="0"/>
              </a:rPr>
              <a:t>at</a:t>
            </a:r>
            <a:r>
              <a:rPr lang="it-IT" sz="2400" b="1" dirty="0">
                <a:latin typeface="Calibri" panose="020F0502020204030204" pitchFamily="34" charset="0"/>
              </a:rPr>
              <a:t> 250 </a:t>
            </a:r>
            <a:r>
              <a:rPr lang="it-IT" sz="2400" b="1" dirty="0" err="1">
                <a:latin typeface="Calibri" panose="020F0502020204030204" pitchFamily="34" charset="0"/>
              </a:rPr>
              <a:t>Kfps</a:t>
            </a:r>
            <a:r>
              <a:rPr lang="it-IT" sz="2400" b="1" dirty="0">
                <a:latin typeface="Calibri" panose="020F0502020204030204" pitchFamily="34" charset="0"/>
              </a:rPr>
              <a:t> SAR ADC (12 bit)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Calibri" panose="020F0502020204030204" pitchFamily="34" charset="0"/>
              </a:rPr>
              <a:t>I/O (slave mode) -&gt; </a:t>
            </a:r>
            <a:r>
              <a:rPr lang="it-IT" sz="2400" b="1" dirty="0" err="1">
                <a:latin typeface="Calibri" panose="020F0502020204030204" pitchFamily="34" charset="0"/>
              </a:rPr>
              <a:t>about</a:t>
            </a:r>
            <a:r>
              <a:rPr lang="it-IT" sz="2400" b="1" dirty="0">
                <a:latin typeface="Calibri" panose="020F0502020204030204" pitchFamily="34" charset="0"/>
              </a:rPr>
              <a:t> 10 </a:t>
            </a:r>
            <a:r>
              <a:rPr lang="it-IT" sz="2400" b="1" dirty="0" err="1" smtClean="0">
                <a:latin typeface="Calibri" panose="020F0502020204030204" pitchFamily="34" charset="0"/>
              </a:rPr>
              <a:t>Kbit</a:t>
            </a:r>
            <a:r>
              <a:rPr lang="it-IT" sz="2400" b="1" dirty="0" smtClean="0">
                <a:latin typeface="Calibri" panose="020F0502020204030204" pitchFamily="34" charset="0"/>
              </a:rPr>
              <a:t>/s</a:t>
            </a:r>
            <a:endParaRPr lang="it-IT" sz="2400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Calibri" panose="020F0502020204030204" pitchFamily="34" charset="0"/>
              </a:rPr>
              <a:t>I/O (master mode) -&gt; </a:t>
            </a:r>
            <a:r>
              <a:rPr lang="it-IT" sz="2400" b="1" dirty="0" err="1">
                <a:latin typeface="Calibri" panose="020F0502020204030204" pitchFamily="34" charset="0"/>
              </a:rPr>
              <a:t>about</a:t>
            </a:r>
            <a:r>
              <a:rPr lang="it-IT" sz="2400" b="1" dirty="0">
                <a:latin typeface="Calibri" panose="020F0502020204030204" pitchFamily="34" charset="0"/>
              </a:rPr>
              <a:t> 1 </a:t>
            </a:r>
            <a:r>
              <a:rPr lang="it-IT" sz="2400" b="1" dirty="0" err="1" smtClean="0">
                <a:latin typeface="Calibri" panose="020F0502020204030204" pitchFamily="34" charset="0"/>
              </a:rPr>
              <a:t>Mbit</a:t>
            </a:r>
            <a:r>
              <a:rPr lang="it-IT" sz="2400" b="1" dirty="0" smtClean="0">
                <a:latin typeface="Calibri" panose="020F0502020204030204" pitchFamily="34" charset="0"/>
              </a:rPr>
              <a:t>/s 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sp>
        <p:nvSpPr>
          <p:cNvPr id="14" name="Elaborazione 13"/>
          <p:cNvSpPr/>
          <p:nvPr/>
        </p:nvSpPr>
        <p:spPr>
          <a:xfrm>
            <a:off x="685800" y="4833448"/>
            <a:ext cx="2872626" cy="678183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32 bit  </a:t>
            </a:r>
          </a:p>
          <a:p>
            <a:pPr algn="ctr"/>
            <a:r>
              <a:rPr lang="it-IT" dirty="0" err="1" smtClean="0">
                <a:solidFill>
                  <a:srgbClr val="002060"/>
                </a:solidFill>
              </a:rPr>
              <a:t>Adder</a:t>
            </a:r>
            <a:r>
              <a:rPr lang="it-IT" dirty="0" smtClean="0">
                <a:solidFill>
                  <a:srgbClr val="002060"/>
                </a:solidFill>
              </a:rPr>
              <a:t> &amp; </a:t>
            </a:r>
            <a:r>
              <a:rPr lang="it-IT" dirty="0" err="1" smtClean="0">
                <a:solidFill>
                  <a:srgbClr val="002060"/>
                </a:solidFill>
              </a:rPr>
              <a:t>comp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8" name="Elaborazione 17"/>
          <p:cNvSpPr/>
          <p:nvPr/>
        </p:nvSpPr>
        <p:spPr>
          <a:xfrm>
            <a:off x="2435877" y="4158886"/>
            <a:ext cx="1122550" cy="674558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rgbClr val="002060"/>
              </a:solidFill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</a:rPr>
              <a:t>Memory RF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29" name="Connettore 4 28"/>
          <p:cNvCxnSpPr>
            <a:endCxn id="17" idx="2"/>
          </p:cNvCxnSpPr>
          <p:nvPr/>
        </p:nvCxnSpPr>
        <p:spPr>
          <a:xfrm rot="16200000" flipV="1">
            <a:off x="2856322" y="6252666"/>
            <a:ext cx="746167" cy="464502"/>
          </a:xfrm>
          <a:prstGeom prst="bentConnector3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695484" y="5537248"/>
            <a:ext cx="1095204" cy="6906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Control </a:t>
            </a:r>
            <a:r>
              <a:rPr lang="it-IT" dirty="0" err="1" smtClean="0">
                <a:solidFill>
                  <a:srgbClr val="002060"/>
                </a:solidFill>
              </a:rPr>
              <a:t>Logic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6" name="Titolo 1"/>
          <p:cNvSpPr>
            <a:spLocks noGrp="1"/>
          </p:cNvSpPr>
          <p:nvPr>
            <p:ph type="title"/>
          </p:nvPr>
        </p:nvSpPr>
        <p:spPr>
          <a:xfrm>
            <a:off x="990600" y="76204"/>
            <a:ext cx="7429499" cy="100153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(D.I.Y.) a LABORATORY ON A die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718456" y="1295400"/>
            <a:ext cx="152400" cy="1524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1404256" y="12954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2090056" y="12954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3385456" y="1295400"/>
            <a:ext cx="152400" cy="1524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>
            <a:off x="2699656" y="12954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718456" y="1752600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>
            <a:off x="1404256" y="17526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2090056" y="175260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66"/>
          <p:cNvSpPr/>
          <p:nvPr/>
        </p:nvSpPr>
        <p:spPr>
          <a:xfrm>
            <a:off x="3385456" y="1752600"/>
            <a:ext cx="152400" cy="15240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67"/>
          <p:cNvSpPr/>
          <p:nvPr/>
        </p:nvSpPr>
        <p:spPr>
          <a:xfrm>
            <a:off x="2699656" y="17526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Ovale 79"/>
          <p:cNvSpPr/>
          <p:nvPr/>
        </p:nvSpPr>
        <p:spPr>
          <a:xfrm>
            <a:off x="1404256" y="3200338"/>
            <a:ext cx="315686" cy="152557"/>
          </a:xfrm>
          <a:custGeom>
            <a:avLst/>
            <a:gdLst>
              <a:gd name="connsiteX0" fmla="*/ 0 w 152400"/>
              <a:gd name="connsiteY0" fmla="*/ 76200 h 152400"/>
              <a:gd name="connsiteX1" fmla="*/ 76200 w 152400"/>
              <a:gd name="connsiteY1" fmla="*/ 0 h 152400"/>
              <a:gd name="connsiteX2" fmla="*/ 152400 w 152400"/>
              <a:gd name="connsiteY2" fmla="*/ 76200 h 152400"/>
              <a:gd name="connsiteX3" fmla="*/ 76200 w 152400"/>
              <a:gd name="connsiteY3" fmla="*/ 152400 h 152400"/>
              <a:gd name="connsiteX4" fmla="*/ 0 w 152400"/>
              <a:gd name="connsiteY4" fmla="*/ 76200 h 152400"/>
              <a:gd name="connsiteX0" fmla="*/ 0 w 315686"/>
              <a:gd name="connsiteY0" fmla="*/ 76265 h 152557"/>
              <a:gd name="connsiteX1" fmla="*/ 76200 w 315686"/>
              <a:gd name="connsiteY1" fmla="*/ 65 h 152557"/>
              <a:gd name="connsiteX2" fmla="*/ 315686 w 315686"/>
              <a:gd name="connsiteY2" fmla="*/ 87150 h 152557"/>
              <a:gd name="connsiteX3" fmla="*/ 76200 w 315686"/>
              <a:gd name="connsiteY3" fmla="*/ 152465 h 152557"/>
              <a:gd name="connsiteX4" fmla="*/ 0 w 315686"/>
              <a:gd name="connsiteY4" fmla="*/ 76265 h 15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86" h="152557">
                <a:moveTo>
                  <a:pt x="0" y="76265"/>
                </a:moveTo>
                <a:cubicBezTo>
                  <a:pt x="0" y="34181"/>
                  <a:pt x="23586" y="-1749"/>
                  <a:pt x="76200" y="65"/>
                </a:cubicBezTo>
                <a:cubicBezTo>
                  <a:pt x="128814" y="1879"/>
                  <a:pt x="315686" y="45066"/>
                  <a:pt x="315686" y="87150"/>
                </a:cubicBezTo>
                <a:cubicBezTo>
                  <a:pt x="315686" y="129234"/>
                  <a:pt x="128814" y="154279"/>
                  <a:pt x="76200" y="152465"/>
                </a:cubicBezTo>
                <a:cubicBezTo>
                  <a:pt x="23586" y="150651"/>
                  <a:pt x="0" y="118349"/>
                  <a:pt x="0" y="76265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Elaborazione 83"/>
          <p:cNvSpPr/>
          <p:nvPr/>
        </p:nvSpPr>
        <p:spPr>
          <a:xfrm>
            <a:off x="697287" y="3505204"/>
            <a:ext cx="2872626" cy="5257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446 w 10000"/>
              <a:gd name="connsiteY2" fmla="*/ 9793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446 w 10000"/>
              <a:gd name="connsiteY2" fmla="*/ 9793 h 10000"/>
              <a:gd name="connsiteX3" fmla="*/ 1971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446" y="9793"/>
                </a:lnTo>
                <a:lnTo>
                  <a:pt x="1971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Multiplexing</a:t>
            </a:r>
          </a:p>
        </p:txBody>
      </p:sp>
      <p:sp>
        <p:nvSpPr>
          <p:cNvPr id="85" name="Ovale 84"/>
          <p:cNvSpPr/>
          <p:nvPr/>
        </p:nvSpPr>
        <p:spPr>
          <a:xfrm>
            <a:off x="664030" y="2133600"/>
            <a:ext cx="272142" cy="272142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Ovale 85"/>
          <p:cNvSpPr/>
          <p:nvPr/>
        </p:nvSpPr>
        <p:spPr>
          <a:xfrm>
            <a:off x="1349830" y="2133600"/>
            <a:ext cx="272142" cy="27214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Ovale 86"/>
          <p:cNvSpPr/>
          <p:nvPr/>
        </p:nvSpPr>
        <p:spPr>
          <a:xfrm>
            <a:off x="2035630" y="2133600"/>
            <a:ext cx="272142" cy="27214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e 87"/>
          <p:cNvSpPr/>
          <p:nvPr/>
        </p:nvSpPr>
        <p:spPr>
          <a:xfrm>
            <a:off x="3331030" y="2133600"/>
            <a:ext cx="272142" cy="27214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Ovale 88"/>
          <p:cNvSpPr/>
          <p:nvPr/>
        </p:nvSpPr>
        <p:spPr>
          <a:xfrm>
            <a:off x="2645230" y="2133600"/>
            <a:ext cx="272142" cy="27214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Ovale 89"/>
          <p:cNvSpPr/>
          <p:nvPr/>
        </p:nvSpPr>
        <p:spPr>
          <a:xfrm>
            <a:off x="664030" y="2623458"/>
            <a:ext cx="272142" cy="272142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/>
          <p:cNvSpPr/>
          <p:nvPr/>
        </p:nvSpPr>
        <p:spPr>
          <a:xfrm>
            <a:off x="1349830" y="2623458"/>
            <a:ext cx="272142" cy="2721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Ovale 91"/>
          <p:cNvSpPr/>
          <p:nvPr/>
        </p:nvSpPr>
        <p:spPr>
          <a:xfrm>
            <a:off x="2035630" y="2623458"/>
            <a:ext cx="272142" cy="2721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e 92"/>
          <p:cNvSpPr/>
          <p:nvPr/>
        </p:nvSpPr>
        <p:spPr>
          <a:xfrm>
            <a:off x="3331030" y="2623458"/>
            <a:ext cx="272142" cy="272142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Ovale 93"/>
          <p:cNvSpPr/>
          <p:nvPr/>
        </p:nvSpPr>
        <p:spPr>
          <a:xfrm>
            <a:off x="2645230" y="2623458"/>
            <a:ext cx="272142" cy="2721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96684" y="3167748"/>
            <a:ext cx="217716" cy="15255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tella a 5 punte 7"/>
          <p:cNvSpPr/>
          <p:nvPr/>
        </p:nvSpPr>
        <p:spPr>
          <a:xfrm>
            <a:off x="1937660" y="3047845"/>
            <a:ext cx="483637" cy="348501"/>
          </a:xfrm>
          <a:prstGeom prst="star5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Esagono 9"/>
          <p:cNvSpPr/>
          <p:nvPr/>
        </p:nvSpPr>
        <p:spPr>
          <a:xfrm>
            <a:off x="2688768" y="3124200"/>
            <a:ext cx="221296" cy="190772"/>
          </a:xfrm>
          <a:prstGeom prst="hexagon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331030" y="3091542"/>
            <a:ext cx="272142" cy="27214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716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1900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S/N optimization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2" y="838200"/>
            <a:ext cx="7396239" cy="48126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Optical pixel size 1x1 mm, 4T pixel architecture, global Q.E. 50% (optics+silicon) RON 4e-.  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 rot="1598310">
            <a:off x="2097884" y="2760894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 Cryo!</a:t>
            </a:r>
            <a:endParaRPr lang="it-IT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32000">
              <a:schemeClr val="tx2">
                <a:lumMod val="75000"/>
              </a:schemeClr>
            </a:gs>
            <a:gs pos="44000">
              <a:schemeClr val="accent1">
                <a:tint val="44500"/>
                <a:satMod val="160000"/>
                <a:lumMod val="64000"/>
                <a:lumOff val="3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it-IT" dirty="0" err="1" smtClean="0">
                <a:solidFill>
                  <a:schemeClr val="bg1"/>
                </a:solidFill>
              </a:rPr>
              <a:t>Conclusion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914400"/>
            <a:ext cx="9154886" cy="5638800"/>
          </a:xfrm>
        </p:spPr>
        <p:txBody>
          <a:bodyPr>
            <a:normAutofit/>
          </a:bodyPr>
          <a:lstStyle/>
          <a:p>
            <a:pPr lvl="0" algn="just"/>
            <a:r>
              <a:rPr lang="it-IT" sz="2800" dirty="0" smtClean="0">
                <a:solidFill>
                  <a:schemeClr val="bg1"/>
                </a:solidFill>
              </a:rPr>
              <a:t>EUROPRACTICE </a:t>
            </a:r>
            <a:r>
              <a:rPr lang="it-IT" sz="2800" dirty="0" err="1" smtClean="0">
                <a:solidFill>
                  <a:schemeClr val="bg1"/>
                </a:solidFill>
              </a:rPr>
              <a:t>allows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research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institution</a:t>
            </a:r>
            <a:r>
              <a:rPr lang="it-IT" sz="2800" dirty="0" smtClean="0">
                <a:solidFill>
                  <a:schemeClr val="bg1"/>
                </a:solidFill>
              </a:rPr>
              <a:t> to </a:t>
            </a:r>
            <a:r>
              <a:rPr lang="it-IT" sz="2800" dirty="0" err="1" smtClean="0">
                <a:solidFill>
                  <a:schemeClr val="bg1"/>
                </a:solidFill>
              </a:rPr>
              <a:t>develop</a:t>
            </a:r>
            <a:r>
              <a:rPr lang="it-IT" sz="2800" dirty="0" smtClean="0">
                <a:solidFill>
                  <a:schemeClr val="bg1"/>
                </a:solidFill>
              </a:rPr>
              <a:t> CMOS </a:t>
            </a:r>
            <a:r>
              <a:rPr lang="it-IT" sz="2800" dirty="0" err="1" smtClean="0">
                <a:solidFill>
                  <a:schemeClr val="bg1"/>
                </a:solidFill>
              </a:rPr>
              <a:t>pixels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at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30€ </a:t>
            </a:r>
            <a:r>
              <a:rPr lang="it-IT" sz="2800" dirty="0">
                <a:solidFill>
                  <a:schemeClr val="bg1"/>
                </a:solidFill>
              </a:rPr>
              <a:t>/ mm</a:t>
            </a:r>
            <a:r>
              <a:rPr lang="it-IT" sz="2800" baseline="30000" dirty="0">
                <a:solidFill>
                  <a:schemeClr val="bg1"/>
                </a:solidFill>
              </a:rPr>
              <a:t>2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400" i="1" dirty="0">
                <a:solidFill>
                  <a:schemeClr val="bg1"/>
                </a:solidFill>
              </a:rPr>
              <a:t>(minimum </a:t>
            </a:r>
            <a:r>
              <a:rPr lang="it-IT" sz="2400" i="1" dirty="0" err="1">
                <a:solidFill>
                  <a:schemeClr val="bg1"/>
                </a:solidFill>
              </a:rPr>
              <a:t>fee</a:t>
            </a:r>
            <a:r>
              <a:rPr lang="it-IT" sz="2400" i="1" dirty="0">
                <a:solidFill>
                  <a:schemeClr val="bg1"/>
                </a:solidFill>
              </a:rPr>
              <a:t> </a:t>
            </a:r>
            <a:r>
              <a:rPr lang="it-IT" sz="2400" i="1" dirty="0" err="1">
                <a:solidFill>
                  <a:schemeClr val="bg1"/>
                </a:solidFill>
              </a:rPr>
              <a:t>is</a:t>
            </a:r>
            <a:r>
              <a:rPr lang="it-IT" sz="2400" i="1" dirty="0">
                <a:solidFill>
                  <a:schemeClr val="bg1"/>
                </a:solidFill>
              </a:rPr>
              <a:t> 30k€)</a:t>
            </a:r>
          </a:p>
          <a:p>
            <a:pPr lvl="0" algn="just"/>
            <a:r>
              <a:rPr lang="it-IT" sz="2800" dirty="0" smtClean="0">
                <a:solidFill>
                  <a:schemeClr val="bg1"/>
                </a:solidFill>
              </a:rPr>
              <a:t>Mass production can be </a:t>
            </a:r>
            <a:r>
              <a:rPr lang="it-IT" sz="2800" dirty="0" err="1" smtClean="0">
                <a:solidFill>
                  <a:schemeClr val="bg1"/>
                </a:solidFill>
              </a:rPr>
              <a:t>less</a:t>
            </a:r>
            <a:r>
              <a:rPr lang="it-IT" sz="2800" dirty="0" smtClean="0">
                <a:solidFill>
                  <a:schemeClr val="bg1"/>
                </a:solidFill>
              </a:rPr>
              <a:t> 5€ </a:t>
            </a:r>
            <a:r>
              <a:rPr lang="it-IT" sz="2800" dirty="0">
                <a:solidFill>
                  <a:schemeClr val="bg1"/>
                </a:solidFill>
              </a:rPr>
              <a:t>/ </a:t>
            </a:r>
            <a:r>
              <a:rPr lang="it-IT" sz="2800" dirty="0" smtClean="0">
                <a:solidFill>
                  <a:schemeClr val="bg1"/>
                </a:solidFill>
              </a:rPr>
              <a:t>mm</a:t>
            </a:r>
            <a:r>
              <a:rPr lang="it-IT" sz="2800" baseline="30000" dirty="0" smtClean="0">
                <a:solidFill>
                  <a:schemeClr val="bg1"/>
                </a:solidFill>
              </a:rPr>
              <a:t>2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400" i="1" dirty="0" smtClean="0">
                <a:solidFill>
                  <a:schemeClr val="bg1"/>
                </a:solidFill>
              </a:rPr>
              <a:t>(to be </a:t>
            </a:r>
            <a:r>
              <a:rPr lang="it-IT" sz="2400" i="1" dirty="0" err="1" smtClean="0">
                <a:solidFill>
                  <a:schemeClr val="bg1"/>
                </a:solidFill>
              </a:rPr>
              <a:t>investigated</a:t>
            </a:r>
            <a:r>
              <a:rPr lang="it-IT" sz="2400" i="1" dirty="0" smtClean="0">
                <a:solidFill>
                  <a:schemeClr val="bg1"/>
                </a:solidFill>
              </a:rPr>
              <a:t>)</a:t>
            </a:r>
          </a:p>
          <a:p>
            <a:pPr lvl="0" algn="just"/>
            <a:endParaRPr lang="it-IT" sz="2400" i="1" dirty="0">
              <a:solidFill>
                <a:schemeClr val="bg1"/>
              </a:solidFill>
            </a:endParaRPr>
          </a:p>
          <a:p>
            <a:pPr lvl="0" algn="just"/>
            <a:r>
              <a:rPr lang="it-IT" sz="2800" b="1" dirty="0" smtClean="0"/>
              <a:t>400 </a:t>
            </a:r>
            <a:r>
              <a:rPr lang="it-IT" sz="2800" b="1" dirty="0" err="1" smtClean="0"/>
              <a:t>well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engineered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cameras</a:t>
            </a:r>
            <a:r>
              <a:rPr lang="it-IT" sz="2800" b="1" dirty="0" smtClean="0"/>
              <a:t> with </a:t>
            </a:r>
            <a:r>
              <a:rPr lang="it-IT" sz="2800" b="1" dirty="0" err="1" smtClean="0"/>
              <a:t>focal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reducers</a:t>
            </a:r>
            <a:r>
              <a:rPr lang="it-IT" sz="2800" b="1" dirty="0" smtClean="0"/>
              <a:t> and </a:t>
            </a:r>
            <a:r>
              <a:rPr lang="it-IT" sz="2800" b="1" dirty="0" err="1" smtClean="0"/>
              <a:t>lenses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diameter</a:t>
            </a:r>
            <a:r>
              <a:rPr lang="it-IT" sz="2800" b="1" dirty="0" smtClean="0"/>
              <a:t> of 70mm are </a:t>
            </a:r>
            <a:r>
              <a:rPr lang="it-IT" sz="2800" b="1" dirty="0" err="1" smtClean="0"/>
              <a:t>about</a:t>
            </a:r>
            <a:r>
              <a:rPr lang="it-IT" sz="2800" b="1" dirty="0" smtClean="0"/>
              <a:t> 400 x 10K = 4 M</a:t>
            </a:r>
            <a:r>
              <a:rPr lang="it-IT" sz="2800" dirty="0" smtClean="0"/>
              <a:t>€</a:t>
            </a:r>
            <a:r>
              <a:rPr lang="it-IT" sz="2800" b="1" dirty="0" smtClean="0"/>
              <a:t> !</a:t>
            </a:r>
          </a:p>
          <a:p>
            <a:pPr lvl="0" algn="just"/>
            <a:endParaRPr lang="it-IT" sz="2800" b="1" dirty="0" smtClean="0"/>
          </a:p>
          <a:p>
            <a:pPr lvl="0" algn="just"/>
            <a:r>
              <a:rPr lang="it-IT" sz="2800" b="1" dirty="0" smtClean="0"/>
              <a:t>1 </a:t>
            </a:r>
            <a:r>
              <a:rPr lang="it-IT" sz="2800" b="1" dirty="0" err="1" smtClean="0"/>
              <a:t>Million</a:t>
            </a:r>
            <a:r>
              <a:rPr lang="it-IT" sz="2800" b="1" dirty="0" smtClean="0"/>
              <a:t> of </a:t>
            </a:r>
            <a:r>
              <a:rPr lang="it-IT" sz="2800" b="1" dirty="0" err="1" smtClean="0"/>
              <a:t>Pixel_One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may</a:t>
            </a:r>
            <a:r>
              <a:rPr lang="it-IT" sz="2800" b="1" dirty="0" smtClean="0"/>
              <a:t> be </a:t>
            </a:r>
            <a:r>
              <a:rPr lang="it-IT" sz="2800" b="1" dirty="0" err="1" smtClean="0"/>
              <a:t>only</a:t>
            </a:r>
            <a:r>
              <a:rPr lang="it-IT" sz="2800" b="1" dirty="0" smtClean="0"/>
              <a:t> 2 M</a:t>
            </a:r>
            <a:r>
              <a:rPr lang="it-IT" sz="2800" dirty="0" smtClean="0"/>
              <a:t>€ </a:t>
            </a:r>
            <a:r>
              <a:rPr lang="it-IT" sz="2800" b="1" dirty="0" smtClean="0"/>
              <a:t>? </a:t>
            </a:r>
            <a:r>
              <a:rPr lang="it-IT" sz="2400" i="1" dirty="0"/>
              <a:t>(work in progress)</a:t>
            </a:r>
          </a:p>
          <a:p>
            <a:pPr lvl="0" algn="just"/>
            <a:endParaRPr lang="it-IT" sz="2800" b="1" dirty="0"/>
          </a:p>
          <a:p>
            <a:pPr lvl="0" algn="just"/>
            <a:r>
              <a:rPr lang="it-IT" sz="2800" b="1" dirty="0" smtClean="0"/>
              <a:t>A LAST SLIDE &gt;&gt;&gt;&gt;</a:t>
            </a:r>
            <a:endParaRPr lang="it-IT" sz="2800" b="1" dirty="0"/>
          </a:p>
          <a:p>
            <a:pPr>
              <a:buNone/>
            </a:pP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rgbClr val="002060"/>
                </a:solidFill>
              </a:rPr>
              <a:t>Not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only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imaging</a:t>
            </a:r>
            <a:r>
              <a:rPr lang="it-IT" dirty="0" smtClean="0">
                <a:solidFill>
                  <a:srgbClr val="002060"/>
                </a:solidFill>
              </a:rPr>
              <a:t>… </a:t>
            </a:r>
            <a:r>
              <a:rPr lang="it-IT" dirty="0" err="1" smtClean="0">
                <a:solidFill>
                  <a:srgbClr val="002060"/>
                </a:solidFill>
              </a:rPr>
              <a:t>Pixel_One</a:t>
            </a:r>
            <a:r>
              <a:rPr lang="it-IT" dirty="0" smtClean="0">
                <a:solidFill>
                  <a:srgbClr val="002060"/>
                </a:solidFill>
              </a:rPr>
              <a:t> for W.F.S.  </a:t>
            </a:r>
            <a:endParaRPr lang="it-IT" sz="4000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" y="838200"/>
            <a:ext cx="9154886" cy="1981200"/>
          </a:xfrm>
        </p:spPr>
        <p:txBody>
          <a:bodyPr>
            <a:normAutofit/>
          </a:bodyPr>
          <a:lstStyle/>
          <a:p>
            <a:pPr lvl="0" algn="just"/>
            <a:r>
              <a:rPr lang="it-IT" sz="2800" dirty="0">
                <a:solidFill>
                  <a:srgbClr val="002060"/>
                </a:solidFill>
              </a:rPr>
              <a:t>@ 1kHz WFS </a:t>
            </a:r>
            <a:r>
              <a:rPr lang="it-IT" sz="2800" dirty="0" smtClean="0">
                <a:solidFill>
                  <a:srgbClr val="002060"/>
                </a:solidFill>
              </a:rPr>
              <a:t>detector </a:t>
            </a:r>
            <a:r>
              <a:rPr lang="it-IT" sz="2800" dirty="0" err="1" smtClean="0">
                <a:solidFill>
                  <a:srgbClr val="002060"/>
                </a:solidFill>
              </a:rPr>
              <a:t>may</a:t>
            </a:r>
            <a:r>
              <a:rPr lang="it-IT" sz="2800" dirty="0" smtClean="0">
                <a:solidFill>
                  <a:srgbClr val="002060"/>
                </a:solidFill>
              </a:rPr>
              <a:t> saturate </a:t>
            </a:r>
            <a:r>
              <a:rPr lang="it-IT" sz="2800" dirty="0" err="1" smtClean="0">
                <a:solidFill>
                  <a:srgbClr val="002060"/>
                </a:solidFill>
              </a:rPr>
              <a:t>if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magR</a:t>
            </a:r>
            <a:r>
              <a:rPr lang="it-IT" sz="2800" dirty="0" smtClean="0">
                <a:solidFill>
                  <a:srgbClr val="002060"/>
                </a:solidFill>
              </a:rPr>
              <a:t> &lt; 7÷5</a:t>
            </a:r>
          </a:p>
          <a:p>
            <a:pPr lvl="0" algn="just"/>
            <a:r>
              <a:rPr lang="it-IT" sz="2800" dirty="0" err="1" smtClean="0">
                <a:solidFill>
                  <a:srgbClr val="002060"/>
                </a:solidFill>
              </a:rPr>
              <a:t>Oversampling</a:t>
            </a:r>
            <a:r>
              <a:rPr lang="it-IT" sz="2800" dirty="0" smtClean="0">
                <a:solidFill>
                  <a:srgbClr val="002060"/>
                </a:solidFill>
              </a:rPr>
              <a:t> (&gt; 1kHz) </a:t>
            </a:r>
            <a:r>
              <a:rPr lang="it-IT" sz="2800" dirty="0" err="1" smtClean="0">
                <a:solidFill>
                  <a:srgbClr val="002060"/>
                </a:solidFill>
              </a:rPr>
              <a:t>using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autoregressive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prediction</a:t>
            </a:r>
            <a:r>
              <a:rPr lang="it-IT" sz="2800" dirty="0" smtClean="0">
                <a:solidFill>
                  <a:srgbClr val="002060"/>
                </a:solidFill>
              </a:rPr>
              <a:t> of </a:t>
            </a:r>
            <a:r>
              <a:rPr lang="it-IT" sz="2800" dirty="0" err="1" smtClean="0">
                <a:solidFill>
                  <a:srgbClr val="002060"/>
                </a:solidFill>
              </a:rPr>
              <a:t>turbulence</a:t>
            </a:r>
            <a:r>
              <a:rPr lang="it-IT" sz="2800" dirty="0" smtClean="0">
                <a:solidFill>
                  <a:srgbClr val="002060"/>
                </a:solidFill>
              </a:rPr>
              <a:t> on a </a:t>
            </a:r>
            <a:r>
              <a:rPr lang="it-IT" sz="2800" dirty="0" err="1" smtClean="0">
                <a:solidFill>
                  <a:srgbClr val="002060"/>
                </a:solidFill>
              </a:rPr>
              <a:t>few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ms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timescale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may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increase</a:t>
            </a:r>
            <a:r>
              <a:rPr lang="it-IT" sz="2800" dirty="0" smtClean="0">
                <a:solidFill>
                  <a:srgbClr val="002060"/>
                </a:solidFill>
              </a:rPr>
              <a:t> the </a:t>
            </a:r>
            <a:r>
              <a:rPr lang="it-IT" sz="2800" dirty="0" err="1" smtClean="0">
                <a:solidFill>
                  <a:srgbClr val="002060"/>
                </a:solidFill>
              </a:rPr>
              <a:t>Strehl</a:t>
            </a:r>
            <a:r>
              <a:rPr lang="it-IT" sz="2800" dirty="0" smtClean="0">
                <a:solidFill>
                  <a:srgbClr val="002060"/>
                </a:solidFill>
              </a:rPr>
              <a:t> by 50% </a:t>
            </a:r>
            <a:r>
              <a:rPr lang="it-IT" sz="2800" dirty="0" err="1" smtClean="0">
                <a:solidFill>
                  <a:srgbClr val="002060"/>
                </a:solidFill>
              </a:rPr>
              <a:t>factor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i="1" dirty="0" smtClean="0">
                <a:solidFill>
                  <a:srgbClr val="002060"/>
                </a:solidFill>
              </a:rPr>
              <a:t>(</a:t>
            </a:r>
            <a:r>
              <a:rPr lang="it-IT" sz="2800" i="1" dirty="0" err="1" smtClean="0">
                <a:solidFill>
                  <a:srgbClr val="002060"/>
                </a:solidFill>
              </a:rPr>
              <a:t>see</a:t>
            </a:r>
            <a:r>
              <a:rPr lang="it-IT" sz="2800" i="1" dirty="0" smtClean="0">
                <a:solidFill>
                  <a:srgbClr val="002060"/>
                </a:solidFill>
              </a:rPr>
              <a:t>:  </a:t>
            </a:r>
            <a:r>
              <a:rPr lang="it-IT" sz="2800" i="1" dirty="0" err="1" smtClean="0">
                <a:solidFill>
                  <a:srgbClr val="002060"/>
                </a:solidFill>
              </a:rPr>
              <a:t>Stangalini</a:t>
            </a:r>
            <a:r>
              <a:rPr lang="it-IT" sz="2800" i="1" dirty="0" smtClean="0">
                <a:solidFill>
                  <a:srgbClr val="002060"/>
                </a:solidFill>
              </a:rPr>
              <a:t>, Arcidiacono AO4ELT 2013)</a:t>
            </a:r>
            <a:endParaRPr lang="it-IT" sz="2400" i="1" dirty="0">
              <a:solidFill>
                <a:srgbClr val="002060"/>
              </a:solidFill>
            </a:endParaRPr>
          </a:p>
          <a:p>
            <a:pPr lvl="0" algn="just"/>
            <a:endParaRPr lang="it-IT" sz="2800" b="1" dirty="0" smtClean="0">
              <a:solidFill>
                <a:srgbClr val="002060"/>
              </a:solidFill>
            </a:endParaRPr>
          </a:p>
          <a:p>
            <a:pPr lvl="0" algn="just"/>
            <a:endParaRPr lang="it-IT" sz="2800" b="1" dirty="0">
              <a:solidFill>
                <a:srgbClr val="002060"/>
              </a:solidFill>
            </a:endParaRPr>
          </a:p>
          <a:p>
            <a:pPr lvl="0" algn="just"/>
            <a:endParaRPr lang="it-IT" sz="2800" b="1" dirty="0" smtClean="0">
              <a:solidFill>
                <a:srgbClr val="002060"/>
              </a:solidFill>
            </a:endParaRPr>
          </a:p>
          <a:p>
            <a:pPr lvl="0" algn="just"/>
            <a:endParaRPr lang="it-IT" sz="2800" b="1" dirty="0">
              <a:solidFill>
                <a:srgbClr val="002060"/>
              </a:solidFill>
            </a:endParaRPr>
          </a:p>
          <a:p>
            <a:pPr lvl="0" algn="just"/>
            <a:endParaRPr lang="it-IT" sz="2800" b="1" dirty="0" smtClean="0">
              <a:solidFill>
                <a:srgbClr val="002060"/>
              </a:solidFill>
            </a:endParaRPr>
          </a:p>
          <a:p>
            <a:pPr lvl="0" algn="just"/>
            <a:endParaRPr lang="it-IT" sz="2800" b="1" dirty="0">
              <a:solidFill>
                <a:srgbClr val="002060"/>
              </a:solidFill>
            </a:endParaRPr>
          </a:p>
          <a:p>
            <a:pPr lvl="0" algn="just"/>
            <a:endParaRPr lang="it-IT" sz="2800" b="1" dirty="0" smtClean="0">
              <a:solidFill>
                <a:srgbClr val="002060"/>
              </a:solidFill>
            </a:endParaRPr>
          </a:p>
          <a:p>
            <a:pPr lvl="0" algn="just"/>
            <a:endParaRPr lang="it-IT" sz="2800" b="1" dirty="0" smtClean="0">
              <a:solidFill>
                <a:srgbClr val="002060"/>
              </a:solidFill>
            </a:endParaRPr>
          </a:p>
          <a:p>
            <a:pPr lvl="0" algn="just"/>
            <a:endParaRPr lang="it-IT" sz="28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it-IT" sz="2800" dirty="0">
              <a:solidFill>
                <a:srgbClr val="002060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77158" y="2741802"/>
            <a:ext cx="7112475" cy="1439686"/>
            <a:chOff x="228600" y="3048000"/>
            <a:chExt cx="8407400" cy="1701800"/>
          </a:xfrm>
        </p:grpSpPr>
        <p:sp>
          <p:nvSpPr>
            <p:cNvPr id="11" name="Rettangolo 10"/>
            <p:cNvSpPr/>
            <p:nvPr/>
          </p:nvSpPr>
          <p:spPr>
            <a:xfrm>
              <a:off x="5308600" y="3952340"/>
              <a:ext cx="1892300" cy="6323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5308600" y="3253840"/>
              <a:ext cx="1892300" cy="6323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Triangolo isoscele 3"/>
            <p:cNvSpPr/>
            <p:nvPr/>
          </p:nvSpPr>
          <p:spPr>
            <a:xfrm rot="5400000">
              <a:off x="1104900" y="2819400"/>
              <a:ext cx="381000" cy="213360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Triangolo isoscele 6"/>
            <p:cNvSpPr/>
            <p:nvPr/>
          </p:nvSpPr>
          <p:spPr>
            <a:xfrm rot="15794496">
              <a:off x="3493175" y="2312720"/>
              <a:ext cx="609600" cy="281940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Triangolo isoscele 7"/>
            <p:cNvSpPr/>
            <p:nvPr/>
          </p:nvSpPr>
          <p:spPr>
            <a:xfrm rot="5805504" flipV="1">
              <a:off x="3518575" y="2668320"/>
              <a:ext cx="609600" cy="281940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Triangolo isoscele 5"/>
            <p:cNvSpPr/>
            <p:nvPr/>
          </p:nvSpPr>
          <p:spPr>
            <a:xfrm rot="16200000">
              <a:off x="2210457" y="3771243"/>
              <a:ext cx="533400" cy="22991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5118100" y="3048000"/>
              <a:ext cx="228600" cy="1701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7289800" y="3253840"/>
              <a:ext cx="632360" cy="6323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8001000" y="3253840"/>
              <a:ext cx="632360" cy="6323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8003640" y="3939640"/>
              <a:ext cx="632360" cy="6323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7292440" y="3939640"/>
              <a:ext cx="632360" cy="6323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0" y="5181600"/>
            <a:ext cx="91440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dirty="0" smtClean="0">
                <a:solidFill>
                  <a:srgbClr val="002060"/>
                </a:solidFill>
              </a:rPr>
              <a:t>…</a:t>
            </a:r>
            <a:r>
              <a:rPr lang="it-IT" sz="4000" dirty="0" err="1" smtClean="0">
                <a:solidFill>
                  <a:srgbClr val="002060"/>
                </a:solidFill>
              </a:rPr>
              <a:t>not</a:t>
            </a:r>
            <a:r>
              <a:rPr lang="it-IT" sz="4000" dirty="0" smtClean="0">
                <a:solidFill>
                  <a:srgbClr val="002060"/>
                </a:solidFill>
              </a:rPr>
              <a:t> more </a:t>
            </a:r>
            <a:r>
              <a:rPr lang="it-IT" sz="4000" b="1" i="1" dirty="0" err="1" smtClean="0">
                <a:solidFill>
                  <a:srgbClr val="002060"/>
                </a:solidFill>
              </a:rPr>
              <a:t>pixels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but</a:t>
            </a:r>
            <a:r>
              <a:rPr lang="it-IT" sz="4000" dirty="0">
                <a:solidFill>
                  <a:srgbClr val="002060"/>
                </a:solidFill>
              </a:rPr>
              <a:t> </a:t>
            </a:r>
            <a:endParaRPr lang="it-IT" sz="4000" dirty="0" smtClean="0">
              <a:solidFill>
                <a:srgbClr val="002060"/>
              </a:solidFill>
            </a:endParaRPr>
          </a:p>
          <a:p>
            <a:r>
              <a:rPr lang="it-IT" sz="4000" b="1" i="1" dirty="0" err="1">
                <a:solidFill>
                  <a:srgbClr val="002060"/>
                </a:solidFill>
              </a:rPr>
              <a:t>s</a:t>
            </a:r>
            <a:r>
              <a:rPr lang="it-IT" sz="4000" b="1" i="1" dirty="0" err="1" smtClean="0">
                <a:solidFill>
                  <a:srgbClr val="002060"/>
                </a:solidFill>
              </a:rPr>
              <a:t>lopes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parallell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computed</a:t>
            </a:r>
            <a:endParaRPr lang="it-IT" sz="4000" dirty="0">
              <a:solidFill>
                <a:srgbClr val="002060"/>
              </a:solidFill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3296769" y="4258903"/>
            <a:ext cx="5618631" cy="1265088"/>
            <a:chOff x="228600" y="3556000"/>
            <a:chExt cx="8361537" cy="1882679"/>
          </a:xfrm>
        </p:grpSpPr>
        <p:sp>
          <p:nvSpPr>
            <p:cNvPr id="26" name="Triangolo isoscele 25"/>
            <p:cNvSpPr/>
            <p:nvPr/>
          </p:nvSpPr>
          <p:spPr>
            <a:xfrm rot="5400000">
              <a:off x="571500" y="3873501"/>
              <a:ext cx="381000" cy="106680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7" name="Gruppo 26"/>
            <p:cNvGrpSpPr/>
            <p:nvPr/>
          </p:nvGrpSpPr>
          <p:grpSpPr>
            <a:xfrm>
              <a:off x="1175720" y="3556000"/>
              <a:ext cx="5606080" cy="1701800"/>
              <a:chOff x="1175720" y="3556000"/>
              <a:chExt cx="5606080" cy="1701800"/>
            </a:xfrm>
          </p:grpSpPr>
          <p:sp>
            <p:nvSpPr>
              <p:cNvPr id="63" name="Rettangolo 62"/>
              <p:cNvSpPr/>
              <p:nvPr/>
            </p:nvSpPr>
            <p:spPr>
              <a:xfrm>
                <a:off x="3657600" y="3975100"/>
                <a:ext cx="3048000" cy="87127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Ovale 63"/>
              <p:cNvSpPr/>
              <p:nvPr/>
            </p:nvSpPr>
            <p:spPr>
              <a:xfrm>
                <a:off x="3505200" y="3556000"/>
                <a:ext cx="228600" cy="17018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65" name="Gruppo 64"/>
              <p:cNvGrpSpPr/>
              <p:nvPr/>
            </p:nvGrpSpPr>
            <p:grpSpPr>
              <a:xfrm>
                <a:off x="6705600" y="3957370"/>
                <a:ext cx="76200" cy="906730"/>
                <a:chOff x="5562600" y="3957370"/>
                <a:chExt cx="76200" cy="906730"/>
              </a:xfrm>
            </p:grpSpPr>
            <p:sp>
              <p:nvSpPr>
                <p:cNvPr id="67" name="Ovale 66"/>
                <p:cNvSpPr/>
                <p:nvPr/>
              </p:nvSpPr>
              <p:spPr>
                <a:xfrm>
                  <a:off x="5562600" y="3957370"/>
                  <a:ext cx="76200" cy="22093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8" name="Ovale 67"/>
                <p:cNvSpPr/>
                <p:nvPr/>
              </p:nvSpPr>
              <p:spPr>
                <a:xfrm>
                  <a:off x="5562600" y="4193640"/>
                  <a:ext cx="76200" cy="22093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" name="Ovale 68"/>
                <p:cNvSpPr/>
                <p:nvPr/>
              </p:nvSpPr>
              <p:spPr>
                <a:xfrm>
                  <a:off x="5562600" y="4422240"/>
                  <a:ext cx="76200" cy="22093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" name="Ovale 69"/>
                <p:cNvSpPr/>
                <p:nvPr/>
              </p:nvSpPr>
              <p:spPr>
                <a:xfrm>
                  <a:off x="5562600" y="4643170"/>
                  <a:ext cx="76200" cy="22093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66" name="Triangolo isoscele 65"/>
              <p:cNvSpPr/>
              <p:nvPr/>
            </p:nvSpPr>
            <p:spPr>
              <a:xfrm rot="16200000">
                <a:off x="1930100" y="3233420"/>
                <a:ext cx="838200" cy="2346960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8" name="Gruppo 27"/>
            <p:cNvGrpSpPr/>
            <p:nvPr/>
          </p:nvGrpSpPr>
          <p:grpSpPr>
            <a:xfrm>
              <a:off x="7764931" y="4214629"/>
              <a:ext cx="426569" cy="413743"/>
              <a:chOff x="7315200" y="3962400"/>
              <a:chExt cx="549935" cy="53340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7" name="Ovale 46"/>
              <p:cNvSpPr/>
              <p:nvPr/>
            </p:nvSpPr>
            <p:spPr>
              <a:xfrm>
                <a:off x="7327900" y="3962400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Ovale 47"/>
              <p:cNvSpPr/>
              <p:nvPr/>
            </p:nvSpPr>
            <p:spPr>
              <a:xfrm>
                <a:off x="7480300" y="3962400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Ovale 48"/>
              <p:cNvSpPr/>
              <p:nvPr/>
            </p:nvSpPr>
            <p:spPr>
              <a:xfrm>
                <a:off x="7632700" y="3962400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Ovale 49"/>
              <p:cNvSpPr/>
              <p:nvPr/>
            </p:nvSpPr>
            <p:spPr>
              <a:xfrm>
                <a:off x="7785100" y="3962400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Ovale 50"/>
              <p:cNvSpPr/>
              <p:nvPr/>
            </p:nvSpPr>
            <p:spPr>
              <a:xfrm>
                <a:off x="7315200" y="4114800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Ovale 51"/>
              <p:cNvSpPr/>
              <p:nvPr/>
            </p:nvSpPr>
            <p:spPr>
              <a:xfrm>
                <a:off x="7467600" y="4114800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Ovale 52"/>
              <p:cNvSpPr/>
              <p:nvPr/>
            </p:nvSpPr>
            <p:spPr>
              <a:xfrm>
                <a:off x="7620000" y="4114800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Ovale 53"/>
              <p:cNvSpPr/>
              <p:nvPr/>
            </p:nvSpPr>
            <p:spPr>
              <a:xfrm>
                <a:off x="7772400" y="4114800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Ovale 54"/>
              <p:cNvSpPr/>
              <p:nvPr/>
            </p:nvSpPr>
            <p:spPr>
              <a:xfrm>
                <a:off x="7315200" y="4263365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Ovale 55"/>
              <p:cNvSpPr/>
              <p:nvPr/>
            </p:nvSpPr>
            <p:spPr>
              <a:xfrm>
                <a:off x="7467600" y="4263365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Ovale 56"/>
              <p:cNvSpPr/>
              <p:nvPr/>
            </p:nvSpPr>
            <p:spPr>
              <a:xfrm>
                <a:off x="7620000" y="4263365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Ovale 57"/>
              <p:cNvSpPr/>
              <p:nvPr/>
            </p:nvSpPr>
            <p:spPr>
              <a:xfrm>
                <a:off x="7772400" y="4263365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Ovale 58"/>
              <p:cNvSpPr/>
              <p:nvPr/>
            </p:nvSpPr>
            <p:spPr>
              <a:xfrm>
                <a:off x="7315200" y="4415765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Ovale 59"/>
              <p:cNvSpPr/>
              <p:nvPr/>
            </p:nvSpPr>
            <p:spPr>
              <a:xfrm>
                <a:off x="7467600" y="4415765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Ovale 60"/>
              <p:cNvSpPr/>
              <p:nvPr/>
            </p:nvSpPr>
            <p:spPr>
              <a:xfrm>
                <a:off x="7620000" y="4415765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Ovale 61"/>
              <p:cNvSpPr/>
              <p:nvPr/>
            </p:nvSpPr>
            <p:spPr>
              <a:xfrm>
                <a:off x="7772400" y="4415765"/>
                <a:ext cx="80035" cy="80035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9" name="Rettangolo 28"/>
            <p:cNvSpPr/>
            <p:nvPr/>
          </p:nvSpPr>
          <p:spPr>
            <a:xfrm>
              <a:off x="7173017" y="3736879"/>
              <a:ext cx="1417120" cy="170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0" name="Gruppo 29"/>
            <p:cNvGrpSpPr/>
            <p:nvPr/>
          </p:nvGrpSpPr>
          <p:grpSpPr>
            <a:xfrm>
              <a:off x="7620000" y="4089400"/>
              <a:ext cx="718327" cy="696729"/>
              <a:chOff x="7315200" y="3962400"/>
              <a:chExt cx="549935" cy="5334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1" name="Ovale 30"/>
              <p:cNvSpPr/>
              <p:nvPr/>
            </p:nvSpPr>
            <p:spPr>
              <a:xfrm>
                <a:off x="7327900" y="3962400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7480300" y="3962400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Ovale 32"/>
              <p:cNvSpPr/>
              <p:nvPr/>
            </p:nvSpPr>
            <p:spPr>
              <a:xfrm>
                <a:off x="7632700" y="3962400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Ovale 33"/>
              <p:cNvSpPr/>
              <p:nvPr/>
            </p:nvSpPr>
            <p:spPr>
              <a:xfrm>
                <a:off x="7785100" y="3962400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Ovale 34"/>
              <p:cNvSpPr/>
              <p:nvPr/>
            </p:nvSpPr>
            <p:spPr>
              <a:xfrm>
                <a:off x="7315200" y="4114800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Ovale 35"/>
              <p:cNvSpPr/>
              <p:nvPr/>
            </p:nvSpPr>
            <p:spPr>
              <a:xfrm>
                <a:off x="7467600" y="4114800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Ovale 36"/>
              <p:cNvSpPr/>
              <p:nvPr/>
            </p:nvSpPr>
            <p:spPr>
              <a:xfrm>
                <a:off x="7620000" y="4114800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37"/>
              <p:cNvSpPr/>
              <p:nvPr/>
            </p:nvSpPr>
            <p:spPr>
              <a:xfrm>
                <a:off x="7772400" y="4114800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e 38"/>
              <p:cNvSpPr/>
              <p:nvPr/>
            </p:nvSpPr>
            <p:spPr>
              <a:xfrm>
                <a:off x="7315200" y="4263365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e 39"/>
              <p:cNvSpPr/>
              <p:nvPr/>
            </p:nvSpPr>
            <p:spPr>
              <a:xfrm>
                <a:off x="7467600" y="4263365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Ovale 40"/>
              <p:cNvSpPr/>
              <p:nvPr/>
            </p:nvSpPr>
            <p:spPr>
              <a:xfrm>
                <a:off x="7620000" y="4263365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Ovale 41"/>
              <p:cNvSpPr/>
              <p:nvPr/>
            </p:nvSpPr>
            <p:spPr>
              <a:xfrm>
                <a:off x="7772400" y="4263365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Ovale 42"/>
              <p:cNvSpPr/>
              <p:nvPr/>
            </p:nvSpPr>
            <p:spPr>
              <a:xfrm>
                <a:off x="7315200" y="4415765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Ovale 43"/>
              <p:cNvSpPr/>
              <p:nvPr/>
            </p:nvSpPr>
            <p:spPr>
              <a:xfrm>
                <a:off x="7467600" y="4415765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Ovale 44"/>
              <p:cNvSpPr/>
              <p:nvPr/>
            </p:nvSpPr>
            <p:spPr>
              <a:xfrm>
                <a:off x="7620000" y="4415765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Ovale 45"/>
              <p:cNvSpPr/>
              <p:nvPr/>
            </p:nvSpPr>
            <p:spPr>
              <a:xfrm>
                <a:off x="7772400" y="4415765"/>
                <a:ext cx="80035" cy="8003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75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/>
          <a:stretch/>
        </p:blipFill>
        <p:spPr bwMode="auto">
          <a:xfrm>
            <a:off x="3384550" y="2209800"/>
            <a:ext cx="5683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2400" y="228600"/>
            <a:ext cx="8534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002060"/>
                </a:solidFill>
              </a:rPr>
              <a:t>MOSAIC </a:t>
            </a:r>
            <a:r>
              <a:rPr lang="it-IT" sz="4000" b="1" dirty="0" err="1" smtClean="0">
                <a:solidFill>
                  <a:srgbClr val="002060"/>
                </a:solidFill>
              </a:rPr>
              <a:t>consortium</a:t>
            </a:r>
            <a:r>
              <a:rPr lang="it-IT" sz="4000" b="1" dirty="0" smtClean="0">
                <a:solidFill>
                  <a:srgbClr val="002060"/>
                </a:solidFill>
              </a:rPr>
              <a:t> for an E-ELT MOS</a:t>
            </a:r>
          </a:p>
          <a:p>
            <a:endParaRPr lang="it-IT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002060"/>
                </a:solidFill>
              </a:rPr>
              <a:t>MEMS </a:t>
            </a:r>
            <a:r>
              <a:rPr lang="it-IT" sz="2800" dirty="0" err="1" smtClean="0">
                <a:solidFill>
                  <a:srgbClr val="002060"/>
                </a:solidFill>
              </a:rPr>
              <a:t>deformable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mirror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smtClean="0">
                <a:solidFill>
                  <a:srgbClr val="002060"/>
                </a:solidFill>
              </a:rPr>
              <a:t>(MOAO open </a:t>
            </a:r>
            <a:r>
              <a:rPr lang="it-IT" sz="2800" dirty="0" err="1" smtClean="0">
                <a:solidFill>
                  <a:srgbClr val="002060"/>
                </a:solidFill>
              </a:rPr>
              <a:t>loop</a:t>
            </a:r>
            <a:r>
              <a:rPr lang="it-IT" sz="2800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002060"/>
                </a:solidFill>
              </a:rPr>
              <a:t>WF detectors </a:t>
            </a:r>
            <a:r>
              <a:rPr lang="it-IT" sz="2800" dirty="0" err="1" smtClean="0">
                <a:solidFill>
                  <a:srgbClr val="002060"/>
                </a:solidFill>
              </a:rPr>
              <a:t>technology</a:t>
            </a:r>
            <a:endParaRPr lang="it-IT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1" dirty="0" smtClean="0">
                <a:solidFill>
                  <a:srgbClr val="002060"/>
                </a:solidFill>
              </a:rPr>
              <a:t>Direct vis. </a:t>
            </a:r>
            <a:r>
              <a:rPr lang="it-IT" sz="2800" i="1" dirty="0" err="1" smtClean="0">
                <a:solidFill>
                  <a:srgbClr val="002060"/>
                </a:solidFill>
              </a:rPr>
              <a:t>imaging</a:t>
            </a:r>
            <a:endParaRPr lang="it-IT" sz="2800" i="1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33117"/>
            <a:ext cx="1641475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5072742" y="3559632"/>
            <a:ext cx="1447800" cy="8239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2895600"/>
            <a:ext cx="3387406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0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762735" y="1371600"/>
            <a:ext cx="2403788" cy="2362200"/>
            <a:chOff x="7305140" y="1590140"/>
            <a:chExt cx="1315520" cy="1292760"/>
          </a:xfrm>
        </p:grpSpPr>
        <p:sp>
          <p:nvSpPr>
            <p:cNvPr id="3" name="Ovale 2"/>
            <p:cNvSpPr/>
            <p:nvPr/>
          </p:nvSpPr>
          <p:spPr>
            <a:xfrm>
              <a:off x="7327900" y="15901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" name="Ovale 3"/>
            <p:cNvSpPr/>
            <p:nvPr/>
          </p:nvSpPr>
          <p:spPr>
            <a:xfrm>
              <a:off x="7988300" y="15901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>
                  <a:solidFill>
                    <a:schemeClr val="tx1"/>
                  </a:solidFill>
                </a:rPr>
                <a:t>B</a:t>
              </a:r>
              <a:endParaRPr lang="it-IT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e 4"/>
            <p:cNvSpPr/>
            <p:nvPr/>
          </p:nvSpPr>
          <p:spPr>
            <a:xfrm>
              <a:off x="7978240" y="22505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>
                  <a:solidFill>
                    <a:schemeClr val="tx1"/>
                  </a:solidFill>
                </a:rPr>
                <a:t>D</a:t>
              </a:r>
              <a:endParaRPr lang="it-IT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e 5"/>
            <p:cNvSpPr/>
            <p:nvPr/>
          </p:nvSpPr>
          <p:spPr>
            <a:xfrm>
              <a:off x="7305140" y="22505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>
                  <a:solidFill>
                    <a:schemeClr val="tx1"/>
                  </a:solidFill>
                </a:rPr>
                <a:t>C</a:t>
              </a:r>
              <a:endParaRPr lang="it-IT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dirty="0" smtClean="0">
                <a:solidFill>
                  <a:srgbClr val="002060"/>
                </a:solidFill>
              </a:rPr>
              <a:t>…</a:t>
            </a:r>
            <a:r>
              <a:rPr lang="it-IT" sz="4000" dirty="0" err="1" smtClean="0">
                <a:solidFill>
                  <a:srgbClr val="002060"/>
                </a:solidFill>
              </a:rPr>
              <a:t>not</a:t>
            </a:r>
            <a:r>
              <a:rPr lang="it-IT" sz="4000" dirty="0" smtClean="0">
                <a:solidFill>
                  <a:srgbClr val="002060"/>
                </a:solidFill>
              </a:rPr>
              <a:t> more </a:t>
            </a:r>
            <a:r>
              <a:rPr lang="it-IT" sz="4000" dirty="0" err="1" smtClean="0">
                <a:solidFill>
                  <a:srgbClr val="002060"/>
                </a:solidFill>
              </a:rPr>
              <a:t>pixels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but</a:t>
            </a:r>
            <a:r>
              <a:rPr lang="it-IT" sz="4000" dirty="0">
                <a:solidFill>
                  <a:srgbClr val="002060"/>
                </a:solidFill>
              </a:rPr>
              <a:t> </a:t>
            </a:r>
            <a:endParaRPr lang="it-IT" sz="4000" dirty="0" smtClean="0">
              <a:solidFill>
                <a:srgbClr val="002060"/>
              </a:solidFill>
            </a:endParaRPr>
          </a:p>
          <a:p>
            <a:r>
              <a:rPr lang="it-IT" sz="4000" dirty="0" err="1" smtClean="0">
                <a:solidFill>
                  <a:srgbClr val="002060"/>
                </a:solidFill>
              </a:rPr>
              <a:t>Slopes</a:t>
            </a:r>
            <a:r>
              <a:rPr lang="it-IT" sz="4000" dirty="0" smtClean="0">
                <a:solidFill>
                  <a:srgbClr val="002060"/>
                </a:solidFill>
              </a:rPr>
              <a:t> or </a:t>
            </a:r>
            <a:r>
              <a:rPr lang="it-IT" sz="4000" dirty="0" err="1" smtClean="0">
                <a:solidFill>
                  <a:srgbClr val="002060"/>
                </a:solidFill>
              </a:rPr>
              <a:t>Centroids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computed</a:t>
            </a:r>
            <a:r>
              <a:rPr lang="it-IT" sz="4000" dirty="0" smtClean="0">
                <a:solidFill>
                  <a:srgbClr val="002060"/>
                </a:solidFill>
              </a:rPr>
              <a:t> in </a:t>
            </a:r>
            <a:r>
              <a:rPr lang="it-IT" sz="4000" dirty="0" err="1" smtClean="0">
                <a:solidFill>
                  <a:srgbClr val="002060"/>
                </a:solidFill>
              </a:rPr>
              <a:t>parallell</a:t>
            </a:r>
            <a:endParaRPr lang="it-IT" sz="4000" dirty="0">
              <a:solidFill>
                <a:srgbClr val="00206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994481" y="3886200"/>
            <a:ext cx="1472619" cy="1447141"/>
            <a:chOff x="7305140" y="1590140"/>
            <a:chExt cx="1315520" cy="1292760"/>
          </a:xfrm>
        </p:grpSpPr>
        <p:sp>
          <p:nvSpPr>
            <p:cNvPr id="12" name="Ovale 11"/>
            <p:cNvSpPr/>
            <p:nvPr/>
          </p:nvSpPr>
          <p:spPr>
            <a:xfrm>
              <a:off x="7327900" y="15901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…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e 12"/>
            <p:cNvSpPr/>
            <p:nvPr/>
          </p:nvSpPr>
          <p:spPr>
            <a:xfrm>
              <a:off x="7988300" y="15901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e 13"/>
            <p:cNvSpPr/>
            <p:nvPr/>
          </p:nvSpPr>
          <p:spPr>
            <a:xfrm>
              <a:off x="7978240" y="22505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e 14"/>
            <p:cNvSpPr/>
            <p:nvPr/>
          </p:nvSpPr>
          <p:spPr>
            <a:xfrm>
              <a:off x="7305140" y="22505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>
                  <a:solidFill>
                    <a:schemeClr val="tx1"/>
                  </a:solidFill>
                </a:rPr>
                <a:t>i+1,j</a:t>
              </a:r>
              <a:endParaRPr lang="it-IT" sz="14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533400" y="5334000"/>
            <a:ext cx="1472619" cy="1447141"/>
            <a:chOff x="7305140" y="1590140"/>
            <a:chExt cx="1315520" cy="1292760"/>
          </a:xfrm>
        </p:grpSpPr>
        <p:sp>
          <p:nvSpPr>
            <p:cNvPr id="17" name="Ovale 16"/>
            <p:cNvSpPr/>
            <p:nvPr/>
          </p:nvSpPr>
          <p:spPr>
            <a:xfrm>
              <a:off x="7327900" y="15901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…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e 17"/>
            <p:cNvSpPr/>
            <p:nvPr/>
          </p:nvSpPr>
          <p:spPr>
            <a:xfrm>
              <a:off x="7988300" y="15901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>
                  <a:solidFill>
                    <a:schemeClr val="tx1"/>
                  </a:solidFill>
                </a:rPr>
                <a:t>i,j+1</a:t>
              </a:r>
              <a:endParaRPr lang="it-I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19" name="Ovale 18"/>
            <p:cNvSpPr/>
            <p:nvPr/>
          </p:nvSpPr>
          <p:spPr>
            <a:xfrm>
              <a:off x="7978240" y="22505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e 19"/>
            <p:cNvSpPr/>
            <p:nvPr/>
          </p:nvSpPr>
          <p:spPr>
            <a:xfrm>
              <a:off x="7305140" y="22505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533402" y="3886200"/>
            <a:ext cx="1472618" cy="1447141"/>
            <a:chOff x="7305141" y="1590140"/>
            <a:chExt cx="1315519" cy="1292760"/>
          </a:xfrm>
        </p:grpSpPr>
        <p:sp>
          <p:nvSpPr>
            <p:cNvPr id="22" name="Ovale 21"/>
            <p:cNvSpPr/>
            <p:nvPr/>
          </p:nvSpPr>
          <p:spPr>
            <a:xfrm>
              <a:off x="7327900" y="15901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>
                  <a:solidFill>
                    <a:schemeClr val="tx1"/>
                  </a:solidFill>
                </a:rPr>
                <a:t>…</a:t>
              </a:r>
              <a:endParaRPr lang="it-I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e 22"/>
            <p:cNvSpPr/>
            <p:nvPr/>
          </p:nvSpPr>
          <p:spPr>
            <a:xfrm>
              <a:off x="7988300" y="15901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>
                  <a:solidFill>
                    <a:schemeClr val="tx1"/>
                  </a:solidFill>
                </a:rPr>
                <a:t>i</a:t>
              </a:r>
              <a:r>
                <a:rPr lang="it-IT" sz="1400" i="1" dirty="0" smtClean="0">
                  <a:solidFill>
                    <a:schemeClr val="tx1"/>
                  </a:solidFill>
                </a:rPr>
                <a:t>,j-1</a:t>
              </a:r>
              <a:endParaRPr lang="it-I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e 23"/>
            <p:cNvSpPr/>
            <p:nvPr/>
          </p:nvSpPr>
          <p:spPr>
            <a:xfrm>
              <a:off x="7978240" y="22505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err="1" smtClean="0">
                  <a:solidFill>
                    <a:schemeClr val="tx1"/>
                  </a:solidFill>
                </a:rPr>
                <a:t>i,j</a:t>
              </a:r>
              <a:endParaRPr lang="it-I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25" name="Ovale 24"/>
            <p:cNvSpPr/>
            <p:nvPr/>
          </p:nvSpPr>
          <p:spPr>
            <a:xfrm>
              <a:off x="7305141" y="22505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>
                  <a:solidFill>
                    <a:schemeClr val="tx1"/>
                  </a:solidFill>
                </a:rPr>
                <a:t>i-1,j</a:t>
              </a:r>
              <a:endParaRPr lang="it-IT" sz="14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1981200" y="5334659"/>
            <a:ext cx="1472619" cy="1447141"/>
            <a:chOff x="7305140" y="1590140"/>
            <a:chExt cx="1315520" cy="1292760"/>
          </a:xfrm>
        </p:grpSpPr>
        <p:sp>
          <p:nvSpPr>
            <p:cNvPr id="27" name="Ovale 26"/>
            <p:cNvSpPr/>
            <p:nvPr/>
          </p:nvSpPr>
          <p:spPr>
            <a:xfrm>
              <a:off x="7327900" y="15901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…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e 27"/>
            <p:cNvSpPr/>
            <p:nvPr/>
          </p:nvSpPr>
          <p:spPr>
            <a:xfrm>
              <a:off x="7988300" y="15901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Ovale 28"/>
            <p:cNvSpPr/>
            <p:nvPr/>
          </p:nvSpPr>
          <p:spPr>
            <a:xfrm>
              <a:off x="7978240" y="22505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Ovale 29"/>
            <p:cNvSpPr/>
            <p:nvPr/>
          </p:nvSpPr>
          <p:spPr>
            <a:xfrm>
              <a:off x="7305140" y="2250540"/>
              <a:ext cx="632360" cy="632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4572000" y="1472319"/>
                <a:ext cx="3124200" cy="95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/>
                          </a:rPr>
                          <m:t>𝑆𝑥</m:t>
                        </m:r>
                      </m:e>
                      <m:sub>
                        <m:r>
                          <a:rPr lang="it-IT" sz="3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3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36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it-IT" sz="3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sz="3600" b="0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3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it-IT" sz="3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36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it-IT" sz="3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sz="3600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3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dirty="0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it-IT" sz="3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sz="3600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3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dirty="0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it-IT" sz="3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sz="3600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3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it-IT" sz="3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72319"/>
                <a:ext cx="3124200" cy="954044"/>
              </a:xfrm>
              <a:prstGeom prst="rect">
                <a:avLst/>
              </a:prstGeom>
              <a:blipFill rotWithShape="1">
                <a:blip r:embed="rId2"/>
                <a:stretch>
                  <a:fillRect b="-44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/>
              <p:cNvSpPr txBox="1"/>
              <p:nvPr/>
            </p:nvSpPr>
            <p:spPr>
              <a:xfrm>
                <a:off x="4572000" y="2679037"/>
                <a:ext cx="3733800" cy="954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/>
                          </a:rPr>
                          <m:t>𝑆𝑦</m:t>
                        </m:r>
                      </m:e>
                      <m:sub>
                        <m:r>
                          <a:rPr lang="it-IT" sz="3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3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36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dirty="0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it-IT" sz="3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sz="3600" b="0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3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dirty="0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it-IT" sz="3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36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it-IT" sz="3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sz="3600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3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dirty="0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it-IT" sz="3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sz="3600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3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dirty="0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it-IT" sz="3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sz="3600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3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it-IT" sz="3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33" name="CasellaDiTes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79037"/>
                <a:ext cx="3733800" cy="954364"/>
              </a:xfrm>
              <a:prstGeom prst="rect">
                <a:avLst/>
              </a:prstGeom>
              <a:blipFill rotWithShape="1">
                <a:blip r:embed="rId3"/>
                <a:stretch>
                  <a:fillRect b="-38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4343400" y="3962400"/>
                <a:ext cx="4212628" cy="1241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𝐶𝑥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it-IT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it-IT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it-IT" sz="2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t-IT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it-IT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+1,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it-IT" sz="28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962400"/>
                <a:ext cx="4212628" cy="12416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4358649" y="5196417"/>
                <a:ext cx="4214872" cy="1332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𝐶𝑦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it-IT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it-IT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it-IT" sz="2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t-IT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it-IT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+1,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it-IT" sz="28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49" y="5196417"/>
                <a:ext cx="4214872" cy="13322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88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600" dirty="0" smtClean="0">
                <a:solidFill>
                  <a:srgbClr val="002060"/>
                </a:solidFill>
              </a:rPr>
              <a:t>In X.A.O. </a:t>
            </a:r>
            <a:r>
              <a:rPr lang="it-IT" sz="3600" dirty="0" err="1" smtClean="0">
                <a:solidFill>
                  <a:srgbClr val="002060"/>
                </a:solidFill>
              </a:rPr>
              <a:t>Shack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dirty="0" err="1" smtClean="0">
                <a:solidFill>
                  <a:srgbClr val="002060"/>
                </a:solidFill>
              </a:rPr>
              <a:t>Hartmann</a:t>
            </a:r>
            <a:r>
              <a:rPr lang="it-IT" sz="3600" dirty="0" smtClean="0">
                <a:solidFill>
                  <a:srgbClr val="002060"/>
                </a:solidFill>
              </a:rPr>
              <a:t> or </a:t>
            </a:r>
            <a:r>
              <a:rPr lang="it-IT" sz="3600" dirty="0" err="1" smtClean="0">
                <a:solidFill>
                  <a:srgbClr val="002060"/>
                </a:solidFill>
              </a:rPr>
              <a:t>Pyramid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dirty="0" err="1" smtClean="0">
                <a:solidFill>
                  <a:srgbClr val="002060"/>
                </a:solidFill>
              </a:rPr>
              <a:t>uses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dirty="0" err="1" smtClean="0">
                <a:solidFill>
                  <a:srgbClr val="002060"/>
                </a:solidFill>
              </a:rPr>
              <a:t>several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dirty="0" err="1" smtClean="0">
                <a:solidFill>
                  <a:srgbClr val="002060"/>
                </a:solidFill>
              </a:rPr>
              <a:t>pixels</a:t>
            </a:r>
            <a:r>
              <a:rPr lang="it-IT" sz="3600" dirty="0" smtClean="0">
                <a:solidFill>
                  <a:srgbClr val="002060"/>
                </a:solidFill>
              </a:rPr>
              <a:t> (4x4+) to </a:t>
            </a:r>
            <a:r>
              <a:rPr lang="it-IT" sz="3600" dirty="0" err="1" smtClean="0">
                <a:solidFill>
                  <a:srgbClr val="002060"/>
                </a:solidFill>
              </a:rPr>
              <a:t>provide</a:t>
            </a:r>
            <a:r>
              <a:rPr lang="it-IT" sz="3600" dirty="0" smtClean="0">
                <a:solidFill>
                  <a:srgbClr val="002060"/>
                </a:solidFill>
              </a:rPr>
              <a:t> 2 </a:t>
            </a:r>
            <a:r>
              <a:rPr lang="it-IT" sz="3600" dirty="0" err="1" smtClean="0">
                <a:solidFill>
                  <a:srgbClr val="002060"/>
                </a:solidFill>
              </a:rPr>
              <a:t>slopes</a:t>
            </a:r>
            <a:r>
              <a:rPr lang="it-IT" sz="3600" dirty="0" smtClean="0">
                <a:solidFill>
                  <a:srgbClr val="002060"/>
                </a:solidFill>
              </a:rPr>
              <a:t>/</a:t>
            </a:r>
            <a:r>
              <a:rPr lang="it-IT" sz="3600" dirty="0" err="1" smtClean="0">
                <a:solidFill>
                  <a:srgbClr val="002060"/>
                </a:solidFill>
              </a:rPr>
              <a:t>ap</a:t>
            </a:r>
            <a:r>
              <a:rPr lang="it-IT" sz="3600" dirty="0" smtClean="0">
                <a:solidFill>
                  <a:srgbClr val="002060"/>
                </a:solidFill>
              </a:rPr>
              <a:t>…</a:t>
            </a:r>
          </a:p>
          <a:p>
            <a:pPr algn="l"/>
            <a:endParaRPr lang="it-IT" sz="3600" dirty="0">
              <a:solidFill>
                <a:srgbClr val="002060"/>
              </a:solidFill>
            </a:endParaRPr>
          </a:p>
          <a:p>
            <a:pPr algn="l"/>
            <a:endParaRPr lang="it-IT" sz="3600" dirty="0" smtClean="0">
              <a:solidFill>
                <a:srgbClr val="002060"/>
              </a:solidFill>
            </a:endParaRPr>
          </a:p>
          <a:p>
            <a:pPr algn="l"/>
            <a:endParaRPr lang="it-IT" sz="3600" dirty="0">
              <a:solidFill>
                <a:srgbClr val="002060"/>
              </a:solidFill>
            </a:endParaRPr>
          </a:p>
          <a:p>
            <a:pPr algn="l"/>
            <a:endParaRPr lang="it-IT" sz="3600" dirty="0" smtClean="0">
              <a:solidFill>
                <a:srgbClr val="002060"/>
              </a:solidFill>
            </a:endParaRPr>
          </a:p>
          <a:p>
            <a:pPr algn="l"/>
            <a:r>
              <a:rPr lang="it-IT" sz="3600" dirty="0">
                <a:solidFill>
                  <a:srgbClr val="002060"/>
                </a:solidFill>
              </a:rPr>
              <a:t>	</a:t>
            </a:r>
            <a:r>
              <a:rPr lang="it-IT" sz="3600" dirty="0" err="1" smtClean="0">
                <a:solidFill>
                  <a:srgbClr val="002060"/>
                </a:solidFill>
              </a:rPr>
              <a:t>Parallel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dirty="0" err="1" smtClean="0">
                <a:solidFill>
                  <a:srgbClr val="002060"/>
                </a:solidFill>
              </a:rPr>
              <a:t>acquisition</a:t>
            </a:r>
            <a:r>
              <a:rPr lang="it-IT" sz="3600" dirty="0" smtClean="0">
                <a:solidFill>
                  <a:srgbClr val="002060"/>
                </a:solidFill>
              </a:rPr>
              <a:t> and </a:t>
            </a:r>
            <a:r>
              <a:rPr lang="it-IT" sz="3600" dirty="0" err="1" smtClean="0">
                <a:solidFill>
                  <a:srgbClr val="002060"/>
                </a:solidFill>
              </a:rPr>
              <a:t>computing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dirty="0" err="1" smtClean="0">
                <a:solidFill>
                  <a:srgbClr val="002060"/>
                </a:solidFill>
              </a:rPr>
              <a:t>allow</a:t>
            </a:r>
            <a:endParaRPr lang="it-IT" sz="3600" dirty="0" smtClean="0">
              <a:solidFill>
                <a:srgbClr val="002060"/>
              </a:solidFill>
            </a:endParaRPr>
          </a:p>
          <a:p>
            <a:pPr algn="l"/>
            <a:r>
              <a:rPr lang="it-IT" sz="3600" dirty="0">
                <a:solidFill>
                  <a:srgbClr val="002060"/>
                </a:solidFill>
              </a:rPr>
              <a:t>	</a:t>
            </a:r>
            <a:r>
              <a:rPr lang="it-IT" sz="3600" dirty="0" smtClean="0">
                <a:solidFill>
                  <a:srgbClr val="002060"/>
                </a:solidFill>
              </a:rPr>
              <a:t>slow </a:t>
            </a:r>
            <a:r>
              <a:rPr lang="it-IT" sz="3600" dirty="0" err="1" smtClean="0">
                <a:solidFill>
                  <a:srgbClr val="002060"/>
                </a:solidFill>
              </a:rPr>
              <a:t>quiet</a:t>
            </a:r>
            <a:r>
              <a:rPr lang="it-IT" sz="3600" dirty="0" smtClean="0">
                <a:solidFill>
                  <a:srgbClr val="002060"/>
                </a:solidFill>
              </a:rPr>
              <a:t> and </a:t>
            </a:r>
            <a:r>
              <a:rPr lang="it-IT" sz="3600" dirty="0" err="1" smtClean="0">
                <a:solidFill>
                  <a:srgbClr val="002060"/>
                </a:solidFill>
              </a:rPr>
              <a:t>simpler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dirty="0" err="1" smtClean="0">
                <a:solidFill>
                  <a:srgbClr val="002060"/>
                </a:solidFill>
              </a:rPr>
              <a:t>architecture</a:t>
            </a:r>
            <a:endParaRPr lang="it-IT" sz="3600" dirty="0" smtClean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4800" y="1752600"/>
            <a:ext cx="1524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3kHz</a:t>
            </a:r>
          </a:p>
          <a:p>
            <a:pPr algn="ctr"/>
            <a:r>
              <a:rPr lang="en-US" dirty="0" smtClean="0"/>
              <a:t>detector </a:t>
            </a:r>
          </a:p>
          <a:p>
            <a:pPr algn="ctr"/>
            <a:r>
              <a:rPr lang="en-US" dirty="0" smtClean="0"/>
              <a:t>200 x 200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3505200" y="1752600"/>
            <a:ext cx="1524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Preprocessor</a:t>
            </a:r>
          </a:p>
          <a:p>
            <a:pPr algn="ctr"/>
            <a:r>
              <a:rPr lang="en-US" dirty="0" smtClean="0"/>
              <a:t>Bias &amp; Flat</a:t>
            </a:r>
          </a:p>
          <a:p>
            <a:pPr algn="ctr"/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Gflops</a:t>
            </a:r>
            <a:endParaRPr lang="en-US" dirty="0"/>
          </a:p>
        </p:txBody>
      </p:sp>
      <p:sp>
        <p:nvSpPr>
          <p:cNvPr id="5" name="Freccia a destra 4"/>
          <p:cNvSpPr/>
          <p:nvPr/>
        </p:nvSpPr>
        <p:spPr>
          <a:xfrm>
            <a:off x="2057400" y="2209800"/>
            <a:ext cx="12192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1.5 Gb/s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5334000" y="1752600"/>
            <a:ext cx="1524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Slope computing</a:t>
            </a:r>
          </a:p>
          <a:p>
            <a:pPr algn="ctr"/>
            <a:r>
              <a:rPr lang="en-US" dirty="0"/>
              <a:t>2</a:t>
            </a:r>
            <a:r>
              <a:rPr lang="en-US" dirty="0" smtClean="0"/>
              <a:t>0+ </a:t>
            </a:r>
            <a:r>
              <a:rPr lang="en-US" dirty="0" err="1" smtClean="0"/>
              <a:t>Gflops</a:t>
            </a:r>
            <a:endParaRPr lang="en-US" dirty="0"/>
          </a:p>
        </p:txBody>
      </p:sp>
      <p:sp>
        <p:nvSpPr>
          <p:cNvPr id="10" name="Freccia a destra 9"/>
          <p:cNvSpPr/>
          <p:nvPr/>
        </p:nvSpPr>
        <p:spPr>
          <a:xfrm>
            <a:off x="7162800" y="2209800"/>
            <a:ext cx="1524000" cy="609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float</a:t>
            </a:r>
            <a:r>
              <a:rPr lang="en-US" dirty="0" smtClean="0"/>
              <a:t>/s</a:t>
            </a: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819400" y="5029200"/>
            <a:ext cx="1524000" cy="15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3kHz </a:t>
            </a:r>
            <a:r>
              <a:rPr lang="en-US" dirty="0" err="1" smtClean="0"/>
              <a:t>Pixel_One</a:t>
            </a:r>
            <a:endParaRPr lang="en-US" dirty="0" smtClean="0"/>
          </a:p>
          <a:p>
            <a:pPr algn="ctr"/>
            <a:r>
              <a:rPr lang="en-US" dirty="0" smtClean="0"/>
              <a:t>detector </a:t>
            </a:r>
          </a:p>
          <a:p>
            <a:pPr algn="ctr"/>
            <a:r>
              <a:rPr lang="en-US" dirty="0" smtClean="0"/>
              <a:t>200 x 200</a:t>
            </a:r>
            <a:endParaRPr lang="en-US" dirty="0"/>
          </a:p>
        </p:txBody>
      </p:sp>
      <p:sp>
        <p:nvSpPr>
          <p:cNvPr id="13" name="Freccia a destra 12"/>
          <p:cNvSpPr/>
          <p:nvPr/>
        </p:nvSpPr>
        <p:spPr>
          <a:xfrm>
            <a:off x="4876800" y="5486400"/>
            <a:ext cx="1524000" cy="609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float</a:t>
            </a:r>
            <a:r>
              <a:rPr lang="en-US" dirty="0" smtClean="0"/>
              <a:t>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219200"/>
            <a:ext cx="8382000" cy="2133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EUROPRACTICE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allows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research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institution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 to </a:t>
            </a:r>
            <a:r>
              <a:rPr lang="it-IT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develop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 CMOS </a:t>
            </a:r>
            <a:r>
              <a:rPr lang="it-IT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cameras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using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 180 micron-</a:t>
            </a:r>
            <a:r>
              <a:rPr lang="it-IT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litography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at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low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cost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sharing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 the </a:t>
            </a:r>
            <a:r>
              <a:rPr lang="it-IT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project</a:t>
            </a:r>
            <a:endParaRPr lang="it-IT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dirty="0" smtClean="0">
                <a:solidFill>
                  <a:srgbClr val="FF0000"/>
                </a:solidFill>
                <a:latin typeface="Calibri" panose="020F0502020204030204" pitchFamily="34" charset="0"/>
              </a:rPr>
              <a:t>45 </a:t>
            </a:r>
            <a:r>
              <a:rPr lang="it-IT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prototipes</a:t>
            </a:r>
            <a:r>
              <a:rPr lang="it-IT" dirty="0" smtClean="0">
                <a:solidFill>
                  <a:srgbClr val="FF0000"/>
                </a:solidFill>
                <a:latin typeface="Calibri" panose="020F0502020204030204" pitchFamily="34" charset="0"/>
              </a:rPr>
              <a:t> with 5x5 </a:t>
            </a:r>
            <a:r>
              <a:rPr lang="it-IT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pixel_one</a:t>
            </a:r>
            <a:r>
              <a:rPr lang="it-IT" dirty="0" smtClean="0">
                <a:solidFill>
                  <a:srgbClr val="FF0000"/>
                </a:solidFill>
                <a:latin typeface="Calibri" panose="020F0502020204030204" pitchFamily="34" charset="0"/>
              </a:rPr>
              <a:t> 		</a:t>
            </a:r>
            <a:r>
              <a:rPr lang="it-IT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= 30 k€ (VAT </a:t>
            </a:r>
            <a:r>
              <a:rPr lang="it-IT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inc</a:t>
            </a:r>
            <a:r>
              <a:rPr lang="it-IT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.)</a:t>
            </a:r>
          </a:p>
          <a:p>
            <a:pPr algn="just"/>
            <a:endParaRPr lang="it-IT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endParaRPr lang="it-IT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it-IT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it-IT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92482"/>
              </p:ext>
            </p:extLst>
          </p:nvPr>
        </p:nvGraphicFramePr>
        <p:xfrm>
          <a:off x="838203" y="3419475"/>
          <a:ext cx="7823198" cy="282892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496766"/>
                <a:gridCol w="1331608"/>
                <a:gridCol w="1331608"/>
                <a:gridCol w="1331608"/>
                <a:gridCol w="1331608"/>
              </a:tblGrid>
              <a:tr h="26706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UMC CIS180 Image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2000" u="none" strike="noStrike" baseline="0" dirty="0" err="1" smtClean="0">
                          <a:effectLst/>
                        </a:rPr>
                        <a:t>sensor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2000" u="none" strike="noStrike" dirty="0" smtClean="0">
                          <a:effectLst/>
                        </a:rPr>
                        <a:t>2P4M ULTRA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diode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err="1">
                          <a:effectLst/>
                        </a:rPr>
                        <a:t>Samples</a:t>
                      </a:r>
                      <a:r>
                        <a:rPr lang="it-IT" sz="2000" u="none" strike="noStrike" dirty="0">
                          <a:effectLst/>
                        </a:rPr>
                        <a:t>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&gt; 45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Matrix </a:t>
                      </a:r>
                      <a:r>
                        <a:rPr lang="it-IT" sz="2000" u="none" strike="noStrike" dirty="0">
                          <a:effectLst/>
                        </a:rPr>
                        <a:t>Chip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2x2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4x4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5x5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10x10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Area Chip (mm2)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16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100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APS x </a:t>
                      </a:r>
                      <a:r>
                        <a:rPr lang="it-IT" sz="2000" u="none" strike="noStrike" dirty="0" smtClean="0">
                          <a:effectLst/>
                        </a:rPr>
                        <a:t>batch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720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720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1125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4500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Chips x </a:t>
                      </a:r>
                      <a:r>
                        <a:rPr lang="it-IT" sz="2000" u="none" strike="noStrike" dirty="0" smtClean="0">
                          <a:effectLst/>
                        </a:rPr>
                        <a:t>batch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180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45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45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45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err="1">
                          <a:effectLst/>
                        </a:rPr>
                        <a:t>Blocks</a:t>
                      </a:r>
                      <a:r>
                        <a:rPr lang="it-IT" sz="2000" u="none" strike="noStrike" dirty="0">
                          <a:effectLst/>
                        </a:rPr>
                        <a:t>  x design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err="1" smtClean="0">
                          <a:effectLst/>
                        </a:rPr>
                        <a:t>Cost</a:t>
                      </a:r>
                      <a:r>
                        <a:rPr lang="it-IT" sz="2000" u="none" strike="noStrike" dirty="0" smtClean="0">
                          <a:effectLst/>
                        </a:rPr>
                        <a:t> </a:t>
                      </a:r>
                      <a:r>
                        <a:rPr lang="it-IT" sz="2000" u="none" strike="noStrike" dirty="0">
                          <a:effectLst/>
                        </a:rPr>
                        <a:t>(die)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20400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20400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20400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81760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Packaging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3000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3000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3000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3000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5867400" y="4025900"/>
            <a:ext cx="1600200" cy="2209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819400" y="6343134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2012 costs estimate by courtesy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of A. </a:t>
            </a:r>
            <a:r>
              <a:rPr lang="it-IT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Bartoloni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(INFN, CERN)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dirty="0" err="1" smtClean="0">
                <a:solidFill>
                  <a:srgbClr val="002060"/>
                </a:solidFill>
              </a:rPr>
              <a:t>If</a:t>
            </a:r>
            <a:r>
              <a:rPr lang="it-IT" sz="4000" dirty="0" smtClean="0">
                <a:solidFill>
                  <a:srgbClr val="002060"/>
                </a:solidFill>
              </a:rPr>
              <a:t> a new </a:t>
            </a:r>
            <a:r>
              <a:rPr lang="it-IT" sz="4000" dirty="0" err="1" smtClean="0">
                <a:solidFill>
                  <a:srgbClr val="002060"/>
                </a:solidFill>
              </a:rPr>
              <a:t>Trex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funding</a:t>
            </a:r>
            <a:r>
              <a:rPr lang="it-IT" sz="4000" dirty="0" smtClean="0">
                <a:solidFill>
                  <a:srgbClr val="002060"/>
                </a:solidFill>
              </a:rPr>
              <a:t> or </a:t>
            </a:r>
            <a:r>
              <a:rPr lang="it-IT" sz="4000" dirty="0" err="1" smtClean="0">
                <a:solidFill>
                  <a:srgbClr val="002060"/>
                </a:solidFill>
              </a:rPr>
              <a:t>something</a:t>
            </a:r>
            <a:r>
              <a:rPr lang="it-IT" sz="4000" dirty="0" smtClean="0">
                <a:solidFill>
                  <a:srgbClr val="002060"/>
                </a:solidFill>
              </a:rPr>
              <a:t> else….</a:t>
            </a:r>
          </a:p>
        </p:txBody>
      </p:sp>
    </p:spTree>
    <p:extLst>
      <p:ext uri="{BB962C8B-B14F-4D97-AF65-F5344CB8AC3E}">
        <p14:creationId xmlns:p14="http://schemas.microsoft.com/office/powerpoint/2010/main" val="37371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400" y="1676400"/>
            <a:ext cx="91440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solidFill>
                  <a:srgbClr val="002060"/>
                </a:solidFill>
              </a:rPr>
              <a:t>No </a:t>
            </a:r>
            <a:r>
              <a:rPr lang="it-IT" sz="4000" dirty="0" err="1" smtClean="0">
                <a:solidFill>
                  <a:srgbClr val="002060"/>
                </a:solidFill>
              </a:rPr>
              <a:t>evident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showstopper</a:t>
            </a:r>
            <a:r>
              <a:rPr lang="it-IT" sz="4000" dirty="0" smtClean="0">
                <a:solidFill>
                  <a:srgbClr val="002060"/>
                </a:solidFill>
              </a:rPr>
              <a:t> in </a:t>
            </a:r>
            <a:r>
              <a:rPr lang="it-IT" sz="4000" dirty="0" err="1" smtClean="0">
                <a:solidFill>
                  <a:srgbClr val="002060"/>
                </a:solidFill>
              </a:rPr>
              <a:t>PixelOne</a:t>
            </a:r>
            <a:endParaRPr lang="it-IT" sz="4000" dirty="0" smtClean="0">
              <a:solidFill>
                <a:srgbClr val="002060"/>
              </a:solidFill>
            </a:endParaRPr>
          </a:p>
          <a:p>
            <a:endParaRPr lang="it-IT" sz="4000" dirty="0">
              <a:solidFill>
                <a:srgbClr val="002060"/>
              </a:solidFill>
            </a:endParaRPr>
          </a:p>
          <a:p>
            <a:r>
              <a:rPr lang="it-IT" sz="4000" dirty="0" err="1" smtClean="0">
                <a:solidFill>
                  <a:srgbClr val="002060"/>
                </a:solidFill>
              </a:rPr>
              <a:t>Thank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you</a:t>
            </a:r>
            <a:r>
              <a:rPr lang="it-IT" sz="4000" dirty="0" smtClean="0">
                <a:solidFill>
                  <a:srgbClr val="002060"/>
                </a:solidFill>
              </a:rPr>
              <a:t> for </a:t>
            </a:r>
            <a:r>
              <a:rPr lang="it-IT" sz="4000" dirty="0" err="1" smtClean="0">
                <a:solidFill>
                  <a:srgbClr val="002060"/>
                </a:solidFill>
              </a:rPr>
              <a:t>your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attention</a:t>
            </a:r>
            <a:r>
              <a:rPr lang="it-IT" sz="4000" dirty="0" smtClean="0">
                <a:solidFill>
                  <a:srgbClr val="002060"/>
                </a:solidFill>
              </a:rPr>
              <a:t>…</a:t>
            </a:r>
          </a:p>
          <a:p>
            <a:endParaRPr lang="it-IT" sz="4000" dirty="0">
              <a:solidFill>
                <a:srgbClr val="002060"/>
              </a:solidFill>
            </a:endParaRPr>
          </a:p>
          <a:p>
            <a:r>
              <a:rPr lang="it-IT" sz="4000" dirty="0" err="1">
                <a:solidFill>
                  <a:srgbClr val="002060"/>
                </a:solidFill>
              </a:rPr>
              <a:t>a</a:t>
            </a:r>
            <a:r>
              <a:rPr lang="it-IT" sz="4000" dirty="0" err="1" smtClean="0">
                <a:solidFill>
                  <a:srgbClr val="002060"/>
                </a:solidFill>
              </a:rPr>
              <a:t>ny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question</a:t>
            </a:r>
            <a:r>
              <a:rPr lang="it-IT" sz="4000" dirty="0" smtClean="0">
                <a:solidFill>
                  <a:srgbClr val="002060"/>
                </a:solidFill>
              </a:rPr>
              <a:t>?</a:t>
            </a:r>
            <a:endParaRPr lang="it-IT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PixelOne*@ E.ELT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074" name="Chart 1"/>
          <p:cNvPicPr>
            <a:picLocks noChangeArrowheads="1"/>
          </p:cNvPicPr>
          <p:nvPr/>
        </p:nvPicPr>
        <p:blipFill>
          <a:blip r:embed="rId2" cstate="print"/>
          <a:srcRect b="-31"/>
          <a:stretch>
            <a:fillRect/>
          </a:stretch>
        </p:blipFill>
        <p:spPr bwMode="auto">
          <a:xfrm>
            <a:off x="76200" y="914400"/>
            <a:ext cx="44960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Chart 3"/>
          <p:cNvPicPr>
            <a:picLocks noChangeArrowheads="1"/>
          </p:cNvPicPr>
          <p:nvPr/>
        </p:nvPicPr>
        <p:blipFill>
          <a:blip r:embed="rId3" cstate="print"/>
          <a:srcRect b="-31"/>
          <a:stretch>
            <a:fillRect/>
          </a:stretch>
        </p:blipFill>
        <p:spPr bwMode="auto">
          <a:xfrm>
            <a:off x="4606143" y="914400"/>
            <a:ext cx="449392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4114808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Photometric S/N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integration time in seconds for Pixel-One used as a fast photometer and for Pixel-One used as a faint sources imager at the </a:t>
            </a:r>
            <a:r>
              <a:rPr lang="en-US" sz="2400" b="1" dirty="0" err="1" smtClean="0"/>
              <a:t>Nasmith</a:t>
            </a:r>
            <a:r>
              <a:rPr lang="en-US" sz="2400" b="1" dirty="0" smtClean="0"/>
              <a:t> focus of the future E-ELT in V band with 0.8” seeing, sky mag. = V 21.</a:t>
            </a:r>
            <a:endParaRPr lang="it-IT" sz="2400" b="1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733800" y="6336268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*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 the “Italian slang” </a:t>
            </a:r>
            <a:r>
              <a:rPr kumimoji="0" lang="en-GB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PixelOne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sounds like “a big pixel”.</a:t>
            </a:r>
            <a:endParaRPr kumimoji="0" lang="en-GB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Science cases for Pixel_One… </a:t>
            </a:r>
            <a:r>
              <a:rPr lang="it-IT" sz="3200" i="1" dirty="0" smtClean="0">
                <a:solidFill>
                  <a:srgbClr val="FFC000"/>
                </a:solidFill>
              </a:rPr>
              <a:t>(finally)</a:t>
            </a:r>
            <a:endParaRPr lang="it-IT" sz="3600" i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9493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FFC000"/>
                </a:solidFill>
              </a:rPr>
              <a:t>High-frequency time sampling of compact objects</a:t>
            </a:r>
            <a:r>
              <a:rPr lang="en-US" sz="2000" dirty="0" smtClean="0">
                <a:solidFill>
                  <a:schemeClr val="bg1"/>
                </a:solidFill>
              </a:rPr>
              <a:t>:  like pulsars, </a:t>
            </a:r>
            <a:r>
              <a:rPr lang="en-US" sz="2000" dirty="0" err="1" smtClean="0">
                <a:solidFill>
                  <a:schemeClr val="bg1"/>
                </a:solidFill>
              </a:rPr>
              <a:t>magnetars</a:t>
            </a:r>
            <a:r>
              <a:rPr lang="en-US" sz="2000" dirty="0" smtClean="0">
                <a:solidFill>
                  <a:schemeClr val="bg1"/>
                </a:solidFill>
              </a:rPr>
              <a:t>, etc, can be observed with a time sampling of the order of 10</a:t>
            </a:r>
            <a:r>
              <a:rPr lang="en-US" sz="2000" baseline="30000" dirty="0" smtClean="0">
                <a:solidFill>
                  <a:schemeClr val="bg1"/>
                </a:solidFill>
              </a:rPr>
              <a:t>-3</a:t>
            </a:r>
            <a:r>
              <a:rPr lang="en-US" sz="2000" dirty="0" smtClean="0">
                <a:solidFill>
                  <a:schemeClr val="bg1"/>
                </a:solidFill>
              </a:rPr>
              <a:t>-10</a:t>
            </a:r>
            <a:r>
              <a:rPr lang="en-US" sz="2000" baseline="30000" dirty="0" smtClean="0">
                <a:solidFill>
                  <a:schemeClr val="bg1"/>
                </a:solidFill>
              </a:rPr>
              <a:t>-2</a:t>
            </a:r>
            <a:r>
              <a:rPr lang="en-US" sz="2000" dirty="0" smtClean="0">
                <a:solidFill>
                  <a:schemeClr val="bg1"/>
                </a:solidFill>
              </a:rPr>
              <a:t> , Vmag~20 (10σ), while in 1s the 10σ limiting magnitude is V~24.3</a:t>
            </a:r>
            <a:endParaRPr lang="it-IT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FFC000"/>
                </a:solidFill>
              </a:rPr>
              <a:t>Faint galactic halo objects</a:t>
            </a:r>
            <a:r>
              <a:rPr lang="en-US" sz="2000" dirty="0" smtClean="0">
                <a:solidFill>
                  <a:schemeClr val="bg1"/>
                </a:solidFill>
              </a:rPr>
              <a:t>: e.g. brown dwarfs. </a:t>
            </a:r>
            <a:endParaRPr lang="it-IT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FFC000"/>
                </a:solidFill>
              </a:rPr>
              <a:t>Faint objects around brighter sources</a:t>
            </a:r>
            <a:r>
              <a:rPr lang="en-US" sz="2000" dirty="0" smtClean="0">
                <a:solidFill>
                  <a:schemeClr val="bg1"/>
                </a:solidFill>
              </a:rPr>
              <a:t>: imaging big galaxies concentrating on spiral arms avoiding the bright bulges saturation</a:t>
            </a:r>
            <a:endParaRPr lang="it-IT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FFC000"/>
                </a:solidFill>
              </a:rPr>
              <a:t>Rapidly variable phenomena</a:t>
            </a:r>
            <a:r>
              <a:rPr lang="en-US" sz="2000" dirty="0" smtClean="0">
                <a:solidFill>
                  <a:schemeClr val="bg1"/>
                </a:solidFill>
              </a:rPr>
              <a:t>: it is possible to follow rapidly variable phenomena with high efficiency. Typical targets are contact binaries and short period variables.</a:t>
            </a:r>
            <a:endParaRPr lang="it-IT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FFC000"/>
                </a:solidFill>
              </a:rPr>
              <a:t>Other targets</a:t>
            </a:r>
            <a:r>
              <a:rPr lang="en-US" sz="2000" dirty="0" smtClean="0">
                <a:solidFill>
                  <a:schemeClr val="bg1"/>
                </a:solidFill>
              </a:rPr>
              <a:t>: in general any program that requires seeing-limited conditions can be carried out with </a:t>
            </a:r>
            <a:r>
              <a:rPr lang="en-US" sz="2000" dirty="0" err="1" smtClean="0">
                <a:solidFill>
                  <a:schemeClr val="bg1"/>
                </a:solidFill>
              </a:rPr>
              <a:t>Pixel_One</a:t>
            </a:r>
            <a:r>
              <a:rPr lang="en-US" sz="2000" dirty="0" smtClean="0">
                <a:solidFill>
                  <a:schemeClr val="bg1"/>
                </a:solidFill>
              </a:rPr>
              <a:t>. Even moderately crowded fields can be observed with a special attention to faint objects without “bleeding and saturation”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181608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“It is worth stressing that the relatively large field-of-view makes it possible to execute surveys, thus conjugating speed of acquisition with sky coverage.”</a:t>
            </a:r>
            <a:endParaRPr lang="it-IT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002060"/>
                </a:solidFill>
              </a:rPr>
              <a:t>Trex</a:t>
            </a:r>
            <a:r>
              <a:rPr lang="it-IT" sz="4000" b="1" dirty="0" smtClean="0">
                <a:solidFill>
                  <a:srgbClr val="002060"/>
                </a:solidFill>
              </a:rPr>
              <a:t> </a:t>
            </a:r>
            <a:r>
              <a:rPr lang="it-IT" sz="4000" b="1" dirty="0" err="1" smtClean="0">
                <a:solidFill>
                  <a:srgbClr val="002060"/>
                </a:solidFill>
              </a:rPr>
              <a:t>lab@Roma</a:t>
            </a:r>
            <a:r>
              <a:rPr lang="it-IT" sz="4000" b="1" dirty="0" smtClean="0">
                <a:solidFill>
                  <a:srgbClr val="002060"/>
                </a:solidFill>
              </a:rPr>
              <a:t> - </a:t>
            </a:r>
            <a:r>
              <a:rPr lang="it-IT" sz="3200" dirty="0" smtClean="0">
                <a:solidFill>
                  <a:srgbClr val="002060"/>
                </a:solidFill>
              </a:rPr>
              <a:t>(M. </a:t>
            </a:r>
            <a:r>
              <a:rPr lang="it-IT" sz="3200" dirty="0" err="1" smtClean="0">
                <a:solidFill>
                  <a:srgbClr val="002060"/>
                </a:solidFill>
              </a:rPr>
              <a:t>Stangalini</a:t>
            </a:r>
            <a:r>
              <a:rPr lang="it-IT" sz="32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Characterization</a:t>
            </a:r>
            <a:r>
              <a:rPr lang="it-IT" sz="3600" dirty="0" smtClean="0">
                <a:solidFill>
                  <a:srgbClr val="002060"/>
                </a:solidFill>
              </a:rPr>
              <a:t> of a 140 </a:t>
            </a:r>
            <a:r>
              <a:rPr lang="it-IT" sz="3600" dirty="0" err="1" smtClean="0">
                <a:solidFill>
                  <a:srgbClr val="002060"/>
                </a:solidFill>
              </a:rPr>
              <a:t>actuator</a:t>
            </a:r>
            <a:r>
              <a:rPr lang="it-IT" sz="3600" dirty="0" smtClean="0">
                <a:solidFill>
                  <a:srgbClr val="002060"/>
                </a:solidFill>
              </a:rPr>
              <a:t>  MEMS-DM under open </a:t>
            </a:r>
            <a:r>
              <a:rPr lang="it-IT" sz="3600" dirty="0" err="1" smtClean="0">
                <a:solidFill>
                  <a:srgbClr val="002060"/>
                </a:solidFill>
              </a:rPr>
              <a:t>loop</a:t>
            </a:r>
            <a:r>
              <a:rPr lang="it-IT" sz="3600" dirty="0" smtClean="0">
                <a:solidFill>
                  <a:srgbClr val="002060"/>
                </a:solidFill>
              </a:rPr>
              <a:t> control for AO </a:t>
            </a:r>
            <a:r>
              <a:rPr lang="it-IT" sz="3600" dirty="0" err="1" smtClean="0">
                <a:solidFill>
                  <a:srgbClr val="002060"/>
                </a:solidFill>
              </a:rPr>
              <a:t>local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dirty="0" err="1" smtClean="0">
                <a:solidFill>
                  <a:srgbClr val="002060"/>
                </a:solidFill>
              </a:rPr>
              <a:t>correction</a:t>
            </a:r>
            <a:r>
              <a:rPr lang="it-IT" sz="3600" dirty="0" smtClean="0">
                <a:solidFill>
                  <a:srgbClr val="002060"/>
                </a:solidFill>
              </a:rPr>
              <a:t> in </a:t>
            </a:r>
            <a:r>
              <a:rPr lang="it-IT" sz="3600" b="1" dirty="0" smtClean="0">
                <a:solidFill>
                  <a:srgbClr val="002060"/>
                </a:solidFill>
              </a:rPr>
              <a:t>E-ELT MOS </a:t>
            </a:r>
          </a:p>
          <a:p>
            <a:pPr algn="l"/>
            <a:endParaRPr lang="it-IT" sz="4000" dirty="0">
              <a:solidFill>
                <a:srgbClr val="002060"/>
              </a:solidFill>
            </a:endParaRPr>
          </a:p>
          <a:p>
            <a:pPr algn="l"/>
            <a:endParaRPr lang="it-IT" sz="4000" dirty="0" smtClean="0">
              <a:solidFill>
                <a:srgbClr val="002060"/>
              </a:solidFill>
            </a:endParaRPr>
          </a:p>
          <a:p>
            <a:pPr algn="l"/>
            <a:endParaRPr lang="it-IT" sz="4000" dirty="0">
              <a:solidFill>
                <a:srgbClr val="002060"/>
              </a:solidFill>
            </a:endParaRPr>
          </a:p>
          <a:p>
            <a:pPr algn="l"/>
            <a:endParaRPr lang="it-IT" sz="4000" dirty="0" smtClean="0">
              <a:solidFill>
                <a:srgbClr val="002060"/>
              </a:solidFill>
            </a:endParaRPr>
          </a:p>
          <a:p>
            <a:pPr algn="l"/>
            <a:endParaRPr lang="it-IT" sz="4000" dirty="0">
              <a:solidFill>
                <a:srgbClr val="002060"/>
              </a:solidFill>
            </a:endParaRPr>
          </a:p>
          <a:p>
            <a:pPr algn="l"/>
            <a:endParaRPr lang="it-IT" sz="4000" dirty="0" smtClean="0">
              <a:solidFill>
                <a:srgbClr val="002060"/>
              </a:solidFill>
            </a:endParaRPr>
          </a:p>
          <a:p>
            <a:pPr algn="l"/>
            <a:r>
              <a:rPr lang="it-IT" sz="3200" dirty="0" smtClean="0">
                <a:solidFill>
                  <a:srgbClr val="002060"/>
                </a:solidFill>
              </a:rPr>
              <a:t>Hardware </a:t>
            </a:r>
            <a:r>
              <a:rPr lang="en-US" sz="3200" dirty="0" smtClean="0">
                <a:solidFill>
                  <a:srgbClr val="002060"/>
                </a:solidFill>
              </a:rPr>
              <a:t>delivered</a:t>
            </a:r>
            <a:r>
              <a:rPr lang="it-IT" sz="3200" dirty="0" smtClean="0">
                <a:solidFill>
                  <a:srgbClr val="002060"/>
                </a:solidFill>
              </a:rPr>
              <a:t> last week… </a:t>
            </a:r>
            <a:r>
              <a:rPr lang="it-IT" sz="3200" dirty="0" err="1" smtClean="0">
                <a:solidFill>
                  <a:srgbClr val="002060"/>
                </a:solidFill>
              </a:rPr>
              <a:t>results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soon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048000"/>
            <a:ext cx="23336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Ferny\AppData\Roaming\Skype\ziaferny\media_messaging\media_cache\^FF208691BDC3F381847AD4A7B4A2D0433B7F2A3C9F2D776C68^pimgpsh_fullsize_dis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62428" b="-12222"/>
          <a:stretch>
            <a:fillRect/>
          </a:stretch>
        </p:blipFill>
        <p:spPr bwMode="auto">
          <a:xfrm>
            <a:off x="5591174" y="1752600"/>
            <a:ext cx="294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T_v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913112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00" y="0"/>
            <a:ext cx="5181600" cy="1371600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</a:rPr>
              <a:t>Pixel_One</a:t>
            </a:r>
            <a:r>
              <a:rPr lang="it-IT" sz="7200" b="1" dirty="0" smtClean="0">
                <a:solidFill>
                  <a:schemeClr val="bg1"/>
                </a:solidFill>
              </a:rPr>
              <a:t> </a:t>
            </a:r>
            <a:endParaRPr lang="it-IT" sz="7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64" y="5914589"/>
            <a:ext cx="8839200" cy="943411"/>
          </a:xfrm>
        </p:spPr>
        <p:txBody>
          <a:bodyPr>
            <a:normAutofit lnSpcReduction="10000"/>
          </a:bodyPr>
          <a:lstStyle/>
          <a:p>
            <a:pPr algn="l"/>
            <a:r>
              <a:rPr lang="it-IT" i="1" dirty="0" smtClean="0">
                <a:solidFill>
                  <a:schemeClr val="bg1"/>
                </a:solidFill>
              </a:rPr>
              <a:t>…a </a:t>
            </a:r>
            <a:r>
              <a:rPr lang="it-IT" i="1" dirty="0" err="1" smtClean="0">
                <a:solidFill>
                  <a:schemeClr val="bg1"/>
                </a:solidFill>
              </a:rPr>
              <a:t>few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years</a:t>
            </a:r>
            <a:r>
              <a:rPr lang="it-IT" i="1" dirty="0" smtClean="0">
                <a:solidFill>
                  <a:schemeClr val="bg1"/>
                </a:solidFill>
              </a:rPr>
              <a:t> ago </a:t>
            </a:r>
            <a:r>
              <a:rPr lang="it-IT" i="1" dirty="0" err="1" smtClean="0">
                <a:solidFill>
                  <a:schemeClr val="bg1"/>
                </a:solidFill>
              </a:rPr>
              <a:t>at</a:t>
            </a:r>
            <a:r>
              <a:rPr lang="it-IT" i="1" dirty="0" smtClean="0">
                <a:solidFill>
                  <a:schemeClr val="bg1"/>
                </a:solidFill>
              </a:rPr>
              <a:t> San Diego </a:t>
            </a:r>
          </a:p>
          <a:p>
            <a:pPr algn="l"/>
            <a:r>
              <a:rPr lang="it-IT" sz="2000" i="1" dirty="0" smtClean="0">
                <a:solidFill>
                  <a:schemeClr val="bg1"/>
                </a:solidFill>
              </a:rPr>
              <a:t>SPIE 2010; </a:t>
            </a:r>
            <a:r>
              <a:rPr lang="it-IT" sz="2000" i="1" dirty="0" err="1" smtClean="0">
                <a:solidFill>
                  <a:schemeClr val="bg1"/>
                </a:solidFill>
              </a:rPr>
              <a:t>Pedichini</a:t>
            </a:r>
            <a:r>
              <a:rPr lang="it-IT" sz="2000" i="1" dirty="0" smtClean="0">
                <a:solidFill>
                  <a:schemeClr val="bg1"/>
                </a:solidFill>
              </a:rPr>
              <a:t>, Di Paola, Testa </a:t>
            </a:r>
            <a:endParaRPr lang="it-IT" sz="20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8913" y="0"/>
            <a:ext cx="52350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bg1"/>
                </a:solidFill>
              </a:rPr>
              <a:t>...a possible technology to exploit</a:t>
            </a:r>
          </a:p>
          <a:p>
            <a:r>
              <a:rPr lang="it-IT" sz="2800" i="1" dirty="0" smtClean="0">
                <a:solidFill>
                  <a:schemeClr val="bg1"/>
                </a:solidFill>
              </a:rPr>
              <a:t>direct seeing limited imaging using</a:t>
            </a:r>
          </a:p>
          <a:p>
            <a:r>
              <a:rPr lang="it-IT" sz="2800" i="1" dirty="0" smtClean="0">
                <a:solidFill>
                  <a:schemeClr val="bg1"/>
                </a:solidFill>
              </a:rPr>
              <a:t> the whole </a:t>
            </a:r>
            <a:r>
              <a:rPr lang="it-IT" sz="2800" i="1" dirty="0" err="1" smtClean="0">
                <a:solidFill>
                  <a:schemeClr val="bg1"/>
                </a:solidFill>
              </a:rPr>
              <a:t>field</a:t>
            </a:r>
            <a:r>
              <a:rPr lang="it-IT" sz="2800" i="1" dirty="0" smtClean="0">
                <a:solidFill>
                  <a:schemeClr val="bg1"/>
                </a:solidFill>
              </a:rPr>
              <a:t> of </a:t>
            </a:r>
            <a:r>
              <a:rPr lang="it-IT" sz="2800" i="1" dirty="0" err="1" smtClean="0">
                <a:solidFill>
                  <a:schemeClr val="bg1"/>
                </a:solidFill>
              </a:rPr>
              <a:t>ELTs</a:t>
            </a:r>
            <a:r>
              <a:rPr lang="it-IT" sz="2800" i="1" dirty="0" smtClean="0">
                <a:solidFill>
                  <a:schemeClr val="bg1"/>
                </a:solidFill>
              </a:rPr>
              <a:t>…</a:t>
            </a:r>
            <a:endParaRPr lang="it-IT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t-telescope.jpg"/>
          <p:cNvPicPr>
            <a:picLocks noChangeAspect="1"/>
          </p:cNvPicPr>
          <p:nvPr/>
        </p:nvPicPr>
        <p:blipFill>
          <a:blip r:embed="rId2" cstate="print">
            <a:lum bright="-29000" contrast="-14000"/>
          </a:blip>
          <a:stretch>
            <a:fillRect/>
          </a:stretch>
        </p:blipFill>
        <p:spPr>
          <a:xfrm>
            <a:off x="-39351" y="0"/>
            <a:ext cx="92227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Overview of … 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ELT@seeing.limited.it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b="1" i="1" dirty="0" err="1" smtClean="0">
                <a:solidFill>
                  <a:schemeClr val="bg1"/>
                </a:solidFill>
              </a:rPr>
              <a:t>Important</a:t>
            </a:r>
            <a:r>
              <a:rPr lang="it-IT" sz="2800" b="1" i="1" dirty="0" smtClean="0">
                <a:solidFill>
                  <a:schemeClr val="bg1"/>
                </a:solidFill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</a:rPr>
              <a:t>numbers</a:t>
            </a:r>
            <a:r>
              <a:rPr lang="it-IT" sz="2800" b="1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Aperture				~ 40 m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Mirror surface			&gt; 1000m</a:t>
            </a:r>
            <a:r>
              <a:rPr lang="it-IT" sz="2800" b="1" i="1" baseline="30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F number				17.7 #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Focal lenght			&gt; 700 m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Field of view		</a:t>
            </a:r>
            <a:r>
              <a:rPr lang="en-US" sz="2800" b="1" i="1" dirty="0" smtClean="0">
                <a:solidFill>
                  <a:schemeClr val="bg1"/>
                </a:solidFill>
              </a:rPr>
              <a:t>	~ 5 x 5 arcmin</a:t>
            </a:r>
            <a:r>
              <a:rPr lang="it-IT" sz="2800" b="1" i="1" baseline="30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Scale				0.2 ÷ 0.3 arcsec/mm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Focal </a:t>
            </a:r>
            <a:r>
              <a:rPr lang="it-IT" sz="2800" b="1" i="1" dirty="0" err="1" smtClean="0">
                <a:solidFill>
                  <a:schemeClr val="bg1"/>
                </a:solidFill>
              </a:rPr>
              <a:t>plane</a:t>
            </a:r>
            <a:r>
              <a:rPr lang="it-IT" sz="2800" b="1" i="1" dirty="0" smtClean="0">
                <a:solidFill>
                  <a:schemeClr val="bg1"/>
                </a:solidFill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</a:rPr>
              <a:t>surface</a:t>
            </a:r>
            <a:r>
              <a:rPr lang="it-IT" sz="2800" b="1" i="1" dirty="0" smtClean="0">
                <a:solidFill>
                  <a:schemeClr val="bg1"/>
                </a:solidFill>
              </a:rPr>
              <a:t>		</a:t>
            </a:r>
            <a:r>
              <a:rPr lang="it-IT" sz="2800" b="1" i="1" dirty="0">
                <a:solidFill>
                  <a:schemeClr val="bg1"/>
                </a:solidFill>
              </a:rPr>
              <a:t>~</a:t>
            </a:r>
            <a:r>
              <a:rPr lang="it-IT" sz="2800" b="1" i="1" dirty="0" smtClean="0">
                <a:solidFill>
                  <a:schemeClr val="bg1"/>
                </a:solidFill>
              </a:rPr>
              <a:t> 1m</a:t>
            </a:r>
            <a:r>
              <a:rPr lang="it-IT" sz="2800" b="1" i="1" baseline="30000" dirty="0" smtClean="0">
                <a:solidFill>
                  <a:schemeClr val="bg1"/>
                </a:solidFill>
              </a:rPr>
              <a:t>2</a:t>
            </a:r>
            <a:r>
              <a:rPr lang="it-IT" sz="2800" b="1" i="1" dirty="0" smtClean="0">
                <a:solidFill>
                  <a:schemeClr val="bg1"/>
                </a:solidFill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</a:rPr>
              <a:t>(@ 5 arcmin)</a:t>
            </a:r>
          </a:p>
          <a:p>
            <a:r>
              <a:rPr lang="it-IT" sz="2800" b="1" i="1" dirty="0" err="1" smtClean="0">
                <a:solidFill>
                  <a:schemeClr val="bg1"/>
                </a:solidFill>
              </a:rPr>
              <a:t>Seeing</a:t>
            </a:r>
            <a:r>
              <a:rPr lang="it-IT" sz="2800" b="1" i="1" dirty="0" smtClean="0">
                <a:solidFill>
                  <a:schemeClr val="bg1"/>
                </a:solidFill>
              </a:rPr>
              <a:t> FWHM			0.6-0.8 </a:t>
            </a:r>
            <a:r>
              <a:rPr lang="it-IT" sz="2800" b="1" i="1" dirty="0" err="1" smtClean="0">
                <a:solidFill>
                  <a:schemeClr val="bg1"/>
                </a:solidFill>
              </a:rPr>
              <a:t>arcsec</a:t>
            </a:r>
            <a:endParaRPr lang="it-IT" sz="2800" b="1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5562600"/>
            <a:ext cx="7620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Diffraction limited PSF vs. </a:t>
            </a:r>
            <a:r>
              <a:rPr lang="it-IT" i="1" dirty="0" smtClean="0">
                <a:solidFill>
                  <a:srgbClr val="002060"/>
                </a:solidFill>
              </a:rPr>
              <a:t>seeing</a:t>
            </a:r>
            <a:endParaRPr lang="it-IT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rgbClr val="002060"/>
                </a:solidFill>
              </a:rPr>
              <a:t>The Airy disk diameter at </a:t>
            </a:r>
            <a:r>
              <a:rPr lang="el-GR" dirty="0" smtClean="0">
                <a:solidFill>
                  <a:srgbClr val="002060"/>
                </a:solidFill>
              </a:rPr>
              <a:t>λ</a:t>
            </a:r>
            <a:r>
              <a:rPr lang="it-IT" dirty="0" smtClean="0">
                <a:solidFill>
                  <a:srgbClr val="002060"/>
                </a:solidFill>
              </a:rPr>
              <a:t>=0.5µm is about 4 mas (18 µm) just two CCD pixels at ELT focal plane!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524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762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762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143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143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762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762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143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143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381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381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381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381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2286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2286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Frame 28"/>
          <p:cNvSpPr/>
          <p:nvPr/>
        </p:nvSpPr>
        <p:spPr>
          <a:xfrm>
            <a:off x="2667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0" name="Frame 29"/>
          <p:cNvSpPr/>
          <p:nvPr/>
        </p:nvSpPr>
        <p:spPr>
          <a:xfrm>
            <a:off x="2667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Frame 30"/>
          <p:cNvSpPr/>
          <p:nvPr/>
        </p:nvSpPr>
        <p:spPr>
          <a:xfrm>
            <a:off x="2286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2286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3" name="Frame 32"/>
          <p:cNvSpPr/>
          <p:nvPr/>
        </p:nvSpPr>
        <p:spPr>
          <a:xfrm>
            <a:off x="2667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Frame 33"/>
          <p:cNvSpPr/>
          <p:nvPr/>
        </p:nvSpPr>
        <p:spPr>
          <a:xfrm>
            <a:off x="2667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1524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6" name="Frame 35"/>
          <p:cNvSpPr/>
          <p:nvPr/>
        </p:nvSpPr>
        <p:spPr>
          <a:xfrm>
            <a:off x="1524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Frame 36"/>
          <p:cNvSpPr/>
          <p:nvPr/>
        </p:nvSpPr>
        <p:spPr>
          <a:xfrm>
            <a:off x="1905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Frame 37"/>
          <p:cNvSpPr/>
          <p:nvPr/>
        </p:nvSpPr>
        <p:spPr>
          <a:xfrm>
            <a:off x="1905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9" name="Frame 38"/>
          <p:cNvSpPr/>
          <p:nvPr/>
        </p:nvSpPr>
        <p:spPr>
          <a:xfrm>
            <a:off x="1524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0" name="Frame 39"/>
          <p:cNvSpPr/>
          <p:nvPr/>
        </p:nvSpPr>
        <p:spPr>
          <a:xfrm>
            <a:off x="1524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/>
        </p:nvSpPr>
        <p:spPr>
          <a:xfrm>
            <a:off x="1905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2" name="Frame 41"/>
          <p:cNvSpPr/>
          <p:nvPr/>
        </p:nvSpPr>
        <p:spPr>
          <a:xfrm>
            <a:off x="1905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0" name="Frame 59"/>
          <p:cNvSpPr/>
          <p:nvPr/>
        </p:nvSpPr>
        <p:spPr>
          <a:xfrm>
            <a:off x="3429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1" name="Frame 60"/>
          <p:cNvSpPr/>
          <p:nvPr/>
        </p:nvSpPr>
        <p:spPr>
          <a:xfrm>
            <a:off x="3048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2" name="Frame 61"/>
          <p:cNvSpPr/>
          <p:nvPr/>
        </p:nvSpPr>
        <p:spPr>
          <a:xfrm>
            <a:off x="3048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3" name="Frame 62"/>
          <p:cNvSpPr/>
          <p:nvPr/>
        </p:nvSpPr>
        <p:spPr>
          <a:xfrm>
            <a:off x="3048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4" name="Frame 63"/>
          <p:cNvSpPr/>
          <p:nvPr/>
        </p:nvSpPr>
        <p:spPr>
          <a:xfrm>
            <a:off x="3048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5" name="Frame 64"/>
          <p:cNvSpPr/>
          <p:nvPr/>
        </p:nvSpPr>
        <p:spPr>
          <a:xfrm>
            <a:off x="4191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6" name="Frame 65"/>
          <p:cNvSpPr/>
          <p:nvPr/>
        </p:nvSpPr>
        <p:spPr>
          <a:xfrm>
            <a:off x="4191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7" name="Frame 66"/>
          <p:cNvSpPr/>
          <p:nvPr/>
        </p:nvSpPr>
        <p:spPr>
          <a:xfrm>
            <a:off x="4572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8" name="Frame 67"/>
          <p:cNvSpPr/>
          <p:nvPr/>
        </p:nvSpPr>
        <p:spPr>
          <a:xfrm>
            <a:off x="4572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9" name="Frame 68"/>
          <p:cNvSpPr/>
          <p:nvPr/>
        </p:nvSpPr>
        <p:spPr>
          <a:xfrm>
            <a:off x="4191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0" name="Frame 69"/>
          <p:cNvSpPr/>
          <p:nvPr/>
        </p:nvSpPr>
        <p:spPr>
          <a:xfrm>
            <a:off x="4191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1" name="Frame 70"/>
          <p:cNvSpPr/>
          <p:nvPr/>
        </p:nvSpPr>
        <p:spPr>
          <a:xfrm>
            <a:off x="4572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2" name="Frame 71"/>
          <p:cNvSpPr/>
          <p:nvPr/>
        </p:nvSpPr>
        <p:spPr>
          <a:xfrm>
            <a:off x="4572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3" name="Frame 72"/>
          <p:cNvSpPr/>
          <p:nvPr/>
        </p:nvSpPr>
        <p:spPr>
          <a:xfrm>
            <a:off x="3429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4" name="Frame 73"/>
          <p:cNvSpPr/>
          <p:nvPr/>
        </p:nvSpPr>
        <p:spPr>
          <a:xfrm>
            <a:off x="3429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5" name="Frame 74"/>
          <p:cNvSpPr/>
          <p:nvPr/>
        </p:nvSpPr>
        <p:spPr>
          <a:xfrm>
            <a:off x="3810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6" name="Frame 75"/>
          <p:cNvSpPr/>
          <p:nvPr/>
        </p:nvSpPr>
        <p:spPr>
          <a:xfrm>
            <a:off x="3810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7" name="Frame 76"/>
          <p:cNvSpPr/>
          <p:nvPr/>
        </p:nvSpPr>
        <p:spPr>
          <a:xfrm>
            <a:off x="3429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8" name="Frame 77"/>
          <p:cNvSpPr/>
          <p:nvPr/>
        </p:nvSpPr>
        <p:spPr>
          <a:xfrm>
            <a:off x="3429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9" name="Frame 78"/>
          <p:cNvSpPr/>
          <p:nvPr/>
        </p:nvSpPr>
        <p:spPr>
          <a:xfrm>
            <a:off x="3810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0" name="Frame 79"/>
          <p:cNvSpPr/>
          <p:nvPr/>
        </p:nvSpPr>
        <p:spPr>
          <a:xfrm>
            <a:off x="3810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1" name="Frame 80"/>
          <p:cNvSpPr/>
          <p:nvPr/>
        </p:nvSpPr>
        <p:spPr>
          <a:xfrm>
            <a:off x="1143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2" name="Frame 81"/>
          <p:cNvSpPr/>
          <p:nvPr/>
        </p:nvSpPr>
        <p:spPr>
          <a:xfrm>
            <a:off x="762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3" name="Frame 82"/>
          <p:cNvSpPr/>
          <p:nvPr/>
        </p:nvSpPr>
        <p:spPr>
          <a:xfrm>
            <a:off x="762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4" name="Frame 83"/>
          <p:cNvSpPr/>
          <p:nvPr/>
        </p:nvSpPr>
        <p:spPr>
          <a:xfrm>
            <a:off x="762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5" name="Frame 84"/>
          <p:cNvSpPr/>
          <p:nvPr/>
        </p:nvSpPr>
        <p:spPr>
          <a:xfrm>
            <a:off x="762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6" name="Frame 85"/>
          <p:cNvSpPr/>
          <p:nvPr/>
        </p:nvSpPr>
        <p:spPr>
          <a:xfrm>
            <a:off x="1905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7" name="Frame 86"/>
          <p:cNvSpPr/>
          <p:nvPr/>
        </p:nvSpPr>
        <p:spPr>
          <a:xfrm>
            <a:off x="1905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8" name="Frame 87"/>
          <p:cNvSpPr/>
          <p:nvPr/>
        </p:nvSpPr>
        <p:spPr>
          <a:xfrm>
            <a:off x="2286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9" name="Frame 88"/>
          <p:cNvSpPr/>
          <p:nvPr/>
        </p:nvSpPr>
        <p:spPr>
          <a:xfrm>
            <a:off x="2286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0" name="Frame 89"/>
          <p:cNvSpPr/>
          <p:nvPr/>
        </p:nvSpPr>
        <p:spPr>
          <a:xfrm>
            <a:off x="1905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1" name="Frame 90"/>
          <p:cNvSpPr/>
          <p:nvPr/>
        </p:nvSpPr>
        <p:spPr>
          <a:xfrm>
            <a:off x="1905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2" name="Frame 91"/>
          <p:cNvSpPr/>
          <p:nvPr/>
        </p:nvSpPr>
        <p:spPr>
          <a:xfrm>
            <a:off x="2286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3" name="Frame 92"/>
          <p:cNvSpPr/>
          <p:nvPr/>
        </p:nvSpPr>
        <p:spPr>
          <a:xfrm>
            <a:off x="2286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4" name="Frame 93"/>
          <p:cNvSpPr/>
          <p:nvPr/>
        </p:nvSpPr>
        <p:spPr>
          <a:xfrm>
            <a:off x="1143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5" name="Frame 94"/>
          <p:cNvSpPr/>
          <p:nvPr/>
        </p:nvSpPr>
        <p:spPr>
          <a:xfrm>
            <a:off x="1143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6" name="Frame 95"/>
          <p:cNvSpPr/>
          <p:nvPr/>
        </p:nvSpPr>
        <p:spPr>
          <a:xfrm>
            <a:off x="1524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7" name="Frame 96"/>
          <p:cNvSpPr/>
          <p:nvPr/>
        </p:nvSpPr>
        <p:spPr>
          <a:xfrm>
            <a:off x="1524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8" name="Frame 97"/>
          <p:cNvSpPr/>
          <p:nvPr/>
        </p:nvSpPr>
        <p:spPr>
          <a:xfrm>
            <a:off x="1143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9" name="Frame 98"/>
          <p:cNvSpPr/>
          <p:nvPr/>
        </p:nvSpPr>
        <p:spPr>
          <a:xfrm>
            <a:off x="1143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0" name="Frame 99"/>
          <p:cNvSpPr/>
          <p:nvPr/>
        </p:nvSpPr>
        <p:spPr>
          <a:xfrm>
            <a:off x="1524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1" name="Frame 100"/>
          <p:cNvSpPr/>
          <p:nvPr/>
        </p:nvSpPr>
        <p:spPr>
          <a:xfrm>
            <a:off x="1524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2" name="Frame 101"/>
          <p:cNvSpPr/>
          <p:nvPr/>
        </p:nvSpPr>
        <p:spPr>
          <a:xfrm>
            <a:off x="3048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3" name="Frame 102"/>
          <p:cNvSpPr/>
          <p:nvPr/>
        </p:nvSpPr>
        <p:spPr>
          <a:xfrm>
            <a:off x="2667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4" name="Frame 103"/>
          <p:cNvSpPr/>
          <p:nvPr/>
        </p:nvSpPr>
        <p:spPr>
          <a:xfrm>
            <a:off x="2667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5" name="Frame 104"/>
          <p:cNvSpPr/>
          <p:nvPr/>
        </p:nvSpPr>
        <p:spPr>
          <a:xfrm>
            <a:off x="2667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6" name="Frame 105"/>
          <p:cNvSpPr/>
          <p:nvPr/>
        </p:nvSpPr>
        <p:spPr>
          <a:xfrm>
            <a:off x="2667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7" name="Frame 106"/>
          <p:cNvSpPr/>
          <p:nvPr/>
        </p:nvSpPr>
        <p:spPr>
          <a:xfrm>
            <a:off x="3810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8" name="Frame 107"/>
          <p:cNvSpPr/>
          <p:nvPr/>
        </p:nvSpPr>
        <p:spPr>
          <a:xfrm>
            <a:off x="3810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9" name="Frame 108"/>
          <p:cNvSpPr/>
          <p:nvPr/>
        </p:nvSpPr>
        <p:spPr>
          <a:xfrm>
            <a:off x="4191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0" name="Frame 109"/>
          <p:cNvSpPr/>
          <p:nvPr/>
        </p:nvSpPr>
        <p:spPr>
          <a:xfrm>
            <a:off x="4191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1" name="Frame 110"/>
          <p:cNvSpPr/>
          <p:nvPr/>
        </p:nvSpPr>
        <p:spPr>
          <a:xfrm>
            <a:off x="3810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2" name="Frame 111"/>
          <p:cNvSpPr/>
          <p:nvPr/>
        </p:nvSpPr>
        <p:spPr>
          <a:xfrm>
            <a:off x="3810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3" name="Frame 112"/>
          <p:cNvSpPr/>
          <p:nvPr/>
        </p:nvSpPr>
        <p:spPr>
          <a:xfrm>
            <a:off x="4191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4" name="Frame 113"/>
          <p:cNvSpPr/>
          <p:nvPr/>
        </p:nvSpPr>
        <p:spPr>
          <a:xfrm>
            <a:off x="6477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5" name="Frame 114"/>
          <p:cNvSpPr/>
          <p:nvPr/>
        </p:nvSpPr>
        <p:spPr>
          <a:xfrm>
            <a:off x="3048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6" name="Frame 115"/>
          <p:cNvSpPr/>
          <p:nvPr/>
        </p:nvSpPr>
        <p:spPr>
          <a:xfrm>
            <a:off x="3048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7" name="Frame 116"/>
          <p:cNvSpPr/>
          <p:nvPr/>
        </p:nvSpPr>
        <p:spPr>
          <a:xfrm>
            <a:off x="3429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8" name="Frame 117"/>
          <p:cNvSpPr/>
          <p:nvPr/>
        </p:nvSpPr>
        <p:spPr>
          <a:xfrm>
            <a:off x="3429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9" name="Frame 118"/>
          <p:cNvSpPr/>
          <p:nvPr/>
        </p:nvSpPr>
        <p:spPr>
          <a:xfrm>
            <a:off x="3048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0" name="Frame 119"/>
          <p:cNvSpPr/>
          <p:nvPr/>
        </p:nvSpPr>
        <p:spPr>
          <a:xfrm>
            <a:off x="3048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1" name="Frame 120"/>
          <p:cNvSpPr/>
          <p:nvPr/>
        </p:nvSpPr>
        <p:spPr>
          <a:xfrm>
            <a:off x="3429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2" name="Frame 121"/>
          <p:cNvSpPr/>
          <p:nvPr/>
        </p:nvSpPr>
        <p:spPr>
          <a:xfrm>
            <a:off x="3429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3" name="Frame 122"/>
          <p:cNvSpPr/>
          <p:nvPr/>
        </p:nvSpPr>
        <p:spPr>
          <a:xfrm>
            <a:off x="5334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4" name="Frame 123"/>
          <p:cNvSpPr/>
          <p:nvPr/>
        </p:nvSpPr>
        <p:spPr>
          <a:xfrm>
            <a:off x="4953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5" name="Frame 124"/>
          <p:cNvSpPr/>
          <p:nvPr/>
        </p:nvSpPr>
        <p:spPr>
          <a:xfrm>
            <a:off x="4953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6" name="Frame 125"/>
          <p:cNvSpPr/>
          <p:nvPr/>
        </p:nvSpPr>
        <p:spPr>
          <a:xfrm>
            <a:off x="4953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7" name="Frame 126"/>
          <p:cNvSpPr/>
          <p:nvPr/>
        </p:nvSpPr>
        <p:spPr>
          <a:xfrm>
            <a:off x="4953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8" name="Frame 127"/>
          <p:cNvSpPr/>
          <p:nvPr/>
        </p:nvSpPr>
        <p:spPr>
          <a:xfrm>
            <a:off x="6096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2" name="Frame 131"/>
          <p:cNvSpPr/>
          <p:nvPr/>
        </p:nvSpPr>
        <p:spPr>
          <a:xfrm>
            <a:off x="6096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3" name="Frame 132"/>
          <p:cNvSpPr/>
          <p:nvPr/>
        </p:nvSpPr>
        <p:spPr>
          <a:xfrm>
            <a:off x="6096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4" name="Frame 133"/>
          <p:cNvSpPr/>
          <p:nvPr/>
        </p:nvSpPr>
        <p:spPr>
          <a:xfrm>
            <a:off x="6477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5" name="Frame 134"/>
          <p:cNvSpPr/>
          <p:nvPr/>
        </p:nvSpPr>
        <p:spPr>
          <a:xfrm>
            <a:off x="6477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6" name="Frame 135"/>
          <p:cNvSpPr/>
          <p:nvPr/>
        </p:nvSpPr>
        <p:spPr>
          <a:xfrm>
            <a:off x="5334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7" name="Frame 136"/>
          <p:cNvSpPr/>
          <p:nvPr/>
        </p:nvSpPr>
        <p:spPr>
          <a:xfrm>
            <a:off x="5334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8" name="Frame 137"/>
          <p:cNvSpPr/>
          <p:nvPr/>
        </p:nvSpPr>
        <p:spPr>
          <a:xfrm>
            <a:off x="5715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0" name="Frame 139"/>
          <p:cNvSpPr/>
          <p:nvPr/>
        </p:nvSpPr>
        <p:spPr>
          <a:xfrm>
            <a:off x="5334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1" name="Frame 140"/>
          <p:cNvSpPr/>
          <p:nvPr/>
        </p:nvSpPr>
        <p:spPr>
          <a:xfrm>
            <a:off x="5334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2" name="Frame 141"/>
          <p:cNvSpPr/>
          <p:nvPr/>
        </p:nvSpPr>
        <p:spPr>
          <a:xfrm>
            <a:off x="5715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3" name="Frame 142"/>
          <p:cNvSpPr/>
          <p:nvPr/>
        </p:nvSpPr>
        <p:spPr>
          <a:xfrm>
            <a:off x="5715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4" name="Frame 143"/>
          <p:cNvSpPr/>
          <p:nvPr/>
        </p:nvSpPr>
        <p:spPr>
          <a:xfrm>
            <a:off x="381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5" name="Frame 144"/>
          <p:cNvSpPr/>
          <p:nvPr/>
        </p:nvSpPr>
        <p:spPr>
          <a:xfrm>
            <a:off x="381000" y="2895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6" name="Frame 145"/>
          <p:cNvSpPr/>
          <p:nvPr/>
        </p:nvSpPr>
        <p:spPr>
          <a:xfrm>
            <a:off x="762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7" name="Frame 146"/>
          <p:cNvSpPr/>
          <p:nvPr/>
        </p:nvSpPr>
        <p:spPr>
          <a:xfrm>
            <a:off x="762000" y="2895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8" name="Frame 147"/>
          <p:cNvSpPr/>
          <p:nvPr/>
        </p:nvSpPr>
        <p:spPr>
          <a:xfrm>
            <a:off x="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9" name="Frame 148"/>
          <p:cNvSpPr/>
          <p:nvPr/>
        </p:nvSpPr>
        <p:spPr>
          <a:xfrm>
            <a:off x="0" y="2895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0" name="Frame 149"/>
          <p:cNvSpPr/>
          <p:nvPr/>
        </p:nvSpPr>
        <p:spPr>
          <a:xfrm>
            <a:off x="1524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1" name="Frame 150"/>
          <p:cNvSpPr/>
          <p:nvPr/>
        </p:nvSpPr>
        <p:spPr>
          <a:xfrm>
            <a:off x="1143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2" name="Frame 151"/>
          <p:cNvSpPr/>
          <p:nvPr/>
        </p:nvSpPr>
        <p:spPr>
          <a:xfrm>
            <a:off x="1143000" y="2895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3" name="Frame 152"/>
          <p:cNvSpPr/>
          <p:nvPr/>
        </p:nvSpPr>
        <p:spPr>
          <a:xfrm>
            <a:off x="2286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4" name="Frame 153"/>
          <p:cNvSpPr/>
          <p:nvPr/>
        </p:nvSpPr>
        <p:spPr>
          <a:xfrm>
            <a:off x="6858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5" name="Frame 154"/>
          <p:cNvSpPr/>
          <p:nvPr/>
        </p:nvSpPr>
        <p:spPr>
          <a:xfrm>
            <a:off x="2667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7" name="Frame 156"/>
          <p:cNvSpPr/>
          <p:nvPr/>
        </p:nvSpPr>
        <p:spPr>
          <a:xfrm>
            <a:off x="1524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8" name="Frame 157"/>
          <p:cNvSpPr/>
          <p:nvPr/>
        </p:nvSpPr>
        <p:spPr>
          <a:xfrm>
            <a:off x="1524000" y="2895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9" name="Frame 158"/>
          <p:cNvSpPr/>
          <p:nvPr/>
        </p:nvSpPr>
        <p:spPr>
          <a:xfrm>
            <a:off x="1905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0" name="Frame 159"/>
          <p:cNvSpPr/>
          <p:nvPr/>
        </p:nvSpPr>
        <p:spPr>
          <a:xfrm>
            <a:off x="1905000" y="2895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1" name="Frame 160"/>
          <p:cNvSpPr/>
          <p:nvPr/>
        </p:nvSpPr>
        <p:spPr>
          <a:xfrm>
            <a:off x="3429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2" name="Frame 161"/>
          <p:cNvSpPr/>
          <p:nvPr/>
        </p:nvSpPr>
        <p:spPr>
          <a:xfrm>
            <a:off x="3048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4" name="Frame 163"/>
          <p:cNvSpPr/>
          <p:nvPr/>
        </p:nvSpPr>
        <p:spPr>
          <a:xfrm>
            <a:off x="3429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6" name="Frame 165"/>
          <p:cNvSpPr/>
          <p:nvPr/>
        </p:nvSpPr>
        <p:spPr>
          <a:xfrm>
            <a:off x="381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7" name="Frame 166"/>
          <p:cNvSpPr/>
          <p:nvPr/>
        </p:nvSpPr>
        <p:spPr>
          <a:xfrm>
            <a:off x="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8" name="Frame 167"/>
          <p:cNvSpPr/>
          <p:nvPr/>
        </p:nvSpPr>
        <p:spPr>
          <a:xfrm>
            <a:off x="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9" name="Frame 168"/>
          <p:cNvSpPr/>
          <p:nvPr/>
        </p:nvSpPr>
        <p:spPr>
          <a:xfrm>
            <a:off x="381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0" name="Frame 169"/>
          <p:cNvSpPr/>
          <p:nvPr/>
        </p:nvSpPr>
        <p:spPr>
          <a:xfrm>
            <a:off x="381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1" name="Frame 170"/>
          <p:cNvSpPr/>
          <p:nvPr/>
        </p:nvSpPr>
        <p:spPr>
          <a:xfrm>
            <a:off x="381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2" name="Frame 171"/>
          <p:cNvSpPr/>
          <p:nvPr/>
        </p:nvSpPr>
        <p:spPr>
          <a:xfrm>
            <a:off x="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3" name="Frame 172"/>
          <p:cNvSpPr/>
          <p:nvPr/>
        </p:nvSpPr>
        <p:spPr>
          <a:xfrm>
            <a:off x="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4" name="Frame 173"/>
          <p:cNvSpPr/>
          <p:nvPr/>
        </p:nvSpPr>
        <p:spPr>
          <a:xfrm>
            <a:off x="381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5" name="Frame 174"/>
          <p:cNvSpPr/>
          <p:nvPr/>
        </p:nvSpPr>
        <p:spPr>
          <a:xfrm>
            <a:off x="381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181100" y="4610100"/>
            <a:ext cx="3886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Frame 175"/>
          <p:cNvSpPr/>
          <p:nvPr/>
        </p:nvSpPr>
        <p:spPr>
          <a:xfrm>
            <a:off x="4953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7" name="Frame 176"/>
          <p:cNvSpPr/>
          <p:nvPr/>
        </p:nvSpPr>
        <p:spPr>
          <a:xfrm>
            <a:off x="4572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8" name="Frame 177"/>
          <p:cNvSpPr/>
          <p:nvPr/>
        </p:nvSpPr>
        <p:spPr>
          <a:xfrm>
            <a:off x="4572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9" name="Frame 178"/>
          <p:cNvSpPr/>
          <p:nvPr/>
        </p:nvSpPr>
        <p:spPr>
          <a:xfrm>
            <a:off x="4191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0" name="Frame 179"/>
          <p:cNvSpPr/>
          <p:nvPr/>
        </p:nvSpPr>
        <p:spPr>
          <a:xfrm>
            <a:off x="4572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1" name="Frame 180"/>
          <p:cNvSpPr/>
          <p:nvPr/>
        </p:nvSpPr>
        <p:spPr>
          <a:xfrm>
            <a:off x="5715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2" name="Frame 181"/>
          <p:cNvSpPr/>
          <p:nvPr/>
        </p:nvSpPr>
        <p:spPr>
          <a:xfrm>
            <a:off x="5715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3" name="Frame 182"/>
          <p:cNvSpPr/>
          <p:nvPr/>
        </p:nvSpPr>
        <p:spPr>
          <a:xfrm>
            <a:off x="6096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4" name="Frame 183"/>
          <p:cNvSpPr/>
          <p:nvPr/>
        </p:nvSpPr>
        <p:spPr>
          <a:xfrm>
            <a:off x="6096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6" name="Frame 185"/>
          <p:cNvSpPr/>
          <p:nvPr/>
        </p:nvSpPr>
        <p:spPr>
          <a:xfrm>
            <a:off x="5715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8" name="Frame 187"/>
          <p:cNvSpPr/>
          <p:nvPr/>
        </p:nvSpPr>
        <p:spPr>
          <a:xfrm>
            <a:off x="6096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9" name="Frame 188"/>
          <p:cNvSpPr/>
          <p:nvPr/>
        </p:nvSpPr>
        <p:spPr>
          <a:xfrm>
            <a:off x="4953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0" name="Frame 189"/>
          <p:cNvSpPr/>
          <p:nvPr/>
        </p:nvSpPr>
        <p:spPr>
          <a:xfrm>
            <a:off x="4953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1" name="Frame 190"/>
          <p:cNvSpPr/>
          <p:nvPr/>
        </p:nvSpPr>
        <p:spPr>
          <a:xfrm>
            <a:off x="5334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2" name="Frame 191"/>
          <p:cNvSpPr/>
          <p:nvPr/>
        </p:nvSpPr>
        <p:spPr>
          <a:xfrm>
            <a:off x="5334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3" name="Frame 192"/>
          <p:cNvSpPr/>
          <p:nvPr/>
        </p:nvSpPr>
        <p:spPr>
          <a:xfrm>
            <a:off x="4572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4" name="Frame 193"/>
          <p:cNvSpPr/>
          <p:nvPr/>
        </p:nvSpPr>
        <p:spPr>
          <a:xfrm>
            <a:off x="4953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5" name="Frame 194"/>
          <p:cNvSpPr/>
          <p:nvPr/>
        </p:nvSpPr>
        <p:spPr>
          <a:xfrm>
            <a:off x="4953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6" name="Frame 195"/>
          <p:cNvSpPr/>
          <p:nvPr/>
        </p:nvSpPr>
        <p:spPr>
          <a:xfrm>
            <a:off x="5334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7" name="Frame 196"/>
          <p:cNvSpPr/>
          <p:nvPr/>
        </p:nvSpPr>
        <p:spPr>
          <a:xfrm>
            <a:off x="6858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8" name="Frame 197"/>
          <p:cNvSpPr/>
          <p:nvPr/>
        </p:nvSpPr>
        <p:spPr>
          <a:xfrm>
            <a:off x="6858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9" name="Frame 198"/>
          <p:cNvSpPr/>
          <p:nvPr/>
        </p:nvSpPr>
        <p:spPr>
          <a:xfrm>
            <a:off x="7239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0" name="Frame 199"/>
          <p:cNvSpPr/>
          <p:nvPr/>
        </p:nvSpPr>
        <p:spPr>
          <a:xfrm>
            <a:off x="7239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1" name="Frame 200"/>
          <p:cNvSpPr/>
          <p:nvPr/>
        </p:nvSpPr>
        <p:spPr>
          <a:xfrm>
            <a:off x="6858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2" name="Frame 201"/>
          <p:cNvSpPr/>
          <p:nvPr/>
        </p:nvSpPr>
        <p:spPr>
          <a:xfrm>
            <a:off x="6858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3" name="Frame 202"/>
          <p:cNvSpPr/>
          <p:nvPr/>
        </p:nvSpPr>
        <p:spPr>
          <a:xfrm>
            <a:off x="7239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4" name="Frame 203"/>
          <p:cNvSpPr/>
          <p:nvPr/>
        </p:nvSpPr>
        <p:spPr>
          <a:xfrm>
            <a:off x="7239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5" name="Frame 204"/>
          <p:cNvSpPr/>
          <p:nvPr/>
        </p:nvSpPr>
        <p:spPr>
          <a:xfrm>
            <a:off x="6477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6" name="Frame 205"/>
          <p:cNvSpPr/>
          <p:nvPr/>
        </p:nvSpPr>
        <p:spPr>
          <a:xfrm>
            <a:off x="6477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7" name="Frame 206"/>
          <p:cNvSpPr/>
          <p:nvPr/>
        </p:nvSpPr>
        <p:spPr>
          <a:xfrm>
            <a:off x="5334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8" name="Frame 207"/>
          <p:cNvSpPr/>
          <p:nvPr/>
        </p:nvSpPr>
        <p:spPr>
          <a:xfrm>
            <a:off x="6477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9" name="Frame 208"/>
          <p:cNvSpPr/>
          <p:nvPr/>
        </p:nvSpPr>
        <p:spPr>
          <a:xfrm>
            <a:off x="5715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0" name="Frame 209"/>
          <p:cNvSpPr/>
          <p:nvPr/>
        </p:nvSpPr>
        <p:spPr>
          <a:xfrm>
            <a:off x="6096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1" name="Frame 210"/>
          <p:cNvSpPr/>
          <p:nvPr/>
        </p:nvSpPr>
        <p:spPr>
          <a:xfrm>
            <a:off x="7620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2" name="Frame 211"/>
          <p:cNvSpPr/>
          <p:nvPr/>
        </p:nvSpPr>
        <p:spPr>
          <a:xfrm>
            <a:off x="7620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3" name="Frame 212"/>
          <p:cNvSpPr/>
          <p:nvPr/>
        </p:nvSpPr>
        <p:spPr>
          <a:xfrm>
            <a:off x="8001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4" name="Frame 213"/>
          <p:cNvSpPr/>
          <p:nvPr/>
        </p:nvSpPr>
        <p:spPr>
          <a:xfrm>
            <a:off x="8001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5943600"/>
            <a:ext cx="845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7780268" y="2971808"/>
            <a:ext cx="1287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0.36 mm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100 mas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217" name="Straight Arrow Connector 216"/>
          <p:cNvCxnSpPr/>
          <p:nvPr/>
        </p:nvCxnSpPr>
        <p:spPr>
          <a:xfrm rot="5400000">
            <a:off x="7543005" y="4648204"/>
            <a:ext cx="16764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Arc 203"/>
          <p:cNvSpPr/>
          <p:nvPr/>
        </p:nvSpPr>
        <p:spPr>
          <a:xfrm>
            <a:off x="-5943600" y="381000"/>
            <a:ext cx="12573000" cy="12573000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1" name="Frame 230"/>
          <p:cNvSpPr/>
          <p:nvPr/>
        </p:nvSpPr>
        <p:spPr>
          <a:xfrm>
            <a:off x="6781800" y="3429000"/>
            <a:ext cx="533400" cy="533400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6781800" y="38100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…a different view….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at the </a:t>
            </a:r>
            <a:r>
              <a:rPr lang="it-IT" i="1" dirty="0" smtClean="0">
                <a:solidFill>
                  <a:schemeClr val="bg1"/>
                </a:solidFill>
              </a:rPr>
              <a:t>seeing</a:t>
            </a:r>
            <a:r>
              <a:rPr lang="it-IT" dirty="0" smtClean="0">
                <a:solidFill>
                  <a:schemeClr val="bg1"/>
                </a:solidFill>
              </a:rPr>
              <a:t> scale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0" y="5715008"/>
            <a:ext cx="2458528" cy="1142999"/>
            <a:chOff x="0" y="2819400"/>
            <a:chExt cx="8686800" cy="4038600"/>
          </a:xfrm>
        </p:grpSpPr>
        <p:sp>
          <p:nvSpPr>
            <p:cNvPr id="4" name="Oval 3"/>
            <p:cNvSpPr/>
            <p:nvPr/>
          </p:nvSpPr>
          <p:spPr>
            <a:xfrm>
              <a:off x="381000" y="5715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rame 4"/>
            <p:cNvSpPr/>
            <p:nvPr/>
          </p:nvSpPr>
          <p:spPr>
            <a:xfrm>
              <a:off x="1524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762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62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143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143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762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143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143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381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381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381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381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2" name="Frame 21"/>
            <p:cNvSpPr/>
            <p:nvPr/>
          </p:nvSpPr>
          <p:spPr>
            <a:xfrm>
              <a:off x="2286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3" name="Frame 22"/>
            <p:cNvSpPr/>
            <p:nvPr/>
          </p:nvSpPr>
          <p:spPr>
            <a:xfrm>
              <a:off x="2286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2667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5" name="Frame 24"/>
            <p:cNvSpPr/>
            <p:nvPr/>
          </p:nvSpPr>
          <p:spPr>
            <a:xfrm>
              <a:off x="2667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2286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2286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2667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2667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/>
          </p:nvSpPr>
          <p:spPr>
            <a:xfrm>
              <a:off x="1524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/>
          </p:nvSpPr>
          <p:spPr>
            <a:xfrm>
              <a:off x="1524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2" name="Frame 31"/>
            <p:cNvSpPr/>
            <p:nvPr/>
          </p:nvSpPr>
          <p:spPr>
            <a:xfrm>
              <a:off x="1905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3" name="Frame 32"/>
            <p:cNvSpPr/>
            <p:nvPr/>
          </p:nvSpPr>
          <p:spPr>
            <a:xfrm>
              <a:off x="1905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4" name="Frame 33"/>
            <p:cNvSpPr/>
            <p:nvPr/>
          </p:nvSpPr>
          <p:spPr>
            <a:xfrm>
              <a:off x="1524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5" name="Frame 34"/>
            <p:cNvSpPr/>
            <p:nvPr/>
          </p:nvSpPr>
          <p:spPr>
            <a:xfrm>
              <a:off x="1524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6" name="Frame 35"/>
            <p:cNvSpPr/>
            <p:nvPr/>
          </p:nvSpPr>
          <p:spPr>
            <a:xfrm>
              <a:off x="1905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7" name="Frame 36"/>
            <p:cNvSpPr/>
            <p:nvPr/>
          </p:nvSpPr>
          <p:spPr>
            <a:xfrm>
              <a:off x="1905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8" name="Frame 37"/>
            <p:cNvSpPr/>
            <p:nvPr/>
          </p:nvSpPr>
          <p:spPr>
            <a:xfrm>
              <a:off x="3429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9" name="Frame 38"/>
            <p:cNvSpPr/>
            <p:nvPr/>
          </p:nvSpPr>
          <p:spPr>
            <a:xfrm>
              <a:off x="3048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0" name="Frame 39"/>
            <p:cNvSpPr/>
            <p:nvPr/>
          </p:nvSpPr>
          <p:spPr>
            <a:xfrm>
              <a:off x="3048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1" name="Frame 40"/>
            <p:cNvSpPr/>
            <p:nvPr/>
          </p:nvSpPr>
          <p:spPr>
            <a:xfrm>
              <a:off x="3048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2" name="Frame 41"/>
            <p:cNvSpPr/>
            <p:nvPr/>
          </p:nvSpPr>
          <p:spPr>
            <a:xfrm>
              <a:off x="3048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3" name="Frame 42"/>
            <p:cNvSpPr/>
            <p:nvPr/>
          </p:nvSpPr>
          <p:spPr>
            <a:xfrm>
              <a:off x="4191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4" name="Frame 43"/>
            <p:cNvSpPr/>
            <p:nvPr/>
          </p:nvSpPr>
          <p:spPr>
            <a:xfrm>
              <a:off x="4191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5" name="Frame 44"/>
            <p:cNvSpPr/>
            <p:nvPr/>
          </p:nvSpPr>
          <p:spPr>
            <a:xfrm>
              <a:off x="4572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6" name="Frame 45"/>
            <p:cNvSpPr/>
            <p:nvPr/>
          </p:nvSpPr>
          <p:spPr>
            <a:xfrm>
              <a:off x="4572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7" name="Frame 46"/>
            <p:cNvSpPr/>
            <p:nvPr/>
          </p:nvSpPr>
          <p:spPr>
            <a:xfrm>
              <a:off x="4191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8" name="Frame 47"/>
            <p:cNvSpPr/>
            <p:nvPr/>
          </p:nvSpPr>
          <p:spPr>
            <a:xfrm>
              <a:off x="4191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9" name="Frame 48"/>
            <p:cNvSpPr/>
            <p:nvPr/>
          </p:nvSpPr>
          <p:spPr>
            <a:xfrm>
              <a:off x="4572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0" name="Frame 49"/>
            <p:cNvSpPr/>
            <p:nvPr/>
          </p:nvSpPr>
          <p:spPr>
            <a:xfrm>
              <a:off x="4572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1" name="Frame 50"/>
            <p:cNvSpPr/>
            <p:nvPr/>
          </p:nvSpPr>
          <p:spPr>
            <a:xfrm>
              <a:off x="3429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2" name="Frame 51"/>
            <p:cNvSpPr/>
            <p:nvPr/>
          </p:nvSpPr>
          <p:spPr>
            <a:xfrm>
              <a:off x="3429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3" name="Frame 52"/>
            <p:cNvSpPr/>
            <p:nvPr/>
          </p:nvSpPr>
          <p:spPr>
            <a:xfrm>
              <a:off x="3810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4" name="Frame 53"/>
            <p:cNvSpPr/>
            <p:nvPr/>
          </p:nvSpPr>
          <p:spPr>
            <a:xfrm>
              <a:off x="3810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5" name="Frame 54"/>
            <p:cNvSpPr/>
            <p:nvPr/>
          </p:nvSpPr>
          <p:spPr>
            <a:xfrm>
              <a:off x="3429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6" name="Frame 55"/>
            <p:cNvSpPr/>
            <p:nvPr/>
          </p:nvSpPr>
          <p:spPr>
            <a:xfrm>
              <a:off x="3429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7" name="Frame 56"/>
            <p:cNvSpPr/>
            <p:nvPr/>
          </p:nvSpPr>
          <p:spPr>
            <a:xfrm>
              <a:off x="3810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8" name="Frame 57"/>
            <p:cNvSpPr/>
            <p:nvPr/>
          </p:nvSpPr>
          <p:spPr>
            <a:xfrm>
              <a:off x="3810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9" name="Frame 58"/>
            <p:cNvSpPr/>
            <p:nvPr/>
          </p:nvSpPr>
          <p:spPr>
            <a:xfrm>
              <a:off x="1143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0" name="Frame 59"/>
            <p:cNvSpPr/>
            <p:nvPr/>
          </p:nvSpPr>
          <p:spPr>
            <a:xfrm>
              <a:off x="762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1" name="Frame 60"/>
            <p:cNvSpPr/>
            <p:nvPr/>
          </p:nvSpPr>
          <p:spPr>
            <a:xfrm>
              <a:off x="762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2" name="Frame 61"/>
            <p:cNvSpPr/>
            <p:nvPr/>
          </p:nvSpPr>
          <p:spPr>
            <a:xfrm>
              <a:off x="762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3" name="Frame 62"/>
            <p:cNvSpPr/>
            <p:nvPr/>
          </p:nvSpPr>
          <p:spPr>
            <a:xfrm>
              <a:off x="762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4" name="Frame 63"/>
            <p:cNvSpPr/>
            <p:nvPr/>
          </p:nvSpPr>
          <p:spPr>
            <a:xfrm>
              <a:off x="1905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5" name="Frame 64"/>
            <p:cNvSpPr/>
            <p:nvPr/>
          </p:nvSpPr>
          <p:spPr>
            <a:xfrm>
              <a:off x="1905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6" name="Frame 65"/>
            <p:cNvSpPr/>
            <p:nvPr/>
          </p:nvSpPr>
          <p:spPr>
            <a:xfrm>
              <a:off x="2286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7" name="Frame 66"/>
            <p:cNvSpPr/>
            <p:nvPr/>
          </p:nvSpPr>
          <p:spPr>
            <a:xfrm>
              <a:off x="2286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8" name="Frame 67"/>
            <p:cNvSpPr/>
            <p:nvPr/>
          </p:nvSpPr>
          <p:spPr>
            <a:xfrm>
              <a:off x="1905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9" name="Frame 68"/>
            <p:cNvSpPr/>
            <p:nvPr/>
          </p:nvSpPr>
          <p:spPr>
            <a:xfrm>
              <a:off x="1905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0" name="Frame 69"/>
            <p:cNvSpPr/>
            <p:nvPr/>
          </p:nvSpPr>
          <p:spPr>
            <a:xfrm>
              <a:off x="2286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1" name="Frame 70"/>
            <p:cNvSpPr/>
            <p:nvPr/>
          </p:nvSpPr>
          <p:spPr>
            <a:xfrm>
              <a:off x="2286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2" name="Frame 71"/>
            <p:cNvSpPr/>
            <p:nvPr/>
          </p:nvSpPr>
          <p:spPr>
            <a:xfrm>
              <a:off x="1143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3" name="Frame 72"/>
            <p:cNvSpPr/>
            <p:nvPr/>
          </p:nvSpPr>
          <p:spPr>
            <a:xfrm>
              <a:off x="1143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4" name="Frame 73"/>
            <p:cNvSpPr/>
            <p:nvPr/>
          </p:nvSpPr>
          <p:spPr>
            <a:xfrm>
              <a:off x="1524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5" name="Frame 74"/>
            <p:cNvSpPr/>
            <p:nvPr/>
          </p:nvSpPr>
          <p:spPr>
            <a:xfrm>
              <a:off x="1524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6" name="Frame 75"/>
            <p:cNvSpPr/>
            <p:nvPr/>
          </p:nvSpPr>
          <p:spPr>
            <a:xfrm>
              <a:off x="1143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7" name="Frame 76"/>
            <p:cNvSpPr/>
            <p:nvPr/>
          </p:nvSpPr>
          <p:spPr>
            <a:xfrm>
              <a:off x="1143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8" name="Frame 77"/>
            <p:cNvSpPr/>
            <p:nvPr/>
          </p:nvSpPr>
          <p:spPr>
            <a:xfrm>
              <a:off x="1524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9" name="Frame 78"/>
            <p:cNvSpPr/>
            <p:nvPr/>
          </p:nvSpPr>
          <p:spPr>
            <a:xfrm>
              <a:off x="1524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0" name="Frame 79"/>
            <p:cNvSpPr/>
            <p:nvPr/>
          </p:nvSpPr>
          <p:spPr>
            <a:xfrm>
              <a:off x="3048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1" name="Frame 80"/>
            <p:cNvSpPr/>
            <p:nvPr/>
          </p:nvSpPr>
          <p:spPr>
            <a:xfrm>
              <a:off x="2667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2" name="Frame 81"/>
            <p:cNvSpPr/>
            <p:nvPr/>
          </p:nvSpPr>
          <p:spPr>
            <a:xfrm>
              <a:off x="2667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3" name="Frame 82"/>
            <p:cNvSpPr/>
            <p:nvPr/>
          </p:nvSpPr>
          <p:spPr>
            <a:xfrm>
              <a:off x="2667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4" name="Frame 83"/>
            <p:cNvSpPr/>
            <p:nvPr/>
          </p:nvSpPr>
          <p:spPr>
            <a:xfrm>
              <a:off x="2667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5" name="Frame 84"/>
            <p:cNvSpPr/>
            <p:nvPr/>
          </p:nvSpPr>
          <p:spPr>
            <a:xfrm>
              <a:off x="3810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6" name="Frame 85"/>
            <p:cNvSpPr/>
            <p:nvPr/>
          </p:nvSpPr>
          <p:spPr>
            <a:xfrm>
              <a:off x="3810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7" name="Frame 86"/>
            <p:cNvSpPr/>
            <p:nvPr/>
          </p:nvSpPr>
          <p:spPr>
            <a:xfrm>
              <a:off x="4191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8" name="Frame 87"/>
            <p:cNvSpPr/>
            <p:nvPr/>
          </p:nvSpPr>
          <p:spPr>
            <a:xfrm>
              <a:off x="4191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9" name="Frame 88"/>
            <p:cNvSpPr/>
            <p:nvPr/>
          </p:nvSpPr>
          <p:spPr>
            <a:xfrm>
              <a:off x="3810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0" name="Frame 89"/>
            <p:cNvSpPr/>
            <p:nvPr/>
          </p:nvSpPr>
          <p:spPr>
            <a:xfrm>
              <a:off x="3810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1" name="Frame 90"/>
            <p:cNvSpPr/>
            <p:nvPr/>
          </p:nvSpPr>
          <p:spPr>
            <a:xfrm>
              <a:off x="4191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2" name="Frame 91"/>
            <p:cNvSpPr/>
            <p:nvPr/>
          </p:nvSpPr>
          <p:spPr>
            <a:xfrm>
              <a:off x="6477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3" name="Frame 92"/>
            <p:cNvSpPr/>
            <p:nvPr/>
          </p:nvSpPr>
          <p:spPr>
            <a:xfrm>
              <a:off x="3048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4" name="Frame 93"/>
            <p:cNvSpPr/>
            <p:nvPr/>
          </p:nvSpPr>
          <p:spPr>
            <a:xfrm>
              <a:off x="3048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5" name="Frame 94"/>
            <p:cNvSpPr/>
            <p:nvPr/>
          </p:nvSpPr>
          <p:spPr>
            <a:xfrm>
              <a:off x="3429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6" name="Frame 95"/>
            <p:cNvSpPr/>
            <p:nvPr/>
          </p:nvSpPr>
          <p:spPr>
            <a:xfrm>
              <a:off x="3429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7" name="Frame 96"/>
            <p:cNvSpPr/>
            <p:nvPr/>
          </p:nvSpPr>
          <p:spPr>
            <a:xfrm>
              <a:off x="3048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8" name="Frame 97"/>
            <p:cNvSpPr/>
            <p:nvPr/>
          </p:nvSpPr>
          <p:spPr>
            <a:xfrm>
              <a:off x="3048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9" name="Frame 98"/>
            <p:cNvSpPr/>
            <p:nvPr/>
          </p:nvSpPr>
          <p:spPr>
            <a:xfrm>
              <a:off x="3429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0" name="Frame 99"/>
            <p:cNvSpPr/>
            <p:nvPr/>
          </p:nvSpPr>
          <p:spPr>
            <a:xfrm>
              <a:off x="3429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1" name="Frame 100"/>
            <p:cNvSpPr/>
            <p:nvPr/>
          </p:nvSpPr>
          <p:spPr>
            <a:xfrm>
              <a:off x="5334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2" name="Frame 101"/>
            <p:cNvSpPr/>
            <p:nvPr/>
          </p:nvSpPr>
          <p:spPr>
            <a:xfrm>
              <a:off x="4953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3" name="Frame 102"/>
            <p:cNvSpPr/>
            <p:nvPr/>
          </p:nvSpPr>
          <p:spPr>
            <a:xfrm>
              <a:off x="4953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4" name="Frame 103"/>
            <p:cNvSpPr/>
            <p:nvPr/>
          </p:nvSpPr>
          <p:spPr>
            <a:xfrm>
              <a:off x="4953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5" name="Frame 104"/>
            <p:cNvSpPr/>
            <p:nvPr/>
          </p:nvSpPr>
          <p:spPr>
            <a:xfrm>
              <a:off x="4953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6" name="Frame 105"/>
            <p:cNvSpPr/>
            <p:nvPr/>
          </p:nvSpPr>
          <p:spPr>
            <a:xfrm>
              <a:off x="6096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7" name="Frame 106"/>
            <p:cNvSpPr/>
            <p:nvPr/>
          </p:nvSpPr>
          <p:spPr>
            <a:xfrm>
              <a:off x="6096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8" name="Frame 107"/>
            <p:cNvSpPr/>
            <p:nvPr/>
          </p:nvSpPr>
          <p:spPr>
            <a:xfrm>
              <a:off x="6096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9" name="Frame 108"/>
            <p:cNvSpPr/>
            <p:nvPr/>
          </p:nvSpPr>
          <p:spPr>
            <a:xfrm>
              <a:off x="6477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0" name="Frame 109"/>
            <p:cNvSpPr/>
            <p:nvPr/>
          </p:nvSpPr>
          <p:spPr>
            <a:xfrm>
              <a:off x="6477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1" name="Frame 110"/>
            <p:cNvSpPr/>
            <p:nvPr/>
          </p:nvSpPr>
          <p:spPr>
            <a:xfrm>
              <a:off x="5334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2" name="Frame 111"/>
            <p:cNvSpPr/>
            <p:nvPr/>
          </p:nvSpPr>
          <p:spPr>
            <a:xfrm>
              <a:off x="5334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3" name="Frame 112"/>
            <p:cNvSpPr/>
            <p:nvPr/>
          </p:nvSpPr>
          <p:spPr>
            <a:xfrm>
              <a:off x="5715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4" name="Frame 113"/>
            <p:cNvSpPr/>
            <p:nvPr/>
          </p:nvSpPr>
          <p:spPr>
            <a:xfrm>
              <a:off x="5334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5" name="Frame 114"/>
            <p:cNvSpPr/>
            <p:nvPr/>
          </p:nvSpPr>
          <p:spPr>
            <a:xfrm>
              <a:off x="5334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6" name="Frame 115"/>
            <p:cNvSpPr/>
            <p:nvPr/>
          </p:nvSpPr>
          <p:spPr>
            <a:xfrm>
              <a:off x="5715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7" name="Frame 116"/>
            <p:cNvSpPr/>
            <p:nvPr/>
          </p:nvSpPr>
          <p:spPr>
            <a:xfrm>
              <a:off x="5715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8" name="Frame 117"/>
            <p:cNvSpPr/>
            <p:nvPr/>
          </p:nvSpPr>
          <p:spPr>
            <a:xfrm>
              <a:off x="381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9" name="Frame 118"/>
            <p:cNvSpPr/>
            <p:nvPr/>
          </p:nvSpPr>
          <p:spPr>
            <a:xfrm>
              <a:off x="381000" y="3048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0" name="Frame 119"/>
            <p:cNvSpPr/>
            <p:nvPr/>
          </p:nvSpPr>
          <p:spPr>
            <a:xfrm>
              <a:off x="762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1" name="Frame 120"/>
            <p:cNvSpPr/>
            <p:nvPr/>
          </p:nvSpPr>
          <p:spPr>
            <a:xfrm>
              <a:off x="762000" y="3048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2" name="Frame 121"/>
            <p:cNvSpPr/>
            <p:nvPr/>
          </p:nvSpPr>
          <p:spPr>
            <a:xfrm>
              <a:off x="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3" name="Frame 122"/>
            <p:cNvSpPr/>
            <p:nvPr/>
          </p:nvSpPr>
          <p:spPr>
            <a:xfrm>
              <a:off x="0" y="3048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4" name="Frame 123"/>
            <p:cNvSpPr/>
            <p:nvPr/>
          </p:nvSpPr>
          <p:spPr>
            <a:xfrm>
              <a:off x="1524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5" name="Frame 124"/>
            <p:cNvSpPr/>
            <p:nvPr/>
          </p:nvSpPr>
          <p:spPr>
            <a:xfrm>
              <a:off x="1143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6" name="Frame 125"/>
            <p:cNvSpPr/>
            <p:nvPr/>
          </p:nvSpPr>
          <p:spPr>
            <a:xfrm>
              <a:off x="1143000" y="3048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7" name="Frame 126"/>
            <p:cNvSpPr/>
            <p:nvPr/>
          </p:nvSpPr>
          <p:spPr>
            <a:xfrm>
              <a:off x="2286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8" name="Frame 127"/>
            <p:cNvSpPr/>
            <p:nvPr/>
          </p:nvSpPr>
          <p:spPr>
            <a:xfrm>
              <a:off x="6858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9" name="Frame 128"/>
            <p:cNvSpPr/>
            <p:nvPr/>
          </p:nvSpPr>
          <p:spPr>
            <a:xfrm>
              <a:off x="2667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0" name="Frame 129"/>
            <p:cNvSpPr/>
            <p:nvPr/>
          </p:nvSpPr>
          <p:spPr>
            <a:xfrm>
              <a:off x="1524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" name="Frame 130"/>
            <p:cNvSpPr/>
            <p:nvPr/>
          </p:nvSpPr>
          <p:spPr>
            <a:xfrm>
              <a:off x="1524000" y="3048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2" name="Frame 131"/>
            <p:cNvSpPr/>
            <p:nvPr/>
          </p:nvSpPr>
          <p:spPr>
            <a:xfrm>
              <a:off x="1905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3" name="Frame 132"/>
            <p:cNvSpPr/>
            <p:nvPr/>
          </p:nvSpPr>
          <p:spPr>
            <a:xfrm>
              <a:off x="1905000" y="3048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4" name="Frame 133"/>
            <p:cNvSpPr/>
            <p:nvPr/>
          </p:nvSpPr>
          <p:spPr>
            <a:xfrm>
              <a:off x="3429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5" name="Frame 134"/>
            <p:cNvSpPr/>
            <p:nvPr/>
          </p:nvSpPr>
          <p:spPr>
            <a:xfrm>
              <a:off x="3048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6" name="Frame 135"/>
            <p:cNvSpPr/>
            <p:nvPr/>
          </p:nvSpPr>
          <p:spPr>
            <a:xfrm>
              <a:off x="3429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7" name="Frame 136"/>
            <p:cNvSpPr/>
            <p:nvPr/>
          </p:nvSpPr>
          <p:spPr>
            <a:xfrm>
              <a:off x="381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8" name="Frame 137"/>
            <p:cNvSpPr/>
            <p:nvPr/>
          </p:nvSpPr>
          <p:spPr>
            <a:xfrm>
              <a:off x="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9" name="Frame 138"/>
            <p:cNvSpPr/>
            <p:nvPr/>
          </p:nvSpPr>
          <p:spPr>
            <a:xfrm>
              <a:off x="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0" name="Frame 139"/>
            <p:cNvSpPr/>
            <p:nvPr/>
          </p:nvSpPr>
          <p:spPr>
            <a:xfrm>
              <a:off x="381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1" name="Frame 140"/>
            <p:cNvSpPr/>
            <p:nvPr/>
          </p:nvSpPr>
          <p:spPr>
            <a:xfrm>
              <a:off x="381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2" name="Frame 141"/>
            <p:cNvSpPr/>
            <p:nvPr/>
          </p:nvSpPr>
          <p:spPr>
            <a:xfrm>
              <a:off x="381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3" name="Frame 142"/>
            <p:cNvSpPr/>
            <p:nvPr/>
          </p:nvSpPr>
          <p:spPr>
            <a:xfrm>
              <a:off x="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4" name="Frame 143"/>
            <p:cNvSpPr/>
            <p:nvPr/>
          </p:nvSpPr>
          <p:spPr>
            <a:xfrm>
              <a:off x="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5" name="Frame 144"/>
            <p:cNvSpPr/>
            <p:nvPr/>
          </p:nvSpPr>
          <p:spPr>
            <a:xfrm>
              <a:off x="381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6" name="Frame 145"/>
            <p:cNvSpPr/>
            <p:nvPr/>
          </p:nvSpPr>
          <p:spPr>
            <a:xfrm>
              <a:off x="381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 rot="5400000">
              <a:off x="-1181100" y="4762500"/>
              <a:ext cx="3886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ame 147"/>
            <p:cNvSpPr/>
            <p:nvPr/>
          </p:nvSpPr>
          <p:spPr>
            <a:xfrm>
              <a:off x="4953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9" name="Frame 148"/>
            <p:cNvSpPr/>
            <p:nvPr/>
          </p:nvSpPr>
          <p:spPr>
            <a:xfrm>
              <a:off x="4572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0" name="Frame 149"/>
            <p:cNvSpPr/>
            <p:nvPr/>
          </p:nvSpPr>
          <p:spPr>
            <a:xfrm>
              <a:off x="4572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1" name="Frame 150"/>
            <p:cNvSpPr/>
            <p:nvPr/>
          </p:nvSpPr>
          <p:spPr>
            <a:xfrm>
              <a:off x="4191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2" name="Frame 151"/>
            <p:cNvSpPr/>
            <p:nvPr/>
          </p:nvSpPr>
          <p:spPr>
            <a:xfrm>
              <a:off x="4572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3" name="Frame 152"/>
            <p:cNvSpPr/>
            <p:nvPr/>
          </p:nvSpPr>
          <p:spPr>
            <a:xfrm>
              <a:off x="5715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4" name="Frame 153"/>
            <p:cNvSpPr/>
            <p:nvPr/>
          </p:nvSpPr>
          <p:spPr>
            <a:xfrm>
              <a:off x="5715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5" name="Frame 154"/>
            <p:cNvSpPr/>
            <p:nvPr/>
          </p:nvSpPr>
          <p:spPr>
            <a:xfrm>
              <a:off x="6096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6" name="Frame 155"/>
            <p:cNvSpPr/>
            <p:nvPr/>
          </p:nvSpPr>
          <p:spPr>
            <a:xfrm>
              <a:off x="6096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7" name="Frame 156"/>
            <p:cNvSpPr/>
            <p:nvPr/>
          </p:nvSpPr>
          <p:spPr>
            <a:xfrm>
              <a:off x="5715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8" name="Frame 157"/>
            <p:cNvSpPr/>
            <p:nvPr/>
          </p:nvSpPr>
          <p:spPr>
            <a:xfrm>
              <a:off x="6096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9" name="Frame 158"/>
            <p:cNvSpPr/>
            <p:nvPr/>
          </p:nvSpPr>
          <p:spPr>
            <a:xfrm>
              <a:off x="4953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0" name="Frame 159"/>
            <p:cNvSpPr/>
            <p:nvPr/>
          </p:nvSpPr>
          <p:spPr>
            <a:xfrm>
              <a:off x="4953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1" name="Frame 160"/>
            <p:cNvSpPr/>
            <p:nvPr/>
          </p:nvSpPr>
          <p:spPr>
            <a:xfrm>
              <a:off x="5334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2" name="Frame 161"/>
            <p:cNvSpPr/>
            <p:nvPr/>
          </p:nvSpPr>
          <p:spPr>
            <a:xfrm>
              <a:off x="5334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3" name="Frame 162"/>
            <p:cNvSpPr/>
            <p:nvPr/>
          </p:nvSpPr>
          <p:spPr>
            <a:xfrm>
              <a:off x="4572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4" name="Frame 163"/>
            <p:cNvSpPr/>
            <p:nvPr/>
          </p:nvSpPr>
          <p:spPr>
            <a:xfrm>
              <a:off x="4953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5" name="Frame 164"/>
            <p:cNvSpPr/>
            <p:nvPr/>
          </p:nvSpPr>
          <p:spPr>
            <a:xfrm>
              <a:off x="4953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6" name="Frame 165"/>
            <p:cNvSpPr/>
            <p:nvPr/>
          </p:nvSpPr>
          <p:spPr>
            <a:xfrm>
              <a:off x="5334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7" name="Frame 166"/>
            <p:cNvSpPr/>
            <p:nvPr/>
          </p:nvSpPr>
          <p:spPr>
            <a:xfrm>
              <a:off x="6858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8" name="Frame 167"/>
            <p:cNvSpPr/>
            <p:nvPr/>
          </p:nvSpPr>
          <p:spPr>
            <a:xfrm>
              <a:off x="6858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9" name="Frame 168"/>
            <p:cNvSpPr/>
            <p:nvPr/>
          </p:nvSpPr>
          <p:spPr>
            <a:xfrm>
              <a:off x="7239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0" name="Frame 169"/>
            <p:cNvSpPr/>
            <p:nvPr/>
          </p:nvSpPr>
          <p:spPr>
            <a:xfrm>
              <a:off x="7239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1" name="Frame 170"/>
            <p:cNvSpPr/>
            <p:nvPr/>
          </p:nvSpPr>
          <p:spPr>
            <a:xfrm>
              <a:off x="6858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2" name="Frame 171"/>
            <p:cNvSpPr/>
            <p:nvPr/>
          </p:nvSpPr>
          <p:spPr>
            <a:xfrm>
              <a:off x="6858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3" name="Frame 172"/>
            <p:cNvSpPr/>
            <p:nvPr/>
          </p:nvSpPr>
          <p:spPr>
            <a:xfrm>
              <a:off x="7239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4" name="Frame 173"/>
            <p:cNvSpPr/>
            <p:nvPr/>
          </p:nvSpPr>
          <p:spPr>
            <a:xfrm>
              <a:off x="7239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5" name="Frame 174"/>
            <p:cNvSpPr/>
            <p:nvPr/>
          </p:nvSpPr>
          <p:spPr>
            <a:xfrm>
              <a:off x="6477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6" name="Frame 175"/>
            <p:cNvSpPr/>
            <p:nvPr/>
          </p:nvSpPr>
          <p:spPr>
            <a:xfrm>
              <a:off x="6477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7" name="Frame 176"/>
            <p:cNvSpPr/>
            <p:nvPr/>
          </p:nvSpPr>
          <p:spPr>
            <a:xfrm>
              <a:off x="5334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8" name="Frame 177"/>
            <p:cNvSpPr/>
            <p:nvPr/>
          </p:nvSpPr>
          <p:spPr>
            <a:xfrm>
              <a:off x="6477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9" name="Frame 178"/>
            <p:cNvSpPr/>
            <p:nvPr/>
          </p:nvSpPr>
          <p:spPr>
            <a:xfrm>
              <a:off x="5715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0" name="Frame 179"/>
            <p:cNvSpPr/>
            <p:nvPr/>
          </p:nvSpPr>
          <p:spPr>
            <a:xfrm>
              <a:off x="6096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1" name="Frame 180"/>
            <p:cNvSpPr/>
            <p:nvPr/>
          </p:nvSpPr>
          <p:spPr>
            <a:xfrm>
              <a:off x="7620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2" name="Frame 181"/>
            <p:cNvSpPr/>
            <p:nvPr/>
          </p:nvSpPr>
          <p:spPr>
            <a:xfrm>
              <a:off x="7620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3" name="Frame 182"/>
            <p:cNvSpPr/>
            <p:nvPr/>
          </p:nvSpPr>
          <p:spPr>
            <a:xfrm>
              <a:off x="8001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4" name="Frame 183"/>
            <p:cNvSpPr/>
            <p:nvPr/>
          </p:nvSpPr>
          <p:spPr>
            <a:xfrm>
              <a:off x="8001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228600" y="6096000"/>
              <a:ext cx="8458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extBox 185"/>
          <p:cNvSpPr txBox="1"/>
          <p:nvPr/>
        </p:nvSpPr>
        <p:spPr>
          <a:xfrm>
            <a:off x="1066800" y="3657603"/>
            <a:ext cx="1287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0.36 mm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100 mas</a:t>
            </a:r>
            <a:endParaRPr lang="it-IT" dirty="0">
              <a:solidFill>
                <a:srgbClr val="FFFF00"/>
              </a:solidFill>
            </a:endParaRPr>
          </a:p>
        </p:txBody>
      </p:sp>
      <p:cxnSp>
        <p:nvCxnSpPr>
          <p:cNvPr id="187" name="Straight Arrow Connector 186"/>
          <p:cNvCxnSpPr/>
          <p:nvPr/>
        </p:nvCxnSpPr>
        <p:spPr>
          <a:xfrm>
            <a:off x="2360612" y="4573199"/>
            <a:ext cx="0" cy="91479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1295400" y="55626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4" name="Rectangle 193"/>
          <p:cNvSpPr/>
          <p:nvPr/>
        </p:nvSpPr>
        <p:spPr>
          <a:xfrm>
            <a:off x="2362200" y="55626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5" name="Rectangle 194"/>
          <p:cNvSpPr/>
          <p:nvPr/>
        </p:nvSpPr>
        <p:spPr>
          <a:xfrm>
            <a:off x="3429000" y="55626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6" name="Rectangle 195"/>
          <p:cNvSpPr/>
          <p:nvPr/>
        </p:nvSpPr>
        <p:spPr>
          <a:xfrm>
            <a:off x="4495800" y="55626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7" name="Rectangle 196"/>
          <p:cNvSpPr/>
          <p:nvPr/>
        </p:nvSpPr>
        <p:spPr>
          <a:xfrm>
            <a:off x="5562600" y="55626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9" name="Rectangle 198"/>
          <p:cNvSpPr/>
          <p:nvPr/>
        </p:nvSpPr>
        <p:spPr>
          <a:xfrm>
            <a:off x="7848600" y="1828800"/>
            <a:ext cx="1066800" cy="106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2" name="TextBox 201"/>
          <p:cNvSpPr txBox="1"/>
          <p:nvPr/>
        </p:nvSpPr>
        <p:spPr>
          <a:xfrm>
            <a:off x="5257800" y="3695701"/>
            <a:ext cx="1287532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1.00 mm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300 mas</a:t>
            </a:r>
            <a:endParaRPr lang="it-IT" dirty="0">
              <a:solidFill>
                <a:srgbClr val="FFFF00"/>
              </a:solidFill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>
            <a:off x="6626224" y="4573199"/>
            <a:ext cx="0" cy="99020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1866646" y="533404"/>
            <a:ext cx="1928733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0.6 arcsec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seeing FWHM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228600" y="55626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0" name="Rectangle 209"/>
          <p:cNvSpPr/>
          <p:nvPr/>
        </p:nvSpPr>
        <p:spPr>
          <a:xfrm>
            <a:off x="6781800" y="1828800"/>
            <a:ext cx="1066800" cy="106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1" name="Rectangle 210"/>
          <p:cNvSpPr/>
          <p:nvPr/>
        </p:nvSpPr>
        <p:spPr>
          <a:xfrm>
            <a:off x="7848600" y="2895600"/>
            <a:ext cx="1066800" cy="106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2" name="Rectangle 211"/>
          <p:cNvSpPr/>
          <p:nvPr/>
        </p:nvSpPr>
        <p:spPr>
          <a:xfrm>
            <a:off x="6781800" y="2895600"/>
            <a:ext cx="1066800" cy="106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3" name="TextBox 212"/>
          <p:cNvSpPr txBox="1"/>
          <p:nvPr/>
        </p:nvSpPr>
        <p:spPr>
          <a:xfrm>
            <a:off x="7347858" y="4038600"/>
            <a:ext cx="99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 arcmin</a:t>
            </a:r>
            <a:endParaRPr lang="it-IT" dirty="0"/>
          </a:p>
        </p:txBody>
      </p:sp>
      <p:cxnSp>
        <p:nvCxnSpPr>
          <p:cNvPr id="215" name="Straight Arrow Connector 214"/>
          <p:cNvCxnSpPr/>
          <p:nvPr/>
        </p:nvCxnSpPr>
        <p:spPr>
          <a:xfrm>
            <a:off x="6781800" y="4343400"/>
            <a:ext cx="2133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/>
          <p:nvPr/>
        </p:nvSpPr>
        <p:spPr>
          <a:xfrm>
            <a:off x="7805056" y="2852048"/>
            <a:ext cx="76200" cy="76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8" name="Straight Arrow Connector 217"/>
          <p:cNvCxnSpPr>
            <a:stCxn id="208" idx="3"/>
          </p:cNvCxnSpPr>
          <p:nvPr/>
        </p:nvCxnSpPr>
        <p:spPr>
          <a:xfrm>
            <a:off x="3795379" y="948903"/>
            <a:ext cx="4009679" cy="19031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7347862" y="1295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1000 mm</a:t>
            </a:r>
            <a:endParaRPr lang="it-IT" dirty="0"/>
          </a:p>
        </p:txBody>
      </p:sp>
      <p:cxnSp>
        <p:nvCxnSpPr>
          <p:cNvPr id="220" name="Straight Arrow Connector 219"/>
          <p:cNvCxnSpPr/>
          <p:nvPr/>
        </p:nvCxnSpPr>
        <p:spPr>
          <a:xfrm>
            <a:off x="6781800" y="1600200"/>
            <a:ext cx="2133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6972300" y="474345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9" name="TextBox 228"/>
          <p:cNvSpPr txBox="1"/>
          <p:nvPr/>
        </p:nvSpPr>
        <p:spPr>
          <a:xfrm>
            <a:off x="7086600" y="4495808"/>
            <a:ext cx="188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4k x 4k detector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 with 15 µm pixels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-5638" y="1600200"/>
            <a:ext cx="56837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At a </a:t>
            </a:r>
            <a:r>
              <a:rPr lang="it-IT" sz="2400" i="1" dirty="0" smtClean="0">
                <a:solidFill>
                  <a:srgbClr val="002060"/>
                </a:solidFill>
              </a:rPr>
              <a:t>seeing limited </a:t>
            </a:r>
            <a:r>
              <a:rPr lang="it-IT" sz="2400" dirty="0" smtClean="0">
                <a:solidFill>
                  <a:srgbClr val="002060"/>
                </a:solidFill>
              </a:rPr>
              <a:t>ELT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the use of standard detectors </a:t>
            </a:r>
          </a:p>
          <a:p>
            <a:r>
              <a:rPr lang="it-IT" sz="2400" dirty="0" err="1" smtClean="0">
                <a:solidFill>
                  <a:srgbClr val="002060"/>
                </a:solidFill>
              </a:rPr>
              <a:t>gives</a:t>
            </a:r>
            <a:r>
              <a:rPr lang="it-IT" sz="2400" dirty="0" smtClean="0">
                <a:solidFill>
                  <a:srgbClr val="002060"/>
                </a:solidFill>
              </a:rPr>
              <a:t> a factor thousand of oversampling</a:t>
            </a:r>
          </a:p>
          <a:p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it-IT" sz="2400" dirty="0" err="1" smtClean="0">
                <a:solidFill>
                  <a:srgbClr val="002060"/>
                </a:solidFill>
              </a:rPr>
              <a:t>Instead</a:t>
            </a:r>
            <a:r>
              <a:rPr lang="it-IT" sz="2400" dirty="0" smtClean="0">
                <a:solidFill>
                  <a:srgbClr val="002060"/>
                </a:solidFill>
              </a:rPr>
              <a:t> we would like a </a:t>
            </a:r>
            <a:r>
              <a:rPr lang="it-IT" sz="2400" b="1" dirty="0" err="1" smtClean="0">
                <a:solidFill>
                  <a:srgbClr val="002060"/>
                </a:solidFill>
              </a:rPr>
              <a:t>Pixel_One</a:t>
            </a:r>
            <a:r>
              <a:rPr lang="it-IT" sz="2400" dirty="0" smtClean="0">
                <a:solidFill>
                  <a:srgbClr val="002060"/>
                </a:solidFill>
              </a:rPr>
              <a:t> mm wide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232" name="Frame 231"/>
          <p:cNvSpPr/>
          <p:nvPr/>
        </p:nvSpPr>
        <p:spPr>
          <a:xfrm>
            <a:off x="6934200" y="5181600"/>
            <a:ext cx="2286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7132883" y="5117068"/>
            <a:ext cx="166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ESO Omegacam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69" y="0"/>
            <a:ext cx="8229600" cy="91440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The </a:t>
            </a:r>
            <a:r>
              <a:rPr lang="it-IT" dirty="0" err="1" smtClean="0">
                <a:solidFill>
                  <a:srgbClr val="002060"/>
                </a:solidFill>
              </a:rPr>
              <a:t>Pixel_One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concept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377" y="1229380"/>
            <a:ext cx="8931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TLR:</a:t>
            </a:r>
          </a:p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1 pixel camera, ~1mm pitch, &gt;1kHz, replicable</a:t>
            </a:r>
          </a:p>
        </p:txBody>
      </p:sp>
      <p:pic>
        <p:nvPicPr>
          <p:cNvPr id="1026" name="Picture 2" descr="figura1"/>
          <p:cNvPicPr>
            <a:picLocks noChangeAspect="1" noChangeArrowheads="1"/>
          </p:cNvPicPr>
          <p:nvPr/>
        </p:nvPicPr>
        <p:blipFill>
          <a:blip r:embed="rId2" cstate="print"/>
          <a:srcRect l="9003" t="6055" r="7584" b="8977"/>
          <a:stretch>
            <a:fillRect/>
          </a:stretch>
        </p:blipFill>
        <p:spPr bwMode="auto">
          <a:xfrm>
            <a:off x="633899" y="2560260"/>
            <a:ext cx="793637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633899" y="2560260"/>
            <a:ext cx="7936374" cy="10973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33899" y="3657600"/>
            <a:ext cx="7936374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30682" y="4724400"/>
            <a:ext cx="7936374" cy="3265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31372" y="5050972"/>
            <a:ext cx="7936374" cy="1700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1"/>
          <a:stretch/>
        </p:blipFill>
        <p:spPr bwMode="auto">
          <a:xfrm>
            <a:off x="2768599" y="3036332"/>
            <a:ext cx="3580429" cy="191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Optical and </a:t>
            </a:r>
            <a:r>
              <a:rPr lang="it-IT" dirty="0" err="1">
                <a:solidFill>
                  <a:srgbClr val="002060"/>
                </a:solidFill>
              </a:rPr>
              <a:t>S</a:t>
            </a:r>
            <a:r>
              <a:rPr lang="it-IT" dirty="0" err="1" smtClean="0">
                <a:solidFill>
                  <a:srgbClr val="002060"/>
                </a:solidFill>
              </a:rPr>
              <a:t>ilicon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pixels</a:t>
            </a:r>
            <a:r>
              <a:rPr lang="it-IT" dirty="0" smtClean="0">
                <a:solidFill>
                  <a:srgbClr val="002060"/>
                </a:solidFill>
              </a:rPr>
              <a:t>… </a:t>
            </a:r>
            <a:r>
              <a:rPr lang="it-IT" dirty="0" err="1" smtClean="0">
                <a:solidFill>
                  <a:srgbClr val="002060"/>
                </a:solidFill>
              </a:rPr>
              <a:t>matching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2743200" y="16764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6248400" y="16002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533400" y="2057400"/>
            <a:ext cx="18288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09600" y="1371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F# 17</a:t>
            </a:r>
            <a:endParaRPr lang="it-IT" sz="28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1306286" y="31242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33401" y="2057400"/>
            <a:ext cx="772886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1611087" y="2057400"/>
            <a:ext cx="751114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20486" y="327045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F# 1…</a:t>
            </a:r>
            <a:endParaRPr lang="it-IT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0" y="3733808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One</a:t>
            </a:r>
            <a:r>
              <a:rPr lang="it-IT" b="1" dirty="0" smtClean="0">
                <a:solidFill>
                  <a:srgbClr val="0070C0"/>
                </a:solidFill>
              </a:rPr>
              <a:t> Big </a:t>
            </a:r>
            <a:r>
              <a:rPr lang="it-IT" b="1" dirty="0" err="1" smtClean="0">
                <a:solidFill>
                  <a:srgbClr val="0070C0"/>
                </a:solidFill>
              </a:rPr>
              <a:t>focal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reducer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&amp;</a:t>
            </a:r>
          </a:p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One</a:t>
            </a:r>
            <a:r>
              <a:rPr lang="it-IT" b="1" dirty="0" smtClean="0">
                <a:solidFill>
                  <a:srgbClr val="0070C0"/>
                </a:solidFill>
              </a:rPr>
              <a:t> standard detector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 3x3 </a:t>
            </a:r>
            <a:r>
              <a:rPr lang="it-IT" b="1" dirty="0" err="1" smtClean="0">
                <a:solidFill>
                  <a:srgbClr val="0070C0"/>
                </a:solidFill>
              </a:rPr>
              <a:t>binned</a:t>
            </a:r>
            <a:endParaRPr lang="it-IT" b="1" dirty="0" smtClean="0">
              <a:solidFill>
                <a:srgbClr val="0070C0"/>
              </a:solidFill>
            </a:endParaRPr>
          </a:p>
          <a:p>
            <a:pPr algn="ctr"/>
            <a:endParaRPr lang="it-IT" b="1" dirty="0" smtClean="0">
              <a:solidFill>
                <a:srgbClr val="0070C0"/>
              </a:solidFill>
            </a:endParaRPr>
          </a:p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very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expensive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glass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err="1">
                <a:solidFill>
                  <a:srgbClr val="FF0000"/>
                </a:solidFill>
              </a:rPr>
              <a:t>v</a:t>
            </a:r>
            <a:r>
              <a:rPr lang="it-IT" b="1" dirty="0" err="1" smtClean="0">
                <a:solidFill>
                  <a:srgbClr val="FF0000"/>
                </a:solidFill>
              </a:rPr>
              <a:t>ery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demanding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optics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detector </a:t>
            </a:r>
            <a:r>
              <a:rPr lang="it-IT" b="1" dirty="0" err="1" smtClean="0">
                <a:solidFill>
                  <a:srgbClr val="00B050"/>
                </a:solidFill>
              </a:rPr>
              <a:t>cost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is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worth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6781800" y="2073729"/>
            <a:ext cx="18288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858000" y="138792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F# 17</a:t>
            </a:r>
            <a:endParaRPr lang="it-IT" sz="2800" dirty="0"/>
          </a:p>
        </p:txBody>
      </p:sp>
      <p:cxnSp>
        <p:nvCxnSpPr>
          <p:cNvPr id="22" name="Connettore 1 21"/>
          <p:cNvCxnSpPr/>
          <p:nvPr/>
        </p:nvCxnSpPr>
        <p:spPr>
          <a:xfrm>
            <a:off x="6868886" y="2073737"/>
            <a:ext cx="152400" cy="28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7021286" y="2073729"/>
            <a:ext cx="141514" cy="28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629400" y="236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F#1 </a:t>
            </a:r>
            <a:r>
              <a:rPr lang="it-IT" dirty="0" err="1" smtClean="0"/>
              <a:t>F#1</a:t>
            </a:r>
            <a:r>
              <a:rPr lang="it-IT" dirty="0" smtClean="0"/>
              <a:t> </a:t>
            </a:r>
            <a:r>
              <a:rPr lang="it-IT" dirty="0" err="1" smtClean="0"/>
              <a:t>F#1</a:t>
            </a:r>
            <a:r>
              <a:rPr lang="it-IT" dirty="0" smtClean="0"/>
              <a:t>…</a:t>
            </a:r>
            <a:endParaRPr lang="it-IT" dirty="0"/>
          </a:p>
        </p:txBody>
      </p:sp>
      <p:cxnSp>
        <p:nvCxnSpPr>
          <p:cNvPr id="31" name="Connettore 1 30"/>
          <p:cNvCxnSpPr/>
          <p:nvPr/>
        </p:nvCxnSpPr>
        <p:spPr>
          <a:xfrm>
            <a:off x="7097486" y="2079180"/>
            <a:ext cx="152400" cy="28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7249887" y="2079172"/>
            <a:ext cx="141514" cy="28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7347856" y="2090064"/>
            <a:ext cx="152400" cy="28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7500258" y="2090056"/>
            <a:ext cx="141514" cy="28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7630886" y="2090064"/>
            <a:ext cx="152400" cy="28847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V="1">
            <a:off x="7783287" y="2090056"/>
            <a:ext cx="141514" cy="2884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7848600" y="2079174"/>
            <a:ext cx="152400" cy="28847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V="1">
            <a:off x="8001000" y="2079166"/>
            <a:ext cx="141514" cy="2884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8088086" y="2090066"/>
            <a:ext cx="152400" cy="28847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8240487" y="2090058"/>
            <a:ext cx="141514" cy="28847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6324600" y="2908641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One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Million</a:t>
            </a:r>
            <a:r>
              <a:rPr lang="it-IT" b="1" dirty="0" smtClean="0">
                <a:solidFill>
                  <a:srgbClr val="0070C0"/>
                </a:solidFill>
              </a:rPr>
              <a:t> of </a:t>
            </a:r>
            <a:r>
              <a:rPr lang="it-IT" b="1" dirty="0" err="1" smtClean="0">
                <a:solidFill>
                  <a:srgbClr val="0070C0"/>
                </a:solidFill>
              </a:rPr>
              <a:t>tiny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focal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reducers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microlenses</a:t>
            </a:r>
            <a:endParaRPr lang="it-IT" b="1" dirty="0" smtClean="0">
              <a:solidFill>
                <a:srgbClr val="0070C0"/>
              </a:solidFill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&amp;</a:t>
            </a:r>
          </a:p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One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Million</a:t>
            </a:r>
            <a:r>
              <a:rPr lang="it-IT" b="1" dirty="0" smtClean="0">
                <a:solidFill>
                  <a:srgbClr val="0070C0"/>
                </a:solidFill>
              </a:rPr>
              <a:t> of </a:t>
            </a:r>
            <a:r>
              <a:rPr lang="it-IT" b="1" dirty="0" err="1" smtClean="0">
                <a:solidFill>
                  <a:srgbClr val="0070C0"/>
                </a:solidFill>
              </a:rPr>
              <a:t>Pixel_One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cameras</a:t>
            </a:r>
            <a:endParaRPr lang="it-IT" b="1" dirty="0" smtClean="0">
              <a:solidFill>
                <a:srgbClr val="0070C0"/>
              </a:solidFill>
            </a:endParaRPr>
          </a:p>
          <a:p>
            <a:pPr algn="ctr"/>
            <a:endParaRPr lang="it-IT" b="1" dirty="0" smtClean="0">
              <a:solidFill>
                <a:srgbClr val="0070C0"/>
              </a:solidFill>
            </a:endParaRP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a </a:t>
            </a:r>
            <a:r>
              <a:rPr lang="it-IT" b="1" dirty="0" err="1" smtClean="0">
                <a:solidFill>
                  <a:srgbClr val="00B050"/>
                </a:solidFill>
              </a:rPr>
              <a:t>replicable</a:t>
            </a:r>
            <a:r>
              <a:rPr lang="it-IT" b="1" dirty="0" smtClean="0">
                <a:solidFill>
                  <a:srgbClr val="00B050"/>
                </a:solidFill>
              </a:rPr>
              <a:t> CMOS </a:t>
            </a:r>
            <a:r>
              <a:rPr lang="it-IT" b="1" dirty="0" err="1" smtClean="0">
                <a:solidFill>
                  <a:srgbClr val="00B050"/>
                </a:solidFill>
              </a:rPr>
              <a:t>process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may</a:t>
            </a:r>
            <a:r>
              <a:rPr lang="it-IT" b="1" dirty="0" smtClean="0">
                <a:solidFill>
                  <a:srgbClr val="00B050"/>
                </a:solidFill>
              </a:rPr>
              <a:t> be </a:t>
            </a:r>
            <a:r>
              <a:rPr lang="it-IT" b="1" dirty="0" err="1" smtClean="0">
                <a:solidFill>
                  <a:srgbClr val="00B050"/>
                </a:solidFill>
              </a:rPr>
              <a:t>not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expensive</a:t>
            </a:r>
            <a:endParaRPr lang="it-IT" b="1" dirty="0">
              <a:solidFill>
                <a:srgbClr val="00B050"/>
              </a:solidFill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Need</a:t>
            </a:r>
            <a:r>
              <a:rPr lang="it-IT" b="1" dirty="0" smtClean="0">
                <a:solidFill>
                  <a:srgbClr val="FF0000"/>
                </a:solidFill>
              </a:rPr>
              <a:t> to </a:t>
            </a:r>
            <a:r>
              <a:rPr lang="it-IT" b="1" dirty="0" err="1" smtClean="0">
                <a:solidFill>
                  <a:srgbClr val="FF0000"/>
                </a:solidFill>
              </a:rPr>
              <a:t>develop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it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&amp;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 1m</a:t>
            </a:r>
            <a:r>
              <a:rPr lang="it-IT" b="1" baseline="30000" dirty="0" smtClean="0">
                <a:solidFill>
                  <a:srgbClr val="FF0000"/>
                </a:solidFill>
              </a:rPr>
              <a:t>2</a:t>
            </a:r>
            <a:r>
              <a:rPr lang="it-IT" b="1" dirty="0" smtClean="0">
                <a:solidFill>
                  <a:srgbClr val="FF0000"/>
                </a:solidFill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</a:rPr>
              <a:t>silicon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3104479" y="5337911"/>
            <a:ext cx="321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B050"/>
                </a:solidFill>
              </a:rPr>
              <a:t>(SPIE 2006 Gentile et al.)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B050"/>
                </a:solidFill>
              </a:rPr>
              <a:t>(SPIE 2010 </a:t>
            </a:r>
            <a:r>
              <a:rPr lang="en-US" i="1" dirty="0" err="1" smtClean="0">
                <a:solidFill>
                  <a:srgbClr val="00B050"/>
                </a:solidFill>
              </a:rPr>
              <a:t>Magrin</a:t>
            </a:r>
            <a:r>
              <a:rPr lang="en-US" i="1" dirty="0" smtClean="0">
                <a:solidFill>
                  <a:srgbClr val="00B050"/>
                </a:solidFill>
              </a:rPr>
              <a:t> et al.)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B050"/>
                </a:solidFill>
              </a:rPr>
              <a:t>(SPIE 2010 </a:t>
            </a:r>
            <a:r>
              <a:rPr lang="en-US" i="1" dirty="0" err="1" smtClean="0">
                <a:solidFill>
                  <a:srgbClr val="00B050"/>
                </a:solidFill>
              </a:rPr>
              <a:t>Ragazzoni</a:t>
            </a:r>
            <a:r>
              <a:rPr lang="en-US" i="1" dirty="0" smtClean="0">
                <a:solidFill>
                  <a:srgbClr val="00B050"/>
                </a:solidFill>
              </a:rPr>
              <a:t> et al.)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971800" y="1447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Building of a </a:t>
            </a:r>
            <a:r>
              <a:rPr lang="it-IT" b="1" dirty="0" err="1" smtClean="0">
                <a:solidFill>
                  <a:srgbClr val="0070C0"/>
                </a:solidFill>
              </a:rPr>
              <a:t>few</a:t>
            </a:r>
            <a:r>
              <a:rPr lang="it-IT" b="1" dirty="0" smtClean="0">
                <a:solidFill>
                  <a:srgbClr val="0070C0"/>
                </a:solidFill>
              </a:rPr>
              <a:t> 100 small </a:t>
            </a:r>
            <a:r>
              <a:rPr lang="it-IT" b="1" dirty="0" err="1" smtClean="0">
                <a:solidFill>
                  <a:srgbClr val="0070C0"/>
                </a:solidFill>
              </a:rPr>
              <a:t>focal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reducers</a:t>
            </a:r>
            <a:r>
              <a:rPr lang="it-IT" b="1" dirty="0" smtClean="0">
                <a:solidFill>
                  <a:srgbClr val="0070C0"/>
                </a:solidFill>
              </a:rPr>
              <a:t> to F#2÷4 with a </a:t>
            </a:r>
            <a:r>
              <a:rPr lang="it-IT" b="1" dirty="0" err="1" smtClean="0">
                <a:solidFill>
                  <a:srgbClr val="0070C0"/>
                </a:solidFill>
              </a:rPr>
              <a:t>binned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>
                <a:solidFill>
                  <a:srgbClr val="0070C0"/>
                </a:solidFill>
              </a:rPr>
              <a:t>off the </a:t>
            </a:r>
            <a:r>
              <a:rPr lang="it-IT" b="1" dirty="0" err="1">
                <a:solidFill>
                  <a:srgbClr val="0070C0"/>
                </a:solidFill>
              </a:rPr>
              <a:t>shelf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sCMOS</a:t>
            </a:r>
            <a:r>
              <a:rPr lang="it-IT" b="1" dirty="0" smtClean="0">
                <a:solidFill>
                  <a:srgbClr val="0070C0"/>
                </a:solidFill>
              </a:rPr>
              <a:t> detector in a </a:t>
            </a:r>
            <a:r>
              <a:rPr lang="it-IT" b="1" dirty="0" err="1" smtClean="0">
                <a:solidFill>
                  <a:srgbClr val="0070C0"/>
                </a:solidFill>
              </a:rPr>
              <a:t>FlyEye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approach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1_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2_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5506</TotalTime>
  <Words>1656</Words>
  <Application>Microsoft Office PowerPoint</Application>
  <PresentationFormat>Presentazione su schermo (4:3)</PresentationFormat>
  <Paragraphs>294</Paragraphs>
  <Slides>25</Slides>
  <Notes>0</Notes>
  <HiddenSlides>6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Office Theme</vt:lpstr>
      <vt:lpstr>Circuito</vt:lpstr>
      <vt:lpstr>1_Circuito</vt:lpstr>
      <vt:lpstr>2_Circuito</vt:lpstr>
      <vt:lpstr>1_Office Theme</vt:lpstr>
      <vt:lpstr>An Introduction to opto-electronic CMOS architectures for ELT’s focal planes and not-only</vt:lpstr>
      <vt:lpstr>Presentazione standard di PowerPoint</vt:lpstr>
      <vt:lpstr>Presentazione standard di PowerPoint</vt:lpstr>
      <vt:lpstr>Pixel_One </vt:lpstr>
      <vt:lpstr>Overview of …  ELT@seeing.limited.it </vt:lpstr>
      <vt:lpstr>Diffraction limited PSF vs. seeing</vt:lpstr>
      <vt:lpstr>…a different view…. at the seeing scale</vt:lpstr>
      <vt:lpstr>The Pixel_One concept</vt:lpstr>
      <vt:lpstr>Optical and Silicon pixels… matching</vt:lpstr>
      <vt:lpstr>Presentazione standard di PowerPoint</vt:lpstr>
      <vt:lpstr>Bottom level: the Pixel</vt:lpstr>
      <vt:lpstr>Pixel features:</vt:lpstr>
      <vt:lpstr>UMC CIS 180 IMAGE SENSOR ULTra (4T) diode Technology (D.I.Y.)</vt:lpstr>
      <vt:lpstr>Intermediate level: The Tile</vt:lpstr>
      <vt:lpstr>Backplane: Instructions for use</vt:lpstr>
      <vt:lpstr> (D.I.Y.) a LABORATORY ON A die</vt:lpstr>
      <vt:lpstr>S/N optimization</vt:lpstr>
      <vt:lpstr>Conclusion</vt:lpstr>
      <vt:lpstr>Not only imaging… Pixel_One for W.F.S.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PixelOne*@ E.ELT</vt:lpstr>
      <vt:lpstr>Science cases for Pixel_One… (finally)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Pixel_One</dc:title>
  <dc:creator>Ferny</dc:creator>
  <cp:lastModifiedBy>Fernando Pedichini</cp:lastModifiedBy>
  <cp:revision>322</cp:revision>
  <dcterms:created xsi:type="dcterms:W3CDTF">2006-08-16T00:00:00Z</dcterms:created>
  <dcterms:modified xsi:type="dcterms:W3CDTF">2015-07-23T08:08:57Z</dcterms:modified>
</cp:coreProperties>
</file>