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2"/>
    <p:sldId id="267" r:id="rId3"/>
    <p:sldId id="291" r:id="rId4"/>
    <p:sldId id="290" r:id="rId5"/>
    <p:sldId id="284" r:id="rId6"/>
    <p:sldId id="278" r:id="rId7"/>
    <p:sldId id="287" r:id="rId8"/>
    <p:sldId id="285" r:id="rId9"/>
    <p:sldId id="276" r:id="rId10"/>
    <p:sldId id="288" r:id="rId11"/>
    <p:sldId id="283" r:id="rId12"/>
    <p:sldId id="280" r:id="rId13"/>
    <p:sldId id="281" r:id="rId14"/>
    <p:sldId id="271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5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68EB0-7B33-4C29-92D2-98641C601AC7}" type="datetimeFigureOut">
              <a:rPr lang="it-IT" smtClean="0"/>
              <a:t>22/07/2015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61897-180C-48E8-831E-3F32BF942F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5669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61897-180C-48E8-831E-3F32BF942F8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3500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61897-180C-48E8-831E-3F32BF942F8D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6201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06C0-24F3-4016-9350-EF914054CE5A}" type="datetimeFigureOut">
              <a:rPr lang="it-IT" smtClean="0"/>
              <a:t>22/07/2015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239E-CEEA-4445-AA4D-7B84D30325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1297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06C0-24F3-4016-9350-EF914054CE5A}" type="datetimeFigureOut">
              <a:rPr lang="it-IT" smtClean="0"/>
              <a:t>22/07/2015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239E-CEEA-4445-AA4D-7B84D30325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597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06C0-24F3-4016-9350-EF914054CE5A}" type="datetimeFigureOut">
              <a:rPr lang="it-IT" smtClean="0"/>
              <a:t>22/07/2015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239E-CEEA-4445-AA4D-7B84D30325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8711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06C0-24F3-4016-9350-EF914054CE5A}" type="datetimeFigureOut">
              <a:rPr lang="it-IT" smtClean="0"/>
              <a:t>22/07/2015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239E-CEEA-4445-AA4D-7B84D30325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4104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06C0-24F3-4016-9350-EF914054CE5A}" type="datetimeFigureOut">
              <a:rPr lang="it-IT" smtClean="0"/>
              <a:t>22/07/2015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239E-CEEA-4445-AA4D-7B84D30325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6620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06C0-24F3-4016-9350-EF914054CE5A}" type="datetimeFigureOut">
              <a:rPr lang="it-IT" smtClean="0"/>
              <a:t>22/07/2015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239E-CEEA-4445-AA4D-7B84D30325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6299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06C0-24F3-4016-9350-EF914054CE5A}" type="datetimeFigureOut">
              <a:rPr lang="it-IT" smtClean="0"/>
              <a:t>22/07/2015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239E-CEEA-4445-AA4D-7B84D30325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9269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06C0-24F3-4016-9350-EF914054CE5A}" type="datetimeFigureOut">
              <a:rPr lang="it-IT" smtClean="0"/>
              <a:t>22/07/2015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239E-CEEA-4445-AA4D-7B84D30325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9865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06C0-24F3-4016-9350-EF914054CE5A}" type="datetimeFigureOut">
              <a:rPr lang="it-IT" smtClean="0"/>
              <a:t>22/07/2015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239E-CEEA-4445-AA4D-7B84D30325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740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06C0-24F3-4016-9350-EF914054CE5A}" type="datetimeFigureOut">
              <a:rPr lang="it-IT" smtClean="0"/>
              <a:t>22/07/2015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239E-CEEA-4445-AA4D-7B84D30325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3039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06C0-24F3-4016-9350-EF914054CE5A}" type="datetimeFigureOut">
              <a:rPr lang="it-IT" smtClean="0"/>
              <a:t>22/07/2015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239E-CEEA-4445-AA4D-7B84D30325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1733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B06C0-24F3-4016-9350-EF914054CE5A}" type="datetimeFigureOut">
              <a:rPr lang="it-IT" smtClean="0"/>
              <a:t>22/07/2015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8239E-CEEA-4445-AA4D-7B84D30325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1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817706" y="401091"/>
            <a:ext cx="8556588" cy="1042369"/>
          </a:xfrm>
        </p:spPr>
        <p:txBody>
          <a:bodyPr>
            <a:noAutofit/>
          </a:bodyPr>
          <a:lstStyle/>
          <a:p>
            <a:r>
              <a:rPr lang="it-IT" sz="4000" dirty="0" smtClean="0">
                <a:latin typeface="+mn-lt"/>
                <a:cs typeface="Times New Roman" panose="02020603050405020304" pitchFamily="18" charset="0"/>
              </a:rPr>
              <a:t>A </a:t>
            </a:r>
            <a:r>
              <a:rPr lang="it-IT" sz="4000" dirty="0" err="1" smtClean="0">
                <a:latin typeface="+mn-lt"/>
                <a:cs typeface="Times New Roman" panose="02020603050405020304" pitchFamily="18" charset="0"/>
              </a:rPr>
              <a:t>Bonnet</a:t>
            </a:r>
            <a:r>
              <a:rPr lang="it-IT" sz="4000" dirty="0" smtClean="0">
                <a:latin typeface="+mn-lt"/>
                <a:cs typeface="Times New Roman" panose="02020603050405020304" pitchFamily="18" charset="0"/>
              </a:rPr>
              <a:t> and </a:t>
            </a:r>
            <a:r>
              <a:rPr lang="it-IT" sz="4000" dirty="0" err="1" smtClean="0">
                <a:latin typeface="+mn-lt"/>
                <a:cs typeface="Times New Roman" panose="02020603050405020304" pitchFamily="18" charset="0"/>
              </a:rPr>
              <a:t>Fluid</a:t>
            </a:r>
            <a:r>
              <a:rPr lang="it-IT" sz="4000" dirty="0" smtClean="0">
                <a:latin typeface="+mn-lt"/>
                <a:cs typeface="Times New Roman" panose="02020603050405020304" pitchFamily="18" charset="0"/>
              </a:rPr>
              <a:t> Jet </a:t>
            </a:r>
            <a:r>
              <a:rPr lang="it-IT" sz="4000" dirty="0" err="1" smtClean="0">
                <a:latin typeface="+mn-lt"/>
                <a:cs typeface="Times New Roman" panose="02020603050405020304" pitchFamily="18" charset="0"/>
              </a:rPr>
              <a:t>Polishing</a:t>
            </a:r>
            <a:r>
              <a:rPr lang="it-IT" sz="40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it-IT" sz="4000" dirty="0" err="1" smtClean="0">
                <a:latin typeface="+mn-lt"/>
                <a:cs typeface="Times New Roman" panose="02020603050405020304" pitchFamily="18" charset="0"/>
              </a:rPr>
              <a:t>Facility</a:t>
            </a:r>
            <a:r>
              <a:rPr lang="it-IT" sz="40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+mn-lt"/>
              </a:rPr>
              <a:t>for Optics </a:t>
            </a:r>
            <a:r>
              <a:rPr lang="en-US" sz="4000" dirty="0" smtClean="0">
                <a:latin typeface="+mn-lt"/>
                <a:cs typeface="Arial" panose="020B0604020202020204" pitchFamily="34" charset="0"/>
              </a:rPr>
              <a:t>related </a:t>
            </a:r>
            <a:r>
              <a:rPr lang="en-US" sz="4000" dirty="0">
                <a:latin typeface="+mn-lt"/>
                <a:cs typeface="Arial" panose="020B0604020202020204" pitchFamily="34" charset="0"/>
              </a:rPr>
              <a:t>to </a:t>
            </a:r>
            <a:r>
              <a:rPr lang="en-US" sz="4000" dirty="0" smtClean="0">
                <a:latin typeface="+mn-lt"/>
              </a:rPr>
              <a:t>E-ELT</a:t>
            </a:r>
            <a:endParaRPr lang="it-IT" sz="4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1513639"/>
            <a:ext cx="9144000" cy="16557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it-IT" b="1" i="1" dirty="0" smtClean="0"/>
              <a:t>Gabriele Vecchi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i="1" dirty="0" smtClean="0"/>
              <a:t>INAF-Osservatorio Astronomico di Brera</a:t>
            </a:r>
            <a:endParaRPr lang="it-IT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877628" y="6239605"/>
            <a:ext cx="7951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i="1" dirty="0"/>
              <a:t>The </a:t>
            </a:r>
            <a:r>
              <a:rPr lang="it-IT" sz="2000" i="1" dirty="0" err="1"/>
              <a:t>outcome</a:t>
            </a:r>
            <a:r>
              <a:rPr lang="it-IT" sz="2000" i="1" dirty="0"/>
              <a:t> of the T-REX </a:t>
            </a:r>
            <a:r>
              <a:rPr lang="it-IT" sz="2000" i="1" dirty="0" err="1" smtClean="0"/>
              <a:t>project</a:t>
            </a:r>
            <a:r>
              <a:rPr lang="it-IT" sz="2000" i="1" dirty="0"/>
              <a:t> </a:t>
            </a:r>
            <a:r>
              <a:rPr lang="it-IT" sz="2000" i="1" dirty="0" smtClean="0"/>
              <a:t>– Sexten - </a:t>
            </a:r>
            <a:r>
              <a:rPr lang="it-IT" sz="2000" i="1" dirty="0" err="1" smtClean="0"/>
              <a:t>July</a:t>
            </a:r>
            <a:r>
              <a:rPr lang="it-IT" sz="2000" i="1" dirty="0" smtClean="0"/>
              <a:t> 2015</a:t>
            </a:r>
            <a:endParaRPr lang="it-IT" sz="2000" i="1" dirty="0"/>
          </a:p>
        </p:txBody>
      </p:sp>
      <p:grpSp>
        <p:nvGrpSpPr>
          <p:cNvPr id="6" name="Gruppo 5"/>
          <p:cNvGrpSpPr/>
          <p:nvPr/>
        </p:nvGrpSpPr>
        <p:grpSpPr>
          <a:xfrm>
            <a:off x="0" y="0"/>
            <a:ext cx="12066719" cy="1970467"/>
            <a:chOff x="0" y="0"/>
            <a:chExt cx="12066719" cy="1970467"/>
          </a:xfrm>
        </p:grpSpPr>
        <p:pic>
          <p:nvPicPr>
            <p:cNvPr id="19" name="Immagine 18" descr="logoOAB2.bmp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5984" y="501029"/>
              <a:ext cx="1600735" cy="842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970467" cy="1970467"/>
            </a:xfrm>
            <a:prstGeom prst="rect">
              <a:avLst/>
            </a:prstGeom>
          </p:spPr>
        </p:pic>
      </p:grpSp>
      <p:sp>
        <p:nvSpPr>
          <p:cNvPr id="17" name="CasellaDiTesto 16"/>
          <p:cNvSpPr txBox="1"/>
          <p:nvPr/>
        </p:nvSpPr>
        <p:spPr>
          <a:xfrm>
            <a:off x="880944" y="3184652"/>
            <a:ext cx="893179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200" dirty="0" err="1" smtClean="0"/>
              <a:t>Review</a:t>
            </a:r>
            <a:r>
              <a:rPr lang="it-IT" sz="2200" dirty="0" smtClean="0"/>
              <a:t> of the </a:t>
            </a:r>
            <a:r>
              <a:rPr lang="it-IT" sz="2200" dirty="0" err="1" smtClean="0"/>
              <a:t>polishing</a:t>
            </a:r>
            <a:r>
              <a:rPr lang="it-IT" sz="2200" dirty="0" smtClean="0"/>
              <a:t> </a:t>
            </a:r>
            <a:r>
              <a:rPr lang="it-IT" sz="2200" dirty="0" err="1" smtClean="0"/>
              <a:t>method</a:t>
            </a:r>
            <a:r>
              <a:rPr lang="it-IT" sz="2200" dirty="0" err="1"/>
              <a:t>s</a:t>
            </a:r>
            <a:endParaRPr lang="it-IT" sz="22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200" dirty="0" smtClean="0"/>
              <a:t>Manufacturing </a:t>
            </a:r>
            <a:r>
              <a:rPr lang="it-IT" sz="2200" dirty="0" err="1" smtClean="0"/>
              <a:t>optics</a:t>
            </a:r>
            <a:r>
              <a:rPr lang="it-IT" sz="2200" dirty="0" smtClean="0"/>
              <a:t> </a:t>
            </a:r>
            <a:r>
              <a:rPr lang="it-IT" sz="2200" dirty="0" err="1" smtClean="0"/>
              <a:t>related</a:t>
            </a:r>
            <a:r>
              <a:rPr lang="it-IT" sz="2200" dirty="0" smtClean="0"/>
              <a:t> to E-ELT: MAORY and M1 (R&amp;D)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200" dirty="0" err="1" smtClean="0"/>
              <a:t>Results</a:t>
            </a:r>
            <a:r>
              <a:rPr lang="it-IT" sz="2200" dirty="0" smtClean="0"/>
              <a:t> </a:t>
            </a:r>
            <a:r>
              <a:rPr lang="it-IT" sz="2200" dirty="0"/>
              <a:t>of the </a:t>
            </a:r>
            <a:r>
              <a:rPr lang="it-IT" sz="2200" dirty="0" err="1"/>
              <a:t>acceptance</a:t>
            </a:r>
            <a:r>
              <a:rPr lang="it-IT" sz="2200" dirty="0"/>
              <a:t> test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200" dirty="0" err="1" smtClean="0"/>
              <a:t>Conclusions</a:t>
            </a:r>
            <a:endParaRPr lang="it-IT" sz="2200" dirty="0" smtClean="0"/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72638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0" y="0"/>
            <a:ext cx="12066719" cy="1970467"/>
            <a:chOff x="0" y="0"/>
            <a:chExt cx="12066719" cy="1970467"/>
          </a:xfrm>
        </p:grpSpPr>
        <p:pic>
          <p:nvPicPr>
            <p:cNvPr id="19" name="Immagine 18" descr="logoOAB2.bmp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5984" y="501029"/>
              <a:ext cx="1600735" cy="842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970467" cy="1970467"/>
            </a:xfrm>
            <a:prstGeom prst="rect">
              <a:avLst/>
            </a:prstGeom>
          </p:spPr>
        </p:pic>
      </p:grpSp>
      <p:sp>
        <p:nvSpPr>
          <p:cNvPr id="16" name="Titolo 1"/>
          <p:cNvSpPr>
            <a:spLocks noGrp="1"/>
          </p:cNvSpPr>
          <p:nvPr>
            <p:ph type="ctrTitle"/>
          </p:nvPr>
        </p:nvSpPr>
        <p:spPr>
          <a:xfrm>
            <a:off x="1817706" y="114488"/>
            <a:ext cx="8556588" cy="1042369"/>
          </a:xfrm>
        </p:spPr>
        <p:txBody>
          <a:bodyPr>
            <a:noAutofit/>
          </a:bodyPr>
          <a:lstStyle/>
          <a:p>
            <a:r>
              <a:rPr lang="it-IT" sz="4000" dirty="0" err="1" smtClean="0">
                <a:latin typeface="+mn-lt"/>
                <a:cs typeface="Times New Roman" panose="02020603050405020304" pitchFamily="18" charset="0"/>
              </a:rPr>
              <a:t>Outline</a:t>
            </a:r>
            <a:endParaRPr lang="it-IT" sz="4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880945" y="3184652"/>
            <a:ext cx="9682421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200" dirty="0" err="1" smtClean="0"/>
              <a:t>Review</a:t>
            </a:r>
            <a:r>
              <a:rPr lang="it-IT" sz="2200" dirty="0" smtClean="0"/>
              <a:t> of the </a:t>
            </a:r>
            <a:r>
              <a:rPr lang="it-IT" sz="2200" dirty="0" err="1" smtClean="0"/>
              <a:t>polishing</a:t>
            </a:r>
            <a:r>
              <a:rPr lang="it-IT" sz="2200" dirty="0" smtClean="0"/>
              <a:t> </a:t>
            </a:r>
            <a:r>
              <a:rPr lang="it-IT" sz="2200" dirty="0" err="1" smtClean="0"/>
              <a:t>method</a:t>
            </a:r>
            <a:r>
              <a:rPr lang="it-IT" sz="2200" dirty="0" err="1"/>
              <a:t>s</a:t>
            </a:r>
            <a:endParaRPr lang="it-IT" sz="22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200" dirty="0"/>
              <a:t>Manufacturing </a:t>
            </a:r>
            <a:r>
              <a:rPr lang="it-IT" sz="2200" dirty="0" err="1"/>
              <a:t>optics</a:t>
            </a:r>
            <a:r>
              <a:rPr lang="it-IT" sz="2200" dirty="0"/>
              <a:t> </a:t>
            </a:r>
            <a:r>
              <a:rPr lang="it-IT" sz="2200" dirty="0" err="1"/>
              <a:t>related</a:t>
            </a:r>
            <a:r>
              <a:rPr lang="it-IT" sz="2200" dirty="0"/>
              <a:t> to E-ELT: MAORY and M1 (R&amp;D)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400" b="1" dirty="0" err="1" smtClean="0"/>
              <a:t>Results</a:t>
            </a:r>
            <a:r>
              <a:rPr lang="it-IT" sz="2400" b="1" dirty="0" smtClean="0"/>
              <a:t> </a:t>
            </a:r>
            <a:r>
              <a:rPr lang="it-IT" sz="2400" b="1" dirty="0"/>
              <a:t>of the </a:t>
            </a:r>
            <a:r>
              <a:rPr lang="it-IT" sz="2400" b="1" dirty="0" err="1"/>
              <a:t>acceptance</a:t>
            </a:r>
            <a:r>
              <a:rPr lang="it-IT" sz="2400" b="1" dirty="0"/>
              <a:t> test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200" dirty="0" err="1" smtClean="0"/>
              <a:t>Conclusions</a:t>
            </a:r>
            <a:endParaRPr lang="it-IT" sz="2200" dirty="0" smtClean="0"/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34199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763789" y="173830"/>
            <a:ext cx="10664423" cy="12473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dirty="0" err="1" smtClean="0">
                <a:latin typeface="+mn-lt"/>
                <a:cs typeface="Times New Roman" panose="02020603050405020304" pitchFamily="18" charset="0"/>
              </a:rPr>
              <a:t>Results</a:t>
            </a:r>
            <a:r>
              <a:rPr lang="it-IT" sz="4000" dirty="0" smtClean="0">
                <a:latin typeface="+mn-lt"/>
                <a:cs typeface="Times New Roman" panose="02020603050405020304" pitchFamily="18" charset="0"/>
              </a:rPr>
              <a:t> of the </a:t>
            </a:r>
            <a:r>
              <a:rPr lang="it-IT" sz="4000" dirty="0" err="1" smtClean="0">
                <a:latin typeface="+mn-lt"/>
                <a:cs typeface="Times New Roman" panose="02020603050405020304" pitchFamily="18" charset="0"/>
              </a:rPr>
              <a:t>Acceptance</a:t>
            </a:r>
            <a:r>
              <a:rPr lang="it-IT" sz="4000" dirty="0" smtClean="0">
                <a:latin typeface="+mn-lt"/>
                <a:cs typeface="Times New Roman" panose="02020603050405020304" pitchFamily="18" charset="0"/>
              </a:rPr>
              <a:t> Test</a:t>
            </a:r>
            <a:endParaRPr lang="it-IT" sz="4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208796" y="1644713"/>
            <a:ext cx="9774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>
              <a:buFont typeface="+mj-lt"/>
              <a:buAutoNum type="arabicPeriod"/>
            </a:pPr>
            <a:r>
              <a:rPr lang="it-IT" sz="2000" dirty="0" err="1" smtClean="0"/>
              <a:t>Flat</a:t>
            </a:r>
            <a:r>
              <a:rPr lang="it-IT" sz="2000" dirty="0" smtClean="0"/>
              <a:t> 100mm BK7 </a:t>
            </a:r>
            <a:r>
              <a:rPr lang="it-IT" sz="2000" dirty="0"/>
              <a:t>part, </a:t>
            </a:r>
            <a:r>
              <a:rPr lang="it-IT" sz="2000" dirty="0" err="1" smtClean="0"/>
              <a:t>lapped</a:t>
            </a:r>
            <a:r>
              <a:rPr lang="it-IT" sz="2000" dirty="0" smtClean="0"/>
              <a:t> (to a </a:t>
            </a:r>
            <a:r>
              <a:rPr lang="it-IT" sz="2000" dirty="0" err="1" smtClean="0"/>
              <a:t>form</a:t>
            </a:r>
            <a:r>
              <a:rPr lang="it-IT" sz="2000" dirty="0" smtClean="0"/>
              <a:t> </a:t>
            </a:r>
            <a:r>
              <a:rPr lang="it-IT" sz="2000" dirty="0" err="1" smtClean="0"/>
              <a:t>error</a:t>
            </a:r>
            <a:r>
              <a:rPr lang="it-IT" sz="2000" dirty="0" smtClean="0"/>
              <a:t> </a:t>
            </a:r>
            <a:r>
              <a:rPr lang="it-IT" sz="2000" dirty="0" err="1" smtClean="0"/>
              <a:t>less</a:t>
            </a:r>
            <a:r>
              <a:rPr lang="it-IT" sz="2000" dirty="0" smtClean="0"/>
              <a:t> </a:t>
            </a:r>
            <a:r>
              <a:rPr lang="it-IT" sz="2000" dirty="0" err="1" smtClean="0"/>
              <a:t>than</a:t>
            </a:r>
            <a:r>
              <a:rPr lang="it-IT" sz="2000" dirty="0" smtClean="0"/>
              <a:t> 2 µm)</a:t>
            </a:r>
            <a:r>
              <a:rPr lang="it-IT" sz="2200" dirty="0" smtClean="0"/>
              <a:t>	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436" y="2313431"/>
            <a:ext cx="2414667" cy="1811000"/>
          </a:xfrm>
          <a:prstGeom prst="rect">
            <a:avLst/>
          </a:prstGeom>
        </p:spPr>
      </p:pic>
      <p:grpSp>
        <p:nvGrpSpPr>
          <p:cNvPr id="2" name="Gruppo 1"/>
          <p:cNvGrpSpPr/>
          <p:nvPr/>
        </p:nvGrpSpPr>
        <p:grpSpPr>
          <a:xfrm>
            <a:off x="2964817" y="4218583"/>
            <a:ext cx="3685521" cy="2530234"/>
            <a:chOff x="516199" y="4028371"/>
            <a:chExt cx="3374980" cy="2336877"/>
          </a:xfrm>
        </p:grpSpPr>
        <p:pic>
          <p:nvPicPr>
            <p:cNvPr id="9" name="Picture 19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00607" y="4050768"/>
              <a:ext cx="2932688" cy="2230073"/>
            </a:xfrm>
            <a:prstGeom prst="rect">
              <a:avLst/>
            </a:prstGeom>
          </p:spPr>
        </p:pic>
        <p:sp>
          <p:nvSpPr>
            <p:cNvPr id="10" name="CasellaDiTesto 9"/>
            <p:cNvSpPr txBox="1"/>
            <p:nvPr/>
          </p:nvSpPr>
          <p:spPr>
            <a:xfrm>
              <a:off x="516199" y="4952529"/>
              <a:ext cx="689628" cy="283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 smtClean="0"/>
                <a:t>mm</a:t>
              </a:r>
              <a:endParaRPr lang="it-IT" sz="1200" dirty="0"/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1759843" y="6081460"/>
              <a:ext cx="689628" cy="283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 smtClean="0"/>
                <a:t>mm</a:t>
              </a:r>
              <a:endParaRPr lang="it-IT" sz="1200" dirty="0"/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3201551" y="4028371"/>
              <a:ext cx="68962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dirty="0" smtClean="0"/>
                <a:t>mm</a:t>
              </a:r>
              <a:endParaRPr lang="it-IT" sz="1000" dirty="0"/>
            </a:p>
          </p:txBody>
        </p:sp>
      </p:grpSp>
      <p:sp>
        <p:nvSpPr>
          <p:cNvPr id="13" name="Rettangolo 12"/>
          <p:cNvSpPr/>
          <p:nvPr/>
        </p:nvSpPr>
        <p:spPr>
          <a:xfrm>
            <a:off x="6346208" y="4703305"/>
            <a:ext cx="53468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/>
              <a:t>Error</a:t>
            </a:r>
            <a:r>
              <a:rPr lang="it-IT" dirty="0" smtClean="0"/>
              <a:t> </a:t>
            </a:r>
            <a:r>
              <a:rPr lang="it-IT" dirty="0" err="1"/>
              <a:t>map</a:t>
            </a:r>
            <a:r>
              <a:rPr lang="it-IT" dirty="0"/>
              <a:t> </a:t>
            </a:r>
            <a:r>
              <a:rPr lang="it-IT" dirty="0" err="1" smtClean="0"/>
              <a:t>after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/>
              <a:t>pre-polishing</a:t>
            </a:r>
            <a:r>
              <a:rPr lang="it-IT" dirty="0"/>
              <a:t> </a:t>
            </a:r>
            <a:r>
              <a:rPr lang="it-IT" dirty="0" err="1"/>
              <a:t>run</a:t>
            </a:r>
            <a:r>
              <a:rPr lang="it-IT" dirty="0"/>
              <a:t> (144 </a:t>
            </a:r>
            <a:r>
              <a:rPr lang="it-IT" dirty="0" err="1"/>
              <a:t>min</a:t>
            </a:r>
            <a:r>
              <a:rPr lang="it-IT" dirty="0"/>
              <a:t>):</a:t>
            </a:r>
          </a:p>
          <a:p>
            <a:r>
              <a:rPr lang="it-IT" dirty="0"/>
              <a:t>1152 nm PV, 228 nm PV over 88mm </a:t>
            </a:r>
            <a:r>
              <a:rPr lang="it-IT" dirty="0" err="1"/>
              <a:t>clear</a:t>
            </a:r>
            <a:r>
              <a:rPr lang="it-IT" dirty="0"/>
              <a:t> aperture</a:t>
            </a:r>
            <a:r>
              <a:rPr lang="it-IT" dirty="0" smtClean="0"/>
              <a:t>.</a:t>
            </a:r>
            <a:endParaRPr lang="it-IT" dirty="0"/>
          </a:p>
        </p:txBody>
      </p:sp>
      <p:grpSp>
        <p:nvGrpSpPr>
          <p:cNvPr id="19" name="Gruppo 18"/>
          <p:cNvGrpSpPr/>
          <p:nvPr/>
        </p:nvGrpSpPr>
        <p:grpSpPr>
          <a:xfrm>
            <a:off x="763789" y="803916"/>
            <a:ext cx="1595027" cy="1449439"/>
            <a:chOff x="672071" y="1932382"/>
            <a:chExt cx="1661284" cy="1583122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2071" y="1932382"/>
              <a:ext cx="1661284" cy="1583122"/>
            </a:xfrm>
            <a:prstGeom prst="rect">
              <a:avLst/>
            </a:prstGeom>
          </p:spPr>
        </p:pic>
        <p:cxnSp>
          <p:nvCxnSpPr>
            <p:cNvPr id="14" name="Connettore 2 13"/>
            <p:cNvCxnSpPr/>
            <p:nvPr/>
          </p:nvCxnSpPr>
          <p:spPr>
            <a:xfrm>
              <a:off x="710003" y="2567825"/>
              <a:ext cx="1569566" cy="9635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asellaDiTesto 17"/>
            <p:cNvSpPr txBox="1"/>
            <p:nvPr/>
          </p:nvSpPr>
          <p:spPr>
            <a:xfrm>
              <a:off x="763789" y="2567825"/>
              <a:ext cx="1029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srgbClr val="FF0000"/>
                  </a:solidFill>
                </a:rPr>
                <a:t>100 mm</a:t>
              </a:r>
              <a:endParaRPr lang="it-IT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uppo 15"/>
          <p:cNvGrpSpPr/>
          <p:nvPr/>
        </p:nvGrpSpPr>
        <p:grpSpPr>
          <a:xfrm>
            <a:off x="3180104" y="2197004"/>
            <a:ext cx="8201772" cy="2408137"/>
            <a:chOff x="2867281" y="2132399"/>
            <a:chExt cx="9549307" cy="2408137"/>
          </a:xfrm>
        </p:grpSpPr>
        <p:sp>
          <p:nvSpPr>
            <p:cNvPr id="3" name="CasellaDiTesto 2"/>
            <p:cNvSpPr txBox="1"/>
            <p:nvPr/>
          </p:nvSpPr>
          <p:spPr>
            <a:xfrm>
              <a:off x="2867281" y="2232212"/>
              <a:ext cx="693107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t-IT" dirty="0" smtClean="0"/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it-IT" dirty="0" err="1" smtClean="0"/>
                <a:t>remove</a:t>
              </a:r>
              <a:r>
                <a:rPr lang="it-IT" dirty="0" smtClean="0"/>
                <a:t> the SSD </a:t>
              </a:r>
              <a:r>
                <a:rPr lang="it-IT" dirty="0" err="1" smtClean="0"/>
                <a:t>caused</a:t>
              </a:r>
              <a:r>
                <a:rPr lang="it-IT" dirty="0" smtClean="0"/>
                <a:t> by the </a:t>
              </a:r>
              <a:r>
                <a:rPr lang="it-IT" dirty="0" err="1" smtClean="0"/>
                <a:t>grinding</a:t>
              </a:r>
              <a:r>
                <a:rPr lang="it-IT" dirty="0" smtClean="0"/>
                <a:t> </a:t>
              </a:r>
              <a:r>
                <a:rPr lang="it-IT" dirty="0" err="1" smtClean="0"/>
                <a:t>phase</a:t>
              </a:r>
              <a:r>
                <a:rPr lang="it-IT" dirty="0" smtClean="0"/>
                <a:t> 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it-IT" dirty="0" smtClean="0"/>
                <a:t>reduce the </a:t>
              </a:r>
              <a:r>
                <a:rPr lang="it-IT" dirty="0" err="1" smtClean="0"/>
                <a:t>surface</a:t>
              </a:r>
              <a:r>
                <a:rPr lang="it-IT" dirty="0" smtClean="0"/>
                <a:t> </a:t>
              </a:r>
              <a:r>
                <a:rPr lang="it-IT" dirty="0" err="1" smtClean="0"/>
                <a:t>roughness</a:t>
              </a:r>
              <a:r>
                <a:rPr lang="it-IT" dirty="0" smtClean="0"/>
                <a:t> (</a:t>
              </a:r>
              <a:r>
                <a:rPr lang="it-IT" dirty="0" err="1" smtClean="0"/>
                <a:t>enabling</a:t>
              </a:r>
              <a:r>
                <a:rPr lang="it-IT" dirty="0" smtClean="0"/>
                <a:t> </a:t>
              </a:r>
              <a:r>
                <a:rPr lang="it-IT" dirty="0" err="1" smtClean="0"/>
                <a:t>interferometry</a:t>
              </a:r>
              <a:r>
                <a:rPr lang="it-IT" dirty="0" smtClean="0"/>
                <a:t>)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it-IT" dirty="0" err="1" smtClean="0"/>
                <a:t>provide</a:t>
              </a:r>
              <a:r>
                <a:rPr lang="it-IT" dirty="0" smtClean="0"/>
                <a:t> </a:t>
              </a:r>
              <a:r>
                <a:rPr lang="it-IT" dirty="0" err="1" smtClean="0"/>
                <a:t>larger</a:t>
              </a:r>
              <a:r>
                <a:rPr lang="it-IT" dirty="0" smtClean="0"/>
                <a:t> </a:t>
              </a:r>
              <a:r>
                <a:rPr lang="it-IT" dirty="0" err="1" smtClean="0"/>
                <a:t>removal</a:t>
              </a:r>
              <a:r>
                <a:rPr lang="it-IT" dirty="0" smtClean="0"/>
                <a:t> rate (</a:t>
              </a:r>
              <a:r>
                <a:rPr lang="it-IT" dirty="0" err="1" smtClean="0"/>
                <a:t>than</a:t>
              </a:r>
              <a:r>
                <a:rPr lang="it-IT" dirty="0" smtClean="0"/>
                <a:t> </a:t>
              </a:r>
              <a:r>
                <a:rPr lang="it-IT" dirty="0" err="1" smtClean="0"/>
                <a:t>form</a:t>
              </a:r>
              <a:r>
                <a:rPr lang="it-IT" dirty="0" smtClean="0"/>
                <a:t> </a:t>
              </a:r>
              <a:r>
                <a:rPr lang="it-IT" dirty="0" err="1" smtClean="0"/>
                <a:t>corrective</a:t>
              </a:r>
              <a:r>
                <a:rPr lang="it-IT" dirty="0" smtClean="0"/>
                <a:t> </a:t>
              </a:r>
              <a:r>
                <a:rPr lang="it-IT" dirty="0" err="1" smtClean="0"/>
                <a:t>polishing</a:t>
              </a:r>
              <a:r>
                <a:rPr lang="it-IT" dirty="0" smtClean="0"/>
                <a:t>) to </a:t>
              </a:r>
              <a:r>
                <a:rPr lang="it-IT" dirty="0" err="1" smtClean="0"/>
                <a:t>get</a:t>
              </a:r>
              <a:r>
                <a:rPr lang="it-IT" dirty="0" smtClean="0"/>
                <a:t> </a:t>
              </a:r>
              <a:r>
                <a:rPr lang="it-IT" dirty="0" err="1" smtClean="0"/>
                <a:t>quicker</a:t>
              </a:r>
              <a:r>
                <a:rPr lang="it-IT" dirty="0"/>
                <a:t> </a:t>
              </a:r>
              <a:r>
                <a:rPr lang="it-IT" dirty="0" smtClean="0"/>
                <a:t>processing.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it-IT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it-IT" dirty="0" smtClean="0"/>
            </a:p>
            <a:p>
              <a:endParaRPr lang="it-IT" dirty="0" smtClean="0"/>
            </a:p>
          </p:txBody>
        </p:sp>
        <p:sp>
          <p:nvSpPr>
            <p:cNvPr id="6" name="Rettangolo 5"/>
            <p:cNvSpPr/>
            <p:nvPr/>
          </p:nvSpPr>
          <p:spPr>
            <a:xfrm>
              <a:off x="3756871" y="2132399"/>
              <a:ext cx="865971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dirty="0" err="1"/>
                <a:t>Pre-Polishing</a:t>
              </a:r>
              <a:r>
                <a:rPr lang="it-IT" dirty="0"/>
                <a:t> by </a:t>
              </a:r>
              <a:r>
                <a:rPr lang="it-IT" dirty="0" err="1"/>
                <a:t>Synchro-Spiral</a:t>
              </a:r>
              <a:r>
                <a:rPr lang="it-IT" dirty="0"/>
                <a:t> </a:t>
              </a:r>
              <a:r>
                <a:rPr lang="it-IT" dirty="0" smtClean="0"/>
                <a:t>mode, </a:t>
              </a:r>
              <a:r>
                <a:rPr lang="it-IT" dirty="0" err="1" smtClean="0"/>
                <a:t>intended</a:t>
              </a:r>
              <a:r>
                <a:rPr lang="it-IT" dirty="0" smtClean="0"/>
                <a:t> to:</a:t>
              </a:r>
              <a:endParaRPr lang="it-IT" dirty="0"/>
            </a:p>
          </p:txBody>
        </p:sp>
      </p:grpSp>
      <p:sp>
        <p:nvSpPr>
          <p:cNvPr id="15" name="CasellaDiTesto 14"/>
          <p:cNvSpPr txBox="1"/>
          <p:nvPr/>
        </p:nvSpPr>
        <p:spPr>
          <a:xfrm>
            <a:off x="2464609" y="907309"/>
            <a:ext cx="2141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BK7 test sample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93131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763789" y="173830"/>
            <a:ext cx="10664423" cy="12473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dirty="0" err="1" smtClean="0">
                <a:latin typeface="+mn-lt"/>
                <a:cs typeface="Times New Roman" panose="02020603050405020304" pitchFamily="18" charset="0"/>
              </a:rPr>
              <a:t>Results</a:t>
            </a:r>
            <a:r>
              <a:rPr lang="it-IT" sz="4000" dirty="0" smtClean="0">
                <a:latin typeface="+mn-lt"/>
                <a:cs typeface="Times New Roman" panose="02020603050405020304" pitchFamily="18" charset="0"/>
              </a:rPr>
              <a:t> of the </a:t>
            </a:r>
            <a:r>
              <a:rPr lang="it-IT" sz="4000" dirty="0" err="1" smtClean="0">
                <a:latin typeface="+mn-lt"/>
                <a:cs typeface="Times New Roman" panose="02020603050405020304" pitchFamily="18" charset="0"/>
              </a:rPr>
              <a:t>Acceptance</a:t>
            </a:r>
            <a:r>
              <a:rPr lang="it-IT" sz="4000" dirty="0" smtClean="0">
                <a:latin typeface="+mn-lt"/>
                <a:cs typeface="Times New Roman" panose="02020603050405020304" pitchFamily="18" charset="0"/>
              </a:rPr>
              <a:t> Test</a:t>
            </a:r>
            <a:endParaRPr lang="it-IT" sz="4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50358" y="742302"/>
            <a:ext cx="95715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it-IT" sz="2000" dirty="0" smtClean="0"/>
              <a:t>100mm </a:t>
            </a:r>
            <a:r>
              <a:rPr lang="it-IT" sz="2000" dirty="0" err="1" smtClean="0"/>
              <a:t>flat</a:t>
            </a:r>
            <a:r>
              <a:rPr lang="it-IT" sz="2000" dirty="0" smtClean="0"/>
              <a:t> BK7 part, </a:t>
            </a:r>
            <a:r>
              <a:rPr lang="it-IT" sz="2000" dirty="0" err="1" smtClean="0"/>
              <a:t>previously</a:t>
            </a:r>
            <a:r>
              <a:rPr lang="it-IT" sz="2000" dirty="0" smtClean="0"/>
              <a:t> </a:t>
            </a:r>
            <a:r>
              <a:rPr lang="it-IT" sz="2000" dirty="0" err="1" smtClean="0"/>
              <a:t>pre-polished</a:t>
            </a:r>
            <a:r>
              <a:rPr lang="it-IT" sz="2000" dirty="0" smtClean="0"/>
              <a:t>, </a:t>
            </a:r>
            <a:r>
              <a:rPr lang="it-IT" sz="2000" dirty="0"/>
              <a:t>	</a:t>
            </a:r>
            <a:r>
              <a:rPr lang="it-IT" sz="2000" dirty="0" err="1" smtClean="0"/>
              <a:t>Corrective</a:t>
            </a:r>
            <a:r>
              <a:rPr lang="it-IT" sz="2000" dirty="0" smtClean="0"/>
              <a:t> </a:t>
            </a:r>
            <a:r>
              <a:rPr lang="it-IT" sz="2000" dirty="0" err="1"/>
              <a:t>Polishing</a:t>
            </a:r>
            <a:endParaRPr lang="it-IT" sz="2000" dirty="0"/>
          </a:p>
          <a:p>
            <a:pPr marL="342900" indent="-342900">
              <a:buFont typeface="+mj-lt"/>
              <a:buAutoNum type="arabicPeriod" startAt="2"/>
            </a:pPr>
            <a:endParaRPr lang="it-IT" sz="2200" dirty="0" smtClean="0"/>
          </a:p>
        </p:txBody>
      </p:sp>
      <p:sp>
        <p:nvSpPr>
          <p:cNvPr id="7" name="CasellaDiTesto 6"/>
          <p:cNvSpPr txBox="1"/>
          <p:nvPr/>
        </p:nvSpPr>
        <p:spPr>
          <a:xfrm>
            <a:off x="654440" y="5230011"/>
            <a:ext cx="6166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19 nm </a:t>
            </a:r>
            <a:r>
              <a:rPr lang="it-IT" dirty="0" smtClean="0"/>
              <a:t>RMS </a:t>
            </a:r>
            <a:r>
              <a:rPr lang="it-IT" dirty="0" err="1" smtClean="0"/>
              <a:t>reached</a:t>
            </a:r>
            <a:r>
              <a:rPr lang="it-IT" dirty="0" smtClean="0"/>
              <a:t> </a:t>
            </a:r>
            <a:r>
              <a:rPr lang="it-IT" dirty="0" err="1" smtClean="0"/>
              <a:t>after</a:t>
            </a:r>
            <a:r>
              <a:rPr lang="it-IT" dirty="0" smtClean="0"/>
              <a:t> 5 </a:t>
            </a:r>
            <a:r>
              <a:rPr lang="it-IT" dirty="0" err="1" smtClean="0"/>
              <a:t>runs</a:t>
            </a:r>
            <a:r>
              <a:rPr lang="it-IT" dirty="0" smtClean="0"/>
              <a:t> (459 </a:t>
            </a:r>
            <a:r>
              <a:rPr lang="it-IT" dirty="0" err="1" smtClean="0"/>
              <a:t>min</a:t>
            </a:r>
            <a:r>
              <a:rPr lang="it-IT" dirty="0" smtClean="0"/>
              <a:t>).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654440" y="1348893"/>
            <a:ext cx="7373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Form </a:t>
            </a:r>
            <a:r>
              <a:rPr lang="it-IT" dirty="0" err="1" smtClean="0"/>
              <a:t>error</a:t>
            </a:r>
            <a:r>
              <a:rPr lang="it-IT" dirty="0" smtClean="0"/>
              <a:t> </a:t>
            </a:r>
            <a:r>
              <a:rPr lang="it-IT" dirty="0" err="1" smtClean="0"/>
              <a:t>maps</a:t>
            </a:r>
            <a:r>
              <a:rPr lang="it-IT" dirty="0" smtClean="0"/>
              <a:t> </a:t>
            </a:r>
            <a:r>
              <a:rPr lang="it-IT" dirty="0" err="1" smtClean="0"/>
              <a:t>acquired</a:t>
            </a:r>
            <a:r>
              <a:rPr lang="it-IT" dirty="0" smtClean="0"/>
              <a:t> by </a:t>
            </a:r>
            <a:r>
              <a:rPr lang="it-IT" dirty="0" err="1" smtClean="0"/>
              <a:t>interferometry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Goal: &lt; </a:t>
            </a:r>
            <a:r>
              <a:rPr lang="it-IT" dirty="0" smtClean="0">
                <a:sym typeface="Symbol" panose="05050102010706020507" pitchFamily="18" charset="2"/>
              </a:rPr>
              <a:t>/40 RMS (&lt;16 nm RMS) over 88mm </a:t>
            </a:r>
            <a:r>
              <a:rPr lang="it-IT" dirty="0" err="1" smtClean="0">
                <a:sym typeface="Symbol" panose="05050102010706020507" pitchFamily="18" charset="2"/>
              </a:rPr>
              <a:t>clear</a:t>
            </a:r>
            <a:r>
              <a:rPr lang="it-IT" dirty="0" smtClean="0">
                <a:sym typeface="Symbol" panose="05050102010706020507" pitchFamily="18" charset="2"/>
              </a:rPr>
              <a:t> aperture</a:t>
            </a:r>
            <a:endParaRPr lang="it-IT" dirty="0"/>
          </a:p>
        </p:txBody>
      </p:sp>
      <p:grpSp>
        <p:nvGrpSpPr>
          <p:cNvPr id="2" name="Gruppo 1"/>
          <p:cNvGrpSpPr/>
          <p:nvPr/>
        </p:nvGrpSpPr>
        <p:grpSpPr>
          <a:xfrm>
            <a:off x="640581" y="2351619"/>
            <a:ext cx="11132445" cy="2897550"/>
            <a:chOff x="640581" y="2091109"/>
            <a:chExt cx="11132445" cy="2897550"/>
          </a:xfrm>
        </p:grpSpPr>
        <p:grpSp>
          <p:nvGrpSpPr>
            <p:cNvPr id="12" name="Gruppo 11"/>
            <p:cNvGrpSpPr/>
            <p:nvPr/>
          </p:nvGrpSpPr>
          <p:grpSpPr>
            <a:xfrm>
              <a:off x="640581" y="2630478"/>
              <a:ext cx="3455260" cy="2358181"/>
              <a:chOff x="4863548" y="2706064"/>
              <a:chExt cx="3851066" cy="2557518"/>
            </a:xfrm>
          </p:grpSpPr>
          <p:pic>
            <p:nvPicPr>
              <p:cNvPr id="8" name="Picture 60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995231" y="2716696"/>
                <a:ext cx="3340386" cy="2423775"/>
              </a:xfrm>
              <a:prstGeom prst="rect">
                <a:avLst/>
              </a:prstGeom>
            </p:spPr>
          </p:pic>
          <p:sp>
            <p:nvSpPr>
              <p:cNvPr id="9" name="CasellaDiTesto 8"/>
              <p:cNvSpPr txBox="1"/>
              <p:nvPr/>
            </p:nvSpPr>
            <p:spPr>
              <a:xfrm>
                <a:off x="4863548" y="3731770"/>
                <a:ext cx="7686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dirty="0" smtClean="0"/>
                  <a:t>mm</a:t>
                </a:r>
                <a:endParaRPr lang="it-IT" sz="1200" dirty="0"/>
              </a:p>
            </p:txBody>
          </p:sp>
          <p:sp>
            <p:nvSpPr>
              <p:cNvPr id="10" name="CasellaDiTesto 9"/>
              <p:cNvSpPr txBox="1"/>
              <p:nvPr/>
            </p:nvSpPr>
            <p:spPr>
              <a:xfrm>
                <a:off x="6281111" y="4955805"/>
                <a:ext cx="7686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dirty="0" smtClean="0"/>
                  <a:t>mm</a:t>
                </a:r>
                <a:endParaRPr lang="it-IT" sz="1200" dirty="0"/>
              </a:p>
            </p:txBody>
          </p:sp>
          <p:sp>
            <p:nvSpPr>
              <p:cNvPr id="11" name="CasellaDiTesto 10"/>
              <p:cNvSpPr txBox="1"/>
              <p:nvPr/>
            </p:nvSpPr>
            <p:spPr>
              <a:xfrm>
                <a:off x="7945988" y="2706064"/>
                <a:ext cx="76862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000" dirty="0" smtClean="0"/>
                  <a:t>mm</a:t>
                </a:r>
                <a:endParaRPr lang="it-IT" sz="1000" dirty="0"/>
              </a:p>
            </p:txBody>
          </p:sp>
        </p:grpSp>
        <p:sp>
          <p:nvSpPr>
            <p:cNvPr id="22" name="CasellaDiTesto 21"/>
            <p:cNvSpPr txBox="1"/>
            <p:nvPr/>
          </p:nvSpPr>
          <p:spPr>
            <a:xfrm>
              <a:off x="695007" y="2130236"/>
              <a:ext cx="361784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err="1"/>
                <a:t>Flat</a:t>
              </a:r>
              <a:r>
                <a:rPr lang="it-IT" sz="1600" dirty="0"/>
                <a:t> </a:t>
              </a:r>
              <a:r>
                <a:rPr lang="it-IT" sz="1600" dirty="0" err="1"/>
                <a:t>pre-polished</a:t>
              </a:r>
              <a:r>
                <a:rPr lang="it-IT" sz="1600" dirty="0"/>
                <a:t> sample, </a:t>
              </a:r>
              <a:r>
                <a:rPr lang="it-IT" sz="1600" dirty="0" smtClean="0"/>
                <a:t>                      1008 </a:t>
              </a:r>
              <a:r>
                <a:rPr lang="it-IT" sz="1600" dirty="0"/>
                <a:t>nm PV, 233 nm RMS.</a:t>
              </a:r>
            </a:p>
            <a:p>
              <a:endParaRPr lang="it-IT" dirty="0"/>
            </a:p>
          </p:txBody>
        </p:sp>
        <p:grpSp>
          <p:nvGrpSpPr>
            <p:cNvPr id="23" name="Gruppo 22"/>
            <p:cNvGrpSpPr/>
            <p:nvPr/>
          </p:nvGrpSpPr>
          <p:grpSpPr>
            <a:xfrm>
              <a:off x="4531403" y="2630478"/>
              <a:ext cx="3370965" cy="2354084"/>
              <a:chOff x="3713428" y="2212167"/>
              <a:chExt cx="3370965" cy="2354084"/>
            </a:xfrm>
          </p:grpSpPr>
          <p:pic>
            <p:nvPicPr>
              <p:cNvPr id="24" name="Picture"/>
              <p:cNvPicPr/>
              <p:nvPr/>
            </p:nvPicPr>
            <p:blipFill>
              <a:blip r:embed="rId3"/>
              <a:stretch>
                <a:fillRect/>
              </a:stretch>
            </p:blipFill>
            <p:spPr bwMode="auto">
              <a:xfrm>
                <a:off x="3799119" y="2222665"/>
                <a:ext cx="2968249" cy="22294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CasellaDiTesto 24"/>
              <p:cNvSpPr txBox="1"/>
              <p:nvPr/>
            </p:nvSpPr>
            <p:spPr>
              <a:xfrm>
                <a:off x="3713428" y="3119310"/>
                <a:ext cx="689628" cy="283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dirty="0" smtClean="0"/>
                  <a:t>mm</a:t>
                </a:r>
                <a:endParaRPr lang="it-IT" sz="1200" dirty="0"/>
              </a:p>
            </p:txBody>
          </p:sp>
          <p:sp>
            <p:nvSpPr>
              <p:cNvPr id="26" name="CasellaDiTesto 25"/>
              <p:cNvSpPr txBox="1"/>
              <p:nvPr/>
            </p:nvSpPr>
            <p:spPr>
              <a:xfrm>
                <a:off x="4931847" y="4282463"/>
                <a:ext cx="689628" cy="283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dirty="0" smtClean="0"/>
                  <a:t>mm</a:t>
                </a:r>
                <a:endParaRPr lang="it-IT" sz="1200" dirty="0"/>
              </a:p>
            </p:txBody>
          </p:sp>
          <p:sp>
            <p:nvSpPr>
              <p:cNvPr id="27" name="CasellaDiTesto 26"/>
              <p:cNvSpPr txBox="1"/>
              <p:nvPr/>
            </p:nvSpPr>
            <p:spPr>
              <a:xfrm>
                <a:off x="6394765" y="2212167"/>
                <a:ext cx="68962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000" dirty="0" smtClean="0"/>
                  <a:t>mm</a:t>
                </a:r>
                <a:endParaRPr lang="it-IT" sz="1000" dirty="0"/>
              </a:p>
            </p:txBody>
          </p:sp>
        </p:grpSp>
        <p:grpSp>
          <p:nvGrpSpPr>
            <p:cNvPr id="37" name="Gruppo 36"/>
            <p:cNvGrpSpPr/>
            <p:nvPr/>
          </p:nvGrpSpPr>
          <p:grpSpPr>
            <a:xfrm>
              <a:off x="8378729" y="2626852"/>
              <a:ext cx="3394297" cy="2356194"/>
              <a:chOff x="8378729" y="2626852"/>
              <a:chExt cx="3394297" cy="2356194"/>
            </a:xfrm>
          </p:grpSpPr>
          <p:pic>
            <p:nvPicPr>
              <p:cNvPr id="31" name="Picture"/>
              <p:cNvPicPr/>
              <p:nvPr/>
            </p:nvPicPr>
            <p:blipFill>
              <a:blip r:embed="rId4"/>
              <a:stretch>
                <a:fillRect/>
              </a:stretch>
            </p:blipFill>
            <p:spPr bwMode="auto">
              <a:xfrm>
                <a:off x="8476480" y="2640281"/>
                <a:ext cx="2951732" cy="2241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" name="CasellaDiTesto 27"/>
              <p:cNvSpPr txBox="1"/>
              <p:nvPr/>
            </p:nvSpPr>
            <p:spPr>
              <a:xfrm>
                <a:off x="8378729" y="3570327"/>
                <a:ext cx="689628" cy="283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dirty="0" smtClean="0"/>
                  <a:t>mm</a:t>
                </a:r>
                <a:endParaRPr lang="it-IT" sz="1200" dirty="0"/>
              </a:p>
            </p:txBody>
          </p:sp>
          <p:sp>
            <p:nvSpPr>
              <p:cNvPr id="29" name="CasellaDiTesto 28"/>
              <p:cNvSpPr txBox="1"/>
              <p:nvPr/>
            </p:nvSpPr>
            <p:spPr>
              <a:xfrm>
                <a:off x="9622373" y="4699258"/>
                <a:ext cx="689628" cy="283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dirty="0" smtClean="0"/>
                  <a:t>mm</a:t>
                </a:r>
                <a:endParaRPr lang="it-IT" sz="1200" dirty="0"/>
              </a:p>
            </p:txBody>
          </p:sp>
          <p:sp>
            <p:nvSpPr>
              <p:cNvPr id="30" name="CasellaDiTesto 29"/>
              <p:cNvSpPr txBox="1"/>
              <p:nvPr/>
            </p:nvSpPr>
            <p:spPr>
              <a:xfrm>
                <a:off x="11083398" y="2626852"/>
                <a:ext cx="68962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000" dirty="0" smtClean="0"/>
                  <a:t>mm</a:t>
                </a:r>
                <a:endParaRPr lang="it-IT" sz="1000" dirty="0"/>
              </a:p>
            </p:txBody>
          </p:sp>
        </p:grpSp>
        <p:sp>
          <p:nvSpPr>
            <p:cNvPr id="34" name="CasellaDiTesto 33"/>
            <p:cNvSpPr txBox="1"/>
            <p:nvPr/>
          </p:nvSpPr>
          <p:spPr>
            <a:xfrm>
              <a:off x="4507906" y="2103824"/>
              <a:ext cx="270483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err="1" smtClean="0"/>
                <a:t>After</a:t>
              </a:r>
              <a:r>
                <a:rPr lang="it-IT" sz="1600" dirty="0" smtClean="0"/>
                <a:t> </a:t>
              </a:r>
              <a:r>
                <a:rPr lang="it-IT" sz="1600" dirty="0" err="1" smtClean="0"/>
                <a:t>correction</a:t>
              </a:r>
              <a:r>
                <a:rPr lang="it-IT" sz="1600" dirty="0" smtClean="0"/>
                <a:t> 1                                  632 </a:t>
              </a:r>
              <a:r>
                <a:rPr lang="it-IT" sz="1600" dirty="0"/>
                <a:t>nm PV, </a:t>
              </a:r>
              <a:r>
                <a:rPr lang="it-IT" sz="1600" dirty="0" smtClean="0"/>
                <a:t>110 </a:t>
              </a:r>
              <a:r>
                <a:rPr lang="it-IT" sz="1600" dirty="0"/>
                <a:t>nm RMS.</a:t>
              </a:r>
            </a:p>
            <a:p>
              <a:endParaRPr lang="it-IT" dirty="0"/>
            </a:p>
          </p:txBody>
        </p:sp>
        <p:sp>
          <p:nvSpPr>
            <p:cNvPr id="35" name="CasellaDiTesto 34"/>
            <p:cNvSpPr txBox="1"/>
            <p:nvPr/>
          </p:nvSpPr>
          <p:spPr>
            <a:xfrm>
              <a:off x="8378729" y="2091109"/>
              <a:ext cx="270483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err="1" smtClean="0"/>
                <a:t>After</a:t>
              </a:r>
              <a:r>
                <a:rPr lang="it-IT" sz="1600" dirty="0" smtClean="0"/>
                <a:t> </a:t>
              </a:r>
              <a:r>
                <a:rPr lang="it-IT" sz="1600" dirty="0" err="1" smtClean="0"/>
                <a:t>correction</a:t>
              </a:r>
              <a:r>
                <a:rPr lang="it-IT" sz="1600" dirty="0" smtClean="0"/>
                <a:t> 5                                 224 </a:t>
              </a:r>
              <a:r>
                <a:rPr lang="it-IT" sz="1600" dirty="0"/>
                <a:t>nm PV, </a:t>
              </a:r>
              <a:r>
                <a:rPr lang="it-IT" sz="1600" dirty="0" smtClean="0"/>
                <a:t>19 </a:t>
              </a:r>
              <a:r>
                <a:rPr lang="it-IT" sz="1600" dirty="0"/>
                <a:t>nm RMS.</a:t>
              </a:r>
            </a:p>
            <a:p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389784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385009" y="1191915"/>
            <a:ext cx="8386012" cy="4968253"/>
          </a:xfrm>
          <a:prstGeom prst="rect">
            <a:avLst/>
          </a:prstGeom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763789" y="173830"/>
            <a:ext cx="10664423" cy="12473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dirty="0" err="1" smtClean="0">
                <a:latin typeface="+mn-lt"/>
                <a:cs typeface="Times New Roman" panose="02020603050405020304" pitchFamily="18" charset="0"/>
              </a:rPr>
              <a:t>Results</a:t>
            </a:r>
            <a:r>
              <a:rPr lang="it-IT" sz="4000" dirty="0" smtClean="0">
                <a:latin typeface="+mn-lt"/>
                <a:cs typeface="Times New Roman" panose="02020603050405020304" pitchFamily="18" charset="0"/>
              </a:rPr>
              <a:t> of the </a:t>
            </a:r>
            <a:r>
              <a:rPr lang="it-IT" sz="4000" dirty="0" err="1" smtClean="0">
                <a:latin typeface="+mn-lt"/>
                <a:cs typeface="Times New Roman" panose="02020603050405020304" pitchFamily="18" charset="0"/>
              </a:rPr>
              <a:t>Acceptance</a:t>
            </a:r>
            <a:r>
              <a:rPr lang="it-IT" sz="4000" dirty="0" smtClean="0">
                <a:latin typeface="+mn-lt"/>
                <a:cs typeface="Times New Roman" panose="02020603050405020304" pitchFamily="18" charset="0"/>
              </a:rPr>
              <a:t> Test</a:t>
            </a:r>
            <a:endParaRPr lang="it-IT" sz="4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00607" y="791805"/>
            <a:ext cx="8549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it-IT" sz="2000" dirty="0"/>
              <a:t>100mm concave BK7 part, </a:t>
            </a:r>
            <a:r>
              <a:rPr lang="it-IT" sz="2000" dirty="0" err="1"/>
              <a:t>previously</a:t>
            </a:r>
            <a:r>
              <a:rPr lang="it-IT" sz="2000" dirty="0"/>
              <a:t> </a:t>
            </a:r>
            <a:r>
              <a:rPr lang="it-IT" sz="2000" dirty="0" err="1"/>
              <a:t>pre-polished</a:t>
            </a:r>
            <a:r>
              <a:rPr lang="it-IT" sz="2000" dirty="0" smtClean="0"/>
              <a:t>,     </a:t>
            </a:r>
            <a:r>
              <a:rPr lang="it-IT" sz="2000" dirty="0" err="1" smtClean="0"/>
              <a:t>Corrective</a:t>
            </a:r>
            <a:r>
              <a:rPr lang="it-IT" sz="2000" dirty="0" smtClean="0"/>
              <a:t> </a:t>
            </a:r>
            <a:r>
              <a:rPr lang="it-IT" sz="2000" dirty="0" err="1" smtClean="0"/>
              <a:t>Polishing</a:t>
            </a:r>
            <a:endParaRPr lang="it-IT" sz="20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8771021" y="1890117"/>
            <a:ext cx="32194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err="1" smtClean="0"/>
              <a:t>Starting</a:t>
            </a:r>
            <a:r>
              <a:rPr lang="it-IT" sz="1600" dirty="0" smtClean="0"/>
              <a:t> </a:t>
            </a:r>
            <a:r>
              <a:rPr lang="it-IT" sz="1600" dirty="0" err="1" smtClean="0"/>
              <a:t>conditions</a:t>
            </a:r>
            <a:r>
              <a:rPr lang="it-IT" sz="1600" dirty="0" smtClean="0"/>
              <a:t>: 786 </a:t>
            </a:r>
            <a:r>
              <a:rPr lang="it-IT" sz="1600" dirty="0"/>
              <a:t>nm PV, </a:t>
            </a:r>
            <a:r>
              <a:rPr lang="it-IT" sz="1600" b="1" dirty="0" smtClean="0"/>
              <a:t>136 </a:t>
            </a:r>
            <a:r>
              <a:rPr lang="it-IT" sz="1600" b="1" dirty="0"/>
              <a:t>nm </a:t>
            </a:r>
            <a:r>
              <a:rPr lang="it-IT" sz="1600" b="1" dirty="0" smtClean="0"/>
              <a:t>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err="1" smtClean="0"/>
              <a:t>After</a:t>
            </a:r>
            <a:r>
              <a:rPr lang="it-IT" sz="1600" dirty="0" smtClean="0"/>
              <a:t> </a:t>
            </a:r>
            <a:r>
              <a:rPr lang="it-IT" sz="1600" dirty="0" err="1"/>
              <a:t>Correction</a:t>
            </a:r>
            <a:r>
              <a:rPr lang="it-IT" sz="1600" dirty="0"/>
              <a:t> </a:t>
            </a:r>
            <a:r>
              <a:rPr lang="it-IT" sz="1600" dirty="0" smtClean="0"/>
              <a:t>2: 104 </a:t>
            </a:r>
            <a:r>
              <a:rPr lang="it-IT" sz="1600" dirty="0"/>
              <a:t>nm PV, </a:t>
            </a:r>
            <a:r>
              <a:rPr lang="it-IT" sz="1600" b="1" dirty="0"/>
              <a:t>12 nm RMS</a:t>
            </a:r>
            <a:r>
              <a:rPr lang="it-IT" sz="1600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err="1" smtClean="0"/>
              <a:t>Two</a:t>
            </a:r>
            <a:r>
              <a:rPr lang="it-IT" sz="1600" dirty="0" smtClean="0"/>
              <a:t> </a:t>
            </a:r>
            <a:r>
              <a:rPr lang="it-IT" sz="1600" dirty="0" err="1"/>
              <a:t>corrective</a:t>
            </a:r>
            <a:r>
              <a:rPr lang="it-IT" sz="1600" dirty="0"/>
              <a:t> </a:t>
            </a:r>
            <a:r>
              <a:rPr lang="it-IT" sz="1600" dirty="0" err="1"/>
              <a:t>runs</a:t>
            </a:r>
            <a:r>
              <a:rPr lang="it-IT" sz="1600" dirty="0"/>
              <a:t> </a:t>
            </a:r>
            <a:r>
              <a:rPr lang="it-IT" sz="1600" dirty="0" smtClean="0"/>
              <a:t>(180 </a:t>
            </a:r>
            <a:r>
              <a:rPr lang="it-IT" sz="1600" dirty="0" err="1" smtClean="0"/>
              <a:t>min</a:t>
            </a:r>
            <a:r>
              <a:rPr lang="it-IT" sz="1600" dirty="0" smtClean="0"/>
              <a:t>) </a:t>
            </a:r>
            <a:r>
              <a:rPr lang="it-IT" sz="1600" dirty="0" err="1" smtClean="0"/>
              <a:t>brought</a:t>
            </a:r>
            <a:r>
              <a:rPr lang="it-IT" sz="1600" dirty="0" smtClean="0"/>
              <a:t> </a:t>
            </a:r>
            <a:r>
              <a:rPr lang="it-IT" sz="1600" dirty="0"/>
              <a:t>the part </a:t>
            </a:r>
            <a:r>
              <a:rPr lang="it-IT" sz="1600" dirty="0" err="1"/>
              <a:t>within</a:t>
            </a:r>
            <a:r>
              <a:rPr lang="it-IT" sz="1600" dirty="0"/>
              <a:t> </a:t>
            </a:r>
            <a:r>
              <a:rPr lang="it-IT" sz="1600" dirty="0" err="1"/>
              <a:t>spec</a:t>
            </a:r>
            <a:r>
              <a:rPr lang="it-IT" sz="1600" dirty="0" smtClean="0"/>
              <a:t>,      &lt; </a:t>
            </a:r>
            <a:r>
              <a:rPr lang="it-IT" sz="1600" dirty="0">
                <a:sym typeface="Symbol" panose="05050102010706020507" pitchFamily="18" charset="2"/>
              </a:rPr>
              <a:t>/40 </a:t>
            </a:r>
            <a:r>
              <a:rPr lang="it-IT" sz="1600" dirty="0" smtClean="0">
                <a:sym typeface="Symbol" panose="05050102010706020507" pitchFamily="18" charset="2"/>
              </a:rPr>
              <a:t>RMS.</a:t>
            </a:r>
          </a:p>
          <a:p>
            <a:r>
              <a:rPr lang="it-IT" sz="1600" dirty="0" smtClean="0">
                <a:sym typeface="Symbol" panose="05050102010706020507" pitchFamily="18" charset="2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err="1" smtClean="0">
                <a:sym typeface="Symbol" panose="05050102010706020507" pitchFamily="18" charset="2"/>
              </a:rPr>
              <a:t>Better</a:t>
            </a:r>
            <a:r>
              <a:rPr lang="it-IT" sz="1600" dirty="0" smtClean="0">
                <a:sym typeface="Symbol" panose="05050102010706020507" pitchFamily="18" charset="2"/>
              </a:rPr>
              <a:t> </a:t>
            </a:r>
            <a:r>
              <a:rPr lang="it-IT" sz="1600" dirty="0" err="1" smtClean="0">
                <a:sym typeface="Symbol" panose="05050102010706020507" pitchFamily="18" charset="2"/>
              </a:rPr>
              <a:t>convergence</a:t>
            </a:r>
            <a:r>
              <a:rPr lang="it-IT" sz="1600" dirty="0" smtClean="0">
                <a:sym typeface="Symbol" panose="05050102010706020507" pitchFamily="18" charset="2"/>
              </a:rPr>
              <a:t> </a:t>
            </a:r>
            <a:r>
              <a:rPr lang="it-IT" sz="1600" dirty="0" err="1" smtClean="0">
                <a:sym typeface="Symbol" panose="05050102010706020507" pitchFamily="18" charset="2"/>
              </a:rPr>
              <a:t>factor</a:t>
            </a:r>
            <a:r>
              <a:rPr lang="it-IT" sz="1600" dirty="0" smtClean="0">
                <a:sym typeface="Symbol" panose="05050102010706020507" pitchFamily="18" charset="2"/>
              </a:rPr>
              <a:t> </a:t>
            </a:r>
            <a:r>
              <a:rPr lang="it-IT" sz="1600" dirty="0" err="1" smtClean="0">
                <a:sym typeface="Symbol" panose="05050102010706020507" pitchFamily="18" charset="2"/>
              </a:rPr>
              <a:t>is</a:t>
            </a:r>
            <a:r>
              <a:rPr lang="it-IT" sz="1600" dirty="0" smtClean="0">
                <a:sym typeface="Symbol" panose="05050102010706020507" pitchFamily="18" charset="2"/>
              </a:rPr>
              <a:t> </a:t>
            </a:r>
            <a:r>
              <a:rPr lang="it-IT" sz="1600" dirty="0" err="1" smtClean="0">
                <a:sym typeface="Symbol" panose="05050102010706020507" pitchFamily="18" charset="2"/>
              </a:rPr>
              <a:t>obtained</a:t>
            </a:r>
            <a:r>
              <a:rPr lang="it-IT" sz="1600" dirty="0" smtClean="0">
                <a:sym typeface="Symbol" panose="05050102010706020507" pitchFamily="18" charset="2"/>
              </a:rPr>
              <a:t> once the </a:t>
            </a:r>
            <a:r>
              <a:rPr lang="it-IT" sz="1600" dirty="0" err="1" smtClean="0">
                <a:sym typeface="Symbol" panose="05050102010706020507" pitchFamily="18" charset="2"/>
              </a:rPr>
              <a:t>removal</a:t>
            </a:r>
            <a:r>
              <a:rPr lang="it-IT" sz="1600" dirty="0" smtClean="0">
                <a:sym typeface="Symbol" panose="05050102010706020507" pitchFamily="18" charset="2"/>
              </a:rPr>
              <a:t> rate </a:t>
            </a:r>
            <a:r>
              <a:rPr lang="it-IT" sz="1600" dirty="0" err="1" smtClean="0">
                <a:sym typeface="Symbol" panose="05050102010706020507" pitchFamily="18" charset="2"/>
              </a:rPr>
              <a:t>has</a:t>
            </a:r>
            <a:r>
              <a:rPr lang="it-IT" sz="1600" dirty="0" smtClean="0">
                <a:sym typeface="Symbol" panose="05050102010706020507" pitchFamily="18" charset="2"/>
              </a:rPr>
              <a:t> </a:t>
            </a:r>
            <a:r>
              <a:rPr lang="it-IT" sz="1600" dirty="0" err="1" smtClean="0">
                <a:sym typeface="Symbol" panose="05050102010706020507" pitchFamily="18" charset="2"/>
              </a:rPr>
              <a:t>been</a:t>
            </a:r>
            <a:r>
              <a:rPr lang="it-IT" sz="1600" dirty="0" smtClean="0">
                <a:sym typeface="Symbol" panose="05050102010706020507" pitchFamily="18" charset="2"/>
              </a:rPr>
              <a:t> made </a:t>
            </a:r>
            <a:r>
              <a:rPr lang="it-IT" sz="1600" dirty="0" err="1" smtClean="0">
                <a:sym typeface="Symbol" panose="05050102010706020507" pitchFamily="18" charset="2"/>
              </a:rPr>
              <a:t>constant</a:t>
            </a:r>
            <a:r>
              <a:rPr lang="it-IT" sz="1600" dirty="0" smtClean="0">
                <a:sym typeface="Symbol" panose="05050102010706020507" pitchFamily="18" charset="2"/>
              </a:rPr>
              <a:t> and </a:t>
            </a:r>
            <a:r>
              <a:rPr lang="it-IT" sz="1600" dirty="0" err="1" smtClean="0">
                <a:sym typeface="Symbol" panose="05050102010706020507" pitchFamily="18" charset="2"/>
              </a:rPr>
              <a:t>known</a:t>
            </a:r>
            <a:r>
              <a:rPr lang="it-IT" sz="1600" dirty="0" smtClean="0">
                <a:sym typeface="Symbol" panose="05050102010706020507" pitchFamily="18" charset="2"/>
              </a:rPr>
              <a:t>.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85009" y="6160168"/>
            <a:ext cx="3295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smtClean="0"/>
              <a:t>Images </a:t>
            </a:r>
            <a:r>
              <a:rPr lang="it-IT" sz="1400" i="1" dirty="0" err="1" smtClean="0"/>
              <a:t>courtesy</a:t>
            </a:r>
            <a:r>
              <a:rPr lang="it-IT" sz="1400" i="1" dirty="0" smtClean="0"/>
              <a:t> of P. </a:t>
            </a:r>
            <a:r>
              <a:rPr lang="it-IT" sz="1400" i="1" dirty="0" err="1" smtClean="0"/>
              <a:t>Messelink</a:t>
            </a:r>
            <a:r>
              <a:rPr lang="it-IT" sz="1400" i="1" dirty="0"/>
              <a:t>,</a:t>
            </a:r>
            <a:r>
              <a:rPr lang="it-IT" sz="1400" i="1" dirty="0" smtClean="0"/>
              <a:t> 2015</a:t>
            </a:r>
            <a:endParaRPr lang="it-IT" sz="1400" i="1" dirty="0"/>
          </a:p>
        </p:txBody>
      </p:sp>
    </p:spTree>
    <p:extLst>
      <p:ext uri="{BB962C8B-B14F-4D97-AF65-F5344CB8AC3E}">
        <p14:creationId xmlns:p14="http://schemas.microsoft.com/office/powerpoint/2010/main" val="362367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/>
          <p:cNvGrpSpPr/>
          <p:nvPr/>
        </p:nvGrpSpPr>
        <p:grpSpPr>
          <a:xfrm>
            <a:off x="32985" y="0"/>
            <a:ext cx="12066719" cy="1970467"/>
            <a:chOff x="0" y="0"/>
            <a:chExt cx="12066719" cy="1970467"/>
          </a:xfrm>
        </p:grpSpPr>
        <p:pic>
          <p:nvPicPr>
            <p:cNvPr id="11" name="Immagine 10" descr="logoOAB2.bmp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5984" y="501029"/>
              <a:ext cx="1600735" cy="842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970467" cy="1970467"/>
            </a:xfrm>
            <a:prstGeom prst="rect">
              <a:avLst/>
            </a:prstGeom>
          </p:spPr>
        </p:pic>
      </p:grpSp>
      <p:sp>
        <p:nvSpPr>
          <p:cNvPr id="6" name="Titolo 1"/>
          <p:cNvSpPr txBox="1">
            <a:spLocks/>
          </p:cNvSpPr>
          <p:nvPr/>
        </p:nvSpPr>
        <p:spPr>
          <a:xfrm>
            <a:off x="712011" y="138428"/>
            <a:ext cx="10767978" cy="12473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dirty="0" smtClean="0">
                <a:latin typeface="+mn-lt"/>
                <a:cs typeface="Times New Roman" panose="02020603050405020304" pitchFamily="18" charset="0"/>
              </a:rPr>
              <a:t>Conclusions</a:t>
            </a:r>
            <a:endParaRPr lang="en-US" sz="4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877628" y="6239605"/>
            <a:ext cx="7951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i="1" dirty="0"/>
              <a:t>The </a:t>
            </a:r>
            <a:r>
              <a:rPr lang="it-IT" sz="2000" i="1" dirty="0" err="1"/>
              <a:t>outcome</a:t>
            </a:r>
            <a:r>
              <a:rPr lang="it-IT" sz="2000" i="1" dirty="0"/>
              <a:t> of the T-REX </a:t>
            </a:r>
            <a:r>
              <a:rPr lang="it-IT" sz="2000" i="1" dirty="0" err="1" smtClean="0"/>
              <a:t>project</a:t>
            </a:r>
            <a:r>
              <a:rPr lang="it-IT" sz="2000" i="1" dirty="0"/>
              <a:t> </a:t>
            </a:r>
            <a:r>
              <a:rPr lang="it-IT" sz="2000" i="1" dirty="0" smtClean="0"/>
              <a:t>– Sexten - </a:t>
            </a:r>
            <a:r>
              <a:rPr lang="it-IT" sz="2000" i="1" dirty="0" err="1" smtClean="0"/>
              <a:t>July</a:t>
            </a:r>
            <a:r>
              <a:rPr lang="it-IT" sz="2000" i="1" dirty="0" smtClean="0"/>
              <a:t> 2015</a:t>
            </a:r>
            <a:endParaRPr lang="it-IT" sz="2000" i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642889" y="1520786"/>
            <a:ext cx="890622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/>
              <a:t>A </a:t>
            </a:r>
            <a:r>
              <a:rPr lang="it-IT" sz="2200" dirty="0" err="1" smtClean="0"/>
              <a:t>Zeeko</a:t>
            </a:r>
            <a:r>
              <a:rPr lang="it-IT" sz="2200" dirty="0" smtClean="0"/>
              <a:t> 1200 </a:t>
            </a:r>
            <a:r>
              <a:rPr lang="it-IT" sz="2200" dirty="0" err="1" smtClean="0"/>
              <a:t>polishing</a:t>
            </a:r>
            <a:r>
              <a:rPr lang="it-IT" sz="2200" dirty="0" smtClean="0"/>
              <a:t>/</a:t>
            </a:r>
            <a:r>
              <a:rPr lang="it-IT" sz="2200" dirty="0" err="1" smtClean="0"/>
              <a:t>forming</a:t>
            </a:r>
            <a:r>
              <a:rPr lang="it-IT" sz="2200" dirty="0" smtClean="0"/>
              <a:t> </a:t>
            </a:r>
            <a:r>
              <a:rPr lang="it-IT" sz="2200" dirty="0" err="1" smtClean="0"/>
              <a:t>robotic</a:t>
            </a:r>
            <a:r>
              <a:rPr lang="it-IT" sz="2200" dirty="0" smtClean="0"/>
              <a:t> machine </a:t>
            </a:r>
            <a:r>
              <a:rPr lang="it-IT" sz="2200" dirty="0" err="1" smtClean="0"/>
              <a:t>has</a:t>
            </a:r>
            <a:r>
              <a:rPr lang="it-IT" sz="2200" dirty="0" smtClean="0"/>
              <a:t> </a:t>
            </a:r>
            <a:r>
              <a:rPr lang="it-IT" sz="2200" dirty="0" err="1" smtClean="0"/>
              <a:t>been</a:t>
            </a:r>
            <a:r>
              <a:rPr lang="it-IT" sz="2200" dirty="0" smtClean="0"/>
              <a:t> </a:t>
            </a:r>
            <a:r>
              <a:rPr lang="it-IT" sz="2200" dirty="0" err="1" smtClean="0"/>
              <a:t>implemented</a:t>
            </a:r>
            <a:r>
              <a:rPr lang="it-IT" sz="2200" dirty="0" smtClean="0"/>
              <a:t> </a:t>
            </a:r>
            <a:r>
              <a:rPr lang="it-IT" sz="2200" dirty="0" err="1" smtClean="0"/>
              <a:t>within</a:t>
            </a:r>
            <a:r>
              <a:rPr lang="it-IT" sz="2200" dirty="0" smtClean="0"/>
              <a:t> the </a:t>
            </a:r>
            <a:r>
              <a:rPr lang="it-IT" sz="2200" dirty="0"/>
              <a:t>T-REX </a:t>
            </a:r>
            <a:r>
              <a:rPr lang="it-IT" sz="2200" dirty="0" err="1" smtClean="0"/>
              <a:t>program</a:t>
            </a:r>
            <a:r>
              <a:rPr lang="it-IT" sz="2200" dirty="0" smtClean="0"/>
              <a:t> </a:t>
            </a:r>
            <a:r>
              <a:rPr lang="it-IT" sz="2200" dirty="0" err="1" smtClean="0"/>
              <a:t>at</a:t>
            </a:r>
            <a:r>
              <a:rPr lang="it-IT" sz="2200" dirty="0" smtClean="0"/>
              <a:t> INAF-Brera </a:t>
            </a:r>
            <a:r>
              <a:rPr lang="it-IT" sz="2200" dirty="0" err="1" smtClean="0"/>
              <a:t>Astronomical</a:t>
            </a:r>
            <a:r>
              <a:rPr lang="it-IT" sz="2200" dirty="0" smtClean="0"/>
              <a:t> </a:t>
            </a:r>
            <a:r>
              <a:rPr lang="it-IT" sz="2200" dirty="0" err="1" smtClean="0"/>
              <a:t>Observatory</a:t>
            </a:r>
            <a:r>
              <a:rPr lang="it-IT" sz="2200" dirty="0" smtClean="0"/>
              <a:t>.</a:t>
            </a:r>
          </a:p>
          <a:p>
            <a:endParaRPr lang="it-IT" sz="22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200" dirty="0" err="1" smtClean="0"/>
              <a:t>Bonnet</a:t>
            </a:r>
            <a:r>
              <a:rPr lang="it-IT" sz="2200" dirty="0" smtClean="0"/>
              <a:t> </a:t>
            </a:r>
            <a:r>
              <a:rPr lang="it-IT" sz="2200" dirty="0" err="1" smtClean="0"/>
              <a:t>Polishing</a:t>
            </a:r>
            <a:r>
              <a:rPr lang="it-IT" sz="2200" dirty="0" smtClean="0"/>
              <a:t> </a:t>
            </a:r>
            <a:r>
              <a:rPr lang="it-IT" sz="2200" dirty="0" err="1" smtClean="0"/>
              <a:t>acceptance</a:t>
            </a:r>
            <a:r>
              <a:rPr lang="it-IT" sz="2200" dirty="0" smtClean="0"/>
              <a:t> test </a:t>
            </a:r>
            <a:r>
              <a:rPr lang="it-IT" sz="2200" dirty="0" err="1" smtClean="0"/>
              <a:t>has</a:t>
            </a:r>
            <a:r>
              <a:rPr lang="it-IT" sz="2200" dirty="0" smtClean="0"/>
              <a:t> </a:t>
            </a:r>
            <a:r>
              <a:rPr lang="it-IT" sz="2200" dirty="0" err="1" smtClean="0"/>
              <a:t>been</a:t>
            </a:r>
            <a:r>
              <a:rPr lang="it-IT" sz="2200" dirty="0" smtClean="0"/>
              <a:t> </a:t>
            </a:r>
            <a:r>
              <a:rPr lang="it-IT" sz="2200" dirty="0" err="1" smtClean="0"/>
              <a:t>performed</a:t>
            </a:r>
            <a:r>
              <a:rPr lang="it-IT" sz="2200" dirty="0" smtClean="0"/>
              <a:t> </a:t>
            </a:r>
            <a:r>
              <a:rPr lang="it-IT" sz="2200" dirty="0" err="1" smtClean="0"/>
              <a:t>successfully</a:t>
            </a:r>
            <a:r>
              <a:rPr lang="it-IT" sz="2200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200" dirty="0" err="1" smtClean="0"/>
              <a:t>Fluid</a:t>
            </a:r>
            <a:r>
              <a:rPr lang="it-IT" sz="2200" dirty="0" smtClean="0"/>
              <a:t> Jet </a:t>
            </a:r>
            <a:r>
              <a:rPr lang="it-IT" sz="2200" dirty="0" err="1" smtClean="0"/>
              <a:t>Polishing</a:t>
            </a:r>
            <a:r>
              <a:rPr lang="it-IT" sz="2200" dirty="0" smtClean="0"/>
              <a:t> </a:t>
            </a:r>
            <a:r>
              <a:rPr lang="it-IT" sz="2200" dirty="0" err="1" smtClean="0"/>
              <a:t>acceptance</a:t>
            </a:r>
            <a:r>
              <a:rPr lang="it-IT" sz="2200" dirty="0" smtClean="0"/>
              <a:t> test </a:t>
            </a:r>
            <a:r>
              <a:rPr lang="it-IT" sz="2200" dirty="0" err="1" smtClean="0"/>
              <a:t>is</a:t>
            </a:r>
            <a:r>
              <a:rPr lang="it-IT" sz="2200" dirty="0" smtClean="0"/>
              <a:t> </a:t>
            </a:r>
            <a:r>
              <a:rPr lang="it-IT" sz="2200" dirty="0" err="1" smtClean="0"/>
              <a:t>being</a:t>
            </a:r>
            <a:r>
              <a:rPr lang="it-IT" sz="2200" dirty="0" smtClean="0"/>
              <a:t> </a:t>
            </a:r>
            <a:r>
              <a:rPr lang="it-IT" sz="2200" dirty="0" err="1" smtClean="0"/>
              <a:t>scheduled</a:t>
            </a:r>
            <a:r>
              <a:rPr lang="it-IT" sz="2200" dirty="0" smtClean="0"/>
              <a:t> in short </a:t>
            </a:r>
            <a:r>
              <a:rPr lang="it-IT" sz="2200" dirty="0" err="1" smtClean="0"/>
              <a:t>term</a:t>
            </a:r>
            <a:r>
              <a:rPr lang="it-IT" sz="22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200" dirty="0" smtClean="0"/>
          </a:p>
          <a:p>
            <a:r>
              <a:rPr lang="it-IT" sz="2200" dirty="0" smtClean="0"/>
              <a:t>Future </a:t>
            </a:r>
            <a:r>
              <a:rPr lang="it-IT" sz="2200" dirty="0" err="1" smtClean="0"/>
              <a:t>activities</a:t>
            </a:r>
            <a:r>
              <a:rPr lang="it-IT" sz="2200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200" dirty="0" err="1" smtClean="0"/>
              <a:t>Develop</a:t>
            </a:r>
            <a:r>
              <a:rPr lang="it-IT" sz="2200" dirty="0" smtClean="0"/>
              <a:t> and </a:t>
            </a:r>
            <a:r>
              <a:rPr lang="it-IT" sz="2200" dirty="0" err="1" smtClean="0"/>
              <a:t>practice</a:t>
            </a:r>
            <a:r>
              <a:rPr lang="it-IT" sz="2200" dirty="0" smtClean="0"/>
              <a:t> the </a:t>
            </a:r>
            <a:r>
              <a:rPr lang="it-IT" sz="2200" dirty="0" err="1" smtClean="0"/>
              <a:t>process</a:t>
            </a:r>
            <a:r>
              <a:rPr lang="it-IT" sz="2200" dirty="0" smtClean="0"/>
              <a:t> on test </a:t>
            </a:r>
            <a:r>
              <a:rPr lang="it-IT" sz="2200" dirty="0" err="1" smtClean="0"/>
              <a:t>pieces</a:t>
            </a:r>
            <a:r>
              <a:rPr lang="it-IT" sz="2200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200" dirty="0" err="1" smtClean="0"/>
              <a:t>Establish</a:t>
            </a:r>
            <a:r>
              <a:rPr lang="it-IT" sz="2200" dirty="0" smtClean="0"/>
              <a:t> the </a:t>
            </a:r>
            <a:r>
              <a:rPr lang="it-IT" sz="2200" dirty="0" err="1" smtClean="0"/>
              <a:t>process</a:t>
            </a:r>
            <a:r>
              <a:rPr lang="it-IT" sz="2200" dirty="0" smtClean="0"/>
              <a:t> </a:t>
            </a:r>
            <a:r>
              <a:rPr lang="it-IT" sz="2200" dirty="0" err="1" smtClean="0"/>
              <a:t>aiming</a:t>
            </a:r>
            <a:r>
              <a:rPr lang="it-IT" sz="2200" dirty="0" smtClean="0"/>
              <a:t> to MAORY </a:t>
            </a:r>
            <a:r>
              <a:rPr lang="it-IT" sz="2200" dirty="0" err="1" smtClean="0"/>
              <a:t>optics</a:t>
            </a:r>
            <a:r>
              <a:rPr lang="it-IT" sz="2200" dirty="0" smtClean="0"/>
              <a:t> and </a:t>
            </a:r>
            <a:r>
              <a:rPr lang="it-IT" sz="2200" dirty="0" err="1" smtClean="0"/>
              <a:t>providing</a:t>
            </a:r>
            <a:r>
              <a:rPr lang="it-IT" sz="2200" dirty="0" smtClean="0"/>
              <a:t> </a:t>
            </a:r>
            <a:r>
              <a:rPr lang="it-IT" sz="2200" dirty="0" err="1" smtClean="0"/>
              <a:t>technological</a:t>
            </a:r>
            <a:r>
              <a:rPr lang="it-IT" sz="2200" dirty="0" smtClean="0"/>
              <a:t> </a:t>
            </a:r>
            <a:r>
              <a:rPr lang="it-IT" sz="2200" dirty="0" err="1" smtClean="0"/>
              <a:t>development</a:t>
            </a:r>
            <a:r>
              <a:rPr lang="it-IT" sz="2200" dirty="0" smtClean="0"/>
              <a:t> to E-ELT-M1.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200" dirty="0" smtClean="0"/>
              <a:t>Exploit the </a:t>
            </a:r>
            <a:r>
              <a:rPr lang="it-IT" sz="2200" dirty="0" err="1" smtClean="0"/>
              <a:t>synergy</a:t>
            </a:r>
            <a:r>
              <a:rPr lang="it-IT" sz="2200" dirty="0" smtClean="0"/>
              <a:t> </a:t>
            </a:r>
            <a:r>
              <a:rPr lang="it-IT" sz="2200" dirty="0" err="1" smtClean="0"/>
              <a:t>between</a:t>
            </a:r>
            <a:r>
              <a:rPr lang="it-IT" sz="2200" dirty="0"/>
              <a:t> </a:t>
            </a:r>
            <a:r>
              <a:rPr lang="it-IT" sz="2200" dirty="0" smtClean="0"/>
              <a:t>the </a:t>
            </a:r>
            <a:r>
              <a:rPr lang="it-IT" sz="2200" dirty="0" err="1" smtClean="0"/>
              <a:t>two</a:t>
            </a:r>
            <a:r>
              <a:rPr lang="it-IT" sz="2200" dirty="0" smtClean="0"/>
              <a:t> </a:t>
            </a:r>
            <a:r>
              <a:rPr lang="it-IT" sz="2200" dirty="0" err="1" smtClean="0"/>
              <a:t>systems</a:t>
            </a:r>
            <a:r>
              <a:rPr lang="it-IT" sz="2200" dirty="0" smtClean="0"/>
              <a:t> for </a:t>
            </a:r>
            <a:r>
              <a:rPr lang="it-IT" sz="2200" dirty="0" err="1" smtClean="0"/>
              <a:t>polishing</a:t>
            </a:r>
            <a:r>
              <a:rPr lang="it-IT" sz="2200" dirty="0" smtClean="0"/>
              <a:t> and IBF </a:t>
            </a:r>
            <a:r>
              <a:rPr lang="it-IT" sz="2200" dirty="0" err="1" smtClean="0"/>
              <a:t>hosted</a:t>
            </a:r>
            <a:r>
              <a:rPr lang="it-IT" sz="2200" dirty="0" smtClean="0"/>
              <a:t> </a:t>
            </a:r>
            <a:r>
              <a:rPr lang="it-IT" sz="2200" dirty="0" err="1" smtClean="0"/>
              <a:t>at</a:t>
            </a:r>
            <a:r>
              <a:rPr lang="it-IT" sz="2200" dirty="0" smtClean="0"/>
              <a:t> Brera </a:t>
            </a:r>
            <a:r>
              <a:rPr lang="it-IT" sz="2200" dirty="0" err="1" smtClean="0"/>
              <a:t>Observatory</a:t>
            </a:r>
            <a:r>
              <a:rPr lang="it-IT" sz="2200" dirty="0" smtClean="0"/>
              <a:t>.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37035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1019578" y="173002"/>
            <a:ext cx="10152845" cy="104236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dirty="0" smtClean="0">
                <a:latin typeface="+mn-lt"/>
                <a:cs typeface="Times New Roman" panose="02020603050405020304" pitchFamily="18" charset="0"/>
              </a:rPr>
              <a:t>IRP Machine by </a:t>
            </a:r>
            <a:r>
              <a:rPr lang="it-IT" sz="4000" dirty="0" err="1" smtClean="0">
                <a:latin typeface="+mn-lt"/>
                <a:cs typeface="Times New Roman" panose="02020603050405020304" pitchFamily="18" charset="0"/>
              </a:rPr>
              <a:t>Zeeko</a:t>
            </a:r>
            <a:r>
              <a:rPr lang="it-IT" sz="4000" dirty="0" smtClean="0">
                <a:latin typeface="+mn-lt"/>
                <a:cs typeface="Times New Roman" panose="02020603050405020304" pitchFamily="18" charset="0"/>
              </a:rPr>
              <a:t> Ltd.</a:t>
            </a:r>
            <a:endParaRPr lang="it-IT" sz="4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70428" y="1027147"/>
            <a:ext cx="112110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</a:t>
            </a:r>
            <a:r>
              <a:rPr lang="en-US" sz="2000" dirty="0" smtClean="0"/>
              <a:t>IRP </a:t>
            </a:r>
            <a:r>
              <a:rPr lang="en-US" sz="2000" dirty="0"/>
              <a:t>is </a:t>
            </a:r>
            <a:r>
              <a:rPr lang="en-US" sz="2000" dirty="0" smtClean="0"/>
              <a:t>a 7 </a:t>
            </a:r>
            <a:r>
              <a:rPr lang="en-US" sz="2000" dirty="0"/>
              <a:t>axis CNC optical polishing/forming machine capable of producing </a:t>
            </a:r>
            <a:r>
              <a:rPr lang="en-US" sz="2000" dirty="0" smtClean="0"/>
              <a:t>ultra-precise surfaces </a:t>
            </a:r>
            <a:r>
              <a:rPr lang="en-US" sz="2000" dirty="0"/>
              <a:t>on a variety of </a:t>
            </a:r>
            <a:r>
              <a:rPr lang="en-US" sz="2000" dirty="0" smtClean="0"/>
              <a:t>materials </a:t>
            </a:r>
            <a:r>
              <a:rPr lang="en-US" sz="2000" dirty="0"/>
              <a:t>and </a:t>
            </a:r>
            <a:r>
              <a:rPr lang="en-US" sz="2000" dirty="0" smtClean="0"/>
              <a:t>shapes. </a:t>
            </a:r>
            <a:endParaRPr lang="it-IT" sz="2000" dirty="0"/>
          </a:p>
        </p:txBody>
      </p:sp>
      <p:grpSp>
        <p:nvGrpSpPr>
          <p:cNvPr id="19" name="Gruppo 18"/>
          <p:cNvGrpSpPr/>
          <p:nvPr/>
        </p:nvGrpSpPr>
        <p:grpSpPr>
          <a:xfrm>
            <a:off x="518553" y="1968284"/>
            <a:ext cx="10946615" cy="5364790"/>
            <a:chOff x="518553" y="2184712"/>
            <a:chExt cx="10946615" cy="5364790"/>
          </a:xfrm>
        </p:grpSpPr>
        <p:grpSp>
          <p:nvGrpSpPr>
            <p:cNvPr id="18" name="Gruppo 17"/>
            <p:cNvGrpSpPr/>
            <p:nvPr/>
          </p:nvGrpSpPr>
          <p:grpSpPr>
            <a:xfrm>
              <a:off x="518553" y="2184712"/>
              <a:ext cx="7630836" cy="4392552"/>
              <a:chOff x="518553" y="2184712"/>
              <a:chExt cx="7630836" cy="4392552"/>
            </a:xfrm>
          </p:grpSpPr>
          <p:grpSp>
            <p:nvGrpSpPr>
              <p:cNvPr id="12" name="Gruppo 11"/>
              <p:cNvGrpSpPr/>
              <p:nvPr/>
            </p:nvGrpSpPr>
            <p:grpSpPr>
              <a:xfrm>
                <a:off x="518553" y="2184712"/>
                <a:ext cx="7630836" cy="4392552"/>
                <a:chOff x="4673231" y="2232837"/>
                <a:chExt cx="6852462" cy="3859619"/>
              </a:xfrm>
            </p:grpSpPr>
            <p:pic>
              <p:nvPicPr>
                <p:cNvPr id="6" name="Immagin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73231" y="2268208"/>
                  <a:ext cx="6772752" cy="3809673"/>
                </a:xfrm>
                <a:prstGeom prst="rect">
                  <a:avLst/>
                </a:prstGeom>
              </p:spPr>
            </p:pic>
            <p:sp>
              <p:nvSpPr>
                <p:cNvPr id="11" name="Rettangolo 10"/>
                <p:cNvSpPr/>
                <p:nvPr/>
              </p:nvSpPr>
              <p:spPr>
                <a:xfrm>
                  <a:off x="9856381" y="2232837"/>
                  <a:ext cx="1669312" cy="38596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cxnSp>
            <p:nvCxnSpPr>
              <p:cNvPr id="14" name="Connettore 2 13"/>
              <p:cNvCxnSpPr/>
              <p:nvPr/>
            </p:nvCxnSpPr>
            <p:spPr>
              <a:xfrm>
                <a:off x="1043807" y="3669553"/>
                <a:ext cx="4891772" cy="20157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CasellaDiTesto 14"/>
              <p:cNvSpPr txBox="1"/>
              <p:nvPr/>
            </p:nvSpPr>
            <p:spPr>
              <a:xfrm>
                <a:off x="4128017" y="3324886"/>
                <a:ext cx="16449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800" b="1" dirty="0" smtClean="0">
                    <a:solidFill>
                      <a:srgbClr val="FF0000"/>
                    </a:solidFill>
                  </a:rPr>
                  <a:t>~4meters</a:t>
                </a:r>
                <a:endParaRPr lang="it-IT" sz="28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7" name="Rettangolo 6"/>
            <p:cNvSpPr/>
            <p:nvPr/>
          </p:nvSpPr>
          <p:spPr>
            <a:xfrm>
              <a:off x="6434161" y="2224967"/>
              <a:ext cx="5031007" cy="53245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it-IT" sz="2000" dirty="0" smtClean="0"/>
                <a:t>IRP1200 model. </a:t>
              </a:r>
              <a:r>
                <a:rPr lang="it-IT" sz="2000" dirty="0" err="1" smtClean="0"/>
                <a:t>Nominal</a:t>
              </a:r>
              <a:r>
                <a:rPr lang="it-IT" sz="2000" dirty="0" smtClean="0"/>
                <a:t> </a:t>
              </a:r>
              <a:r>
                <a:rPr lang="it-IT" sz="2000" dirty="0" err="1" smtClean="0"/>
                <a:t>max</a:t>
              </a:r>
              <a:r>
                <a:rPr lang="it-IT" sz="2000" dirty="0" smtClean="0"/>
                <a:t> part </a:t>
              </a:r>
              <a:r>
                <a:rPr lang="it-IT" sz="2000" dirty="0" err="1" smtClean="0"/>
                <a:t>size</a:t>
              </a:r>
              <a:r>
                <a:rPr lang="it-IT" sz="2000" dirty="0" smtClean="0"/>
                <a:t> = 1200 mm.</a:t>
              </a: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endParaRPr lang="it-IT" sz="2000" dirty="0" smtClean="0"/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it-IT" sz="2000" dirty="0" smtClean="0"/>
                <a:t>Three </a:t>
              </a:r>
              <a:r>
                <a:rPr lang="it-IT" sz="2000" dirty="0" err="1" smtClean="0"/>
                <a:t>machines</a:t>
              </a:r>
              <a:r>
                <a:rPr lang="it-IT" sz="2000" dirty="0" smtClean="0"/>
                <a:t> of </a:t>
              </a:r>
              <a:r>
                <a:rPr lang="it-IT" sz="2000" dirty="0" err="1" smtClean="0"/>
                <a:t>this</a:t>
              </a:r>
              <a:r>
                <a:rPr lang="it-IT" sz="2000" dirty="0" smtClean="0"/>
                <a:t> </a:t>
              </a:r>
              <a:r>
                <a:rPr lang="it-IT" sz="2000" dirty="0" err="1" smtClean="0"/>
                <a:t>kind</a:t>
              </a:r>
              <a:r>
                <a:rPr lang="it-IT" sz="2000" dirty="0" smtClean="0"/>
                <a:t> in </a:t>
              </a:r>
              <a:r>
                <a:rPr lang="it-IT" sz="2000" dirty="0" err="1" smtClean="0"/>
                <a:t>Italy</a:t>
              </a:r>
              <a:r>
                <a:rPr lang="it-IT" sz="2000" dirty="0" smtClean="0"/>
                <a:t> (</a:t>
              </a:r>
              <a:r>
                <a:rPr lang="it-IT" sz="2000" dirty="0" err="1" smtClean="0"/>
                <a:t>two</a:t>
              </a:r>
              <a:r>
                <a:rPr lang="it-IT" sz="2000" dirty="0" smtClean="0"/>
                <a:t> are in Media Lario).</a:t>
              </a:r>
              <a:endParaRPr lang="it-IT" sz="2000" dirty="0"/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endParaRPr lang="it-IT" sz="2000" dirty="0" smtClean="0"/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it-IT" sz="2000" dirty="0" err="1" smtClean="0"/>
                <a:t>Footprint</a:t>
              </a:r>
              <a:r>
                <a:rPr lang="it-IT" sz="2000" dirty="0"/>
                <a:t>: </a:t>
              </a:r>
              <a:r>
                <a:rPr lang="it-IT" sz="2000" dirty="0" smtClean="0"/>
                <a:t>4,3m x </a:t>
              </a:r>
              <a:r>
                <a:rPr lang="it-IT" sz="2000" dirty="0"/>
                <a:t>4,3m x 3m (</a:t>
              </a:r>
              <a:r>
                <a:rPr lang="it-IT" sz="2000" dirty="0" err="1"/>
                <a:t>including</a:t>
              </a:r>
              <a:r>
                <a:rPr lang="it-IT" sz="2000" dirty="0"/>
                <a:t> </a:t>
              </a:r>
              <a:r>
                <a:rPr lang="it-IT" sz="2000" dirty="0" smtClean="0"/>
                <a:t>console, </a:t>
              </a:r>
              <a:r>
                <a:rPr lang="it-IT" sz="2000" dirty="0" err="1" smtClean="0"/>
                <a:t>chiller</a:t>
              </a:r>
              <a:r>
                <a:rPr lang="it-IT" sz="2000" dirty="0" smtClean="0"/>
                <a:t> and abrasive </a:t>
              </a:r>
              <a:r>
                <a:rPr lang="it-IT" sz="2000" dirty="0" err="1" smtClean="0"/>
                <a:t>slurry</a:t>
              </a:r>
              <a:r>
                <a:rPr lang="it-IT" sz="2000" dirty="0" smtClean="0"/>
                <a:t> </a:t>
              </a:r>
              <a:r>
                <a:rPr lang="it-IT" sz="2000" dirty="0" err="1" smtClean="0"/>
                <a:t>unit</a:t>
              </a:r>
              <a:r>
                <a:rPr lang="it-IT" sz="2000" dirty="0" smtClean="0"/>
                <a:t>).</a:t>
              </a: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endParaRPr lang="it-IT" sz="2000" dirty="0" smtClean="0"/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it-IT" sz="2000" dirty="0" err="1" smtClean="0"/>
                <a:t>Load</a:t>
              </a:r>
              <a:r>
                <a:rPr lang="it-IT" sz="2000" dirty="0" smtClean="0"/>
                <a:t> </a:t>
              </a:r>
              <a:r>
                <a:rPr lang="it-IT" sz="2000" dirty="0" err="1"/>
                <a:t>capacity</a:t>
              </a:r>
              <a:r>
                <a:rPr lang="it-IT" sz="2000" dirty="0"/>
                <a:t> = 500 </a:t>
              </a:r>
              <a:r>
                <a:rPr lang="it-IT" sz="2000" dirty="0" smtClean="0"/>
                <a:t>Kg.</a:t>
              </a:r>
              <a:endParaRPr lang="it-IT" sz="2000" dirty="0"/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endParaRPr lang="it-IT" sz="2000" dirty="0"/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it-IT" sz="2000" dirty="0" err="1" smtClean="0"/>
                <a:t>Clean</a:t>
              </a:r>
              <a:r>
                <a:rPr lang="it-IT" sz="2000" dirty="0" smtClean="0"/>
                <a:t> </a:t>
              </a:r>
              <a:r>
                <a:rPr lang="it-IT" sz="2000" dirty="0"/>
                <a:t>room ISO7, 49m</a:t>
              </a:r>
              <a:r>
                <a:rPr lang="it-IT" sz="2000" baseline="30000" dirty="0"/>
                <a:t>2</a:t>
              </a:r>
              <a:r>
                <a:rPr lang="it-IT" sz="2000" dirty="0"/>
                <a:t> </a:t>
              </a:r>
              <a:r>
                <a:rPr lang="it-IT" sz="2000" dirty="0" smtClean="0"/>
                <a:t>area.</a:t>
              </a: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endParaRPr lang="it-IT" sz="2000" dirty="0" smtClean="0"/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it-IT" sz="2000" dirty="0" err="1" smtClean="0"/>
                <a:t>Required</a:t>
              </a:r>
              <a:r>
                <a:rPr lang="it-IT" sz="2000" dirty="0" smtClean="0"/>
                <a:t> temperature </a:t>
              </a:r>
              <a:r>
                <a:rPr lang="it-IT" sz="2000" dirty="0" err="1" smtClean="0"/>
                <a:t>variations</a:t>
              </a:r>
              <a:r>
                <a:rPr lang="it-IT" sz="2000" dirty="0" smtClean="0"/>
                <a:t> </a:t>
              </a:r>
              <a:r>
                <a:rPr lang="it-IT" sz="2000" dirty="0" err="1" smtClean="0"/>
                <a:t>within</a:t>
              </a:r>
              <a:r>
                <a:rPr lang="it-IT" sz="2000" dirty="0" smtClean="0"/>
                <a:t> </a:t>
              </a:r>
              <a:r>
                <a:rPr lang="it-IT" sz="2000" dirty="0"/>
                <a:t>2°C </a:t>
              </a:r>
              <a:r>
                <a:rPr lang="it-IT" sz="2000" dirty="0" smtClean="0"/>
                <a:t>over 24h.</a:t>
              </a: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endParaRPr lang="it-IT" sz="2000" dirty="0" smtClean="0"/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endParaRPr lang="it-IT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52105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1019578" y="185940"/>
            <a:ext cx="10152845" cy="104236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dirty="0" smtClean="0">
                <a:latin typeface="+mn-lt"/>
                <a:cs typeface="Times New Roman" panose="02020603050405020304" pitchFamily="18" charset="0"/>
              </a:rPr>
              <a:t>Manufacturing Chain</a:t>
            </a:r>
            <a:endParaRPr lang="it-IT" sz="40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" name="Picture 2" descr="tipi_di_lavorazioni_ottich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98" y="1543148"/>
            <a:ext cx="6338098" cy="438297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arentesi quadra aperta 8"/>
          <p:cNvSpPr/>
          <p:nvPr/>
        </p:nvSpPr>
        <p:spPr>
          <a:xfrm rot="5400000">
            <a:off x="3780559" y="2121197"/>
            <a:ext cx="208619" cy="2535161"/>
          </a:xfrm>
          <a:prstGeom prst="leftBracke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2503803" y="2879803"/>
            <a:ext cx="2762131" cy="376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ZEEKO POLISHING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061982" y="1543148"/>
            <a:ext cx="46477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/>
              <a:t>Polishing</a:t>
            </a:r>
            <a:r>
              <a:rPr lang="it-IT" sz="2000" dirty="0" smtClean="0"/>
              <a:t> with </a:t>
            </a:r>
            <a:r>
              <a:rPr lang="it-IT" sz="2000" dirty="0" err="1" smtClean="0"/>
              <a:t>Zeeko</a:t>
            </a:r>
            <a:r>
              <a:rPr lang="it-IT" sz="2000" dirty="0" smtClean="0"/>
              <a:t> machine </a:t>
            </a:r>
            <a:r>
              <a:rPr lang="it-IT" sz="2000" dirty="0" err="1" smtClean="0"/>
              <a:t>brings</a:t>
            </a:r>
            <a:r>
              <a:rPr lang="it-IT" sz="2000" dirty="0" smtClean="0"/>
              <a:t> the </a:t>
            </a:r>
            <a:r>
              <a:rPr lang="it-IT" sz="2000" dirty="0" err="1" smtClean="0"/>
              <a:t>workpiece</a:t>
            </a:r>
            <a:r>
              <a:rPr lang="it-IT" sz="2000" dirty="0" smtClean="0"/>
              <a:t> from </a:t>
            </a:r>
            <a:r>
              <a:rPr lang="it-IT" sz="2000" dirty="0" err="1" smtClean="0"/>
              <a:t>mechanical</a:t>
            </a:r>
            <a:r>
              <a:rPr lang="it-IT" sz="2000" dirty="0" smtClean="0"/>
              <a:t> to </a:t>
            </a:r>
            <a:r>
              <a:rPr lang="it-IT" sz="2000" dirty="0" err="1" smtClean="0"/>
              <a:t>optical</a:t>
            </a:r>
            <a:r>
              <a:rPr lang="it-IT" sz="2000" dirty="0" smtClean="0"/>
              <a:t> </a:t>
            </a:r>
            <a:r>
              <a:rPr lang="it-IT" sz="2000" dirty="0" err="1" smtClean="0"/>
              <a:t>quality</a:t>
            </a:r>
            <a:r>
              <a:rPr lang="it-IT" sz="2000" dirty="0" smtClean="0"/>
              <a:t>.</a:t>
            </a:r>
          </a:p>
          <a:p>
            <a:endParaRPr lang="it-IT" sz="2000" dirty="0" smtClean="0"/>
          </a:p>
          <a:p>
            <a:r>
              <a:rPr lang="it-IT" sz="2000" dirty="0" smtClean="0"/>
              <a:t>In </a:t>
            </a:r>
            <a:r>
              <a:rPr lang="it-IT" sz="2000" dirty="0" err="1" smtClean="0"/>
              <a:t>traditional</a:t>
            </a:r>
            <a:r>
              <a:rPr lang="it-IT" sz="2000" dirty="0" smtClean="0"/>
              <a:t> </a:t>
            </a:r>
            <a:r>
              <a:rPr lang="it-IT" sz="2000" dirty="0" err="1" smtClean="0"/>
              <a:t>optical</a:t>
            </a:r>
            <a:r>
              <a:rPr lang="it-IT" sz="2000" dirty="0" smtClean="0"/>
              <a:t> </a:t>
            </a:r>
            <a:r>
              <a:rPr lang="it-IT" sz="2000" dirty="0" err="1" smtClean="0"/>
              <a:t>polishing</a:t>
            </a:r>
            <a:r>
              <a:rPr lang="it-IT" sz="2000" dirty="0" smtClean="0"/>
              <a:t> the </a:t>
            </a:r>
            <a:r>
              <a:rPr lang="it-IT" sz="2000" dirty="0" err="1" smtClean="0"/>
              <a:t>tool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forced</a:t>
            </a:r>
            <a:r>
              <a:rPr lang="it-IT" sz="2000" dirty="0" smtClean="0"/>
              <a:t> </a:t>
            </a:r>
            <a:r>
              <a:rPr lang="it-IT" sz="2000" dirty="0" err="1" smtClean="0"/>
              <a:t>against</a:t>
            </a:r>
            <a:r>
              <a:rPr lang="it-IT" sz="2000" dirty="0" smtClean="0"/>
              <a:t> the </a:t>
            </a:r>
            <a:r>
              <a:rPr lang="it-IT" sz="2000" dirty="0" err="1" smtClean="0"/>
              <a:t>workpiece</a:t>
            </a:r>
            <a:r>
              <a:rPr lang="it-IT" sz="2000" dirty="0" smtClean="0"/>
              <a:t> in </a:t>
            </a:r>
            <a:r>
              <a:rPr lang="it-IT" sz="2000" dirty="0" err="1" smtClean="0"/>
              <a:t>presence</a:t>
            </a:r>
            <a:r>
              <a:rPr lang="it-IT" sz="2000" dirty="0" smtClean="0"/>
              <a:t> of abrasive </a:t>
            </a:r>
            <a:r>
              <a:rPr lang="it-IT" sz="2000" dirty="0" err="1" smtClean="0"/>
              <a:t>fluid</a:t>
            </a:r>
            <a:r>
              <a:rPr lang="it-IT" sz="2000" dirty="0" smtClean="0"/>
              <a:t>. </a:t>
            </a:r>
            <a:r>
              <a:rPr lang="it-IT" sz="2000" dirty="0" err="1" smtClean="0"/>
              <a:t>There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no </a:t>
            </a:r>
            <a:r>
              <a:rPr lang="it-IT" sz="2000" dirty="0" err="1" smtClean="0"/>
              <a:t>active</a:t>
            </a:r>
            <a:r>
              <a:rPr lang="it-IT" sz="2000" dirty="0" smtClean="0"/>
              <a:t> control on </a:t>
            </a:r>
            <a:r>
              <a:rPr lang="it-IT" sz="2000" dirty="0" err="1" smtClean="0"/>
              <a:t>tool-workpiece</a:t>
            </a:r>
            <a:r>
              <a:rPr lang="it-IT" sz="2000" dirty="0" smtClean="0"/>
              <a:t> </a:t>
            </a:r>
            <a:r>
              <a:rPr lang="it-IT" sz="2000" dirty="0" err="1" smtClean="0"/>
              <a:t>distance</a:t>
            </a:r>
            <a:r>
              <a:rPr lang="it-IT" sz="2000" dirty="0" smtClean="0"/>
              <a:t>.</a:t>
            </a:r>
          </a:p>
          <a:p>
            <a:endParaRPr lang="it-IT" sz="2000" dirty="0"/>
          </a:p>
          <a:p>
            <a:r>
              <a:rPr lang="it-IT" sz="2000" dirty="0" smtClean="0"/>
              <a:t>In CNC </a:t>
            </a:r>
            <a:r>
              <a:rPr lang="it-IT" sz="2000" dirty="0" err="1" smtClean="0"/>
              <a:t>polishing</a:t>
            </a:r>
            <a:r>
              <a:rPr lang="it-IT" sz="2000" dirty="0" smtClean="0"/>
              <a:t> the </a:t>
            </a:r>
            <a:r>
              <a:rPr lang="it-IT" sz="2000" dirty="0" err="1" smtClean="0"/>
              <a:t>tool</a:t>
            </a:r>
            <a:r>
              <a:rPr lang="it-IT" sz="2000" dirty="0" smtClean="0"/>
              <a:t> position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actively</a:t>
            </a:r>
            <a:r>
              <a:rPr lang="it-IT" sz="2000" dirty="0" smtClean="0"/>
              <a:t> </a:t>
            </a:r>
            <a:r>
              <a:rPr lang="it-IT" sz="2000" dirty="0" err="1" smtClean="0"/>
              <a:t>controlled</a:t>
            </a:r>
            <a:r>
              <a:rPr lang="it-IT" sz="2000" dirty="0" smtClean="0"/>
              <a:t> to </a:t>
            </a:r>
            <a:r>
              <a:rPr lang="it-IT" sz="2000" dirty="0" err="1" smtClean="0"/>
              <a:t>follow</a:t>
            </a:r>
            <a:r>
              <a:rPr lang="it-IT" sz="2000" dirty="0" smtClean="0"/>
              <a:t> the </a:t>
            </a:r>
            <a:r>
              <a:rPr lang="it-IT" sz="2000" dirty="0" err="1" smtClean="0"/>
              <a:t>surface</a:t>
            </a:r>
            <a:r>
              <a:rPr lang="it-IT" sz="2000" dirty="0" smtClean="0"/>
              <a:t> of the </a:t>
            </a:r>
            <a:r>
              <a:rPr lang="it-IT" sz="2000" dirty="0" err="1" smtClean="0"/>
              <a:t>workpiece</a:t>
            </a:r>
            <a:r>
              <a:rPr lang="it-IT" sz="2000" dirty="0" smtClean="0"/>
              <a:t>.</a:t>
            </a:r>
            <a:endParaRPr lang="it-IT" sz="2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165249" y="1145680"/>
            <a:ext cx="2959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Surface</a:t>
            </a:r>
            <a:r>
              <a:rPr lang="it-IT" dirty="0" smtClean="0"/>
              <a:t> </a:t>
            </a:r>
            <a:r>
              <a:rPr lang="it-IT" dirty="0" err="1" smtClean="0"/>
              <a:t>error</a:t>
            </a:r>
            <a:r>
              <a:rPr lang="it-IT" dirty="0" smtClean="0"/>
              <a:t> </a:t>
            </a:r>
            <a:r>
              <a:rPr lang="it-IT" i="1" dirty="0" smtClean="0"/>
              <a:t>vs</a:t>
            </a:r>
            <a:r>
              <a:rPr lang="it-IT" dirty="0" smtClean="0"/>
              <a:t> time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63532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1019578" y="185940"/>
            <a:ext cx="10152845" cy="104236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dirty="0" smtClean="0">
                <a:latin typeface="+mn-lt"/>
                <a:cs typeface="Times New Roman" panose="02020603050405020304" pitchFamily="18" charset="0"/>
              </a:rPr>
              <a:t>7-axis </a:t>
            </a:r>
            <a:r>
              <a:rPr lang="it-IT" sz="4000" dirty="0" err="1" smtClean="0">
                <a:latin typeface="+mn-lt"/>
                <a:cs typeface="Times New Roman" panose="02020603050405020304" pitchFamily="18" charset="0"/>
              </a:rPr>
              <a:t>Robotic</a:t>
            </a:r>
            <a:r>
              <a:rPr lang="it-IT" sz="4000" dirty="0" smtClean="0">
                <a:latin typeface="+mn-lt"/>
                <a:cs typeface="Times New Roman" panose="02020603050405020304" pitchFamily="18" charset="0"/>
              </a:rPr>
              <a:t> System</a:t>
            </a:r>
            <a:endParaRPr lang="it-IT" sz="4000" dirty="0"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4386890" y="3931466"/>
            <a:ext cx="2692518" cy="2683721"/>
            <a:chOff x="4046269" y="3515587"/>
            <a:chExt cx="2909761" cy="3100260"/>
          </a:xfrm>
        </p:grpSpPr>
        <p:grpSp>
          <p:nvGrpSpPr>
            <p:cNvPr id="61" name="Gruppo 60"/>
            <p:cNvGrpSpPr/>
            <p:nvPr/>
          </p:nvGrpSpPr>
          <p:grpSpPr>
            <a:xfrm>
              <a:off x="4046269" y="3515587"/>
              <a:ext cx="2909761" cy="3100260"/>
              <a:chOff x="7568934" y="1896302"/>
              <a:chExt cx="3331160" cy="3309870"/>
            </a:xfrm>
          </p:grpSpPr>
          <p:pic>
            <p:nvPicPr>
              <p:cNvPr id="63" name="Immagine 6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568934" y="1947789"/>
                <a:ext cx="3103809" cy="3035995"/>
              </a:xfrm>
              <a:prstGeom prst="rect">
                <a:avLst/>
              </a:prstGeom>
            </p:spPr>
          </p:pic>
          <p:sp>
            <p:nvSpPr>
              <p:cNvPr id="64" name="Rettangolo 63"/>
              <p:cNvSpPr/>
              <p:nvPr/>
            </p:nvSpPr>
            <p:spPr>
              <a:xfrm>
                <a:off x="10243272" y="1896302"/>
                <a:ext cx="656822" cy="33098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3" name="Rettangolo 12"/>
            <p:cNvSpPr/>
            <p:nvPr/>
          </p:nvSpPr>
          <p:spPr>
            <a:xfrm>
              <a:off x="4057597" y="3580252"/>
              <a:ext cx="2455745" cy="288170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2" name="Gruppo 11"/>
          <p:cNvGrpSpPr/>
          <p:nvPr/>
        </p:nvGrpSpPr>
        <p:grpSpPr>
          <a:xfrm>
            <a:off x="6601893" y="1035205"/>
            <a:ext cx="5445726" cy="4673931"/>
            <a:chOff x="5210476" y="1820154"/>
            <a:chExt cx="5214543" cy="4499861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63715" y="1878522"/>
              <a:ext cx="4543425" cy="4181475"/>
            </a:xfrm>
            <a:prstGeom prst="rect">
              <a:avLst/>
            </a:prstGeom>
          </p:spPr>
        </p:pic>
        <p:cxnSp>
          <p:nvCxnSpPr>
            <p:cNvPr id="8" name="Connettore 1 7"/>
            <p:cNvCxnSpPr/>
            <p:nvPr/>
          </p:nvCxnSpPr>
          <p:spPr>
            <a:xfrm flipH="1">
              <a:off x="8303855" y="2264878"/>
              <a:ext cx="576505" cy="2575774"/>
            </a:xfrm>
            <a:prstGeom prst="line">
              <a:avLst/>
            </a:prstGeom>
            <a:ln w="571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21"/>
            <p:cNvCxnSpPr/>
            <p:nvPr/>
          </p:nvCxnSpPr>
          <p:spPr>
            <a:xfrm>
              <a:off x="8302706" y="1991547"/>
              <a:ext cx="10751" cy="2849105"/>
            </a:xfrm>
            <a:prstGeom prst="line">
              <a:avLst/>
            </a:prstGeom>
            <a:ln w="571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1 22"/>
            <p:cNvCxnSpPr/>
            <p:nvPr/>
          </p:nvCxnSpPr>
          <p:spPr>
            <a:xfrm>
              <a:off x="6964470" y="2512992"/>
              <a:ext cx="1363015" cy="2367566"/>
            </a:xfrm>
            <a:prstGeom prst="line">
              <a:avLst/>
            </a:prstGeom>
            <a:ln w="571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uppo 9"/>
            <p:cNvGrpSpPr/>
            <p:nvPr/>
          </p:nvGrpSpPr>
          <p:grpSpPr>
            <a:xfrm>
              <a:off x="9012850" y="2503718"/>
              <a:ext cx="1412169" cy="2078253"/>
              <a:chOff x="9866439" y="1873644"/>
              <a:chExt cx="1482981" cy="2367996"/>
            </a:xfrm>
          </p:grpSpPr>
          <p:cxnSp>
            <p:nvCxnSpPr>
              <p:cNvPr id="24" name="Connettore 2 23"/>
              <p:cNvCxnSpPr/>
              <p:nvPr/>
            </p:nvCxnSpPr>
            <p:spPr>
              <a:xfrm flipH="1" flipV="1">
                <a:off x="10324600" y="2330075"/>
                <a:ext cx="876" cy="103482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ttore 2 28"/>
              <p:cNvCxnSpPr/>
              <p:nvPr/>
            </p:nvCxnSpPr>
            <p:spPr>
              <a:xfrm>
                <a:off x="10324707" y="3353945"/>
                <a:ext cx="902946" cy="52803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ttore 2 29"/>
              <p:cNvCxnSpPr/>
              <p:nvPr/>
            </p:nvCxnSpPr>
            <p:spPr>
              <a:xfrm flipV="1">
                <a:off x="10323648" y="2619249"/>
                <a:ext cx="915825" cy="74697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CasellaDiTesto 33"/>
              <p:cNvSpPr txBox="1"/>
              <p:nvPr/>
            </p:nvSpPr>
            <p:spPr>
              <a:xfrm>
                <a:off x="9866439" y="1873644"/>
                <a:ext cx="4494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3200" b="1" dirty="0" smtClean="0">
                    <a:solidFill>
                      <a:srgbClr val="FF0000"/>
                    </a:solidFill>
                  </a:rPr>
                  <a:t>z</a:t>
                </a:r>
                <a:endParaRPr lang="it-IT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5" name="CasellaDiTesto 34"/>
              <p:cNvSpPr txBox="1"/>
              <p:nvPr/>
            </p:nvSpPr>
            <p:spPr>
              <a:xfrm>
                <a:off x="10899970" y="1971352"/>
                <a:ext cx="4494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3200" b="1" dirty="0" smtClean="0">
                    <a:solidFill>
                      <a:srgbClr val="FF0000"/>
                    </a:solidFill>
                  </a:rPr>
                  <a:t>y</a:t>
                </a:r>
                <a:endParaRPr lang="it-IT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6" name="CasellaDiTesto 35"/>
              <p:cNvSpPr txBox="1"/>
              <p:nvPr/>
            </p:nvSpPr>
            <p:spPr>
              <a:xfrm>
                <a:off x="10776180" y="3656865"/>
                <a:ext cx="4494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3200" b="1" dirty="0" smtClean="0">
                    <a:solidFill>
                      <a:srgbClr val="FF0000"/>
                    </a:solidFill>
                  </a:rPr>
                  <a:t>x</a:t>
                </a:r>
                <a:endParaRPr lang="it-IT" sz="32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7" name="CasellaDiTesto 36"/>
            <p:cNvSpPr txBox="1"/>
            <p:nvPr/>
          </p:nvSpPr>
          <p:spPr>
            <a:xfrm>
              <a:off x="6641250" y="4743349"/>
              <a:ext cx="4494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b="1" dirty="0" smtClean="0"/>
                <a:t>C</a:t>
              </a:r>
              <a:endParaRPr lang="it-IT" sz="3200" b="1" dirty="0"/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8820258" y="1820154"/>
              <a:ext cx="4494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b="1" dirty="0" smtClean="0">
                  <a:solidFill>
                    <a:srgbClr val="0070C0"/>
                  </a:solidFill>
                </a:rPr>
                <a:t>H</a:t>
              </a:r>
              <a:endParaRPr lang="it-IT" sz="3200" b="1" dirty="0">
                <a:solidFill>
                  <a:srgbClr val="0070C0"/>
                </a:solidFill>
              </a:endParaRPr>
            </a:p>
          </p:txBody>
        </p:sp>
        <p:sp>
          <p:nvSpPr>
            <p:cNvPr id="39" name="CasellaDiTesto 38"/>
            <p:cNvSpPr txBox="1"/>
            <p:nvPr/>
          </p:nvSpPr>
          <p:spPr>
            <a:xfrm>
              <a:off x="6636414" y="1972287"/>
              <a:ext cx="4494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b="1" dirty="0" smtClean="0">
                  <a:solidFill>
                    <a:srgbClr val="FF0000"/>
                  </a:solidFill>
                </a:rPr>
                <a:t>B</a:t>
              </a:r>
              <a:endParaRPr lang="it-IT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CasellaDiTesto 39"/>
            <p:cNvSpPr txBox="1"/>
            <p:nvPr/>
          </p:nvSpPr>
          <p:spPr>
            <a:xfrm>
              <a:off x="7854405" y="2012396"/>
              <a:ext cx="4494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b="1" dirty="0" smtClean="0">
                  <a:solidFill>
                    <a:schemeClr val="bg1"/>
                  </a:solidFill>
                </a:rPr>
                <a:t>A</a:t>
              </a:r>
              <a:endParaRPr lang="it-IT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Rettangolo 45"/>
            <p:cNvSpPr/>
            <p:nvPr/>
          </p:nvSpPr>
          <p:spPr>
            <a:xfrm>
              <a:off x="7734952" y="4221317"/>
              <a:ext cx="1231434" cy="80878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2" name="CasellaDiTesto 61"/>
            <p:cNvSpPr txBox="1"/>
            <p:nvPr/>
          </p:nvSpPr>
          <p:spPr>
            <a:xfrm>
              <a:off x="5210476" y="5981461"/>
              <a:ext cx="19520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smtClean="0"/>
                <a:t>Virtual pivot</a:t>
              </a:r>
              <a:endParaRPr lang="it-IT" sz="1600" dirty="0"/>
            </a:p>
          </p:txBody>
        </p:sp>
        <p:cxnSp>
          <p:nvCxnSpPr>
            <p:cNvPr id="48" name="Connettore 2 47"/>
            <p:cNvCxnSpPr/>
            <p:nvPr/>
          </p:nvCxnSpPr>
          <p:spPr>
            <a:xfrm flipH="1">
              <a:off x="5361071" y="4355683"/>
              <a:ext cx="2347632" cy="608153"/>
            </a:xfrm>
            <a:prstGeom prst="straightConnector1">
              <a:avLst/>
            </a:prstGeom>
            <a:ln w="5080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CasellaDiTesto 30"/>
          <p:cNvSpPr txBox="1"/>
          <p:nvPr/>
        </p:nvSpPr>
        <p:spPr>
          <a:xfrm>
            <a:off x="4251022" y="6467188"/>
            <a:ext cx="3103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smtClean="0"/>
              <a:t>Credit: A. </a:t>
            </a:r>
            <a:r>
              <a:rPr lang="it-IT" sz="1400" i="1" dirty="0" err="1" smtClean="0"/>
              <a:t>Beaucamp</a:t>
            </a:r>
            <a:r>
              <a:rPr lang="it-IT" sz="1400" i="1" dirty="0"/>
              <a:t> </a:t>
            </a:r>
            <a:r>
              <a:rPr lang="it-IT" sz="1400" i="1" dirty="0" smtClean="0"/>
              <a:t>et al. (2013)</a:t>
            </a:r>
            <a:endParaRPr lang="it-IT" sz="1400" i="1" dirty="0"/>
          </a:p>
        </p:txBody>
      </p:sp>
      <p:grpSp>
        <p:nvGrpSpPr>
          <p:cNvPr id="5" name="Gruppo 4"/>
          <p:cNvGrpSpPr/>
          <p:nvPr/>
        </p:nvGrpSpPr>
        <p:grpSpPr>
          <a:xfrm>
            <a:off x="262688" y="1165371"/>
            <a:ext cx="6428168" cy="4401205"/>
            <a:chOff x="262687" y="1028891"/>
            <a:chExt cx="6719055" cy="4401205"/>
          </a:xfrm>
        </p:grpSpPr>
        <p:grpSp>
          <p:nvGrpSpPr>
            <p:cNvPr id="4" name="Gruppo 3"/>
            <p:cNvGrpSpPr/>
            <p:nvPr/>
          </p:nvGrpSpPr>
          <p:grpSpPr>
            <a:xfrm>
              <a:off x="262687" y="1028891"/>
              <a:ext cx="6719055" cy="4401205"/>
              <a:chOff x="262687" y="1028891"/>
              <a:chExt cx="6719055" cy="4401205"/>
            </a:xfrm>
          </p:grpSpPr>
          <p:sp>
            <p:nvSpPr>
              <p:cNvPr id="3" name="Rettangolo 2"/>
              <p:cNvSpPr/>
              <p:nvPr/>
            </p:nvSpPr>
            <p:spPr>
              <a:xfrm>
                <a:off x="262687" y="1028891"/>
                <a:ext cx="6719055" cy="4401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Axes: X, Y, Z, C table, H tool spindle, A, B rotations.</a:t>
                </a:r>
              </a:p>
              <a:p>
                <a:pPr marL="0" lvl="1"/>
                <a:endParaRPr lang="en-US" sz="2000" dirty="0" smtClean="0"/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The tool is a spherical and inflated </a:t>
                </a:r>
                <a:r>
                  <a:rPr lang="it-IT" sz="2000" dirty="0" err="1" smtClean="0"/>
                  <a:t>rubber</a:t>
                </a:r>
                <a:r>
                  <a:rPr lang="it-IT" sz="2000" dirty="0" smtClean="0"/>
                  <a:t> </a:t>
                </a:r>
                <a:r>
                  <a:rPr lang="en-US" sz="2000" smtClean="0"/>
                  <a:t>membrane, </a:t>
                </a:r>
                <a:r>
                  <a:rPr lang="en-US" sz="2000" dirty="0" smtClean="0"/>
                  <a:t>named bonnet.</a:t>
                </a: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endParaRPr lang="en-US" sz="2000" dirty="0" smtClean="0"/>
              </a:p>
              <a:p>
                <a:pPr marL="0" lvl="1"/>
                <a:endParaRPr lang="en-US" sz="2000" dirty="0" smtClean="0"/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H axis is inclined to the surface’s local normal (by A, B rotations), defining the </a:t>
                </a:r>
                <a:r>
                  <a:rPr lang="en-US" sz="2000" dirty="0" err="1" smtClean="0"/>
                  <a:t>precess</a:t>
                </a:r>
                <a:r>
                  <a:rPr lang="en-US" sz="2000" dirty="0" smtClean="0"/>
                  <a:t> angle.</a:t>
                </a: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endParaRPr lang="en-US" sz="2000" dirty="0" smtClean="0"/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A, B axes cross H axis at the 			        center </a:t>
                </a:r>
                <a:r>
                  <a:rPr lang="en-US" sz="2000" dirty="0"/>
                  <a:t>of </a:t>
                </a:r>
                <a:r>
                  <a:rPr lang="en-US" sz="2000" dirty="0" smtClean="0"/>
                  <a:t>curvature of the bonnet.</a:t>
                </a:r>
                <a:endParaRPr lang="en-US" sz="2000" dirty="0"/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endParaRPr lang="en-US" sz="2000" dirty="0" smtClean="0"/>
              </a:p>
              <a:p>
                <a:endParaRPr lang="it-IT" sz="2000" dirty="0"/>
              </a:p>
            </p:txBody>
          </p:sp>
          <p:pic>
            <p:nvPicPr>
              <p:cNvPr id="32" name="Immagine 3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34373" y="2097887"/>
                <a:ext cx="1514521" cy="1021503"/>
              </a:xfrm>
              <a:prstGeom prst="rect">
                <a:avLst/>
              </a:prstGeom>
            </p:spPr>
          </p:pic>
        </p:grpSp>
        <p:sp>
          <p:nvSpPr>
            <p:cNvPr id="41" name="CasellaDiTesto 40"/>
            <p:cNvSpPr txBox="1"/>
            <p:nvPr/>
          </p:nvSpPr>
          <p:spPr>
            <a:xfrm>
              <a:off x="1785279" y="2620489"/>
              <a:ext cx="1404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i="1" dirty="0" err="1" smtClean="0"/>
                <a:t>Bonnet</a:t>
              </a:r>
              <a:r>
                <a:rPr lang="it-IT" sz="1600" i="1" dirty="0" smtClean="0"/>
                <a:t> </a:t>
              </a:r>
              <a:r>
                <a:rPr lang="it-IT" sz="1600" i="1" dirty="0" err="1" smtClean="0"/>
                <a:t>tool</a:t>
              </a:r>
              <a:endParaRPr lang="it-IT" sz="16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8846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712011" y="138428"/>
            <a:ext cx="10767978" cy="12473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dirty="0" smtClean="0">
                <a:latin typeface="+mn-lt"/>
                <a:cs typeface="Times New Roman" panose="02020603050405020304" pitchFamily="18" charset="0"/>
              </a:rPr>
              <a:t>Bonnet Polishing</a:t>
            </a:r>
            <a:endParaRPr lang="en-US" sz="4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93322" y="1536174"/>
            <a:ext cx="76105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The </a:t>
            </a:r>
            <a:r>
              <a:rPr lang="it-IT" sz="2000" dirty="0" err="1" smtClean="0"/>
              <a:t>bonnet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/>
              <a:t>pressed</a:t>
            </a:r>
            <a:r>
              <a:rPr lang="it-IT" sz="2000" dirty="0"/>
              <a:t> </a:t>
            </a:r>
            <a:r>
              <a:rPr lang="it-IT" sz="2000" dirty="0" err="1"/>
              <a:t>against</a:t>
            </a:r>
            <a:r>
              <a:rPr lang="it-IT" sz="2000" dirty="0"/>
              <a:t> </a:t>
            </a:r>
            <a:r>
              <a:rPr lang="it-IT" sz="2000" dirty="0" smtClean="0"/>
              <a:t>(offset) the part </a:t>
            </a:r>
            <a:r>
              <a:rPr lang="it-IT" sz="2000" dirty="0" err="1"/>
              <a:t>defining</a:t>
            </a:r>
            <a:r>
              <a:rPr lang="it-IT" sz="2000" dirty="0"/>
              <a:t> the spot </a:t>
            </a:r>
            <a:r>
              <a:rPr lang="it-IT" sz="2000" dirty="0" err="1"/>
              <a:t>size</a:t>
            </a:r>
            <a:r>
              <a:rPr lang="it-IT" sz="2000" dirty="0"/>
              <a:t>. </a:t>
            </a:r>
            <a:endParaRPr lang="it-IT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err="1"/>
              <a:t>Removal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proportional</a:t>
            </a:r>
            <a:r>
              <a:rPr lang="it-IT" sz="2000" dirty="0"/>
              <a:t> to </a:t>
            </a:r>
            <a:r>
              <a:rPr lang="it-IT" sz="2000" dirty="0" err="1"/>
              <a:t>dwell</a:t>
            </a:r>
            <a:r>
              <a:rPr lang="it-IT" sz="2000" dirty="0"/>
              <a:t> time, and to the </a:t>
            </a:r>
            <a:r>
              <a:rPr lang="it-IT" sz="2000" dirty="0" err="1"/>
              <a:t>product</a:t>
            </a:r>
            <a:r>
              <a:rPr lang="it-IT" sz="2000" dirty="0"/>
              <a:t> of relative </a:t>
            </a:r>
            <a:r>
              <a:rPr lang="it-IT" sz="2000" dirty="0" err="1"/>
              <a:t>surface</a:t>
            </a:r>
            <a:r>
              <a:rPr lang="it-IT" sz="2000" dirty="0"/>
              <a:t> </a:t>
            </a:r>
            <a:r>
              <a:rPr lang="it-IT" sz="2000" dirty="0" err="1"/>
              <a:t>speed</a:t>
            </a:r>
            <a:r>
              <a:rPr lang="it-IT" sz="2000" dirty="0"/>
              <a:t> and pressure (Preston model). </a:t>
            </a:r>
            <a:r>
              <a:rPr lang="it-IT" sz="2000" dirty="0" err="1"/>
              <a:t>Removal</a:t>
            </a:r>
            <a:r>
              <a:rPr lang="it-IT" sz="2000" dirty="0"/>
              <a:t> </a:t>
            </a:r>
            <a:r>
              <a:rPr lang="it-IT" sz="2000" dirty="0" err="1"/>
              <a:t>depends</a:t>
            </a:r>
            <a:r>
              <a:rPr lang="it-IT" sz="2000" dirty="0"/>
              <a:t> </a:t>
            </a:r>
            <a:r>
              <a:rPr lang="it-IT" sz="2000" dirty="0" err="1"/>
              <a:t>also</a:t>
            </a:r>
            <a:r>
              <a:rPr lang="it-IT" sz="2000" dirty="0"/>
              <a:t> on the </a:t>
            </a:r>
            <a:r>
              <a:rPr lang="it-IT" sz="2000" dirty="0" err="1"/>
              <a:t>type</a:t>
            </a:r>
            <a:r>
              <a:rPr lang="it-IT" sz="2000" dirty="0"/>
              <a:t> of </a:t>
            </a:r>
            <a:r>
              <a:rPr lang="it-IT" sz="2000" dirty="0" err="1"/>
              <a:t>tool</a:t>
            </a:r>
            <a:r>
              <a:rPr lang="it-IT" sz="2000" dirty="0"/>
              <a:t>, abrasive </a:t>
            </a:r>
            <a:r>
              <a:rPr lang="it-IT" sz="2000" dirty="0" err="1"/>
              <a:t>slurry</a:t>
            </a:r>
            <a:r>
              <a:rPr lang="it-IT" sz="2000" dirty="0"/>
              <a:t> and </a:t>
            </a:r>
            <a:r>
              <a:rPr lang="it-IT" sz="2000" dirty="0" err="1"/>
              <a:t>material</a:t>
            </a:r>
            <a:r>
              <a:rPr lang="it-IT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In </a:t>
            </a:r>
            <a:r>
              <a:rPr lang="it-IT" sz="2000" dirty="0" err="1" smtClean="0"/>
              <a:t>form-corrective</a:t>
            </a:r>
            <a:r>
              <a:rPr lang="it-IT" sz="2000" dirty="0" smtClean="0"/>
              <a:t> </a:t>
            </a:r>
            <a:r>
              <a:rPr lang="it-IT" sz="2000" dirty="0" err="1" smtClean="0"/>
              <a:t>polishing</a:t>
            </a:r>
            <a:r>
              <a:rPr lang="it-IT" sz="2000" dirty="0" smtClean="0"/>
              <a:t> the </a:t>
            </a:r>
            <a:r>
              <a:rPr lang="it-IT" sz="2000" dirty="0" err="1"/>
              <a:t>dwell</a:t>
            </a:r>
            <a:r>
              <a:rPr lang="it-IT" sz="2000" dirty="0"/>
              <a:t> time of the </a:t>
            </a:r>
            <a:r>
              <a:rPr lang="it-IT" sz="2000" dirty="0" err="1" smtClean="0"/>
              <a:t>tool</a:t>
            </a:r>
            <a:r>
              <a:rPr lang="it-IT" sz="2000" dirty="0" smtClean="0"/>
              <a:t> </a:t>
            </a:r>
            <a:r>
              <a:rPr lang="it-IT" sz="2000" dirty="0" err="1"/>
              <a:t>at</a:t>
            </a:r>
            <a:r>
              <a:rPr lang="it-IT" sz="2000" dirty="0"/>
              <a:t> </a:t>
            </a:r>
            <a:r>
              <a:rPr lang="it-IT" sz="2000" dirty="0" err="1"/>
              <a:t>each</a:t>
            </a:r>
            <a:r>
              <a:rPr lang="it-IT" sz="2000" dirty="0"/>
              <a:t> </a:t>
            </a:r>
            <a:r>
              <a:rPr lang="it-IT" sz="2000" dirty="0" smtClean="0"/>
              <a:t>position </a:t>
            </a:r>
            <a:r>
              <a:rPr lang="it-IT" sz="2000" dirty="0" err="1" smtClean="0"/>
              <a:t>is</a:t>
            </a:r>
            <a:r>
              <a:rPr lang="it-IT" sz="2000" dirty="0" smtClean="0"/>
              <a:t> set </a:t>
            </a:r>
            <a:r>
              <a:rPr lang="it-IT" sz="2000" dirty="0" err="1" smtClean="0"/>
              <a:t>according</a:t>
            </a:r>
            <a:r>
              <a:rPr lang="it-IT" sz="2000" dirty="0" smtClean="0"/>
              <a:t> </a:t>
            </a:r>
            <a:r>
              <a:rPr lang="it-IT" sz="2000" dirty="0"/>
              <a:t>to the </a:t>
            </a:r>
            <a:r>
              <a:rPr lang="it-IT" sz="2000" dirty="0" err="1"/>
              <a:t>removal</a:t>
            </a:r>
            <a:r>
              <a:rPr lang="it-IT" sz="2000" dirty="0"/>
              <a:t> </a:t>
            </a:r>
            <a:r>
              <a:rPr lang="it-IT" sz="2000" dirty="0" err="1"/>
              <a:t>required</a:t>
            </a:r>
            <a:r>
              <a:rPr lang="it-IT" sz="2000" dirty="0"/>
              <a:t> to </a:t>
            </a:r>
            <a:r>
              <a:rPr lang="it-IT" sz="2000" dirty="0" err="1"/>
              <a:t>correct</a:t>
            </a:r>
            <a:r>
              <a:rPr lang="it-IT" sz="2000" dirty="0"/>
              <a:t> the </a:t>
            </a:r>
            <a:r>
              <a:rPr lang="it-IT" sz="2000" dirty="0" err="1"/>
              <a:t>measured</a:t>
            </a:r>
            <a:r>
              <a:rPr lang="it-IT" sz="2000" dirty="0"/>
              <a:t> </a:t>
            </a:r>
            <a:r>
              <a:rPr lang="it-IT" sz="2000" dirty="0" err="1"/>
              <a:t>local</a:t>
            </a:r>
            <a:r>
              <a:rPr lang="it-IT" sz="2000" dirty="0"/>
              <a:t> </a:t>
            </a:r>
            <a:r>
              <a:rPr lang="it-IT" sz="2000" dirty="0" err="1"/>
              <a:t>form</a:t>
            </a:r>
            <a:r>
              <a:rPr lang="it-IT" sz="2000" dirty="0"/>
              <a:t> </a:t>
            </a:r>
            <a:r>
              <a:rPr lang="it-IT" sz="2000" dirty="0" err="1"/>
              <a:t>error</a:t>
            </a:r>
            <a:r>
              <a:rPr lang="it-IT" sz="2000" dirty="0"/>
              <a:t>. </a:t>
            </a:r>
            <a:endParaRPr lang="it-IT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The </a:t>
            </a:r>
            <a:r>
              <a:rPr lang="it-IT" sz="2000" dirty="0" err="1" smtClean="0"/>
              <a:t>min</a:t>
            </a:r>
            <a:r>
              <a:rPr lang="it-IT" sz="2000" dirty="0" smtClean="0"/>
              <a:t> </a:t>
            </a:r>
            <a:r>
              <a:rPr lang="it-IT" sz="2000" dirty="0"/>
              <a:t>spot </a:t>
            </a:r>
            <a:r>
              <a:rPr lang="it-IT" sz="2000" dirty="0" err="1"/>
              <a:t>size</a:t>
            </a:r>
            <a:r>
              <a:rPr lang="it-IT" sz="2000" dirty="0"/>
              <a:t> </a:t>
            </a:r>
            <a:r>
              <a:rPr lang="it-IT" sz="2000" dirty="0" smtClean="0"/>
              <a:t>sets </a:t>
            </a:r>
            <a:r>
              <a:rPr lang="it-IT" sz="2000" dirty="0"/>
              <a:t>the </a:t>
            </a:r>
            <a:r>
              <a:rPr lang="it-IT" sz="2000" dirty="0" err="1" smtClean="0"/>
              <a:t>shortest</a:t>
            </a:r>
            <a:r>
              <a:rPr lang="it-IT" sz="2000" dirty="0" smtClean="0"/>
              <a:t> </a:t>
            </a:r>
            <a:r>
              <a:rPr lang="it-IT" sz="2000" dirty="0" err="1" smtClean="0"/>
              <a:t>form</a:t>
            </a:r>
            <a:r>
              <a:rPr lang="it-IT" sz="2000" dirty="0" smtClean="0"/>
              <a:t> </a:t>
            </a:r>
            <a:r>
              <a:rPr lang="it-IT" sz="2000" dirty="0" err="1" smtClean="0"/>
              <a:t>wavelength</a:t>
            </a:r>
            <a:r>
              <a:rPr lang="it-IT" sz="2000" dirty="0" smtClean="0"/>
              <a:t> </a:t>
            </a:r>
            <a:r>
              <a:rPr lang="it-IT" sz="2000" dirty="0" err="1" smtClean="0"/>
              <a:t>correctable</a:t>
            </a:r>
            <a:r>
              <a:rPr lang="it-IT" sz="2000" dirty="0" smtClean="0"/>
              <a:t>. </a:t>
            </a:r>
            <a:endParaRPr lang="it-IT" sz="2000" dirty="0"/>
          </a:p>
        </p:txBody>
      </p:sp>
      <p:grpSp>
        <p:nvGrpSpPr>
          <p:cNvPr id="8" name="Gruppo 7"/>
          <p:cNvGrpSpPr/>
          <p:nvPr/>
        </p:nvGrpSpPr>
        <p:grpSpPr>
          <a:xfrm>
            <a:off x="8199966" y="681090"/>
            <a:ext cx="3289173" cy="3467310"/>
            <a:chOff x="7568934" y="1896302"/>
            <a:chExt cx="3331160" cy="3309870"/>
          </a:xfrm>
        </p:grpSpPr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68934" y="1947789"/>
              <a:ext cx="3103809" cy="3035995"/>
            </a:xfrm>
            <a:prstGeom prst="rect">
              <a:avLst/>
            </a:prstGeom>
          </p:spPr>
        </p:pic>
        <p:sp>
          <p:nvSpPr>
            <p:cNvPr id="11" name="Rettangolo 10"/>
            <p:cNvSpPr/>
            <p:nvPr/>
          </p:nvSpPr>
          <p:spPr>
            <a:xfrm>
              <a:off x="10243272" y="1896302"/>
              <a:ext cx="656822" cy="3309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2" name="CasellaDiTesto 11"/>
          <p:cNvSpPr txBox="1"/>
          <p:nvPr/>
        </p:nvSpPr>
        <p:spPr>
          <a:xfrm rot="5400000">
            <a:off x="10067232" y="2133042"/>
            <a:ext cx="3103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smtClean="0"/>
              <a:t>Credit: A. </a:t>
            </a:r>
            <a:r>
              <a:rPr lang="it-IT" sz="1400" i="1" dirty="0" err="1" smtClean="0"/>
              <a:t>Beaucamp</a:t>
            </a:r>
            <a:r>
              <a:rPr lang="it-IT" sz="1400" i="1" dirty="0"/>
              <a:t> </a:t>
            </a:r>
            <a:r>
              <a:rPr lang="it-IT" sz="1400" i="1" dirty="0" smtClean="0"/>
              <a:t>et al. (2013)</a:t>
            </a:r>
            <a:endParaRPr lang="it-IT" sz="1400" i="1" dirty="0"/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1202" y="3951219"/>
            <a:ext cx="3087891" cy="2517819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0797435" y="2332857"/>
            <a:ext cx="976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Virtual pivot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85260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712011" y="138428"/>
            <a:ext cx="10767978" cy="12473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dirty="0" smtClean="0">
                <a:latin typeface="+mn-lt"/>
                <a:cs typeface="Times New Roman" panose="02020603050405020304" pitchFamily="18" charset="0"/>
              </a:rPr>
              <a:t>Fluid Jet Polishing (FJP)</a:t>
            </a:r>
            <a:endParaRPr lang="en-US" sz="40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349" y="1877096"/>
            <a:ext cx="3115223" cy="2706421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881093" y="4347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1541069"/>
            <a:ext cx="79049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A </a:t>
            </a:r>
            <a:r>
              <a:rPr lang="en-US" sz="2000" dirty="0"/>
              <a:t>slurry of </a:t>
            </a:r>
            <a:r>
              <a:rPr lang="en-US" sz="2000" dirty="0" smtClean="0"/>
              <a:t>abrasive particles </a:t>
            </a:r>
            <a:r>
              <a:rPr lang="en-US" sz="2000" dirty="0"/>
              <a:t>is pressurized and projected through a nozzle towards the surface. </a:t>
            </a:r>
            <a:r>
              <a:rPr lang="en-US" sz="2000" dirty="0" smtClean="0"/>
              <a:t>Removal rate is directly proportional to specific gravity of the slurry.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FJP resembles ion beam figuring [(IBF), </a:t>
            </a:r>
            <a:r>
              <a:rPr lang="en-US" sz="2000" i="1" dirty="0" smtClean="0"/>
              <a:t>see next talk by Mauro Ghigo</a:t>
            </a:r>
            <a:r>
              <a:rPr lang="en-US" sz="2000" dirty="0" smtClean="0"/>
              <a:t>] as both are kinetic machining techniques with no tool contact. 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It holds </a:t>
            </a:r>
            <a:r>
              <a:rPr lang="en-US" sz="2000" dirty="0"/>
              <a:t>the potential to address </a:t>
            </a:r>
            <a:r>
              <a:rPr lang="en-US" sz="2000" dirty="0" smtClean="0"/>
              <a:t>mid-</a:t>
            </a:r>
            <a:r>
              <a:rPr lang="en-US" sz="2000" dirty="0" err="1" smtClean="0"/>
              <a:t>spatials</a:t>
            </a:r>
            <a:r>
              <a:rPr lang="en-US" sz="2000" dirty="0" smtClean="0"/>
              <a:t> and edges.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endParaRPr lang="en-US" sz="2000" dirty="0" smtClean="0"/>
          </a:p>
        </p:txBody>
      </p:sp>
      <p:sp>
        <p:nvSpPr>
          <p:cNvPr id="10" name="CasellaDiTesto 9"/>
          <p:cNvSpPr txBox="1"/>
          <p:nvPr/>
        </p:nvSpPr>
        <p:spPr>
          <a:xfrm>
            <a:off x="8091800" y="4583517"/>
            <a:ext cx="3388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smtClean="0"/>
              <a:t>Credit: A. </a:t>
            </a:r>
            <a:r>
              <a:rPr lang="it-IT" sz="1400" i="1" dirty="0" err="1" smtClean="0"/>
              <a:t>Beaucamp</a:t>
            </a:r>
            <a:r>
              <a:rPr lang="it-IT" sz="1400" i="1" dirty="0"/>
              <a:t> </a:t>
            </a:r>
            <a:r>
              <a:rPr lang="it-IT" sz="1400" i="1" dirty="0" smtClean="0"/>
              <a:t>et al. SPIE 8838 (2013)</a:t>
            </a:r>
            <a:endParaRPr lang="it-IT" sz="1400" i="1" dirty="0"/>
          </a:p>
        </p:txBody>
      </p:sp>
    </p:spTree>
    <p:extLst>
      <p:ext uri="{BB962C8B-B14F-4D97-AF65-F5344CB8AC3E}">
        <p14:creationId xmlns:p14="http://schemas.microsoft.com/office/powerpoint/2010/main" val="267878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0" y="0"/>
            <a:ext cx="12066719" cy="1970467"/>
            <a:chOff x="0" y="0"/>
            <a:chExt cx="12066719" cy="1970467"/>
          </a:xfrm>
        </p:grpSpPr>
        <p:pic>
          <p:nvPicPr>
            <p:cNvPr id="19" name="Immagine 18" descr="logoOAB2.bmp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5984" y="501029"/>
              <a:ext cx="1600735" cy="842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970467" cy="1970467"/>
            </a:xfrm>
            <a:prstGeom prst="rect">
              <a:avLst/>
            </a:prstGeom>
          </p:spPr>
        </p:pic>
      </p:grpSp>
      <p:sp>
        <p:nvSpPr>
          <p:cNvPr id="16" name="Titolo 1"/>
          <p:cNvSpPr>
            <a:spLocks noGrp="1"/>
          </p:cNvSpPr>
          <p:nvPr>
            <p:ph type="ctrTitle"/>
          </p:nvPr>
        </p:nvSpPr>
        <p:spPr>
          <a:xfrm>
            <a:off x="1817706" y="114488"/>
            <a:ext cx="8556588" cy="1042369"/>
          </a:xfrm>
        </p:spPr>
        <p:txBody>
          <a:bodyPr>
            <a:noAutofit/>
          </a:bodyPr>
          <a:lstStyle/>
          <a:p>
            <a:r>
              <a:rPr lang="it-IT" sz="4000" dirty="0" err="1" smtClean="0">
                <a:latin typeface="+mn-lt"/>
                <a:cs typeface="Times New Roman" panose="02020603050405020304" pitchFamily="18" charset="0"/>
              </a:rPr>
              <a:t>Outline</a:t>
            </a:r>
            <a:endParaRPr lang="it-IT" sz="4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880945" y="3184652"/>
            <a:ext cx="9777955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200" dirty="0" err="1" smtClean="0"/>
              <a:t>Review</a:t>
            </a:r>
            <a:r>
              <a:rPr lang="it-IT" sz="2200" dirty="0" smtClean="0"/>
              <a:t> of the </a:t>
            </a:r>
            <a:r>
              <a:rPr lang="it-IT" sz="2200" dirty="0" err="1" smtClean="0"/>
              <a:t>polishing</a:t>
            </a:r>
            <a:r>
              <a:rPr lang="it-IT" sz="2200" dirty="0" smtClean="0"/>
              <a:t> </a:t>
            </a:r>
            <a:r>
              <a:rPr lang="it-IT" sz="2200" dirty="0" err="1" smtClean="0"/>
              <a:t>method</a:t>
            </a:r>
            <a:r>
              <a:rPr lang="it-IT" sz="2200" dirty="0" err="1"/>
              <a:t>s</a:t>
            </a:r>
            <a:endParaRPr lang="it-IT" sz="22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400" b="1" dirty="0"/>
              <a:t>Manufacturing </a:t>
            </a:r>
            <a:r>
              <a:rPr lang="it-IT" sz="2400" b="1" dirty="0" err="1"/>
              <a:t>optics</a:t>
            </a:r>
            <a:r>
              <a:rPr lang="it-IT" sz="2400" b="1" dirty="0"/>
              <a:t> </a:t>
            </a:r>
            <a:r>
              <a:rPr lang="it-IT" sz="2400" b="1" dirty="0" err="1"/>
              <a:t>related</a:t>
            </a:r>
            <a:r>
              <a:rPr lang="it-IT" sz="2400" b="1" dirty="0"/>
              <a:t> to E-ELT: MAORY and M1 (R&amp;D)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200" dirty="0" err="1" smtClean="0"/>
              <a:t>Results</a:t>
            </a:r>
            <a:r>
              <a:rPr lang="it-IT" sz="2200" dirty="0" smtClean="0"/>
              <a:t> </a:t>
            </a:r>
            <a:r>
              <a:rPr lang="it-IT" sz="2200" dirty="0"/>
              <a:t>of the </a:t>
            </a:r>
            <a:r>
              <a:rPr lang="it-IT" sz="2200" dirty="0" err="1"/>
              <a:t>acceptance</a:t>
            </a:r>
            <a:r>
              <a:rPr lang="it-IT" sz="2200" dirty="0"/>
              <a:t> test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200" dirty="0" err="1" smtClean="0"/>
              <a:t>Conclusions</a:t>
            </a:r>
            <a:endParaRPr lang="it-IT" sz="2200" dirty="0" smtClean="0"/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56684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712011" y="138428"/>
            <a:ext cx="10767978" cy="12473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4000" dirty="0">
                <a:latin typeface="+mn-lt"/>
                <a:cs typeface="Times New Roman" panose="02020603050405020304" pitchFamily="18" charset="0"/>
              </a:rPr>
              <a:t>Manufacturing </a:t>
            </a:r>
            <a:r>
              <a:rPr lang="it-IT" sz="4000" dirty="0" err="1">
                <a:latin typeface="+mn-lt"/>
                <a:cs typeface="Times New Roman" panose="02020603050405020304" pitchFamily="18" charset="0"/>
              </a:rPr>
              <a:t>optics</a:t>
            </a:r>
            <a:r>
              <a:rPr lang="it-IT" sz="4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it-IT" sz="4000" dirty="0" err="1">
                <a:latin typeface="+mn-lt"/>
                <a:cs typeface="Times New Roman" panose="02020603050405020304" pitchFamily="18" charset="0"/>
              </a:rPr>
              <a:t>related</a:t>
            </a:r>
            <a:r>
              <a:rPr lang="it-IT" sz="4000" dirty="0">
                <a:latin typeface="+mn-lt"/>
                <a:cs typeface="Times New Roman" panose="02020603050405020304" pitchFamily="18" charset="0"/>
              </a:rPr>
              <a:t> to </a:t>
            </a:r>
            <a:r>
              <a:rPr lang="it-IT" sz="4000" dirty="0" smtClean="0">
                <a:latin typeface="+mn-lt"/>
                <a:cs typeface="Times New Roman" panose="02020603050405020304" pitchFamily="18" charset="0"/>
              </a:rPr>
              <a:t>E-ELT</a:t>
            </a:r>
            <a:endParaRPr lang="it-IT" sz="4000" dirty="0"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653024" y="1048153"/>
            <a:ext cx="10885952" cy="1374387"/>
            <a:chOff x="688427" y="1048152"/>
            <a:chExt cx="10678268" cy="1706535"/>
          </a:xfrm>
        </p:grpSpPr>
        <p:sp>
          <p:nvSpPr>
            <p:cNvPr id="5" name="CasellaDiTesto 4"/>
            <p:cNvSpPr txBox="1"/>
            <p:nvPr/>
          </p:nvSpPr>
          <p:spPr>
            <a:xfrm>
              <a:off x="688427" y="1048152"/>
              <a:ext cx="10678268" cy="1261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The UK consortium of </a:t>
              </a:r>
              <a:r>
                <a:rPr lang="en-US" sz="2000" dirty="0" err="1" smtClean="0"/>
                <a:t>Glyndŵr</a:t>
              </a:r>
              <a:r>
                <a:rPr lang="en-US" sz="2000" dirty="0" smtClean="0"/>
                <a:t> Innovations, University </a:t>
              </a:r>
              <a:r>
                <a:rPr lang="en-US" sz="2000" dirty="0"/>
                <a:t>College </a:t>
              </a:r>
              <a:r>
                <a:rPr lang="en-US" sz="2000" dirty="0" smtClean="0"/>
                <a:t>London and </a:t>
              </a:r>
              <a:r>
                <a:rPr lang="it-IT" sz="2000" dirty="0" err="1" smtClean="0"/>
                <a:t>Zeeko</a:t>
              </a:r>
              <a:r>
                <a:rPr lang="it-IT" sz="2000" dirty="0" smtClean="0"/>
                <a:t> Ltd. </a:t>
              </a:r>
              <a:r>
                <a:rPr lang="it-IT" sz="2000" dirty="0" err="1" smtClean="0"/>
                <a:t>has</a:t>
              </a:r>
              <a:r>
                <a:rPr lang="it-IT" sz="2000" dirty="0" smtClean="0"/>
                <a:t> made </a:t>
              </a:r>
              <a:r>
                <a:rPr lang="it-IT" sz="2000" dirty="0" err="1" smtClean="0"/>
                <a:t>segment</a:t>
              </a:r>
              <a:r>
                <a:rPr lang="it-IT" sz="2000" dirty="0" smtClean="0"/>
                <a:t> </a:t>
              </a:r>
              <a:r>
                <a:rPr lang="it-IT" sz="2000" dirty="0" err="1" smtClean="0"/>
                <a:t>prototype</a:t>
              </a:r>
              <a:r>
                <a:rPr lang="it-IT" sz="2000" dirty="0" smtClean="0"/>
                <a:t> for M1-EELT </a:t>
              </a:r>
              <a:r>
                <a:rPr lang="it-IT" sz="2000" dirty="0" err="1" smtClean="0"/>
                <a:t>fulfilling</a:t>
              </a:r>
              <a:r>
                <a:rPr lang="it-IT" sz="2000" dirty="0" smtClean="0"/>
                <a:t> </a:t>
              </a:r>
              <a:r>
                <a:rPr lang="it-IT" sz="2000" dirty="0" err="1" smtClean="0"/>
                <a:t>ESO’s</a:t>
              </a:r>
              <a:r>
                <a:rPr lang="it-IT" sz="2000" dirty="0" smtClean="0"/>
                <a:t> </a:t>
              </a:r>
              <a:r>
                <a:rPr lang="it-IT" sz="2000" dirty="0" err="1" smtClean="0"/>
                <a:t>specs</a:t>
              </a:r>
              <a:r>
                <a:rPr lang="it-IT" sz="2000" dirty="0" smtClean="0"/>
                <a:t> (25 nm RMS). </a:t>
              </a:r>
            </a:p>
            <a:p>
              <a:r>
                <a:rPr lang="it-IT" sz="2000" dirty="0" err="1" smtClean="0"/>
                <a:t>They</a:t>
              </a:r>
              <a:r>
                <a:rPr lang="it-IT" sz="2000" dirty="0" smtClean="0"/>
                <a:t> </a:t>
              </a:r>
              <a:r>
                <a:rPr lang="it-IT" sz="2000" dirty="0" err="1" smtClean="0"/>
                <a:t>applied</a:t>
              </a:r>
              <a:r>
                <a:rPr lang="it-IT" sz="2000" dirty="0" smtClean="0"/>
                <a:t> </a:t>
              </a:r>
              <a:r>
                <a:rPr lang="it-IT" sz="2000" dirty="0" err="1" smtClean="0"/>
                <a:t>bonnet</a:t>
              </a:r>
              <a:r>
                <a:rPr lang="it-IT" sz="2000" dirty="0" smtClean="0"/>
                <a:t> </a:t>
              </a:r>
              <a:r>
                <a:rPr lang="it-IT" sz="2000" dirty="0" err="1" smtClean="0"/>
                <a:t>polishing</a:t>
              </a:r>
              <a:r>
                <a:rPr lang="it-IT" sz="2000" dirty="0" smtClean="0"/>
                <a:t> and </a:t>
              </a:r>
              <a:r>
                <a:rPr lang="it-IT" sz="2000" dirty="0" err="1" smtClean="0"/>
                <a:t>pitch</a:t>
              </a:r>
              <a:r>
                <a:rPr lang="it-IT" sz="2000" dirty="0" smtClean="0"/>
                <a:t> </a:t>
              </a:r>
              <a:r>
                <a:rPr lang="it-IT" sz="2000" dirty="0" err="1" smtClean="0"/>
                <a:t>smoothing</a:t>
              </a:r>
              <a:r>
                <a:rPr lang="it-IT" sz="2000" dirty="0"/>
                <a:t> </a:t>
              </a:r>
              <a:r>
                <a:rPr lang="it-IT" sz="2000" dirty="0" smtClean="0"/>
                <a:t>on a </a:t>
              </a:r>
              <a:r>
                <a:rPr lang="it-IT" sz="2000" dirty="0" err="1" smtClean="0"/>
                <a:t>customized</a:t>
              </a:r>
              <a:r>
                <a:rPr lang="it-IT" sz="2000" dirty="0" smtClean="0"/>
                <a:t> </a:t>
              </a:r>
              <a:r>
                <a:rPr lang="it-IT" sz="2000" dirty="0" err="1"/>
                <a:t>Zeeko</a:t>
              </a:r>
              <a:r>
                <a:rPr lang="it-IT" sz="2000" dirty="0"/>
                <a:t> 1600 </a:t>
              </a:r>
              <a:r>
                <a:rPr lang="it-IT" sz="2000" dirty="0" smtClean="0"/>
                <a:t>machine. No </a:t>
              </a:r>
              <a:r>
                <a:rPr lang="it-IT" sz="2000" dirty="0" err="1" smtClean="0"/>
                <a:t>final</a:t>
              </a:r>
              <a:r>
                <a:rPr lang="it-IT" sz="2000" dirty="0" smtClean="0"/>
                <a:t> IBF.</a:t>
              </a:r>
              <a:endParaRPr lang="it-IT" sz="2000" dirty="0"/>
            </a:p>
          </p:txBody>
        </p:sp>
        <p:sp>
          <p:nvSpPr>
            <p:cNvPr id="2" name="Rettangolo 1"/>
            <p:cNvSpPr/>
            <p:nvPr/>
          </p:nvSpPr>
          <p:spPr>
            <a:xfrm>
              <a:off x="812760" y="2334315"/>
              <a:ext cx="9303435" cy="4203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i="1" dirty="0" smtClean="0"/>
                <a:t>C. Gray et al., Proc. of SPIE 88380K (2013) “Fast </a:t>
              </a:r>
              <a:r>
                <a:rPr lang="en-US" sz="1600" i="1" dirty="0"/>
                <a:t>manufacturing of E-ELT mirror segments using CNC </a:t>
              </a:r>
              <a:r>
                <a:rPr lang="en-US" sz="1600" i="1" dirty="0" smtClean="0"/>
                <a:t>polishing”</a:t>
              </a:r>
              <a:endParaRPr lang="it-IT" sz="1600" i="1" dirty="0"/>
            </a:p>
          </p:txBody>
        </p:sp>
      </p:grpSp>
      <p:sp>
        <p:nvSpPr>
          <p:cNvPr id="6" name="CasellaDiTesto 5"/>
          <p:cNvSpPr txBox="1"/>
          <p:nvPr/>
        </p:nvSpPr>
        <p:spPr>
          <a:xfrm>
            <a:off x="5555794" y="2666486"/>
            <a:ext cx="62145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	</a:t>
            </a:r>
            <a:r>
              <a:rPr lang="it-IT" sz="2000" dirty="0" err="1" smtClean="0"/>
              <a:t>Several</a:t>
            </a:r>
            <a:r>
              <a:rPr lang="it-IT" sz="2000" dirty="0" smtClean="0"/>
              <a:t> </a:t>
            </a:r>
            <a:r>
              <a:rPr lang="it-IT" sz="2000" dirty="0" err="1" smtClean="0"/>
              <a:t>challenges</a:t>
            </a:r>
            <a:r>
              <a:rPr lang="it-IT" sz="2000" dirty="0" smtClean="0"/>
              <a:t> to </a:t>
            </a:r>
            <a:r>
              <a:rPr lang="it-IT" sz="2000" dirty="0" err="1" smtClean="0"/>
              <a:t>overcome</a:t>
            </a:r>
            <a:r>
              <a:rPr lang="it-IT" sz="2000" dirty="0" smtClean="0"/>
              <a:t>: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it-IT" sz="2000" dirty="0" err="1" smtClean="0"/>
              <a:t>Polishing</a:t>
            </a:r>
            <a:r>
              <a:rPr lang="it-IT" sz="2000" dirty="0" smtClean="0"/>
              <a:t> </a:t>
            </a:r>
            <a:r>
              <a:rPr lang="it-IT" sz="2000" dirty="0" err="1" smtClean="0"/>
              <a:t>near</a:t>
            </a:r>
            <a:r>
              <a:rPr lang="it-IT" sz="2000" dirty="0" smtClean="0"/>
              <a:t> the </a:t>
            </a:r>
            <a:r>
              <a:rPr lang="it-IT" sz="2000" dirty="0" err="1" smtClean="0"/>
              <a:t>edges</a:t>
            </a:r>
            <a:r>
              <a:rPr lang="it-IT" sz="2000" dirty="0" smtClean="0"/>
              <a:t> 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it-IT" sz="2000" dirty="0" err="1" smtClean="0"/>
              <a:t>Optimize</a:t>
            </a:r>
            <a:r>
              <a:rPr lang="it-IT" sz="2000" dirty="0" smtClean="0"/>
              <a:t> the </a:t>
            </a:r>
            <a:r>
              <a:rPr lang="it-IT" sz="2000" dirty="0" err="1" smtClean="0"/>
              <a:t>slurry</a:t>
            </a:r>
            <a:r>
              <a:rPr lang="it-IT" sz="2000" dirty="0" smtClean="0"/>
              <a:t> management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it-IT" sz="2000" dirty="0" smtClean="0"/>
              <a:t>Accurate </a:t>
            </a:r>
            <a:r>
              <a:rPr lang="it-IT" sz="2000" dirty="0" err="1"/>
              <a:t>alignment</a:t>
            </a:r>
            <a:r>
              <a:rPr lang="it-IT" sz="2000" dirty="0"/>
              <a:t> and input data </a:t>
            </a:r>
            <a:r>
              <a:rPr lang="it-IT" sz="2000" dirty="0" err="1"/>
              <a:t>mapping</a:t>
            </a:r>
            <a:endParaRPr lang="it-IT" sz="2000" dirty="0"/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it-IT" sz="2000" dirty="0" err="1"/>
              <a:t>Minimize</a:t>
            </a:r>
            <a:r>
              <a:rPr lang="it-IT" sz="2000" dirty="0"/>
              <a:t>/</a:t>
            </a:r>
            <a:r>
              <a:rPr lang="it-IT" sz="2000" dirty="0" err="1"/>
              <a:t>avoid</a:t>
            </a:r>
            <a:r>
              <a:rPr lang="it-IT" sz="2000" dirty="0"/>
              <a:t> </a:t>
            </a:r>
            <a:r>
              <a:rPr lang="it-IT" sz="2000" dirty="0" err="1"/>
              <a:t>mid</a:t>
            </a:r>
            <a:r>
              <a:rPr lang="it-IT" sz="2000" dirty="0"/>
              <a:t> </a:t>
            </a:r>
            <a:r>
              <a:rPr lang="it-IT" sz="2000" dirty="0" err="1"/>
              <a:t>spatials</a:t>
            </a:r>
            <a:endParaRPr lang="it-IT" sz="2000" dirty="0"/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it-IT" sz="2000" dirty="0" err="1" smtClean="0"/>
              <a:t>Cleanliness</a:t>
            </a:r>
            <a:endParaRPr lang="it-IT" sz="2000" dirty="0"/>
          </a:p>
          <a:p>
            <a:pPr marL="1257300" lvl="2" indent="-342900">
              <a:buFont typeface="Wingdings" panose="05000000000000000000" pitchFamily="2" charset="2"/>
              <a:buChar char="ü"/>
            </a:pPr>
            <a:endParaRPr lang="it-IT" sz="2000" dirty="0" smtClean="0"/>
          </a:p>
          <a:p>
            <a:endParaRPr lang="it-IT" sz="2000" dirty="0" smtClean="0"/>
          </a:p>
        </p:txBody>
      </p:sp>
      <p:grpSp>
        <p:nvGrpSpPr>
          <p:cNvPr id="10" name="Gruppo 9"/>
          <p:cNvGrpSpPr/>
          <p:nvPr/>
        </p:nvGrpSpPr>
        <p:grpSpPr>
          <a:xfrm>
            <a:off x="6619164" y="4678413"/>
            <a:ext cx="5151197" cy="1981280"/>
            <a:chOff x="6180384" y="3955085"/>
            <a:chExt cx="5636489" cy="2317161"/>
          </a:xfrm>
        </p:grpSpPr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80384" y="3955085"/>
              <a:ext cx="2789276" cy="2317161"/>
            </a:xfrm>
            <a:prstGeom prst="rect">
              <a:avLst/>
            </a:prstGeom>
          </p:spPr>
        </p:pic>
        <p:pic>
          <p:nvPicPr>
            <p:cNvPr id="14" name="Immagin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10191" y="3955085"/>
              <a:ext cx="2706682" cy="2317161"/>
            </a:xfrm>
            <a:prstGeom prst="rect">
              <a:avLst/>
            </a:prstGeom>
          </p:spPr>
        </p:pic>
      </p:grpSp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024" y="2676182"/>
            <a:ext cx="2945589" cy="4004461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615999" y="2363827"/>
            <a:ext cx="3122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 smtClean="0">
                <a:solidFill>
                  <a:srgbClr val="FF0000"/>
                </a:solidFill>
              </a:rPr>
              <a:t>Image credit: </a:t>
            </a:r>
            <a:r>
              <a:rPr lang="it-IT" sz="1400" b="1" i="1" dirty="0" err="1" smtClean="0">
                <a:solidFill>
                  <a:srgbClr val="FF0000"/>
                </a:solidFill>
              </a:rPr>
              <a:t>opTIC</a:t>
            </a:r>
            <a:r>
              <a:rPr lang="it-IT" sz="1400" b="1" i="1" dirty="0" smtClean="0">
                <a:solidFill>
                  <a:srgbClr val="FF0000"/>
                </a:solidFill>
              </a:rPr>
              <a:t> </a:t>
            </a:r>
            <a:r>
              <a:rPr lang="it-IT" sz="1400" b="1" i="1" dirty="0" err="1" smtClean="0">
                <a:solidFill>
                  <a:srgbClr val="FF0000"/>
                </a:solidFill>
              </a:rPr>
              <a:t>Glindwr</a:t>
            </a:r>
            <a:r>
              <a:rPr lang="it-IT" sz="1400" b="1" i="1" dirty="0" smtClean="0">
                <a:solidFill>
                  <a:srgbClr val="FF0000"/>
                </a:solidFill>
              </a:rPr>
              <a:t> </a:t>
            </a:r>
            <a:r>
              <a:rPr lang="it-IT" sz="1400" b="1" i="1" dirty="0" err="1" smtClean="0">
                <a:solidFill>
                  <a:srgbClr val="FF0000"/>
                </a:solidFill>
              </a:rPr>
              <a:t>University</a:t>
            </a:r>
            <a:endParaRPr lang="it-IT" sz="1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82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0856" y="2008231"/>
            <a:ext cx="1165198" cy="785894"/>
          </a:xfrm>
          <a:prstGeom prst="rect">
            <a:avLst/>
          </a:prstGeom>
        </p:spPr>
      </p:pic>
      <p:grpSp>
        <p:nvGrpSpPr>
          <p:cNvPr id="16" name="Gruppo 15"/>
          <p:cNvGrpSpPr/>
          <p:nvPr/>
        </p:nvGrpSpPr>
        <p:grpSpPr>
          <a:xfrm>
            <a:off x="1152700" y="3459754"/>
            <a:ext cx="3114500" cy="2395614"/>
            <a:chOff x="2194560" y="3546663"/>
            <a:chExt cx="2297430" cy="1551358"/>
          </a:xfrm>
        </p:grpSpPr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94560" y="3546663"/>
              <a:ext cx="2297430" cy="1551358"/>
            </a:xfrm>
            <a:prstGeom prst="rect">
              <a:avLst/>
            </a:prstGeom>
          </p:spPr>
        </p:pic>
        <p:sp>
          <p:nvSpPr>
            <p:cNvPr id="15" name="CasellaDiTesto 14"/>
            <p:cNvSpPr txBox="1"/>
            <p:nvPr/>
          </p:nvSpPr>
          <p:spPr>
            <a:xfrm>
              <a:off x="2194560" y="3784203"/>
              <a:ext cx="962790" cy="538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i="1" dirty="0" smtClean="0"/>
                <a:t>Pitch </a:t>
              </a:r>
              <a:r>
                <a:rPr lang="it-IT" sz="1600" i="1" dirty="0" err="1" smtClean="0"/>
                <a:t>smoothing</a:t>
              </a:r>
              <a:r>
                <a:rPr lang="it-IT" sz="1600" i="1" dirty="0" smtClean="0"/>
                <a:t> </a:t>
              </a:r>
              <a:r>
                <a:rPr lang="it-IT" sz="1600" i="1" dirty="0" err="1" smtClean="0"/>
                <a:t>tool</a:t>
              </a:r>
              <a:endParaRPr lang="it-IT" sz="1600" i="1" dirty="0"/>
            </a:p>
          </p:txBody>
        </p:sp>
      </p:grpSp>
      <p:grpSp>
        <p:nvGrpSpPr>
          <p:cNvPr id="13" name="Gruppo 12"/>
          <p:cNvGrpSpPr/>
          <p:nvPr/>
        </p:nvGrpSpPr>
        <p:grpSpPr>
          <a:xfrm>
            <a:off x="425078" y="843285"/>
            <a:ext cx="12782373" cy="707886"/>
            <a:chOff x="574127" y="1197283"/>
            <a:chExt cx="11649053" cy="707886"/>
          </a:xfrm>
        </p:grpSpPr>
        <p:sp>
          <p:nvSpPr>
            <p:cNvPr id="4" name="CasellaDiTesto 3"/>
            <p:cNvSpPr txBox="1"/>
            <p:nvPr/>
          </p:nvSpPr>
          <p:spPr>
            <a:xfrm>
              <a:off x="574127" y="1197283"/>
              <a:ext cx="105015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 smtClean="0"/>
                <a:t>A manufacturing </a:t>
              </a:r>
              <a:r>
                <a:rPr lang="it-IT" sz="2000" dirty="0" err="1" smtClean="0"/>
                <a:t>plan</a:t>
              </a:r>
              <a:r>
                <a:rPr lang="it-IT" sz="2000" dirty="0" smtClean="0"/>
                <a:t> </a:t>
              </a:r>
              <a:r>
                <a:rPr lang="it-IT" sz="2000" dirty="0" err="1"/>
                <a:t>feasible</a:t>
              </a:r>
              <a:r>
                <a:rPr lang="it-IT" sz="2000" dirty="0"/>
                <a:t> </a:t>
              </a:r>
              <a:r>
                <a:rPr lang="it-IT" sz="2000" dirty="0" err="1" smtClean="0"/>
                <a:t>at</a:t>
              </a:r>
              <a:r>
                <a:rPr lang="it-IT" sz="2000" dirty="0" smtClean="0"/>
                <a:t> </a:t>
              </a:r>
              <a:r>
                <a:rPr lang="it-IT" sz="2000" dirty="0" err="1" smtClean="0"/>
                <a:t>OABr</a:t>
              </a:r>
              <a:r>
                <a:rPr lang="it-IT" sz="2000" dirty="0" smtClean="0"/>
                <a:t> </a:t>
              </a:r>
              <a:r>
                <a:rPr lang="it-IT" sz="2000" dirty="0" err="1" smtClean="0"/>
                <a:t>combines</a:t>
              </a:r>
              <a:r>
                <a:rPr lang="it-IT" sz="2000" dirty="0" smtClean="0"/>
                <a:t> the Zeeko1200 </a:t>
              </a:r>
              <a:r>
                <a:rPr lang="it-IT" sz="2000" dirty="0" err="1" smtClean="0"/>
                <a:t>polishing</a:t>
              </a:r>
              <a:r>
                <a:rPr lang="it-IT" sz="2000" dirty="0" smtClean="0"/>
                <a:t> and the IBF </a:t>
              </a:r>
              <a:r>
                <a:rPr lang="it-IT" sz="2000" dirty="0" err="1" smtClean="0"/>
                <a:t>as</a:t>
              </a:r>
              <a:r>
                <a:rPr lang="it-IT" sz="2000" dirty="0" smtClean="0"/>
                <a:t> </a:t>
              </a:r>
              <a:r>
                <a:rPr lang="it-IT" sz="2000" dirty="0" err="1" smtClean="0"/>
                <a:t>final</a:t>
              </a:r>
              <a:r>
                <a:rPr lang="it-IT" sz="2000" dirty="0" smtClean="0"/>
                <a:t> </a:t>
              </a:r>
              <a:r>
                <a:rPr lang="it-IT" sz="2000" dirty="0" err="1" smtClean="0"/>
                <a:t>step</a:t>
              </a:r>
              <a:r>
                <a:rPr lang="it-IT" sz="2000" dirty="0" smtClean="0"/>
                <a:t>. </a:t>
              </a:r>
            </a:p>
            <a:p>
              <a:r>
                <a:rPr lang="it-IT" sz="2000" dirty="0" err="1" smtClean="0"/>
                <a:t>It</a:t>
              </a:r>
              <a:r>
                <a:rPr lang="it-IT" sz="2000" dirty="0" smtClean="0"/>
                <a:t> </a:t>
              </a:r>
              <a:r>
                <a:rPr lang="it-IT" sz="2000" dirty="0" err="1" smtClean="0"/>
                <a:t>would</a:t>
              </a:r>
              <a:r>
                <a:rPr lang="it-IT" sz="2000" dirty="0" smtClean="0"/>
                <a:t> be </a:t>
              </a:r>
              <a:r>
                <a:rPr lang="it-IT" sz="2000" dirty="0" err="1" smtClean="0"/>
                <a:t>similar</a:t>
              </a:r>
              <a:r>
                <a:rPr lang="it-IT" sz="2000" dirty="0" smtClean="0"/>
                <a:t> to the baseline </a:t>
              </a:r>
              <a:r>
                <a:rPr lang="it-IT" sz="2000" dirty="0" err="1" smtClean="0"/>
                <a:t>plan</a:t>
              </a:r>
              <a:r>
                <a:rPr lang="it-IT" sz="2000" dirty="0" smtClean="0"/>
                <a:t> for M1 </a:t>
              </a:r>
              <a:r>
                <a:rPr lang="it-IT" sz="2000" dirty="0" err="1" smtClean="0"/>
                <a:t>segments</a:t>
              </a:r>
              <a:r>
                <a:rPr lang="it-IT" sz="2000" dirty="0" smtClean="0"/>
                <a:t>.</a:t>
              </a:r>
              <a:endParaRPr lang="it-IT" sz="2000" dirty="0"/>
            </a:p>
          </p:txBody>
        </p:sp>
        <p:sp>
          <p:nvSpPr>
            <p:cNvPr id="7" name="Rettangolo 6"/>
            <p:cNvSpPr/>
            <p:nvPr/>
          </p:nvSpPr>
          <p:spPr>
            <a:xfrm>
              <a:off x="6127180" y="1551226"/>
              <a:ext cx="6096000" cy="338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it-IT" sz="1600" i="1" dirty="0" smtClean="0"/>
                <a:t>www.eso.org/sci/facilities/eelt/docs/e-elt_constrproposal.pdf</a:t>
              </a:r>
              <a:endParaRPr lang="it-IT" sz="1600" i="1" dirty="0"/>
            </a:p>
          </p:txBody>
        </p:sp>
      </p:grpSp>
      <p:sp>
        <p:nvSpPr>
          <p:cNvPr id="8" name="CasellaDiTesto 7"/>
          <p:cNvSpPr txBox="1"/>
          <p:nvPr/>
        </p:nvSpPr>
        <p:spPr>
          <a:xfrm>
            <a:off x="425078" y="1576176"/>
            <a:ext cx="970219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dirty="0" err="1" smtClean="0"/>
              <a:t>Grinding</a:t>
            </a:r>
            <a:r>
              <a:rPr lang="it-IT" dirty="0" smtClean="0"/>
              <a:t>: </a:t>
            </a:r>
            <a:r>
              <a:rPr lang="it-IT" dirty="0" err="1" smtClean="0"/>
              <a:t>get</a:t>
            </a:r>
            <a:r>
              <a:rPr lang="it-IT" dirty="0" smtClean="0"/>
              <a:t> </a:t>
            </a:r>
            <a:r>
              <a:rPr lang="it-IT" dirty="0" err="1" smtClean="0"/>
              <a:t>form</a:t>
            </a:r>
            <a:r>
              <a:rPr lang="it-IT" dirty="0" smtClean="0"/>
              <a:t> </a:t>
            </a:r>
            <a:r>
              <a:rPr lang="it-IT" dirty="0" err="1" smtClean="0"/>
              <a:t>accuracy</a:t>
            </a:r>
            <a:r>
              <a:rPr lang="it-IT" dirty="0" smtClean="0"/>
              <a:t> </a:t>
            </a:r>
            <a:r>
              <a:rPr lang="it-IT" dirty="0">
                <a:sym typeface="Symbol" panose="05050102010706020507" pitchFamily="18" charset="2"/>
              </a:rPr>
              <a:t> </a:t>
            </a:r>
            <a:r>
              <a:rPr lang="it-IT" dirty="0" smtClean="0"/>
              <a:t>1µm RMS</a:t>
            </a:r>
          </a:p>
          <a:p>
            <a:pPr marL="342900" indent="-342900">
              <a:buFont typeface="+mj-lt"/>
              <a:buAutoNum type="arabicPeriod"/>
            </a:pPr>
            <a:endParaRPr lang="it-IT" dirty="0" smtClean="0"/>
          </a:p>
          <a:p>
            <a:pPr marL="342900" indent="-342900">
              <a:buFont typeface="+mj-lt"/>
              <a:buAutoNum type="arabicPeriod"/>
            </a:pPr>
            <a:r>
              <a:rPr lang="it-IT" dirty="0" err="1" smtClean="0"/>
              <a:t>Bonnet</a:t>
            </a:r>
            <a:r>
              <a:rPr lang="it-IT" dirty="0" smtClean="0"/>
              <a:t> </a:t>
            </a:r>
            <a:r>
              <a:rPr lang="it-IT" dirty="0" err="1" smtClean="0"/>
              <a:t>Pre-Polishing</a:t>
            </a:r>
            <a:r>
              <a:rPr lang="it-IT" dirty="0" smtClean="0"/>
              <a:t>: </a:t>
            </a:r>
            <a:r>
              <a:rPr lang="it-IT" dirty="0" err="1" smtClean="0"/>
              <a:t>remove</a:t>
            </a:r>
            <a:r>
              <a:rPr lang="it-IT" dirty="0" smtClean="0"/>
              <a:t> </a:t>
            </a:r>
            <a:r>
              <a:rPr lang="it-IT" dirty="0" err="1" smtClean="0"/>
              <a:t>subsurface</a:t>
            </a:r>
            <a:r>
              <a:rPr lang="it-IT" dirty="0" smtClean="0"/>
              <a:t> </a:t>
            </a:r>
            <a:r>
              <a:rPr lang="it-IT" dirty="0" err="1" smtClean="0"/>
              <a:t>damage</a:t>
            </a:r>
            <a:r>
              <a:rPr lang="it-IT" dirty="0" smtClean="0"/>
              <a:t> (SSD) and </a:t>
            </a:r>
            <a:r>
              <a:rPr lang="it-IT" dirty="0" err="1" smtClean="0"/>
              <a:t>lower</a:t>
            </a:r>
            <a:r>
              <a:rPr lang="it-IT" dirty="0" smtClean="0"/>
              <a:t> the </a:t>
            </a:r>
            <a:r>
              <a:rPr lang="it-IT" dirty="0" err="1" smtClean="0"/>
              <a:t>roughness</a:t>
            </a:r>
            <a:endParaRPr lang="it-IT" dirty="0" smtClean="0"/>
          </a:p>
          <a:p>
            <a:pPr marL="342900" indent="-342900">
              <a:buFont typeface="+mj-lt"/>
              <a:buAutoNum type="arabicPeriod"/>
            </a:pPr>
            <a:r>
              <a:rPr lang="it-IT" dirty="0" err="1" smtClean="0"/>
              <a:t>Bonnet</a:t>
            </a:r>
            <a:r>
              <a:rPr lang="it-IT" dirty="0" smtClean="0"/>
              <a:t> </a:t>
            </a:r>
            <a:r>
              <a:rPr lang="it-IT" dirty="0" err="1" smtClean="0"/>
              <a:t>Corrective</a:t>
            </a:r>
            <a:r>
              <a:rPr lang="it-IT" dirty="0" smtClean="0"/>
              <a:t> </a:t>
            </a:r>
            <a:r>
              <a:rPr lang="it-IT" dirty="0" err="1" smtClean="0"/>
              <a:t>Polishing</a:t>
            </a:r>
            <a:r>
              <a:rPr lang="it-IT" dirty="0" smtClean="0"/>
              <a:t>: </a:t>
            </a:r>
            <a:r>
              <a:rPr lang="it-IT" dirty="0" err="1" smtClean="0"/>
              <a:t>get</a:t>
            </a:r>
            <a:r>
              <a:rPr lang="it-IT" dirty="0" smtClean="0"/>
              <a:t> </a:t>
            </a:r>
            <a:r>
              <a:rPr lang="it-IT" dirty="0" err="1" smtClean="0"/>
              <a:t>form</a:t>
            </a:r>
            <a:r>
              <a:rPr lang="it-IT" dirty="0" smtClean="0"/>
              <a:t> </a:t>
            </a:r>
            <a:r>
              <a:rPr lang="it-IT" dirty="0" err="1" smtClean="0"/>
              <a:t>accuracy</a:t>
            </a:r>
            <a:r>
              <a:rPr lang="it-IT" dirty="0" smtClean="0"/>
              <a:t> </a:t>
            </a:r>
            <a:r>
              <a:rPr lang="it-IT" dirty="0" smtClean="0">
                <a:sym typeface="Symbol" panose="05050102010706020507" pitchFamily="18" charset="2"/>
              </a:rPr>
              <a:t>&lt;</a:t>
            </a:r>
            <a:r>
              <a:rPr lang="it-IT" dirty="0" smtClean="0"/>
              <a:t> 1µm RMS, </a:t>
            </a:r>
            <a:r>
              <a:rPr lang="it-IT" dirty="0" err="1" smtClean="0"/>
              <a:t>roughness</a:t>
            </a:r>
            <a:r>
              <a:rPr lang="it-IT" dirty="0" smtClean="0"/>
              <a:t> @ nm </a:t>
            </a:r>
            <a:r>
              <a:rPr lang="it-IT" dirty="0" err="1" smtClean="0"/>
              <a:t>level</a:t>
            </a:r>
            <a:endParaRPr lang="it-IT" dirty="0" smtClean="0"/>
          </a:p>
          <a:p>
            <a:pPr marL="342900" indent="-342900">
              <a:buFont typeface="+mj-lt"/>
              <a:buAutoNum type="arabicPeriod"/>
            </a:pPr>
            <a:endParaRPr lang="it-IT" dirty="0"/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Pitch </a:t>
            </a:r>
            <a:r>
              <a:rPr lang="it-IT" dirty="0" err="1" smtClean="0"/>
              <a:t>smoothing</a:t>
            </a:r>
            <a:r>
              <a:rPr lang="it-IT" dirty="0" smtClean="0"/>
              <a:t> : </a:t>
            </a:r>
            <a:r>
              <a:rPr lang="it-IT" dirty="0" err="1" smtClean="0"/>
              <a:t>remove</a:t>
            </a:r>
            <a:r>
              <a:rPr lang="it-IT" dirty="0" smtClean="0"/>
              <a:t> </a:t>
            </a:r>
            <a:r>
              <a:rPr lang="it-IT" dirty="0" err="1" smtClean="0"/>
              <a:t>mid-spatials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correctable</a:t>
            </a:r>
            <a:r>
              <a:rPr lang="it-IT" dirty="0" smtClean="0"/>
              <a:t> by </a:t>
            </a:r>
            <a:r>
              <a:rPr lang="it-IT" dirty="0" err="1" smtClean="0"/>
              <a:t>bonnet</a:t>
            </a:r>
            <a:r>
              <a:rPr lang="it-IT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it-IT" dirty="0"/>
          </a:p>
          <a:p>
            <a:pPr marL="342900" indent="-342900">
              <a:buFont typeface="+mj-lt"/>
              <a:buAutoNum type="arabicPeriod"/>
            </a:pPr>
            <a:endParaRPr lang="it-IT" dirty="0" smtClean="0"/>
          </a:p>
          <a:p>
            <a:pPr marL="342900" indent="-342900">
              <a:buFont typeface="+mj-lt"/>
              <a:buAutoNum type="arabicPeriod"/>
            </a:pPr>
            <a:endParaRPr lang="it-IT" dirty="0" smtClean="0"/>
          </a:p>
          <a:p>
            <a:pPr marL="342900" indent="-342900">
              <a:buFont typeface="+mj-lt"/>
              <a:buAutoNum type="arabicPeriod"/>
            </a:pPr>
            <a:endParaRPr lang="it-IT" dirty="0" smtClean="0"/>
          </a:p>
          <a:p>
            <a:pPr marL="342900" indent="-342900">
              <a:buFont typeface="+mj-lt"/>
              <a:buAutoNum type="arabicPeriod"/>
            </a:pPr>
            <a:endParaRPr lang="it-IT" dirty="0" smtClean="0"/>
          </a:p>
          <a:p>
            <a:pPr marL="342900" indent="-342900">
              <a:buFont typeface="+mj-lt"/>
              <a:buAutoNum type="arabicPeriod"/>
            </a:pPr>
            <a:endParaRPr lang="it-IT" dirty="0"/>
          </a:p>
          <a:p>
            <a:pPr marL="342900" indent="-342900">
              <a:buFont typeface="+mj-lt"/>
              <a:buAutoNum type="arabicPeriod"/>
            </a:pPr>
            <a:endParaRPr lang="it-IT" dirty="0" smtClean="0"/>
          </a:p>
          <a:p>
            <a:pPr marL="342900" indent="-342900">
              <a:buFont typeface="+mj-lt"/>
              <a:buAutoNum type="arabicPeriod"/>
            </a:pPr>
            <a:endParaRPr lang="it-IT" dirty="0"/>
          </a:p>
          <a:p>
            <a:pPr marL="342900" indent="-342900">
              <a:buFont typeface="+mj-lt"/>
              <a:buAutoNum type="arabicPeriod"/>
            </a:pPr>
            <a:endParaRPr lang="it-IT" dirty="0" smtClean="0"/>
          </a:p>
          <a:p>
            <a:pPr marL="342900" indent="-342900">
              <a:buFont typeface="+mj-lt"/>
              <a:buAutoNum type="arabicPeriod"/>
            </a:pPr>
            <a:r>
              <a:rPr lang="it-IT" dirty="0" err="1" smtClean="0"/>
              <a:t>Support</a:t>
            </a:r>
            <a:r>
              <a:rPr lang="it-IT" dirty="0" smtClean="0"/>
              <a:t> Integration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IBF: </a:t>
            </a:r>
            <a:r>
              <a:rPr lang="it-IT" dirty="0" err="1" smtClean="0"/>
              <a:t>get</a:t>
            </a:r>
            <a:r>
              <a:rPr lang="it-IT" dirty="0" smtClean="0"/>
              <a:t> </a:t>
            </a:r>
            <a:r>
              <a:rPr lang="it-IT" dirty="0" err="1" smtClean="0"/>
              <a:t>form</a:t>
            </a:r>
            <a:r>
              <a:rPr lang="it-IT" dirty="0" smtClean="0"/>
              <a:t> </a:t>
            </a:r>
            <a:r>
              <a:rPr lang="it-IT" dirty="0" err="1" smtClean="0"/>
              <a:t>accuracy</a:t>
            </a:r>
            <a:r>
              <a:rPr lang="it-IT" dirty="0" smtClean="0"/>
              <a:t> in spec., </a:t>
            </a:r>
            <a:r>
              <a:rPr lang="it-IT" dirty="0" err="1" smtClean="0"/>
              <a:t>keep</a:t>
            </a:r>
            <a:r>
              <a:rPr lang="it-IT" dirty="0" smtClean="0"/>
              <a:t> </a:t>
            </a:r>
            <a:r>
              <a:rPr lang="it-IT" dirty="0" err="1" smtClean="0"/>
              <a:t>roughness</a:t>
            </a:r>
            <a:r>
              <a:rPr lang="it-IT" dirty="0" smtClean="0"/>
              <a:t> in spec.</a:t>
            </a:r>
          </a:p>
          <a:p>
            <a:endParaRPr lang="it-IT" dirty="0" smtClean="0"/>
          </a:p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9926054" y="2256028"/>
            <a:ext cx="1404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err="1" smtClean="0"/>
              <a:t>Bonnet</a:t>
            </a:r>
            <a:r>
              <a:rPr lang="it-IT" sz="1600" i="1" dirty="0" smtClean="0"/>
              <a:t> </a:t>
            </a:r>
            <a:r>
              <a:rPr lang="it-IT" sz="1600" i="1" dirty="0" err="1" smtClean="0"/>
              <a:t>tool</a:t>
            </a:r>
            <a:endParaRPr lang="it-IT" sz="1600" i="1" dirty="0"/>
          </a:p>
        </p:txBody>
      </p:sp>
      <p:grpSp>
        <p:nvGrpSpPr>
          <p:cNvPr id="6" name="Gruppo 5"/>
          <p:cNvGrpSpPr/>
          <p:nvPr/>
        </p:nvGrpSpPr>
        <p:grpSpPr>
          <a:xfrm>
            <a:off x="6305844" y="3057027"/>
            <a:ext cx="6871379" cy="3633635"/>
            <a:chOff x="6365737" y="3403572"/>
            <a:chExt cx="6617684" cy="3261309"/>
          </a:xfrm>
        </p:grpSpPr>
        <p:pic>
          <p:nvPicPr>
            <p:cNvPr id="14" name="tabl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65737" y="3692889"/>
              <a:ext cx="5446678" cy="2971992"/>
            </a:xfrm>
            <a:prstGeom prst="rect">
              <a:avLst/>
            </a:prstGeom>
          </p:spPr>
        </p:pic>
        <p:sp>
          <p:nvSpPr>
            <p:cNvPr id="2" name="CasellaDiTesto 1"/>
            <p:cNvSpPr txBox="1"/>
            <p:nvPr/>
          </p:nvSpPr>
          <p:spPr>
            <a:xfrm>
              <a:off x="9976557" y="3437164"/>
              <a:ext cx="30068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i="1" dirty="0" smtClean="0"/>
                <a:t>Credit: Matteo </a:t>
              </a:r>
              <a:r>
                <a:rPr lang="it-IT" sz="1400" i="1" dirty="0" err="1" smtClean="0"/>
                <a:t>Lombini</a:t>
              </a:r>
              <a:endParaRPr lang="it-IT" sz="1400" i="1" dirty="0"/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8851604" y="3403572"/>
              <a:ext cx="22499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MAORY</a:t>
              </a:r>
              <a:endParaRPr lang="it-IT" dirty="0"/>
            </a:p>
          </p:txBody>
        </p:sp>
      </p:grpSp>
      <p:sp>
        <p:nvSpPr>
          <p:cNvPr id="17" name="Titolo 1"/>
          <p:cNvSpPr txBox="1">
            <a:spLocks/>
          </p:cNvSpPr>
          <p:nvPr/>
        </p:nvSpPr>
        <p:spPr>
          <a:xfrm>
            <a:off x="712011" y="138428"/>
            <a:ext cx="10767978" cy="12473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4000" dirty="0">
                <a:latin typeface="+mn-lt"/>
                <a:cs typeface="Times New Roman" panose="02020603050405020304" pitchFamily="18" charset="0"/>
              </a:rPr>
              <a:t>Manufacturing </a:t>
            </a:r>
            <a:r>
              <a:rPr lang="it-IT" sz="4000" dirty="0" err="1">
                <a:latin typeface="+mn-lt"/>
                <a:cs typeface="Times New Roman" panose="02020603050405020304" pitchFamily="18" charset="0"/>
              </a:rPr>
              <a:t>optics</a:t>
            </a:r>
            <a:r>
              <a:rPr lang="it-IT" sz="4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it-IT" sz="4000" dirty="0" err="1">
                <a:latin typeface="+mn-lt"/>
                <a:cs typeface="Times New Roman" panose="02020603050405020304" pitchFamily="18" charset="0"/>
              </a:rPr>
              <a:t>related</a:t>
            </a:r>
            <a:r>
              <a:rPr lang="it-IT" sz="4000" dirty="0">
                <a:latin typeface="+mn-lt"/>
                <a:cs typeface="Times New Roman" panose="02020603050405020304" pitchFamily="18" charset="0"/>
              </a:rPr>
              <a:t> to </a:t>
            </a:r>
            <a:r>
              <a:rPr lang="it-IT" sz="4000" dirty="0" smtClean="0">
                <a:latin typeface="+mn-lt"/>
                <a:cs typeface="Times New Roman" panose="02020603050405020304" pitchFamily="18" charset="0"/>
              </a:rPr>
              <a:t>E-ELT</a:t>
            </a:r>
            <a:endParaRPr lang="it-IT" sz="40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50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4069</TotalTime>
  <Words>1076</Words>
  <Application>Microsoft Office PowerPoint</Application>
  <PresentationFormat>Widescreen</PresentationFormat>
  <Paragraphs>172</Paragraphs>
  <Slides>14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Times New Roman</vt:lpstr>
      <vt:lpstr>Wingdings</vt:lpstr>
      <vt:lpstr>Tema di Office</vt:lpstr>
      <vt:lpstr>A Bonnet and Fluid Jet Polishing Facility for Optics related to E-ELT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Outline</vt:lpstr>
      <vt:lpstr>Presentazione standard di PowerPoint</vt:lpstr>
      <vt:lpstr>Presentazione standard di PowerPoint</vt:lpstr>
      <vt:lpstr>Outline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Gabriele</dc:creator>
  <cp:lastModifiedBy>Gabriele</cp:lastModifiedBy>
  <cp:revision>381</cp:revision>
  <dcterms:created xsi:type="dcterms:W3CDTF">2015-05-21T09:55:22Z</dcterms:created>
  <dcterms:modified xsi:type="dcterms:W3CDTF">2015-07-22T06:21:18Z</dcterms:modified>
</cp:coreProperties>
</file>