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63" r:id="rId3"/>
    <p:sldId id="257" r:id="rId4"/>
    <p:sldId id="264" r:id="rId5"/>
    <p:sldId id="262" r:id="rId6"/>
    <p:sldId id="258" r:id="rId7"/>
    <p:sldId id="259" r:id="rId8"/>
    <p:sldId id="271" r:id="rId9"/>
    <p:sldId id="267" r:id="rId10"/>
    <p:sldId id="266" r:id="rId11"/>
    <p:sldId id="268" r:id="rId12"/>
    <p:sldId id="269" r:id="rId13"/>
    <p:sldId id="260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47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3B56D-EBD0-EF41-8056-A32338159725}" type="datetimeFigureOut">
              <a:rPr lang="en-US" smtClean="0"/>
              <a:t>19/07/15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B4394-F554-2047-AA7C-6CFFC9123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09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92E9F-7048-5E4E-A627-E28C5A27F77B}" type="datetimeFigureOut">
              <a:rPr lang="en-US" smtClean="0"/>
              <a:t>19/07/15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2CDD-3855-724A-9E46-70AF9F6F3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43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92E9F-7048-5E4E-A627-E28C5A27F77B}" type="datetimeFigureOut">
              <a:rPr lang="en-US" smtClean="0"/>
              <a:t>19/07/15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2CDD-3855-724A-9E46-70AF9F6F3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76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92E9F-7048-5E4E-A627-E28C5A27F77B}" type="datetimeFigureOut">
              <a:rPr lang="en-US" smtClean="0"/>
              <a:t>19/07/15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2CDD-3855-724A-9E46-70AF9F6F3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355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92E9F-7048-5E4E-A627-E28C5A27F77B}" type="datetimeFigureOut">
              <a:rPr lang="en-US" smtClean="0"/>
              <a:t>19/07/15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2CDD-3855-724A-9E46-70AF9F6F3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48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92E9F-7048-5E4E-A627-E28C5A27F77B}" type="datetimeFigureOut">
              <a:rPr lang="en-US" smtClean="0"/>
              <a:t>19/07/15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2CDD-3855-724A-9E46-70AF9F6F3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31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92E9F-7048-5E4E-A627-E28C5A27F77B}" type="datetimeFigureOut">
              <a:rPr lang="en-US" smtClean="0"/>
              <a:t>19/07/15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2CDD-3855-724A-9E46-70AF9F6F3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9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92E9F-7048-5E4E-A627-E28C5A27F77B}" type="datetimeFigureOut">
              <a:rPr lang="en-US" smtClean="0"/>
              <a:t>19/07/15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2CDD-3855-724A-9E46-70AF9F6F3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18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92E9F-7048-5E4E-A627-E28C5A27F77B}" type="datetimeFigureOut">
              <a:rPr lang="en-US" smtClean="0"/>
              <a:t>19/07/15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2CDD-3855-724A-9E46-70AF9F6F3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42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92E9F-7048-5E4E-A627-E28C5A27F77B}" type="datetimeFigureOut">
              <a:rPr lang="en-US" smtClean="0"/>
              <a:t>19/07/15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2CDD-3855-724A-9E46-70AF9F6F3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846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92E9F-7048-5E4E-A627-E28C5A27F77B}" type="datetimeFigureOut">
              <a:rPr lang="en-US" smtClean="0"/>
              <a:t>19/07/15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2CDD-3855-724A-9E46-70AF9F6F3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67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92E9F-7048-5E4E-A627-E28C5A27F77B}" type="datetimeFigureOut">
              <a:rPr lang="en-US" smtClean="0"/>
              <a:t>19/07/15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2CDD-3855-724A-9E46-70AF9F6F3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69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24200" y="274638"/>
            <a:ext cx="5562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92E9F-7048-5E4E-A627-E28C5A27F77B}" type="datetimeFigureOut">
              <a:rPr lang="en-US" smtClean="0"/>
              <a:t>19/07/15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D2CDD-3855-724A-9E46-70AF9F6F33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hape 2"/>
          <p:cNvSpPr/>
          <p:nvPr/>
        </p:nvSpPr>
        <p:spPr>
          <a:xfrm>
            <a:off x="439173" y="5548926"/>
            <a:ext cx="8379898" cy="1193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99" extrusionOk="0">
                <a:moveTo>
                  <a:pt x="21600" y="18881"/>
                </a:moveTo>
                <a:cubicBezTo>
                  <a:pt x="20784" y="10100"/>
                  <a:pt x="19968" y="1318"/>
                  <a:pt x="19061" y="107"/>
                </a:cubicBezTo>
                <a:cubicBezTo>
                  <a:pt x="18153" y="-1104"/>
                  <a:pt x="17189" y="8249"/>
                  <a:pt x="16154" y="11614"/>
                </a:cubicBezTo>
                <a:cubicBezTo>
                  <a:pt x="15119" y="14978"/>
                  <a:pt x="14308" y="20092"/>
                  <a:pt x="12850" y="20294"/>
                </a:cubicBezTo>
                <a:cubicBezTo>
                  <a:pt x="11392" y="20496"/>
                  <a:pt x="9546" y="14272"/>
                  <a:pt x="7404" y="12825"/>
                </a:cubicBezTo>
                <a:cubicBezTo>
                  <a:pt x="5262" y="11378"/>
                  <a:pt x="0" y="11614"/>
                  <a:pt x="0" y="11614"/>
                </a:cubicBezTo>
              </a:path>
            </a:pathLst>
          </a:custGeom>
          <a:ln w="25400">
            <a:solidFill>
              <a:srgbClr val="4F81BD"/>
            </a:solidFill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0" tIns="0" rIns="0" bIns="0" anchor="ctr"/>
          <a:lstStyle/>
          <a:p>
            <a:pPr lvl="0" algn="ctr"/>
            <a:endParaRPr/>
          </a:p>
        </p:txBody>
      </p:sp>
      <p:sp>
        <p:nvSpPr>
          <p:cNvPr id="8" name="Shape 3"/>
          <p:cNvSpPr/>
          <p:nvPr/>
        </p:nvSpPr>
        <p:spPr>
          <a:xfrm>
            <a:off x="451042" y="201738"/>
            <a:ext cx="8237465" cy="1127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011" extrusionOk="0">
                <a:moveTo>
                  <a:pt x="21600" y="18545"/>
                </a:moveTo>
                <a:cubicBezTo>
                  <a:pt x="16433" y="19880"/>
                  <a:pt x="11267" y="21214"/>
                  <a:pt x="8497" y="18123"/>
                </a:cubicBezTo>
                <a:cubicBezTo>
                  <a:pt x="5727" y="15033"/>
                  <a:pt x="5680" y="-140"/>
                  <a:pt x="4980" y="0"/>
                </a:cubicBezTo>
                <a:cubicBezTo>
                  <a:pt x="4280" y="141"/>
                  <a:pt x="5125" y="16473"/>
                  <a:pt x="4295" y="18966"/>
                </a:cubicBezTo>
                <a:cubicBezTo>
                  <a:pt x="3465" y="21460"/>
                  <a:pt x="0" y="14962"/>
                  <a:pt x="0" y="14962"/>
                </a:cubicBezTo>
              </a:path>
            </a:pathLst>
          </a:custGeom>
          <a:ln w="25400">
            <a:solidFill>
              <a:srgbClr val="4F81BD"/>
            </a:solidFill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0" tIns="0" rIns="0" bIns="0" anchor="ctr"/>
          <a:lstStyle/>
          <a:p>
            <a:pPr lvl="0" algn="ctr"/>
            <a:endParaRPr/>
          </a:p>
        </p:txBody>
      </p:sp>
      <p:pic>
        <p:nvPicPr>
          <p:cNvPr id="9" name="image1.png" descr="DirSci.tiff"/>
          <p:cNvPicPr/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995680" y="303508"/>
            <a:ext cx="1005840" cy="7495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2.png" descr="Inaf-circ-colore-N copy(RED).gif"/>
          <p:cNvPicPr/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7310119" y="5854310"/>
            <a:ext cx="863601" cy="86791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752981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INAF and E-ELT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Filippo Maria Zerbi</a:t>
            </a:r>
          </a:p>
          <a:p>
            <a:r>
              <a:rPr lang="en-US" dirty="0" smtClean="0"/>
              <a:t>DS-USC-II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394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Issue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Implication of Budget on </a:t>
            </a:r>
            <a:r>
              <a:rPr lang="en-US" dirty="0" smtClean="0"/>
              <a:t>INAF-MIUR</a:t>
            </a:r>
            <a:endParaRPr lang="en-US" dirty="0" smtClean="0"/>
          </a:p>
          <a:p>
            <a:pPr lvl="1"/>
            <a:r>
              <a:rPr lang="en-US" dirty="0" smtClean="0"/>
              <a:t>It is not “granted by law”. We have to fight in every yearly budget to get it. 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/>
              <a:t>we are left without money (by our government) we will have to </a:t>
            </a:r>
            <a:r>
              <a:rPr lang="en-US" dirty="0" smtClean="0"/>
              <a:t>negotiate a bailout.</a:t>
            </a:r>
            <a:endParaRPr lang="en-US" dirty="0" smtClean="0"/>
          </a:p>
          <a:p>
            <a:pPr lvl="1"/>
            <a:r>
              <a:rPr lang="en-US" dirty="0" smtClean="0"/>
              <a:t>If we are dissolved (as INAF) continued participation is not guaranteed. </a:t>
            </a:r>
            <a:endParaRPr lang="en-US" dirty="0" smtClean="0"/>
          </a:p>
          <a:p>
            <a:pPr lvl="1"/>
            <a:r>
              <a:rPr lang="en-US" dirty="0" smtClean="0"/>
              <a:t>It is important to keep </a:t>
            </a:r>
            <a:r>
              <a:rPr lang="en-US" b="1" dirty="0" smtClean="0"/>
              <a:t>the appeal of the initiative and the engagement of the community </a:t>
            </a:r>
            <a:r>
              <a:rPr lang="en-US" dirty="0" smtClean="0"/>
              <a:t>as high as possible.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321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E-ELT activities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recent years MIUR introduced the concept of “</a:t>
            </a:r>
            <a:r>
              <a:rPr lang="en-US" dirty="0" err="1" smtClean="0"/>
              <a:t>Progetto</a:t>
            </a:r>
            <a:r>
              <a:rPr lang="en-US" dirty="0" smtClean="0"/>
              <a:t> </a:t>
            </a:r>
            <a:r>
              <a:rPr lang="en-US" dirty="0" err="1" smtClean="0"/>
              <a:t>Premiale</a:t>
            </a:r>
            <a:r>
              <a:rPr lang="en-US" dirty="0" smtClean="0"/>
              <a:t>”. </a:t>
            </a:r>
          </a:p>
          <a:p>
            <a:pPr lvl="1"/>
            <a:r>
              <a:rPr lang="en-US" dirty="0" smtClean="0"/>
              <a:t>A fraction of the budget of the Italian Research Institutions is retained to form a plafond for specially relevant projects (about 100 M€ per year). </a:t>
            </a:r>
          </a:p>
          <a:p>
            <a:pPr lvl="1"/>
            <a:r>
              <a:rPr lang="en-US" dirty="0" smtClean="0"/>
              <a:t>These funds are re-distributed (via calls or other means) in proportion of the scientific ranking of the Institution (ANVUR). </a:t>
            </a:r>
          </a:p>
          <a:p>
            <a:pPr lvl="1"/>
            <a:r>
              <a:rPr lang="en-US" dirty="0" smtClean="0"/>
              <a:t>INAF is high-ranked and gets an important quota of these funds (about 13 M€ per year)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656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Premiali</a:t>
            </a:r>
            <a:r>
              <a:rPr lang="en-US" dirty="0" smtClean="0"/>
              <a:t> and ESO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About 9 M€ of “</a:t>
            </a:r>
            <a:r>
              <a:rPr lang="en-US" dirty="0" err="1" smtClean="0"/>
              <a:t>premiali</a:t>
            </a:r>
            <a:r>
              <a:rPr lang="en-US" dirty="0" smtClean="0"/>
              <a:t>” have been distributed over the last 3 years to ESO related activities</a:t>
            </a:r>
          </a:p>
          <a:p>
            <a:pPr lvl="1"/>
            <a:r>
              <a:rPr lang="en-US" dirty="0" smtClean="0"/>
              <a:t>About 6 M€ for E-ELT (T-REX 1 and T-REX 2)</a:t>
            </a:r>
          </a:p>
          <a:p>
            <a:pPr lvl="1"/>
            <a:r>
              <a:rPr lang="en-US" dirty="0" smtClean="0"/>
              <a:t>About 3 M€ for ALMA</a:t>
            </a:r>
          </a:p>
          <a:p>
            <a:r>
              <a:rPr lang="en-US" dirty="0" smtClean="0"/>
              <a:t>Other “</a:t>
            </a:r>
            <a:r>
              <a:rPr lang="en-US" dirty="0" err="1" smtClean="0"/>
              <a:t>premiali</a:t>
            </a:r>
            <a:r>
              <a:rPr lang="en-US" dirty="0" smtClean="0"/>
              <a:t>” with specific scientific targets (e.g. WOW on </a:t>
            </a:r>
            <a:r>
              <a:rPr lang="en-US" dirty="0" err="1" smtClean="0"/>
              <a:t>extrasolar</a:t>
            </a:r>
            <a:r>
              <a:rPr lang="en-US" dirty="0" smtClean="0"/>
              <a:t> planets) have direct interactions with ESO science programs.</a:t>
            </a:r>
          </a:p>
          <a:p>
            <a:r>
              <a:rPr lang="en-US" dirty="0" smtClean="0"/>
              <a:t>Other “special assignments” have been given by MIUR to INAF to be spent in E-ELT related </a:t>
            </a:r>
            <a:r>
              <a:rPr lang="en-US" dirty="0" err="1" smtClean="0"/>
              <a:t>programmes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833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INAF and </a:t>
            </a:r>
            <a:r>
              <a:rPr lang="en-US" dirty="0" smtClean="0"/>
              <a:t>EELT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M4 Mirror</a:t>
            </a:r>
          </a:p>
          <a:p>
            <a:pPr lvl="1"/>
            <a:r>
              <a:rPr lang="en-US" dirty="0"/>
              <a:t>INAF part </a:t>
            </a:r>
            <a:r>
              <a:rPr lang="en-US" dirty="0" err="1"/>
              <a:t>AdOptica</a:t>
            </a:r>
            <a:r>
              <a:rPr lang="en-US" dirty="0"/>
              <a:t> in the concluded PDR Contract and in the recently signed contract to </a:t>
            </a:r>
            <a:r>
              <a:rPr lang="en-US" dirty="0" smtClean="0"/>
              <a:t>construction.</a:t>
            </a:r>
            <a:endParaRPr lang="en-US" dirty="0"/>
          </a:p>
          <a:p>
            <a:r>
              <a:rPr lang="en-US" dirty="0" smtClean="0"/>
              <a:t>MAORY</a:t>
            </a:r>
          </a:p>
          <a:p>
            <a:pPr lvl="1"/>
            <a:r>
              <a:rPr lang="en-US" dirty="0" smtClean="0"/>
              <a:t>INAF will lead the Consortium to procure MAORY</a:t>
            </a:r>
          </a:p>
          <a:p>
            <a:pPr lvl="1"/>
            <a:r>
              <a:rPr lang="en-US" dirty="0" smtClean="0"/>
              <a:t>Agreement in final revision – Signature expected in fall</a:t>
            </a:r>
          </a:p>
          <a:p>
            <a:r>
              <a:rPr lang="en-US" dirty="0" smtClean="0"/>
              <a:t>MICADO</a:t>
            </a:r>
          </a:p>
          <a:p>
            <a:pPr lvl="1"/>
            <a:r>
              <a:rPr lang="en-US" dirty="0" smtClean="0"/>
              <a:t>Same time-scale of MAORY – Italy part of the MICADO Consortium</a:t>
            </a:r>
            <a:endParaRPr lang="en-US" dirty="0" smtClean="0"/>
          </a:p>
          <a:p>
            <a:r>
              <a:rPr lang="en-US" dirty="0" smtClean="0"/>
              <a:t>HIRES</a:t>
            </a:r>
          </a:p>
          <a:p>
            <a:pPr lvl="1"/>
            <a:r>
              <a:rPr lang="en-US" dirty="0" smtClean="0"/>
              <a:t>Recent “Request of Information” issued – Phase A call coming soon  (very controversial and not well perceived initiative).</a:t>
            </a:r>
          </a:p>
          <a:p>
            <a:pPr lvl="1"/>
            <a:r>
              <a:rPr lang="en-US" dirty="0" smtClean="0"/>
              <a:t>INAF leads a (currently the) Consortium answering to the </a:t>
            </a:r>
            <a:r>
              <a:rPr lang="en-US" dirty="0" err="1" smtClean="0"/>
              <a:t>RfI</a:t>
            </a:r>
            <a:r>
              <a:rPr lang="en-US" dirty="0" smtClean="0"/>
              <a:t> and potentially to the call.</a:t>
            </a:r>
            <a:endParaRPr lang="en-US" dirty="0" smtClean="0"/>
          </a:p>
          <a:p>
            <a:r>
              <a:rPr lang="en-US" dirty="0" smtClean="0"/>
              <a:t>MOS</a:t>
            </a:r>
          </a:p>
          <a:p>
            <a:pPr lvl="1"/>
            <a:r>
              <a:rPr lang="en-US" dirty="0" smtClean="0"/>
              <a:t>Same Considerations as per HIRES – INAF part of the answering Consortium</a:t>
            </a:r>
          </a:p>
        </p:txBody>
      </p:sp>
    </p:spTree>
    <p:extLst>
      <p:ext uri="{BB962C8B-B14F-4D97-AF65-F5344CB8AC3E}">
        <p14:creationId xmlns:p14="http://schemas.microsoft.com/office/powerpoint/2010/main" val="2914787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781777" y="3231444"/>
            <a:ext cx="17143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THANKS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87404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Italy (</a:t>
            </a:r>
            <a:r>
              <a:rPr lang="en-US" dirty="0" smtClean="0"/>
              <a:t>INAF) and ESO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Italy joined ESO on may 24</a:t>
            </a:r>
            <a:r>
              <a:rPr lang="en-US" baseline="30000" dirty="0"/>
              <a:t>th</a:t>
            </a:r>
            <a:r>
              <a:rPr lang="en-US" dirty="0"/>
              <a:t> 1982 as the 8</a:t>
            </a:r>
            <a:r>
              <a:rPr lang="en-US" baseline="30000" dirty="0"/>
              <a:t>th</a:t>
            </a:r>
            <a:r>
              <a:rPr lang="en-US" dirty="0"/>
              <a:t> member of the </a:t>
            </a:r>
            <a:r>
              <a:rPr lang="en-US" dirty="0" smtClean="0"/>
              <a:t>organization. </a:t>
            </a:r>
          </a:p>
          <a:p>
            <a:r>
              <a:rPr lang="en-US" dirty="0" smtClean="0"/>
              <a:t>About 20 years after ESO foundation and about 20 years ahead of INAF formation. </a:t>
            </a:r>
          </a:p>
          <a:p>
            <a:r>
              <a:rPr lang="en-US" dirty="0" smtClean="0"/>
              <a:t>In the </a:t>
            </a:r>
            <a:r>
              <a:rPr lang="en-US" dirty="0" smtClean="0"/>
              <a:t>last decade INAF coordinated the activities of the Italian Astronomical community (staff and associates)</a:t>
            </a:r>
          </a:p>
          <a:p>
            <a:r>
              <a:rPr lang="en-US" dirty="0" smtClean="0"/>
              <a:t>In the 30+ years of membership ESO became the central and preferred data source for Italian OPT-IR astronomers.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397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Italy (later INAF) to ESO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Italy Provided ESO with:</a:t>
            </a:r>
          </a:p>
          <a:p>
            <a:pPr lvl="1"/>
            <a:r>
              <a:rPr lang="en-US" dirty="0" smtClean="0"/>
              <a:t>People (incorporated in the </a:t>
            </a:r>
            <a:r>
              <a:rPr lang="en-US" dirty="0" smtClean="0"/>
              <a:t>Organization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undamental </a:t>
            </a:r>
            <a:r>
              <a:rPr lang="en-US" dirty="0"/>
              <a:t>industrial contributions in the construction of telescopes </a:t>
            </a:r>
            <a:r>
              <a:rPr lang="en-US" dirty="0" smtClean="0"/>
              <a:t>and </a:t>
            </a:r>
            <a:r>
              <a:rPr lang="en-US" dirty="0"/>
              <a:t>infrastructures, </a:t>
            </a:r>
            <a:endParaRPr lang="en-US" dirty="0" smtClean="0"/>
          </a:p>
          <a:p>
            <a:pPr lvl="1"/>
            <a:r>
              <a:rPr lang="en-US" dirty="0"/>
              <a:t>D</a:t>
            </a:r>
            <a:r>
              <a:rPr lang="en-US" dirty="0" smtClean="0"/>
              <a:t>evelopment </a:t>
            </a:r>
            <a:r>
              <a:rPr lang="en-US" dirty="0"/>
              <a:t>of instrument components </a:t>
            </a:r>
            <a:r>
              <a:rPr lang="en-US" dirty="0" smtClean="0"/>
              <a:t>and subsystems </a:t>
            </a:r>
            <a:endParaRPr lang="en-US" dirty="0" smtClean="0"/>
          </a:p>
          <a:p>
            <a:pPr lvl="1"/>
            <a:r>
              <a:rPr lang="en-US" dirty="0"/>
              <a:t>S</a:t>
            </a:r>
            <a:r>
              <a:rPr lang="en-US" dirty="0" smtClean="0"/>
              <a:t>cience </a:t>
            </a:r>
            <a:r>
              <a:rPr lang="en-US" dirty="0" smtClean="0"/>
              <a:t>programs and ideas</a:t>
            </a:r>
            <a:endParaRPr lang="en-US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9801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ESO to Italy (later INAF)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ESO provided Italy with:</a:t>
            </a:r>
          </a:p>
          <a:p>
            <a:pPr lvl="1"/>
            <a:r>
              <a:rPr lang="en-US" dirty="0" smtClean="0"/>
              <a:t>Access to State-of-the-Art </a:t>
            </a:r>
            <a:r>
              <a:rPr lang="en-US" dirty="0" smtClean="0"/>
              <a:t>OPT-NIR </a:t>
            </a:r>
            <a:r>
              <a:rPr lang="en-US" dirty="0" smtClean="0"/>
              <a:t>Observing </a:t>
            </a:r>
            <a:r>
              <a:rPr lang="en-US" dirty="0" smtClean="0"/>
              <a:t>Facilities</a:t>
            </a:r>
          </a:p>
          <a:p>
            <a:pPr lvl="1"/>
            <a:r>
              <a:rPr lang="en-US" dirty="0" smtClean="0"/>
              <a:t>Stimulating Scientific International Environment </a:t>
            </a:r>
          </a:p>
          <a:p>
            <a:pPr lvl="1"/>
            <a:r>
              <a:rPr lang="en-US" dirty="0" smtClean="0"/>
              <a:t>“Organization” in Instrumental project (e.g. standards, project monitoring, etc.)</a:t>
            </a:r>
          </a:p>
          <a:p>
            <a:pPr lvl="1"/>
            <a:r>
              <a:rPr lang="en-US" dirty="0" smtClean="0"/>
              <a:t>Transfer of know-how (scientific and technological)</a:t>
            </a:r>
          </a:p>
          <a:p>
            <a:pPr lvl="1"/>
            <a:r>
              <a:rPr lang="en-US" dirty="0" smtClean="0"/>
              <a:t>Industrial growth </a:t>
            </a:r>
            <a:r>
              <a:rPr lang="en-US" dirty="0" smtClean="0"/>
              <a:t>opportunities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7436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Italy (INAF) </a:t>
            </a:r>
            <a:r>
              <a:rPr lang="en-US" dirty="0" smtClean="0"/>
              <a:t>in The VLT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Italy (before and after INAF) contributed to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Generation –  </a:t>
            </a:r>
          </a:p>
          <a:p>
            <a:pPr lvl="2"/>
            <a:r>
              <a:rPr lang="en-US" dirty="0" smtClean="0"/>
              <a:t>UVES </a:t>
            </a:r>
            <a:endParaRPr lang="en-US" dirty="0" smtClean="0"/>
          </a:p>
          <a:p>
            <a:pPr lvl="2"/>
            <a:r>
              <a:rPr lang="en-US" dirty="0" smtClean="0"/>
              <a:t>GIRAFFE </a:t>
            </a:r>
            <a:endParaRPr lang="en-US" dirty="0" smtClean="0"/>
          </a:p>
          <a:p>
            <a:pPr lvl="2"/>
            <a:r>
              <a:rPr lang="en-US" dirty="0" smtClean="0"/>
              <a:t>VIMOS </a:t>
            </a:r>
            <a:endParaRPr lang="en-US" dirty="0" smtClean="0"/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Generation </a:t>
            </a:r>
            <a:r>
              <a:rPr lang="en-US" dirty="0" smtClean="0"/>
              <a:t>-</a:t>
            </a:r>
            <a:endParaRPr lang="en-US" dirty="0" smtClean="0"/>
          </a:p>
          <a:p>
            <a:pPr lvl="2"/>
            <a:r>
              <a:rPr lang="en-US" dirty="0" smtClean="0"/>
              <a:t>X-</a:t>
            </a:r>
            <a:r>
              <a:rPr lang="en-US" dirty="0" smtClean="0"/>
              <a:t>shooter </a:t>
            </a:r>
            <a:endParaRPr lang="en-US" dirty="0" smtClean="0"/>
          </a:p>
          <a:p>
            <a:pPr lvl="2"/>
            <a:r>
              <a:rPr lang="en-US" dirty="0" smtClean="0"/>
              <a:t>Sphere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 smtClean="0"/>
              <a:t>Generation (introducing “cash versus GTO”) -</a:t>
            </a:r>
            <a:endParaRPr lang="en-US" dirty="0" smtClean="0"/>
          </a:p>
          <a:p>
            <a:pPr lvl="2"/>
            <a:r>
              <a:rPr lang="en-US" dirty="0" smtClean="0"/>
              <a:t>ESPRESSO</a:t>
            </a:r>
          </a:p>
          <a:p>
            <a:pPr lvl="2"/>
            <a:r>
              <a:rPr lang="en-US" dirty="0" smtClean="0"/>
              <a:t>MOONS</a:t>
            </a:r>
          </a:p>
          <a:p>
            <a:pPr lvl="2"/>
            <a:r>
              <a:rPr lang="en-US" dirty="0" smtClean="0"/>
              <a:t>ERIS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5042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E-ELT as seen from </a:t>
            </a:r>
            <a:r>
              <a:rPr lang="en-US" dirty="0" smtClean="0"/>
              <a:t>INAF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Natural </a:t>
            </a:r>
            <a:r>
              <a:rPr lang="en-US" dirty="0" smtClean="0"/>
              <a:t>evolution of the commitment and interest </a:t>
            </a:r>
            <a:r>
              <a:rPr lang="en-US" dirty="0" smtClean="0"/>
              <a:t>of the OPT-NIR Italian </a:t>
            </a:r>
            <a:r>
              <a:rPr lang="en-US" dirty="0" smtClean="0"/>
              <a:t>Astronomical community in ESO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OPT-NIR Community </a:t>
            </a:r>
            <a:r>
              <a:rPr lang="en-US" dirty="0" smtClean="0"/>
              <a:t>is the second </a:t>
            </a:r>
            <a:r>
              <a:rPr lang="en-US" dirty="0" smtClean="0"/>
              <a:t>largest community  in INAF (after High-Energy </a:t>
            </a:r>
            <a:r>
              <a:rPr lang="en-US" dirty="0" err="1" smtClean="0"/>
              <a:t>Aphys</a:t>
            </a:r>
            <a:r>
              <a:rPr lang="en-US" dirty="0" smtClean="0"/>
              <a:t>.) so it has a central role in INAF HQ activities.</a:t>
            </a:r>
            <a:endParaRPr lang="en-US" dirty="0"/>
          </a:p>
          <a:p>
            <a:r>
              <a:rPr lang="en-US" dirty="0" smtClean="0"/>
              <a:t>Renewed Challenges for Italian Industries to which INAF provide support.</a:t>
            </a:r>
          </a:p>
        </p:txBody>
      </p:sp>
    </p:spTree>
    <p:extLst>
      <p:ext uri="{BB962C8B-B14F-4D97-AF65-F5344CB8AC3E}">
        <p14:creationId xmlns:p14="http://schemas.microsoft.com/office/powerpoint/2010/main" val="93489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INAF and E-ELT – early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Participation to the design studies</a:t>
            </a:r>
          </a:p>
          <a:p>
            <a:pPr lvl="1"/>
            <a:r>
              <a:rPr lang="en-US" dirty="0" smtClean="0"/>
              <a:t>MAORY (</a:t>
            </a:r>
            <a:r>
              <a:rPr lang="en-US" u="sng" dirty="0" smtClean="0"/>
              <a:t>lead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MICADO (minor)</a:t>
            </a:r>
          </a:p>
          <a:p>
            <a:pPr lvl="1"/>
            <a:r>
              <a:rPr lang="en-US" dirty="0" smtClean="0"/>
              <a:t>CODEX (major)</a:t>
            </a:r>
          </a:p>
          <a:p>
            <a:pPr lvl="1"/>
            <a:r>
              <a:rPr lang="en-US" dirty="0" smtClean="0"/>
              <a:t>SIMPLE (</a:t>
            </a:r>
            <a:r>
              <a:rPr lang="en-US" u="sng" dirty="0" smtClean="0"/>
              <a:t>lead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OPTIMOS (EVE/DIORAMAS) (considerable)</a:t>
            </a:r>
          </a:p>
          <a:p>
            <a:pPr lvl="1"/>
            <a:r>
              <a:rPr lang="en-US" dirty="0" smtClean="0"/>
              <a:t>EPICS (minor</a:t>
            </a:r>
            <a:r>
              <a:rPr lang="en-US" dirty="0" smtClean="0"/>
              <a:t>)</a:t>
            </a:r>
          </a:p>
          <a:p>
            <a:r>
              <a:rPr lang="en-US" dirty="0" smtClean="0"/>
              <a:t>Seconding People at ESO For the Design Studies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357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INAF in E-ELT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Italy (INAF) joined the E-ELT in the December 2012 council (ad referendum – then confirmed)</a:t>
            </a:r>
          </a:p>
          <a:p>
            <a:r>
              <a:rPr lang="en-US" dirty="0" smtClean="0"/>
              <a:t>Italy (INAF) approved the kick-off of the 2 phases approach in the December 2014 Council</a:t>
            </a:r>
          </a:p>
          <a:p>
            <a:r>
              <a:rPr lang="en-US" dirty="0" smtClean="0"/>
              <a:t>The Extraordinary contribution by Italy amounts to 52 M€ over 10 years  </a:t>
            </a:r>
          </a:p>
          <a:p>
            <a:r>
              <a:rPr lang="en-US" dirty="0" smtClean="0"/>
              <a:t>Italy has regularly paid the quotas.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626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Issues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Extraordinary contribution for E-ELT</a:t>
            </a:r>
          </a:p>
          <a:p>
            <a:pPr lvl="1"/>
            <a:r>
              <a:rPr lang="en-US" dirty="0" smtClean="0"/>
              <a:t>The “regular” contribution of Italy to ESO is handled by MAECI (Min. Foreign Affairs) and is automatic.</a:t>
            </a:r>
          </a:p>
          <a:p>
            <a:pPr lvl="1"/>
            <a:r>
              <a:rPr lang="en-US" dirty="0" smtClean="0"/>
              <a:t>The E-ELT extraordinary contribution is under the direct responsibility of </a:t>
            </a:r>
            <a:r>
              <a:rPr lang="en-US" dirty="0"/>
              <a:t>INAF </a:t>
            </a:r>
            <a:r>
              <a:rPr lang="en-US" dirty="0" smtClean="0"/>
              <a:t>with money flown by MIUR (Min. of University and Research)</a:t>
            </a:r>
          </a:p>
          <a:p>
            <a:pPr lvl="1"/>
            <a:r>
              <a:rPr lang="en-US" dirty="0" smtClean="0"/>
              <a:t>This is a contribution about the same size of what INAF foresees to allocate for CTA and SKA (with which E-ELT competes for resources).</a:t>
            </a:r>
          </a:p>
          <a:p>
            <a:pPr lvl="1"/>
            <a:r>
              <a:rPr lang="en-US" dirty="0" smtClean="0"/>
              <a:t>Pure fee…. Non instruments or other voices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6840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Presentation2.potx</Template>
  <TotalTime>5950</TotalTime>
  <Words>893</Words>
  <Application>Microsoft Macintosh PowerPoint</Application>
  <PresentationFormat>On-screen Show (4:3)</PresentationFormat>
  <Paragraphs>95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Presentation2</vt:lpstr>
      <vt:lpstr>INAF and E-ELT</vt:lpstr>
      <vt:lpstr>Italy (INAF) and ESO</vt:lpstr>
      <vt:lpstr>Italy (later INAF) to ESO</vt:lpstr>
      <vt:lpstr>ESO to Italy (later INAF)</vt:lpstr>
      <vt:lpstr>Italy (INAF) in The VLT</vt:lpstr>
      <vt:lpstr>The E-ELT as seen from INAF</vt:lpstr>
      <vt:lpstr>INAF and E-ELT – early phases</vt:lpstr>
      <vt:lpstr>INAF in E-ELT Now</vt:lpstr>
      <vt:lpstr>Financial Issues (I)</vt:lpstr>
      <vt:lpstr>Financial Issue (II)</vt:lpstr>
      <vt:lpstr>E-ELT activities support</vt:lpstr>
      <vt:lpstr>Premiali and ESO</vt:lpstr>
      <vt:lpstr>INAF and EELT now</vt:lpstr>
      <vt:lpstr>PowerPoint Presentation</vt:lpstr>
    </vt:vector>
  </TitlesOfParts>
  <Company>INAF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Filippo Maria Zerbi</dc:creator>
  <cp:lastModifiedBy>Filippo Maria Zerbi</cp:lastModifiedBy>
  <cp:revision>40</cp:revision>
  <dcterms:created xsi:type="dcterms:W3CDTF">2014-10-25T07:00:56Z</dcterms:created>
  <dcterms:modified xsi:type="dcterms:W3CDTF">2015-07-20T13:44:29Z</dcterms:modified>
</cp:coreProperties>
</file>