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3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0" r:id="rId2"/>
    <p:sldId id="271" r:id="rId3"/>
    <p:sldId id="292" r:id="rId4"/>
    <p:sldId id="300" r:id="rId5"/>
    <p:sldId id="273" r:id="rId6"/>
    <p:sldId id="289" r:id="rId7"/>
    <p:sldId id="317" r:id="rId8"/>
    <p:sldId id="274" r:id="rId9"/>
    <p:sldId id="293" r:id="rId10"/>
    <p:sldId id="291" r:id="rId11"/>
    <p:sldId id="298" r:id="rId12"/>
    <p:sldId id="307" r:id="rId13"/>
    <p:sldId id="308" r:id="rId14"/>
    <p:sldId id="312" r:id="rId15"/>
    <p:sldId id="313" r:id="rId16"/>
    <p:sldId id="319" r:id="rId17"/>
    <p:sldId id="320" r:id="rId18"/>
    <p:sldId id="314" r:id="rId19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DE51D"/>
    <a:srgbClr val="37A927"/>
    <a:srgbClr val="484848"/>
    <a:srgbClr val="404040"/>
    <a:srgbClr val="C10000"/>
    <a:srgbClr val="D80000"/>
    <a:srgbClr val="96180C"/>
    <a:srgbClr val="25FF12"/>
    <a:srgbClr val="AA0000"/>
    <a:srgbClr val="FCE2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2547" autoAdjust="0"/>
  </p:normalViewPr>
  <p:slideViewPr>
    <p:cSldViewPr snapToObjects="1">
      <p:cViewPr>
        <p:scale>
          <a:sx n="75" d="100"/>
          <a:sy n="75" d="100"/>
        </p:scale>
        <p:origin x="-80" y="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96D73013-6C25-D840-B305-4CAC2221E4CC}" type="datetime1">
              <a:rPr lang="it-IT"/>
              <a:pPr>
                <a:defRPr/>
              </a:pPr>
              <a:t>21/07/15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724917B9-C8CC-C544-B4CE-C208AE95B9B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384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9EF744-261E-2844-B6D4-7CDD9F192A92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111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9EF744-261E-2844-B6D4-7CDD9F192A92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111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4917B9-C8CC-C544-B4CE-C208AE95B9B8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17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4917B9-C8CC-C544-B4CE-C208AE95B9B8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4671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9EF744-261E-2844-B6D4-7CDD9F192A92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111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9EF744-261E-2844-B6D4-7CDD9F192A92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111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9EF744-261E-2844-B6D4-7CDD9F192A92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111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9EF744-261E-2844-B6D4-7CDD9F192A92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111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9EF744-261E-2844-B6D4-7CDD9F192A92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111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9EF744-261E-2844-B6D4-7CDD9F192A92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111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9EF744-261E-2844-B6D4-7CDD9F192A92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111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9EF744-261E-2844-B6D4-7CDD9F192A92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111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9EF744-261E-2844-B6D4-7CDD9F192A92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111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9EF744-261E-2844-B6D4-7CDD9F192A92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111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9EF744-261E-2844-B6D4-7CDD9F192A92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111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9EF744-261E-2844-B6D4-7CDD9F192A92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111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9EF744-261E-2844-B6D4-7CDD9F192A92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111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485ED-1CE0-AD44-B6D8-C64C3AA89DA1}" type="datetime1">
              <a:rPr lang="it-IT"/>
              <a:pPr>
                <a:defRPr/>
              </a:pPr>
              <a:t>21/07/15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666C7-46A0-9F4E-98EA-339221F60A5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6782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6E7C3-0CAF-3F45-BAAB-086F8AB225D5}" type="datetime1">
              <a:rPr lang="it-IT"/>
              <a:pPr>
                <a:defRPr/>
              </a:pPr>
              <a:t>21/07/15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D59F4-6CEE-8D4D-9B58-C0CFB84CAC9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7611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E3C4F-7AE6-044F-A670-5E2580CE21FE}" type="datetime1">
              <a:rPr lang="it-IT"/>
              <a:pPr>
                <a:defRPr/>
              </a:pPr>
              <a:t>21/07/15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ED5EB-E8DF-E74F-97CB-8C390A884B9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0412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65953-E50A-5044-8934-A82F2C8D4444}" type="datetime1">
              <a:rPr lang="it-IT"/>
              <a:pPr>
                <a:defRPr/>
              </a:pPr>
              <a:t>21/07/15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E8F69-218B-3845-956C-1E08843FC12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7554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4DF86-6258-274A-A98A-6768004A03E3}" type="datetime1">
              <a:rPr lang="it-IT"/>
              <a:pPr>
                <a:defRPr/>
              </a:pPr>
              <a:t>21/07/15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47F85-2DBE-5741-B03A-DC17628F974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006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it-I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703CD-2108-F845-98BC-8A1D34FC5832}" type="datetime1">
              <a:rPr lang="it-IT"/>
              <a:pPr>
                <a:defRPr/>
              </a:pPr>
              <a:t>21/07/15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F81D1-AC57-724D-A61C-5BC82B55BCD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521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it-IT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28AE4-7FAE-4542-8A4A-AFB9729E9D18}" type="datetime1">
              <a:rPr lang="it-IT"/>
              <a:pPr>
                <a:defRPr/>
              </a:pPr>
              <a:t>21/07/15</a:t>
            </a:fld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D690-D549-4946-94DC-7F9AD82525A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1994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it-IT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481F8-DF5E-5D47-A752-365F063F9C1F}" type="datetime1">
              <a:rPr lang="it-IT"/>
              <a:pPr>
                <a:defRPr/>
              </a:pPr>
              <a:t>21/07/15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B83A7-1FA3-2E4A-BE1D-D0E89CD2D5C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3988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105CC-0D5C-CB44-A551-A59135464EB3}" type="datetime1">
              <a:rPr lang="it-IT"/>
              <a:pPr>
                <a:defRPr/>
              </a:pPr>
              <a:t>21/07/15</a:t>
            </a:fld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9425D-74E2-8C48-AAC5-BFAAA429127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119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88493-154C-EC47-9202-BA5F8A504C17}" type="datetime1">
              <a:rPr lang="it-IT"/>
              <a:pPr>
                <a:defRPr/>
              </a:pPr>
              <a:t>21/07/15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B62C9-175F-6842-BE5E-FBDEA279590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3123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EF6BC-415F-8447-B884-B89C44813D2D}" type="datetime1">
              <a:rPr lang="it-IT"/>
              <a:pPr>
                <a:defRPr/>
              </a:pPr>
              <a:t>21/07/15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F30FB-1DE9-5B4B-905A-FE931FB1FBC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89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E790963A-937E-F54A-88AC-A509109910CE}" type="datetime1">
              <a:rPr lang="it-IT"/>
              <a:pPr>
                <a:defRPr/>
              </a:pPr>
              <a:t>21/07/15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2356DF2-4862-AC48-8BB2-8EDD82D69F6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tiff"/><Relationship Id="rId7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gif"/><Relationship Id="rId5" Type="http://schemas.openxmlformats.org/officeDocument/2006/relationships/image" Target="../media/image26.emf"/><Relationship Id="rId6" Type="http://schemas.openxmlformats.org/officeDocument/2006/relationships/image" Target="../media/image27.png"/><Relationship Id="rId7" Type="http://schemas.openxmlformats.org/officeDocument/2006/relationships/image" Target="../media/image28.emf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gif"/><Relationship Id="rId5" Type="http://schemas.openxmlformats.org/officeDocument/2006/relationships/image" Target="../media/image27.png"/><Relationship Id="rId6" Type="http://schemas.openxmlformats.org/officeDocument/2006/relationships/image" Target="../media/image32.png"/><Relationship Id="rId7" Type="http://schemas.openxmlformats.org/officeDocument/2006/relationships/image" Target="../media/image33.emf"/><Relationship Id="rId8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8.tiff"/><Relationship Id="rId5" Type="http://schemas.openxmlformats.org/officeDocument/2006/relationships/image" Target="../media/image39.tiff"/><Relationship Id="rId6" Type="http://schemas.openxmlformats.org/officeDocument/2006/relationships/image" Target="../media/image40.tiff"/><Relationship Id="rId7" Type="http://schemas.openxmlformats.org/officeDocument/2006/relationships/image" Target="../media/image41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.bin"/><Relationship Id="rId12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3.png"/><Relationship Id="rId5" Type="http://schemas.openxmlformats.org/officeDocument/2006/relationships/image" Target="../media/image2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oleObject" Target="../embeddings/oleObject1.bin"/><Relationship Id="rId10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.png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so0934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367" name="TextBox 20"/>
          <p:cNvSpPr txBox="1">
            <a:spLocks noChangeArrowheads="1"/>
          </p:cNvSpPr>
          <p:nvPr/>
        </p:nvSpPr>
        <p:spPr bwMode="auto">
          <a:xfrm>
            <a:off x="1689100" y="764704"/>
            <a:ext cx="5660524" cy="169277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4000" b="1" dirty="0" smtClean="0">
                <a:solidFill>
                  <a:schemeClr val="bg1"/>
                </a:solidFill>
                <a:latin typeface="Futura Condensed Medium" charset="0"/>
              </a:rPr>
              <a:t>MOSE </a:t>
            </a:r>
          </a:p>
          <a:p>
            <a:pPr eaLnBrk="1" hangingPunct="1">
              <a:defRPr/>
            </a:pPr>
            <a:r>
              <a:rPr lang="it-IT" sz="3200" dirty="0" err="1" smtClean="0">
                <a:solidFill>
                  <a:schemeClr val="bg1"/>
                </a:solidFill>
                <a:latin typeface="Futura Condensed Medium" charset="0"/>
              </a:rPr>
              <a:t>Operational</a:t>
            </a:r>
            <a:r>
              <a:rPr lang="it-IT" sz="3200" dirty="0" smtClean="0">
                <a:solidFill>
                  <a:schemeClr val="bg1"/>
                </a:solidFill>
                <a:latin typeface="Futura Condensed Medium" charset="0"/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  <a:latin typeface="Futura Condensed Medium" charset="0"/>
              </a:rPr>
              <a:t>optical</a:t>
            </a:r>
            <a:r>
              <a:rPr lang="it-IT" sz="3200" dirty="0" smtClean="0">
                <a:solidFill>
                  <a:schemeClr val="bg1"/>
                </a:solidFill>
                <a:latin typeface="Futura Condensed Medium" charset="0"/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  <a:latin typeface="Futura Condensed Medium" charset="0"/>
              </a:rPr>
              <a:t>turbulence</a:t>
            </a:r>
            <a:r>
              <a:rPr lang="it-IT" sz="3200" dirty="0" smtClean="0">
                <a:solidFill>
                  <a:schemeClr val="bg1"/>
                </a:solidFill>
                <a:latin typeface="Futura Condensed Medium" charset="0"/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  <a:latin typeface="Futura Condensed Medium" charset="0"/>
              </a:rPr>
              <a:t>forecast</a:t>
            </a:r>
            <a:r>
              <a:rPr lang="it-IT" sz="3200" dirty="0" smtClean="0">
                <a:solidFill>
                  <a:schemeClr val="bg1"/>
                </a:solidFill>
                <a:latin typeface="Futura Condensed Medium" charset="0"/>
              </a:rPr>
              <a:t> for</a:t>
            </a:r>
          </a:p>
          <a:p>
            <a:pPr eaLnBrk="1" hangingPunct="1">
              <a:defRPr/>
            </a:pPr>
            <a:r>
              <a:rPr lang="it-IT" sz="3200" dirty="0">
                <a:solidFill>
                  <a:schemeClr val="bg1"/>
                </a:solidFill>
                <a:latin typeface="Futura Condensed Medium" charset="0"/>
              </a:rPr>
              <a:t>t</a:t>
            </a:r>
            <a:r>
              <a:rPr lang="it-IT" sz="3200" dirty="0" smtClean="0">
                <a:solidFill>
                  <a:schemeClr val="bg1"/>
                </a:solidFill>
                <a:latin typeface="Futura Condensed Medium" charset="0"/>
              </a:rPr>
              <a:t>he E-ELT </a:t>
            </a:r>
            <a:r>
              <a:rPr lang="it-IT" sz="3200" dirty="0" err="1" smtClean="0">
                <a:solidFill>
                  <a:schemeClr val="bg1"/>
                </a:solidFill>
                <a:latin typeface="Futura Condensed Medium" charset="0"/>
              </a:rPr>
              <a:t>flexible</a:t>
            </a:r>
            <a:r>
              <a:rPr lang="it-IT" sz="3200" dirty="0" smtClean="0">
                <a:solidFill>
                  <a:schemeClr val="bg1"/>
                </a:solidFill>
                <a:latin typeface="Futura Condensed Medium" charset="0"/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  <a:latin typeface="Futura Condensed Medium" charset="0"/>
              </a:rPr>
              <a:t>scheduling</a:t>
            </a:r>
            <a:endParaRPr lang="it-IT" sz="3200" dirty="0" smtClean="0">
              <a:solidFill>
                <a:schemeClr val="bg1"/>
              </a:solidFill>
              <a:latin typeface="Futura Condensed Medium" charset="0"/>
            </a:endParaRPr>
          </a:p>
        </p:txBody>
      </p:sp>
      <p:pic>
        <p:nvPicPr>
          <p:cNvPr id="15371" name="Picture 6" descr="eso_log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61226" y="116632"/>
            <a:ext cx="703262" cy="9159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grpSp>
        <p:nvGrpSpPr>
          <p:cNvPr id="13" name="Group 12"/>
          <p:cNvGrpSpPr/>
          <p:nvPr/>
        </p:nvGrpSpPr>
        <p:grpSpPr>
          <a:xfrm>
            <a:off x="179514" y="107628"/>
            <a:ext cx="1272381" cy="1138446"/>
            <a:chOff x="179514" y="107628"/>
            <a:chExt cx="1272381" cy="1138446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8" name="Rectangle 7"/>
            <p:cNvSpPr/>
            <p:nvPr/>
          </p:nvSpPr>
          <p:spPr>
            <a:xfrm>
              <a:off x="179514" y="107628"/>
              <a:ext cx="1272381" cy="113844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372" name="Picture 18" descr="mose_red_trasp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1521" y="179637"/>
              <a:ext cx="1141228" cy="97114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  <a:extLst/>
          </p:spPr>
        </p:pic>
      </p:grpSp>
      <p:grpSp>
        <p:nvGrpSpPr>
          <p:cNvPr id="3" name="Group 7"/>
          <p:cNvGrpSpPr/>
          <p:nvPr/>
        </p:nvGrpSpPr>
        <p:grpSpPr>
          <a:xfrm>
            <a:off x="471640" y="3380958"/>
            <a:ext cx="1940120" cy="2103854"/>
            <a:chOff x="611560" y="2228814"/>
            <a:chExt cx="2519635" cy="27322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 descr="eso_VLT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11560" y="2228814"/>
              <a:ext cx="2519635" cy="233991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611560" y="4561382"/>
              <a:ext cx="1493651" cy="3997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Arial Narrow"/>
                  <a:cs typeface="Arial Narrow"/>
                </a:rPr>
                <a:t>Cerro </a:t>
              </a:r>
              <a:r>
                <a:rPr lang="en-US" sz="1400" b="1" dirty="0" err="1">
                  <a:solidFill>
                    <a:srgbClr val="FFFFFF"/>
                  </a:solidFill>
                  <a:latin typeface="Arial Narrow"/>
                  <a:cs typeface="Arial Narrow"/>
                </a:rPr>
                <a:t>Paranal</a:t>
              </a:r>
              <a:endParaRPr lang="en-US" sz="1400" b="1" dirty="0">
                <a:solidFill>
                  <a:srgbClr val="FFFFFF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1560" y="2232196"/>
              <a:ext cx="586953" cy="3997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Arial Narrow"/>
                  <a:cs typeface="Arial Narrow"/>
                </a:rPr>
                <a:t>VLT</a:t>
              </a:r>
            </a:p>
          </p:txBody>
        </p:sp>
      </p:grpSp>
      <p:grpSp>
        <p:nvGrpSpPr>
          <p:cNvPr id="4" name="Group 8"/>
          <p:cNvGrpSpPr/>
          <p:nvPr/>
        </p:nvGrpSpPr>
        <p:grpSpPr>
          <a:xfrm>
            <a:off x="6907213" y="3325831"/>
            <a:ext cx="1996062" cy="2063617"/>
            <a:chOff x="5868144" y="2228814"/>
            <a:chExt cx="2592288" cy="26800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" name="Picture 1" descr="E-ELTbis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20432" y="2228814"/>
              <a:ext cx="2540000" cy="232410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5868144" y="4509121"/>
              <a:ext cx="1826435" cy="39970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Arial Narrow"/>
                  <a:cs typeface="Arial Narrow"/>
                </a:rPr>
                <a:t>Cerro </a:t>
              </a:r>
              <a:r>
                <a:rPr lang="en-US" sz="1400" b="1" dirty="0" err="1">
                  <a:solidFill>
                    <a:srgbClr val="FFFFFF"/>
                  </a:solidFill>
                  <a:latin typeface="Arial Narrow"/>
                  <a:cs typeface="Arial Narrow"/>
                </a:rPr>
                <a:t>Armazones</a:t>
              </a:r>
              <a:endParaRPr lang="en-US" sz="1400" b="1" dirty="0">
                <a:solidFill>
                  <a:srgbClr val="FFFFFF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38310" y="2232196"/>
              <a:ext cx="772773" cy="39970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Arial Narrow"/>
                  <a:cs typeface="Arial Narrow"/>
                </a:rPr>
                <a:t>E-ELT</a:t>
              </a:r>
            </a:p>
          </p:txBody>
        </p:sp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253758" y="4365104"/>
            <a:ext cx="4783781" cy="19800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3600" dirty="0" smtClean="0">
                <a:solidFill>
                  <a:schemeClr val="bg1"/>
                </a:solidFill>
                <a:latin typeface="Futura Condensed Medium" charset="0"/>
              </a:rPr>
              <a:t>Elena Masciadri</a:t>
            </a:r>
            <a:r>
              <a:rPr lang="it-IT" sz="3600" baseline="30000" dirty="0" smtClean="0">
                <a:solidFill>
                  <a:schemeClr val="bg1"/>
                </a:solidFill>
                <a:latin typeface="Futura Condensed Medium" charset="0"/>
              </a:rPr>
              <a:t>(1)</a:t>
            </a:r>
          </a:p>
          <a:p>
            <a:pPr algn="ctr" eaLnBrk="1" hangingPunct="1">
              <a:defRPr/>
            </a:pPr>
            <a:endParaRPr lang="it-IT" sz="3200" baseline="30000" dirty="0" smtClean="0">
              <a:solidFill>
                <a:schemeClr val="bg1"/>
              </a:solidFill>
              <a:latin typeface="Futura Condensed Medium" charset="0"/>
            </a:endParaRPr>
          </a:p>
          <a:p>
            <a:pPr algn="ctr" eaLnBrk="1" hangingPunct="1">
              <a:defRPr/>
            </a:pPr>
            <a:endParaRPr lang="it-IT" sz="3200" baseline="30000" dirty="0" smtClean="0">
              <a:solidFill>
                <a:schemeClr val="bg1"/>
              </a:solidFill>
              <a:latin typeface="Futura Condensed Medium" charset="0"/>
            </a:endParaRPr>
          </a:p>
          <a:p>
            <a:pPr algn="ctr" eaLnBrk="1" hangingPunct="1">
              <a:defRPr/>
            </a:pPr>
            <a:r>
              <a:rPr lang="it-IT" dirty="0" err="1" smtClean="0">
                <a:solidFill>
                  <a:schemeClr val="bg1"/>
                </a:solidFill>
                <a:latin typeface="Futura Condensed Medium" charset="0"/>
              </a:rPr>
              <a:t>Franck</a:t>
            </a:r>
            <a:r>
              <a:rPr lang="it-IT" dirty="0" smtClean="0">
                <a:solidFill>
                  <a:schemeClr val="bg1"/>
                </a:solidFill>
                <a:latin typeface="Futura Condensed Medium" charset="0"/>
              </a:rPr>
              <a:t> Lascaux</a:t>
            </a:r>
            <a:r>
              <a:rPr lang="it-IT" baseline="30000" dirty="0" smtClean="0">
                <a:solidFill>
                  <a:schemeClr val="bg1"/>
                </a:solidFill>
                <a:latin typeface="Futura Condensed Medium" charset="0"/>
              </a:rPr>
              <a:t>(1)</a:t>
            </a:r>
            <a:r>
              <a:rPr lang="it-IT" dirty="0" smtClean="0">
                <a:solidFill>
                  <a:schemeClr val="bg1"/>
                </a:solidFill>
                <a:latin typeface="Futura Condensed Medium" charset="0"/>
              </a:rPr>
              <a:t>, Alessio Turchi</a:t>
            </a:r>
            <a:r>
              <a:rPr lang="it-IT" baseline="30000" dirty="0" smtClean="0">
                <a:solidFill>
                  <a:schemeClr val="bg1"/>
                </a:solidFill>
                <a:latin typeface="Futura Condensed Medium" charset="0"/>
              </a:rPr>
              <a:t>(1)</a:t>
            </a:r>
            <a:r>
              <a:rPr lang="it-IT" dirty="0" smtClean="0">
                <a:solidFill>
                  <a:schemeClr val="bg1"/>
                </a:solidFill>
                <a:latin typeface="Futura Condensed Medium" charset="0"/>
              </a:rPr>
              <a:t>, Luca Fini</a:t>
            </a:r>
            <a:r>
              <a:rPr lang="it-IT" baseline="30000" dirty="0" smtClean="0">
                <a:solidFill>
                  <a:schemeClr val="bg1"/>
                </a:solidFill>
                <a:latin typeface="Futura Condensed Medium" charset="0"/>
              </a:rPr>
              <a:t>(1</a:t>
            </a:r>
            <a:r>
              <a:rPr lang="it-IT" baseline="30000" dirty="0">
                <a:solidFill>
                  <a:schemeClr val="bg1"/>
                </a:solidFill>
                <a:latin typeface="Futura Condensed Medium" charset="0"/>
              </a:rPr>
              <a:t>)</a:t>
            </a:r>
            <a:endParaRPr lang="it-IT" baseline="30000" dirty="0" smtClean="0">
              <a:solidFill>
                <a:schemeClr val="bg1"/>
              </a:solidFill>
              <a:latin typeface="Futura Condensed Medium" charset="0"/>
            </a:endParaRPr>
          </a:p>
          <a:p>
            <a:pPr eaLnBrk="1" hangingPunct="1">
              <a:defRPr/>
            </a:pPr>
            <a:r>
              <a:rPr lang="it-IT" sz="2000" dirty="0" smtClean="0">
                <a:solidFill>
                  <a:schemeClr val="bg1"/>
                </a:solidFill>
                <a:latin typeface="Futura Condensed Medium" charset="0"/>
              </a:rPr>
              <a:t>INAF – Osservatorio Astrofisico di Arcetri, </a:t>
            </a:r>
            <a:r>
              <a:rPr lang="it-IT" sz="2000" dirty="0" err="1" smtClean="0">
                <a:solidFill>
                  <a:schemeClr val="bg1"/>
                </a:solidFill>
                <a:latin typeface="Futura Condensed Medium" charset="0"/>
              </a:rPr>
              <a:t>Italy</a:t>
            </a:r>
            <a:r>
              <a:rPr lang="it-IT" sz="2000" baseline="30000" dirty="0" smtClean="0">
                <a:solidFill>
                  <a:schemeClr val="bg1"/>
                </a:solidFill>
                <a:latin typeface="Futura Condensed Medium" charset="0"/>
              </a:rPr>
              <a:t>(1)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65184" y="6422077"/>
            <a:ext cx="1299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  <a:latin typeface="Futura Condensed"/>
                <a:cs typeface="Futura Condensed"/>
              </a:rPr>
              <a:t>Credit: ESO/</a:t>
            </a:r>
            <a:r>
              <a:rPr lang="en-US" sz="1200" i="1" dirty="0" err="1" smtClean="0">
                <a:solidFill>
                  <a:schemeClr val="bg1"/>
                </a:solidFill>
                <a:latin typeface="Futura Condensed"/>
                <a:cs typeface="Futura Condensed"/>
              </a:rPr>
              <a:t>S.Guisard</a:t>
            </a:r>
            <a:endParaRPr lang="en-US" sz="1200" i="1" dirty="0">
              <a:solidFill>
                <a:schemeClr val="bg1"/>
              </a:solidFill>
              <a:latin typeface="Futura Condensed"/>
              <a:cs typeface="Futura Condensed"/>
            </a:endParaRPr>
          </a:p>
        </p:txBody>
      </p:sp>
      <p:pic>
        <p:nvPicPr>
          <p:cNvPr id="24" name="Picture 125" descr="Logo_INAF_h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8519" y="533400"/>
            <a:ext cx="3109912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5" descr="Logo_INAF_h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919" y="685800"/>
            <a:ext cx="3109912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3153" y="116632"/>
            <a:ext cx="1389247" cy="915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3"/>
          <p:cNvSpPr>
            <a:spLocks noChangeShapeType="1"/>
          </p:cNvSpPr>
          <p:nvPr/>
        </p:nvSpPr>
        <p:spPr bwMode="auto">
          <a:xfrm>
            <a:off x="482600" y="6424613"/>
            <a:ext cx="6753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4"/>
          <p:cNvSpPr>
            <a:spLocks noChangeShapeType="1"/>
          </p:cNvSpPr>
          <p:nvPr/>
        </p:nvSpPr>
        <p:spPr bwMode="auto">
          <a:xfrm>
            <a:off x="482600" y="6496050"/>
            <a:ext cx="6753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5"/>
          <p:cNvSpPr>
            <a:spLocks noChangeShapeType="1"/>
          </p:cNvSpPr>
          <p:nvPr/>
        </p:nvSpPr>
        <p:spPr bwMode="auto">
          <a:xfrm>
            <a:off x="8258175" y="642461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6"/>
          <p:cNvSpPr>
            <a:spLocks noChangeShapeType="1"/>
          </p:cNvSpPr>
          <p:nvPr/>
        </p:nvSpPr>
        <p:spPr bwMode="auto">
          <a:xfrm>
            <a:off x="8258175" y="649605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1" descr="mose_red_tras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6075363"/>
            <a:ext cx="900113" cy="766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1523" name="Text Box 7"/>
          <p:cNvSpPr txBox="1">
            <a:spLocks noChangeArrowheads="1"/>
          </p:cNvSpPr>
          <p:nvPr/>
        </p:nvSpPr>
        <p:spPr bwMode="auto">
          <a:xfrm>
            <a:off x="409575" y="6524625"/>
            <a:ext cx="3985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i="1" dirty="0" smtClean="0">
                <a:latin typeface="Arial Narrow"/>
                <a:cs typeface="Arial Narrow"/>
              </a:rPr>
              <a:t>The outcome of the T-REX project - 20-24 July 2015, </a:t>
            </a:r>
            <a:r>
              <a:rPr lang="en-GB" sz="1200" i="1" dirty="0" err="1" smtClean="0">
                <a:latin typeface="Arial Narrow"/>
                <a:cs typeface="Arial Narrow"/>
              </a:rPr>
              <a:t>Sexten</a:t>
            </a:r>
            <a:r>
              <a:rPr lang="en-GB" sz="1200" i="1" dirty="0" smtClean="0">
                <a:latin typeface="Arial Narrow"/>
                <a:cs typeface="Arial Narrow"/>
              </a:rPr>
              <a:t>, Italy</a:t>
            </a:r>
            <a:endParaRPr lang="en-US" sz="1200" i="1" dirty="0">
              <a:latin typeface="Arial Narrow"/>
              <a:cs typeface="Arial Narrow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09575" y="764704"/>
            <a:ext cx="8122865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2600" y="207394"/>
            <a:ext cx="8270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ATMOSPHERICAL PARAMETERS CLOSE TO THE GROUND [0-30m]</a:t>
            </a:r>
            <a:endParaRPr lang="en-US" sz="2400" b="1" dirty="0"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29700" y="54359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08104" y="1772970"/>
            <a:ext cx="29116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/>
                <a:cs typeface="Arial Narrow"/>
              </a:rPr>
              <a:t>Proportion of Correct detection</a:t>
            </a:r>
          </a:p>
          <a:p>
            <a:r>
              <a:rPr lang="en-US" sz="1600" b="1" dirty="0" smtClean="0">
                <a:latin typeface="Arial Narrow"/>
                <a:cs typeface="Arial Narrow"/>
              </a:rPr>
              <a:t>PC=(</a:t>
            </a:r>
            <a:r>
              <a:rPr lang="en-US" sz="1600" b="1" dirty="0" err="1" smtClean="0">
                <a:latin typeface="Arial Narrow"/>
                <a:cs typeface="Arial Narrow"/>
              </a:rPr>
              <a:t>a+e+i</a:t>
            </a:r>
            <a:r>
              <a:rPr lang="en-US" sz="1600" b="1" dirty="0" smtClean="0">
                <a:latin typeface="Arial Narrow"/>
                <a:cs typeface="Arial Narrow"/>
              </a:rPr>
              <a:t>)/n]x100; 0 ≤ PC ≤ 100%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8104" y="2567517"/>
            <a:ext cx="33479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/>
                <a:cs typeface="Arial Narrow"/>
              </a:rPr>
              <a:t>Probability of Detection of event 1</a:t>
            </a:r>
          </a:p>
          <a:p>
            <a:r>
              <a:rPr lang="en-US" sz="1600" b="1" dirty="0" smtClean="0">
                <a:latin typeface="Arial Narrow"/>
                <a:cs typeface="Arial Narrow"/>
              </a:rPr>
              <a:t>POD</a:t>
            </a:r>
            <a:r>
              <a:rPr lang="en-US" sz="1600" b="1" baseline="-25000" dirty="0" smtClean="0">
                <a:latin typeface="Arial Narrow"/>
                <a:cs typeface="Arial Narrow"/>
              </a:rPr>
              <a:t>1</a:t>
            </a:r>
            <a:r>
              <a:rPr lang="en-US" sz="1600" b="1" dirty="0" smtClean="0">
                <a:latin typeface="Arial Narrow"/>
                <a:cs typeface="Arial Narrow"/>
              </a:rPr>
              <a:t>=[a/(</a:t>
            </a:r>
            <a:r>
              <a:rPr lang="en-US" sz="1600" b="1" dirty="0" err="1" smtClean="0">
                <a:latin typeface="Arial Narrow"/>
                <a:cs typeface="Arial Narrow"/>
              </a:rPr>
              <a:t>a+d+g</a:t>
            </a:r>
            <a:r>
              <a:rPr lang="en-US" sz="1600" b="1" dirty="0" smtClean="0">
                <a:latin typeface="Arial Narrow"/>
                <a:cs typeface="Arial Narrow"/>
              </a:rPr>
              <a:t>)]x100; 0 ≤ POD ≤ 100%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14896" y="2654856"/>
            <a:ext cx="4604512" cy="2773393"/>
            <a:chOff x="514896" y="898207"/>
            <a:chExt cx="4604512" cy="2773393"/>
          </a:xfrm>
        </p:grpSpPr>
        <p:sp>
          <p:nvSpPr>
            <p:cNvPr id="14" name="TextBox 13"/>
            <p:cNvSpPr txBox="1"/>
            <p:nvPr/>
          </p:nvSpPr>
          <p:spPr>
            <a:xfrm>
              <a:off x="1979061" y="898207"/>
              <a:ext cx="17229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C10000"/>
                  </a:solidFill>
                  <a:latin typeface="Arial Narrow"/>
                  <a:cs typeface="Arial Narrow"/>
                </a:rPr>
                <a:t>3x3 contingency table</a:t>
              </a:r>
              <a:endParaRPr lang="en-US" sz="1400" b="1" dirty="0">
                <a:solidFill>
                  <a:srgbClr val="C10000"/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15" name="Picture 14" descr="hit_table_3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96" y="1268760"/>
              <a:ext cx="4604512" cy="2402840"/>
            </a:xfrm>
            <a:prstGeom prst="rect">
              <a:avLst/>
            </a:prstGeom>
            <a:ln>
              <a:solidFill>
                <a:srgbClr val="404040"/>
              </a:solidFill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5508104" y="3304693"/>
            <a:ext cx="33479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/>
                <a:cs typeface="Arial Narrow"/>
              </a:rPr>
              <a:t>Probability of Detection of event 2</a:t>
            </a:r>
          </a:p>
          <a:p>
            <a:r>
              <a:rPr lang="en-US" sz="1600" b="1" dirty="0" smtClean="0">
                <a:latin typeface="Arial Narrow"/>
                <a:cs typeface="Arial Narrow"/>
              </a:rPr>
              <a:t>POD</a:t>
            </a:r>
            <a:r>
              <a:rPr lang="en-US" sz="1600" b="1" baseline="-25000" dirty="0">
                <a:latin typeface="Arial Narrow"/>
                <a:cs typeface="Arial Narrow"/>
              </a:rPr>
              <a:t>2</a:t>
            </a:r>
            <a:r>
              <a:rPr lang="en-US" sz="1600" b="1" dirty="0" smtClean="0">
                <a:latin typeface="Arial Narrow"/>
                <a:cs typeface="Arial Narrow"/>
              </a:rPr>
              <a:t>=[e/(</a:t>
            </a:r>
            <a:r>
              <a:rPr lang="en-US" sz="1600" b="1" dirty="0" err="1" smtClean="0">
                <a:latin typeface="Arial Narrow"/>
                <a:cs typeface="Arial Narrow"/>
              </a:rPr>
              <a:t>b+e+h</a:t>
            </a:r>
            <a:r>
              <a:rPr lang="en-US" sz="1600" b="1" dirty="0" smtClean="0">
                <a:latin typeface="Arial Narrow"/>
                <a:cs typeface="Arial Narrow"/>
              </a:rPr>
              <a:t>)]x100; 0 ≤ POD ≤ 100%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41038" y="4127040"/>
            <a:ext cx="31983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/>
                <a:cs typeface="Arial Narrow"/>
              </a:rPr>
              <a:t>Probability of Detection of event 3</a:t>
            </a:r>
          </a:p>
          <a:p>
            <a:r>
              <a:rPr lang="en-US" sz="1600" b="1" dirty="0" smtClean="0">
                <a:latin typeface="Arial Narrow"/>
                <a:cs typeface="Arial Narrow"/>
              </a:rPr>
              <a:t>POD</a:t>
            </a:r>
            <a:r>
              <a:rPr lang="en-US" sz="1600" b="1" baseline="-25000" dirty="0">
                <a:latin typeface="Arial Narrow"/>
                <a:cs typeface="Arial Narrow"/>
              </a:rPr>
              <a:t>3</a:t>
            </a:r>
            <a:r>
              <a:rPr lang="en-US" sz="1600" b="1" dirty="0" smtClean="0">
                <a:latin typeface="Arial Narrow"/>
                <a:cs typeface="Arial Narrow"/>
              </a:rPr>
              <a:t>=[</a:t>
            </a:r>
            <a:r>
              <a:rPr lang="en-US" sz="1600" b="1" dirty="0" err="1" smtClean="0">
                <a:latin typeface="Arial Narrow"/>
                <a:cs typeface="Arial Narrow"/>
              </a:rPr>
              <a:t>i</a:t>
            </a:r>
            <a:r>
              <a:rPr lang="en-US" sz="1600" b="1" dirty="0" smtClean="0">
                <a:latin typeface="Arial Narrow"/>
                <a:cs typeface="Arial Narrow"/>
              </a:rPr>
              <a:t>/(</a:t>
            </a:r>
            <a:r>
              <a:rPr lang="en-US" sz="1600" b="1" dirty="0" err="1" smtClean="0">
                <a:latin typeface="Arial Narrow"/>
                <a:cs typeface="Arial Narrow"/>
              </a:rPr>
              <a:t>c+f+i</a:t>
            </a:r>
            <a:r>
              <a:rPr lang="en-US" sz="1600" b="1" dirty="0" smtClean="0">
                <a:latin typeface="Arial Narrow"/>
                <a:cs typeface="Arial Narrow"/>
              </a:rPr>
              <a:t>)]x100; 0 ≤ POD ≤ 100%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5616" y="5610726"/>
            <a:ext cx="3608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/>
                <a:cs typeface="Arial Narrow"/>
              </a:rPr>
              <a:t>A table 3x3 is identified by two threshold limits</a:t>
            </a:r>
            <a:endParaRPr lang="en-US" sz="1600" dirty="0">
              <a:latin typeface="Arial Narrow"/>
              <a:cs typeface="Arial Narrow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80112" y="4881500"/>
            <a:ext cx="30841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/>
                <a:cs typeface="Arial Narrow"/>
              </a:rPr>
              <a:t>Extremely bad detection </a:t>
            </a:r>
          </a:p>
          <a:p>
            <a:r>
              <a:rPr lang="en-US" sz="1600" b="1" dirty="0" smtClean="0">
                <a:latin typeface="Arial Narrow"/>
                <a:cs typeface="Arial Narrow"/>
              </a:rPr>
              <a:t>EBD=[(</a:t>
            </a:r>
            <a:r>
              <a:rPr lang="en-US" sz="1600" b="1" dirty="0" err="1" smtClean="0">
                <a:latin typeface="Arial Narrow"/>
                <a:cs typeface="Arial Narrow"/>
              </a:rPr>
              <a:t>c+g</a:t>
            </a:r>
            <a:r>
              <a:rPr lang="en-US" sz="1600" b="1" dirty="0" smtClean="0">
                <a:latin typeface="Arial Narrow"/>
                <a:cs typeface="Arial Narrow"/>
              </a:rPr>
              <a:t>)/n]x100; 0 ≤ POD ≤ 100%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980728"/>
            <a:ext cx="2375545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CONTINGENCY TABLES</a:t>
            </a:r>
            <a:endParaRPr lang="en-US" b="1" dirty="0"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449804"/>
            <a:ext cx="3205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- Proportion of correct detection</a:t>
            </a:r>
          </a:p>
          <a:p>
            <a:r>
              <a:rPr lang="en-US" dirty="0" smtClean="0">
                <a:latin typeface="Arial Narrow"/>
                <a:cs typeface="Arial Narrow"/>
              </a:rPr>
              <a:t>- Probability of detection of an event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55287" y="818863"/>
            <a:ext cx="1307352" cy="95410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10000"/>
                </a:solidFill>
                <a:latin typeface="Arial Narrow"/>
                <a:cs typeface="Arial Narrow"/>
              </a:rPr>
              <a:t>RANDOM CASE</a:t>
            </a:r>
          </a:p>
          <a:p>
            <a:r>
              <a:rPr lang="en-US" sz="1400" dirty="0" smtClean="0">
                <a:latin typeface="Arial Narrow"/>
                <a:cs typeface="Arial Narrow"/>
              </a:rPr>
              <a:t>a=b=….=n/9</a:t>
            </a:r>
          </a:p>
          <a:p>
            <a:r>
              <a:rPr lang="en-US" sz="1400" dirty="0" smtClean="0">
                <a:latin typeface="Arial Narrow"/>
                <a:cs typeface="Arial Narrow"/>
              </a:rPr>
              <a:t>PC=33.33%</a:t>
            </a:r>
          </a:p>
          <a:p>
            <a:r>
              <a:rPr lang="en-US" sz="1400" dirty="0" smtClean="0">
                <a:latin typeface="Arial Narrow"/>
                <a:cs typeface="Arial Narrow"/>
              </a:rPr>
              <a:t>POD</a:t>
            </a:r>
            <a:r>
              <a:rPr lang="en-US" sz="1400" baseline="-25000" dirty="0" smtClean="0">
                <a:latin typeface="Arial Narrow"/>
                <a:cs typeface="Arial Narrow"/>
              </a:rPr>
              <a:t>1,2,3</a:t>
            </a:r>
            <a:r>
              <a:rPr lang="en-US" sz="1400" dirty="0" smtClean="0">
                <a:latin typeface="Arial Narrow"/>
                <a:cs typeface="Arial Narrow"/>
              </a:rPr>
              <a:t>=33.33%</a:t>
            </a:r>
            <a:endParaRPr lang="en-US" sz="14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06736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3"/>
          <p:cNvSpPr>
            <a:spLocks noChangeShapeType="1"/>
          </p:cNvSpPr>
          <p:nvPr/>
        </p:nvSpPr>
        <p:spPr bwMode="auto">
          <a:xfrm>
            <a:off x="482600" y="6424613"/>
            <a:ext cx="6753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4"/>
          <p:cNvSpPr>
            <a:spLocks noChangeShapeType="1"/>
          </p:cNvSpPr>
          <p:nvPr/>
        </p:nvSpPr>
        <p:spPr bwMode="auto">
          <a:xfrm>
            <a:off x="482600" y="6496050"/>
            <a:ext cx="6753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5"/>
          <p:cNvSpPr>
            <a:spLocks noChangeShapeType="1"/>
          </p:cNvSpPr>
          <p:nvPr/>
        </p:nvSpPr>
        <p:spPr bwMode="auto">
          <a:xfrm>
            <a:off x="8258175" y="642461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6"/>
          <p:cNvSpPr>
            <a:spLocks noChangeShapeType="1"/>
          </p:cNvSpPr>
          <p:nvPr/>
        </p:nvSpPr>
        <p:spPr bwMode="auto">
          <a:xfrm>
            <a:off x="8258175" y="649605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1" descr="mose_red_tras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6075363"/>
            <a:ext cx="900113" cy="766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1523" name="Text Box 7"/>
          <p:cNvSpPr txBox="1">
            <a:spLocks noChangeArrowheads="1"/>
          </p:cNvSpPr>
          <p:nvPr/>
        </p:nvSpPr>
        <p:spPr bwMode="auto">
          <a:xfrm>
            <a:off x="409575" y="6524625"/>
            <a:ext cx="3985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i="1" dirty="0" smtClean="0">
                <a:latin typeface="Arial Narrow"/>
                <a:cs typeface="Arial Narrow"/>
              </a:rPr>
              <a:t>The outcome of the T-REX project - 20-24 July 2015, </a:t>
            </a:r>
            <a:r>
              <a:rPr lang="en-GB" sz="1200" i="1" dirty="0" err="1" smtClean="0">
                <a:latin typeface="Arial Narrow"/>
                <a:cs typeface="Arial Narrow"/>
              </a:rPr>
              <a:t>Sexten</a:t>
            </a:r>
            <a:r>
              <a:rPr lang="en-GB" sz="1200" i="1" dirty="0" smtClean="0">
                <a:latin typeface="Arial Narrow"/>
                <a:cs typeface="Arial Narrow"/>
              </a:rPr>
              <a:t>, Italy</a:t>
            </a:r>
            <a:endParaRPr lang="en-US" sz="1200" i="1" dirty="0">
              <a:latin typeface="Arial Narrow"/>
              <a:cs typeface="Arial Narrow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09575" y="764704"/>
            <a:ext cx="8122865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2600" y="207394"/>
            <a:ext cx="8270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ATMOSPHERICAL PARAMETERS CLOSE TO THE GROUND [0-30m]</a:t>
            </a:r>
            <a:endParaRPr lang="en-US" sz="2400" b="1" dirty="0"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29700" y="54359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33966" y="4330597"/>
            <a:ext cx="8686506" cy="1402659"/>
            <a:chOff x="66808" y="4020366"/>
            <a:chExt cx="8686506" cy="1402659"/>
          </a:xfrm>
        </p:grpSpPr>
        <p:pic>
          <p:nvPicPr>
            <p:cNvPr id="7" name="Picture 6" descr="tab_wind_10m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08" y="4020945"/>
              <a:ext cx="4328160" cy="1402080"/>
            </a:xfrm>
            <a:prstGeom prst="rect">
              <a:avLst/>
            </a:prstGeom>
          </p:spPr>
        </p:pic>
        <p:pic>
          <p:nvPicPr>
            <p:cNvPr id="8" name="Picture 7" descr="tab_wind_30m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2154" y="4020366"/>
              <a:ext cx="4201160" cy="136144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762725" y="980728"/>
            <a:ext cx="160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TEMPERATURE</a:t>
            </a:r>
            <a:endParaRPr lang="en-US" b="1" dirty="0">
              <a:latin typeface="Arial Narrow"/>
              <a:cs typeface="Arial Narrow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70944" y="3776599"/>
            <a:ext cx="1383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WIND SPEED</a:t>
            </a:r>
            <a:endParaRPr lang="en-US" b="1" dirty="0">
              <a:latin typeface="Arial Narrow"/>
              <a:cs typeface="Arial Narro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1063769"/>
            <a:ext cx="708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D80000"/>
                </a:solidFill>
                <a:latin typeface="Arial Narrow"/>
                <a:cs typeface="Arial Narrow"/>
              </a:rPr>
              <a:t>1</a:t>
            </a:r>
            <a:r>
              <a:rPr lang="en-US" sz="1200" b="1" baseline="30000" dirty="0" smtClean="0">
                <a:solidFill>
                  <a:srgbClr val="D80000"/>
                </a:solidFill>
                <a:latin typeface="Arial Narrow"/>
                <a:cs typeface="Arial Narrow"/>
              </a:rPr>
              <a:t>st</a:t>
            </a:r>
            <a:r>
              <a:rPr lang="en-US" sz="1200" b="1" dirty="0" smtClean="0">
                <a:solidFill>
                  <a:srgbClr val="D80000"/>
                </a:solidFill>
                <a:latin typeface="Arial Narrow"/>
                <a:cs typeface="Arial Narrow"/>
              </a:rPr>
              <a:t> </a:t>
            </a:r>
            <a:r>
              <a:rPr lang="en-US" sz="1200" b="1" dirty="0" err="1" smtClean="0">
                <a:solidFill>
                  <a:srgbClr val="D80000"/>
                </a:solidFill>
                <a:latin typeface="Arial Narrow"/>
                <a:cs typeface="Arial Narrow"/>
              </a:rPr>
              <a:t>tertile</a:t>
            </a:r>
            <a:endParaRPr lang="en-US" sz="1200" b="1" dirty="0">
              <a:solidFill>
                <a:srgbClr val="D80000"/>
              </a:solidFill>
              <a:latin typeface="Arial Narrow"/>
              <a:cs typeface="Arial Narrow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93439" y="1063769"/>
            <a:ext cx="717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D80000"/>
                </a:solidFill>
                <a:latin typeface="Arial Narrow"/>
                <a:cs typeface="Arial Narrow"/>
              </a:rPr>
              <a:t>3</a:t>
            </a:r>
            <a:r>
              <a:rPr lang="en-US" sz="1200" b="1" baseline="30000" dirty="0" smtClean="0">
                <a:solidFill>
                  <a:srgbClr val="D80000"/>
                </a:solidFill>
                <a:latin typeface="Arial Narrow"/>
                <a:cs typeface="Arial Narrow"/>
              </a:rPr>
              <a:t>rd</a:t>
            </a:r>
            <a:r>
              <a:rPr lang="en-US" sz="1200" b="1" dirty="0" smtClean="0">
                <a:solidFill>
                  <a:srgbClr val="D80000"/>
                </a:solidFill>
                <a:latin typeface="Arial Narrow"/>
                <a:cs typeface="Arial Narrow"/>
              </a:rPr>
              <a:t> </a:t>
            </a:r>
            <a:r>
              <a:rPr lang="en-US" sz="1200" b="1" dirty="0" err="1" smtClean="0">
                <a:solidFill>
                  <a:srgbClr val="D80000"/>
                </a:solidFill>
                <a:latin typeface="Arial Narrow"/>
                <a:cs typeface="Arial Narrow"/>
              </a:rPr>
              <a:t>tertile</a:t>
            </a:r>
            <a:endParaRPr lang="en-US" sz="1200" b="1" dirty="0">
              <a:solidFill>
                <a:srgbClr val="D80000"/>
              </a:solidFill>
              <a:latin typeface="Arial Narrow"/>
              <a:cs typeface="Arial Narrow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79331" y="824058"/>
            <a:ext cx="27691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CERRO PARANAL: 129 nights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48264" y="1124744"/>
            <a:ext cx="1926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latin typeface="Arial Narrow"/>
                <a:cs typeface="Arial Narrow"/>
              </a:rPr>
              <a:t>Lascaux et al., MNRAS, 2015</a:t>
            </a:r>
            <a:endParaRPr lang="en-US" sz="1200" b="1" i="1" dirty="0">
              <a:latin typeface="Arial Narrow"/>
              <a:cs typeface="Arial Narrow"/>
            </a:endParaRPr>
          </a:p>
        </p:txBody>
      </p:sp>
      <p:pic>
        <p:nvPicPr>
          <p:cNvPr id="5" name="Picture 4" descr="tab_temp_2m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503050"/>
            <a:ext cx="4080510" cy="1565910"/>
          </a:xfrm>
          <a:prstGeom prst="rect">
            <a:avLst/>
          </a:prstGeom>
        </p:spPr>
      </p:pic>
      <p:pic>
        <p:nvPicPr>
          <p:cNvPr id="6" name="Picture 5" descr="tab_temp_30m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392" y="1503050"/>
            <a:ext cx="4200525" cy="15659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9552" y="2780928"/>
            <a:ext cx="277394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 Narrow"/>
                <a:cs typeface="Arial Narrow"/>
              </a:rPr>
              <a:t>Total points = 3483; PC = 75.5%; EBD=0.2%</a:t>
            </a:r>
          </a:p>
          <a:p>
            <a:r>
              <a:rPr lang="en-US" sz="1200" b="1" dirty="0" smtClean="0">
                <a:latin typeface="Arial Narrow"/>
                <a:cs typeface="Arial Narrow"/>
              </a:rPr>
              <a:t>POD1= 91.8%; POD2= 66.3%; POD3=65.9%</a:t>
            </a:r>
            <a:endParaRPr lang="en-US" sz="1200" b="1" dirty="0">
              <a:latin typeface="Arial Narrow"/>
              <a:cs typeface="Arial Narrow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50386" y="2780928"/>
            <a:ext cx="277394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 Narrow"/>
                <a:cs typeface="Arial Narrow"/>
              </a:rPr>
              <a:t>Total points = 3483; PC = 73.7%; EBD=0.5%</a:t>
            </a:r>
          </a:p>
          <a:p>
            <a:r>
              <a:rPr lang="en-US" sz="1200" b="1" dirty="0" smtClean="0">
                <a:latin typeface="Arial Narrow"/>
                <a:cs typeface="Arial Narrow"/>
              </a:rPr>
              <a:t>POD1= 93.7%; POD2= 55.2%; POD3=69.0%</a:t>
            </a:r>
            <a:endParaRPr lang="en-US" sz="1200" b="1" dirty="0">
              <a:latin typeface="Arial Narrow"/>
              <a:cs typeface="Arial Narrow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860032" y="3212976"/>
            <a:ext cx="2448818" cy="0"/>
          </a:xfrm>
          <a:prstGeom prst="line">
            <a:avLst/>
          </a:prstGeom>
          <a:ln>
            <a:solidFill>
              <a:srgbClr val="D8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1560" y="3212976"/>
            <a:ext cx="2448272" cy="0"/>
          </a:xfrm>
          <a:prstGeom prst="line">
            <a:avLst/>
          </a:prstGeom>
          <a:ln>
            <a:solidFill>
              <a:srgbClr val="D8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644008" y="5445224"/>
            <a:ext cx="277394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 Narrow"/>
                <a:cs typeface="Arial Narrow"/>
              </a:rPr>
              <a:t>Total points = 3456; PC = 60.6%; EBD=3.7%</a:t>
            </a:r>
          </a:p>
          <a:p>
            <a:r>
              <a:rPr lang="en-US" sz="1200" b="1" dirty="0" smtClean="0">
                <a:latin typeface="Arial Narrow"/>
                <a:cs typeface="Arial Narrow"/>
              </a:rPr>
              <a:t>POD1= 52.5%; POD2= 48.2%; POD3=79.0%</a:t>
            </a:r>
            <a:endParaRPr lang="en-US" sz="1200" b="1" dirty="0">
              <a:latin typeface="Arial Narrow"/>
              <a:cs typeface="Arial Narrow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9512" y="5445224"/>
            <a:ext cx="277394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 Narrow"/>
                <a:cs typeface="Arial Narrow"/>
              </a:rPr>
              <a:t>Total points = 3456; PC = 60.6%; EBD=4.4%</a:t>
            </a:r>
          </a:p>
          <a:p>
            <a:r>
              <a:rPr lang="en-US" sz="1200" b="1" dirty="0" smtClean="0">
                <a:latin typeface="Arial Narrow"/>
                <a:cs typeface="Arial Narrow"/>
              </a:rPr>
              <a:t>POD1= 56.2%; POD2= 47.5%; POD3=74.3%</a:t>
            </a:r>
            <a:endParaRPr lang="en-US" sz="1200" b="1" dirty="0">
              <a:latin typeface="Arial Narrow"/>
              <a:cs typeface="Arial Narrow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15160" y="5877272"/>
            <a:ext cx="5021136" cy="349250"/>
            <a:chOff x="1547664" y="5805264"/>
            <a:chExt cx="5021136" cy="349250"/>
          </a:xfrm>
        </p:grpSpPr>
        <p:sp>
          <p:nvSpPr>
            <p:cNvPr id="16" name="Up Arrow 15"/>
            <p:cNvSpPr/>
            <p:nvPr/>
          </p:nvSpPr>
          <p:spPr>
            <a:xfrm>
              <a:off x="1547664" y="5805264"/>
              <a:ext cx="484632" cy="349250"/>
            </a:xfrm>
            <a:prstGeom prst="upArrow">
              <a:avLst/>
            </a:prstGeom>
            <a:solidFill>
              <a:srgbClr val="C10000"/>
            </a:solidFill>
            <a:ln>
              <a:solidFill>
                <a:srgbClr val="C1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Up Arrow 25"/>
            <p:cNvSpPr/>
            <p:nvPr/>
          </p:nvSpPr>
          <p:spPr>
            <a:xfrm>
              <a:off x="6084168" y="5805264"/>
              <a:ext cx="484632" cy="349250"/>
            </a:xfrm>
            <a:prstGeom prst="upArrow">
              <a:avLst/>
            </a:prstGeom>
            <a:solidFill>
              <a:srgbClr val="C10000"/>
            </a:solidFill>
            <a:ln>
              <a:solidFill>
                <a:srgbClr val="C1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39552" y="1193390"/>
            <a:ext cx="397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2m</a:t>
            </a:r>
            <a:endParaRPr lang="en-US" sz="1400" b="1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70978" y="1257395"/>
            <a:ext cx="47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30m</a:t>
            </a:r>
            <a:endParaRPr lang="en-US" sz="1400" b="1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6016" y="4044082"/>
            <a:ext cx="610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30m</a:t>
            </a:r>
            <a:endParaRPr lang="en-US" sz="1400" b="1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823" y="4038506"/>
            <a:ext cx="610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latin typeface="Arial Narrow"/>
                <a:cs typeface="Arial Narrow"/>
              </a:rPr>
              <a:t>1</a:t>
            </a:r>
            <a:r>
              <a:rPr lang="en-US" sz="1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0m</a:t>
            </a:r>
            <a:endParaRPr lang="en-US" sz="1400" b="1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131184" y="1328520"/>
            <a:ext cx="280576" cy="278740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622437" y="1278052"/>
            <a:ext cx="280576" cy="278740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839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071219_SEE_600_RH_v2_62_tot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0" t="54594" r="50269" b="3153"/>
          <a:stretch/>
        </p:blipFill>
        <p:spPr>
          <a:xfrm rot="5400000">
            <a:off x="6165000" y="2052025"/>
            <a:ext cx="1812259" cy="254998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5" name="Picture 24" descr="19122007_K_3_wind_05m_seeing_dom3_reduce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511888"/>
            <a:ext cx="3895588" cy="2804824"/>
          </a:xfrm>
          <a:prstGeom prst="rect">
            <a:avLst/>
          </a:prstGeom>
        </p:spPr>
      </p:pic>
      <p:grpSp>
        <p:nvGrpSpPr>
          <p:cNvPr id="26" name="Group 40"/>
          <p:cNvGrpSpPr>
            <a:grpSpLocks/>
          </p:cNvGrpSpPr>
          <p:nvPr/>
        </p:nvGrpSpPr>
        <p:grpSpPr bwMode="auto">
          <a:xfrm>
            <a:off x="976313" y="6299200"/>
            <a:ext cx="7180455" cy="507187"/>
            <a:chOff x="976313" y="6299200"/>
            <a:chExt cx="7179739" cy="507187"/>
          </a:xfrm>
        </p:grpSpPr>
        <p:sp>
          <p:nvSpPr>
            <p:cNvPr id="27" name="TextBox 25"/>
            <p:cNvSpPr txBox="1">
              <a:spLocks noChangeArrowheads="1"/>
            </p:cNvSpPr>
            <p:nvPr/>
          </p:nvSpPr>
          <p:spPr bwMode="auto">
            <a:xfrm>
              <a:off x="976313" y="6299200"/>
              <a:ext cx="717973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it-IT" sz="1400" i="1" u="sng" dirty="0" smtClean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SIMULATIONS with the non-</a:t>
              </a:r>
              <a:r>
                <a:rPr lang="it-IT" sz="1400" i="1" u="sng" dirty="0" err="1" smtClean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hydrostatic</a:t>
              </a:r>
              <a:r>
                <a:rPr lang="it-IT" sz="1400" i="1" u="sng" dirty="0" smtClean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 atmospherical </a:t>
              </a:r>
              <a:r>
                <a:rPr lang="it-IT" sz="1400" i="1" u="sng" dirty="0" err="1" smtClean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meso</a:t>
              </a:r>
              <a:r>
                <a:rPr lang="it-IT" sz="1400" i="1" u="sng" dirty="0" smtClean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-scale model + Astro package (Astro-Meso-Nh)</a:t>
              </a:r>
            </a:p>
          </p:txBody>
        </p:sp>
        <p:sp>
          <p:nvSpPr>
            <p:cNvPr id="28" name="TextBox 14"/>
            <p:cNvSpPr txBox="1">
              <a:spLocks noChangeArrowheads="1"/>
            </p:cNvSpPr>
            <p:nvPr/>
          </p:nvSpPr>
          <p:spPr bwMode="auto">
            <a:xfrm>
              <a:off x="1023933" y="6529388"/>
              <a:ext cx="323768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it-IT" sz="1200" dirty="0" smtClean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ΔT=9 hours - night ; (00:00 - 9:00) UT; </a:t>
              </a:r>
              <a:r>
                <a:rPr lang="it-IT" sz="1200" dirty="0" err="1" smtClean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sampling</a:t>
              </a:r>
              <a:r>
                <a:rPr lang="it-IT" sz="1200" dirty="0" smtClean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=</a:t>
              </a:r>
              <a:r>
                <a:rPr lang="it-IT" sz="1200" dirty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5</a:t>
              </a:r>
              <a:r>
                <a:rPr lang="it-IT" sz="1200" dirty="0" smtClean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 </a:t>
              </a:r>
              <a:r>
                <a:rPr lang="it-IT" sz="1200" dirty="0" err="1" smtClean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min</a:t>
              </a:r>
              <a:r>
                <a:rPr lang="it-IT" sz="1200" dirty="0" smtClean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 </a:t>
              </a:r>
            </a:p>
          </p:txBody>
        </p:sp>
      </p:grpSp>
      <p:sp>
        <p:nvSpPr>
          <p:cNvPr id="30" name="TextBox 15"/>
          <p:cNvSpPr txBox="1">
            <a:spLocks noChangeArrowheads="1"/>
          </p:cNvSpPr>
          <p:nvPr/>
        </p:nvSpPr>
        <p:spPr bwMode="auto">
          <a:xfrm>
            <a:off x="333375" y="49213"/>
            <a:ext cx="33911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it-IT" sz="2000" b="1" u="sng" dirty="0" smtClean="0">
                <a:solidFill>
                  <a:srgbClr val="16161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cs typeface="Arial Narrow"/>
              </a:rPr>
              <a:t>PARANAL – Night of  19/12/2007</a:t>
            </a:r>
          </a:p>
        </p:txBody>
      </p:sp>
      <p:pic>
        <p:nvPicPr>
          <p:cNvPr id="4" name="Picture 3" descr="20071219_SEE_600_RH_v2_62_tot_mov_minute_30_20.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t="51903" r="49440" b="3000"/>
          <a:stretch/>
        </p:blipFill>
        <p:spPr>
          <a:xfrm rot="5400000">
            <a:off x="6175944" y="3913288"/>
            <a:ext cx="2106000" cy="27216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1" name="TextBox 40"/>
          <p:cNvSpPr txBox="1"/>
          <p:nvPr/>
        </p:nvSpPr>
        <p:spPr>
          <a:xfrm>
            <a:off x="8357969" y="2540968"/>
            <a:ext cx="569387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accent4">
                    <a:lumMod val="10000"/>
                  </a:schemeClr>
                </a:solidFill>
                <a:latin typeface="Arial Narrow"/>
                <a:cs typeface="Arial Narrow"/>
              </a:rPr>
              <a:t>GS</a:t>
            </a:r>
          </a:p>
          <a:p>
            <a:pPr>
              <a:defRPr/>
            </a:pPr>
            <a:r>
              <a:rPr lang="en-US" sz="1000" b="1" dirty="0">
                <a:solidFill>
                  <a:srgbClr val="06C21E"/>
                </a:solidFill>
                <a:latin typeface="Arial Narrow"/>
                <a:cs typeface="Arial Narrow"/>
              </a:rPr>
              <a:t>DIMM</a:t>
            </a:r>
          </a:p>
          <a:p>
            <a:pPr>
              <a:defRPr/>
            </a:pPr>
            <a:r>
              <a:rPr lang="en-US" sz="10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MODEL</a:t>
            </a:r>
            <a:endParaRPr lang="en-US" sz="1000" b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73750" y="116632"/>
            <a:ext cx="244369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accent4">
                    <a:lumMod val="10000"/>
                  </a:schemeClr>
                </a:solidFill>
                <a:latin typeface="Arial Narrow"/>
                <a:cs typeface="Arial Narrow"/>
              </a:rPr>
              <a:t>C</a:t>
            </a:r>
            <a:r>
              <a:rPr lang="en-US" sz="1600" baseline="-25000" dirty="0" smtClean="0">
                <a:solidFill>
                  <a:schemeClr val="accent4">
                    <a:lumMod val="10000"/>
                  </a:schemeClr>
                </a:solidFill>
                <a:latin typeface="Arial Narrow"/>
                <a:cs typeface="Arial Narrow"/>
              </a:rPr>
              <a:t>N</a:t>
            </a:r>
            <a:r>
              <a:rPr lang="en-US" sz="1600" baseline="30000" dirty="0" smtClean="0">
                <a:solidFill>
                  <a:schemeClr val="accent4">
                    <a:lumMod val="10000"/>
                  </a:schemeClr>
                </a:solidFill>
                <a:latin typeface="Arial Narrow"/>
                <a:cs typeface="Arial Narrow"/>
              </a:rPr>
              <a:t>2 </a:t>
            </a:r>
            <a:r>
              <a:rPr lang="en-US" sz="1600" dirty="0" smtClean="0">
                <a:solidFill>
                  <a:schemeClr val="accent4">
                    <a:lumMod val="10000"/>
                  </a:schemeClr>
                </a:solidFill>
                <a:latin typeface="Arial Narrow"/>
                <a:cs typeface="Arial Narrow"/>
              </a:rPr>
              <a:t>: GENERALIZED SCIDAR</a:t>
            </a:r>
            <a:endParaRPr lang="en-US" sz="1600" dirty="0">
              <a:solidFill>
                <a:schemeClr val="accent4">
                  <a:lumMod val="10000"/>
                </a:schemeClr>
              </a:solidFill>
              <a:latin typeface="Arial Narrow"/>
              <a:cs typeface="Arial Narrow"/>
            </a:endParaRPr>
          </a:p>
        </p:txBody>
      </p:sp>
      <p:grpSp>
        <p:nvGrpSpPr>
          <p:cNvPr id="45" name="Group 29"/>
          <p:cNvGrpSpPr>
            <a:grpSpLocks/>
          </p:cNvGrpSpPr>
          <p:nvPr/>
        </p:nvGrpSpPr>
        <p:grpSpPr bwMode="auto">
          <a:xfrm>
            <a:off x="33338" y="3373438"/>
            <a:ext cx="1570037" cy="2176462"/>
            <a:chOff x="425450" y="376238"/>
            <a:chExt cx="1569229" cy="2176462"/>
          </a:xfrm>
        </p:grpSpPr>
        <p:grpSp>
          <p:nvGrpSpPr>
            <p:cNvPr id="46" name="Group 8"/>
            <p:cNvGrpSpPr>
              <a:grpSpLocks/>
            </p:cNvGrpSpPr>
            <p:nvPr/>
          </p:nvGrpSpPr>
          <p:grpSpPr bwMode="auto">
            <a:xfrm>
              <a:off x="425450" y="376238"/>
              <a:ext cx="1569229" cy="2176462"/>
              <a:chOff x="935037" y="3525580"/>
              <a:chExt cx="1569230" cy="2177494"/>
            </a:xfrm>
          </p:grpSpPr>
          <p:grpSp>
            <p:nvGrpSpPr>
              <p:cNvPr id="48" name="Group 35"/>
              <p:cNvGrpSpPr>
                <a:grpSpLocks/>
              </p:cNvGrpSpPr>
              <p:nvPr/>
            </p:nvGrpSpPr>
            <p:grpSpPr bwMode="auto">
              <a:xfrm>
                <a:off x="1079012" y="4458474"/>
                <a:ext cx="935525" cy="1244600"/>
                <a:chOff x="241300" y="4851400"/>
                <a:chExt cx="935525" cy="1244600"/>
              </a:xfrm>
            </p:grpSpPr>
            <p:pic>
              <p:nvPicPr>
                <p:cNvPr id="52" name="Picture 36" descr="auxiliary_telescope_paranal.tiff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300" y="4851400"/>
                  <a:ext cx="935525" cy="1244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3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245597" y="4851400"/>
                  <a:ext cx="334497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 dirty="0">
                      <a:solidFill>
                        <a:srgbClr val="FFFFFF"/>
                      </a:solidFill>
                      <a:latin typeface="Arial Narrow" charset="0"/>
                      <a:cs typeface="Arial Narrow" charset="0"/>
                    </a:rPr>
                    <a:t>AT</a:t>
                  </a:r>
                </a:p>
              </p:txBody>
            </p:sp>
          </p:grpSp>
          <p:cxnSp>
            <p:nvCxnSpPr>
              <p:cNvPr id="49" name="Straight Connector 55"/>
              <p:cNvCxnSpPr>
                <a:cxnSpLocks noChangeShapeType="1"/>
              </p:cNvCxnSpPr>
              <p:nvPr/>
            </p:nvCxnSpPr>
            <p:spPr bwMode="auto">
              <a:xfrm>
                <a:off x="935037" y="5219442"/>
                <a:ext cx="1117601" cy="158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0" name="TextBox 59"/>
              <p:cNvSpPr txBox="1">
                <a:spLocks noChangeArrowheads="1"/>
              </p:cNvSpPr>
              <p:nvPr/>
            </p:nvSpPr>
            <p:spPr bwMode="auto">
              <a:xfrm>
                <a:off x="2106840" y="5267427"/>
                <a:ext cx="39742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400" b="1">
                    <a:solidFill>
                      <a:srgbClr val="FF0000"/>
                    </a:solidFill>
                    <a:latin typeface="Arial Narrow" charset="0"/>
                    <a:cs typeface="Arial Narrow" charset="0"/>
                  </a:rPr>
                  <a:t>5m</a:t>
                </a:r>
              </a:p>
            </p:txBody>
          </p:sp>
          <p:cxnSp>
            <p:nvCxnSpPr>
              <p:cNvPr id="51" name="Straight Arrow Connector 5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930276" y="4362192"/>
                <a:ext cx="1674812" cy="158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47" name="Straight Arrow Connector 31"/>
            <p:cNvCxnSpPr>
              <a:cxnSpLocks noChangeShapeType="1"/>
            </p:cNvCxnSpPr>
            <p:nvPr/>
          </p:nvCxnSpPr>
          <p:spPr bwMode="auto">
            <a:xfrm>
              <a:off x="1602825" y="2070884"/>
              <a:ext cx="0" cy="481816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9" name="TextBox 40"/>
          <p:cNvSpPr txBox="1">
            <a:spLocks noChangeArrowheads="1"/>
          </p:cNvSpPr>
          <p:nvPr/>
        </p:nvSpPr>
        <p:spPr bwMode="auto">
          <a:xfrm>
            <a:off x="1547664" y="3190103"/>
            <a:ext cx="38924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it-IT" sz="1400" dirty="0" smtClean="0">
                <a:solidFill>
                  <a:srgbClr val="16161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cs typeface="Arial Narrow"/>
              </a:rPr>
              <a:t>32.5 km x 20 km; </a:t>
            </a:r>
            <a:r>
              <a:rPr lang="it-IT" sz="1400" dirty="0" err="1" smtClean="0">
                <a:solidFill>
                  <a:srgbClr val="16161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cs typeface="Arial Narrow"/>
              </a:rPr>
              <a:t>Δx</a:t>
            </a:r>
            <a:r>
              <a:rPr lang="it-IT" sz="1400" dirty="0" smtClean="0">
                <a:solidFill>
                  <a:srgbClr val="16161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cs typeface="Arial Narrow"/>
              </a:rPr>
              <a:t>=500m;  </a:t>
            </a:r>
            <a:r>
              <a:rPr lang="it-IT" sz="1400" dirty="0" err="1" smtClean="0">
                <a:solidFill>
                  <a:srgbClr val="16161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cs typeface="Arial Narrow"/>
              </a:rPr>
              <a:t>seeing</a:t>
            </a:r>
            <a:r>
              <a:rPr lang="it-IT" sz="1400" dirty="0" smtClean="0">
                <a:solidFill>
                  <a:srgbClr val="16161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cs typeface="Arial Narrow"/>
              </a:rPr>
              <a:t> &gt; 5m + </a:t>
            </a:r>
            <a:r>
              <a:rPr lang="it-IT" sz="1400" dirty="0" err="1" smtClean="0">
                <a:solidFill>
                  <a:srgbClr val="16161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cs typeface="Arial Narrow"/>
              </a:rPr>
              <a:t>wind</a:t>
            </a:r>
            <a:r>
              <a:rPr lang="it-IT" sz="1400" dirty="0" smtClean="0">
                <a:solidFill>
                  <a:srgbClr val="16161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cs typeface="Arial Narrow"/>
              </a:rPr>
              <a:t> @ 10m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57187" y="508350"/>
            <a:ext cx="3105905" cy="2586656"/>
            <a:chOff x="357187" y="508350"/>
            <a:chExt cx="3105905" cy="2586656"/>
          </a:xfrm>
        </p:grpSpPr>
        <p:pic>
          <p:nvPicPr>
            <p:cNvPr id="2" name="Picture 1" descr="pv_cn2_scidar_20071219_FA600m_mnh_avg_05_15h_top20km_RH_v2_mod_62.ps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" t="54594" r="49597" b="3678"/>
            <a:stretch/>
          </p:blipFill>
          <p:spPr>
            <a:xfrm rot="5400000">
              <a:off x="616812" y="248725"/>
              <a:ext cx="2586656" cy="310590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627784" y="951111"/>
              <a:ext cx="6381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 Narrow"/>
                  <a:cs typeface="Arial Narrow"/>
                </a:rPr>
                <a:t>GS</a:t>
              </a:r>
            </a:p>
            <a:p>
              <a:r>
                <a:rPr lang="en-US" sz="1200" b="1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MODEL</a:t>
              </a:r>
              <a:endParaRPr lang="en-US" sz="1200" b="1" dirty="0">
                <a:solidFill>
                  <a:srgbClr val="FF0000"/>
                </a:solidFill>
                <a:latin typeface="Arial Narrow"/>
                <a:cs typeface="Arial Narrow"/>
              </a:endParaRPr>
            </a:p>
          </p:txBody>
        </p:sp>
      </p:grpSp>
      <p:pic>
        <p:nvPicPr>
          <p:cNvPr id="31" name="Picture 6" descr="cn2_to_seeing_paper_moving_average20071219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4664"/>
            <a:ext cx="2636837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11986" y="4582758"/>
            <a:ext cx="2078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 Narrow"/>
                <a:cs typeface="Arial Narrow"/>
              </a:rPr>
              <a:t>High-temporal frequencies filtered</a:t>
            </a:r>
            <a:endParaRPr lang="en-US" sz="12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44063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071111_SEE_600_RH_v2_62_tot_mov_minute_30_20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51969" r="50269" b="2624"/>
          <a:stretch/>
        </p:blipFill>
        <p:spPr>
          <a:xfrm rot="5400000">
            <a:off x="6061458" y="3978327"/>
            <a:ext cx="2065671" cy="274033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extBox 40"/>
          <p:cNvSpPr txBox="1">
            <a:spLocks noChangeArrowheads="1"/>
          </p:cNvSpPr>
          <p:nvPr/>
        </p:nvSpPr>
        <p:spPr bwMode="auto">
          <a:xfrm>
            <a:off x="1430552" y="3068960"/>
            <a:ext cx="38924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it-IT" sz="1400" dirty="0" smtClean="0">
                <a:solidFill>
                  <a:srgbClr val="16161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cs typeface="Arial Narrow"/>
              </a:rPr>
              <a:t>32.5 km x 20 km; </a:t>
            </a:r>
            <a:r>
              <a:rPr lang="it-IT" sz="1400" dirty="0" err="1" smtClean="0">
                <a:solidFill>
                  <a:srgbClr val="16161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cs typeface="Arial Narrow"/>
              </a:rPr>
              <a:t>Δx</a:t>
            </a:r>
            <a:r>
              <a:rPr lang="it-IT" sz="1400" dirty="0" smtClean="0">
                <a:solidFill>
                  <a:srgbClr val="16161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cs typeface="Arial Narrow"/>
              </a:rPr>
              <a:t>=500m;  </a:t>
            </a:r>
            <a:r>
              <a:rPr lang="it-IT" sz="1400" dirty="0" err="1" smtClean="0">
                <a:solidFill>
                  <a:srgbClr val="16161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cs typeface="Arial Narrow"/>
              </a:rPr>
              <a:t>seeing</a:t>
            </a:r>
            <a:r>
              <a:rPr lang="it-IT" sz="1400" dirty="0" smtClean="0">
                <a:solidFill>
                  <a:srgbClr val="16161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cs typeface="Arial Narrow"/>
              </a:rPr>
              <a:t> &gt; 5m + </a:t>
            </a:r>
            <a:r>
              <a:rPr lang="it-IT" sz="1400" dirty="0" err="1" smtClean="0">
                <a:solidFill>
                  <a:srgbClr val="16161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cs typeface="Arial Narrow"/>
              </a:rPr>
              <a:t>wind</a:t>
            </a:r>
            <a:r>
              <a:rPr lang="it-IT" sz="1400" dirty="0" smtClean="0">
                <a:solidFill>
                  <a:srgbClr val="16161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cs typeface="Arial Narrow"/>
              </a:rPr>
              <a:t> @ 10m</a:t>
            </a:r>
          </a:p>
        </p:txBody>
      </p:sp>
      <p:pic>
        <p:nvPicPr>
          <p:cNvPr id="31" name="Picture 30" descr="11112007_K_3_wind_05m_seeing_dom3_reduce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393426"/>
            <a:ext cx="3895589" cy="2804824"/>
          </a:xfrm>
          <a:prstGeom prst="rect">
            <a:avLst/>
          </a:prstGeom>
        </p:spPr>
      </p:pic>
      <p:sp>
        <p:nvSpPr>
          <p:cNvPr id="4" name="TextBox 15"/>
          <p:cNvSpPr txBox="1">
            <a:spLocks noChangeArrowheads="1"/>
          </p:cNvSpPr>
          <p:nvPr/>
        </p:nvSpPr>
        <p:spPr bwMode="auto">
          <a:xfrm>
            <a:off x="333375" y="36513"/>
            <a:ext cx="3313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it-IT" sz="2000" b="1" u="sng" dirty="0" smtClean="0">
                <a:solidFill>
                  <a:srgbClr val="16161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cs typeface="Arial Narrow"/>
              </a:rPr>
              <a:t>PARANAL– Night of  11/11/2007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56922" y="2607504"/>
            <a:ext cx="463550" cy="554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accent4">
                    <a:lumMod val="10000"/>
                  </a:schemeClr>
                </a:solidFill>
                <a:latin typeface="Arial Narrow"/>
                <a:cs typeface="Arial Narrow"/>
              </a:rPr>
              <a:t>GS</a:t>
            </a:r>
          </a:p>
          <a:p>
            <a:pPr>
              <a:defRPr/>
            </a:pPr>
            <a:r>
              <a:rPr lang="en-US" sz="1000" b="1" dirty="0">
                <a:solidFill>
                  <a:srgbClr val="06C21E"/>
                </a:solidFill>
                <a:latin typeface="Arial Narrow"/>
                <a:cs typeface="Arial Narrow"/>
              </a:rPr>
              <a:t>DIMM</a:t>
            </a:r>
          </a:p>
          <a:p>
            <a:pPr>
              <a:defRPr/>
            </a:pPr>
            <a:r>
              <a:rPr lang="en-US" sz="1000" b="1" dirty="0">
                <a:solidFill>
                  <a:srgbClr val="FF0000"/>
                </a:solidFill>
                <a:latin typeface="Arial Narrow"/>
                <a:cs typeface="Arial Narrow"/>
              </a:rPr>
              <a:t>MNH</a:t>
            </a:r>
          </a:p>
        </p:txBody>
      </p:sp>
      <p:grpSp>
        <p:nvGrpSpPr>
          <p:cNvPr id="16" name="Group 30"/>
          <p:cNvGrpSpPr>
            <a:grpSpLocks/>
          </p:cNvGrpSpPr>
          <p:nvPr/>
        </p:nvGrpSpPr>
        <p:grpSpPr bwMode="auto">
          <a:xfrm>
            <a:off x="15875" y="3355975"/>
            <a:ext cx="1570038" cy="2176463"/>
            <a:chOff x="425450" y="376238"/>
            <a:chExt cx="1569229" cy="2176462"/>
          </a:xfrm>
        </p:grpSpPr>
        <p:grpSp>
          <p:nvGrpSpPr>
            <p:cNvPr id="17" name="Group 8"/>
            <p:cNvGrpSpPr>
              <a:grpSpLocks/>
            </p:cNvGrpSpPr>
            <p:nvPr/>
          </p:nvGrpSpPr>
          <p:grpSpPr bwMode="auto">
            <a:xfrm>
              <a:off x="425450" y="376238"/>
              <a:ext cx="1569229" cy="2176462"/>
              <a:chOff x="935037" y="3525580"/>
              <a:chExt cx="1569230" cy="2177494"/>
            </a:xfrm>
          </p:grpSpPr>
          <p:grpSp>
            <p:nvGrpSpPr>
              <p:cNvPr id="19" name="Group 35"/>
              <p:cNvGrpSpPr>
                <a:grpSpLocks/>
              </p:cNvGrpSpPr>
              <p:nvPr/>
            </p:nvGrpSpPr>
            <p:grpSpPr bwMode="auto">
              <a:xfrm>
                <a:off x="1079012" y="4458474"/>
                <a:ext cx="935525" cy="1244600"/>
                <a:chOff x="241300" y="4851400"/>
                <a:chExt cx="935525" cy="1244600"/>
              </a:xfrm>
            </p:grpSpPr>
            <p:pic>
              <p:nvPicPr>
                <p:cNvPr id="23" name="Picture 36" descr="auxiliary_telescope_paranal.tiff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300" y="4851400"/>
                  <a:ext cx="935525" cy="1244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245597" y="4851400"/>
                  <a:ext cx="334497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 dirty="0">
                      <a:solidFill>
                        <a:schemeClr val="bg1"/>
                      </a:solidFill>
                      <a:latin typeface="Arial Narrow" charset="0"/>
                      <a:cs typeface="Arial Narrow" charset="0"/>
                    </a:rPr>
                    <a:t>AT</a:t>
                  </a:r>
                </a:p>
              </p:txBody>
            </p:sp>
          </p:grpSp>
          <p:cxnSp>
            <p:nvCxnSpPr>
              <p:cNvPr id="20" name="Straight Connector 55"/>
              <p:cNvCxnSpPr>
                <a:cxnSpLocks noChangeShapeType="1"/>
              </p:cNvCxnSpPr>
              <p:nvPr/>
            </p:nvCxnSpPr>
            <p:spPr bwMode="auto">
              <a:xfrm>
                <a:off x="935037" y="5219442"/>
                <a:ext cx="1117601" cy="158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" name="TextBox 59"/>
              <p:cNvSpPr txBox="1">
                <a:spLocks noChangeArrowheads="1"/>
              </p:cNvSpPr>
              <p:nvPr/>
            </p:nvSpPr>
            <p:spPr bwMode="auto">
              <a:xfrm>
                <a:off x="2106840" y="5267427"/>
                <a:ext cx="39742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400" b="1">
                    <a:solidFill>
                      <a:srgbClr val="FF0000"/>
                    </a:solidFill>
                    <a:latin typeface="Arial Narrow" charset="0"/>
                    <a:cs typeface="Arial Narrow" charset="0"/>
                  </a:rPr>
                  <a:t>5m</a:t>
                </a:r>
              </a:p>
            </p:txBody>
          </p:sp>
          <p:cxnSp>
            <p:nvCxnSpPr>
              <p:cNvPr id="22" name="Straight Arrow Connector 5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930276" y="4362192"/>
                <a:ext cx="1674812" cy="158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8" name="Straight Arrow Connector 32"/>
            <p:cNvCxnSpPr>
              <a:cxnSpLocks noChangeShapeType="1"/>
            </p:cNvCxnSpPr>
            <p:nvPr/>
          </p:nvCxnSpPr>
          <p:spPr bwMode="auto">
            <a:xfrm>
              <a:off x="1602825" y="2070884"/>
              <a:ext cx="0" cy="481816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6" name="Group 40"/>
          <p:cNvGrpSpPr>
            <a:grpSpLocks/>
          </p:cNvGrpSpPr>
          <p:nvPr/>
        </p:nvGrpSpPr>
        <p:grpSpPr bwMode="auto">
          <a:xfrm>
            <a:off x="976313" y="6299200"/>
            <a:ext cx="7221394" cy="507187"/>
            <a:chOff x="976313" y="6299200"/>
            <a:chExt cx="7220673" cy="507187"/>
          </a:xfrm>
        </p:grpSpPr>
        <p:sp>
          <p:nvSpPr>
            <p:cNvPr id="27" name="TextBox 25"/>
            <p:cNvSpPr txBox="1">
              <a:spLocks noChangeArrowheads="1"/>
            </p:cNvSpPr>
            <p:nvPr/>
          </p:nvSpPr>
          <p:spPr bwMode="auto">
            <a:xfrm>
              <a:off x="976313" y="6299200"/>
              <a:ext cx="722067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it-IT" sz="1400" i="1" u="sng" dirty="0" smtClean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SIMULATIONS with the non-</a:t>
              </a:r>
              <a:r>
                <a:rPr lang="it-IT" sz="1400" i="1" u="sng" dirty="0" err="1" smtClean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hydrostatic</a:t>
              </a:r>
              <a:r>
                <a:rPr lang="it-IT" sz="1400" i="1" u="sng" dirty="0" smtClean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 atmospherical </a:t>
              </a:r>
              <a:r>
                <a:rPr lang="it-IT" sz="1400" i="1" u="sng" dirty="0" err="1" smtClean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meso</a:t>
              </a:r>
              <a:r>
                <a:rPr lang="it-IT" sz="1400" i="1" u="sng" dirty="0" smtClean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-scale model + Astro package  (Astro-Meso-Nh)</a:t>
              </a:r>
            </a:p>
          </p:txBody>
        </p:sp>
        <p:sp>
          <p:nvSpPr>
            <p:cNvPr id="28" name="TextBox 14"/>
            <p:cNvSpPr txBox="1">
              <a:spLocks noChangeArrowheads="1"/>
            </p:cNvSpPr>
            <p:nvPr/>
          </p:nvSpPr>
          <p:spPr bwMode="auto">
            <a:xfrm>
              <a:off x="1023933" y="6529388"/>
              <a:ext cx="3202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it-IT" sz="1200" dirty="0" smtClean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ΔT=9 hours - night; (00:00 - 9:00) UT; </a:t>
              </a:r>
              <a:r>
                <a:rPr lang="it-IT" sz="1200" dirty="0" err="1" smtClean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sampling</a:t>
              </a:r>
              <a:r>
                <a:rPr lang="it-IT" sz="1200" dirty="0" smtClean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=</a:t>
              </a:r>
              <a:r>
                <a:rPr lang="it-IT" sz="1200" dirty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5</a:t>
              </a:r>
              <a:r>
                <a:rPr lang="it-IT" sz="1200" dirty="0" smtClean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 </a:t>
              </a:r>
              <a:r>
                <a:rPr lang="it-IT" sz="1200" dirty="0" err="1" smtClean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min</a:t>
              </a:r>
              <a:r>
                <a:rPr lang="it-IT" sz="1200" dirty="0" smtClean="0">
                  <a:solidFill>
                    <a:srgbClr val="16161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/>
                  <a:cs typeface="Arial Narrow"/>
                </a:rPr>
                <a:t> </a:t>
              </a:r>
            </a:p>
          </p:txBody>
        </p:sp>
      </p:grpSp>
      <p:pic>
        <p:nvPicPr>
          <p:cNvPr id="29" name="Picture 1" descr="cn2_to_seeing_paper_moving_average2007111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362918"/>
            <a:ext cx="2665413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828239" y="44624"/>
            <a:ext cx="244369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accent4">
                    <a:lumMod val="10000"/>
                  </a:schemeClr>
                </a:solidFill>
                <a:latin typeface="Arial Narrow"/>
                <a:cs typeface="Arial Narrow"/>
              </a:rPr>
              <a:t>C</a:t>
            </a:r>
            <a:r>
              <a:rPr lang="en-US" sz="1600" baseline="-25000" dirty="0" smtClean="0">
                <a:solidFill>
                  <a:schemeClr val="accent4">
                    <a:lumMod val="10000"/>
                  </a:schemeClr>
                </a:solidFill>
                <a:latin typeface="Arial Narrow"/>
                <a:cs typeface="Arial Narrow"/>
              </a:rPr>
              <a:t>N</a:t>
            </a:r>
            <a:r>
              <a:rPr lang="en-US" sz="1600" baseline="30000" dirty="0" smtClean="0">
                <a:solidFill>
                  <a:schemeClr val="accent4">
                    <a:lumMod val="10000"/>
                  </a:schemeClr>
                </a:solidFill>
                <a:latin typeface="Arial Narrow"/>
                <a:cs typeface="Arial Narrow"/>
              </a:rPr>
              <a:t>2 </a:t>
            </a:r>
            <a:r>
              <a:rPr lang="en-US" sz="1600" dirty="0" smtClean="0">
                <a:solidFill>
                  <a:schemeClr val="accent4">
                    <a:lumMod val="10000"/>
                  </a:schemeClr>
                </a:solidFill>
                <a:latin typeface="Arial Narrow"/>
                <a:cs typeface="Arial Narrow"/>
              </a:rPr>
              <a:t>: GENERALIZED SCIDAR</a:t>
            </a:r>
            <a:endParaRPr lang="en-US" sz="1600" dirty="0">
              <a:solidFill>
                <a:schemeClr val="accent4">
                  <a:lumMod val="10000"/>
                </a:schemeClr>
              </a:solidFill>
              <a:latin typeface="Arial Narrow"/>
              <a:cs typeface="Arial Narrow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3172" y="526138"/>
            <a:ext cx="3160800" cy="2656800"/>
            <a:chOff x="533172" y="508378"/>
            <a:chExt cx="3160800" cy="2656800"/>
          </a:xfrm>
        </p:grpSpPr>
        <p:pic>
          <p:nvPicPr>
            <p:cNvPr id="2" name="Picture 1" descr="pv_cn2_scidar_20071111_FA600m_mnh_avg_05_15h_top20km_RH_v2_mod_62.ps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8" t="54169" r="48174" b="3367"/>
            <a:stretch/>
          </p:blipFill>
          <p:spPr>
            <a:xfrm rot="5400000">
              <a:off x="785172" y="256378"/>
              <a:ext cx="2656800" cy="31608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059832" y="908720"/>
              <a:ext cx="4719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 Narrow"/>
                  <a:cs typeface="Arial Narrow"/>
                </a:rPr>
                <a:t>GS</a:t>
              </a:r>
            </a:p>
            <a:p>
              <a:r>
                <a:rPr lang="en-US" sz="1200" b="1" dirty="0">
                  <a:solidFill>
                    <a:srgbClr val="FF0000"/>
                  </a:solidFill>
                  <a:latin typeface="Arial Narrow"/>
                  <a:cs typeface="Arial Narrow"/>
                </a:rPr>
                <a:t>M</a:t>
              </a:r>
              <a:r>
                <a:rPr lang="en-US" sz="1200" b="1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NH</a:t>
              </a:r>
              <a:endParaRPr lang="en-US" sz="1200" b="1" dirty="0">
                <a:solidFill>
                  <a:srgbClr val="FF0000"/>
                </a:solidFill>
                <a:latin typeface="Arial Narrow"/>
                <a:cs typeface="Arial Narrow"/>
              </a:endParaRPr>
            </a:p>
          </p:txBody>
        </p:sp>
      </p:grpSp>
      <p:pic>
        <p:nvPicPr>
          <p:cNvPr id="7" name="Picture 6" descr="20071111_SEE_600_RH_v2_62_tot.p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1" t="55127" r="49592" b="2619"/>
          <a:stretch/>
        </p:blipFill>
        <p:spPr>
          <a:xfrm rot="5400000">
            <a:off x="6043309" y="2099469"/>
            <a:ext cx="1907207" cy="255004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734458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3"/>
          <p:cNvSpPr>
            <a:spLocks noChangeShapeType="1"/>
          </p:cNvSpPr>
          <p:nvPr/>
        </p:nvSpPr>
        <p:spPr bwMode="auto">
          <a:xfrm>
            <a:off x="482600" y="6424613"/>
            <a:ext cx="84098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4"/>
          <p:cNvSpPr>
            <a:spLocks noChangeShapeType="1"/>
          </p:cNvSpPr>
          <p:nvPr/>
        </p:nvSpPr>
        <p:spPr bwMode="auto">
          <a:xfrm>
            <a:off x="482600" y="6496049"/>
            <a:ext cx="8409880" cy="285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3" name="Text Box 7"/>
          <p:cNvSpPr txBox="1">
            <a:spLocks noChangeArrowheads="1"/>
          </p:cNvSpPr>
          <p:nvPr/>
        </p:nvSpPr>
        <p:spPr bwMode="auto">
          <a:xfrm>
            <a:off x="409575" y="6524625"/>
            <a:ext cx="2067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i="1" dirty="0" err="1" smtClean="0">
                <a:latin typeface="Arial Narrow"/>
                <a:cs typeface="Arial Narrow"/>
              </a:rPr>
              <a:t>Astrobigne</a:t>
            </a:r>
            <a:r>
              <a:rPr lang="en-GB" sz="1200" i="1" dirty="0" smtClean="0">
                <a:latin typeface="Arial Narrow"/>
                <a:cs typeface="Arial Narrow"/>
              </a:rPr>
              <a:t>’, Firenze, 5 May 2015</a:t>
            </a:r>
            <a:endParaRPr lang="en-US" sz="1200" i="1" dirty="0">
              <a:latin typeface="Arial Narrow"/>
              <a:cs typeface="Arial Narrow"/>
            </a:endParaRPr>
          </a:p>
        </p:txBody>
      </p:sp>
      <p:pic>
        <p:nvPicPr>
          <p:cNvPr id="7" name="Picture 6" descr="page1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" y="850344"/>
            <a:ext cx="4663440" cy="60350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page2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0" y="850344"/>
            <a:ext cx="4663440" cy="6035040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9" name="Straight Connector 8"/>
          <p:cNvCxnSpPr/>
          <p:nvPr/>
        </p:nvCxnSpPr>
        <p:spPr>
          <a:xfrm>
            <a:off x="482600" y="764704"/>
            <a:ext cx="7905824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9552" y="260648"/>
            <a:ext cx="5854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TOTAL SEEING – MOVING AVERAGE 1 h + RESAMPLING 20 min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66792" y="0"/>
            <a:ext cx="7137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 Narrow"/>
                <a:cs typeface="Arial Narrow"/>
              </a:rPr>
              <a:t>GS</a:t>
            </a:r>
          </a:p>
          <a:p>
            <a:r>
              <a:rPr lang="en-US" sz="1400" b="1" dirty="0" smtClean="0">
                <a:solidFill>
                  <a:srgbClr val="10AC02"/>
                </a:solidFill>
                <a:latin typeface="Arial Narrow"/>
                <a:cs typeface="Arial Narrow"/>
              </a:rPr>
              <a:t>DIMM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MODEL</a:t>
            </a:r>
            <a:endParaRPr lang="en-US" sz="1400" b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674350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3"/>
          <p:cNvSpPr>
            <a:spLocks noChangeShapeType="1"/>
          </p:cNvSpPr>
          <p:nvPr/>
        </p:nvSpPr>
        <p:spPr bwMode="auto">
          <a:xfrm>
            <a:off x="482600" y="6424613"/>
            <a:ext cx="6753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4"/>
          <p:cNvSpPr>
            <a:spLocks noChangeShapeType="1"/>
          </p:cNvSpPr>
          <p:nvPr/>
        </p:nvSpPr>
        <p:spPr bwMode="auto">
          <a:xfrm>
            <a:off x="482600" y="6496050"/>
            <a:ext cx="6753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5"/>
          <p:cNvSpPr>
            <a:spLocks noChangeShapeType="1"/>
          </p:cNvSpPr>
          <p:nvPr/>
        </p:nvSpPr>
        <p:spPr bwMode="auto">
          <a:xfrm>
            <a:off x="8258175" y="642461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6"/>
          <p:cNvSpPr>
            <a:spLocks noChangeShapeType="1"/>
          </p:cNvSpPr>
          <p:nvPr/>
        </p:nvSpPr>
        <p:spPr bwMode="auto">
          <a:xfrm>
            <a:off x="8258175" y="649605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1" descr="mose_red_tras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6075363"/>
            <a:ext cx="900113" cy="766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1523" name="Text Box 7"/>
          <p:cNvSpPr txBox="1">
            <a:spLocks noChangeArrowheads="1"/>
          </p:cNvSpPr>
          <p:nvPr/>
        </p:nvSpPr>
        <p:spPr bwMode="auto">
          <a:xfrm>
            <a:off x="409575" y="6524625"/>
            <a:ext cx="3985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i="1" dirty="0" smtClean="0">
                <a:latin typeface="Arial Narrow"/>
                <a:cs typeface="Arial Narrow"/>
              </a:rPr>
              <a:t>The outcome of the T-REX project - 20-24 July 2015, </a:t>
            </a:r>
            <a:r>
              <a:rPr lang="en-GB" sz="1200" i="1" dirty="0" err="1" smtClean="0">
                <a:latin typeface="Arial Narrow"/>
                <a:cs typeface="Arial Narrow"/>
              </a:rPr>
              <a:t>Sexten</a:t>
            </a:r>
            <a:r>
              <a:rPr lang="en-GB" sz="1200" i="1" dirty="0" smtClean="0">
                <a:latin typeface="Arial Narrow"/>
                <a:cs typeface="Arial Narrow"/>
              </a:rPr>
              <a:t>, Italy</a:t>
            </a:r>
            <a:endParaRPr lang="en-US" sz="1200" i="1" dirty="0">
              <a:latin typeface="Arial Narrow"/>
              <a:cs typeface="Arial Narrow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82600" y="764704"/>
            <a:ext cx="7905824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9552" y="260648"/>
            <a:ext cx="5854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TOTAL SEEING – MOVING AVERAGE 1 h + RESAMPLING 20 min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66792" y="0"/>
            <a:ext cx="7137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 Narrow"/>
                <a:cs typeface="Arial Narrow"/>
              </a:rPr>
              <a:t>GS</a:t>
            </a:r>
          </a:p>
          <a:p>
            <a:r>
              <a:rPr lang="en-US" sz="1400" b="1" dirty="0" smtClean="0">
                <a:solidFill>
                  <a:srgbClr val="10AC02"/>
                </a:solidFill>
                <a:latin typeface="Arial Narrow"/>
                <a:cs typeface="Arial Narrow"/>
              </a:rPr>
              <a:t>DIMM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MODEL</a:t>
            </a:r>
            <a:endParaRPr lang="en-US" sz="1400" b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15" name="Picture 14" descr="page3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27443" r="5433" b="25077"/>
          <a:stretch/>
        </p:blipFill>
        <p:spPr>
          <a:xfrm>
            <a:off x="386633" y="980728"/>
            <a:ext cx="4230000" cy="28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70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3"/>
          <p:cNvSpPr>
            <a:spLocks noChangeShapeType="1"/>
          </p:cNvSpPr>
          <p:nvPr/>
        </p:nvSpPr>
        <p:spPr bwMode="auto">
          <a:xfrm>
            <a:off x="482600" y="6424613"/>
            <a:ext cx="6753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4"/>
          <p:cNvSpPr>
            <a:spLocks noChangeShapeType="1"/>
          </p:cNvSpPr>
          <p:nvPr/>
        </p:nvSpPr>
        <p:spPr bwMode="auto">
          <a:xfrm>
            <a:off x="482600" y="6496050"/>
            <a:ext cx="6753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5"/>
          <p:cNvSpPr>
            <a:spLocks noChangeShapeType="1"/>
          </p:cNvSpPr>
          <p:nvPr/>
        </p:nvSpPr>
        <p:spPr bwMode="auto">
          <a:xfrm>
            <a:off x="8258175" y="642461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6"/>
          <p:cNvSpPr>
            <a:spLocks noChangeShapeType="1"/>
          </p:cNvSpPr>
          <p:nvPr/>
        </p:nvSpPr>
        <p:spPr bwMode="auto">
          <a:xfrm>
            <a:off x="8258175" y="649605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1" descr="mose_red_tras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6075363"/>
            <a:ext cx="900113" cy="766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1523" name="Text Box 7"/>
          <p:cNvSpPr txBox="1">
            <a:spLocks noChangeArrowheads="1"/>
          </p:cNvSpPr>
          <p:nvPr/>
        </p:nvSpPr>
        <p:spPr bwMode="auto">
          <a:xfrm>
            <a:off x="409575" y="6524625"/>
            <a:ext cx="3985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i="1" dirty="0" smtClean="0">
                <a:latin typeface="Arial Narrow"/>
                <a:cs typeface="Arial Narrow"/>
              </a:rPr>
              <a:t>The outcome of the T-REX project - 20-24 July 2015, </a:t>
            </a:r>
            <a:r>
              <a:rPr lang="en-GB" sz="1200" i="1" dirty="0" err="1" smtClean="0">
                <a:latin typeface="Arial Narrow"/>
                <a:cs typeface="Arial Narrow"/>
              </a:rPr>
              <a:t>Sexten</a:t>
            </a:r>
            <a:r>
              <a:rPr lang="en-GB" sz="1200" i="1" dirty="0" smtClean="0">
                <a:latin typeface="Arial Narrow"/>
                <a:cs typeface="Arial Narrow"/>
              </a:rPr>
              <a:t>, Italy</a:t>
            </a:r>
            <a:endParaRPr lang="en-US" sz="1200" i="1" dirty="0">
              <a:latin typeface="Arial Narrow"/>
              <a:cs typeface="Arial Narrow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09575" y="764704"/>
            <a:ext cx="8122865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482600" y="107920"/>
            <a:ext cx="4802642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ASTROCLIMATIC  PARAMETERS</a:t>
            </a:r>
            <a:endParaRPr lang="it-IT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Futura Condensed Medium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19627" y="1196752"/>
            <a:ext cx="2880320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see_dimm_gs_frs_tr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27" y="4077072"/>
            <a:ext cx="3613785" cy="1729105"/>
          </a:xfrm>
          <a:prstGeom prst="rect">
            <a:avLst/>
          </a:prstGeom>
        </p:spPr>
      </p:pic>
      <p:pic>
        <p:nvPicPr>
          <p:cNvPr id="13" name="Picture 12" descr="see_gs_dimm_fst_trd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7" y="1628800"/>
            <a:ext cx="4196080" cy="18802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75656" y="764704"/>
            <a:ext cx="147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OBS. vs. OBS.</a:t>
            </a:r>
            <a:endParaRPr lang="en-US" b="1" dirty="0">
              <a:latin typeface="Arial Narrow"/>
              <a:cs typeface="Arial Narrow"/>
            </a:endParaRPr>
          </a:p>
        </p:txBody>
      </p:sp>
      <p:pic>
        <p:nvPicPr>
          <p:cNvPr id="19" name="Picture 18" descr="see_gs_mnh_frst_trd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17" y="1628800"/>
            <a:ext cx="4084955" cy="1884680"/>
          </a:xfrm>
          <a:prstGeom prst="rect">
            <a:avLst/>
          </a:prstGeom>
        </p:spPr>
      </p:pic>
      <p:pic>
        <p:nvPicPr>
          <p:cNvPr id="20" name="Picture 19" descr="see_dimm_mnh_frs_trd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111" y="3973924"/>
            <a:ext cx="3649345" cy="183134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5328645" y="1196752"/>
            <a:ext cx="2880320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97180" y="764704"/>
            <a:ext cx="169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MODEL vs. OBS.</a:t>
            </a:r>
            <a:endParaRPr lang="en-US" b="1" dirty="0">
              <a:latin typeface="Arial Narrow"/>
              <a:cs typeface="Arial Narrow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285242" y="5949280"/>
            <a:ext cx="25562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8110" y="3140968"/>
            <a:ext cx="2877711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 Narrow"/>
                <a:cs typeface="Arial Narrow"/>
              </a:rPr>
              <a:t>Total points=504; PC=62.90%; EBD=5.16%</a:t>
            </a:r>
          </a:p>
          <a:p>
            <a:r>
              <a:rPr lang="en-US" sz="1200" b="1" dirty="0" smtClean="0">
                <a:latin typeface="Arial Narrow"/>
                <a:cs typeface="Arial Narrow"/>
              </a:rPr>
              <a:t>POD1=64.29%; POD2=35.71%; POD3=88.69%</a:t>
            </a:r>
            <a:endParaRPr lang="en-US" sz="1200" b="1" dirty="0">
              <a:latin typeface="Arial Narrow"/>
              <a:cs typeface="Arial Narrow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4608" y="3381993"/>
            <a:ext cx="993056" cy="194019"/>
          </a:xfrm>
          <a:prstGeom prst="rect">
            <a:avLst/>
          </a:prstGeom>
          <a:noFill/>
          <a:ln w="28575" cmpd="sng">
            <a:solidFill>
              <a:srgbClr val="10AC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83568" y="3645024"/>
            <a:ext cx="25562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793489" y="3140968"/>
            <a:ext cx="2874855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 Narrow"/>
                <a:cs typeface="Arial Narrow"/>
              </a:rPr>
              <a:t>Total points=504; PC=55.16%; EBD=5.36%</a:t>
            </a:r>
          </a:p>
          <a:p>
            <a:r>
              <a:rPr lang="en-US" sz="1200" b="1" dirty="0" smtClean="0">
                <a:latin typeface="Arial Narrow"/>
                <a:cs typeface="Arial Narrow"/>
              </a:rPr>
              <a:t>POD1=84.12%; POD2=20.84%; POD3=62.50%</a:t>
            </a:r>
            <a:endParaRPr lang="en-US" sz="1200" b="1" dirty="0">
              <a:latin typeface="Arial Narrow"/>
              <a:cs typeface="Arial Narrow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932040" y="3645024"/>
            <a:ext cx="25562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788024" y="3378997"/>
            <a:ext cx="929491" cy="194019"/>
          </a:xfrm>
          <a:prstGeom prst="rect">
            <a:avLst/>
          </a:prstGeom>
          <a:noFill/>
          <a:ln w="28575" cmpd="sng">
            <a:solidFill>
              <a:srgbClr val="10AC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153529" y="5445224"/>
            <a:ext cx="2874855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 Narrow"/>
                <a:cs typeface="Arial Narrow"/>
              </a:rPr>
              <a:t>Total points=529; PC=55.76%; EBD=5.86%</a:t>
            </a:r>
          </a:p>
          <a:p>
            <a:r>
              <a:rPr lang="en-US" sz="1200" b="1" dirty="0" smtClean="0">
                <a:latin typeface="Arial Narrow"/>
                <a:cs typeface="Arial Narrow"/>
              </a:rPr>
              <a:t>POD1=88.13%; POD2=34.10%; POD3=44.89%</a:t>
            </a:r>
            <a:endParaRPr lang="en-US" sz="1200" b="1" dirty="0">
              <a:latin typeface="Arial Narrow"/>
              <a:cs typeface="Arial Narrow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54677" y="5683253"/>
            <a:ext cx="929491" cy="194019"/>
          </a:xfrm>
          <a:prstGeom prst="rect">
            <a:avLst/>
          </a:prstGeom>
          <a:noFill/>
          <a:ln w="28575" cmpd="sng">
            <a:solidFill>
              <a:srgbClr val="10AC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55576" y="5487615"/>
            <a:ext cx="2874855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 Narrow"/>
                <a:cs typeface="Arial Narrow"/>
              </a:rPr>
              <a:t>Total points=504; PC=59.72%; EBD=2.58%</a:t>
            </a:r>
          </a:p>
          <a:p>
            <a:r>
              <a:rPr lang="en-US" sz="1200" b="1" dirty="0" smtClean="0">
                <a:latin typeface="Arial Narrow"/>
                <a:cs typeface="Arial Narrow"/>
              </a:rPr>
              <a:t>POD1=71.43%; POD2=61.31%; POD3=46.43%</a:t>
            </a:r>
            <a:endParaRPr lang="en-US" sz="1200" b="1" dirty="0">
              <a:latin typeface="Arial Narrow"/>
              <a:cs typeface="Arial Narrow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899592" y="5949280"/>
            <a:ext cx="25562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55576" y="5683253"/>
            <a:ext cx="929491" cy="194019"/>
          </a:xfrm>
          <a:prstGeom prst="rect">
            <a:avLst/>
          </a:prstGeom>
          <a:noFill/>
          <a:ln w="28575" cmpd="sng">
            <a:solidFill>
              <a:srgbClr val="10AC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85067" y="1490300"/>
            <a:ext cx="5841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 Narrow"/>
                <a:cs typeface="Arial Narrow"/>
              </a:rPr>
              <a:t>1</a:t>
            </a:r>
            <a:r>
              <a:rPr lang="en-US" sz="1000" baseline="30000" dirty="0" smtClean="0">
                <a:latin typeface="Arial Narrow"/>
                <a:cs typeface="Arial Narrow"/>
              </a:rPr>
              <a:t>st</a:t>
            </a:r>
            <a:r>
              <a:rPr lang="en-US" sz="1000" dirty="0" smtClean="0">
                <a:latin typeface="Arial Narrow"/>
                <a:cs typeface="Arial Narrow"/>
              </a:rPr>
              <a:t> </a:t>
            </a:r>
            <a:r>
              <a:rPr lang="en-US" sz="1000" dirty="0" err="1" smtClean="0">
                <a:latin typeface="Arial Narrow"/>
                <a:cs typeface="Arial Narrow"/>
              </a:rPr>
              <a:t>tertile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13770" y="1490300"/>
            <a:ext cx="5918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 Narrow"/>
                <a:cs typeface="Arial Narrow"/>
              </a:rPr>
              <a:t>3</a:t>
            </a:r>
            <a:r>
              <a:rPr lang="en-US" sz="1000" baseline="30000" dirty="0" smtClean="0">
                <a:latin typeface="Arial Narrow"/>
                <a:cs typeface="Arial Narrow"/>
              </a:rPr>
              <a:t>rd</a:t>
            </a:r>
            <a:r>
              <a:rPr lang="en-US" sz="1000" dirty="0" smtClean="0">
                <a:latin typeface="Arial Narrow"/>
                <a:cs typeface="Arial Narrow"/>
              </a:rPr>
              <a:t> </a:t>
            </a:r>
            <a:r>
              <a:rPr lang="en-US" sz="1000" dirty="0" err="1" smtClean="0">
                <a:latin typeface="Arial Narrow"/>
                <a:cs typeface="Arial Narrow"/>
              </a:rPr>
              <a:t>tertile</a:t>
            </a:r>
            <a:endParaRPr lang="en-US" sz="1000" dirty="0">
              <a:latin typeface="Arial Narrow"/>
              <a:cs typeface="Arial Narrow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013770" y="1736521"/>
            <a:ext cx="126182" cy="108303"/>
          </a:xfrm>
          <a:prstGeom prst="straightConnector1">
            <a:avLst/>
          </a:prstGeom>
          <a:ln w="31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123728" y="1736521"/>
            <a:ext cx="145461" cy="108303"/>
          </a:xfrm>
          <a:prstGeom prst="straightConnector1">
            <a:avLst/>
          </a:prstGeom>
          <a:ln w="31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242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3"/>
          <p:cNvSpPr>
            <a:spLocks noChangeShapeType="1"/>
          </p:cNvSpPr>
          <p:nvPr/>
        </p:nvSpPr>
        <p:spPr bwMode="auto">
          <a:xfrm>
            <a:off x="482600" y="6424613"/>
            <a:ext cx="6753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4"/>
          <p:cNvSpPr>
            <a:spLocks noChangeShapeType="1"/>
          </p:cNvSpPr>
          <p:nvPr/>
        </p:nvSpPr>
        <p:spPr bwMode="auto">
          <a:xfrm>
            <a:off x="482600" y="6496050"/>
            <a:ext cx="6753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5"/>
          <p:cNvSpPr>
            <a:spLocks noChangeShapeType="1"/>
          </p:cNvSpPr>
          <p:nvPr/>
        </p:nvSpPr>
        <p:spPr bwMode="auto">
          <a:xfrm>
            <a:off x="8258175" y="642461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6"/>
          <p:cNvSpPr>
            <a:spLocks noChangeShapeType="1"/>
          </p:cNvSpPr>
          <p:nvPr/>
        </p:nvSpPr>
        <p:spPr bwMode="auto">
          <a:xfrm>
            <a:off x="8258175" y="649605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1" descr="mose_red_tras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6075363"/>
            <a:ext cx="900113" cy="766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1523" name="Text Box 7"/>
          <p:cNvSpPr txBox="1">
            <a:spLocks noChangeArrowheads="1"/>
          </p:cNvSpPr>
          <p:nvPr/>
        </p:nvSpPr>
        <p:spPr bwMode="auto">
          <a:xfrm>
            <a:off x="409575" y="6524625"/>
            <a:ext cx="3985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i="1" dirty="0" smtClean="0">
                <a:latin typeface="Arial Narrow"/>
                <a:cs typeface="Arial Narrow"/>
              </a:rPr>
              <a:t>The outcome of the T-REX project - 20-24 July 2015, </a:t>
            </a:r>
            <a:r>
              <a:rPr lang="en-GB" sz="1200" i="1" dirty="0" err="1" smtClean="0">
                <a:latin typeface="Arial Narrow"/>
                <a:cs typeface="Arial Narrow"/>
              </a:rPr>
              <a:t>Sexten</a:t>
            </a:r>
            <a:r>
              <a:rPr lang="en-GB" sz="1200" i="1" dirty="0" smtClean="0">
                <a:latin typeface="Arial Narrow"/>
                <a:cs typeface="Arial Narrow"/>
              </a:rPr>
              <a:t>, Italy</a:t>
            </a:r>
            <a:endParaRPr lang="en-US" sz="1200" i="1" dirty="0">
              <a:latin typeface="Arial Narrow"/>
              <a:cs typeface="Arial Narrow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09575" y="764704"/>
            <a:ext cx="8122865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395536" y="107920"/>
            <a:ext cx="3369507" cy="5847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IMPACT of OT </a:t>
            </a:r>
            <a:r>
              <a:rPr lang="it-IT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f</a:t>
            </a:r>
            <a:r>
              <a:rPr lang="it-IT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orecast</a:t>
            </a:r>
            <a:r>
              <a:rPr lang="it-IT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utura Condensed Medium" charset="0"/>
              </a:rPr>
              <a:t> </a:t>
            </a:r>
          </a:p>
        </p:txBody>
      </p:sp>
      <p:pic>
        <p:nvPicPr>
          <p:cNvPr id="11" name="Picture 10" descr="page1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7384"/>
            <a:ext cx="5299364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409575" y="1043732"/>
            <a:ext cx="22458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RED: model</a:t>
            </a:r>
          </a:p>
          <a:p>
            <a:r>
              <a:rPr lang="en-US" sz="1400" b="1" dirty="0" smtClean="0">
                <a:latin typeface="Arial Narrow"/>
                <a:cs typeface="Arial Narrow"/>
              </a:rPr>
              <a:t>BLACK: DIMM</a:t>
            </a:r>
          </a:p>
          <a:p>
            <a:r>
              <a:rPr lang="en-US" sz="1400" b="1" dirty="0" smtClean="0">
                <a:solidFill>
                  <a:srgbClr val="37A927"/>
                </a:solidFill>
                <a:latin typeface="Arial Narrow"/>
                <a:cs typeface="Arial Narrow"/>
              </a:rPr>
              <a:t>GREEN: DIMM previous night</a:t>
            </a:r>
            <a:endParaRPr lang="en-US" sz="1400" b="1" dirty="0">
              <a:solidFill>
                <a:srgbClr val="37A927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318041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3"/>
          <p:cNvSpPr>
            <a:spLocks noChangeShapeType="1"/>
          </p:cNvSpPr>
          <p:nvPr/>
        </p:nvSpPr>
        <p:spPr bwMode="auto">
          <a:xfrm>
            <a:off x="482600" y="6424613"/>
            <a:ext cx="6753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4"/>
          <p:cNvSpPr>
            <a:spLocks noChangeShapeType="1"/>
          </p:cNvSpPr>
          <p:nvPr/>
        </p:nvSpPr>
        <p:spPr bwMode="auto">
          <a:xfrm>
            <a:off x="482600" y="6496050"/>
            <a:ext cx="6753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5"/>
          <p:cNvSpPr>
            <a:spLocks noChangeShapeType="1"/>
          </p:cNvSpPr>
          <p:nvPr/>
        </p:nvSpPr>
        <p:spPr bwMode="auto">
          <a:xfrm>
            <a:off x="8258175" y="642461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6"/>
          <p:cNvSpPr>
            <a:spLocks noChangeShapeType="1"/>
          </p:cNvSpPr>
          <p:nvPr/>
        </p:nvSpPr>
        <p:spPr bwMode="auto">
          <a:xfrm>
            <a:off x="8258175" y="649605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1" descr="mose_red_tras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6075363"/>
            <a:ext cx="900113" cy="766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1523" name="Text Box 7"/>
          <p:cNvSpPr txBox="1">
            <a:spLocks noChangeArrowheads="1"/>
          </p:cNvSpPr>
          <p:nvPr/>
        </p:nvSpPr>
        <p:spPr bwMode="auto">
          <a:xfrm>
            <a:off x="409575" y="6524625"/>
            <a:ext cx="3985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i="1" dirty="0" smtClean="0">
                <a:latin typeface="Arial Narrow"/>
                <a:cs typeface="Arial Narrow"/>
              </a:rPr>
              <a:t>The outcome of the T-REX project - 20-24 July 2015, </a:t>
            </a:r>
            <a:r>
              <a:rPr lang="en-GB" sz="1200" i="1" dirty="0" err="1" smtClean="0">
                <a:latin typeface="Arial Narrow"/>
                <a:cs typeface="Arial Narrow"/>
              </a:rPr>
              <a:t>Sexten</a:t>
            </a:r>
            <a:r>
              <a:rPr lang="en-GB" sz="1200" i="1" dirty="0" smtClean="0">
                <a:latin typeface="Arial Narrow"/>
                <a:cs typeface="Arial Narrow"/>
              </a:rPr>
              <a:t>, Italy</a:t>
            </a:r>
            <a:endParaRPr lang="en-US" sz="1200" i="1" dirty="0">
              <a:latin typeface="Arial Narrow"/>
              <a:cs typeface="Arial Narrow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09575" y="764704"/>
            <a:ext cx="8122865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482600" y="107920"/>
            <a:ext cx="4993925" cy="5847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CONCLUSIONS &amp; PERSPECTIVES</a:t>
            </a:r>
            <a:r>
              <a:rPr lang="it-IT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utura Condensed Medium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836712"/>
            <a:ext cx="8296013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D80000"/>
                </a:solidFill>
                <a:latin typeface="Arial Narrow"/>
                <a:cs typeface="Arial Narrow"/>
              </a:rPr>
              <a:t>CONCLUSIONS</a:t>
            </a:r>
          </a:p>
          <a:p>
            <a:endParaRPr lang="en-US" b="1" dirty="0" smtClean="0">
              <a:latin typeface="Arial Narrow"/>
              <a:cs typeface="Arial Narrow"/>
            </a:endParaRPr>
          </a:p>
          <a:p>
            <a:r>
              <a:rPr lang="en-US" b="1" dirty="0" smtClean="0"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b="1" dirty="0" smtClean="0">
                <a:latin typeface="Arial Narrow"/>
                <a:cs typeface="Arial Narrow"/>
              </a:rPr>
              <a:t> </a:t>
            </a:r>
            <a:r>
              <a:rPr lang="en-US" dirty="0" smtClean="0">
                <a:latin typeface="Arial Narrow"/>
                <a:cs typeface="Arial Narrow"/>
              </a:rPr>
              <a:t>We proved that we are able to forecasts the atmospherical parameters and the OT</a:t>
            </a:r>
          </a:p>
          <a:p>
            <a:r>
              <a:rPr lang="en-US" dirty="0" smtClean="0">
                <a:latin typeface="Arial Narrow"/>
                <a:cs typeface="Arial Narrow"/>
              </a:rPr>
              <a:t>with a score of success that </a:t>
            </a:r>
            <a:r>
              <a:rPr lang="en-US" b="1" dirty="0" smtClean="0">
                <a:solidFill>
                  <a:srgbClr val="D80000"/>
                </a:solidFill>
                <a:latin typeface="Arial Narrow"/>
                <a:cs typeface="Arial Narrow"/>
              </a:rPr>
              <a:t>is already sufficiently high </a:t>
            </a:r>
            <a:r>
              <a:rPr lang="en-US" dirty="0" smtClean="0">
                <a:latin typeface="Arial Narrow"/>
                <a:cs typeface="Arial Narrow"/>
              </a:rPr>
              <a:t>to definitely guarantee a benefic impact </a:t>
            </a:r>
          </a:p>
          <a:p>
            <a:r>
              <a:rPr lang="en-US" dirty="0" smtClean="0">
                <a:latin typeface="Arial Narrow"/>
                <a:cs typeface="Arial Narrow"/>
              </a:rPr>
              <a:t>on the service mode of top-class telescopes and the E-ELT.</a:t>
            </a:r>
          </a:p>
          <a:p>
            <a:endParaRPr lang="en-US" b="1" dirty="0">
              <a:latin typeface="Arial Narrow"/>
              <a:cs typeface="Arial Narrow"/>
            </a:endParaRPr>
          </a:p>
          <a:p>
            <a:r>
              <a:rPr lang="en-US" b="1" dirty="0" smtClean="0"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b="1" dirty="0" smtClean="0">
                <a:latin typeface="Arial Narrow"/>
                <a:cs typeface="Arial Narrow"/>
              </a:rPr>
              <a:t> </a:t>
            </a:r>
            <a:r>
              <a:rPr lang="en-US" dirty="0" smtClean="0">
                <a:latin typeface="Arial Narrow"/>
                <a:cs typeface="Arial Narrow"/>
              </a:rPr>
              <a:t>The MOSE final review is planned for </a:t>
            </a:r>
            <a:r>
              <a:rPr lang="en-US" u="sng" dirty="0" smtClean="0">
                <a:latin typeface="Arial Narrow"/>
                <a:cs typeface="Arial Narrow"/>
              </a:rPr>
              <a:t>autumn 2015 </a:t>
            </a:r>
            <a:r>
              <a:rPr lang="en-US" dirty="0" smtClean="0">
                <a:latin typeface="Arial Narrow"/>
                <a:cs typeface="Arial Narrow"/>
              </a:rPr>
              <a:t> (Phase A: 2 years; Phase B: 1 year).  </a:t>
            </a:r>
          </a:p>
          <a:p>
            <a:r>
              <a:rPr lang="en-US" dirty="0" smtClean="0">
                <a:latin typeface="Arial Narrow"/>
                <a:cs typeface="Arial Narrow"/>
              </a:rPr>
              <a:t>Negotiation with ESO for the implementation of the automatic operational system </a:t>
            </a:r>
          </a:p>
          <a:p>
            <a:r>
              <a:rPr lang="en-US" dirty="0" smtClean="0">
                <a:latin typeface="Arial Narrow"/>
                <a:cs typeface="Arial Narrow"/>
              </a:rPr>
              <a:t>for </a:t>
            </a:r>
            <a:r>
              <a:rPr lang="en-US" dirty="0" err="1" smtClean="0">
                <a:latin typeface="Arial Narrow"/>
                <a:cs typeface="Arial Narrow"/>
              </a:rPr>
              <a:t>Paranal</a:t>
            </a:r>
            <a:r>
              <a:rPr lang="en-US" dirty="0" smtClean="0">
                <a:latin typeface="Arial Narrow"/>
                <a:cs typeface="Arial Narrow"/>
              </a:rPr>
              <a:t> and </a:t>
            </a:r>
            <a:r>
              <a:rPr lang="en-US" dirty="0" err="1" smtClean="0">
                <a:latin typeface="Arial Narrow"/>
                <a:cs typeface="Arial Narrow"/>
              </a:rPr>
              <a:t>Armazones</a:t>
            </a:r>
            <a:r>
              <a:rPr lang="en-US" dirty="0" smtClean="0">
                <a:latin typeface="Arial Narrow"/>
                <a:cs typeface="Arial Narrow"/>
              </a:rPr>
              <a:t>.</a:t>
            </a:r>
          </a:p>
          <a:p>
            <a:endParaRPr lang="en-US" b="1" dirty="0">
              <a:latin typeface="Arial Narrow"/>
              <a:cs typeface="Arial Narrow"/>
            </a:endParaRPr>
          </a:p>
          <a:p>
            <a:r>
              <a:rPr lang="en-US" b="1" dirty="0" smtClean="0"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b="1" dirty="0" smtClean="0">
                <a:latin typeface="Arial Narrow"/>
                <a:ea typeface="Zapf Dingbats"/>
                <a:cs typeface="Arial Narrow"/>
                <a:sym typeface="Zapf Dingbats"/>
              </a:rPr>
              <a:t> </a:t>
            </a:r>
            <a:r>
              <a:rPr lang="en-US" b="1" dirty="0" smtClean="0">
                <a:latin typeface="Arial Narrow"/>
                <a:cs typeface="Arial Narrow"/>
                <a:sym typeface="Zapf Dingbats"/>
              </a:rPr>
              <a:t> </a:t>
            </a:r>
            <a:r>
              <a:rPr lang="en-US" dirty="0" smtClean="0">
                <a:latin typeface="Arial Narrow"/>
                <a:cs typeface="Arial Narrow"/>
              </a:rPr>
              <a:t>We are already involved in a similar project for LBT (</a:t>
            </a:r>
            <a:r>
              <a:rPr lang="en-US" b="1" dirty="0" smtClean="0">
                <a:latin typeface="Arial Narrow"/>
                <a:cs typeface="Arial Narrow"/>
              </a:rPr>
              <a:t>ALTA project</a:t>
            </a:r>
            <a:r>
              <a:rPr lang="en-US" dirty="0" smtClean="0">
                <a:latin typeface="Arial Narrow"/>
                <a:cs typeface="Arial Narrow"/>
              </a:rPr>
              <a:t>). </a:t>
            </a:r>
          </a:p>
          <a:p>
            <a:r>
              <a:rPr lang="en-US" b="1" i="1" u="sng" dirty="0" smtClean="0">
                <a:latin typeface="Arial Narrow"/>
                <a:cs typeface="Arial Narrow"/>
              </a:rPr>
              <a:t>Milestones:</a:t>
            </a:r>
          </a:p>
          <a:p>
            <a:r>
              <a:rPr lang="en-US" b="1" dirty="0" smtClean="0">
                <a:latin typeface="Arial Narrow"/>
                <a:cs typeface="Arial Narrow"/>
              </a:rPr>
              <a:t>- June 2016</a:t>
            </a:r>
            <a:r>
              <a:rPr lang="en-US" dirty="0" smtClean="0">
                <a:latin typeface="Arial Narrow"/>
                <a:cs typeface="Arial Narrow"/>
              </a:rPr>
              <a:t>: automatic operation of atmospherical parameters (commissioning)</a:t>
            </a:r>
          </a:p>
          <a:p>
            <a:r>
              <a:rPr lang="en-US" b="1" dirty="0" smtClean="0">
                <a:latin typeface="Arial Narrow"/>
                <a:cs typeface="Arial Narrow"/>
              </a:rPr>
              <a:t>- December 2016: </a:t>
            </a:r>
            <a:r>
              <a:rPr lang="en-US" dirty="0" smtClean="0">
                <a:latin typeface="Arial Narrow"/>
                <a:cs typeface="Arial Narrow"/>
              </a:rPr>
              <a:t>automatic operation of OT (commissioning)</a:t>
            </a:r>
          </a:p>
          <a:p>
            <a:endParaRPr lang="en-US" dirty="0" smtClean="0">
              <a:latin typeface="Arial Narrow"/>
              <a:cs typeface="Arial Narrow"/>
            </a:endParaRPr>
          </a:p>
          <a:p>
            <a:r>
              <a:rPr lang="en-US" b="1" i="1" dirty="0" smtClean="0">
                <a:solidFill>
                  <a:srgbClr val="D80000"/>
                </a:solidFill>
                <a:latin typeface="Arial Narrow"/>
                <a:cs typeface="Arial Narrow"/>
              </a:rPr>
              <a:t>PERSPECTIVES</a:t>
            </a:r>
          </a:p>
          <a:p>
            <a:endParaRPr lang="en-US" b="1" i="1" dirty="0">
              <a:solidFill>
                <a:srgbClr val="FF0000"/>
              </a:solidFill>
              <a:latin typeface="Arial Narrow"/>
              <a:cs typeface="Arial Narrow"/>
            </a:endParaRPr>
          </a:p>
          <a:p>
            <a:r>
              <a:rPr lang="en-US" dirty="0">
                <a:latin typeface="Arial Narrow"/>
                <a:cs typeface="Arial Narrow"/>
              </a:rPr>
              <a:t>I</a:t>
            </a:r>
            <a:r>
              <a:rPr lang="en-US" dirty="0" smtClean="0">
                <a:latin typeface="Arial Narrow"/>
                <a:cs typeface="Arial Narrow"/>
              </a:rPr>
              <a:t>t should be our intention to extend this application to other top-class ground-based </a:t>
            </a:r>
          </a:p>
          <a:p>
            <a:r>
              <a:rPr lang="en-US" dirty="0" smtClean="0">
                <a:latin typeface="Arial Narrow"/>
                <a:cs typeface="Arial Narrow"/>
              </a:rPr>
              <a:t>facilities in addition to LBT, VLT, E-ELT 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latin typeface="Arial Narrow"/>
                <a:cs typeface="Arial Narrow"/>
                <a:sym typeface="Wingdings"/>
              </a:rPr>
              <a:t>  </a:t>
            </a:r>
            <a:r>
              <a:rPr lang="en-US" b="1" dirty="0" smtClean="0">
                <a:latin typeface="Arial Narrow"/>
                <a:cs typeface="Arial Narrow"/>
              </a:rPr>
              <a:t>STARMET project </a:t>
            </a:r>
            <a:r>
              <a:rPr lang="en-US" dirty="0" smtClean="0">
                <a:latin typeface="Arial Narrow"/>
                <a:cs typeface="Arial Narrow"/>
              </a:rPr>
              <a:t>(Arcetri/LAMMA)</a:t>
            </a:r>
          </a:p>
        </p:txBody>
      </p:sp>
    </p:spTree>
    <p:extLst>
      <p:ext uri="{BB962C8B-B14F-4D97-AF65-F5344CB8AC3E}">
        <p14:creationId xmlns:p14="http://schemas.microsoft.com/office/powerpoint/2010/main" val="1049877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3"/>
          <p:cNvSpPr>
            <a:spLocks noChangeShapeType="1"/>
          </p:cNvSpPr>
          <p:nvPr/>
        </p:nvSpPr>
        <p:spPr bwMode="auto">
          <a:xfrm>
            <a:off x="482600" y="6424613"/>
            <a:ext cx="6753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4"/>
          <p:cNvSpPr>
            <a:spLocks noChangeShapeType="1"/>
          </p:cNvSpPr>
          <p:nvPr/>
        </p:nvSpPr>
        <p:spPr bwMode="auto">
          <a:xfrm>
            <a:off x="482600" y="6496050"/>
            <a:ext cx="6753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5"/>
          <p:cNvSpPr>
            <a:spLocks noChangeShapeType="1"/>
          </p:cNvSpPr>
          <p:nvPr/>
        </p:nvSpPr>
        <p:spPr bwMode="auto">
          <a:xfrm>
            <a:off x="8258175" y="642461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6"/>
          <p:cNvSpPr>
            <a:spLocks noChangeShapeType="1"/>
          </p:cNvSpPr>
          <p:nvPr/>
        </p:nvSpPr>
        <p:spPr bwMode="auto">
          <a:xfrm>
            <a:off x="8258175" y="649605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1" descr="mose_red_tras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6075363"/>
            <a:ext cx="900113" cy="766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1523" name="Text Box 7"/>
          <p:cNvSpPr txBox="1">
            <a:spLocks noChangeArrowheads="1"/>
          </p:cNvSpPr>
          <p:nvPr/>
        </p:nvSpPr>
        <p:spPr bwMode="auto">
          <a:xfrm>
            <a:off x="409575" y="6524625"/>
            <a:ext cx="3985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i="1" dirty="0" smtClean="0">
                <a:latin typeface="Arial Narrow"/>
                <a:cs typeface="Arial Narrow"/>
              </a:rPr>
              <a:t>The outcome of the T-REX project - 20-24 July 2015, </a:t>
            </a:r>
            <a:r>
              <a:rPr lang="en-GB" sz="1200" i="1" dirty="0" err="1" smtClean="0">
                <a:latin typeface="Arial Narrow"/>
                <a:cs typeface="Arial Narrow"/>
              </a:rPr>
              <a:t>Sexten</a:t>
            </a:r>
            <a:r>
              <a:rPr lang="en-GB" sz="1200" i="1" dirty="0" smtClean="0">
                <a:latin typeface="Arial Narrow"/>
                <a:cs typeface="Arial Narrow"/>
              </a:rPr>
              <a:t>, Italy</a:t>
            </a:r>
            <a:endParaRPr lang="en-US" sz="1200" i="1" dirty="0">
              <a:latin typeface="Arial Narrow"/>
              <a:cs typeface="Arial Narrow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09575" y="764704"/>
            <a:ext cx="8122865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482600" y="107920"/>
            <a:ext cx="1476837" cy="5847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OUTLINE</a:t>
            </a:r>
            <a:r>
              <a:rPr lang="it-IT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utura Condensed Medium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7012" y="908720"/>
            <a:ext cx="8631089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>
              <a:latin typeface="Arial Narrow"/>
              <a:cs typeface="Arial Narrow"/>
            </a:endParaRPr>
          </a:p>
          <a:p>
            <a:r>
              <a:rPr lang="en-US" sz="2400" dirty="0" smtClean="0">
                <a:latin typeface="Arial Narrow"/>
                <a:cs typeface="Arial Narrow"/>
              </a:rPr>
              <a:t>- </a:t>
            </a:r>
            <a:r>
              <a:rPr lang="en-US" sz="2400" b="1" dirty="0" smtClean="0">
                <a:latin typeface="Arial Narrow"/>
                <a:cs typeface="Arial Narrow"/>
              </a:rPr>
              <a:t>MOSE</a:t>
            </a:r>
            <a:r>
              <a:rPr lang="en-US" sz="2400" dirty="0" smtClean="0">
                <a:latin typeface="Arial Narrow"/>
                <a:cs typeface="Arial Narrow"/>
              </a:rPr>
              <a:t>: </a:t>
            </a:r>
            <a:r>
              <a:rPr lang="en-US" sz="2400" dirty="0">
                <a:latin typeface="Arial Narrow"/>
                <a:cs typeface="Arial Narrow"/>
              </a:rPr>
              <a:t>s</a:t>
            </a:r>
            <a:r>
              <a:rPr lang="en-US" sz="2400" dirty="0" smtClean="0">
                <a:latin typeface="Arial Narrow"/>
                <a:cs typeface="Arial Narrow"/>
              </a:rPr>
              <a:t>cientific goals</a:t>
            </a:r>
          </a:p>
          <a:p>
            <a:endParaRPr lang="en-US" sz="2400" dirty="0">
              <a:latin typeface="Arial Narrow"/>
              <a:cs typeface="Arial Narrow"/>
            </a:endParaRPr>
          </a:p>
          <a:p>
            <a:r>
              <a:rPr lang="en-US" sz="2400" dirty="0" smtClean="0">
                <a:latin typeface="Arial Narrow"/>
                <a:cs typeface="Arial Narrow"/>
              </a:rPr>
              <a:t>- Benefits </a:t>
            </a:r>
            <a:r>
              <a:rPr lang="en-US" sz="2400" dirty="0">
                <a:latin typeface="Arial Narrow"/>
                <a:cs typeface="Arial Narrow"/>
              </a:rPr>
              <a:t>in terms of </a:t>
            </a:r>
            <a:r>
              <a:rPr lang="en-US" sz="2400" dirty="0" smtClean="0">
                <a:latin typeface="Arial Narrow"/>
                <a:cs typeface="Arial Narrow"/>
              </a:rPr>
              <a:t>astronomical observations</a:t>
            </a:r>
          </a:p>
          <a:p>
            <a:r>
              <a:rPr lang="en-US" sz="2400" dirty="0" smtClean="0">
                <a:latin typeface="Arial Narrow"/>
                <a:cs typeface="Arial Narrow"/>
              </a:rPr>
              <a:t>   (AO efficiency and optimization of the scientific exploitation of the </a:t>
            </a:r>
          </a:p>
          <a:p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smtClean="0">
                <a:latin typeface="Arial Narrow"/>
                <a:cs typeface="Arial Narrow"/>
              </a:rPr>
              <a:t>   ground-</a:t>
            </a:r>
            <a:r>
              <a:rPr lang="en-US" sz="2400" smtClean="0">
                <a:latin typeface="Arial Narrow"/>
                <a:cs typeface="Arial Narrow"/>
              </a:rPr>
              <a:t>based facilities)</a:t>
            </a:r>
            <a:endParaRPr lang="en-US" sz="2400" dirty="0">
              <a:latin typeface="Arial Narrow"/>
              <a:cs typeface="Arial Narrow"/>
            </a:endParaRPr>
          </a:p>
          <a:p>
            <a:endParaRPr lang="en-US" sz="2400" dirty="0">
              <a:latin typeface="Arial Narrow"/>
              <a:cs typeface="Arial Narrow"/>
            </a:endParaRPr>
          </a:p>
          <a:p>
            <a:r>
              <a:rPr lang="en-US" sz="2400" dirty="0" smtClean="0">
                <a:latin typeface="Arial Narrow"/>
                <a:cs typeface="Arial Narrow"/>
              </a:rPr>
              <a:t>- Principle of the optical turbulence forecast performed with a mesoscale </a:t>
            </a:r>
          </a:p>
          <a:p>
            <a:r>
              <a:rPr lang="en-US" sz="2400" dirty="0" smtClean="0">
                <a:latin typeface="Arial Narrow"/>
                <a:cs typeface="Arial Narrow"/>
              </a:rPr>
              <a:t>  atmospherical model</a:t>
            </a:r>
          </a:p>
          <a:p>
            <a:endParaRPr lang="en-US" sz="2400" dirty="0" smtClean="0">
              <a:latin typeface="Arial Narrow"/>
              <a:cs typeface="Arial Narrow"/>
            </a:endParaRPr>
          </a:p>
          <a:p>
            <a:r>
              <a:rPr lang="en-US" sz="2400" dirty="0" smtClean="0">
                <a:latin typeface="Arial Narrow"/>
                <a:cs typeface="Arial Narrow"/>
              </a:rPr>
              <a:t>- Selection of </a:t>
            </a:r>
            <a:r>
              <a:rPr lang="en-US" sz="2400" u="sng" dirty="0" smtClean="0">
                <a:latin typeface="Arial Narrow"/>
                <a:cs typeface="Arial Narrow"/>
              </a:rPr>
              <a:t>the most relevant results</a:t>
            </a:r>
            <a:r>
              <a:rPr lang="en-US" sz="2400" u="sng" dirty="0">
                <a:latin typeface="Arial Narrow"/>
                <a:cs typeface="Arial Narrow"/>
              </a:rPr>
              <a:t> </a:t>
            </a:r>
            <a:r>
              <a:rPr lang="en-US" sz="2400" dirty="0" smtClean="0">
                <a:latin typeface="Arial Narrow"/>
                <a:cs typeface="Arial Narrow"/>
              </a:rPr>
              <a:t>achieved on the model performances </a:t>
            </a:r>
          </a:p>
          <a:p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smtClean="0">
                <a:latin typeface="Arial Narrow"/>
                <a:cs typeface="Arial Narrow"/>
              </a:rPr>
              <a:t>   in forecasting atmospherical parameters and optical turbulence</a:t>
            </a:r>
            <a:endParaRPr lang="en-US" sz="2400" u="sng" dirty="0" smtClean="0">
              <a:latin typeface="Arial Narrow"/>
              <a:cs typeface="Arial Narrow"/>
            </a:endParaRPr>
          </a:p>
          <a:p>
            <a:pPr marL="342900" indent="-342900">
              <a:buFontTx/>
              <a:buChar char="-"/>
            </a:pPr>
            <a:endParaRPr lang="en-US" sz="2400" dirty="0">
              <a:latin typeface="Arial Narrow"/>
              <a:cs typeface="Arial Narrow"/>
            </a:endParaRPr>
          </a:p>
          <a:p>
            <a:r>
              <a:rPr lang="en-US" sz="2400" dirty="0" smtClean="0">
                <a:latin typeface="Arial Narrow"/>
                <a:cs typeface="Arial Narrow"/>
              </a:rPr>
              <a:t>- Conclusions &amp; Perspectives</a:t>
            </a:r>
          </a:p>
          <a:p>
            <a:r>
              <a:rPr lang="en-US" dirty="0" smtClean="0">
                <a:latin typeface="Arial Narrow"/>
                <a:cs typeface="Arial Narrow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4471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3"/>
          <p:cNvSpPr>
            <a:spLocks noChangeShapeType="1"/>
          </p:cNvSpPr>
          <p:nvPr/>
        </p:nvSpPr>
        <p:spPr bwMode="auto">
          <a:xfrm>
            <a:off x="482600" y="6424613"/>
            <a:ext cx="6753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4"/>
          <p:cNvSpPr>
            <a:spLocks noChangeShapeType="1"/>
          </p:cNvSpPr>
          <p:nvPr/>
        </p:nvSpPr>
        <p:spPr bwMode="auto">
          <a:xfrm>
            <a:off x="482600" y="6496050"/>
            <a:ext cx="6753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5"/>
          <p:cNvSpPr>
            <a:spLocks noChangeShapeType="1"/>
          </p:cNvSpPr>
          <p:nvPr/>
        </p:nvSpPr>
        <p:spPr bwMode="auto">
          <a:xfrm>
            <a:off x="8258175" y="642461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6"/>
          <p:cNvSpPr>
            <a:spLocks noChangeShapeType="1"/>
          </p:cNvSpPr>
          <p:nvPr/>
        </p:nvSpPr>
        <p:spPr bwMode="auto">
          <a:xfrm>
            <a:off x="8258175" y="649605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1" descr="mose_red_trasp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8850" y="6075363"/>
            <a:ext cx="900113" cy="766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395536" y="836712"/>
            <a:ext cx="8207375" cy="0"/>
          </a:xfrm>
          <a:prstGeom prst="line">
            <a:avLst/>
          </a:prstGeom>
          <a:noFill/>
          <a:ln w="9525">
            <a:solidFill>
              <a:schemeClr val="accent4">
                <a:lumMod val="1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it-IT">
              <a:solidFill>
                <a:srgbClr val="1616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ea typeface="+mn-ea"/>
              <a:cs typeface="Arial Narrow"/>
            </a:endParaRPr>
          </a:p>
        </p:txBody>
      </p:sp>
      <p:pic>
        <p:nvPicPr>
          <p:cNvPr id="17" name="Picture 6" descr="eso_log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83575" y="164058"/>
            <a:ext cx="406400" cy="5286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2200457" y="1340768"/>
            <a:ext cx="510839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 b="1" dirty="0" smtClean="0">
              <a:solidFill>
                <a:srgbClr val="404040"/>
              </a:solidFill>
              <a:latin typeface="Arial Narrow"/>
              <a:cs typeface="Arial Narrow"/>
            </a:endParaRPr>
          </a:p>
          <a:p>
            <a:pPr eaLnBrk="1" hangingPunct="1"/>
            <a:r>
              <a:rPr lang="en-US" sz="1600" dirty="0" smtClean="0">
                <a:solidFill>
                  <a:srgbClr val="404040"/>
                </a:solidFill>
                <a:latin typeface="Arial Narrow"/>
                <a:cs typeface="Arial Narrow"/>
              </a:rPr>
              <a:t>Feasibility </a:t>
            </a:r>
            <a:r>
              <a:rPr lang="en-US" sz="1600" dirty="0">
                <a:solidFill>
                  <a:srgbClr val="404040"/>
                </a:solidFill>
                <a:latin typeface="Arial Narrow"/>
                <a:cs typeface="Arial Narrow"/>
              </a:rPr>
              <a:t>study </a:t>
            </a:r>
            <a:r>
              <a:rPr lang="en-US" sz="1600" dirty="0" smtClean="0">
                <a:solidFill>
                  <a:srgbClr val="404040"/>
                </a:solidFill>
                <a:latin typeface="Arial Narrow"/>
                <a:cs typeface="Arial Narrow"/>
              </a:rPr>
              <a:t>to evaluate the opportunity for the set</a:t>
            </a:r>
            <a:r>
              <a:rPr lang="en-US" sz="1600" dirty="0">
                <a:solidFill>
                  <a:srgbClr val="404040"/>
                </a:solidFill>
                <a:latin typeface="Arial Narrow"/>
                <a:cs typeface="Arial Narrow"/>
              </a:rPr>
              <a:t>-up </a:t>
            </a:r>
            <a:r>
              <a:rPr lang="en-US" sz="1600" dirty="0" smtClean="0">
                <a:solidFill>
                  <a:srgbClr val="404040"/>
                </a:solidFill>
                <a:latin typeface="Arial Narrow"/>
                <a:cs typeface="Arial Narrow"/>
              </a:rPr>
              <a:t>of an automatic </a:t>
            </a:r>
            <a:r>
              <a:rPr lang="en-US" sz="1600" dirty="0">
                <a:solidFill>
                  <a:srgbClr val="404040"/>
                </a:solidFill>
                <a:latin typeface="Arial Narrow"/>
                <a:cs typeface="Arial Narrow"/>
              </a:rPr>
              <a:t>system for the </a:t>
            </a:r>
            <a:r>
              <a:rPr lang="en-US" sz="1600" b="1" i="1" u="sng" dirty="0" smtClean="0">
                <a:solidFill>
                  <a:srgbClr val="404040"/>
                </a:solidFill>
                <a:latin typeface="Arial Narrow"/>
                <a:cs typeface="Arial Narrow"/>
              </a:rPr>
              <a:t>forecast</a:t>
            </a:r>
            <a:r>
              <a:rPr lang="en-US" sz="1600" dirty="0" smtClean="0">
                <a:solidFill>
                  <a:srgbClr val="404040"/>
                </a:solidFill>
                <a:latin typeface="Arial Narrow"/>
                <a:cs typeface="Arial Narrow"/>
              </a:rPr>
              <a:t> of:</a:t>
            </a:r>
          </a:p>
          <a:p>
            <a:pPr marL="285750" indent="-285750" eaLnBrk="1" hangingPunct="1">
              <a:buFont typeface="Zapf Dingbats" charset="0"/>
              <a:buChar char="★"/>
            </a:pPr>
            <a:r>
              <a:rPr lang="en-US" sz="1600" dirty="0" smtClean="0">
                <a:solidFill>
                  <a:srgbClr val="404040"/>
                </a:solidFill>
                <a:latin typeface="Arial Narrow"/>
                <a:cs typeface="Arial Narrow"/>
              </a:rPr>
              <a:t>All classical atmospherical parameters: </a:t>
            </a:r>
          </a:p>
          <a:p>
            <a:pPr marL="285750" indent="-285750" eaLnBrk="1" hangingPunct="1">
              <a:buFontTx/>
              <a:buChar char="-"/>
            </a:pPr>
            <a:r>
              <a:rPr lang="en-US" sz="1600" dirty="0" smtClean="0">
                <a:solidFill>
                  <a:srgbClr val="404040"/>
                </a:solidFill>
                <a:latin typeface="Arial Narrow"/>
                <a:ea typeface="Zapf Dingbats"/>
                <a:cs typeface="Arial Narrow"/>
                <a:sym typeface="Zapf Dingbats"/>
              </a:rPr>
              <a:t>Temperature</a:t>
            </a:r>
          </a:p>
          <a:p>
            <a:pPr marL="285750" indent="-285750" eaLnBrk="1" hangingPunct="1">
              <a:buFontTx/>
              <a:buChar char="-"/>
            </a:pPr>
            <a:r>
              <a:rPr lang="en-US" sz="1600" dirty="0" smtClean="0">
                <a:solidFill>
                  <a:srgbClr val="404040"/>
                </a:solidFill>
                <a:latin typeface="Arial Narrow"/>
                <a:ea typeface="Zapf Dingbats"/>
                <a:cs typeface="Arial Narrow"/>
                <a:sym typeface="Zapf Dingbats"/>
              </a:rPr>
              <a:t>Wind Speed and Direction</a:t>
            </a:r>
          </a:p>
          <a:p>
            <a:pPr marL="285750" indent="-285750" eaLnBrk="1" hangingPunct="1">
              <a:buFontTx/>
              <a:buChar char="-"/>
            </a:pPr>
            <a:r>
              <a:rPr lang="en-US" sz="1600" dirty="0" smtClean="0">
                <a:solidFill>
                  <a:srgbClr val="404040"/>
                </a:solidFill>
                <a:latin typeface="Arial Narrow"/>
                <a:ea typeface="Zapf Dingbats"/>
                <a:cs typeface="Arial Narrow"/>
                <a:sym typeface="Zapf Dingbats"/>
              </a:rPr>
              <a:t>Relative humidity</a:t>
            </a:r>
          </a:p>
          <a:p>
            <a:pPr eaLnBrk="1" hangingPunct="1"/>
            <a:r>
              <a:rPr lang="en-US" sz="1600" dirty="0" smtClean="0">
                <a:solidFill>
                  <a:srgbClr val="404040"/>
                </a:solidFill>
                <a:latin typeface="Zapf Dingbats"/>
                <a:ea typeface="Zapf Dingbats"/>
                <a:cs typeface="Zapf Dingbats"/>
                <a:sym typeface="Zapf Dingbats"/>
              </a:rPr>
              <a:t>★ </a:t>
            </a:r>
            <a:r>
              <a:rPr lang="en-US" sz="1600" dirty="0" smtClean="0">
                <a:solidFill>
                  <a:srgbClr val="404040"/>
                </a:solidFill>
                <a:latin typeface="Arial Narrow"/>
                <a:cs typeface="Arial Narrow"/>
              </a:rPr>
              <a:t>Optical Turbulence: C</a:t>
            </a:r>
            <a:r>
              <a:rPr lang="en-US" sz="1600" baseline="-25000" dirty="0" smtClean="0">
                <a:solidFill>
                  <a:srgbClr val="404040"/>
                </a:solidFill>
                <a:latin typeface="Arial Narrow"/>
                <a:cs typeface="Arial Narrow"/>
              </a:rPr>
              <a:t>N</a:t>
            </a:r>
            <a:r>
              <a:rPr lang="en-US" sz="1600" baseline="30000" dirty="0" smtClean="0">
                <a:solidFill>
                  <a:srgbClr val="404040"/>
                </a:solidFill>
                <a:latin typeface="Arial Narrow"/>
                <a:cs typeface="Arial Narrow"/>
              </a:rPr>
              <a:t>2</a:t>
            </a:r>
            <a:r>
              <a:rPr lang="en-US" sz="1600" dirty="0" smtClean="0">
                <a:solidFill>
                  <a:srgbClr val="404040"/>
                </a:solidFill>
                <a:latin typeface="Arial Narrow"/>
                <a:cs typeface="Arial Narrow"/>
              </a:rPr>
              <a:t>, </a:t>
            </a:r>
            <a:r>
              <a:rPr lang="en-US" sz="1600" dirty="0" err="1" smtClean="0">
                <a:solidFill>
                  <a:srgbClr val="404040"/>
                </a:solidFill>
                <a:latin typeface="Arial Narrow"/>
                <a:cs typeface="Arial Narrow"/>
              </a:rPr>
              <a:t>ε</a:t>
            </a:r>
            <a:r>
              <a:rPr lang="en-US" sz="1600" dirty="0">
                <a:solidFill>
                  <a:srgbClr val="404040"/>
                </a:solidFill>
                <a:latin typeface="Arial Narrow"/>
                <a:cs typeface="Arial Narrow"/>
              </a:rPr>
              <a:t>, θ</a:t>
            </a:r>
            <a:r>
              <a:rPr lang="en-US" sz="1600" baseline="-25000" dirty="0">
                <a:solidFill>
                  <a:srgbClr val="404040"/>
                </a:solidFill>
                <a:latin typeface="Arial Narrow"/>
                <a:cs typeface="Arial Narrow"/>
              </a:rPr>
              <a:t>0</a:t>
            </a:r>
            <a:r>
              <a:rPr lang="en-US" sz="1600" dirty="0">
                <a:solidFill>
                  <a:srgbClr val="404040"/>
                </a:solidFill>
                <a:latin typeface="Arial Narrow"/>
                <a:cs typeface="Arial Narrow"/>
              </a:rPr>
              <a:t>, </a:t>
            </a:r>
            <a:r>
              <a:rPr lang="en-US" sz="1600" dirty="0" smtClean="0">
                <a:solidFill>
                  <a:srgbClr val="404040"/>
                </a:solidFill>
                <a:latin typeface="Arial Narrow"/>
                <a:cs typeface="Arial Narrow"/>
              </a:rPr>
              <a:t>τ</a:t>
            </a:r>
            <a:r>
              <a:rPr lang="en-US" sz="1600" baseline="-25000" dirty="0" smtClean="0">
                <a:solidFill>
                  <a:srgbClr val="404040"/>
                </a:solidFill>
                <a:latin typeface="Arial Narrow"/>
                <a:cs typeface="Arial Narrow"/>
              </a:rPr>
              <a:t>0</a:t>
            </a:r>
            <a:endParaRPr lang="en-US" sz="1600" dirty="0">
              <a:solidFill>
                <a:srgbClr val="404040"/>
              </a:solidFill>
              <a:latin typeface="Arial Narrow"/>
              <a:cs typeface="Arial Narrow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47663" y="1062038"/>
            <a:ext cx="1727200" cy="1903462"/>
            <a:chOff x="347663" y="1062038"/>
            <a:chExt cx="1727200" cy="1903462"/>
          </a:xfrm>
        </p:grpSpPr>
        <p:pic>
          <p:nvPicPr>
            <p:cNvPr id="21" name="Picture 17" descr="eso_VLT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64" y="1062038"/>
              <a:ext cx="1727199" cy="16030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18"/>
            <p:cNvSpPr txBox="1">
              <a:spLocks noChangeArrowheads="1"/>
            </p:cNvSpPr>
            <p:nvPr/>
          </p:nvSpPr>
          <p:spPr bwMode="auto">
            <a:xfrm>
              <a:off x="347663" y="2657723"/>
              <a:ext cx="110102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rgbClr val="161616"/>
                  </a:solidFill>
                  <a:latin typeface="Arial Narrow"/>
                  <a:cs typeface="Arial Narrow"/>
                </a:rPr>
                <a:t>Cerro </a:t>
              </a:r>
              <a:r>
                <a:rPr lang="en-US" sz="1400" dirty="0" err="1">
                  <a:solidFill>
                    <a:srgbClr val="161616"/>
                  </a:solidFill>
                  <a:latin typeface="Arial Narrow"/>
                  <a:cs typeface="Arial Narrow"/>
                </a:rPr>
                <a:t>Paranal</a:t>
              </a:r>
              <a:endParaRPr lang="en-US" sz="1400" dirty="0">
                <a:solidFill>
                  <a:srgbClr val="161616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3" name="TextBox 19"/>
            <p:cNvSpPr txBox="1">
              <a:spLocks noChangeArrowheads="1"/>
            </p:cNvSpPr>
            <p:nvPr/>
          </p:nvSpPr>
          <p:spPr bwMode="auto">
            <a:xfrm>
              <a:off x="347664" y="1062038"/>
              <a:ext cx="44134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FFFFFF"/>
                  </a:solidFill>
                  <a:latin typeface="Arial Narrow"/>
                  <a:cs typeface="Arial Narrow"/>
                </a:rPr>
                <a:t>VLT</a:t>
              </a:r>
            </a:p>
          </p:txBody>
        </p:sp>
      </p:grpSp>
      <p:sp>
        <p:nvSpPr>
          <p:cNvPr id="26" name="TextBox 22"/>
          <p:cNvSpPr txBox="1">
            <a:spLocks noChangeArrowheads="1"/>
          </p:cNvSpPr>
          <p:nvPr/>
        </p:nvSpPr>
        <p:spPr bwMode="auto">
          <a:xfrm>
            <a:off x="7115175" y="2610189"/>
            <a:ext cx="13301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Arial Narrow"/>
                <a:cs typeface="Arial Narrow"/>
              </a:rPr>
              <a:t>Cerro Armazones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167440" y="1042988"/>
            <a:ext cx="1760660" cy="1610975"/>
            <a:chOff x="7167440" y="1042988"/>
            <a:chExt cx="1760660" cy="1610975"/>
          </a:xfrm>
        </p:grpSpPr>
        <p:pic>
          <p:nvPicPr>
            <p:cNvPr id="25" name="Picture 21" descr="E-ELTbis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440" y="1042988"/>
              <a:ext cx="1760660" cy="16109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3"/>
            <p:cNvSpPr txBox="1">
              <a:spLocks noChangeArrowheads="1"/>
            </p:cNvSpPr>
            <p:nvPr/>
          </p:nvSpPr>
          <p:spPr bwMode="auto">
            <a:xfrm>
              <a:off x="7185310" y="1067209"/>
              <a:ext cx="59503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FFFFFF"/>
                  </a:solidFill>
                  <a:latin typeface="Arial Narrow"/>
                  <a:cs typeface="Arial Narrow"/>
                </a:rPr>
                <a:t>E-ELT</a:t>
              </a:r>
            </a:p>
          </p:txBody>
        </p:sp>
      </p:grpSp>
      <p:grpSp>
        <p:nvGrpSpPr>
          <p:cNvPr id="32" name="Group 5"/>
          <p:cNvGrpSpPr>
            <a:grpSpLocks/>
          </p:cNvGrpSpPr>
          <p:nvPr/>
        </p:nvGrpSpPr>
        <p:grpSpPr bwMode="auto">
          <a:xfrm>
            <a:off x="3079750" y="980728"/>
            <a:ext cx="2572370" cy="512763"/>
            <a:chOff x="3360631" y="1118295"/>
            <a:chExt cx="2571187" cy="512762"/>
          </a:xfrm>
        </p:grpSpPr>
        <p:sp>
          <p:nvSpPr>
            <p:cNvPr id="33" name="Rectangle 32"/>
            <p:cNvSpPr/>
            <p:nvPr/>
          </p:nvSpPr>
          <p:spPr>
            <a:xfrm>
              <a:off x="3360631" y="1118295"/>
              <a:ext cx="2571187" cy="512762"/>
            </a:xfrm>
            <a:prstGeom prst="rect">
              <a:avLst/>
            </a:prstGeom>
            <a:solidFill>
              <a:srgbClr val="AA0000"/>
            </a:solidFill>
            <a:ln>
              <a:solidFill>
                <a:srgbClr val="AA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 Narrow"/>
                <a:cs typeface="Arial Narrow"/>
              </a:endParaRPr>
            </a:p>
          </p:txBody>
        </p:sp>
        <p:sp>
          <p:nvSpPr>
            <p:cNvPr id="34" name="TextBox 5"/>
            <p:cNvSpPr txBox="1">
              <a:spLocks noChangeArrowheads="1"/>
            </p:cNvSpPr>
            <p:nvPr/>
          </p:nvSpPr>
          <p:spPr bwMode="auto">
            <a:xfrm>
              <a:off x="3727644" y="1189732"/>
              <a:ext cx="1960993" cy="3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solidFill>
                    <a:schemeClr val="bg1"/>
                  </a:solidFill>
                  <a:latin typeface="Arial Narrow"/>
                  <a:cs typeface="Arial Narrow"/>
                </a:rPr>
                <a:t>SCIENTIFIC GOALS</a:t>
              </a:r>
              <a:endParaRPr lang="en-US" sz="1800" dirty="0">
                <a:solidFill>
                  <a:schemeClr val="bg1"/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39" name="TextBox 20"/>
          <p:cNvSpPr txBox="1">
            <a:spLocks noChangeArrowheads="1"/>
          </p:cNvSpPr>
          <p:nvPr/>
        </p:nvSpPr>
        <p:spPr bwMode="auto">
          <a:xfrm>
            <a:off x="323528" y="165522"/>
            <a:ext cx="4144634" cy="5847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800" b="1" dirty="0" smtClean="0">
                <a:solidFill>
                  <a:srgbClr val="404040"/>
                </a:solidFill>
                <a:latin typeface="Arial Narrow"/>
                <a:cs typeface="Arial Narrow"/>
              </a:rPr>
              <a:t>MOSE: </a:t>
            </a:r>
            <a:r>
              <a:rPr lang="it-IT" sz="2800" b="1" dirty="0" err="1" smtClean="0">
                <a:solidFill>
                  <a:srgbClr val="404040"/>
                </a:solidFill>
                <a:latin typeface="Arial Narrow"/>
                <a:cs typeface="Arial Narrow"/>
              </a:rPr>
              <a:t>MO</a:t>
            </a:r>
            <a:r>
              <a:rPr lang="it-IT" sz="2800" dirty="0" err="1" smtClean="0">
                <a:solidFill>
                  <a:srgbClr val="404040"/>
                </a:solidFill>
                <a:latin typeface="Arial Narrow"/>
                <a:cs typeface="Arial Narrow"/>
              </a:rPr>
              <a:t>delling</a:t>
            </a:r>
            <a:r>
              <a:rPr lang="it-IT" sz="2800" dirty="0" smtClean="0">
                <a:solidFill>
                  <a:srgbClr val="404040"/>
                </a:solidFill>
                <a:latin typeface="Arial Narrow"/>
                <a:cs typeface="Arial Narrow"/>
              </a:rPr>
              <a:t> </a:t>
            </a:r>
            <a:r>
              <a:rPr lang="it-IT" sz="2800" b="1" dirty="0" err="1" smtClean="0">
                <a:solidFill>
                  <a:srgbClr val="404040"/>
                </a:solidFill>
                <a:latin typeface="Arial Narrow"/>
                <a:cs typeface="Arial Narrow"/>
              </a:rPr>
              <a:t>S</a:t>
            </a:r>
            <a:r>
              <a:rPr lang="it-IT" sz="2800" dirty="0" err="1" smtClean="0">
                <a:solidFill>
                  <a:srgbClr val="404040"/>
                </a:solidFill>
                <a:latin typeface="Arial Narrow"/>
                <a:cs typeface="Arial Narrow"/>
              </a:rPr>
              <a:t>ites</a:t>
            </a:r>
            <a:r>
              <a:rPr lang="it-IT" sz="2800" b="1" dirty="0" smtClean="0">
                <a:solidFill>
                  <a:srgbClr val="404040"/>
                </a:solidFill>
                <a:latin typeface="Arial Narrow"/>
                <a:cs typeface="Arial Narrow"/>
              </a:rPr>
              <a:t> E</a:t>
            </a:r>
            <a:r>
              <a:rPr lang="it-IT" sz="2800" dirty="0" smtClean="0">
                <a:solidFill>
                  <a:srgbClr val="404040"/>
                </a:solidFill>
                <a:latin typeface="Arial Narrow"/>
                <a:cs typeface="Arial Narrow"/>
              </a:rPr>
              <a:t>SO</a:t>
            </a:r>
            <a:r>
              <a:rPr lang="it-IT" sz="3200" b="1" dirty="0" smtClean="0">
                <a:solidFill>
                  <a:srgbClr val="404040"/>
                </a:solidFill>
                <a:latin typeface="Futura Condensed Medium" charset="0"/>
              </a:rPr>
              <a:t> </a:t>
            </a:r>
          </a:p>
        </p:txBody>
      </p:sp>
      <p:pic>
        <p:nvPicPr>
          <p:cNvPr id="28" name="Picture 27" descr="Logo_INAF_h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34" y="89745"/>
            <a:ext cx="722958" cy="65359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71600" y="3501008"/>
            <a:ext cx="6692607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Tool/method: </a:t>
            </a:r>
            <a:r>
              <a:rPr lang="en-US" dirty="0" smtClean="0">
                <a:latin typeface="Arial Narrow"/>
                <a:cs typeface="Arial Narrow"/>
              </a:rPr>
              <a:t>mesoscale atmospherical model </a:t>
            </a:r>
            <a:r>
              <a:rPr lang="en-US" u="sng" dirty="0" err="1" smtClean="0">
                <a:latin typeface="Arial Narrow"/>
                <a:cs typeface="Arial Narrow"/>
              </a:rPr>
              <a:t>Meso-NH</a:t>
            </a:r>
            <a:r>
              <a:rPr lang="en-US" u="sng" dirty="0" smtClean="0">
                <a:latin typeface="Arial Narrow"/>
                <a:cs typeface="Arial Narrow"/>
              </a:rPr>
              <a:t> </a:t>
            </a:r>
            <a:r>
              <a:rPr lang="en-US" dirty="0" smtClean="0">
                <a:latin typeface="Arial Narrow"/>
                <a:cs typeface="Arial Narrow"/>
              </a:rPr>
              <a:t>and </a:t>
            </a:r>
            <a:r>
              <a:rPr lang="en-US" u="sng" dirty="0" err="1" smtClean="0">
                <a:latin typeface="Arial Narrow"/>
                <a:cs typeface="Arial Narrow"/>
              </a:rPr>
              <a:t>Astro-Meso-NH</a:t>
            </a:r>
            <a:endParaRPr lang="en-US" u="sng" dirty="0">
              <a:latin typeface="Arial Narrow"/>
              <a:cs typeface="Arial Narrow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409575" y="6524625"/>
            <a:ext cx="3985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i="1" dirty="0" smtClean="0">
                <a:latin typeface="Arial Narrow"/>
                <a:cs typeface="Arial Narrow"/>
              </a:rPr>
              <a:t>The outcome of the T-REX project - 20-24 July 2015, </a:t>
            </a:r>
            <a:r>
              <a:rPr lang="en-GB" sz="1200" i="1" dirty="0" err="1" smtClean="0">
                <a:latin typeface="Arial Narrow"/>
                <a:cs typeface="Arial Narrow"/>
              </a:rPr>
              <a:t>Sexten</a:t>
            </a:r>
            <a:r>
              <a:rPr lang="en-GB" sz="1200" i="1" dirty="0" smtClean="0">
                <a:latin typeface="Arial Narrow"/>
                <a:cs typeface="Arial Narrow"/>
              </a:rPr>
              <a:t>, Italy</a:t>
            </a:r>
            <a:endParaRPr lang="en-US" sz="1200" i="1" dirty="0">
              <a:latin typeface="Arial Narrow"/>
              <a:cs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97547" y="3837626"/>
            <a:ext cx="1379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rial Narrow"/>
                <a:cs typeface="Arial Narrow"/>
              </a:rPr>
              <a:t>Masciadri et al. 1999</a:t>
            </a:r>
            <a:endParaRPr lang="en-US" sz="1200" i="1" dirty="0">
              <a:latin typeface="Arial Narrow"/>
              <a:cs typeface="Arial Narrow"/>
            </a:endParaRPr>
          </a:p>
        </p:txBody>
      </p:sp>
      <p:sp>
        <p:nvSpPr>
          <p:cNvPr id="30" name="Rectangle 98"/>
          <p:cNvSpPr>
            <a:spLocks noChangeArrowheads="1"/>
          </p:cNvSpPr>
          <p:nvPr/>
        </p:nvSpPr>
        <p:spPr bwMode="auto">
          <a:xfrm>
            <a:off x="5035669" y="4221088"/>
            <a:ext cx="3640787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00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ε</a:t>
            </a:r>
            <a:r>
              <a:rPr lang="en-GB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: seeing</a:t>
            </a:r>
          </a:p>
          <a:p>
            <a:pPr eaLnBrk="0" hangingPunct="0">
              <a:defRPr/>
            </a:pPr>
            <a:r>
              <a:rPr lang="en-GB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θ</a:t>
            </a:r>
            <a:r>
              <a:rPr lang="en-GB" sz="2000" baseline="-25000" dirty="0" smtClean="0">
                <a:solidFill>
                  <a:srgbClr val="000000"/>
                </a:solidFill>
                <a:latin typeface="Arial Narrow"/>
                <a:cs typeface="Arial Narrow"/>
              </a:rPr>
              <a:t>0</a:t>
            </a:r>
            <a:r>
              <a:rPr lang="en-GB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: isoplanatic angle</a:t>
            </a:r>
          </a:p>
          <a:p>
            <a:pPr eaLnBrk="0" hangingPunct="0">
              <a:defRPr/>
            </a:pPr>
            <a:r>
              <a:rPr lang="en-GB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 τ</a:t>
            </a:r>
            <a:r>
              <a:rPr lang="en-GB" sz="2000" baseline="-25000" dirty="0" smtClean="0">
                <a:solidFill>
                  <a:srgbClr val="000000"/>
                </a:solidFill>
                <a:latin typeface="Arial Narrow"/>
                <a:cs typeface="Arial Narrow"/>
              </a:rPr>
              <a:t>0</a:t>
            </a:r>
            <a:r>
              <a:rPr lang="en-GB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: wavefront coherence time</a:t>
            </a:r>
          </a:p>
          <a:p>
            <a:pPr eaLnBrk="0" hangingPunct="0">
              <a:defRPr/>
            </a:pPr>
            <a:r>
              <a:rPr lang="en-GB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 σ</a:t>
            </a:r>
            <a:r>
              <a:rPr lang="en-GB" sz="2000" baseline="30000" dirty="0" smtClean="0">
                <a:solidFill>
                  <a:srgbClr val="000000"/>
                </a:solidFill>
                <a:latin typeface="Arial Narrow"/>
                <a:cs typeface="Arial Narrow"/>
              </a:rPr>
              <a:t>2</a:t>
            </a:r>
            <a:r>
              <a:rPr lang="en-GB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 : scintillation rate</a:t>
            </a:r>
          </a:p>
          <a:p>
            <a:pPr eaLnBrk="0" hangingPunct="0">
              <a:defRPr/>
            </a:pPr>
            <a:r>
              <a:rPr lang="en-GB" sz="2400" dirty="0" smtClean="0">
                <a:solidFill>
                  <a:srgbClr val="000000"/>
                </a:solidFill>
                <a:latin typeface="Brush Script MT"/>
                <a:cs typeface="Arial Narrow"/>
              </a:rPr>
              <a:t>L</a:t>
            </a:r>
            <a:r>
              <a:rPr lang="en-GB" sz="2000" baseline="-25000" dirty="0" smtClean="0">
                <a:solidFill>
                  <a:srgbClr val="000000"/>
                </a:solidFill>
                <a:latin typeface="Arial Narrow"/>
                <a:cs typeface="Arial Narrow"/>
              </a:rPr>
              <a:t>0</a:t>
            </a:r>
            <a:r>
              <a:rPr lang="en-GB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: spatial coherence outer scale</a:t>
            </a:r>
          </a:p>
          <a:p>
            <a:pPr eaLnBrk="0" hangingPunct="0">
              <a:defRPr/>
            </a:pPr>
            <a:r>
              <a:rPr lang="en-GB" sz="2000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θ</a:t>
            </a:r>
            <a:r>
              <a:rPr lang="en-GB" sz="2000" baseline="-25000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M</a:t>
            </a:r>
            <a:r>
              <a:rPr lang="en-GB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 :  isoplanatic angle for the MCAO</a:t>
            </a:r>
            <a:endParaRPr lang="en-US" sz="20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36" name="Rectangle 102"/>
          <p:cNvSpPr>
            <a:spLocks noChangeArrowheads="1"/>
          </p:cNvSpPr>
          <p:nvPr/>
        </p:nvSpPr>
        <p:spPr bwMode="auto">
          <a:xfrm>
            <a:off x="1149225" y="4712726"/>
            <a:ext cx="2998788" cy="8810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it-IT">
              <a:effectLst>
                <a:outerShdw blurRad="38100" dist="38100" dir="2700000" algn="tl">
                  <a:srgbClr val="DDDDDD"/>
                </a:outerShdw>
              </a:effectLst>
              <a:latin typeface="Arial" pitchFamily="-108" charset="0"/>
              <a:ea typeface="+mn-ea"/>
              <a:cs typeface="+mn-cs"/>
            </a:endParaRPr>
          </a:p>
        </p:txBody>
      </p:sp>
      <p:sp>
        <p:nvSpPr>
          <p:cNvPr id="37" name="Rectangle 103"/>
          <p:cNvSpPr>
            <a:spLocks noChangeArrowheads="1"/>
          </p:cNvSpPr>
          <p:nvPr/>
        </p:nvSpPr>
        <p:spPr bwMode="auto">
          <a:xfrm>
            <a:off x="1549043" y="4860364"/>
            <a:ext cx="22129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s-ES_tradnl" sz="2400" b="1" dirty="0">
                <a:solidFill>
                  <a:srgbClr val="000000"/>
                </a:solidFill>
                <a:latin typeface="Arial Narrow"/>
                <a:cs typeface="Arial Narrow"/>
              </a:rPr>
              <a:t>F(h</a:t>
            </a:r>
            <a:r>
              <a:rPr lang="es-ES_tradnl" sz="2400" b="1" baseline="30000" dirty="0">
                <a:solidFill>
                  <a:srgbClr val="000000"/>
                </a:solidFill>
                <a:latin typeface="Arial Narrow"/>
                <a:cs typeface="Arial Narrow"/>
              </a:rPr>
              <a:t>a</a:t>
            </a:r>
            <a:r>
              <a:rPr lang="es-ES_tradnl" sz="2400" b="1" dirty="0">
                <a:solidFill>
                  <a:srgbClr val="000000"/>
                </a:solidFill>
                <a:latin typeface="Arial Narrow"/>
                <a:cs typeface="Arial Narrow"/>
              </a:rPr>
              <a:t>,V</a:t>
            </a:r>
            <a:r>
              <a:rPr lang="es-ES_tradnl" sz="2400" b="1" baseline="30000" dirty="0">
                <a:solidFill>
                  <a:srgbClr val="000000"/>
                </a:solidFill>
                <a:latin typeface="Arial Narrow"/>
                <a:cs typeface="Arial Narrow"/>
              </a:rPr>
              <a:t>b</a:t>
            </a:r>
            <a:r>
              <a:rPr lang="es-ES_tradnl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,</a:t>
            </a:r>
            <a:r>
              <a:rPr lang="es-ES_tradnl" sz="2400" b="1" dirty="0">
                <a:solidFill>
                  <a:srgbClr val="000000"/>
                </a:solidFill>
                <a:latin typeface="Arial Narrow"/>
                <a:cs typeface="Arial Narrow"/>
              </a:rPr>
              <a:t>L</a:t>
            </a:r>
            <a:r>
              <a:rPr lang="es-ES_tradnl" sz="2400" b="1" baseline="-25000" dirty="0" smtClean="0">
                <a:solidFill>
                  <a:srgbClr val="000000"/>
                </a:solidFill>
                <a:latin typeface="Arial Narrow"/>
                <a:cs typeface="Arial Narrow"/>
              </a:rPr>
              <a:t>0</a:t>
            </a:r>
            <a:r>
              <a:rPr lang="es-ES_tradnl" sz="2400" b="1" baseline="30000" dirty="0" smtClean="0">
                <a:solidFill>
                  <a:srgbClr val="000000"/>
                </a:solidFill>
                <a:latin typeface="Arial Narrow"/>
                <a:cs typeface="Arial Narrow"/>
              </a:rPr>
              <a:t>c</a:t>
            </a:r>
            <a:r>
              <a:rPr lang="es-ES_tradnl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)</a:t>
            </a:r>
            <a:r>
              <a:rPr lang="es-ES_tradnl" sz="24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C</a:t>
            </a:r>
            <a:r>
              <a:rPr lang="es-ES_tradnl" sz="2400" b="1" baseline="-25000" dirty="0" smtClean="0">
                <a:solidFill>
                  <a:srgbClr val="FF0000"/>
                </a:solidFill>
                <a:latin typeface="Arial Narrow"/>
                <a:cs typeface="Arial Narrow"/>
              </a:rPr>
              <a:t>N</a:t>
            </a:r>
            <a:r>
              <a:rPr lang="es-ES_tradnl" sz="2400" b="1" baseline="30000" dirty="0" smtClean="0">
                <a:solidFill>
                  <a:srgbClr val="FF0000"/>
                </a:solidFill>
                <a:latin typeface="Arial Narrow"/>
                <a:cs typeface="Arial Narrow"/>
              </a:rPr>
              <a:t>2</a:t>
            </a:r>
            <a:r>
              <a:rPr lang="es-ES_tradnl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dh</a:t>
            </a:r>
            <a:r>
              <a:rPr lang="es-ES_tradnl" sz="2400" b="1" baseline="30000" dirty="0" smtClean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endParaRPr lang="es-ES_tradnl" sz="2400" b="1" baseline="30000" dirty="0">
              <a:solidFill>
                <a:schemeClr val="hlink"/>
              </a:solidFill>
              <a:latin typeface="Arial Narrow"/>
              <a:cs typeface="Arial Narrow"/>
            </a:endParaRPr>
          </a:p>
        </p:txBody>
      </p:sp>
      <p:graphicFrame>
        <p:nvGraphicFramePr>
          <p:cNvPr id="3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747099"/>
              </p:ext>
            </p:extLst>
          </p:nvPr>
        </p:nvGraphicFramePr>
        <p:xfrm>
          <a:off x="1426567" y="4627001"/>
          <a:ext cx="40322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" name="Equation" r:id="rId9" imgW="203200" imgH="482600" progId="Equation.DSMT4">
                  <p:embed/>
                </p:oleObj>
              </mc:Choice>
              <mc:Fallback>
                <p:oleObj name="Equation" r:id="rId9" imgW="2032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6567" y="4627001"/>
                        <a:ext cx="403225" cy="9683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 Box 113"/>
          <p:cNvSpPr txBox="1">
            <a:spLocks noChangeArrowheads="1"/>
          </p:cNvSpPr>
          <p:nvPr/>
        </p:nvSpPr>
        <p:spPr bwMode="auto">
          <a:xfrm>
            <a:off x="2397695" y="5723964"/>
            <a:ext cx="14941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1400" dirty="0" smtClean="0">
                <a:solidFill>
                  <a:srgbClr val="000000"/>
                </a:solidFill>
                <a:latin typeface="Arial Narrow"/>
                <a:cs typeface="Arial Narrow"/>
              </a:rPr>
              <a:t>dynamic outer scale</a:t>
            </a:r>
            <a:endParaRPr lang="en-US" sz="1400" dirty="0" smtClean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41" name="Text Box 114"/>
          <p:cNvSpPr txBox="1">
            <a:spLocks noChangeArrowheads="1"/>
          </p:cNvSpPr>
          <p:nvPr/>
        </p:nvSpPr>
        <p:spPr bwMode="auto">
          <a:xfrm>
            <a:off x="2281055" y="4107857"/>
            <a:ext cx="9294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1400" dirty="0" smtClean="0">
                <a:solidFill>
                  <a:srgbClr val="000000"/>
                </a:solidFill>
                <a:latin typeface="Arial Narrow"/>
                <a:cs typeface="Arial Narrow"/>
              </a:rPr>
              <a:t>wind speed</a:t>
            </a:r>
            <a:endParaRPr lang="en-US" sz="1400" dirty="0" smtClean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42" name="Text Box 115"/>
          <p:cNvSpPr txBox="1">
            <a:spLocks noChangeArrowheads="1"/>
          </p:cNvSpPr>
          <p:nvPr/>
        </p:nvSpPr>
        <p:spPr bwMode="auto">
          <a:xfrm>
            <a:off x="1105863" y="5696976"/>
            <a:ext cx="5858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1400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heigth</a:t>
            </a:r>
            <a:endParaRPr lang="en-US" sz="1400" dirty="0" smtClean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43" name="Line 117"/>
          <p:cNvSpPr>
            <a:spLocks noChangeShapeType="1"/>
          </p:cNvSpPr>
          <p:nvPr/>
        </p:nvSpPr>
        <p:spPr bwMode="auto">
          <a:xfrm flipH="1" flipV="1">
            <a:off x="2618358" y="5246126"/>
            <a:ext cx="252412" cy="4778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44" name="Line 118"/>
          <p:cNvSpPr>
            <a:spLocks noChangeShapeType="1"/>
          </p:cNvSpPr>
          <p:nvPr/>
        </p:nvSpPr>
        <p:spPr bwMode="auto">
          <a:xfrm flipH="1">
            <a:off x="2161158" y="4404751"/>
            <a:ext cx="457200" cy="4556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45" name="Line 116"/>
          <p:cNvSpPr>
            <a:spLocks noChangeShapeType="1"/>
          </p:cNvSpPr>
          <p:nvPr/>
        </p:nvSpPr>
        <p:spPr bwMode="auto">
          <a:xfrm flipV="1">
            <a:off x="1461070" y="5317564"/>
            <a:ext cx="284163" cy="406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01360"/>
              </p:ext>
            </p:extLst>
          </p:nvPr>
        </p:nvGraphicFramePr>
        <p:xfrm>
          <a:off x="4366195" y="3976126"/>
          <a:ext cx="1397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" name="Equation" r:id="rId11" imgW="139700" imgH="228600" progId="Equation.3">
                  <p:embed/>
                </p:oleObj>
              </mc:Choice>
              <mc:Fallback>
                <p:oleObj name="Equation" r:id="rId11" imgW="139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6195" y="3976126"/>
                        <a:ext cx="1397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ight Brace 46"/>
          <p:cNvSpPr/>
          <p:nvPr/>
        </p:nvSpPr>
        <p:spPr>
          <a:xfrm flipH="1">
            <a:off x="4777942" y="4303087"/>
            <a:ext cx="246785" cy="1731828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7589" y="4852395"/>
            <a:ext cx="573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  <a:t>2D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x,y</a:t>
            </a:r>
            <a: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  <a:t>)</a:t>
            </a:r>
            <a:endParaRPr lang="en-US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34897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323528" y="764704"/>
            <a:ext cx="8580436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endParaRPr lang="en-US" sz="16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/>
              <a:cs typeface="Arial Narrow"/>
            </a:endParaRPr>
          </a:p>
          <a:p>
            <a:pPr algn="just" eaLnBrk="1" hangingPunct="1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r>
              <a:rPr lang="en-US" sz="1600" b="1" dirty="0" smtClean="0">
                <a:solidFill>
                  <a:srgbClr val="B71004"/>
                </a:solidFill>
                <a:latin typeface="Arial Narrow"/>
                <a:cs typeface="Arial Narrow"/>
              </a:rPr>
              <a:t>Surface temperature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: fundamental to eliminate the thermal gradient air/mirror and eliminate the 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‘mirror seeing’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 contribution.</a:t>
            </a:r>
          </a:p>
          <a:p>
            <a:pPr algn="just" eaLnBrk="1" hangingPunct="1"/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/>
              <a:cs typeface="Arial Narrow"/>
            </a:endParaRPr>
          </a:p>
          <a:p>
            <a:pPr algn="just" eaLnBrk="1" hangingPunct="1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r>
              <a:rPr lang="en-US" sz="1600" b="1" dirty="0" smtClean="0">
                <a:solidFill>
                  <a:srgbClr val="B71004"/>
                </a:solidFill>
                <a:latin typeface="Arial Narrow"/>
                <a:cs typeface="Arial Narrow"/>
              </a:rPr>
              <a:t>Surface wind speed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: it is the main source of vibrations of critical structures: adaptive secondary, primary mirror.</a:t>
            </a:r>
          </a:p>
          <a:p>
            <a:pPr algn="just" eaLnBrk="1" hangingPunct="1"/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/>
              <a:cs typeface="Arial Narrow"/>
            </a:endParaRPr>
          </a:p>
          <a:p>
            <a:pPr algn="just" eaLnBrk="1" hangingPunct="1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r>
              <a:rPr lang="en-US" sz="1600" b="1" dirty="0" smtClean="0">
                <a:solidFill>
                  <a:srgbClr val="B71004"/>
                </a:solidFill>
                <a:latin typeface="Arial Narrow"/>
                <a:cs typeface="Arial Narrow"/>
              </a:rPr>
              <a:t>Surface wind direction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: the atmospheric parameter more easily correlated to the seeing conditions.</a:t>
            </a:r>
          </a:p>
          <a:p>
            <a:pPr algn="just" eaLnBrk="1" hangingPunct="1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 Narrow"/>
              <a:cs typeface="Arial Narrow"/>
            </a:endParaRPr>
          </a:p>
          <a:p>
            <a:pPr algn="just" eaLnBrk="1" hangingPunct="1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r>
              <a:rPr lang="en-US" sz="1600" b="1" dirty="0" smtClean="0">
                <a:solidFill>
                  <a:srgbClr val="B71004"/>
                </a:solidFill>
                <a:latin typeface="Arial Narrow"/>
                <a:cs typeface="Arial Narrow"/>
              </a:rPr>
              <a:t>Vertical stratification atm. </a:t>
            </a:r>
            <a:r>
              <a:rPr lang="en-US" sz="1600" b="1" dirty="0">
                <a:solidFill>
                  <a:srgbClr val="B71004"/>
                </a:solidFill>
                <a:latin typeface="Arial Narrow"/>
                <a:cs typeface="Arial Narrow"/>
              </a:rPr>
              <a:t>p</a:t>
            </a:r>
            <a:r>
              <a:rPr lang="en-US" sz="1600" b="1" dirty="0" smtClean="0">
                <a:solidFill>
                  <a:srgbClr val="B71004"/>
                </a:solidFill>
                <a:latin typeface="Arial Narrow"/>
                <a:cs typeface="Arial Narrow"/>
              </a:rPr>
              <a:t>arameters on  [0,20km]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: </a:t>
            </a:r>
          </a:p>
          <a:p>
            <a:pPr algn="just" eaLnBrk="1" hangingPunct="1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- Particularly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wind speed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, main ingredient for the </a:t>
            </a:r>
            <a:r>
              <a:rPr lang="en-US" sz="16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wavefront coherence time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 (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0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). </a:t>
            </a:r>
          </a:p>
          <a:p>
            <a:pPr algn="just" eaLnBrk="1" hangingPunct="1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- There are not </a:t>
            </a:r>
            <a:r>
              <a:rPr lang="en-US" sz="1600" i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monitors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 that can routinely measure the wind speed stratification</a:t>
            </a:r>
            <a:r>
              <a:rPr lang="en-US" sz="1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.                                                                                                                                          </a:t>
            </a:r>
            <a:r>
              <a:rPr lang="en-US" sz="12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         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pPr algn="just" eaLnBrk="1" hangingPunct="1"/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pPr algn="just" eaLnBrk="1" hangingPunct="1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r>
              <a:rPr lang="en-US" sz="1600" b="1" dirty="0" smtClean="0">
                <a:solidFill>
                  <a:srgbClr val="B71004"/>
                </a:solidFill>
                <a:latin typeface="Arial Narrow"/>
                <a:cs typeface="Arial Narrow"/>
              </a:rPr>
              <a:t>Optical Turbulence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: mesoscale models represents the </a:t>
            </a:r>
            <a:r>
              <a:rPr lang="en-US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unique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 method that is able to provide 3D maps of the C</a:t>
            </a:r>
            <a:r>
              <a:rPr lang="en-US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N</a:t>
            </a:r>
            <a:r>
              <a:rPr lang="en-US" sz="16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2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 from which we can  retrieve all the astroclimatic parameters integrated along whatever line of sight.</a:t>
            </a:r>
          </a:p>
          <a:p>
            <a:pPr algn="just" eaLnBrk="1" hangingPunct="1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 Narrow"/>
              <a:cs typeface="Arial Narrow"/>
            </a:endParaRPr>
          </a:p>
          <a:p>
            <a:pPr algn="just" eaLnBrk="1" hangingPunct="1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                                                                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707395" y="2784683"/>
            <a:ext cx="4176464" cy="356285"/>
            <a:chOff x="2699792" y="2689756"/>
            <a:chExt cx="4176464" cy="356285"/>
          </a:xfrm>
        </p:grpSpPr>
        <p:sp>
          <p:nvSpPr>
            <p:cNvPr id="12" name="Rectangle 11"/>
            <p:cNvSpPr/>
            <p:nvPr/>
          </p:nvSpPr>
          <p:spPr>
            <a:xfrm>
              <a:off x="2699792" y="2738264"/>
              <a:ext cx="4176464" cy="307777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699792" y="2689756"/>
              <a:ext cx="410647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err="1">
                  <a:solidFill>
                    <a:srgbClr val="0000FF"/>
                  </a:solidFill>
                  <a:latin typeface="Arial Narrow"/>
                  <a:cs typeface="Arial Narrow"/>
                </a:rPr>
                <a:t>BIAS</a:t>
              </a:r>
              <a:r>
                <a:rPr lang="en-US" sz="1400" b="1" baseline="-25000" dirty="0" err="1">
                  <a:solidFill>
                    <a:srgbClr val="0000FF"/>
                  </a:solidFill>
                  <a:latin typeface="Arial Narrow"/>
                  <a:cs typeface="Arial Narrow"/>
                </a:rPr>
                <a:t>med</a:t>
              </a:r>
              <a:r>
                <a:rPr lang="en-US" sz="1400" b="1" dirty="0">
                  <a:solidFill>
                    <a:srgbClr val="0000FF"/>
                  </a:solidFill>
                  <a:latin typeface="Arial Narrow"/>
                  <a:cs typeface="Arial Narrow"/>
                </a:rPr>
                <a:t> &lt; - 7</a:t>
              </a:r>
              <a:r>
                <a:rPr lang="en-US" sz="1400" b="1" dirty="0" smtClean="0">
                  <a:solidFill>
                    <a:srgbClr val="0000FF"/>
                  </a:solidFill>
                  <a:latin typeface="Arial Narrow"/>
                  <a:cs typeface="Arial Narrow"/>
                </a:rPr>
                <a:t>°; </a:t>
              </a:r>
              <a:r>
                <a:rPr lang="en-US" sz="1400" b="1" dirty="0" err="1" smtClean="0">
                  <a:solidFill>
                    <a:srgbClr val="0000FF"/>
                  </a:solidFill>
                  <a:latin typeface="Arial Narrow"/>
                  <a:cs typeface="Arial Narrow"/>
                </a:rPr>
                <a:t>RMSE</a:t>
              </a:r>
              <a:r>
                <a:rPr lang="en-US" sz="1400" b="1" baseline="-25000" dirty="0" err="1" smtClean="0">
                  <a:solidFill>
                    <a:srgbClr val="0000FF"/>
                  </a:solidFill>
                  <a:latin typeface="Arial Narrow"/>
                  <a:cs typeface="Arial Narrow"/>
                </a:rPr>
                <a:t>med</a:t>
              </a:r>
              <a:r>
                <a:rPr lang="en-US" sz="1400" b="1" dirty="0" smtClean="0">
                  <a:solidFill>
                    <a:srgbClr val="0000FF"/>
                  </a:solidFill>
                  <a:latin typeface="Arial Narrow"/>
                  <a:cs typeface="Arial Narrow"/>
                </a:rPr>
                <a:t> ~ [32-35]°;  RMSE</a:t>
              </a:r>
              <a:r>
                <a:rPr lang="en-US" sz="1400" b="1" baseline="-25000" dirty="0" smtClean="0">
                  <a:solidFill>
                    <a:srgbClr val="0000FF"/>
                  </a:solidFill>
                  <a:latin typeface="Arial Narrow"/>
                  <a:cs typeface="Arial Narrow"/>
                </a:rPr>
                <a:t>REL</a:t>
              </a:r>
              <a:r>
                <a:rPr lang="en-US" sz="1400" b="1" dirty="0" smtClean="0">
                  <a:solidFill>
                    <a:srgbClr val="0000FF"/>
                  </a:solidFill>
                  <a:latin typeface="Arial Narrow"/>
                  <a:cs typeface="Arial Narrow"/>
                </a:rPr>
                <a:t> </a:t>
              </a:r>
              <a:r>
                <a:rPr lang="en-US" sz="1400" b="1" dirty="0">
                  <a:solidFill>
                    <a:srgbClr val="0000FF"/>
                  </a:solidFill>
                  <a:latin typeface="Arial Narrow"/>
                  <a:cs typeface="Arial Narrow"/>
                </a:rPr>
                <a:t>~ </a:t>
              </a:r>
              <a:r>
                <a:rPr lang="en-US" sz="1400" b="1" dirty="0" smtClean="0">
                  <a:solidFill>
                    <a:srgbClr val="0000FF"/>
                  </a:solidFill>
                  <a:latin typeface="Arial Narrow"/>
                  <a:cs typeface="Arial Narrow"/>
                </a:rPr>
                <a:t>[17-19]% </a:t>
              </a:r>
              <a:endParaRPr lang="en-US" sz="1400" dirty="0">
                <a:solidFill>
                  <a:srgbClr val="0000FF"/>
                </a:solidFill>
                <a:latin typeface="Arial Narrow"/>
                <a:cs typeface="Arial Narrow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409575" y="764704"/>
            <a:ext cx="8122865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425597" y="107920"/>
            <a:ext cx="8369875" cy="5847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BENEFITS in TERMS OF ASTRONOMICAL OBSERVATIONS </a:t>
            </a:r>
            <a:r>
              <a:rPr lang="it-IT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utura Condensed Medium" charset="0"/>
              </a:rPr>
              <a:t>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5496" y="4581128"/>
            <a:ext cx="9368795" cy="1538883"/>
            <a:chOff x="35496" y="4697849"/>
            <a:chExt cx="9368795" cy="1538883"/>
          </a:xfrm>
        </p:grpSpPr>
        <p:sp>
          <p:nvSpPr>
            <p:cNvPr id="19" name="TextBox 18"/>
            <p:cNvSpPr txBox="1"/>
            <p:nvPr/>
          </p:nvSpPr>
          <p:spPr>
            <a:xfrm>
              <a:off x="35496" y="4697849"/>
              <a:ext cx="9368795" cy="1538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404040"/>
                  </a:solidFill>
                  <a:latin typeface="Arial Narrow"/>
                  <a:cs typeface="Arial Narrow"/>
                </a:rPr>
                <a:t>  Practical </a:t>
              </a:r>
              <a:r>
                <a:rPr lang="en-US" sz="1600" b="1" dirty="0">
                  <a:solidFill>
                    <a:srgbClr val="404040"/>
                  </a:solidFill>
                  <a:latin typeface="Arial Narrow"/>
                  <a:cs typeface="Arial Narrow"/>
                </a:rPr>
                <a:t>e</a:t>
              </a:r>
              <a:r>
                <a:rPr lang="en-US" sz="1600" b="1" dirty="0" smtClean="0">
                  <a:solidFill>
                    <a:srgbClr val="404040"/>
                  </a:solidFill>
                  <a:latin typeface="Arial Narrow"/>
                  <a:cs typeface="Arial Narrow"/>
                </a:rPr>
                <a:t>xamples of optimization of the AO observations that we can obtain:</a:t>
              </a:r>
              <a:endParaRPr lang="en-US" sz="1600" b="1" dirty="0">
                <a:solidFill>
                  <a:srgbClr val="404040"/>
                </a:solidFill>
                <a:latin typeface="Arial Narrow"/>
                <a:cs typeface="Arial Narrow"/>
              </a:endParaRPr>
            </a:p>
            <a:p>
              <a:r>
                <a:rPr lang="en-US" sz="1600" dirty="0" smtClean="0">
                  <a:solidFill>
                    <a:srgbClr val="404040"/>
                  </a:solidFill>
                  <a:latin typeface="Arial Narrow"/>
                  <a:cs typeface="Arial Narrow"/>
                </a:rPr>
                <a:t>1)  Identification of temporal windows in which AO can not work at all (</a:t>
              </a:r>
              <a:r>
                <a:rPr lang="en-US" sz="1600" dirty="0" err="1" smtClean="0">
                  <a:solidFill>
                    <a:srgbClr val="404040"/>
                  </a:solidFill>
                  <a:latin typeface="Lucida Grande"/>
                  <a:ea typeface="Lucida Grande"/>
                  <a:cs typeface="Lucida Grande"/>
                </a:rPr>
                <a:t>ε</a:t>
              </a:r>
              <a:r>
                <a:rPr lang="en-US" sz="1600" dirty="0">
                  <a:solidFill>
                    <a:srgbClr val="404040"/>
                  </a:solidFill>
                  <a:latin typeface="Arial Narrow"/>
                  <a:cs typeface="Arial Narrow"/>
                </a:rPr>
                <a:t> </a:t>
              </a:r>
              <a:r>
                <a:rPr lang="en-US" sz="1600" dirty="0" smtClean="0">
                  <a:solidFill>
                    <a:srgbClr val="404040"/>
                  </a:solidFill>
                  <a:latin typeface="Arial Narrow"/>
                  <a:cs typeface="Arial Narrow"/>
                </a:rPr>
                <a:t>&gt; 1.5” or </a:t>
              </a:r>
              <a:r>
                <a:rPr lang="en-US" sz="1600" dirty="0" smtClean="0">
                  <a:solidFill>
                    <a:srgbClr val="404040"/>
                  </a:solidFill>
                  <a:latin typeface="Lucida Grande"/>
                  <a:ea typeface="Lucida Grande"/>
                  <a:cs typeface="Lucida Grande"/>
                </a:rPr>
                <a:t>τ</a:t>
              </a:r>
              <a:r>
                <a:rPr lang="en-US" sz="1600" baseline="-25000" dirty="0" smtClean="0">
                  <a:solidFill>
                    <a:srgbClr val="404040"/>
                  </a:solidFill>
                  <a:latin typeface="Arial Narrow"/>
                  <a:cs typeface="Arial Narrow"/>
                </a:rPr>
                <a:t>0</a:t>
              </a:r>
              <a:r>
                <a:rPr lang="en-US" sz="1600" dirty="0" smtClean="0">
                  <a:solidFill>
                    <a:srgbClr val="404040"/>
                  </a:solidFill>
                  <a:latin typeface="Arial Narrow"/>
                  <a:cs typeface="Arial Narrow"/>
                </a:rPr>
                <a:t> &lt; </a:t>
              </a:r>
              <a:r>
                <a:rPr lang="en-US" sz="1600" dirty="0" smtClean="0">
                  <a:solidFill>
                    <a:srgbClr val="404040"/>
                  </a:solidFill>
                  <a:latin typeface="Lucida Grande"/>
                  <a:ea typeface="Lucida Grande"/>
                  <a:cs typeface="Lucida Grande"/>
                </a:rPr>
                <a:t>τ</a:t>
              </a:r>
              <a:r>
                <a:rPr lang="en-US" sz="1600" baseline="-25000" dirty="0" smtClean="0">
                  <a:solidFill>
                    <a:srgbClr val="404040"/>
                  </a:solidFill>
                  <a:latin typeface="Arial Narrow"/>
                  <a:cs typeface="Arial Narrow"/>
                </a:rPr>
                <a:t>0,threshold</a:t>
              </a:r>
              <a:r>
                <a:rPr lang="en-US" sz="1600" dirty="0" smtClean="0">
                  <a:solidFill>
                    <a:srgbClr val="404040"/>
                  </a:solidFill>
                  <a:latin typeface="Arial Narrow"/>
                  <a:cs typeface="Arial Narrow"/>
                </a:rPr>
                <a:t>) </a:t>
              </a:r>
              <a:endParaRPr lang="en-US" sz="1400" b="1" i="1" dirty="0" smtClean="0">
                <a:solidFill>
                  <a:srgbClr val="0000FF"/>
                </a:solidFill>
                <a:latin typeface="Arial Narrow"/>
                <a:cs typeface="Arial Narrow"/>
              </a:endParaRPr>
            </a:p>
            <a:p>
              <a:r>
                <a:rPr lang="en-US" sz="1600" dirty="0" smtClean="0">
                  <a:solidFill>
                    <a:srgbClr val="404040"/>
                  </a:solidFill>
                  <a:latin typeface="Arial Narrow"/>
                  <a:cs typeface="Arial Narrow"/>
                  <a:sym typeface="Wingdings"/>
                </a:rPr>
                <a:t>2)  Identification of </a:t>
              </a:r>
              <a:r>
                <a:rPr lang="en-US" sz="1600" dirty="0">
                  <a:solidFill>
                    <a:srgbClr val="404040"/>
                  </a:solidFill>
                  <a:latin typeface="Arial Narrow"/>
                  <a:cs typeface="Arial Narrow"/>
                  <a:sym typeface="Wingdings"/>
                </a:rPr>
                <a:t>temporal windows in which the total seeing is extremely weak </a:t>
              </a:r>
              <a:r>
                <a:rPr lang="en-US" sz="1600" dirty="0">
                  <a:solidFill>
                    <a:srgbClr val="404040"/>
                  </a:solidFill>
                  <a:latin typeface="Arial Narrow"/>
                  <a:cs typeface="Arial Narrow"/>
                </a:rPr>
                <a:t>(</a:t>
              </a:r>
              <a:r>
                <a:rPr lang="en-US" sz="1600" dirty="0" err="1">
                  <a:solidFill>
                    <a:srgbClr val="404040"/>
                  </a:solidFill>
                  <a:latin typeface="Lucida Grande"/>
                  <a:ea typeface="Lucida Grande"/>
                  <a:cs typeface="Lucida Grande"/>
                </a:rPr>
                <a:t>ε</a:t>
              </a:r>
              <a:r>
                <a:rPr lang="en-US" sz="1600" dirty="0">
                  <a:solidFill>
                    <a:srgbClr val="404040"/>
                  </a:solidFill>
                  <a:latin typeface="Arial Narrow"/>
                  <a:cs typeface="Arial Narrow"/>
                </a:rPr>
                <a:t> &lt; </a:t>
              </a:r>
              <a:r>
                <a:rPr lang="en-US" sz="1600" dirty="0" smtClean="0">
                  <a:solidFill>
                    <a:srgbClr val="404040"/>
                  </a:solidFill>
                  <a:latin typeface="Arial Narrow"/>
                  <a:cs typeface="Arial Narrow"/>
                </a:rPr>
                <a:t>0.8”</a:t>
              </a:r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/>
                  <a:cs typeface="Arial Narrow"/>
                </a:rPr>
                <a:t>)</a:t>
              </a:r>
              <a:r>
                <a:rPr lang="en-US" sz="1400" b="1" dirty="0" smtClean="0">
                  <a:solidFill>
                    <a:srgbClr val="0000FF"/>
                  </a:solidFill>
                  <a:latin typeface="Arial Narrow"/>
                  <a:cs typeface="Arial Narrow"/>
                </a:rPr>
                <a:t> for high-contrast imaging</a:t>
              </a:r>
            </a:p>
            <a:p>
              <a:r>
                <a:rPr lang="en-US" sz="1400" b="1" dirty="0" smtClean="0">
                  <a:solidFill>
                    <a:srgbClr val="0000FF"/>
                  </a:solidFill>
                  <a:latin typeface="Arial Narrow"/>
                  <a:cs typeface="Arial Narrow"/>
                </a:rPr>
                <a:t>                    </a:t>
              </a:r>
              <a:endParaRPr lang="en-US" sz="1400" b="1" dirty="0">
                <a:solidFill>
                  <a:srgbClr val="0000FF"/>
                </a:solidFill>
                <a:latin typeface="Arial Narrow"/>
                <a:cs typeface="Arial Narrow"/>
              </a:endParaRPr>
            </a:p>
            <a:p>
              <a:r>
                <a:rPr lang="en-US" sz="1600" dirty="0" smtClean="0">
                  <a:solidFill>
                    <a:srgbClr val="404040"/>
                  </a:solidFill>
                  <a:latin typeface="Arial Narrow"/>
                  <a:cs typeface="Arial Narrow"/>
                </a:rPr>
                <a:t>3)  Identification of temporal windows in which the turbulence in the free atmosphere is weak </a:t>
              </a:r>
              <a:r>
                <a:rPr lang="en-US" sz="1600" dirty="0" smtClean="0">
                  <a:solidFill>
                    <a:srgbClr val="40404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sz="1600" dirty="0">
                  <a:solidFill>
                    <a:srgbClr val="404040"/>
                  </a:solidFill>
                  <a:latin typeface="Arial Narrow"/>
                  <a:cs typeface="Arial Narrow"/>
                  <a:sym typeface="Wingdings"/>
                </a:rPr>
                <a:t> </a:t>
              </a:r>
              <a:r>
                <a:rPr lang="en-US" sz="1400" b="1" dirty="0" smtClean="0">
                  <a:solidFill>
                    <a:srgbClr val="0000FF"/>
                  </a:solidFill>
                  <a:latin typeface="Arial Narrow"/>
                  <a:cs typeface="Arial Narrow"/>
                  <a:sym typeface="Wingdings"/>
                </a:rPr>
                <a:t>GLAO, MCAO and WFAO</a:t>
              </a:r>
              <a:endParaRPr lang="en-US" sz="1400" b="1" dirty="0">
                <a:solidFill>
                  <a:srgbClr val="0000FF"/>
                </a:solidFill>
                <a:latin typeface="Arial Narrow"/>
                <a:cs typeface="Arial Narrow"/>
                <a:sym typeface="Wingdings"/>
              </a:endParaRPr>
            </a:p>
            <a:p>
              <a:pPr marL="285750" indent="-285750">
                <a:buFontTx/>
                <a:buChar char="-"/>
              </a:pPr>
              <a:endParaRPr lang="en-US" sz="1600" dirty="0">
                <a:solidFill>
                  <a:srgbClr val="40404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20272" y="5345921"/>
              <a:ext cx="15837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 Narrow"/>
                  <a:cs typeface="Arial Narrow"/>
                </a:rPr>
                <a:t>(extra-solar planets)</a:t>
              </a:r>
              <a:endParaRPr lang="en-US" sz="1400" b="1" dirty="0">
                <a:solidFill>
                  <a:srgbClr val="0000FF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426948" y="1322636"/>
            <a:ext cx="2249508" cy="307777"/>
            <a:chOff x="5490844" y="1322636"/>
            <a:chExt cx="2249508" cy="307777"/>
          </a:xfrm>
        </p:grpSpPr>
        <p:sp>
          <p:nvSpPr>
            <p:cNvPr id="15" name="Rectangle 14"/>
            <p:cNvSpPr/>
            <p:nvPr/>
          </p:nvSpPr>
          <p:spPr>
            <a:xfrm>
              <a:off x="5508104" y="1327448"/>
              <a:ext cx="2232248" cy="3029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490844" y="1322636"/>
              <a:ext cx="2249508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400" b="1" dirty="0" err="1">
                  <a:solidFill>
                    <a:srgbClr val="0000FF"/>
                  </a:solidFill>
                  <a:latin typeface="Arial Narrow"/>
                  <a:cs typeface="Arial Narrow"/>
                </a:rPr>
                <a:t>BIAS</a:t>
              </a:r>
              <a:r>
                <a:rPr lang="en-US" sz="1400" b="1" baseline="-25000" dirty="0" err="1">
                  <a:solidFill>
                    <a:srgbClr val="0000FF"/>
                  </a:solidFill>
                  <a:latin typeface="Arial Narrow"/>
                  <a:cs typeface="Arial Narrow"/>
                </a:rPr>
                <a:t>med</a:t>
              </a:r>
              <a:r>
                <a:rPr lang="en-US" sz="1400" b="1" dirty="0">
                  <a:solidFill>
                    <a:srgbClr val="0000FF"/>
                  </a:solidFill>
                  <a:latin typeface="Arial Narrow"/>
                  <a:cs typeface="Arial Narrow"/>
                </a:rPr>
                <a:t> and </a:t>
              </a:r>
              <a:r>
                <a:rPr lang="en-US" sz="1400" b="1" dirty="0" err="1" smtClean="0">
                  <a:solidFill>
                    <a:srgbClr val="0000FF"/>
                  </a:solidFill>
                  <a:latin typeface="Lucida Grande"/>
                  <a:ea typeface="Lucida Grande"/>
                  <a:cs typeface="Lucida Grande"/>
                </a:rPr>
                <a:t>RMSE</a:t>
              </a:r>
              <a:r>
                <a:rPr lang="en-US" sz="1400" b="1" baseline="-25000" dirty="0" err="1" smtClean="0">
                  <a:solidFill>
                    <a:srgbClr val="0000FF"/>
                  </a:solidFill>
                  <a:latin typeface="Arial Narrow"/>
                  <a:cs typeface="Arial Narrow"/>
                </a:rPr>
                <a:t>med</a:t>
              </a:r>
              <a:r>
                <a:rPr lang="en-US" sz="1400" b="1" dirty="0" smtClean="0">
                  <a:solidFill>
                    <a:srgbClr val="0000FF"/>
                  </a:solidFill>
                  <a:latin typeface="Arial Narrow"/>
                  <a:cs typeface="Arial Narrow"/>
                </a:rPr>
                <a:t> </a:t>
              </a:r>
              <a:r>
                <a:rPr lang="en-US" sz="1400" b="1" dirty="0">
                  <a:solidFill>
                    <a:srgbClr val="0000FF"/>
                  </a:solidFill>
                  <a:latin typeface="Arial Narrow"/>
                  <a:cs typeface="Arial Narrow"/>
                </a:rPr>
                <a:t>&lt; 1 °</a:t>
              </a:r>
              <a:r>
                <a:rPr lang="en-US" sz="1400" b="1" dirty="0" smtClean="0">
                  <a:solidFill>
                    <a:srgbClr val="0000FF"/>
                  </a:solidFill>
                  <a:latin typeface="Arial Narrow"/>
                  <a:cs typeface="Arial Narrow"/>
                </a:rPr>
                <a:t>C</a:t>
              </a:r>
              <a:endParaRPr lang="en-US" sz="1400" b="1" dirty="0">
                <a:solidFill>
                  <a:srgbClr val="0000FF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732641" y="2060848"/>
            <a:ext cx="3007599" cy="307777"/>
            <a:chOff x="3923928" y="2060848"/>
            <a:chExt cx="3007599" cy="307777"/>
          </a:xfrm>
        </p:grpSpPr>
        <p:sp>
          <p:nvSpPr>
            <p:cNvPr id="14" name="Rectangle 13"/>
            <p:cNvSpPr/>
            <p:nvPr/>
          </p:nvSpPr>
          <p:spPr>
            <a:xfrm>
              <a:off x="3995936" y="2060848"/>
              <a:ext cx="2880320" cy="307777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923928" y="2060848"/>
              <a:ext cx="30075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err="1">
                  <a:solidFill>
                    <a:srgbClr val="0000FF"/>
                  </a:solidFill>
                  <a:latin typeface="Arial Narrow"/>
                  <a:cs typeface="Arial Narrow"/>
                </a:rPr>
                <a:t>BIAS</a:t>
              </a:r>
              <a:r>
                <a:rPr lang="en-US" sz="1400" b="1" baseline="-25000" dirty="0" err="1">
                  <a:solidFill>
                    <a:srgbClr val="0000FF"/>
                  </a:solidFill>
                  <a:latin typeface="Arial Narrow"/>
                  <a:cs typeface="Arial Narrow"/>
                </a:rPr>
                <a:t>med</a:t>
              </a:r>
              <a:r>
                <a:rPr lang="en-US" sz="1400" b="1" dirty="0">
                  <a:solidFill>
                    <a:srgbClr val="0000FF"/>
                  </a:solidFill>
                  <a:latin typeface="Arial Narrow"/>
                  <a:cs typeface="Arial Narrow"/>
                </a:rPr>
                <a:t> &lt; 0.93 ms</a:t>
              </a:r>
              <a:r>
                <a:rPr lang="en-US" sz="1400" b="1" baseline="30000" dirty="0">
                  <a:solidFill>
                    <a:srgbClr val="0000FF"/>
                  </a:solidFill>
                  <a:latin typeface="Arial Narrow"/>
                  <a:cs typeface="Arial Narrow"/>
                </a:rPr>
                <a:t>-</a:t>
              </a:r>
              <a:r>
                <a:rPr lang="en-US" sz="1400" b="1" baseline="30000" dirty="0" smtClean="0">
                  <a:solidFill>
                    <a:srgbClr val="0000FF"/>
                  </a:solidFill>
                  <a:latin typeface="Arial Narrow"/>
                  <a:cs typeface="Arial Narrow"/>
                </a:rPr>
                <a:t>1</a:t>
              </a:r>
              <a:r>
                <a:rPr lang="en-US" sz="1400" b="1" dirty="0" smtClean="0">
                  <a:solidFill>
                    <a:srgbClr val="0000FF"/>
                  </a:solidFill>
                  <a:latin typeface="Arial Narrow"/>
                  <a:cs typeface="Arial Narrow"/>
                </a:rPr>
                <a:t>; </a:t>
              </a:r>
              <a:r>
                <a:rPr lang="en-US" sz="1400" b="1" dirty="0" err="1" smtClean="0">
                  <a:solidFill>
                    <a:srgbClr val="0000FF"/>
                  </a:solidFill>
                  <a:latin typeface="Lucida Grande"/>
                  <a:ea typeface="Lucida Grande"/>
                  <a:cs typeface="Lucida Grande"/>
                </a:rPr>
                <a:t>RMSE</a:t>
              </a:r>
              <a:r>
                <a:rPr lang="en-US" sz="1400" b="1" baseline="-25000" dirty="0" err="1" smtClean="0">
                  <a:solidFill>
                    <a:srgbClr val="0000FF"/>
                  </a:solidFill>
                  <a:latin typeface="Arial Narrow"/>
                  <a:cs typeface="Arial Narrow"/>
                </a:rPr>
                <a:t>med</a:t>
              </a:r>
              <a:r>
                <a:rPr lang="en-US" sz="1400" b="1" dirty="0" smtClean="0">
                  <a:solidFill>
                    <a:srgbClr val="0000FF"/>
                  </a:solidFill>
                  <a:latin typeface="Arial Narrow"/>
                  <a:cs typeface="Arial Narrow"/>
                </a:rPr>
                <a:t> </a:t>
              </a:r>
              <a:r>
                <a:rPr lang="en-US" sz="1400" b="1" dirty="0">
                  <a:solidFill>
                    <a:srgbClr val="0000FF"/>
                  </a:solidFill>
                  <a:latin typeface="Arial Narrow"/>
                  <a:cs typeface="Arial Narrow"/>
                </a:rPr>
                <a:t>≤ </a:t>
              </a:r>
              <a:r>
                <a:rPr lang="en-US" sz="1400" b="1" dirty="0" smtClean="0">
                  <a:solidFill>
                    <a:srgbClr val="0000FF"/>
                  </a:solidFill>
                  <a:latin typeface="Arial Narrow"/>
                  <a:cs typeface="Arial Narrow"/>
                </a:rPr>
                <a:t>2.3ms</a:t>
              </a:r>
              <a:r>
                <a:rPr lang="en-US" sz="1400" b="1" baseline="30000" dirty="0">
                  <a:solidFill>
                    <a:srgbClr val="0000FF"/>
                  </a:solidFill>
                  <a:latin typeface="Arial Narrow"/>
                  <a:cs typeface="Arial Narrow"/>
                </a:rPr>
                <a:t>-</a:t>
              </a:r>
              <a:r>
                <a:rPr lang="en-US" sz="1400" b="1" baseline="30000" dirty="0" smtClean="0">
                  <a:solidFill>
                    <a:srgbClr val="0000FF"/>
                  </a:solidFill>
                  <a:latin typeface="Arial Narrow"/>
                  <a:cs typeface="Arial Narrow"/>
                </a:rPr>
                <a:t>1 </a:t>
              </a:r>
              <a:endParaRPr lang="en-US" sz="1200" b="1" dirty="0">
                <a:solidFill>
                  <a:srgbClr val="0000FF"/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951191" y="5961474"/>
            <a:ext cx="6717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B71004"/>
                </a:solidFill>
                <a:latin typeface="Arial Narrow"/>
                <a:cs typeface="Arial Narrow"/>
              </a:rPr>
              <a:t>J</a:t>
            </a:r>
            <a:r>
              <a:rPr lang="en-US" sz="2000" b="1" dirty="0" smtClean="0">
                <a:solidFill>
                  <a:srgbClr val="B71004"/>
                </a:solidFill>
                <a:latin typeface="Arial Narrow"/>
                <a:cs typeface="Arial Narrow"/>
              </a:rPr>
              <a:t>ust one tool for a huge number of benefits in different contexts !</a:t>
            </a:r>
            <a:r>
              <a:rPr lang="en-US" sz="2000" b="1" dirty="0" smtClean="0">
                <a:solidFill>
                  <a:srgbClr val="404040"/>
                </a:solidFill>
                <a:latin typeface="Arial Narrow"/>
                <a:cs typeface="Arial Narrow"/>
              </a:rPr>
              <a:t> </a:t>
            </a:r>
            <a:endParaRPr lang="en-US" sz="2000" b="1" dirty="0">
              <a:solidFill>
                <a:srgbClr val="404040"/>
              </a:solidFill>
              <a:latin typeface="Arial Narrow"/>
              <a:cs typeface="Arial Narrow"/>
            </a:endParaRPr>
          </a:p>
        </p:txBody>
      </p:sp>
      <p:sp>
        <p:nvSpPr>
          <p:cNvPr id="21505" name="Line 3"/>
          <p:cNvSpPr>
            <a:spLocks noChangeShapeType="1"/>
          </p:cNvSpPr>
          <p:nvPr/>
        </p:nvSpPr>
        <p:spPr bwMode="auto">
          <a:xfrm>
            <a:off x="482600" y="6424613"/>
            <a:ext cx="6753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4"/>
          <p:cNvSpPr>
            <a:spLocks noChangeShapeType="1"/>
          </p:cNvSpPr>
          <p:nvPr/>
        </p:nvSpPr>
        <p:spPr bwMode="auto">
          <a:xfrm>
            <a:off x="482600" y="6496050"/>
            <a:ext cx="6753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5"/>
          <p:cNvSpPr>
            <a:spLocks noChangeShapeType="1"/>
          </p:cNvSpPr>
          <p:nvPr/>
        </p:nvSpPr>
        <p:spPr bwMode="auto">
          <a:xfrm>
            <a:off x="8258175" y="642461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6"/>
          <p:cNvSpPr>
            <a:spLocks noChangeShapeType="1"/>
          </p:cNvSpPr>
          <p:nvPr/>
        </p:nvSpPr>
        <p:spPr bwMode="auto">
          <a:xfrm>
            <a:off x="8258175" y="649605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1" descr="mose_red_tras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6075363"/>
            <a:ext cx="900113" cy="766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1523" name="Text Box 7"/>
          <p:cNvSpPr txBox="1">
            <a:spLocks noChangeArrowheads="1"/>
          </p:cNvSpPr>
          <p:nvPr/>
        </p:nvSpPr>
        <p:spPr bwMode="auto">
          <a:xfrm>
            <a:off x="409575" y="6524625"/>
            <a:ext cx="3985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i="1" dirty="0" smtClean="0">
                <a:latin typeface="Arial Narrow"/>
                <a:cs typeface="Arial Narrow"/>
              </a:rPr>
              <a:t>The outcome of the T-REX project - 20-24 July 2015, </a:t>
            </a:r>
            <a:r>
              <a:rPr lang="en-GB" sz="1200" i="1" dirty="0" err="1" smtClean="0">
                <a:latin typeface="Arial Narrow"/>
                <a:cs typeface="Arial Narrow"/>
              </a:rPr>
              <a:t>Sexten</a:t>
            </a:r>
            <a:r>
              <a:rPr lang="en-GB" sz="1200" i="1" dirty="0" smtClean="0">
                <a:latin typeface="Arial Narrow"/>
                <a:cs typeface="Arial Narrow"/>
              </a:rPr>
              <a:t>, Italy</a:t>
            </a:r>
            <a:endParaRPr lang="en-US" sz="1200" i="1" dirty="0">
              <a:latin typeface="Arial Narrow"/>
              <a:cs typeface="Arial Narrow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09575" y="764704"/>
            <a:ext cx="8122865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40845" y="3496816"/>
            <a:ext cx="2003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D80000"/>
                </a:solidFill>
                <a:latin typeface="Arial Narrow"/>
                <a:cs typeface="Arial Narrow"/>
              </a:rPr>
              <a:t>Masciadri et al., 2013, MNRAS</a:t>
            </a:r>
            <a:endParaRPr lang="en-US" sz="1200" b="1" i="1" dirty="0">
              <a:solidFill>
                <a:srgbClr val="D80000"/>
              </a:solidFill>
              <a:latin typeface="Arial Narrow"/>
              <a:cs typeface="Arial Narrow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75871" y="764704"/>
            <a:ext cx="1926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D80000"/>
                </a:solidFill>
                <a:latin typeface="Arial Narrow"/>
                <a:cs typeface="Arial Narrow"/>
              </a:rPr>
              <a:t>Lascaux et al., MNRAS, 2015</a:t>
            </a:r>
            <a:endParaRPr lang="en-US" sz="1200" b="1" i="1" dirty="0">
              <a:solidFill>
                <a:srgbClr val="D8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574855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3"/>
          <p:cNvSpPr>
            <a:spLocks noChangeShapeType="1"/>
          </p:cNvSpPr>
          <p:nvPr/>
        </p:nvSpPr>
        <p:spPr bwMode="auto">
          <a:xfrm>
            <a:off x="482600" y="6424613"/>
            <a:ext cx="6753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4"/>
          <p:cNvSpPr>
            <a:spLocks noChangeShapeType="1"/>
          </p:cNvSpPr>
          <p:nvPr/>
        </p:nvSpPr>
        <p:spPr bwMode="auto">
          <a:xfrm>
            <a:off x="482600" y="6496050"/>
            <a:ext cx="6753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5"/>
          <p:cNvSpPr>
            <a:spLocks noChangeShapeType="1"/>
          </p:cNvSpPr>
          <p:nvPr/>
        </p:nvSpPr>
        <p:spPr bwMode="auto">
          <a:xfrm>
            <a:off x="8258175" y="642461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6"/>
          <p:cNvSpPr>
            <a:spLocks noChangeShapeType="1"/>
          </p:cNvSpPr>
          <p:nvPr/>
        </p:nvSpPr>
        <p:spPr bwMode="auto">
          <a:xfrm>
            <a:off x="8258175" y="649605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1" descr="mose_red_tras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6075363"/>
            <a:ext cx="900113" cy="766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1523" name="Text Box 7"/>
          <p:cNvSpPr txBox="1">
            <a:spLocks noChangeArrowheads="1"/>
          </p:cNvSpPr>
          <p:nvPr/>
        </p:nvSpPr>
        <p:spPr bwMode="auto">
          <a:xfrm>
            <a:off x="409575" y="6524625"/>
            <a:ext cx="3985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i="1" dirty="0" smtClean="0">
                <a:latin typeface="Arial Narrow"/>
                <a:cs typeface="Arial Narrow"/>
              </a:rPr>
              <a:t>The outcome of the T-REX project - 20-24 July 2015, </a:t>
            </a:r>
            <a:r>
              <a:rPr lang="en-GB" sz="1200" i="1" dirty="0" err="1" smtClean="0">
                <a:latin typeface="Arial Narrow"/>
                <a:cs typeface="Arial Narrow"/>
              </a:rPr>
              <a:t>Sexten</a:t>
            </a:r>
            <a:r>
              <a:rPr lang="en-GB" sz="1200" i="1" dirty="0" smtClean="0">
                <a:latin typeface="Arial Narrow"/>
                <a:cs typeface="Arial Narrow"/>
              </a:rPr>
              <a:t>, Italy</a:t>
            </a:r>
            <a:endParaRPr lang="en-US" sz="1200" i="1" dirty="0">
              <a:latin typeface="Arial Narrow"/>
              <a:cs typeface="Arial Narrow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09575" y="764704"/>
            <a:ext cx="8122865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20"/>
          <p:cNvSpPr txBox="1">
            <a:spLocks noChangeArrowheads="1"/>
          </p:cNvSpPr>
          <p:nvPr/>
        </p:nvSpPr>
        <p:spPr bwMode="auto">
          <a:xfrm>
            <a:off x="468313" y="116632"/>
            <a:ext cx="8928223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800" b="1" dirty="0" smtClean="0">
                <a:solidFill>
                  <a:srgbClr val="404040"/>
                </a:solidFill>
                <a:latin typeface="Arial Narrow"/>
                <a:cs typeface="Arial Narrow"/>
              </a:rPr>
              <a:t>MODEL CONFIGURATION  - GRID NESTING </a:t>
            </a:r>
          </a:p>
        </p:txBody>
      </p:sp>
      <p:sp>
        <p:nvSpPr>
          <p:cNvPr id="13" name="TextBox 33"/>
          <p:cNvSpPr txBox="1">
            <a:spLocks noChangeArrowheads="1"/>
          </p:cNvSpPr>
          <p:nvPr/>
        </p:nvSpPr>
        <p:spPr bwMode="auto">
          <a:xfrm>
            <a:off x="468313" y="1320800"/>
            <a:ext cx="22015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>
                <a:latin typeface="Arial Narrow"/>
                <a:cs typeface="Arial Narrow"/>
              </a:rPr>
              <a:t>- </a:t>
            </a:r>
            <a:r>
              <a:rPr lang="en-US" sz="1400" b="1" dirty="0" err="1">
                <a:latin typeface="Arial Narrow"/>
                <a:cs typeface="Arial Narrow"/>
              </a:rPr>
              <a:t>Paranal-Armazones</a:t>
            </a:r>
            <a:r>
              <a:rPr lang="en-US" sz="1400" b="1" dirty="0">
                <a:latin typeface="Arial Narrow"/>
                <a:cs typeface="Arial Narrow"/>
              </a:rPr>
              <a:t>: ~22km</a:t>
            </a:r>
          </a:p>
        </p:txBody>
      </p:sp>
      <p:sp>
        <p:nvSpPr>
          <p:cNvPr id="14" name="TextBox 46"/>
          <p:cNvSpPr txBox="1">
            <a:spLocks noChangeArrowheads="1"/>
          </p:cNvSpPr>
          <p:nvPr/>
        </p:nvSpPr>
        <p:spPr bwMode="auto">
          <a:xfrm>
            <a:off x="468313" y="1662113"/>
            <a:ext cx="22159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Arial Narrow"/>
                <a:cs typeface="Arial Narrow"/>
              </a:rPr>
              <a:t>- Paranal-Antofagasta: ~110km</a:t>
            </a:r>
          </a:p>
        </p:txBody>
      </p:sp>
      <p:sp>
        <p:nvSpPr>
          <p:cNvPr id="15" name="TextBox 47"/>
          <p:cNvSpPr txBox="1">
            <a:spLocks noChangeArrowheads="1"/>
          </p:cNvSpPr>
          <p:nvPr/>
        </p:nvSpPr>
        <p:spPr bwMode="auto">
          <a:xfrm>
            <a:off x="468313" y="2005013"/>
            <a:ext cx="1710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Arial Narrow"/>
                <a:cs typeface="Arial Narrow"/>
              </a:rPr>
              <a:t>- Paranal-coast: ~16km</a:t>
            </a:r>
          </a:p>
        </p:txBody>
      </p:sp>
      <p:sp>
        <p:nvSpPr>
          <p:cNvPr id="16" name="TextBox 48"/>
          <p:cNvSpPr txBox="1">
            <a:spLocks noChangeArrowheads="1"/>
          </p:cNvSpPr>
          <p:nvPr/>
        </p:nvSpPr>
        <p:spPr bwMode="auto">
          <a:xfrm>
            <a:off x="468313" y="2328863"/>
            <a:ext cx="19400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Arial Narrow"/>
                <a:cs typeface="Arial Narrow"/>
              </a:rPr>
              <a:t>- </a:t>
            </a:r>
            <a:r>
              <a:rPr lang="en-US" sz="1400" dirty="0" err="1">
                <a:latin typeface="Arial Narrow"/>
                <a:cs typeface="Arial Narrow"/>
              </a:rPr>
              <a:t>Armazones</a:t>
            </a:r>
            <a:r>
              <a:rPr lang="en-US" sz="1400" dirty="0">
                <a:latin typeface="Arial Narrow"/>
                <a:cs typeface="Arial Narrow"/>
              </a:rPr>
              <a:t>-coast: ~36km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213100" y="1125538"/>
            <a:ext cx="5600700" cy="4219575"/>
            <a:chOff x="3213100" y="1125538"/>
            <a:chExt cx="5600700" cy="4219575"/>
          </a:xfrm>
        </p:grpSpPr>
        <p:pic>
          <p:nvPicPr>
            <p:cNvPr id="18" name="Picture 34" descr="google_map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100" y="1125538"/>
              <a:ext cx="5600700" cy="421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3563938" y="1320800"/>
              <a:ext cx="5126037" cy="3836988"/>
              <a:chOff x="3563938" y="1320800"/>
              <a:chExt cx="5126037" cy="3836988"/>
            </a:xfrm>
          </p:grpSpPr>
          <p:grpSp>
            <p:nvGrpSpPr>
              <p:cNvPr id="20" name="Group 38"/>
              <p:cNvGrpSpPr>
                <a:grpSpLocks/>
              </p:cNvGrpSpPr>
              <p:nvPr/>
            </p:nvGrpSpPr>
            <p:grpSpPr bwMode="auto">
              <a:xfrm>
                <a:off x="3563938" y="1320800"/>
                <a:ext cx="5126037" cy="3836988"/>
                <a:chOff x="3563888" y="1321023"/>
                <a:chExt cx="5126087" cy="3836169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3563888" y="1321023"/>
                  <a:ext cx="5126087" cy="3836169"/>
                </a:xfrm>
                <a:prstGeom prst="rect">
                  <a:avLst/>
                </a:prstGeom>
                <a:noFill/>
                <a:ln w="12700" cmpd="sng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4329070" y="2005090"/>
                  <a:ext cx="3195668" cy="2834670"/>
                </a:xfrm>
                <a:prstGeom prst="rect">
                  <a:avLst/>
                </a:prstGeom>
                <a:noFill/>
                <a:ln w="12700" cmpd="sng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4932326" y="2925643"/>
                  <a:ext cx="1712929" cy="1439555"/>
                </a:xfrm>
                <a:prstGeom prst="rect">
                  <a:avLst/>
                </a:prstGeom>
                <a:noFill/>
                <a:ln w="12700" cmpd="sng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5220072" y="3717032"/>
                <a:ext cx="792088" cy="432048"/>
                <a:chOff x="5220072" y="3717032"/>
                <a:chExt cx="792088" cy="432048"/>
              </a:xfrm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5220072" y="3803442"/>
                  <a:ext cx="347861" cy="345638"/>
                </a:xfrm>
                <a:prstGeom prst="rect">
                  <a:avLst/>
                </a:prstGeom>
                <a:noFill/>
                <a:ln w="12700" cmpd="sng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5664299" y="3717032"/>
                  <a:ext cx="347861" cy="345638"/>
                </a:xfrm>
                <a:prstGeom prst="rect">
                  <a:avLst/>
                </a:prstGeom>
                <a:noFill/>
                <a:ln w="12700" cmpd="sng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7" name="TextBox 26"/>
          <p:cNvSpPr txBox="1"/>
          <p:nvPr/>
        </p:nvSpPr>
        <p:spPr>
          <a:xfrm>
            <a:off x="251520" y="3657798"/>
            <a:ext cx="265025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Arial Narrow"/>
                <a:cs typeface="Arial Narrow"/>
              </a:rPr>
              <a:t>Grid-nesting TWO WAY:</a:t>
            </a:r>
          </a:p>
          <a:p>
            <a:pPr algn="ctr"/>
            <a:r>
              <a:rPr lang="en-US" b="1" i="1" dirty="0" smtClean="0">
                <a:latin typeface="Arial Narrow"/>
                <a:cs typeface="Arial Narrow"/>
              </a:rPr>
              <a:t> </a:t>
            </a:r>
            <a:r>
              <a:rPr lang="en-US" dirty="0" smtClean="0">
                <a:latin typeface="Arial Narrow"/>
                <a:cs typeface="Arial Narrow"/>
              </a:rPr>
              <a:t>mutual interaction between each father</a:t>
            </a:r>
            <a:r>
              <a:rPr lang="en-US" dirty="0">
                <a:latin typeface="Arial Narrow"/>
                <a:cs typeface="Arial Narrow"/>
              </a:rPr>
              <a:t> </a:t>
            </a:r>
            <a:r>
              <a:rPr lang="en-US" dirty="0" smtClean="0">
                <a:latin typeface="Arial Narrow"/>
                <a:cs typeface="Arial Narrow"/>
              </a:rPr>
              <a:t>and son domain</a:t>
            </a:r>
            <a:endParaRPr lang="en-US" dirty="0">
              <a:latin typeface="Arial Narrow"/>
              <a:cs typeface="Arial Narrow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347864" y="4077072"/>
            <a:ext cx="432048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95536" y="5517232"/>
            <a:ext cx="77483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Zapf Dingbats"/>
                <a:ea typeface="Zapf Dingbats"/>
                <a:cs typeface="Zapf Dingbats"/>
                <a:sym typeface="Zapf Dingbats"/>
              </a:rPr>
              <a:t>★ </a:t>
            </a:r>
            <a:r>
              <a:rPr lang="en-US" dirty="0" smtClean="0">
                <a:latin typeface="Arial Narrow"/>
                <a:cs typeface="Arial Narrow"/>
              </a:rPr>
              <a:t>Standard configuration: 3 domains  (with innermost domain resolution  </a:t>
            </a:r>
            <a:r>
              <a:rPr lang="en-US" b="1" dirty="0" smtClean="0">
                <a:latin typeface="Lucida Grande"/>
                <a:ea typeface="Lucida Grande"/>
                <a:cs typeface="Lucida Grande"/>
              </a:rPr>
              <a:t>Δ</a:t>
            </a:r>
            <a:r>
              <a:rPr lang="en-US" b="1" dirty="0" smtClean="0">
                <a:latin typeface="Arial Narrow"/>
                <a:cs typeface="Arial Narrow"/>
              </a:rPr>
              <a:t>X=500m</a:t>
            </a:r>
            <a:r>
              <a:rPr lang="en-US" dirty="0" smtClean="0">
                <a:latin typeface="Arial Narrow"/>
                <a:cs typeface="Arial Narrow"/>
              </a:rPr>
              <a:t>)</a:t>
            </a:r>
          </a:p>
          <a:p>
            <a:r>
              <a:rPr lang="en-US" dirty="0" smtClean="0">
                <a:latin typeface="Zapf Dingbats"/>
                <a:ea typeface="Zapf Dingbats"/>
                <a:cs typeface="Zapf Dingbats"/>
                <a:sym typeface="Zapf Dingbats"/>
              </a:rPr>
              <a:t>★ </a:t>
            </a:r>
            <a:r>
              <a:rPr lang="en-US" dirty="0" smtClean="0">
                <a:latin typeface="Arial Narrow"/>
                <a:cs typeface="Arial Narrow"/>
              </a:rPr>
              <a:t>High-</a:t>
            </a:r>
            <a:r>
              <a:rPr lang="en-US" dirty="0">
                <a:latin typeface="Arial Narrow"/>
                <a:cs typeface="Arial Narrow"/>
              </a:rPr>
              <a:t>resolution </a:t>
            </a:r>
            <a:r>
              <a:rPr lang="en-US" dirty="0" smtClean="0">
                <a:latin typeface="Arial Narrow"/>
                <a:cs typeface="Arial Narrow"/>
              </a:rPr>
              <a:t>configuration: 5 domains (</a:t>
            </a:r>
            <a:r>
              <a:rPr lang="en-US" dirty="0">
                <a:latin typeface="Arial Narrow"/>
                <a:cs typeface="Arial Narrow"/>
              </a:rPr>
              <a:t>with </a:t>
            </a:r>
            <a:r>
              <a:rPr lang="en-US" dirty="0" smtClean="0">
                <a:latin typeface="Arial Narrow"/>
                <a:cs typeface="Arial Narrow"/>
              </a:rPr>
              <a:t>innermost domain resolution  </a:t>
            </a:r>
            <a:r>
              <a:rPr lang="en-US" b="1" dirty="0" smtClean="0">
                <a:latin typeface="Lucida Grande"/>
                <a:ea typeface="Lucida Grande"/>
                <a:cs typeface="Lucida Grande"/>
              </a:rPr>
              <a:t>Δ</a:t>
            </a:r>
            <a:r>
              <a:rPr lang="en-US" b="1" dirty="0" smtClean="0">
                <a:latin typeface="Arial Narrow"/>
                <a:cs typeface="Arial Narrow"/>
              </a:rPr>
              <a:t>X=100m</a:t>
            </a:r>
            <a:r>
              <a:rPr lang="en-US" dirty="0">
                <a:latin typeface="Arial Narrow"/>
                <a:cs typeface="Arial Narrow"/>
              </a:rPr>
              <a:t>)</a:t>
            </a:r>
          </a:p>
          <a:p>
            <a:endParaRPr lang="en-US" dirty="0">
              <a:latin typeface="Arial Narrow"/>
              <a:cs typeface="Arial Narrow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139952" y="4229472"/>
            <a:ext cx="432048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716016" y="3429000"/>
            <a:ext cx="432048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805140" y="3933056"/>
            <a:ext cx="432048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004048" y="4005064"/>
            <a:ext cx="432048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838204" y="1320800"/>
            <a:ext cx="880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800 km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71875" y="2005013"/>
            <a:ext cx="880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160 km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54976" y="2636640"/>
            <a:ext cx="766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75 km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70732" y="3319201"/>
            <a:ext cx="766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10 km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29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3"/>
          <p:cNvSpPr>
            <a:spLocks noChangeShapeType="1"/>
          </p:cNvSpPr>
          <p:nvPr/>
        </p:nvSpPr>
        <p:spPr bwMode="auto">
          <a:xfrm>
            <a:off x="482600" y="6424613"/>
            <a:ext cx="6753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4"/>
          <p:cNvSpPr>
            <a:spLocks noChangeShapeType="1"/>
          </p:cNvSpPr>
          <p:nvPr/>
        </p:nvSpPr>
        <p:spPr bwMode="auto">
          <a:xfrm>
            <a:off x="482600" y="6496050"/>
            <a:ext cx="6753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5"/>
          <p:cNvSpPr>
            <a:spLocks noChangeShapeType="1"/>
          </p:cNvSpPr>
          <p:nvPr/>
        </p:nvSpPr>
        <p:spPr bwMode="auto">
          <a:xfrm>
            <a:off x="8258175" y="642461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6"/>
          <p:cNvSpPr>
            <a:spLocks noChangeShapeType="1"/>
          </p:cNvSpPr>
          <p:nvPr/>
        </p:nvSpPr>
        <p:spPr bwMode="auto">
          <a:xfrm>
            <a:off x="8258175" y="649605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1" descr="mose_red_tras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6075363"/>
            <a:ext cx="900113" cy="766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1523" name="Text Box 7"/>
          <p:cNvSpPr txBox="1">
            <a:spLocks noChangeArrowheads="1"/>
          </p:cNvSpPr>
          <p:nvPr/>
        </p:nvSpPr>
        <p:spPr bwMode="auto">
          <a:xfrm>
            <a:off x="409575" y="6524625"/>
            <a:ext cx="3985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i="1" dirty="0" smtClean="0">
                <a:latin typeface="Arial Narrow"/>
                <a:cs typeface="Arial Narrow"/>
              </a:rPr>
              <a:t>The outcome of the T-REX project - 20-24 July 2015, </a:t>
            </a:r>
            <a:r>
              <a:rPr lang="en-GB" sz="1200" i="1" dirty="0" err="1" smtClean="0">
                <a:latin typeface="Arial Narrow"/>
                <a:cs typeface="Arial Narrow"/>
              </a:rPr>
              <a:t>Sexten</a:t>
            </a:r>
            <a:r>
              <a:rPr lang="en-GB" sz="1200" i="1" dirty="0" smtClean="0">
                <a:latin typeface="Arial Narrow"/>
                <a:cs typeface="Arial Narrow"/>
              </a:rPr>
              <a:t>, Italy</a:t>
            </a:r>
            <a:endParaRPr lang="en-US" sz="1200" i="1" dirty="0">
              <a:latin typeface="Arial Narrow"/>
              <a:cs typeface="Arial Narrow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09575" y="764704"/>
            <a:ext cx="8122865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482600" y="107920"/>
            <a:ext cx="4012261" cy="5847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OT FORECAST: PRINCIPLE</a:t>
            </a:r>
            <a:r>
              <a:rPr lang="it-IT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utura Condensed Medium" charset="0"/>
              </a:rPr>
              <a:t> </a:t>
            </a:r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1143000" y="3744913"/>
            <a:ext cx="708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502525" y="3243263"/>
            <a:ext cx="9842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>
                <a:latin typeface="Arial Narrow"/>
                <a:cs typeface="Arial Narrow"/>
              </a:rPr>
              <a:t>local time</a:t>
            </a:r>
            <a:endParaRPr lang="fr-FR" sz="1200" dirty="0">
              <a:latin typeface="Arial Narrow"/>
              <a:cs typeface="Arial Narrow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84962" y="4011613"/>
            <a:ext cx="11067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Arial Narrow"/>
                <a:cs typeface="Arial Narrow"/>
              </a:rPr>
              <a:t>Present Time</a:t>
            </a:r>
            <a:endParaRPr lang="fr-FR" sz="1800" b="1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54063" y="3773488"/>
            <a:ext cx="6149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 dirty="0">
                <a:latin typeface="Arial Narrow"/>
                <a:cs typeface="Arial Narrow"/>
              </a:rPr>
              <a:t>12:00</a:t>
            </a:r>
            <a:endParaRPr lang="fr-FR" sz="1200" b="1" dirty="0">
              <a:latin typeface="Arial Narrow"/>
              <a:cs typeface="Arial Narrow"/>
            </a:endParaRP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4537075" y="47148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s-ES_tradnl" sz="1200">
              <a:latin typeface="Times New Roman" charset="0"/>
            </a:endParaRPr>
          </a:p>
        </p:txBody>
      </p:sp>
      <p:sp>
        <p:nvSpPr>
          <p:cNvPr id="16" name="Text Box 38"/>
          <p:cNvSpPr txBox="1">
            <a:spLocks noChangeArrowheads="1"/>
          </p:cNvSpPr>
          <p:nvPr/>
        </p:nvSpPr>
        <p:spPr bwMode="auto">
          <a:xfrm>
            <a:off x="4543425" y="50180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s-ES_tradnl" sz="1200">
              <a:latin typeface="Times New Roman" charset="0"/>
            </a:endParaRPr>
          </a:p>
        </p:txBody>
      </p:sp>
      <p:sp>
        <p:nvSpPr>
          <p:cNvPr id="17" name="Text Box 57"/>
          <p:cNvSpPr txBox="1">
            <a:spLocks noChangeArrowheads="1"/>
          </p:cNvSpPr>
          <p:nvPr/>
        </p:nvSpPr>
        <p:spPr bwMode="auto">
          <a:xfrm>
            <a:off x="7172325" y="498792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s-ES_tradnl" sz="1200">
              <a:latin typeface="Times New Roman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647700" y="1214438"/>
            <a:ext cx="13001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latin typeface="Arial Narrow"/>
                <a:cs typeface="Arial Narrow"/>
              </a:rPr>
              <a:t>TOY MODEL</a:t>
            </a: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990600" y="5707062"/>
            <a:ext cx="7021513" cy="609660"/>
            <a:chOff x="990600" y="5491534"/>
            <a:chExt cx="7021513" cy="608909"/>
          </a:xfrm>
        </p:grpSpPr>
        <p:sp>
          <p:nvSpPr>
            <p:cNvPr id="20" name="Line 12"/>
            <p:cNvSpPr>
              <a:spLocks noChangeShapeType="1"/>
            </p:cNvSpPr>
            <p:nvPr/>
          </p:nvSpPr>
          <p:spPr bwMode="auto">
            <a:xfrm>
              <a:off x="4662488" y="5607278"/>
              <a:ext cx="33496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>
              <a:off x="990600" y="5607278"/>
              <a:ext cx="3505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14"/>
            <p:cNvSpPr>
              <a:spLocks noChangeShapeType="1"/>
            </p:cNvSpPr>
            <p:nvPr/>
          </p:nvSpPr>
          <p:spPr bwMode="auto">
            <a:xfrm flipV="1">
              <a:off x="4495800" y="5493119"/>
              <a:ext cx="0" cy="114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15"/>
            <p:cNvSpPr>
              <a:spLocks noChangeShapeType="1"/>
            </p:cNvSpPr>
            <p:nvPr/>
          </p:nvSpPr>
          <p:spPr bwMode="auto">
            <a:xfrm flipV="1">
              <a:off x="4662488" y="5504218"/>
              <a:ext cx="0" cy="114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16"/>
            <p:cNvSpPr txBox="1">
              <a:spLocks noChangeArrowheads="1"/>
            </p:cNvSpPr>
            <p:nvPr/>
          </p:nvSpPr>
          <p:spPr bwMode="auto">
            <a:xfrm>
              <a:off x="2308225" y="5700826"/>
              <a:ext cx="991302" cy="399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000" b="1" dirty="0">
                  <a:solidFill>
                    <a:srgbClr val="FF0000"/>
                  </a:solidFill>
                  <a:latin typeface="Arial Narrow"/>
                  <a:cs typeface="Arial Narrow"/>
                </a:rPr>
                <a:t>Day  </a:t>
              </a:r>
              <a:r>
                <a:rPr lang="fr-FR" sz="2000" b="1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J-1</a:t>
              </a:r>
              <a:endParaRPr lang="fr-FR" sz="2000" b="1" dirty="0">
                <a:solidFill>
                  <a:srgbClr val="FF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5" name="Text Box 16"/>
            <p:cNvSpPr txBox="1">
              <a:spLocks noChangeArrowheads="1"/>
            </p:cNvSpPr>
            <p:nvPr/>
          </p:nvSpPr>
          <p:spPr bwMode="auto">
            <a:xfrm>
              <a:off x="5635625" y="5699240"/>
              <a:ext cx="804327" cy="399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000" b="1" dirty="0">
                  <a:solidFill>
                    <a:srgbClr val="FF0000"/>
                  </a:solidFill>
                  <a:latin typeface="Arial Narrow"/>
                  <a:cs typeface="Arial Narrow"/>
                </a:rPr>
                <a:t>Day  </a:t>
              </a:r>
              <a:r>
                <a:rPr lang="fr-FR" sz="2000" b="1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J</a:t>
              </a:r>
              <a:endParaRPr lang="fr-FR" sz="2000" b="1" dirty="0">
                <a:solidFill>
                  <a:srgbClr val="FF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 flipV="1">
              <a:off x="1016000" y="5493119"/>
              <a:ext cx="0" cy="114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 flipV="1">
              <a:off x="7989888" y="5491534"/>
              <a:ext cx="0" cy="114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" name="Line 14"/>
          <p:cNvSpPr>
            <a:spLocks noChangeShapeType="1"/>
          </p:cNvSpPr>
          <p:nvPr/>
        </p:nvSpPr>
        <p:spPr bwMode="auto">
          <a:xfrm flipV="1">
            <a:off x="1143000" y="3689350"/>
            <a:ext cx="0" cy="114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 flipV="1">
            <a:off x="4572000" y="3663950"/>
            <a:ext cx="0" cy="158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14"/>
          <p:cNvSpPr>
            <a:spLocks noChangeShapeType="1"/>
          </p:cNvSpPr>
          <p:nvPr/>
        </p:nvSpPr>
        <p:spPr bwMode="auto">
          <a:xfrm flipV="1">
            <a:off x="7086600" y="3684588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9" name="Group 1"/>
          <p:cNvGrpSpPr>
            <a:grpSpLocks/>
          </p:cNvGrpSpPr>
          <p:nvPr/>
        </p:nvGrpSpPr>
        <p:grpSpPr bwMode="auto">
          <a:xfrm>
            <a:off x="3579617" y="2115609"/>
            <a:ext cx="4400550" cy="3321050"/>
            <a:chOff x="3594100" y="2144713"/>
            <a:chExt cx="4400550" cy="3321051"/>
          </a:xfrm>
        </p:grpSpPr>
        <p:grpSp>
          <p:nvGrpSpPr>
            <p:cNvPr id="40" name="Group 110"/>
            <p:cNvGrpSpPr>
              <a:grpSpLocks/>
            </p:cNvGrpSpPr>
            <p:nvPr/>
          </p:nvGrpSpPr>
          <p:grpSpPr bwMode="auto">
            <a:xfrm>
              <a:off x="4629149" y="4978401"/>
              <a:ext cx="2514600" cy="487363"/>
              <a:chOff x="2916" y="3609"/>
              <a:chExt cx="1584" cy="307"/>
            </a:xfrm>
          </p:grpSpPr>
          <p:sp>
            <p:nvSpPr>
              <p:cNvPr id="74" name="AutoShape 8"/>
              <p:cNvSpPr>
                <a:spLocks/>
              </p:cNvSpPr>
              <p:nvPr/>
            </p:nvSpPr>
            <p:spPr bwMode="auto">
              <a:xfrm rot="-5400000">
                <a:off x="3660" y="2865"/>
                <a:ext cx="96" cy="1584"/>
              </a:xfrm>
              <a:prstGeom prst="leftBrace">
                <a:avLst>
                  <a:gd name="adj1" fmla="val 286993"/>
                  <a:gd name="adj2" fmla="val 52718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omic Sans MS" charset="0"/>
                  <a:cs typeface="Comic Sans MS" charset="0"/>
                </a:endParaRPr>
              </a:p>
            </p:txBody>
          </p:sp>
          <p:sp>
            <p:nvSpPr>
              <p:cNvPr id="75" name="Text Box 9"/>
              <p:cNvSpPr txBox="1">
                <a:spLocks noChangeArrowheads="1"/>
              </p:cNvSpPr>
              <p:nvPr/>
            </p:nvSpPr>
            <p:spPr bwMode="auto">
              <a:xfrm>
                <a:off x="3112" y="3742"/>
                <a:ext cx="127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200" dirty="0">
                    <a:latin typeface="Arial Narrow"/>
                    <a:cs typeface="Arial Narrow"/>
                  </a:rPr>
                  <a:t>TEMPORAL    INTERPOLATION </a:t>
                </a:r>
              </a:p>
            </p:txBody>
          </p:sp>
        </p:grpSp>
        <p:grpSp>
          <p:nvGrpSpPr>
            <p:cNvPr id="41" name="Group 111"/>
            <p:cNvGrpSpPr>
              <a:grpSpLocks/>
            </p:cNvGrpSpPr>
            <p:nvPr/>
          </p:nvGrpSpPr>
          <p:grpSpPr bwMode="auto">
            <a:xfrm>
              <a:off x="4572002" y="2144713"/>
              <a:ext cx="2736851" cy="1600200"/>
              <a:chOff x="2880" y="1824"/>
              <a:chExt cx="1724" cy="1008"/>
            </a:xfrm>
          </p:grpSpPr>
          <p:sp>
            <p:nvSpPr>
              <p:cNvPr id="66" name="Line 67"/>
              <p:cNvSpPr>
                <a:spLocks noChangeShapeType="1"/>
              </p:cNvSpPr>
              <p:nvPr/>
            </p:nvSpPr>
            <p:spPr bwMode="auto">
              <a:xfrm>
                <a:off x="2916" y="1893"/>
                <a:ext cx="1536" cy="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none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7" name="Group 109"/>
              <p:cNvGrpSpPr>
                <a:grpSpLocks/>
              </p:cNvGrpSpPr>
              <p:nvPr/>
            </p:nvGrpSpPr>
            <p:grpSpPr bwMode="auto">
              <a:xfrm>
                <a:off x="2880" y="1824"/>
                <a:ext cx="1724" cy="1008"/>
                <a:chOff x="2880" y="1824"/>
                <a:chExt cx="1724" cy="1008"/>
              </a:xfrm>
            </p:grpSpPr>
            <p:sp>
              <p:nvSpPr>
                <p:cNvPr id="68" name="Line 65"/>
                <p:cNvSpPr>
                  <a:spLocks noChangeShapeType="1"/>
                </p:cNvSpPr>
                <p:nvPr/>
              </p:nvSpPr>
              <p:spPr bwMode="auto">
                <a:xfrm>
                  <a:off x="2880" y="1824"/>
                  <a:ext cx="0" cy="10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4464" y="1824"/>
                  <a:ext cx="0" cy="100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3187" y="1889"/>
                  <a:ext cx="1033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fr-FR" sz="1200" b="1" dirty="0">
                      <a:solidFill>
                        <a:srgbClr val="FF0000"/>
                      </a:solidFill>
                      <a:latin typeface="Arial Narrow"/>
                      <a:cs typeface="Arial Narrow"/>
                    </a:rPr>
                    <a:t>OPTICAL TURBULENCE</a:t>
                  </a:r>
                </a:p>
                <a:p>
                  <a:pPr algn="ctr" eaLnBrk="1" hangingPunct="1"/>
                  <a:r>
                    <a:rPr lang="fr-FR" sz="1200" b="1" dirty="0">
                      <a:solidFill>
                        <a:srgbClr val="FF0000"/>
                      </a:solidFill>
                      <a:latin typeface="Arial Narrow"/>
                      <a:cs typeface="Arial Narrow"/>
                    </a:rPr>
                    <a:t>FORECAST</a:t>
                  </a:r>
                </a:p>
              </p:txBody>
            </p:sp>
            <p:sp>
              <p:nvSpPr>
                <p:cNvPr id="73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3250" y="2096"/>
                  <a:ext cx="1354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fr-FR" sz="1200" b="1" dirty="0" err="1">
                      <a:solidFill>
                        <a:srgbClr val="FF0000"/>
                      </a:solidFill>
                      <a:latin typeface="Arial Narrow"/>
                      <a:cs typeface="Arial Narrow"/>
                    </a:rPr>
                    <a:t>with</a:t>
                  </a:r>
                  <a:r>
                    <a:rPr lang="fr-FR" sz="1200" b="1" dirty="0">
                      <a:solidFill>
                        <a:srgbClr val="FF0000"/>
                      </a:solidFill>
                      <a:latin typeface="Arial Narrow"/>
                      <a:cs typeface="Arial Narrow"/>
                    </a:rPr>
                    <a:t> </a:t>
                  </a:r>
                  <a:r>
                    <a:rPr lang="fr-FR" sz="1200" b="1" dirty="0" err="1">
                      <a:solidFill>
                        <a:srgbClr val="FF0000"/>
                      </a:solidFill>
                      <a:latin typeface="Arial Narrow"/>
                      <a:cs typeface="Arial Narrow"/>
                    </a:rPr>
                    <a:t>meso-scale</a:t>
                  </a:r>
                  <a:r>
                    <a:rPr lang="fr-FR" sz="1200" b="1" dirty="0">
                      <a:solidFill>
                        <a:srgbClr val="FF0000"/>
                      </a:solidFill>
                      <a:latin typeface="Arial Narrow"/>
                      <a:cs typeface="Arial Narrow"/>
                    </a:rPr>
                    <a:t> model</a:t>
                  </a:r>
                </a:p>
              </p:txBody>
            </p:sp>
          </p:grpSp>
        </p:grpSp>
        <p:grpSp>
          <p:nvGrpSpPr>
            <p:cNvPr id="42" name="Group 86"/>
            <p:cNvGrpSpPr>
              <a:grpSpLocks/>
            </p:cNvGrpSpPr>
            <p:nvPr/>
          </p:nvGrpSpPr>
          <p:grpSpPr bwMode="auto">
            <a:xfrm>
              <a:off x="3594100" y="3786188"/>
              <a:ext cx="1885950" cy="1092200"/>
              <a:chOff x="2265" y="2533"/>
              <a:chExt cx="1188" cy="688"/>
            </a:xfrm>
          </p:grpSpPr>
          <p:sp>
            <p:nvSpPr>
              <p:cNvPr id="55" name="Line 22"/>
              <p:cNvSpPr>
                <a:spLocks noChangeShapeType="1"/>
              </p:cNvSpPr>
              <p:nvPr/>
            </p:nvSpPr>
            <p:spPr bwMode="auto">
              <a:xfrm>
                <a:off x="2545" y="2885"/>
                <a:ext cx="6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6" name="Group 85"/>
              <p:cNvGrpSpPr>
                <a:grpSpLocks/>
              </p:cNvGrpSpPr>
              <p:nvPr/>
            </p:nvGrpSpPr>
            <p:grpSpPr bwMode="auto">
              <a:xfrm>
                <a:off x="2265" y="2533"/>
                <a:ext cx="1188" cy="688"/>
                <a:chOff x="2265" y="2533"/>
                <a:chExt cx="1188" cy="688"/>
              </a:xfrm>
            </p:grpSpPr>
            <p:grpSp>
              <p:nvGrpSpPr>
                <p:cNvPr id="57" name="Group 24"/>
                <p:cNvGrpSpPr>
                  <a:grpSpLocks/>
                </p:cNvGrpSpPr>
                <p:nvPr/>
              </p:nvGrpSpPr>
              <p:grpSpPr bwMode="auto">
                <a:xfrm>
                  <a:off x="2545" y="2533"/>
                  <a:ext cx="672" cy="400"/>
                  <a:chOff x="2545" y="2533"/>
                  <a:chExt cx="672" cy="400"/>
                </a:xfrm>
              </p:grpSpPr>
              <p:sp>
                <p:nvSpPr>
                  <p:cNvPr id="63" name="Line 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88" y="2533"/>
                    <a:ext cx="0" cy="35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4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545" y="2885"/>
                    <a:ext cx="0" cy="4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217" y="2885"/>
                    <a:ext cx="0" cy="4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" name="Rectangle 29"/>
                <p:cNvSpPr>
                  <a:spLocks noChangeArrowheads="1"/>
                </p:cNvSpPr>
                <p:nvPr/>
              </p:nvSpPr>
              <p:spPr bwMode="auto">
                <a:xfrm>
                  <a:off x="2929" y="2933"/>
                  <a:ext cx="524" cy="288"/>
                </a:xfrm>
                <a:prstGeom prst="rect">
                  <a:avLst/>
                </a:prstGeom>
                <a:solidFill>
                  <a:schemeClr val="tx2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974" y="2971"/>
                  <a:ext cx="451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fr-FR" sz="1400" dirty="0">
                      <a:solidFill>
                        <a:srgbClr val="161616"/>
                      </a:solidFill>
                      <a:latin typeface="Arial Narrow"/>
                      <a:cs typeface="Arial Narrow"/>
                    </a:rPr>
                    <a:t> </a:t>
                  </a:r>
                  <a:r>
                    <a:rPr lang="fr-FR" sz="1400" dirty="0">
                      <a:solidFill>
                        <a:schemeClr val="bg1"/>
                      </a:solidFill>
                      <a:latin typeface="Arial Narrow"/>
                      <a:cs typeface="Arial Narrow"/>
                    </a:rPr>
                    <a:t>OROG</a:t>
                  </a:r>
                  <a:r>
                    <a:rPr lang="fr-FR" sz="1400" dirty="0">
                      <a:solidFill>
                        <a:srgbClr val="161616"/>
                      </a:solidFill>
                      <a:latin typeface="Arial Narrow"/>
                      <a:cs typeface="Arial Narrow"/>
                    </a:rPr>
                    <a:t>.</a:t>
                  </a:r>
                </a:p>
              </p:txBody>
            </p:sp>
            <p:grpSp>
              <p:nvGrpSpPr>
                <p:cNvPr id="60" name="Group 83"/>
                <p:cNvGrpSpPr>
                  <a:grpSpLocks/>
                </p:cNvGrpSpPr>
                <p:nvPr/>
              </p:nvGrpSpPr>
              <p:grpSpPr bwMode="auto">
                <a:xfrm>
                  <a:off x="2265" y="2933"/>
                  <a:ext cx="576" cy="288"/>
                  <a:chOff x="2265" y="2933"/>
                  <a:chExt cx="576" cy="288"/>
                </a:xfrm>
              </p:grpSpPr>
              <p:sp>
                <p:nvSpPr>
                  <p:cNvPr id="61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2265" y="2933"/>
                    <a:ext cx="576" cy="288"/>
                  </a:xfrm>
                  <a:prstGeom prst="rect">
                    <a:avLst/>
                  </a:prstGeom>
                  <a:solidFill>
                    <a:srgbClr val="A4FFFF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05" y="2971"/>
                    <a:ext cx="467" cy="1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6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6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6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6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6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6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6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6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6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fr-FR" sz="140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rPr>
                      <a:t>ECMWF</a:t>
                    </a:r>
                  </a:p>
                </p:txBody>
              </p:sp>
            </p:grpSp>
          </p:grpSp>
        </p:grpSp>
        <p:grpSp>
          <p:nvGrpSpPr>
            <p:cNvPr id="43" name="Group 86"/>
            <p:cNvGrpSpPr>
              <a:grpSpLocks/>
            </p:cNvGrpSpPr>
            <p:nvPr/>
          </p:nvGrpSpPr>
          <p:grpSpPr bwMode="auto">
            <a:xfrm>
              <a:off x="6108700" y="3786188"/>
              <a:ext cx="1885950" cy="1092200"/>
              <a:chOff x="2265" y="2533"/>
              <a:chExt cx="1188" cy="688"/>
            </a:xfrm>
          </p:grpSpPr>
          <p:sp>
            <p:nvSpPr>
              <p:cNvPr id="44" name="Line 22"/>
              <p:cNvSpPr>
                <a:spLocks noChangeShapeType="1"/>
              </p:cNvSpPr>
              <p:nvPr/>
            </p:nvSpPr>
            <p:spPr bwMode="auto">
              <a:xfrm>
                <a:off x="2545" y="2885"/>
                <a:ext cx="6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5" name="Group 85"/>
              <p:cNvGrpSpPr>
                <a:grpSpLocks/>
              </p:cNvGrpSpPr>
              <p:nvPr/>
            </p:nvGrpSpPr>
            <p:grpSpPr bwMode="auto">
              <a:xfrm>
                <a:off x="2265" y="2533"/>
                <a:ext cx="1188" cy="688"/>
                <a:chOff x="2265" y="2533"/>
                <a:chExt cx="1188" cy="688"/>
              </a:xfrm>
            </p:grpSpPr>
            <p:grpSp>
              <p:nvGrpSpPr>
                <p:cNvPr id="46" name="Group 24"/>
                <p:cNvGrpSpPr>
                  <a:grpSpLocks/>
                </p:cNvGrpSpPr>
                <p:nvPr/>
              </p:nvGrpSpPr>
              <p:grpSpPr bwMode="auto">
                <a:xfrm>
                  <a:off x="2545" y="2533"/>
                  <a:ext cx="672" cy="400"/>
                  <a:chOff x="2545" y="2533"/>
                  <a:chExt cx="672" cy="400"/>
                </a:xfrm>
              </p:grpSpPr>
              <p:sp>
                <p:nvSpPr>
                  <p:cNvPr id="52" name="Line 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81" y="2533"/>
                    <a:ext cx="0" cy="35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545" y="2885"/>
                    <a:ext cx="0" cy="4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217" y="2885"/>
                    <a:ext cx="0" cy="4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" name="Rectangle 29"/>
                <p:cNvSpPr>
                  <a:spLocks noChangeArrowheads="1"/>
                </p:cNvSpPr>
                <p:nvPr/>
              </p:nvSpPr>
              <p:spPr bwMode="auto">
                <a:xfrm>
                  <a:off x="2929" y="2933"/>
                  <a:ext cx="524" cy="288"/>
                </a:xfrm>
                <a:prstGeom prst="rect">
                  <a:avLst/>
                </a:prstGeom>
                <a:solidFill>
                  <a:schemeClr val="tx2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974" y="2971"/>
                  <a:ext cx="451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fr-FR" sz="1400" dirty="0">
                      <a:solidFill>
                        <a:srgbClr val="161616"/>
                      </a:solidFill>
                      <a:latin typeface="Arial Narrow"/>
                      <a:cs typeface="Arial Narrow"/>
                    </a:rPr>
                    <a:t> </a:t>
                  </a:r>
                  <a:r>
                    <a:rPr lang="fr-FR" sz="1400" dirty="0">
                      <a:solidFill>
                        <a:srgbClr val="FFFFFF"/>
                      </a:solidFill>
                      <a:latin typeface="Arial Narrow"/>
                      <a:cs typeface="Arial Narrow"/>
                    </a:rPr>
                    <a:t>OROG.</a:t>
                  </a:r>
                </a:p>
              </p:txBody>
            </p:sp>
            <p:grpSp>
              <p:nvGrpSpPr>
                <p:cNvPr id="49" name="Group 83"/>
                <p:cNvGrpSpPr>
                  <a:grpSpLocks/>
                </p:cNvGrpSpPr>
                <p:nvPr/>
              </p:nvGrpSpPr>
              <p:grpSpPr bwMode="auto">
                <a:xfrm>
                  <a:off x="2265" y="2933"/>
                  <a:ext cx="576" cy="288"/>
                  <a:chOff x="2265" y="2933"/>
                  <a:chExt cx="576" cy="288"/>
                </a:xfrm>
              </p:grpSpPr>
              <p:sp>
                <p:nvSpPr>
                  <p:cNvPr id="50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2265" y="2933"/>
                    <a:ext cx="576" cy="288"/>
                  </a:xfrm>
                  <a:prstGeom prst="rect">
                    <a:avLst/>
                  </a:prstGeom>
                  <a:solidFill>
                    <a:srgbClr val="A4FFFF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05" y="2971"/>
                    <a:ext cx="467" cy="1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6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6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6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6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6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6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6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6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6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fr-FR" sz="1400">
                        <a:solidFill>
                          <a:srgbClr val="000000"/>
                        </a:solidFill>
                        <a:latin typeface="Arial Narrow"/>
                        <a:cs typeface="Arial Narrow"/>
                      </a:rPr>
                      <a:t>ECMWF</a:t>
                    </a:r>
                  </a:p>
                </p:txBody>
              </p:sp>
            </p:grpSp>
          </p:grpSp>
        </p:grpSp>
      </p:grpSp>
      <p:grpSp>
        <p:nvGrpSpPr>
          <p:cNvPr id="6" name="Group 5"/>
          <p:cNvGrpSpPr/>
          <p:nvPr/>
        </p:nvGrpSpPr>
        <p:grpSpPr>
          <a:xfrm>
            <a:off x="1115616" y="2547408"/>
            <a:ext cx="6241553" cy="1579978"/>
            <a:chOff x="1115616" y="2547408"/>
            <a:chExt cx="6241553" cy="1579978"/>
          </a:xfrm>
        </p:grpSpPr>
        <p:grpSp>
          <p:nvGrpSpPr>
            <p:cNvPr id="5" name="Group 4"/>
            <p:cNvGrpSpPr/>
            <p:nvPr/>
          </p:nvGrpSpPr>
          <p:grpSpPr>
            <a:xfrm>
              <a:off x="2051720" y="2547408"/>
              <a:ext cx="5305449" cy="1579978"/>
              <a:chOff x="-1618345" y="3322053"/>
              <a:chExt cx="5305449" cy="1579978"/>
            </a:xfrm>
          </p:grpSpPr>
          <p:sp>
            <p:nvSpPr>
              <p:cNvPr id="32" name="Rectangle 55"/>
              <p:cNvSpPr>
                <a:spLocks noChangeArrowheads="1"/>
              </p:cNvSpPr>
              <p:nvPr/>
            </p:nvSpPr>
            <p:spPr bwMode="auto">
              <a:xfrm>
                <a:off x="3072132" y="4563477"/>
                <a:ext cx="61497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latin typeface="Arial Narrow"/>
                    <a:cs typeface="Arial Narrow"/>
                  </a:rPr>
                  <a:t>06:00</a:t>
                </a:r>
                <a:endParaRPr lang="fr-FR" sz="1400" b="1" baseline="-25000" dirty="0">
                  <a:latin typeface="Arial Narrow"/>
                  <a:cs typeface="Arial Narrow"/>
                </a:endParaRPr>
              </a:p>
            </p:txBody>
          </p:sp>
          <p:sp>
            <p:nvSpPr>
              <p:cNvPr id="33" name="Rectangle 58"/>
              <p:cNvSpPr>
                <a:spLocks noChangeArrowheads="1"/>
              </p:cNvSpPr>
              <p:nvPr/>
            </p:nvSpPr>
            <p:spPr bwMode="auto">
              <a:xfrm>
                <a:off x="551852" y="4561889"/>
                <a:ext cx="61497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latin typeface="Arial Narrow"/>
                    <a:cs typeface="Arial Narrow"/>
                  </a:rPr>
                  <a:t>00:00</a:t>
                </a:r>
              </a:p>
            </p:txBody>
          </p:sp>
          <p:grpSp>
            <p:nvGrpSpPr>
              <p:cNvPr id="34" name="Group 106"/>
              <p:cNvGrpSpPr>
                <a:grpSpLocks/>
              </p:cNvGrpSpPr>
              <p:nvPr/>
            </p:nvGrpSpPr>
            <p:grpSpPr bwMode="auto">
              <a:xfrm>
                <a:off x="-1618345" y="3322053"/>
                <a:ext cx="2436813" cy="955675"/>
                <a:chOff x="1307" y="2096"/>
                <a:chExt cx="1535" cy="602"/>
              </a:xfrm>
            </p:grpSpPr>
            <p:sp>
              <p:nvSpPr>
                <p:cNvPr id="36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1307" y="2524"/>
                  <a:ext cx="1000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fr-FR" sz="1200" b="1" dirty="0">
                      <a:latin typeface="Arial Narrow"/>
                      <a:cs typeface="Arial Narrow"/>
                    </a:rPr>
                    <a:t>ECMWF </a:t>
                  </a:r>
                  <a:r>
                    <a:rPr lang="fr-FR" sz="1200" b="1" dirty="0" err="1" smtClean="0">
                      <a:latin typeface="Arial Narrow"/>
                      <a:cs typeface="Arial Narrow"/>
                    </a:rPr>
                    <a:t>forecast</a:t>
                  </a:r>
                  <a:r>
                    <a:rPr lang="fr-FR" sz="1200" b="1" dirty="0" smtClean="0">
                      <a:latin typeface="Arial Narrow"/>
                      <a:cs typeface="Arial Narrow"/>
                    </a:rPr>
                    <a:t> </a:t>
                  </a:r>
                  <a:r>
                    <a:rPr lang="fr-FR" sz="1200" b="1" dirty="0" err="1">
                      <a:latin typeface="Arial Narrow"/>
                      <a:cs typeface="Arial Narrow"/>
                    </a:rPr>
                    <a:t>at</a:t>
                  </a:r>
                  <a:r>
                    <a:rPr lang="fr-FR" sz="1200" b="1" dirty="0">
                      <a:latin typeface="Arial Narrow"/>
                      <a:cs typeface="Arial Narrow"/>
                    </a:rPr>
                    <a:t> </a:t>
                  </a:r>
                  <a:r>
                    <a:rPr lang="fr-FR" sz="1200" b="1" dirty="0" smtClean="0">
                      <a:latin typeface="Arial Narrow"/>
                      <a:cs typeface="Arial Narrow"/>
                    </a:rPr>
                    <a:t>12h</a:t>
                  </a:r>
                  <a:endParaRPr lang="fr-FR" sz="1200" b="1" dirty="0"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38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1842" y="2096"/>
                  <a:ext cx="1000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fr-FR" sz="1200" b="1" dirty="0">
                      <a:latin typeface="Arial Narrow"/>
                      <a:cs typeface="Arial Narrow"/>
                    </a:rPr>
                    <a:t>ECMWF </a:t>
                  </a:r>
                  <a:r>
                    <a:rPr lang="fr-FR" sz="1200" b="1" dirty="0" err="1" smtClean="0">
                      <a:latin typeface="Arial Narrow"/>
                      <a:cs typeface="Arial Narrow"/>
                    </a:rPr>
                    <a:t>forecast</a:t>
                  </a:r>
                  <a:r>
                    <a:rPr lang="fr-FR" sz="1200" b="1" dirty="0" smtClean="0">
                      <a:latin typeface="Arial Narrow"/>
                      <a:cs typeface="Arial Narrow"/>
                    </a:rPr>
                    <a:t> </a:t>
                  </a:r>
                  <a:r>
                    <a:rPr lang="fr-FR" sz="1200" b="1" dirty="0" err="1" smtClean="0">
                      <a:latin typeface="Arial Narrow"/>
                      <a:cs typeface="Arial Narrow"/>
                    </a:rPr>
                    <a:t>at</a:t>
                  </a:r>
                  <a:r>
                    <a:rPr lang="fr-FR" sz="1200" b="1" dirty="0" smtClean="0">
                      <a:latin typeface="Arial Narrow"/>
                      <a:cs typeface="Arial Narrow"/>
                    </a:rPr>
                    <a:t> </a:t>
                  </a:r>
                  <a:r>
                    <a:rPr lang="fr-FR" sz="1200" b="1" dirty="0">
                      <a:latin typeface="Arial Narrow"/>
                      <a:cs typeface="Arial Narrow"/>
                    </a:rPr>
                    <a:t>18h</a:t>
                  </a:r>
                </a:p>
              </p:txBody>
            </p:sp>
          </p:grpSp>
        </p:grpSp>
        <p:sp>
          <p:nvSpPr>
            <p:cNvPr id="84" name="Arc 53"/>
            <p:cNvSpPr>
              <a:spLocks/>
            </p:cNvSpPr>
            <p:nvPr/>
          </p:nvSpPr>
          <p:spPr bwMode="auto">
            <a:xfrm rot="16200000">
              <a:off x="3591323" y="449238"/>
              <a:ext cx="838200" cy="5789613"/>
            </a:xfrm>
            <a:custGeom>
              <a:avLst/>
              <a:gdLst>
                <a:gd name="T0" fmla="*/ 0 w 21600"/>
                <a:gd name="T1" fmla="*/ 0 h 42627"/>
                <a:gd name="T2" fmla="*/ 0 w 21600"/>
                <a:gd name="T3" fmla="*/ 0 h 42627"/>
                <a:gd name="T4" fmla="*/ 0 w 21600"/>
                <a:gd name="T5" fmla="*/ 0 h 42627"/>
                <a:gd name="T6" fmla="*/ 0 60000 65536"/>
                <a:gd name="T7" fmla="*/ 0 60000 65536"/>
                <a:gd name="T8" fmla="*/ 0 60000 65536"/>
                <a:gd name="T9" fmla="*/ 0 w 21600"/>
                <a:gd name="T10" fmla="*/ 0 h 42627"/>
                <a:gd name="T11" fmla="*/ 21600 w 21600"/>
                <a:gd name="T12" fmla="*/ 42627 h 426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2627" fill="none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1625"/>
                    <a:pt x="14701" y="40333"/>
                    <a:pt x="4942" y="42627"/>
                  </a:cubicBezTo>
                </a:path>
                <a:path w="21600" h="42627" stroke="0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1625"/>
                    <a:pt x="14701" y="40333"/>
                    <a:pt x="4942" y="42627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Arc 34"/>
            <p:cNvSpPr>
              <a:spLocks/>
            </p:cNvSpPr>
            <p:nvPr/>
          </p:nvSpPr>
          <p:spPr bwMode="auto">
            <a:xfrm rot="16200000">
              <a:off x="2484835" y="1771750"/>
              <a:ext cx="611187" cy="3349625"/>
            </a:xfrm>
            <a:custGeom>
              <a:avLst/>
              <a:gdLst>
                <a:gd name="T0" fmla="*/ 0 w 21600"/>
                <a:gd name="T1" fmla="*/ 0 h 42601"/>
                <a:gd name="T2" fmla="*/ 0 w 21600"/>
                <a:gd name="T3" fmla="*/ 0 h 42601"/>
                <a:gd name="T4" fmla="*/ 0 w 21600"/>
                <a:gd name="T5" fmla="*/ 0 h 42601"/>
                <a:gd name="T6" fmla="*/ 0 60000 65536"/>
                <a:gd name="T7" fmla="*/ 0 60000 65536"/>
                <a:gd name="T8" fmla="*/ 0 60000 65536"/>
                <a:gd name="T9" fmla="*/ 0 w 21600"/>
                <a:gd name="T10" fmla="*/ 0 h 42601"/>
                <a:gd name="T11" fmla="*/ 21600 w 21600"/>
                <a:gd name="T12" fmla="*/ 42601 h 426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2601" fill="none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1582"/>
                    <a:pt x="14758" y="40265"/>
                    <a:pt x="5052" y="42600"/>
                  </a:cubicBezTo>
                </a:path>
                <a:path w="21600" h="42601" stroke="0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1582"/>
                    <a:pt x="14758" y="40265"/>
                    <a:pt x="5052" y="42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409575" y="926433"/>
            <a:ext cx="6003266" cy="1754327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none"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>
                <a:solidFill>
                  <a:srgbClr val="FF000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sz="1800" dirty="0" smtClean="0">
                <a:latin typeface="Comic Sans MS" charset="0"/>
                <a:cs typeface="Comic Sans MS" charset="0"/>
                <a:sym typeface="Zapf Dingbats" charset="0"/>
              </a:rPr>
              <a:t> </a:t>
            </a:r>
            <a:r>
              <a:rPr lang="en-US" sz="1800" dirty="0" smtClean="0">
                <a:latin typeface="Arial Narrow"/>
                <a:cs typeface="Arial Narrow"/>
              </a:rPr>
              <a:t>Simulations are forced each six hours (00:00, 06:00, 12:00, 18:00)</a:t>
            </a:r>
          </a:p>
          <a:p>
            <a:pPr eaLnBrk="1" hangingPunct="1">
              <a:defRPr/>
            </a:pPr>
            <a:r>
              <a:rPr lang="en-US" sz="1800" dirty="0" smtClean="0">
                <a:latin typeface="Arial Narrow"/>
                <a:cs typeface="Arial Narrow"/>
              </a:rPr>
              <a:t>with forecasts from the ECMWF available in the meanwhile</a:t>
            </a:r>
          </a:p>
          <a:p>
            <a:pPr eaLnBrk="1" hangingPunct="1">
              <a:defRPr/>
            </a:pPr>
            <a:endParaRPr lang="en-US" sz="1800" dirty="0" smtClean="0">
              <a:latin typeface="Comic Sans MS" charset="0"/>
              <a:cs typeface="Comic Sans MS" charset="0"/>
            </a:endParaRPr>
          </a:p>
          <a:p>
            <a:pPr eaLnBrk="1" hangingPunct="1">
              <a:defRPr/>
            </a:pPr>
            <a:r>
              <a:rPr lang="en-US" sz="1800" dirty="0" smtClean="0">
                <a:solidFill>
                  <a:srgbClr val="FF000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sz="1800" dirty="0" smtClean="0">
                <a:solidFill>
                  <a:srgbClr val="FFCC00"/>
                </a:solidFill>
                <a:latin typeface="Zapf Dingbats" charset="0"/>
                <a:cs typeface="Zapf Dingbats" charset="0"/>
                <a:sym typeface="Zapf Dingbats" charset="0"/>
              </a:rPr>
              <a:t> </a:t>
            </a:r>
            <a:r>
              <a:rPr lang="en-US" sz="1800" dirty="0" smtClean="0">
                <a:latin typeface="Arial Narrow"/>
                <a:cs typeface="Arial Narrow"/>
              </a:rPr>
              <a:t>Simulations are performed with </a:t>
            </a:r>
            <a:r>
              <a:rPr lang="en-US" sz="1800" i="1" u="sng" dirty="0" smtClean="0">
                <a:latin typeface="Arial Narrow"/>
                <a:cs typeface="Arial Narrow"/>
              </a:rPr>
              <a:t>grid-nesting technique </a:t>
            </a:r>
            <a:r>
              <a:rPr lang="en-US" sz="1800" dirty="0" smtClean="0">
                <a:latin typeface="Arial Narrow"/>
                <a:cs typeface="Arial Narrow"/>
              </a:rPr>
              <a:t>that permits</a:t>
            </a:r>
          </a:p>
          <a:p>
            <a:pPr eaLnBrk="1" hangingPunct="1">
              <a:defRPr/>
            </a:pPr>
            <a:r>
              <a:rPr lang="en-US" sz="1800" dirty="0" smtClean="0">
                <a:latin typeface="Arial Narrow"/>
                <a:cs typeface="Arial Narrow"/>
              </a:rPr>
              <a:t>to increase the resolution in a region around the telescope with a set </a:t>
            </a:r>
          </a:p>
          <a:p>
            <a:pPr eaLnBrk="1" hangingPunct="1">
              <a:defRPr/>
            </a:pPr>
            <a:r>
              <a:rPr lang="en-US" sz="1800" dirty="0" smtClean="0">
                <a:latin typeface="Arial Narrow"/>
                <a:cs typeface="Arial Narrow"/>
              </a:rPr>
              <a:t>of imbricated models</a:t>
            </a:r>
          </a:p>
        </p:txBody>
      </p:sp>
    </p:spTree>
    <p:extLst>
      <p:ext uri="{BB962C8B-B14F-4D97-AF65-F5344CB8AC3E}">
        <p14:creationId xmlns:p14="http://schemas.microsoft.com/office/powerpoint/2010/main" val="3252010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3"/>
          <p:cNvSpPr>
            <a:spLocks noChangeShapeType="1"/>
          </p:cNvSpPr>
          <p:nvPr/>
        </p:nvSpPr>
        <p:spPr bwMode="auto">
          <a:xfrm>
            <a:off x="482600" y="6424613"/>
            <a:ext cx="6753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4"/>
          <p:cNvSpPr>
            <a:spLocks noChangeShapeType="1"/>
          </p:cNvSpPr>
          <p:nvPr/>
        </p:nvSpPr>
        <p:spPr bwMode="auto">
          <a:xfrm>
            <a:off x="482600" y="6496050"/>
            <a:ext cx="6753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5"/>
          <p:cNvSpPr>
            <a:spLocks noChangeShapeType="1"/>
          </p:cNvSpPr>
          <p:nvPr/>
        </p:nvSpPr>
        <p:spPr bwMode="auto">
          <a:xfrm>
            <a:off x="8258175" y="642461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6"/>
          <p:cNvSpPr>
            <a:spLocks noChangeShapeType="1"/>
          </p:cNvSpPr>
          <p:nvPr/>
        </p:nvSpPr>
        <p:spPr bwMode="auto">
          <a:xfrm>
            <a:off x="8258175" y="649605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1" descr="mose_red_tras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6075363"/>
            <a:ext cx="900113" cy="766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1523" name="Text Box 7"/>
          <p:cNvSpPr txBox="1">
            <a:spLocks noChangeArrowheads="1"/>
          </p:cNvSpPr>
          <p:nvPr/>
        </p:nvSpPr>
        <p:spPr bwMode="auto">
          <a:xfrm>
            <a:off x="409575" y="6524625"/>
            <a:ext cx="3985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i="1" dirty="0" smtClean="0">
                <a:latin typeface="Arial Narrow"/>
                <a:cs typeface="Arial Narrow"/>
              </a:rPr>
              <a:t>The outcome of the T-REX project - 20-24 July 2015, </a:t>
            </a:r>
            <a:r>
              <a:rPr lang="en-GB" sz="1200" i="1" dirty="0" err="1" smtClean="0">
                <a:latin typeface="Arial Narrow"/>
                <a:cs typeface="Arial Narrow"/>
              </a:rPr>
              <a:t>Sexten</a:t>
            </a:r>
            <a:r>
              <a:rPr lang="en-GB" sz="1200" i="1" dirty="0" smtClean="0">
                <a:latin typeface="Arial Narrow"/>
                <a:cs typeface="Arial Narrow"/>
              </a:rPr>
              <a:t>, Italy</a:t>
            </a:r>
            <a:endParaRPr lang="en-US" sz="1200" i="1" dirty="0">
              <a:latin typeface="Arial Narrow"/>
              <a:cs typeface="Arial Narrow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09575" y="764704"/>
            <a:ext cx="8122865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482600" y="107920"/>
            <a:ext cx="7375938" cy="5847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FORECAST SCHEME for PARANAL &amp; ARMAZONES</a:t>
            </a:r>
            <a:r>
              <a:rPr lang="it-IT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utura Condensed Medium" charset="0"/>
              </a:rPr>
              <a:t> </a:t>
            </a:r>
          </a:p>
        </p:txBody>
      </p:sp>
      <p:grpSp>
        <p:nvGrpSpPr>
          <p:cNvPr id="21504" name="Group 21503"/>
          <p:cNvGrpSpPr/>
          <p:nvPr/>
        </p:nvGrpSpPr>
        <p:grpSpPr>
          <a:xfrm>
            <a:off x="1259632" y="816967"/>
            <a:ext cx="7022161" cy="5492353"/>
            <a:chOff x="2123728" y="816967"/>
            <a:chExt cx="7022161" cy="5492353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2123728" y="2041103"/>
              <a:ext cx="662473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123728" y="3841303"/>
              <a:ext cx="662473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123728" y="5641503"/>
              <a:ext cx="662473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316416" y="1897087"/>
              <a:ext cx="0" cy="3888432"/>
            </a:xfrm>
            <a:prstGeom prst="line">
              <a:avLst/>
            </a:prstGeom>
            <a:ln w="3175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812360" y="1897087"/>
              <a:ext cx="0" cy="3888432"/>
            </a:xfrm>
            <a:prstGeom prst="line">
              <a:avLst/>
            </a:prstGeom>
            <a:ln w="3175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308304" y="1897087"/>
              <a:ext cx="0" cy="3888432"/>
            </a:xfrm>
            <a:prstGeom prst="line">
              <a:avLst/>
            </a:prstGeom>
            <a:ln w="3175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804248" y="1897087"/>
              <a:ext cx="0" cy="3888432"/>
            </a:xfrm>
            <a:prstGeom prst="line">
              <a:avLst/>
            </a:prstGeom>
            <a:ln w="3175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092493" y="1681063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18:00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588437" y="1681063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12:00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84381" y="1681063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06:00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80325" y="1681063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00:00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251414" y="816967"/>
              <a:ext cx="703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Narrow"/>
                  <a:cs typeface="Arial Narrow"/>
                </a:rPr>
                <a:t>DAY J</a:t>
              </a:r>
              <a:endParaRPr lang="en-US" dirty="0">
                <a:latin typeface="Arial Narrow"/>
                <a:cs typeface="Arial Narrow"/>
              </a:endParaRPr>
            </a:p>
          </p:txBody>
        </p:sp>
        <p:sp>
          <p:nvSpPr>
            <p:cNvPr id="23" name="Right Brace 22"/>
            <p:cNvSpPr/>
            <p:nvPr/>
          </p:nvSpPr>
          <p:spPr>
            <a:xfrm rot="16200000">
              <a:off x="7738638" y="322629"/>
              <a:ext cx="147444" cy="2016224"/>
            </a:xfrm>
            <a:prstGeom prst="rightBrac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220072" y="816967"/>
              <a:ext cx="998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Narrow"/>
                  <a:cs typeface="Arial Narrow"/>
                </a:rPr>
                <a:t>DAY (J-1)</a:t>
              </a:r>
              <a:endParaRPr lang="en-US" dirty="0">
                <a:latin typeface="Arial Narrow"/>
                <a:cs typeface="Arial Narrow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88730" y="816967"/>
              <a:ext cx="998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Narrow"/>
                  <a:cs typeface="Arial Narrow"/>
                </a:rPr>
                <a:t>DAY (J-2)</a:t>
              </a:r>
              <a:endParaRPr lang="en-US" dirty="0">
                <a:latin typeface="Arial Narrow"/>
                <a:cs typeface="Arial Narrow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6300192" y="1897087"/>
              <a:ext cx="0" cy="3888432"/>
            </a:xfrm>
            <a:prstGeom prst="line">
              <a:avLst/>
            </a:prstGeom>
            <a:ln w="3175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796136" y="1897087"/>
              <a:ext cx="0" cy="3888432"/>
            </a:xfrm>
            <a:prstGeom prst="line">
              <a:avLst/>
            </a:prstGeom>
            <a:ln w="3175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292080" y="1897087"/>
              <a:ext cx="0" cy="3888432"/>
            </a:xfrm>
            <a:prstGeom prst="line">
              <a:avLst/>
            </a:prstGeom>
            <a:ln w="3175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788024" y="1897087"/>
              <a:ext cx="0" cy="3888432"/>
            </a:xfrm>
            <a:prstGeom prst="line">
              <a:avLst/>
            </a:prstGeom>
            <a:ln w="3175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ight Brace 29"/>
            <p:cNvSpPr/>
            <p:nvPr/>
          </p:nvSpPr>
          <p:spPr>
            <a:xfrm rot="16200000">
              <a:off x="5708876" y="381099"/>
              <a:ext cx="155448" cy="1891280"/>
            </a:xfrm>
            <a:prstGeom prst="rightBrac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84168" y="1681063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18:00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88011" y="1681063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12:00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91854" y="1681063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06:00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572000" y="1681063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00:00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541828" y="1692096"/>
              <a:ext cx="3783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Narrow"/>
                  <a:cs typeface="Arial Narrow"/>
                </a:rPr>
                <a:t>UT</a:t>
              </a:r>
              <a:endParaRPr lang="en-US" sz="1400" dirty="0">
                <a:latin typeface="Arial Narrow"/>
                <a:cs typeface="Arial Narrow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631314" y="3533526"/>
              <a:ext cx="351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Narrow"/>
                  <a:cs typeface="Arial Narrow"/>
                </a:rPr>
                <a:t>L</a:t>
              </a:r>
              <a:r>
                <a:rPr lang="en-US" sz="1400" dirty="0" smtClean="0">
                  <a:latin typeface="Arial Narrow"/>
                  <a:cs typeface="Arial Narrow"/>
                </a:rPr>
                <a:t>T</a:t>
              </a:r>
              <a:endParaRPr lang="en-US" sz="1400" dirty="0">
                <a:latin typeface="Arial Narrow"/>
                <a:cs typeface="Arial Narrow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88425" y="5137447"/>
              <a:ext cx="7574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Arial Narrow"/>
                  <a:cs typeface="Arial Narrow"/>
                </a:rPr>
                <a:t>Florence</a:t>
              </a:r>
            </a:p>
            <a:p>
              <a:pPr algn="ctr"/>
              <a:r>
                <a:rPr lang="en-US" sz="1400" dirty="0" smtClean="0">
                  <a:latin typeface="Arial Narrow"/>
                  <a:cs typeface="Arial Narrow"/>
                </a:rPr>
                <a:t>Time</a:t>
              </a:r>
              <a:endParaRPr lang="en-US" sz="1400" dirty="0">
                <a:latin typeface="Arial Narrow"/>
                <a:cs typeface="Arial Narrow"/>
              </a:endParaRPr>
            </a:p>
          </p:txBody>
        </p:sp>
        <p:sp>
          <p:nvSpPr>
            <p:cNvPr id="40" name="Right Brace 39"/>
            <p:cNvSpPr/>
            <p:nvPr/>
          </p:nvSpPr>
          <p:spPr>
            <a:xfrm rot="16200000">
              <a:off x="3639716" y="381099"/>
              <a:ext cx="155448" cy="1891280"/>
            </a:xfrm>
            <a:prstGeom prst="rightBrac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4283968" y="1897087"/>
              <a:ext cx="0" cy="3888432"/>
            </a:xfrm>
            <a:prstGeom prst="line">
              <a:avLst/>
            </a:prstGeom>
            <a:ln w="3175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779912" y="1897087"/>
              <a:ext cx="0" cy="3888432"/>
            </a:xfrm>
            <a:prstGeom prst="line">
              <a:avLst/>
            </a:prstGeom>
            <a:ln w="3175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275856" y="1897087"/>
              <a:ext cx="0" cy="3888432"/>
            </a:xfrm>
            <a:prstGeom prst="line">
              <a:avLst/>
            </a:prstGeom>
            <a:ln w="3175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771800" y="1897087"/>
              <a:ext cx="0" cy="3888432"/>
            </a:xfrm>
            <a:prstGeom prst="line">
              <a:avLst/>
            </a:prstGeom>
            <a:ln w="3175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2555776" y="1681063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00:00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059832" y="1681063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06:00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563888" y="1681063"/>
              <a:ext cx="447846" cy="246221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12:00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052146" y="1681063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18:00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6804248" y="3841303"/>
              <a:ext cx="900000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6580325" y="3497292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20:00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>
              <a:off x="6300192" y="1557952"/>
              <a:ext cx="151216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6126366" y="3645024"/>
              <a:ext cx="3898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Zapf Dingbats"/>
                  <a:ea typeface="Zapf Dingbats"/>
                  <a:cs typeface="Zapf Dingbats"/>
                </a:rPr>
                <a:t>★</a:t>
              </a:r>
              <a:endParaRPr lang="en-US" b="1" dirty="0">
                <a:latin typeface="Arial Narrow"/>
                <a:cs typeface="Arial Narrow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580112" y="3499386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08:00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059225" y="3500433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02:00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538338" y="3501480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20:00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052146" y="3502527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14:00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565954" y="3503574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08:00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079762" y="3504621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02:00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555776" y="3505668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20:00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076482" y="3490295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02:00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596336" y="3483298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08:00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084594" y="3481263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14:00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4788023" y="3841303"/>
              <a:ext cx="900000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771800" y="3841303"/>
              <a:ext cx="900000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7020272" y="3862208"/>
              <a:ext cx="509963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NIGHT</a:t>
              </a:r>
              <a:endParaRPr lang="en-US" sz="1000" b="1" dirty="0">
                <a:solidFill>
                  <a:srgbClr val="FF0000"/>
                </a:solidFill>
                <a:latin typeface="Arial Narrow"/>
                <a:cs typeface="Arial Narrow"/>
              </a:endParaRPr>
            </a:p>
          </p:txBody>
        </p:sp>
        <p:cxnSp>
          <p:nvCxnSpPr>
            <p:cNvPr id="67" name="Straight Connector 66"/>
            <p:cNvCxnSpPr>
              <a:endCxn id="103" idx="2"/>
            </p:cNvCxnSpPr>
            <p:nvPr/>
          </p:nvCxnSpPr>
          <p:spPr>
            <a:xfrm>
              <a:off x="4536000" y="3178132"/>
              <a:ext cx="2881" cy="2219793"/>
            </a:xfrm>
            <a:prstGeom prst="line">
              <a:avLst/>
            </a:prstGeom>
            <a:ln w="28575" cmpd="sng">
              <a:solidFill>
                <a:srgbClr val="3366F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4312077" y="2942205"/>
              <a:ext cx="4536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3366FF"/>
                  </a:solidFill>
                  <a:latin typeface="Arial Narrow"/>
                  <a:cs typeface="Arial Narrow"/>
                </a:rPr>
                <a:t>17:00</a:t>
              </a:r>
              <a:endParaRPr lang="en-US" sz="1000" b="1" dirty="0">
                <a:solidFill>
                  <a:srgbClr val="3366FF"/>
                </a:solidFill>
                <a:latin typeface="Arial Narrow"/>
                <a:cs typeface="Arial Narrow"/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5948536" y="3178132"/>
              <a:ext cx="0" cy="2219793"/>
            </a:xfrm>
            <a:prstGeom prst="line">
              <a:avLst/>
            </a:prstGeom>
            <a:ln w="28575" cmpd="sng">
              <a:solidFill>
                <a:srgbClr val="3366F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5724613" y="2971494"/>
              <a:ext cx="4536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3366FF"/>
                  </a:solidFill>
                  <a:latin typeface="Arial Narrow"/>
                  <a:cs typeface="Arial Narrow"/>
                </a:rPr>
                <a:t>10:00</a:t>
              </a:r>
              <a:endParaRPr lang="en-US" sz="1000" b="1" dirty="0">
                <a:solidFill>
                  <a:srgbClr val="3366FF"/>
                </a:solidFill>
                <a:latin typeface="Arial Narrow"/>
                <a:cs typeface="Arial Narrow"/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>
              <a:off x="4572000" y="4417367"/>
              <a:ext cx="1376536" cy="0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4282813" y="4561638"/>
              <a:ext cx="4667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latin typeface="Arial Narrow"/>
                  <a:cs typeface="Arial Narrow"/>
                </a:rPr>
                <a:t>s</a:t>
              </a:r>
              <a:r>
                <a:rPr lang="en-US" sz="800" dirty="0" smtClean="0">
                  <a:latin typeface="Arial Narrow"/>
                  <a:cs typeface="Arial Narrow"/>
                </a:rPr>
                <a:t>tarting</a:t>
              </a:r>
            </a:p>
            <a:p>
              <a:pPr algn="ctr"/>
              <a:r>
                <a:rPr lang="en-US" sz="800" dirty="0" err="1" smtClean="0">
                  <a:latin typeface="Arial Narrow"/>
                  <a:cs typeface="Arial Narrow"/>
                </a:rPr>
                <a:t>simul</a:t>
              </a:r>
              <a:r>
                <a:rPr lang="en-US" sz="800" dirty="0" smtClean="0">
                  <a:latin typeface="Arial Narrow"/>
                  <a:cs typeface="Arial Narrow"/>
                </a:rPr>
                <a:t>.</a:t>
              </a:r>
              <a:endParaRPr lang="en-US" sz="800" dirty="0">
                <a:latin typeface="Arial Narrow"/>
                <a:cs typeface="Arial Narrow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689231" y="4544761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latin typeface="Arial Narrow"/>
                  <a:cs typeface="Arial Narrow"/>
                </a:rPr>
                <a:t>e</a:t>
              </a:r>
              <a:r>
                <a:rPr lang="en-US" sz="800" dirty="0" smtClean="0">
                  <a:latin typeface="Arial Narrow"/>
                  <a:cs typeface="Arial Narrow"/>
                </a:rPr>
                <a:t>nding</a:t>
              </a:r>
            </a:p>
            <a:p>
              <a:pPr algn="ctr"/>
              <a:r>
                <a:rPr lang="en-US" sz="800" dirty="0" err="1">
                  <a:latin typeface="Arial Narrow"/>
                  <a:cs typeface="Arial Narrow"/>
                </a:rPr>
                <a:t>s</a:t>
              </a:r>
              <a:r>
                <a:rPr lang="en-US" sz="800" dirty="0" err="1" smtClean="0">
                  <a:latin typeface="Arial Narrow"/>
                  <a:cs typeface="Arial Narrow"/>
                </a:rPr>
                <a:t>imul</a:t>
              </a:r>
              <a:r>
                <a:rPr lang="en-US" sz="800" dirty="0" smtClean="0">
                  <a:latin typeface="Arial Narrow"/>
                  <a:cs typeface="Arial Narrow"/>
                </a:rPr>
                <a:t>.</a:t>
              </a:r>
              <a:endParaRPr lang="en-US" sz="800" dirty="0">
                <a:latin typeface="Arial Narrow"/>
                <a:cs typeface="Arial Narrow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100706" y="4552525"/>
              <a:ext cx="4539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latin typeface="Arial Narrow"/>
                  <a:cs typeface="Arial Narrow"/>
                </a:rPr>
                <a:t>d</a:t>
              </a:r>
              <a:r>
                <a:rPr lang="en-US" sz="800" dirty="0" smtClean="0">
                  <a:latin typeface="Arial Narrow"/>
                  <a:cs typeface="Arial Narrow"/>
                </a:rPr>
                <a:t>isplay</a:t>
              </a:r>
            </a:p>
            <a:p>
              <a:pPr algn="ctr"/>
              <a:r>
                <a:rPr lang="en-US" sz="800" dirty="0" smtClean="0">
                  <a:latin typeface="Arial Narrow"/>
                  <a:cs typeface="Arial Narrow"/>
                </a:rPr>
                <a:t>results</a:t>
              </a:r>
              <a:endParaRPr lang="en-US" sz="800" dirty="0">
                <a:latin typeface="Arial Narrow"/>
                <a:cs typeface="Arial Narrow"/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>
              <a:off x="3779912" y="2185119"/>
              <a:ext cx="2520280" cy="0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4862669" y="1999873"/>
              <a:ext cx="45836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 Narrow"/>
                  <a:cs typeface="Arial Narrow"/>
                </a:rPr>
                <a:t>30 h</a:t>
              </a:r>
              <a:endParaRPr lang="en-US" sz="800" b="1" dirty="0">
                <a:latin typeface="Arial Narrow"/>
                <a:cs typeface="Arial Narrow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444208" y="1359095"/>
              <a:ext cx="12054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simulated time </a:t>
              </a:r>
              <a:r>
                <a:rPr lang="en-US" sz="800" i="1" dirty="0" smtClean="0">
                  <a:solidFill>
                    <a:srgbClr val="FF0000"/>
                  </a:solidFill>
                  <a:latin typeface="Lucida Grande"/>
                  <a:ea typeface="Lucida Grande"/>
                  <a:cs typeface="Lucida Grande"/>
                </a:rPr>
                <a:t>Δ</a:t>
              </a:r>
              <a:r>
                <a:rPr lang="en-US" sz="800" i="1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T=15-18h</a:t>
              </a:r>
              <a:endParaRPr lang="en-US" sz="800" i="1" dirty="0">
                <a:solidFill>
                  <a:srgbClr val="FF0000"/>
                </a:solidFill>
                <a:latin typeface="Arial Narrow"/>
                <a:cs typeface="Arial Narrow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>
              <a:off x="5948536" y="4417367"/>
              <a:ext cx="351656" cy="0"/>
            </a:xfrm>
            <a:prstGeom prst="straightConnector1">
              <a:avLst/>
            </a:prstGeom>
            <a:ln>
              <a:solidFill>
                <a:srgbClr val="4B8B0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4725330" y="4078813"/>
              <a:ext cx="11008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>
                  <a:solidFill>
                    <a:srgbClr val="3366FF"/>
                  </a:solidFill>
                  <a:latin typeface="Arial Narrow"/>
                  <a:cs typeface="Arial Narrow"/>
                </a:rPr>
                <a:t>e</a:t>
              </a:r>
              <a:r>
                <a:rPr lang="en-US" sz="800" i="1" dirty="0" smtClean="0">
                  <a:solidFill>
                    <a:srgbClr val="3366FF"/>
                  </a:solidFill>
                  <a:latin typeface="Arial Narrow"/>
                  <a:cs typeface="Arial Narrow"/>
                </a:rPr>
                <a:t>ffective simulation time</a:t>
              </a:r>
            </a:p>
            <a:p>
              <a:r>
                <a:rPr lang="en-US" sz="800" i="1" dirty="0" smtClean="0">
                  <a:solidFill>
                    <a:srgbClr val="3366FF"/>
                  </a:solidFill>
                  <a:latin typeface="Lucida Grande"/>
                  <a:ea typeface="Lucida Grande"/>
                  <a:cs typeface="Lucida Grande"/>
                </a:rPr>
                <a:t>         Δ</a:t>
              </a:r>
              <a:r>
                <a:rPr lang="en-US" sz="800" i="1" dirty="0" smtClean="0">
                  <a:solidFill>
                    <a:srgbClr val="3366FF"/>
                  </a:solidFill>
                  <a:latin typeface="Arial Narrow"/>
                  <a:cs typeface="Arial Narrow"/>
                </a:rPr>
                <a:t>T* = 17h</a:t>
              </a:r>
              <a:endParaRPr lang="en-US" sz="800" i="1" dirty="0">
                <a:solidFill>
                  <a:srgbClr val="3366FF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860004" y="3985319"/>
              <a:ext cx="798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>
                  <a:solidFill>
                    <a:srgbClr val="4B8B08"/>
                  </a:solidFill>
                  <a:latin typeface="Arial Narrow"/>
                  <a:cs typeface="Arial Narrow"/>
                </a:rPr>
                <a:t>e</a:t>
              </a:r>
              <a:r>
                <a:rPr lang="en-US" sz="800" i="1" dirty="0" smtClean="0">
                  <a:solidFill>
                    <a:srgbClr val="4B8B08"/>
                  </a:solidFill>
                  <a:latin typeface="Arial Narrow"/>
                  <a:cs typeface="Arial Narrow"/>
                </a:rPr>
                <a:t>ffective </a:t>
              </a:r>
            </a:p>
            <a:p>
              <a:r>
                <a:rPr lang="en-US" sz="800" i="1" dirty="0" smtClean="0">
                  <a:solidFill>
                    <a:srgbClr val="4B8B08"/>
                  </a:solidFill>
                  <a:latin typeface="Arial Narrow"/>
                  <a:cs typeface="Arial Narrow"/>
                </a:rPr>
                <a:t>post-processing</a:t>
              </a:r>
            </a:p>
            <a:p>
              <a:r>
                <a:rPr lang="en-US" sz="800" i="1" dirty="0">
                  <a:solidFill>
                    <a:srgbClr val="3366FF"/>
                  </a:solidFill>
                  <a:latin typeface="Lucida Grande"/>
                  <a:ea typeface="Lucida Grande"/>
                  <a:cs typeface="Lucida Grande"/>
                </a:rPr>
                <a:t> </a:t>
              </a:r>
              <a:r>
                <a:rPr lang="en-US" sz="800" i="1" dirty="0">
                  <a:solidFill>
                    <a:srgbClr val="4B8B08"/>
                  </a:solidFill>
                  <a:latin typeface="Lucida Grande"/>
                  <a:ea typeface="Lucida Grande"/>
                  <a:cs typeface="Lucida Grande"/>
                </a:rPr>
                <a:t>Δ</a:t>
              </a:r>
              <a:r>
                <a:rPr lang="en-US" sz="800" i="1" dirty="0">
                  <a:solidFill>
                    <a:srgbClr val="4B8B08"/>
                  </a:solidFill>
                  <a:latin typeface="Arial Narrow"/>
                  <a:cs typeface="Arial Narrow"/>
                </a:rPr>
                <a:t>T</a:t>
              </a:r>
              <a:r>
                <a:rPr lang="en-US" sz="800" i="1" dirty="0" smtClean="0">
                  <a:solidFill>
                    <a:srgbClr val="4B8B08"/>
                  </a:solidFill>
                  <a:latin typeface="Arial Narrow"/>
                  <a:cs typeface="Arial Narrow"/>
                </a:rPr>
                <a:t>** </a:t>
              </a:r>
              <a:r>
                <a:rPr lang="en-US" sz="800" i="1" dirty="0">
                  <a:solidFill>
                    <a:srgbClr val="4B8B08"/>
                  </a:solidFill>
                  <a:latin typeface="Arial Narrow"/>
                  <a:cs typeface="Arial Narrow"/>
                </a:rPr>
                <a:t>= 4</a:t>
              </a:r>
              <a:r>
                <a:rPr lang="en-US" sz="800" i="1" dirty="0" smtClean="0">
                  <a:solidFill>
                    <a:srgbClr val="4B8B08"/>
                  </a:solidFill>
                  <a:latin typeface="Arial Narrow"/>
                  <a:cs typeface="Arial Narrow"/>
                </a:rPr>
                <a:t>h</a:t>
              </a:r>
              <a:endParaRPr lang="en-US" sz="800" i="1" dirty="0">
                <a:solidFill>
                  <a:srgbClr val="4B8B08"/>
                </a:solidFill>
                <a:latin typeface="Arial Narrow"/>
                <a:cs typeface="Arial Narrow"/>
              </a:endParaRP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3779912" y="2337519"/>
              <a:ext cx="3024336" cy="0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3779912" y="2489919"/>
              <a:ext cx="3528392" cy="0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3779912" y="2642319"/>
              <a:ext cx="4032448" cy="0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4860032" y="2152273"/>
              <a:ext cx="45836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 Narrow"/>
                  <a:cs typeface="Arial Narrow"/>
                </a:rPr>
                <a:t>36 h</a:t>
              </a:r>
              <a:endParaRPr lang="en-US" sz="800" b="1" dirty="0">
                <a:latin typeface="Arial Narrow"/>
                <a:cs typeface="Arial Narrow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857395" y="2304673"/>
              <a:ext cx="45836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 Narrow"/>
                  <a:cs typeface="Arial Narrow"/>
                </a:rPr>
                <a:t>42 h</a:t>
              </a:r>
              <a:endParaRPr lang="en-US" sz="800" b="1" dirty="0">
                <a:latin typeface="Arial Narrow"/>
                <a:cs typeface="Arial Narrow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854758" y="2457073"/>
              <a:ext cx="45836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 Narrow"/>
                  <a:cs typeface="Arial Narrow"/>
                </a:rPr>
                <a:t>48 h</a:t>
              </a:r>
              <a:endParaRPr lang="en-US" sz="800" b="1" dirty="0">
                <a:latin typeface="Arial Narrow"/>
                <a:cs typeface="Arial Narrow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084594" y="5395282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19:00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596336" y="5395282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13:00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092280" y="5395282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07:00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588224" y="5395282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01:00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084168" y="5395282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19:00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580112" y="5395282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13:00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725197" y="6001543"/>
              <a:ext cx="9119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Narrow"/>
                  <a:cs typeface="Arial Narrow"/>
                </a:rPr>
                <a:t>LT=UT – 4;</a:t>
              </a:r>
              <a:endParaRPr lang="en-US" sz="1400" dirty="0">
                <a:latin typeface="Arial Narrow"/>
                <a:cs typeface="Arial Narrow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076056" y="5395282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07:00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572000" y="5395282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01:00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067944" y="5395282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19:00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563888" y="5395282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13:00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059832" y="5395282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07:00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555776" y="5395282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01:00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998141" y="3883114"/>
              <a:ext cx="509963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NIGHT</a:t>
              </a:r>
              <a:endParaRPr lang="en-US" sz="1000" b="1" dirty="0">
                <a:solidFill>
                  <a:srgbClr val="FF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981917" y="3904020"/>
              <a:ext cx="509963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NIGHT</a:t>
              </a:r>
              <a:endParaRPr lang="en-US" sz="1000" b="1" dirty="0">
                <a:solidFill>
                  <a:srgbClr val="FF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312077" y="5151704"/>
              <a:ext cx="4536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3366FF"/>
                  </a:solidFill>
                  <a:latin typeface="Arial Narrow"/>
                  <a:cs typeface="Arial Narrow"/>
                </a:rPr>
                <a:t>21:00</a:t>
              </a:r>
              <a:endParaRPr lang="en-US" sz="1000" b="1" dirty="0">
                <a:solidFill>
                  <a:srgbClr val="3366FF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774577" y="5137447"/>
              <a:ext cx="4536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3366FF"/>
                  </a:solidFill>
                  <a:latin typeface="Arial Narrow"/>
                  <a:cs typeface="Arial Narrow"/>
                </a:rPr>
                <a:t>15:00</a:t>
              </a:r>
              <a:endParaRPr lang="en-US" sz="1000" b="1" dirty="0">
                <a:solidFill>
                  <a:srgbClr val="3366FF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062609" y="2977207"/>
              <a:ext cx="4536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3366FF"/>
                  </a:solidFill>
                  <a:latin typeface="Arial Narrow"/>
                  <a:cs typeface="Arial Narrow"/>
                </a:rPr>
                <a:t>14:00</a:t>
              </a:r>
              <a:endParaRPr lang="en-US" sz="1000" b="1" dirty="0">
                <a:solidFill>
                  <a:srgbClr val="3366FF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6084168" y="3493895"/>
              <a:ext cx="4478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 Narrow"/>
                  <a:cs typeface="Arial Narrow"/>
                </a:rPr>
                <a:t>14:00</a:t>
              </a:r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3563888" y="6001543"/>
              <a:ext cx="1288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Narrow"/>
                  <a:cs typeface="Arial Narrow"/>
                </a:rPr>
                <a:t>LT=UT - 3 (legal)</a:t>
              </a:r>
              <a:endParaRPr lang="en-US" sz="1400" dirty="0">
                <a:latin typeface="Arial Narrow"/>
                <a:cs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497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3"/>
          <p:cNvSpPr>
            <a:spLocks noChangeShapeType="1"/>
          </p:cNvSpPr>
          <p:nvPr/>
        </p:nvSpPr>
        <p:spPr bwMode="auto">
          <a:xfrm>
            <a:off x="482600" y="6424613"/>
            <a:ext cx="6753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4"/>
          <p:cNvSpPr>
            <a:spLocks noChangeShapeType="1"/>
          </p:cNvSpPr>
          <p:nvPr/>
        </p:nvSpPr>
        <p:spPr bwMode="auto">
          <a:xfrm>
            <a:off x="482600" y="6496050"/>
            <a:ext cx="6753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5"/>
          <p:cNvSpPr>
            <a:spLocks noChangeShapeType="1"/>
          </p:cNvSpPr>
          <p:nvPr/>
        </p:nvSpPr>
        <p:spPr bwMode="auto">
          <a:xfrm>
            <a:off x="8258175" y="642461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6"/>
          <p:cNvSpPr>
            <a:spLocks noChangeShapeType="1"/>
          </p:cNvSpPr>
          <p:nvPr/>
        </p:nvSpPr>
        <p:spPr bwMode="auto">
          <a:xfrm>
            <a:off x="8258175" y="649605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1" descr="mose_red_trasp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8850" y="6075363"/>
            <a:ext cx="900113" cy="766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1523" name="Text Box 7"/>
          <p:cNvSpPr txBox="1">
            <a:spLocks noChangeArrowheads="1"/>
          </p:cNvSpPr>
          <p:nvPr/>
        </p:nvSpPr>
        <p:spPr bwMode="auto">
          <a:xfrm>
            <a:off x="409575" y="6524625"/>
            <a:ext cx="3985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i="1" dirty="0" smtClean="0">
                <a:latin typeface="Arial Narrow"/>
                <a:cs typeface="Arial Narrow"/>
              </a:rPr>
              <a:t>The outcome of the T-REX project - 20-24 July 2015, </a:t>
            </a:r>
            <a:r>
              <a:rPr lang="en-GB" sz="1200" i="1" dirty="0" err="1" smtClean="0">
                <a:latin typeface="Arial Narrow"/>
                <a:cs typeface="Arial Narrow"/>
              </a:rPr>
              <a:t>Sexten</a:t>
            </a:r>
            <a:r>
              <a:rPr lang="en-GB" sz="1200" i="1" dirty="0" smtClean="0">
                <a:latin typeface="Arial Narrow"/>
                <a:cs typeface="Arial Narrow"/>
              </a:rPr>
              <a:t>, Italy</a:t>
            </a:r>
            <a:endParaRPr lang="en-US" sz="1200" i="1" dirty="0">
              <a:latin typeface="Arial Narrow"/>
              <a:cs typeface="Arial Narrow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09575" y="692696"/>
            <a:ext cx="8122865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233898" y="116632"/>
            <a:ext cx="6082915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rPr>
              <a:t>WIND SPEED VERTICAL DISTRIBUTION (0-20km) </a:t>
            </a:r>
            <a:r>
              <a:rPr 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utura Condensed Medium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512" y="2492896"/>
            <a:ext cx="2058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m</a:t>
            </a:r>
            <a:r>
              <a:rPr lang="en-US" sz="1400" dirty="0" smtClean="0">
                <a:latin typeface="Arial Narrow"/>
                <a:cs typeface="Arial Narrow"/>
              </a:rPr>
              <a:t>ax relative error on 50 obs.</a:t>
            </a:r>
            <a:endParaRPr lang="en-US" sz="1400" dirty="0">
              <a:latin typeface="Arial Narrow"/>
              <a:cs typeface="Arial Narrow"/>
            </a:endParaRP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482600" y="6424613"/>
            <a:ext cx="6753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8258175" y="642461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" name="Picture 13" descr="wind_instant_mnh_rs_2009_08_01-cro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764704"/>
            <a:ext cx="6552257" cy="31251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43808" y="1052736"/>
            <a:ext cx="933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10000"/>
                </a:solidFill>
              </a:rPr>
              <a:t>00:00 UT</a:t>
            </a:r>
            <a:endParaRPr lang="en-US" sz="1400" b="1" dirty="0">
              <a:solidFill>
                <a:srgbClr val="C1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6056" y="1051247"/>
            <a:ext cx="933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10000"/>
                </a:solidFill>
              </a:rPr>
              <a:t>06:15 UT</a:t>
            </a:r>
            <a:endParaRPr lang="en-US" sz="1400" b="1" dirty="0">
              <a:solidFill>
                <a:srgbClr val="C1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83361" y="1049758"/>
            <a:ext cx="933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10000"/>
                </a:solidFill>
              </a:rPr>
              <a:t>12:00 UT</a:t>
            </a:r>
            <a:endParaRPr lang="en-US" sz="1400" b="1" dirty="0">
              <a:solidFill>
                <a:srgbClr val="C1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73062" y="3068960"/>
            <a:ext cx="528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 Narrow"/>
                <a:cs typeface="Arial Narrow"/>
              </a:rPr>
              <a:t>obs.</a:t>
            </a:r>
          </a:p>
          <a:p>
            <a:r>
              <a:rPr lang="en-US" sz="1200" dirty="0" smtClean="0">
                <a:latin typeface="Arial Narrow"/>
                <a:cs typeface="Arial Narrow"/>
              </a:rPr>
              <a:t>model</a:t>
            </a:r>
            <a:endParaRPr lang="en-US" sz="1200" dirty="0">
              <a:latin typeface="Arial Narrow"/>
              <a:cs typeface="Arial Narrow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3237" y="764704"/>
            <a:ext cx="1602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Narrow"/>
                <a:cs typeface="Arial Narrow"/>
              </a:rPr>
              <a:t>INDIVIDUAL NIGHTS</a:t>
            </a:r>
          </a:p>
          <a:p>
            <a:r>
              <a:rPr lang="en-US" sz="1400" dirty="0" smtClean="0">
                <a:latin typeface="Arial Narrow"/>
                <a:cs typeface="Arial Narrow"/>
              </a:rPr>
              <a:t>MODEL VALIDATION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57431" y="3841303"/>
            <a:ext cx="8651073" cy="2605701"/>
            <a:chOff x="457431" y="3841303"/>
            <a:chExt cx="8651073" cy="2605701"/>
          </a:xfrm>
          <a:noFill/>
        </p:grpSpPr>
        <p:grpSp>
          <p:nvGrpSpPr>
            <p:cNvPr id="21" name="Group 20"/>
            <p:cNvGrpSpPr/>
            <p:nvPr/>
          </p:nvGrpSpPr>
          <p:grpSpPr>
            <a:xfrm>
              <a:off x="457431" y="3841303"/>
              <a:ext cx="8651073" cy="2605701"/>
              <a:chOff x="457431" y="3841303"/>
              <a:chExt cx="8651073" cy="2605701"/>
            </a:xfrm>
            <a:grpFill/>
          </p:grpSpPr>
          <p:grpSp>
            <p:nvGrpSpPr>
              <p:cNvPr id="25" name="Group 24"/>
              <p:cNvGrpSpPr/>
              <p:nvPr/>
            </p:nvGrpSpPr>
            <p:grpSpPr>
              <a:xfrm>
                <a:off x="457431" y="3843629"/>
                <a:ext cx="4204800" cy="2598674"/>
                <a:chOff x="457431" y="3843629"/>
                <a:chExt cx="4204800" cy="2598674"/>
              </a:xfrm>
              <a:grpFill/>
            </p:grpSpPr>
            <p:pic>
              <p:nvPicPr>
                <p:cNvPr id="32" name="Picture 31" descr="WS_PARANAL_20090802_MNH_21km_20H.ps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188" t="49343" r="54808" b="3447"/>
                <a:stretch/>
              </p:blipFill>
              <p:spPr>
                <a:xfrm rot="5400000">
                  <a:off x="1389831" y="3036105"/>
                  <a:ext cx="2340000" cy="4204800"/>
                </a:xfrm>
                <a:prstGeom prst="rect">
                  <a:avLst/>
                </a:prstGeom>
                <a:grpFill/>
              </p:spPr>
            </p:pic>
            <p:cxnSp>
              <p:nvCxnSpPr>
                <p:cNvPr id="33" name="Straight Connector 32"/>
                <p:cNvCxnSpPr/>
                <p:nvPr/>
              </p:nvCxnSpPr>
              <p:spPr>
                <a:xfrm>
                  <a:off x="1835696" y="3997518"/>
                  <a:ext cx="0" cy="2088027"/>
                </a:xfrm>
                <a:prstGeom prst="line">
                  <a:avLst/>
                </a:prstGeom>
                <a:grpFill/>
                <a:ln w="19050" cmpd="sng">
                  <a:solidFill>
                    <a:srgbClr val="00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/>
                <p:cNvSpPr txBox="1"/>
                <p:nvPr/>
              </p:nvSpPr>
              <p:spPr>
                <a:xfrm>
                  <a:off x="960807" y="3843629"/>
                  <a:ext cx="883525" cy="30777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2/8/2009</a:t>
                  </a:r>
                  <a:endParaRPr lang="en-US" sz="1400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1475656" y="6165304"/>
                  <a:ext cx="1904763" cy="276999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latin typeface="Arial Narrow"/>
                      <a:cs typeface="Arial Narrow"/>
                    </a:rPr>
                    <a:t>Time (simulation hours from t</a:t>
                  </a:r>
                  <a:r>
                    <a:rPr lang="en-US" sz="1200" baseline="-25000" dirty="0" smtClean="0">
                      <a:latin typeface="Arial Narrow"/>
                      <a:cs typeface="Arial Narrow"/>
                    </a:rPr>
                    <a:t>0</a:t>
                  </a:r>
                  <a:r>
                    <a:rPr lang="en-US" sz="1200" dirty="0" smtClean="0">
                      <a:latin typeface="Arial Narrow"/>
                      <a:cs typeface="Arial Narrow"/>
                    </a:rPr>
                    <a:t>) </a:t>
                  </a:r>
                  <a:endParaRPr lang="en-US" sz="1200" dirty="0"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1979712" y="4149080"/>
                  <a:ext cx="575022" cy="276999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latin typeface="Arial Narrow"/>
                      <a:cs typeface="Arial Narrow"/>
                    </a:rPr>
                    <a:t>NIGHT</a:t>
                  </a:r>
                  <a:endParaRPr lang="en-US" sz="1200" dirty="0"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1252225" y="4151406"/>
                  <a:ext cx="441146" cy="276999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latin typeface="Arial Narrow"/>
                      <a:cs typeface="Arial Narrow"/>
                    </a:rPr>
                    <a:t>DAY</a:t>
                  </a:r>
                  <a:endParaRPr lang="en-US" sz="1200" dirty="0">
                    <a:latin typeface="Arial Narrow"/>
                    <a:cs typeface="Arial Narrow"/>
                  </a:endParaRPr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3995936" y="3841303"/>
                <a:ext cx="5112568" cy="2605701"/>
                <a:chOff x="3995936" y="3841303"/>
                <a:chExt cx="5112568" cy="2605701"/>
              </a:xfrm>
              <a:grpFill/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5137951" y="3841303"/>
                  <a:ext cx="883525" cy="30777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2/8/2009</a:t>
                  </a:r>
                  <a:endParaRPr lang="en-US" sz="1400" dirty="0"/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3995936" y="6020473"/>
                  <a:ext cx="1224136" cy="0"/>
                </a:xfrm>
                <a:prstGeom prst="line">
                  <a:avLst/>
                </a:prstGeom>
                <a:grpFill/>
                <a:ln w="31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3995936" y="4146032"/>
                  <a:ext cx="1224136" cy="1595196"/>
                </a:xfrm>
                <a:prstGeom prst="line">
                  <a:avLst/>
                </a:prstGeom>
                <a:grpFill/>
                <a:ln w="31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0" name="Picture 29" descr="WS_PARANAL_20090802_MNH_2km_20H.ps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50" t="47244" r="54350" b="3156"/>
                <a:stretch/>
              </p:blipFill>
              <p:spPr>
                <a:xfrm rot="5400000">
                  <a:off x="5708991" y="2963582"/>
                  <a:ext cx="2358845" cy="4440180"/>
                </a:xfrm>
                <a:prstGeom prst="rect">
                  <a:avLst/>
                </a:prstGeom>
                <a:grpFill/>
              </p:spPr>
            </p:pic>
            <p:sp>
              <p:nvSpPr>
                <p:cNvPr id="31" name="TextBox 30"/>
                <p:cNvSpPr txBox="1"/>
                <p:nvPr/>
              </p:nvSpPr>
              <p:spPr>
                <a:xfrm>
                  <a:off x="5868144" y="6170005"/>
                  <a:ext cx="1904763" cy="276999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latin typeface="Arial Narrow"/>
                      <a:cs typeface="Arial Narrow"/>
                    </a:rPr>
                    <a:t>Time (simulation hours from t</a:t>
                  </a:r>
                  <a:r>
                    <a:rPr lang="en-US" sz="1200" baseline="-25000" dirty="0" smtClean="0">
                      <a:latin typeface="Arial Narrow"/>
                      <a:cs typeface="Arial Narrow"/>
                    </a:rPr>
                    <a:t>0</a:t>
                  </a:r>
                  <a:r>
                    <a:rPr lang="en-US" sz="1200" dirty="0" smtClean="0">
                      <a:latin typeface="Arial Narrow"/>
                      <a:cs typeface="Arial Narrow"/>
                    </a:rPr>
                    <a:t>) </a:t>
                  </a:r>
                  <a:endParaRPr lang="en-US" sz="1200" dirty="0">
                    <a:latin typeface="Arial Narrow"/>
                    <a:cs typeface="Arial Narrow"/>
                  </a:endParaRPr>
                </a:p>
              </p:txBody>
            </p:sp>
          </p:grpSp>
        </p:grpSp>
        <p:sp>
          <p:nvSpPr>
            <p:cNvPr id="22" name="TextBox 21"/>
            <p:cNvSpPr txBox="1"/>
            <p:nvPr/>
          </p:nvSpPr>
          <p:spPr>
            <a:xfrm>
              <a:off x="5580112" y="4149080"/>
              <a:ext cx="441146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 Narrow"/>
                  <a:cs typeface="Arial Narrow"/>
                </a:rPr>
                <a:t>DAY</a:t>
              </a:r>
              <a:endParaRPr lang="en-US" sz="1200" dirty="0">
                <a:latin typeface="Arial Narrow"/>
                <a:cs typeface="Arial Narrow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28184" y="4149080"/>
              <a:ext cx="575022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 Narrow"/>
                  <a:cs typeface="Arial Narrow"/>
                </a:rPr>
                <a:t>NIGHT</a:t>
              </a:r>
              <a:endParaRPr lang="en-US" sz="1200" dirty="0">
                <a:latin typeface="Arial Narrow"/>
                <a:cs typeface="Arial Narrow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6084168" y="4004249"/>
              <a:ext cx="0" cy="2081296"/>
            </a:xfrm>
            <a:prstGeom prst="line">
              <a:avLst/>
            </a:prstGeom>
            <a:grpFill/>
            <a:ln w="19050" cmpd="sng"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45530" y="2708920"/>
            <a:ext cx="2249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Lucida Grande"/>
                <a:ea typeface="Lucida Grande"/>
                <a:cs typeface="Lucida Grande"/>
              </a:rPr>
              <a:t>(V</a:t>
            </a:r>
            <a:r>
              <a:rPr lang="en-US" sz="1200" baseline="-25000" dirty="0" smtClean="0">
                <a:latin typeface="Lucida Grande"/>
                <a:ea typeface="Lucida Grande"/>
                <a:cs typeface="Lucida Grande"/>
              </a:rPr>
              <a:t>MNH</a:t>
            </a:r>
            <a:r>
              <a:rPr lang="en-US" sz="1200" dirty="0" smtClean="0">
                <a:latin typeface="Lucida Grande"/>
                <a:ea typeface="Lucida Grande"/>
                <a:cs typeface="Lucida Grande"/>
              </a:rPr>
              <a:t>-V</a:t>
            </a:r>
            <a:r>
              <a:rPr lang="en-US" sz="1200" baseline="-25000" dirty="0" smtClean="0">
                <a:latin typeface="Lucida Grande"/>
                <a:ea typeface="Lucida Grande"/>
                <a:cs typeface="Lucida Grande"/>
              </a:rPr>
              <a:t>OBS</a:t>
            </a:r>
            <a:r>
              <a:rPr lang="en-US" sz="1200" dirty="0" smtClean="0">
                <a:latin typeface="Lucida Grande"/>
                <a:ea typeface="Lucida Grande"/>
                <a:cs typeface="Lucida Grande"/>
              </a:rPr>
              <a:t>/V</a:t>
            </a:r>
            <a:r>
              <a:rPr lang="en-US" sz="1200" baseline="-25000" dirty="0" smtClean="0">
                <a:latin typeface="Lucida Grande"/>
                <a:ea typeface="Lucida Grande"/>
                <a:cs typeface="Lucida Grande"/>
              </a:rPr>
              <a:t>OBS</a:t>
            </a:r>
            <a:r>
              <a:rPr lang="en-US" sz="1200" dirty="0" smtClean="0">
                <a:latin typeface="Lucida Grande"/>
                <a:ea typeface="Lucida Grande"/>
                <a:cs typeface="Lucida Grande"/>
              </a:rPr>
              <a:t>)</a:t>
            </a:r>
            <a:r>
              <a:rPr lang="en-US" sz="1200" baseline="-25000" dirty="0" smtClean="0">
                <a:latin typeface="Arial Narrow"/>
                <a:cs typeface="Arial Narrow"/>
              </a:rPr>
              <a:t>max </a:t>
            </a:r>
            <a:r>
              <a:rPr lang="en-US" sz="1200" dirty="0" smtClean="0">
                <a:latin typeface="Arial Narrow"/>
                <a:cs typeface="Arial Narrow"/>
              </a:rPr>
              <a:t>x 100 </a:t>
            </a:r>
            <a:r>
              <a:rPr lang="en-US" sz="1200" b="1" dirty="0" smtClean="0">
                <a:solidFill>
                  <a:srgbClr val="D80000"/>
                </a:solidFill>
                <a:latin typeface="Arial Narrow"/>
                <a:cs typeface="Arial Narrow"/>
              </a:rPr>
              <a:t>~14%</a:t>
            </a:r>
            <a:endParaRPr lang="en-US" sz="1200" b="1" dirty="0">
              <a:solidFill>
                <a:srgbClr val="D80000"/>
              </a:solidFill>
              <a:latin typeface="Arial Narrow"/>
              <a:cs typeface="Arial Narrow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07504" y="1844824"/>
            <a:ext cx="8816620" cy="1944216"/>
            <a:chOff x="75860" y="1700808"/>
            <a:chExt cx="8816620" cy="1944216"/>
          </a:xfrm>
        </p:grpSpPr>
        <p:sp>
          <p:nvSpPr>
            <p:cNvPr id="40" name="Rectangle 39"/>
            <p:cNvSpPr/>
            <p:nvPr/>
          </p:nvSpPr>
          <p:spPr>
            <a:xfrm>
              <a:off x="75860" y="1700808"/>
              <a:ext cx="8816620" cy="19442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2640757" y="1794536"/>
              <a:ext cx="6049218" cy="1850487"/>
              <a:chOff x="1277723" y="3464507"/>
              <a:chExt cx="6049218" cy="1850487"/>
            </a:xfrm>
            <a:solidFill>
              <a:srgbClr val="FFFFFF"/>
            </a:solidFill>
          </p:grpSpPr>
          <p:sp>
            <p:nvSpPr>
              <p:cNvPr id="44" name="Rectangle 43"/>
              <p:cNvSpPr/>
              <p:nvPr/>
            </p:nvSpPr>
            <p:spPr>
              <a:xfrm>
                <a:off x="1277723" y="3464507"/>
                <a:ext cx="6049218" cy="1850487"/>
              </a:xfrm>
              <a:prstGeom prst="rect">
                <a:avLst/>
              </a:prstGeom>
              <a:grp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45" name="Object 4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9956482"/>
                  </p:ext>
                </p:extLst>
              </p:nvPr>
            </p:nvGraphicFramePr>
            <p:xfrm>
              <a:off x="1699254" y="3604332"/>
              <a:ext cx="5427662" cy="977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2" name="Equation" r:id="rId8" imgW="3441700" imgH="622300" progId="Equation.3">
                      <p:embed/>
                    </p:oleObj>
                  </mc:Choice>
                  <mc:Fallback>
                    <p:oleObj name="Equation" r:id="rId8" imgW="3441700" imgH="622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9254" y="3604332"/>
                            <a:ext cx="5427662" cy="977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6" name="TextBox 45"/>
              <p:cNvSpPr txBox="1"/>
              <p:nvPr/>
            </p:nvSpPr>
            <p:spPr>
              <a:xfrm>
                <a:off x="2673266" y="4594915"/>
                <a:ext cx="3386664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Narrow"/>
                    <a:cs typeface="Arial Narrow"/>
                  </a:rPr>
                  <a:t>Wind speed temporal sampling: </a:t>
                </a:r>
                <a:r>
                  <a:rPr lang="en-US" sz="1600" b="1" dirty="0" smtClean="0">
                    <a:latin typeface="Arial Narrow"/>
                    <a:cs typeface="Arial Narrow"/>
                  </a:rPr>
                  <a:t>2 minutes</a:t>
                </a:r>
                <a:endParaRPr lang="en-US" sz="1600" b="1" dirty="0">
                  <a:latin typeface="Arial Narrow"/>
                  <a:cs typeface="Arial Narrow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843333" y="4882947"/>
                <a:ext cx="2836509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Arial Narrow"/>
                    <a:cs typeface="Arial Narrow"/>
                  </a:rPr>
                  <a:t>It is possible to arrive to a few seconds !!</a:t>
                </a:r>
                <a:endParaRPr lang="en-US" sz="1400" dirty="0">
                  <a:latin typeface="Arial Narrow"/>
                  <a:cs typeface="Arial Narrow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75860" y="1873357"/>
              <a:ext cx="2183936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 Narrow"/>
                  <a:cs typeface="Arial Narrow"/>
                </a:rPr>
                <a:t>1) GCMs data are not reliable in the </a:t>
              </a:r>
            </a:p>
            <a:p>
              <a:r>
                <a:rPr lang="en-US" sz="1200" dirty="0" smtClean="0">
                  <a:latin typeface="Arial Narrow"/>
                  <a:cs typeface="Arial Narrow"/>
                </a:rPr>
                <a:t>low part of the atmosphere</a:t>
              </a:r>
              <a:endParaRPr lang="en-US" sz="1200" dirty="0">
                <a:latin typeface="Arial Narrow"/>
                <a:cs typeface="Arial Narrow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4261" y="2371477"/>
              <a:ext cx="2127806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 Narrow"/>
                  <a:cs typeface="Arial Narrow"/>
                </a:rPr>
                <a:t>2) GCMs data are available only at </a:t>
              </a:r>
            </a:p>
            <a:p>
              <a:r>
                <a:rPr lang="en-US" sz="1200" dirty="0" smtClean="0">
                  <a:latin typeface="Arial Narrow"/>
                  <a:cs typeface="Arial Narrow"/>
                </a:rPr>
                <a:t>synoptic hours i.e. each 6 hours</a:t>
              </a:r>
              <a:endParaRPr lang="en-US" sz="1200" dirty="0">
                <a:latin typeface="Arial Narrow"/>
                <a:cs typeface="Arial Narrow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040445" y="326482"/>
            <a:ext cx="19407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rial Narrow"/>
                <a:cs typeface="Arial Narrow"/>
              </a:rPr>
              <a:t>Masciadri et al., 2013, MNRAS</a:t>
            </a:r>
            <a:endParaRPr lang="en-US" sz="1200" i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20729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3"/>
          <p:cNvSpPr>
            <a:spLocks noChangeShapeType="1"/>
          </p:cNvSpPr>
          <p:nvPr/>
        </p:nvSpPr>
        <p:spPr bwMode="auto">
          <a:xfrm>
            <a:off x="482600" y="6424613"/>
            <a:ext cx="6753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Line 4"/>
          <p:cNvSpPr>
            <a:spLocks noChangeShapeType="1"/>
          </p:cNvSpPr>
          <p:nvPr/>
        </p:nvSpPr>
        <p:spPr bwMode="auto">
          <a:xfrm>
            <a:off x="482600" y="6496050"/>
            <a:ext cx="6753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5"/>
          <p:cNvSpPr>
            <a:spLocks noChangeShapeType="1"/>
          </p:cNvSpPr>
          <p:nvPr/>
        </p:nvSpPr>
        <p:spPr bwMode="auto">
          <a:xfrm>
            <a:off x="8258175" y="642461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6"/>
          <p:cNvSpPr>
            <a:spLocks noChangeShapeType="1"/>
          </p:cNvSpPr>
          <p:nvPr/>
        </p:nvSpPr>
        <p:spPr bwMode="auto">
          <a:xfrm>
            <a:off x="8258175" y="649605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1" descr="mose_red_tras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6075363"/>
            <a:ext cx="900113" cy="766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1523" name="Text Box 7"/>
          <p:cNvSpPr txBox="1">
            <a:spLocks noChangeArrowheads="1"/>
          </p:cNvSpPr>
          <p:nvPr/>
        </p:nvSpPr>
        <p:spPr bwMode="auto">
          <a:xfrm>
            <a:off x="409575" y="6524625"/>
            <a:ext cx="3985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i="1" dirty="0" smtClean="0">
                <a:latin typeface="Arial Narrow"/>
                <a:cs typeface="Arial Narrow"/>
              </a:rPr>
              <a:t>The outcome of the T-REX project - 20-24 July 2015, </a:t>
            </a:r>
            <a:r>
              <a:rPr lang="en-GB" sz="1200" i="1" dirty="0" err="1" smtClean="0">
                <a:latin typeface="Arial Narrow"/>
                <a:cs typeface="Arial Narrow"/>
              </a:rPr>
              <a:t>Sexten</a:t>
            </a:r>
            <a:r>
              <a:rPr lang="en-GB" sz="1200" i="1" dirty="0" smtClean="0">
                <a:latin typeface="Arial Narrow"/>
                <a:cs typeface="Arial Narrow"/>
              </a:rPr>
              <a:t>, Italy</a:t>
            </a:r>
            <a:endParaRPr lang="en-US" sz="1200" i="1" dirty="0">
              <a:latin typeface="Arial Narrow"/>
              <a:cs typeface="Arial Narrow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09575" y="764704"/>
            <a:ext cx="8122865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2600" y="207394"/>
            <a:ext cx="8270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ATMOSPHERICAL PARAMETERS CLOSE TO THE GROUND [0-30m]</a:t>
            </a:r>
            <a:endParaRPr lang="en-US" sz="2400" b="1" dirty="0">
              <a:latin typeface="Arial Narrow"/>
              <a:cs typeface="Arial Narrow"/>
            </a:endParaRPr>
          </a:p>
        </p:txBody>
      </p:sp>
      <p:sp>
        <p:nvSpPr>
          <p:cNvPr id="21511" name="TextBox 21510"/>
          <p:cNvSpPr txBox="1"/>
          <p:nvPr/>
        </p:nvSpPr>
        <p:spPr>
          <a:xfrm>
            <a:off x="4043015" y="1690935"/>
            <a:ext cx="1286079" cy="307777"/>
          </a:xfrm>
          <a:prstGeom prst="rect">
            <a:avLst/>
          </a:prstGeom>
          <a:solidFill>
            <a:srgbClr val="D8000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 Narrow"/>
                <a:cs typeface="Arial Narrow"/>
              </a:rPr>
              <a:t>TEMPERATURE</a:t>
            </a:r>
            <a:endParaRPr lang="en-US" sz="14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412029" y="3515400"/>
            <a:ext cx="696475" cy="523220"/>
          </a:xfrm>
          <a:prstGeom prst="rect">
            <a:avLst/>
          </a:prstGeom>
          <a:solidFill>
            <a:srgbClr val="D8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  <a:latin typeface="Arial Narrow"/>
                <a:cs typeface="Arial Narrow"/>
              </a:rPr>
              <a:t>WIND</a:t>
            </a:r>
            <a:br>
              <a:rPr lang="en-US" sz="1400" b="1" dirty="0" smtClean="0">
                <a:solidFill>
                  <a:srgbClr val="FFFFFF"/>
                </a:solidFill>
                <a:latin typeface="Arial Narrow"/>
                <a:cs typeface="Arial Narrow"/>
              </a:rPr>
            </a:br>
            <a:r>
              <a:rPr lang="en-US" sz="1400" b="1" dirty="0" smtClean="0">
                <a:solidFill>
                  <a:srgbClr val="FFFFFF"/>
                </a:solidFill>
                <a:latin typeface="Arial Narrow"/>
                <a:cs typeface="Arial Narrow"/>
              </a:rPr>
              <a:t>SPEED</a:t>
            </a:r>
            <a:endParaRPr lang="en-US" sz="1400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39673" y="5511165"/>
            <a:ext cx="994245" cy="523220"/>
          </a:xfrm>
          <a:prstGeom prst="rect">
            <a:avLst/>
          </a:prstGeom>
          <a:solidFill>
            <a:srgbClr val="D8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  <a:latin typeface="Arial Narrow"/>
                <a:cs typeface="Arial Narrow"/>
              </a:rPr>
              <a:t>WIND</a:t>
            </a:r>
            <a:br>
              <a:rPr lang="en-US" sz="1400" b="1" dirty="0" smtClean="0">
                <a:solidFill>
                  <a:srgbClr val="FFFFFF"/>
                </a:solidFill>
                <a:latin typeface="Arial Narrow"/>
                <a:cs typeface="Arial Narrow"/>
              </a:rPr>
            </a:br>
            <a:r>
              <a:rPr lang="en-US" sz="1400" b="1" dirty="0" smtClean="0">
                <a:solidFill>
                  <a:srgbClr val="FFFFFF"/>
                </a:solidFill>
                <a:latin typeface="Arial Narrow"/>
                <a:cs typeface="Arial Narrow"/>
              </a:rPr>
              <a:t>DIRECTION</a:t>
            </a:r>
            <a:endParaRPr lang="en-US" sz="1400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21512" name="TextBox 21511"/>
          <p:cNvSpPr txBox="1"/>
          <p:nvPr/>
        </p:nvSpPr>
        <p:spPr>
          <a:xfrm>
            <a:off x="5979331" y="885033"/>
            <a:ext cx="27691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CERRO PARANAL: 129 nights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21514" name="TextBox 21513"/>
          <p:cNvSpPr txBox="1"/>
          <p:nvPr/>
        </p:nvSpPr>
        <p:spPr>
          <a:xfrm>
            <a:off x="6465343" y="5628031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Narrow"/>
                <a:cs typeface="Arial Narrow"/>
              </a:rPr>
              <a:t>RMSE</a:t>
            </a:r>
            <a:r>
              <a:rPr lang="en-US" sz="1400" baseline="-25000" dirty="0" smtClean="0">
                <a:latin typeface="Arial Narrow"/>
                <a:cs typeface="Arial Narrow"/>
              </a:rPr>
              <a:t>REL</a:t>
            </a:r>
            <a:r>
              <a:rPr lang="en-US" sz="1400" dirty="0" smtClean="0">
                <a:latin typeface="Arial Narrow"/>
                <a:cs typeface="Arial Narrow"/>
              </a:rPr>
              <a:t>= RMSE/180°=20%</a:t>
            </a:r>
            <a:endParaRPr lang="en-US" sz="1400" baseline="-25000" dirty="0">
              <a:latin typeface="Arial Narrow"/>
              <a:cs typeface="Arial Narrow"/>
            </a:endParaRPr>
          </a:p>
        </p:txBody>
      </p:sp>
      <p:sp>
        <p:nvSpPr>
          <p:cNvPr id="21516" name="TextBox 21515"/>
          <p:cNvSpPr txBox="1"/>
          <p:nvPr/>
        </p:nvSpPr>
        <p:spPr>
          <a:xfrm>
            <a:off x="6948264" y="1279793"/>
            <a:ext cx="1926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rial Narrow"/>
                <a:cs typeface="Arial Narrow"/>
              </a:rPr>
              <a:t>Lascaux et al., MNRAS, 2015</a:t>
            </a:r>
            <a:endParaRPr lang="en-US" sz="1200" i="1" dirty="0">
              <a:latin typeface="Arial Narrow"/>
              <a:cs typeface="Arial Narrow"/>
            </a:endParaRPr>
          </a:p>
        </p:txBody>
      </p:sp>
      <p:sp>
        <p:nvSpPr>
          <p:cNvPr id="21517" name="Right Arrow 21516"/>
          <p:cNvSpPr/>
          <p:nvPr/>
        </p:nvSpPr>
        <p:spPr>
          <a:xfrm>
            <a:off x="4097648" y="3592440"/>
            <a:ext cx="402344" cy="484632"/>
          </a:xfrm>
          <a:prstGeom prst="rightArrow">
            <a:avLst>
              <a:gd name="adj1" fmla="val 36024"/>
              <a:gd name="adj2" fmla="val 50000"/>
            </a:avLst>
          </a:prstGeom>
          <a:solidFill>
            <a:srgbClr val="D80000"/>
          </a:solidFill>
          <a:ln>
            <a:solidFill>
              <a:srgbClr val="D8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524" name="Group 21523"/>
          <p:cNvGrpSpPr/>
          <p:nvPr/>
        </p:nvGrpSpPr>
        <p:grpSpPr>
          <a:xfrm>
            <a:off x="333647" y="887513"/>
            <a:ext cx="3657600" cy="1991514"/>
            <a:chOff x="333647" y="887513"/>
            <a:chExt cx="3657600" cy="1991514"/>
          </a:xfrm>
        </p:grpSpPr>
        <p:grpSp>
          <p:nvGrpSpPr>
            <p:cNvPr id="14" name="Group 13"/>
            <p:cNvGrpSpPr/>
            <p:nvPr/>
          </p:nvGrpSpPr>
          <p:grpSpPr>
            <a:xfrm>
              <a:off x="333647" y="887513"/>
              <a:ext cx="3657600" cy="1991514"/>
              <a:chOff x="333647" y="887513"/>
              <a:chExt cx="3657600" cy="1991514"/>
            </a:xfrm>
          </p:grpSpPr>
          <p:pic>
            <p:nvPicPr>
              <p:cNvPr id="3" name="Picture 2" descr="bias_rmse_all.eps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5" b="74899"/>
              <a:stretch/>
            </p:blipFill>
            <p:spPr>
              <a:xfrm>
                <a:off x="333647" y="887513"/>
                <a:ext cx="3657600" cy="1991514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78545" y="1124744"/>
                <a:ext cx="753095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/>
                  <a:t>BIAS=-0.12</a:t>
                </a:r>
              </a:p>
              <a:p>
                <a:r>
                  <a:rPr lang="en-US" sz="600" dirty="0" smtClean="0"/>
                  <a:t>RMSE=0.99</a:t>
                </a:r>
              </a:p>
              <a:p>
                <a:r>
                  <a:rPr lang="en-US" sz="600" dirty="0" err="1" smtClean="0"/>
                  <a:t>σ</a:t>
                </a:r>
                <a:r>
                  <a:rPr lang="en-US" sz="600" dirty="0" smtClean="0"/>
                  <a:t>=0.99</a:t>
                </a:r>
                <a:endParaRPr lang="en-US" sz="6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522761" y="1124744"/>
                <a:ext cx="753095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/>
                  <a:t>BIAS=-0.37</a:t>
                </a:r>
              </a:p>
              <a:p>
                <a:r>
                  <a:rPr lang="en-US" sz="600" dirty="0" smtClean="0"/>
                  <a:t>RMSE=1.02</a:t>
                </a:r>
              </a:p>
              <a:p>
                <a:r>
                  <a:rPr lang="en-US" sz="600" dirty="0" err="1" smtClean="0"/>
                  <a:t>σ</a:t>
                </a:r>
                <a:r>
                  <a:rPr lang="en-US" sz="600" dirty="0" smtClean="0"/>
                  <a:t>=0.94</a:t>
                </a:r>
                <a:endParaRPr lang="en-US" sz="600" dirty="0"/>
              </a:p>
            </p:txBody>
          </p:sp>
        </p:grpSp>
        <p:sp>
          <p:nvSpPr>
            <p:cNvPr id="21518" name="TextBox 21517"/>
            <p:cNvSpPr txBox="1"/>
            <p:nvPr/>
          </p:nvSpPr>
          <p:spPr>
            <a:xfrm>
              <a:off x="1582285" y="2257127"/>
              <a:ext cx="3974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 Narrow"/>
                  <a:cs typeface="Arial Narrow"/>
                </a:rPr>
                <a:t>2m</a:t>
              </a:r>
              <a:endParaRPr lang="en-US" sz="1400" b="1" dirty="0">
                <a:solidFill>
                  <a:srgbClr val="0000FF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444623" y="2257127"/>
              <a:ext cx="4793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 Narrow"/>
                  <a:cs typeface="Arial Narrow"/>
                </a:rPr>
                <a:t>30m</a:t>
              </a:r>
              <a:endParaRPr lang="en-US" sz="1400" b="1" dirty="0">
                <a:solidFill>
                  <a:srgbClr val="0000FF"/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21525" name="TextBox 21524"/>
          <p:cNvSpPr txBox="1"/>
          <p:nvPr/>
        </p:nvSpPr>
        <p:spPr>
          <a:xfrm>
            <a:off x="5004048" y="2276872"/>
            <a:ext cx="33625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 Narrow"/>
                <a:cs typeface="Arial Narrow"/>
              </a:rPr>
              <a:t>high hor. resolution (100m) necessary for the wind speed</a:t>
            </a:r>
            <a:endParaRPr lang="en-US" sz="1200" dirty="0">
              <a:latin typeface="Arial Narrow"/>
              <a:cs typeface="Arial Narrow"/>
            </a:endParaRPr>
          </a:p>
        </p:txBody>
      </p:sp>
      <p:sp>
        <p:nvSpPr>
          <p:cNvPr id="21526" name="Right Brace 21525"/>
          <p:cNvSpPr/>
          <p:nvPr/>
        </p:nvSpPr>
        <p:spPr>
          <a:xfrm rot="16200000">
            <a:off x="6386109" y="2011821"/>
            <a:ext cx="178787" cy="1520643"/>
          </a:xfrm>
          <a:prstGeom prst="rightBrac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1560" y="1167135"/>
            <a:ext cx="6463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 Narrow"/>
                <a:cs typeface="Arial Narrow"/>
              </a:rPr>
              <a:t>BIAS=-0.12</a:t>
            </a:r>
          </a:p>
          <a:p>
            <a:r>
              <a:rPr lang="en-US" sz="800" b="1" dirty="0" smtClean="0">
                <a:latin typeface="Arial Narrow"/>
                <a:cs typeface="Arial Narrow"/>
              </a:rPr>
              <a:t>RMSE=0.99</a:t>
            </a:r>
          </a:p>
          <a:p>
            <a:r>
              <a:rPr lang="en-US" sz="800" b="1" dirty="0" err="1" smtClean="0">
                <a:latin typeface="Arial Narrow"/>
                <a:cs typeface="Arial Narrow"/>
              </a:rPr>
              <a:t>σ</a:t>
            </a:r>
            <a:r>
              <a:rPr lang="en-US" sz="800" b="1" dirty="0" smtClean="0">
                <a:latin typeface="Arial Narrow"/>
                <a:cs typeface="Arial Narrow"/>
              </a:rPr>
              <a:t>=0.99</a:t>
            </a:r>
            <a:endParaRPr lang="en-US" sz="800" b="1" dirty="0">
              <a:latin typeface="Arial Narrow"/>
              <a:cs typeface="Arial Narrow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55776" y="1167135"/>
            <a:ext cx="6463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 Narrow"/>
                <a:cs typeface="Arial Narrow"/>
              </a:rPr>
              <a:t>BIAS=-0.37</a:t>
            </a:r>
          </a:p>
          <a:p>
            <a:r>
              <a:rPr lang="en-US" sz="800" b="1" dirty="0" smtClean="0">
                <a:latin typeface="Arial Narrow"/>
                <a:cs typeface="Arial Narrow"/>
              </a:rPr>
              <a:t>RMSE=1.02</a:t>
            </a:r>
          </a:p>
          <a:p>
            <a:r>
              <a:rPr lang="en-US" sz="800" b="1" dirty="0" err="1" smtClean="0">
                <a:latin typeface="Arial Narrow"/>
                <a:cs typeface="Arial Narrow"/>
              </a:rPr>
              <a:t>σ</a:t>
            </a:r>
            <a:r>
              <a:rPr lang="en-US" sz="800" b="1" dirty="0" smtClean="0">
                <a:latin typeface="Arial Narrow"/>
                <a:cs typeface="Arial Narrow"/>
              </a:rPr>
              <a:t>=0.94</a:t>
            </a:r>
            <a:endParaRPr lang="en-US" sz="800" b="1" dirty="0">
              <a:latin typeface="Arial Narrow"/>
              <a:cs typeface="Arial Narrow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84919" y="2861537"/>
            <a:ext cx="3657600" cy="2019515"/>
            <a:chOff x="384919" y="2861537"/>
            <a:chExt cx="3657600" cy="2019515"/>
          </a:xfrm>
        </p:grpSpPr>
        <p:grpSp>
          <p:nvGrpSpPr>
            <p:cNvPr id="21521" name="Group 21520"/>
            <p:cNvGrpSpPr/>
            <p:nvPr/>
          </p:nvGrpSpPr>
          <p:grpSpPr>
            <a:xfrm>
              <a:off x="384919" y="2861537"/>
              <a:ext cx="3657600" cy="2019515"/>
              <a:chOff x="384919" y="2861537"/>
              <a:chExt cx="3657600" cy="2019515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384919" y="2861537"/>
                <a:ext cx="3657600" cy="2019515"/>
                <a:chOff x="384919" y="2861537"/>
                <a:chExt cx="3657600" cy="2019515"/>
              </a:xfrm>
            </p:grpSpPr>
            <p:pic>
              <p:nvPicPr>
                <p:cNvPr id="5" name="Picture 4" descr="bias_rmse_all.eps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198" b="49343"/>
                <a:stretch/>
              </p:blipFill>
              <p:spPr>
                <a:xfrm>
                  <a:off x="384919" y="2861537"/>
                  <a:ext cx="3657600" cy="2019515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650553" y="3140968"/>
                  <a:ext cx="753095" cy="369332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" dirty="0" smtClean="0"/>
                    <a:t>BIAS=-2.90</a:t>
                  </a:r>
                </a:p>
                <a:p>
                  <a:r>
                    <a:rPr lang="en-US" sz="600" dirty="0" smtClean="0"/>
                    <a:t>RMSE=4.03</a:t>
                  </a:r>
                </a:p>
                <a:p>
                  <a:r>
                    <a:rPr lang="en-US" sz="600" dirty="0" err="1" smtClean="0"/>
                    <a:t>σ</a:t>
                  </a:r>
                  <a:r>
                    <a:rPr lang="en-US" sz="600" dirty="0" smtClean="0"/>
                    <a:t>=2.79</a:t>
                  </a:r>
                  <a:endParaRPr lang="en-US" sz="600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2594769" y="3140968"/>
                  <a:ext cx="753095" cy="369332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" dirty="0" smtClean="0"/>
                    <a:t>BIAS=-1.39</a:t>
                  </a:r>
                </a:p>
                <a:p>
                  <a:r>
                    <a:rPr lang="en-US" sz="600" dirty="0" smtClean="0"/>
                    <a:t>RMSE=3.04</a:t>
                  </a:r>
                </a:p>
                <a:p>
                  <a:r>
                    <a:rPr lang="en-US" sz="600" dirty="0" err="1" smtClean="0"/>
                    <a:t>σ</a:t>
                  </a:r>
                  <a:r>
                    <a:rPr lang="en-US" sz="600" dirty="0" smtClean="0"/>
                    <a:t>=2.71</a:t>
                  </a:r>
                  <a:endParaRPr lang="en-US" sz="600" dirty="0"/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>
                <a:off x="3487038" y="4221088"/>
                <a:ext cx="4793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00FF"/>
                    </a:solidFill>
                    <a:latin typeface="Arial Narrow"/>
                    <a:cs typeface="Arial Narrow"/>
                  </a:rPr>
                  <a:t>30m</a:t>
                </a:r>
                <a:endParaRPr lang="en-US" sz="1400" b="1" dirty="0">
                  <a:solidFill>
                    <a:srgbClr val="0000FF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582285" y="4219599"/>
                <a:ext cx="4793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00FF"/>
                    </a:solidFill>
                    <a:latin typeface="Arial Narrow"/>
                    <a:cs typeface="Arial Narrow"/>
                  </a:rPr>
                  <a:t>1</a:t>
                </a:r>
                <a:r>
                  <a:rPr lang="en-US" sz="1400" b="1" dirty="0" smtClean="0">
                    <a:solidFill>
                      <a:srgbClr val="0000FF"/>
                    </a:solidFill>
                    <a:latin typeface="Arial Narrow"/>
                    <a:cs typeface="Arial Narrow"/>
                  </a:rPr>
                  <a:t>0m</a:t>
                </a:r>
                <a:endParaRPr lang="en-US" sz="1400" b="1" dirty="0">
                  <a:solidFill>
                    <a:srgbClr val="0000FF"/>
                  </a:solidFill>
                  <a:latin typeface="Arial Narrow"/>
                  <a:cs typeface="Arial Narrow"/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683568" y="3183359"/>
              <a:ext cx="64633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 Narrow"/>
                  <a:cs typeface="Arial Narrow"/>
                </a:rPr>
                <a:t>BIAS=-2.90</a:t>
              </a:r>
            </a:p>
            <a:p>
              <a:r>
                <a:rPr lang="en-US" sz="800" b="1" dirty="0" smtClean="0">
                  <a:latin typeface="Arial Narrow"/>
                  <a:cs typeface="Arial Narrow"/>
                </a:rPr>
                <a:t>RMSE=4.03</a:t>
              </a:r>
            </a:p>
            <a:p>
              <a:r>
                <a:rPr lang="en-US" sz="800" b="1" dirty="0" err="1" smtClean="0">
                  <a:latin typeface="Lucida Grande"/>
                  <a:ea typeface="Lucida Grande"/>
                  <a:cs typeface="Lucida Grande"/>
                </a:rPr>
                <a:t>σ</a:t>
              </a:r>
              <a:r>
                <a:rPr lang="en-US" sz="800" b="1" dirty="0" smtClean="0">
                  <a:latin typeface="Arial Narrow"/>
                  <a:cs typeface="Arial Narrow"/>
                </a:rPr>
                <a:t>=2.79</a:t>
              </a:r>
              <a:endParaRPr lang="en-US" sz="800" b="1" dirty="0">
                <a:latin typeface="Arial Narrow"/>
                <a:cs typeface="Arial Narrow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627784" y="3183359"/>
              <a:ext cx="64633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 Narrow"/>
                  <a:cs typeface="Arial Narrow"/>
                </a:rPr>
                <a:t>BIAS=-2.90</a:t>
              </a:r>
            </a:p>
            <a:p>
              <a:r>
                <a:rPr lang="en-US" sz="800" b="1" dirty="0" smtClean="0">
                  <a:latin typeface="Arial Narrow"/>
                  <a:cs typeface="Arial Narrow"/>
                </a:rPr>
                <a:t>RMSE=4.03</a:t>
              </a:r>
            </a:p>
            <a:p>
              <a:r>
                <a:rPr lang="en-US" sz="800" b="1" dirty="0" err="1" smtClean="0">
                  <a:latin typeface="Lucida Grande"/>
                  <a:ea typeface="Lucida Grande"/>
                  <a:cs typeface="Lucida Grande"/>
                </a:rPr>
                <a:t>σ</a:t>
              </a:r>
              <a:r>
                <a:rPr lang="en-US" sz="800" b="1" dirty="0" smtClean="0">
                  <a:latin typeface="Arial Narrow"/>
                  <a:cs typeface="Arial Narrow"/>
                </a:rPr>
                <a:t>=2.79</a:t>
              </a:r>
              <a:endParaRPr lang="en-US" sz="800" b="1" dirty="0">
                <a:latin typeface="Arial Narrow"/>
                <a:cs typeface="Arial Narrow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60738" y="2838198"/>
            <a:ext cx="3657600" cy="2021894"/>
            <a:chOff x="4560738" y="2838198"/>
            <a:chExt cx="3657600" cy="2021894"/>
          </a:xfrm>
        </p:grpSpPr>
        <p:grpSp>
          <p:nvGrpSpPr>
            <p:cNvPr id="21522" name="Group 21521"/>
            <p:cNvGrpSpPr/>
            <p:nvPr/>
          </p:nvGrpSpPr>
          <p:grpSpPr>
            <a:xfrm>
              <a:off x="4560738" y="2838198"/>
              <a:ext cx="3657600" cy="2021894"/>
              <a:chOff x="4560738" y="2838198"/>
              <a:chExt cx="3657600" cy="2021894"/>
            </a:xfrm>
          </p:grpSpPr>
          <p:pic>
            <p:nvPicPr>
              <p:cNvPr id="12" name="Picture 11" descr="bias_rmse_all.eps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32" b="24479"/>
              <a:stretch/>
            </p:blipFill>
            <p:spPr>
              <a:xfrm>
                <a:off x="4560738" y="2838198"/>
                <a:ext cx="3657600" cy="2021894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815755" y="3140968"/>
                <a:ext cx="753095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/>
                  <a:t>BIAS=-1.16</a:t>
                </a:r>
              </a:p>
              <a:p>
                <a:r>
                  <a:rPr lang="en-US" sz="600" dirty="0" smtClean="0"/>
                  <a:t>RMSE=2.73</a:t>
                </a:r>
              </a:p>
              <a:p>
                <a:r>
                  <a:rPr lang="en-US" sz="600" dirty="0" err="1" smtClean="0"/>
                  <a:t>σ</a:t>
                </a:r>
                <a:r>
                  <a:rPr lang="en-US" sz="600" dirty="0" smtClean="0"/>
                  <a:t>=2.47</a:t>
                </a:r>
                <a:endParaRPr lang="en-US" sz="6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759971" y="3140968"/>
                <a:ext cx="753095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/>
                  <a:t>BIAS=-0.24</a:t>
                </a:r>
              </a:p>
              <a:p>
                <a:r>
                  <a:rPr lang="en-US" sz="600" dirty="0" smtClean="0"/>
                  <a:t>RMSE=2.70</a:t>
                </a:r>
              </a:p>
              <a:p>
                <a:r>
                  <a:rPr lang="en-US" sz="600" dirty="0" err="1" smtClean="0"/>
                  <a:t>σ</a:t>
                </a:r>
                <a:r>
                  <a:rPr lang="en-US" sz="600" dirty="0" smtClean="0"/>
                  <a:t>=2.65</a:t>
                </a:r>
                <a:endParaRPr lang="en-US" sz="6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668344" y="4250870"/>
                <a:ext cx="4793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00FF"/>
                    </a:solidFill>
                    <a:latin typeface="Arial Narrow"/>
                    <a:cs typeface="Arial Narrow"/>
                  </a:rPr>
                  <a:t>30m</a:t>
                </a:r>
                <a:endParaRPr lang="en-US" sz="1400" b="1" dirty="0">
                  <a:solidFill>
                    <a:srgbClr val="0000FF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715182" y="4250870"/>
                <a:ext cx="4793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00FF"/>
                    </a:solidFill>
                    <a:latin typeface="Arial Narrow"/>
                    <a:cs typeface="Arial Narrow"/>
                  </a:rPr>
                  <a:t>1</a:t>
                </a:r>
                <a:r>
                  <a:rPr lang="en-US" sz="1400" b="1" dirty="0" smtClean="0">
                    <a:solidFill>
                      <a:srgbClr val="0000FF"/>
                    </a:solidFill>
                    <a:latin typeface="Arial Narrow"/>
                    <a:cs typeface="Arial Narrow"/>
                  </a:rPr>
                  <a:t>0m</a:t>
                </a:r>
                <a:endParaRPr lang="en-US" sz="1400" b="1" dirty="0">
                  <a:solidFill>
                    <a:srgbClr val="0000FF"/>
                  </a:solidFill>
                  <a:latin typeface="Arial Narrow"/>
                  <a:cs typeface="Arial Narrow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4861773" y="3183359"/>
              <a:ext cx="64633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 Narrow"/>
                  <a:cs typeface="Arial Narrow"/>
                </a:rPr>
                <a:t>BIAS=-1.16</a:t>
              </a:r>
            </a:p>
            <a:p>
              <a:r>
                <a:rPr lang="en-US" sz="800" b="1" dirty="0" smtClean="0">
                  <a:latin typeface="Arial Narrow"/>
                  <a:cs typeface="Arial Narrow"/>
                </a:rPr>
                <a:t>RMSE=2.73</a:t>
              </a:r>
            </a:p>
            <a:p>
              <a:r>
                <a:rPr lang="en-US" sz="800" b="1" dirty="0" err="1" smtClean="0">
                  <a:latin typeface="Lucida Grande"/>
                  <a:ea typeface="Lucida Grande"/>
                  <a:cs typeface="Lucida Grande"/>
                </a:rPr>
                <a:t>σ</a:t>
              </a:r>
              <a:r>
                <a:rPr lang="en-US" sz="800" b="1" dirty="0" smtClean="0">
                  <a:latin typeface="Arial Narrow"/>
                  <a:cs typeface="Arial Narrow"/>
                </a:rPr>
                <a:t>=2.47</a:t>
              </a:r>
              <a:endParaRPr lang="en-US" sz="800" b="1" dirty="0">
                <a:latin typeface="Arial Narrow"/>
                <a:cs typeface="Arial Narrow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805989" y="3183359"/>
              <a:ext cx="64633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 Narrow"/>
                  <a:cs typeface="Arial Narrow"/>
                </a:rPr>
                <a:t>BIAS=-0.24</a:t>
              </a:r>
            </a:p>
            <a:p>
              <a:r>
                <a:rPr lang="en-US" sz="800" b="1" dirty="0" smtClean="0">
                  <a:latin typeface="Arial Narrow"/>
                  <a:cs typeface="Arial Narrow"/>
                </a:rPr>
                <a:t>RMSE=2.70</a:t>
              </a:r>
            </a:p>
            <a:p>
              <a:r>
                <a:rPr lang="en-US" sz="800" b="1" dirty="0" err="1" smtClean="0">
                  <a:latin typeface="Lucida Grande"/>
                  <a:ea typeface="Lucida Grande"/>
                  <a:cs typeface="Lucida Grande"/>
                </a:rPr>
                <a:t>σ</a:t>
              </a:r>
              <a:r>
                <a:rPr lang="en-US" sz="800" b="1" dirty="0" smtClean="0">
                  <a:latin typeface="Arial Narrow"/>
                  <a:cs typeface="Arial Narrow"/>
                </a:rPr>
                <a:t>=2.65</a:t>
              </a:r>
              <a:endParaRPr lang="en-US" sz="800" b="1" dirty="0">
                <a:latin typeface="Arial Narrow"/>
                <a:cs typeface="Arial Narrow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3647" y="4883431"/>
            <a:ext cx="3657600" cy="1928133"/>
            <a:chOff x="333647" y="4883431"/>
            <a:chExt cx="3657600" cy="1928133"/>
          </a:xfrm>
        </p:grpSpPr>
        <p:grpSp>
          <p:nvGrpSpPr>
            <p:cNvPr id="21519" name="Group 21518"/>
            <p:cNvGrpSpPr/>
            <p:nvPr/>
          </p:nvGrpSpPr>
          <p:grpSpPr>
            <a:xfrm>
              <a:off x="333647" y="4883431"/>
              <a:ext cx="3657600" cy="1928133"/>
              <a:chOff x="333647" y="4883431"/>
              <a:chExt cx="3657600" cy="1928133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33647" y="4883431"/>
                <a:ext cx="3657600" cy="1928133"/>
                <a:chOff x="333647" y="4883431"/>
                <a:chExt cx="3657600" cy="1928133"/>
              </a:xfrm>
            </p:grpSpPr>
            <p:pic>
              <p:nvPicPr>
                <p:cNvPr id="13" name="Picture 12" descr="bias_rmse_all.eps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6089" b="-396"/>
                <a:stretch/>
              </p:blipFill>
              <p:spPr>
                <a:xfrm>
                  <a:off x="333647" y="4883431"/>
                  <a:ext cx="3657600" cy="1928133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sp>
              <p:nvSpPr>
                <p:cNvPr id="23" name="TextBox 22"/>
                <p:cNvSpPr txBox="1"/>
                <p:nvPr/>
              </p:nvSpPr>
              <p:spPr>
                <a:xfrm>
                  <a:off x="3312000" y="6034385"/>
                  <a:ext cx="643382" cy="461665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" dirty="0" err="1" smtClean="0">
                      <a:solidFill>
                        <a:srgbClr val="FF0000"/>
                      </a:solidFill>
                    </a:rPr>
                    <a:t>WS</a:t>
                  </a:r>
                  <a:r>
                    <a:rPr lang="en-US" sz="600" baseline="-25000" dirty="0" err="1" smtClean="0">
                      <a:solidFill>
                        <a:srgbClr val="FF0000"/>
                      </a:solidFill>
                    </a:rPr>
                    <a:t>th</a:t>
                  </a:r>
                  <a:r>
                    <a:rPr lang="en-US" sz="600" dirty="0" smtClean="0">
                      <a:solidFill>
                        <a:srgbClr val="FF0000"/>
                      </a:solidFill>
                    </a:rPr>
                    <a:t>=3m s</a:t>
                  </a:r>
                  <a:r>
                    <a:rPr lang="en-US" sz="600" baseline="30000" dirty="0" smtClean="0">
                      <a:solidFill>
                        <a:srgbClr val="FF0000"/>
                      </a:solidFill>
                    </a:rPr>
                    <a:t>-1</a:t>
                  </a:r>
                  <a:endParaRPr lang="en-US" sz="600" dirty="0" smtClean="0">
                    <a:solidFill>
                      <a:srgbClr val="FF0000"/>
                    </a:solidFill>
                  </a:endParaRPr>
                </a:p>
                <a:p>
                  <a:r>
                    <a:rPr lang="en-US" sz="600" dirty="0" smtClean="0">
                      <a:solidFill>
                        <a:srgbClr val="FF0000"/>
                      </a:solidFill>
                    </a:rPr>
                    <a:t>BIAS=-0.2°</a:t>
                  </a:r>
                </a:p>
                <a:p>
                  <a:r>
                    <a:rPr lang="en-US" sz="600" dirty="0" smtClean="0">
                      <a:solidFill>
                        <a:srgbClr val="FF0000"/>
                      </a:solidFill>
                    </a:rPr>
                    <a:t>RMSE=35.7°</a:t>
                  </a:r>
                </a:p>
                <a:p>
                  <a:r>
                    <a:rPr lang="en-US" sz="600" dirty="0" err="1" smtClean="0">
                      <a:solidFill>
                        <a:srgbClr val="FF0000"/>
                      </a:solidFill>
                    </a:rPr>
                    <a:t>σ</a:t>
                  </a:r>
                  <a:r>
                    <a:rPr lang="en-US" sz="600" dirty="0" smtClean="0">
                      <a:solidFill>
                        <a:srgbClr val="FF0000"/>
                      </a:solidFill>
                    </a:rPr>
                    <a:t>=35.7°</a:t>
                  </a:r>
                  <a:endParaRPr lang="en-US" sz="6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1336330" y="6021288"/>
                  <a:ext cx="643382" cy="461665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" dirty="0" err="1" smtClean="0">
                      <a:solidFill>
                        <a:srgbClr val="FF0000"/>
                      </a:solidFill>
                    </a:rPr>
                    <a:t>WS</a:t>
                  </a:r>
                  <a:r>
                    <a:rPr lang="en-US" sz="600" baseline="-25000" dirty="0" err="1" smtClean="0">
                      <a:solidFill>
                        <a:srgbClr val="FF0000"/>
                      </a:solidFill>
                    </a:rPr>
                    <a:t>th</a:t>
                  </a:r>
                  <a:r>
                    <a:rPr lang="en-US" sz="600" dirty="0" smtClean="0">
                      <a:solidFill>
                        <a:srgbClr val="FF0000"/>
                      </a:solidFill>
                    </a:rPr>
                    <a:t>=3m s</a:t>
                  </a:r>
                  <a:r>
                    <a:rPr lang="en-US" sz="600" baseline="30000" dirty="0" smtClean="0">
                      <a:solidFill>
                        <a:srgbClr val="FF0000"/>
                      </a:solidFill>
                    </a:rPr>
                    <a:t>-1</a:t>
                  </a:r>
                  <a:endParaRPr lang="en-US" sz="600" dirty="0" smtClean="0">
                    <a:solidFill>
                      <a:srgbClr val="FF0000"/>
                    </a:solidFill>
                  </a:endParaRPr>
                </a:p>
                <a:p>
                  <a:r>
                    <a:rPr lang="en-US" sz="600" dirty="0" smtClean="0">
                      <a:solidFill>
                        <a:srgbClr val="FF0000"/>
                      </a:solidFill>
                    </a:rPr>
                    <a:t>BIAS=3.4°</a:t>
                  </a:r>
                </a:p>
                <a:p>
                  <a:r>
                    <a:rPr lang="en-US" sz="600" dirty="0" smtClean="0">
                      <a:solidFill>
                        <a:srgbClr val="FF0000"/>
                      </a:solidFill>
                    </a:rPr>
                    <a:t>RMSE=36.7°</a:t>
                  </a:r>
                </a:p>
                <a:p>
                  <a:r>
                    <a:rPr lang="en-US" sz="600" dirty="0" err="1" smtClean="0">
                      <a:solidFill>
                        <a:srgbClr val="FF0000"/>
                      </a:solidFill>
                    </a:rPr>
                    <a:t>σ</a:t>
                  </a:r>
                  <a:r>
                    <a:rPr lang="en-US" sz="600" dirty="0" smtClean="0">
                      <a:solidFill>
                        <a:srgbClr val="FF0000"/>
                      </a:solidFill>
                    </a:rPr>
                    <a:t>=36.6°</a:t>
                  </a:r>
                  <a:endParaRPr lang="en-US" sz="6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>
                <a:off x="1495032" y="5085184"/>
                <a:ext cx="4793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00FF"/>
                    </a:solidFill>
                    <a:latin typeface="Arial Narrow"/>
                    <a:cs typeface="Arial Narrow"/>
                  </a:rPr>
                  <a:t>1</a:t>
                </a:r>
                <a:r>
                  <a:rPr lang="en-US" sz="1400" b="1" dirty="0" smtClean="0">
                    <a:solidFill>
                      <a:srgbClr val="0000FF"/>
                    </a:solidFill>
                    <a:latin typeface="Arial Narrow"/>
                    <a:cs typeface="Arial Narrow"/>
                  </a:rPr>
                  <a:t>0m</a:t>
                </a:r>
                <a:endParaRPr lang="en-US" sz="1400" b="1" dirty="0">
                  <a:solidFill>
                    <a:srgbClr val="0000FF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3487038" y="5085184"/>
                <a:ext cx="4793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00FF"/>
                    </a:solidFill>
                    <a:latin typeface="Arial Narrow"/>
                    <a:cs typeface="Arial Narrow"/>
                  </a:rPr>
                  <a:t>30m</a:t>
                </a:r>
                <a:endParaRPr lang="en-US" sz="1400" b="1" dirty="0">
                  <a:solidFill>
                    <a:srgbClr val="0000FF"/>
                  </a:solidFill>
                  <a:latin typeface="Arial Narrow"/>
                  <a:cs typeface="Arial Narrow"/>
                </a:endParaRP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3347864" y="5949280"/>
              <a:ext cx="62068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700" b="1" dirty="0" err="1" smtClean="0">
                  <a:solidFill>
                    <a:srgbClr val="D80000"/>
                  </a:solidFill>
                  <a:latin typeface="Arial Narrow"/>
                  <a:cs typeface="Arial Narrow"/>
                </a:rPr>
                <a:t>WS</a:t>
              </a:r>
              <a:r>
                <a:rPr lang="en-US" sz="700" b="1" baseline="-25000" dirty="0" err="1" smtClean="0">
                  <a:solidFill>
                    <a:srgbClr val="D80000"/>
                  </a:solidFill>
                  <a:latin typeface="Arial Narrow"/>
                  <a:cs typeface="Arial Narrow"/>
                </a:rPr>
                <a:t>th</a:t>
              </a:r>
              <a:r>
                <a:rPr lang="en-US" sz="700" b="1" dirty="0" smtClean="0">
                  <a:solidFill>
                    <a:srgbClr val="D80000"/>
                  </a:solidFill>
                  <a:latin typeface="Arial Narrow"/>
                  <a:cs typeface="Arial Narrow"/>
                </a:rPr>
                <a:t>= 3ms</a:t>
              </a:r>
              <a:r>
                <a:rPr lang="en-US" sz="700" b="1" baseline="30000" dirty="0" smtClean="0">
                  <a:solidFill>
                    <a:srgbClr val="D80000"/>
                  </a:solidFill>
                  <a:latin typeface="Arial Narrow"/>
                  <a:cs typeface="Arial Narrow"/>
                </a:rPr>
                <a:t>-1</a:t>
              </a:r>
            </a:p>
            <a:p>
              <a:r>
                <a:rPr lang="en-US" sz="700" b="1" dirty="0" smtClean="0">
                  <a:solidFill>
                    <a:srgbClr val="D80000"/>
                  </a:solidFill>
                  <a:latin typeface="Arial Narrow"/>
                  <a:cs typeface="Arial Narrow"/>
                </a:rPr>
                <a:t>BIAS=-0.2°</a:t>
              </a:r>
            </a:p>
            <a:p>
              <a:r>
                <a:rPr lang="en-US" sz="700" b="1" dirty="0" smtClean="0">
                  <a:solidFill>
                    <a:srgbClr val="D80000"/>
                  </a:solidFill>
                  <a:latin typeface="Arial Narrow"/>
                  <a:cs typeface="Arial Narrow"/>
                </a:rPr>
                <a:t>RMSE=35.7°</a:t>
              </a:r>
            </a:p>
            <a:p>
              <a:r>
                <a:rPr lang="en-US" sz="700" b="1" dirty="0" err="1" smtClean="0">
                  <a:solidFill>
                    <a:srgbClr val="D80000"/>
                  </a:solidFill>
                  <a:latin typeface="Arial Narrow"/>
                  <a:cs typeface="Arial Narrow"/>
                </a:rPr>
                <a:t>σ</a:t>
              </a:r>
              <a:r>
                <a:rPr lang="en-US" sz="700" b="1" dirty="0" smtClean="0">
                  <a:solidFill>
                    <a:srgbClr val="D80000"/>
                  </a:solidFill>
                  <a:latin typeface="Arial Narrow"/>
                  <a:cs typeface="Arial Narrow"/>
                </a:rPr>
                <a:t>=35.7°</a:t>
              </a:r>
              <a:endParaRPr lang="en-US" sz="700" b="1" dirty="0">
                <a:solidFill>
                  <a:srgbClr val="D8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359029" y="5995710"/>
              <a:ext cx="62068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700" b="1" dirty="0" err="1" smtClean="0">
                  <a:solidFill>
                    <a:srgbClr val="D80000"/>
                  </a:solidFill>
                  <a:latin typeface="Arial Narrow"/>
                  <a:cs typeface="Arial Narrow"/>
                </a:rPr>
                <a:t>WS</a:t>
              </a:r>
              <a:r>
                <a:rPr lang="en-US" sz="700" b="1" baseline="-25000" dirty="0" err="1" smtClean="0">
                  <a:solidFill>
                    <a:srgbClr val="D80000"/>
                  </a:solidFill>
                  <a:latin typeface="Arial Narrow"/>
                  <a:cs typeface="Arial Narrow"/>
                </a:rPr>
                <a:t>th</a:t>
              </a:r>
              <a:r>
                <a:rPr lang="en-US" sz="700" b="1" dirty="0" smtClean="0">
                  <a:solidFill>
                    <a:srgbClr val="D80000"/>
                  </a:solidFill>
                  <a:latin typeface="Arial Narrow"/>
                  <a:cs typeface="Arial Narrow"/>
                </a:rPr>
                <a:t>= 3ms</a:t>
              </a:r>
              <a:r>
                <a:rPr lang="en-US" sz="700" b="1" baseline="30000" dirty="0" smtClean="0">
                  <a:solidFill>
                    <a:srgbClr val="D80000"/>
                  </a:solidFill>
                  <a:latin typeface="Arial Narrow"/>
                  <a:cs typeface="Arial Narrow"/>
                </a:rPr>
                <a:t>-1</a:t>
              </a:r>
            </a:p>
            <a:p>
              <a:r>
                <a:rPr lang="en-US" sz="700" b="1" dirty="0" smtClean="0">
                  <a:solidFill>
                    <a:srgbClr val="D80000"/>
                  </a:solidFill>
                  <a:latin typeface="Arial Narrow"/>
                  <a:cs typeface="Arial Narrow"/>
                </a:rPr>
                <a:t>BIAS=3.4°</a:t>
              </a:r>
            </a:p>
            <a:p>
              <a:r>
                <a:rPr lang="en-US" sz="700" b="1" dirty="0" smtClean="0">
                  <a:solidFill>
                    <a:srgbClr val="D80000"/>
                  </a:solidFill>
                  <a:latin typeface="Arial Narrow"/>
                  <a:cs typeface="Arial Narrow"/>
                </a:rPr>
                <a:t>RMSE=36.7°</a:t>
              </a:r>
            </a:p>
            <a:p>
              <a:r>
                <a:rPr lang="en-US" sz="700" b="1" dirty="0" err="1" smtClean="0">
                  <a:solidFill>
                    <a:srgbClr val="D80000"/>
                  </a:solidFill>
                  <a:latin typeface="Arial Narrow"/>
                  <a:cs typeface="Arial Narrow"/>
                </a:rPr>
                <a:t>σ</a:t>
              </a:r>
              <a:r>
                <a:rPr lang="en-US" sz="700" b="1" dirty="0" smtClean="0">
                  <a:solidFill>
                    <a:srgbClr val="D80000"/>
                  </a:solidFill>
                  <a:latin typeface="Arial Narrow"/>
                  <a:cs typeface="Arial Narrow"/>
                </a:rPr>
                <a:t>=36.6°</a:t>
              </a:r>
              <a:endParaRPr lang="en-US" sz="700" b="1" dirty="0">
                <a:solidFill>
                  <a:srgbClr val="D80000"/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62" name="Right Arrow 61"/>
          <p:cNvSpPr/>
          <p:nvPr/>
        </p:nvSpPr>
        <p:spPr>
          <a:xfrm>
            <a:off x="5797814" y="5549753"/>
            <a:ext cx="402344" cy="484632"/>
          </a:xfrm>
          <a:prstGeom prst="rightArrow">
            <a:avLst>
              <a:gd name="adj1" fmla="val 36024"/>
              <a:gd name="adj2" fmla="val 50000"/>
            </a:avLst>
          </a:prstGeom>
          <a:solidFill>
            <a:srgbClr val="D80000"/>
          </a:solidFill>
          <a:ln>
            <a:solidFill>
              <a:srgbClr val="D8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6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27573</TotalTime>
  <Words>2465</Words>
  <Application>Microsoft Macintosh PowerPoint</Application>
  <PresentationFormat>On-screen Show (4:3)</PresentationFormat>
  <Paragraphs>426</Paragraphs>
  <Slides>18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INAF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Elena Masciadri</dc:creator>
  <cp:lastModifiedBy>Elena Masciadri</cp:lastModifiedBy>
  <cp:revision>770</cp:revision>
  <cp:lastPrinted>2013-05-30T15:30:04Z</cp:lastPrinted>
  <dcterms:created xsi:type="dcterms:W3CDTF">2013-05-23T13:59:20Z</dcterms:created>
  <dcterms:modified xsi:type="dcterms:W3CDTF">2015-07-21T19:57:09Z</dcterms:modified>
</cp:coreProperties>
</file>