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40" r:id="rId2"/>
    <p:sldId id="364" r:id="rId3"/>
    <p:sldId id="365" r:id="rId4"/>
    <p:sldId id="366" r:id="rId5"/>
    <p:sldId id="369" r:id="rId6"/>
    <p:sldId id="373" r:id="rId7"/>
    <p:sldId id="375" r:id="rId8"/>
    <p:sldId id="376" r:id="rId9"/>
    <p:sldId id="377" r:id="rId10"/>
    <p:sldId id="387" r:id="rId11"/>
    <p:sldId id="386" r:id="rId12"/>
    <p:sldId id="374" r:id="rId13"/>
    <p:sldId id="378" r:id="rId14"/>
    <p:sldId id="380" r:id="rId15"/>
    <p:sldId id="379" r:id="rId16"/>
    <p:sldId id="388" r:id="rId17"/>
    <p:sldId id="382" r:id="rId18"/>
    <p:sldId id="384" r:id="rId19"/>
    <p:sldId id="383" r:id="rId20"/>
    <p:sldId id="367" r:id="rId21"/>
    <p:sldId id="368" r:id="rId22"/>
    <p:sldId id="381" r:id="rId23"/>
    <p:sldId id="372" r:id="rId24"/>
    <p:sldId id="385" r:id="rId25"/>
    <p:sldId id="371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EEF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1" autoAdjust="0"/>
    <p:restoredTop sz="94660"/>
  </p:normalViewPr>
  <p:slideViewPr>
    <p:cSldViewPr>
      <p:cViewPr>
        <p:scale>
          <a:sx n="75" d="100"/>
          <a:sy n="75" d="100"/>
        </p:scale>
        <p:origin x="-444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32C347C-9049-4066-8D7D-E0C7CD268636}" type="datetimeFigureOut">
              <a:rPr lang="en-US"/>
              <a:pPr>
                <a:defRPr/>
              </a:pPr>
              <a:t>7/23/2015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497A50B-BA8D-4FBA-868C-704B9D17C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894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23.07.2015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E. Oliva, T-REX meeting, Sexten Pustertal (I)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0439D-22FB-43C8-80D5-59F6BF02E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57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23.07.2015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E. Oliva, T-REX meeting, Sexten Pustertal (I)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D52E5-2CEA-40D6-9017-4E12A6586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10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23.07.2015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E. Oliva, T-REX meeting, Sexten Pustertal (I)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1FFD-C171-43B0-A86F-5635E62FC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5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23.07.2015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E. Oliva, T-REX meeting, Sexten Pustertal (I)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B2196-F43C-45D3-8C88-8B2E4B489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41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23.07.2015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E. Oliva, T-REX meeting, Sexten Pustertal (I)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C58F5-D814-4184-B555-A56EE448A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8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23.07.2015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E. Oliva, T-REX meeting, Sexten Pustertal (I)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C7ADD-4AD3-4D68-9E34-D76A36F6D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30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23.07.2015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E. Oliva, T-REX meeting, Sexten Pustertal (I)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6D107-10AF-4850-ACE5-93FC72D32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7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23.07.2015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E. Oliva, T-REX meeting, Sexten Pustertal (I)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70931-A6A8-4F67-BC42-04D558316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01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23.07.2015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E. Oliva, T-REX meeting, Sexten Pustertal (I)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24F35-922A-42FB-88BE-B453F79AC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95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23.07.2015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E. Oliva, T-REX meeting, Sexten Pustertal (I)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7B37F-1158-4ACA-AFC8-045BC592D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03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23.07.2015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E. Oliva, T-REX meeting, Sexten Pustertal (I)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FC800-F33C-4FE9-9CFD-749F81ED5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8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23.07.2015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v-SE" smtClean="0"/>
              <a:t>E. Oliva, T-REX meeting, Sexten Pustertal (I)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77C909-B38B-46B3-9EA9-4024681C5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16273"/>
            <a:ext cx="7511203" cy="5260727"/>
          </a:xfrm>
          <a:prstGeom prst="rect">
            <a:avLst/>
          </a:prstGeom>
        </p:spPr>
      </p:pic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620000" cy="11430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T-REX OU4 HIRES</a:t>
            </a:r>
            <a:br>
              <a:rPr lang="en-US" sz="3200" b="1" dirty="0" smtClean="0"/>
            </a:br>
            <a:r>
              <a:rPr lang="en-US" sz="2800" b="1" dirty="0"/>
              <a:t>T</a:t>
            </a:r>
            <a:r>
              <a:rPr lang="en-US" sz="2800" b="1" dirty="0" smtClean="0"/>
              <a:t>he high resolution spectrograph for E-ELT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23.07.2015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E. Oliva, T-REX meeting, Sexten Pustertal (I)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E2496-A948-4113-80BA-498D9877793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9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713" y="1143000"/>
            <a:ext cx="4954887" cy="5257794"/>
          </a:xfrm>
          <a:prstGeom prst="rect">
            <a:avLst/>
          </a:prstGeom>
        </p:spPr>
      </p:pic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620000" cy="7620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T-REX OU4 HIRES</a:t>
            </a:r>
            <a:endParaRPr lang="en-US" sz="2800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23.07.2015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E. Oliva, T-REX meeting, Sexten Pustertal (I)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E2496-A948-4113-80BA-498D9877793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68580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Fixed </a:t>
            </a:r>
            <a:r>
              <a:rPr lang="en-US" sz="2400" dirty="0"/>
              <a:t>fiber bundles define the observing modes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304800" y="1447800"/>
            <a:ext cx="2590800" cy="1752600"/>
            <a:chOff x="838200" y="1094285"/>
            <a:chExt cx="4865365" cy="2960496"/>
          </a:xfrm>
        </p:grpSpPr>
        <p:pic>
          <p:nvPicPr>
            <p:cNvPr id="10" name="Picture 9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1300064"/>
              <a:ext cx="4865365" cy="2754717"/>
            </a:xfrm>
            <a:prstGeom prst="rect">
              <a:avLst/>
            </a:prstGeom>
          </p:spPr>
        </p:pic>
        <p:sp>
          <p:nvSpPr>
            <p:cNvPr id="11" name="Rounded Rectangle 10"/>
            <p:cNvSpPr/>
            <p:nvPr/>
          </p:nvSpPr>
          <p:spPr>
            <a:xfrm rot="300000">
              <a:off x="2055228" y="1524992"/>
              <a:ext cx="115922" cy="213357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67497" y="1094285"/>
              <a:ext cx="543740" cy="461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HR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04800" y="3505200"/>
            <a:ext cx="2590800" cy="1700713"/>
            <a:chOff x="838200" y="1047178"/>
            <a:chExt cx="4865365" cy="3007603"/>
          </a:xfrm>
        </p:grpSpPr>
        <p:pic>
          <p:nvPicPr>
            <p:cNvPr id="14" name="Picture 13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1300064"/>
              <a:ext cx="4865365" cy="2754717"/>
            </a:xfrm>
            <a:prstGeom prst="rect">
              <a:avLst/>
            </a:prstGeom>
          </p:spPr>
        </p:pic>
        <p:sp>
          <p:nvSpPr>
            <p:cNvPr id="15" name="Rounded Rectangle 14"/>
            <p:cNvSpPr/>
            <p:nvPr/>
          </p:nvSpPr>
          <p:spPr>
            <a:xfrm rot="300000">
              <a:off x="2305719" y="1566273"/>
              <a:ext cx="115923" cy="213357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267497" y="1047178"/>
              <a:ext cx="1045024" cy="7157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MR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76200" y="1295400"/>
            <a:ext cx="3048000" cy="4191000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124201" y="3048000"/>
            <a:ext cx="990599" cy="723897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400800" y="3657600"/>
            <a:ext cx="2002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HIRES module 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19800" y="3200400"/>
            <a:ext cx="2133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9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620000" cy="7620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T-REX OU4 HIRES</a:t>
            </a:r>
            <a:endParaRPr lang="en-US" sz="2800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23.07.2015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E. Oliva, T-REX meeting, Sexten Pustertal (I)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E2496-A948-4113-80BA-498D9877793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68580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Fixed </a:t>
            </a:r>
            <a:r>
              <a:rPr lang="en-US" sz="2400" dirty="0"/>
              <a:t>fiber bundles define the observing modes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533400" y="1295400"/>
            <a:ext cx="3288616" cy="2050270"/>
            <a:chOff x="838200" y="1300064"/>
            <a:chExt cx="4407584" cy="273853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1300064"/>
              <a:ext cx="4407584" cy="2738536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 rot="300000">
              <a:off x="2161116" y="1606379"/>
              <a:ext cx="115921" cy="213357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1519990" y="1300064"/>
              <a:ext cx="543739" cy="461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HR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419600" y="1295400"/>
            <a:ext cx="3581400" cy="2050270"/>
            <a:chOff x="838200" y="1300064"/>
            <a:chExt cx="4407584" cy="273853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1300064"/>
              <a:ext cx="4407584" cy="2738536"/>
            </a:xfrm>
            <a:prstGeom prst="rect">
              <a:avLst/>
            </a:prstGeom>
          </p:spPr>
        </p:pic>
        <p:sp>
          <p:nvSpPr>
            <p:cNvPr id="18" name="Rounded Rectangle 17"/>
            <p:cNvSpPr/>
            <p:nvPr/>
          </p:nvSpPr>
          <p:spPr>
            <a:xfrm rot="300000">
              <a:off x="2227691" y="1695804"/>
              <a:ext cx="115922" cy="213357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89861" y="1390437"/>
              <a:ext cx="691746" cy="5475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IFU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52800"/>
            <a:ext cx="7162800" cy="3039095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>
            <a:off x="1094234" y="3505200"/>
            <a:ext cx="390469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381000" y="1147465"/>
            <a:ext cx="8001000" cy="2357735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0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620000" cy="7620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T-REX OU4 HIRES</a:t>
            </a:r>
            <a:endParaRPr lang="en-US" sz="2800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23.07.2015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E. Oliva, T-REX meeting, Sexten Pustertal (I)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E2496-A948-4113-80BA-498D9877793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68580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Fixed </a:t>
            </a:r>
            <a:r>
              <a:rPr lang="en-US" sz="2400" dirty="0"/>
              <a:t>fiber bundles define the observing modes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23864"/>
            <a:ext cx="8458200" cy="517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9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620000" cy="7620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T-REX OU4 HIRES</a:t>
            </a:r>
            <a:endParaRPr lang="en-US" sz="2800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23.07.2015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E. Oliva, T-REX meeting, Sexten Pustertal (I)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E2496-A948-4113-80BA-498D9877793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68580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If AO works </a:t>
            </a:r>
            <a:r>
              <a:rPr lang="en-US" sz="2400" dirty="0" smtClean="0"/>
              <a:t>the fiber bundles </a:t>
            </a:r>
            <a:r>
              <a:rPr lang="en-US" sz="2400" dirty="0"/>
              <a:t>become </a:t>
            </a:r>
            <a:r>
              <a:rPr lang="en-US" sz="2400" dirty="0" smtClean="0"/>
              <a:t>IFU’s</a:t>
            </a:r>
            <a:r>
              <a:rPr lang="en-US" sz="2400" dirty="0"/>
              <a:t>.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23864"/>
            <a:ext cx="8458200" cy="517693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6781800" y="1828800"/>
            <a:ext cx="1828800" cy="441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733800" y="1066800"/>
            <a:ext cx="3048000" cy="220980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2438400" y="1066800"/>
            <a:ext cx="1905000" cy="4876800"/>
            <a:chOff x="2438400" y="1066800"/>
            <a:chExt cx="1905000" cy="4876800"/>
          </a:xfrm>
        </p:grpSpPr>
        <p:sp>
          <p:nvSpPr>
            <p:cNvPr id="9" name="Rounded Rectangle 8"/>
            <p:cNvSpPr/>
            <p:nvPr/>
          </p:nvSpPr>
          <p:spPr>
            <a:xfrm>
              <a:off x="2514600" y="4114800"/>
              <a:ext cx="1828800" cy="18288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2438400" y="1066800"/>
              <a:ext cx="304800" cy="11049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13"/>
            <p:cNvSpPr/>
            <p:nvPr/>
          </p:nvSpPr>
          <p:spPr>
            <a:xfrm>
              <a:off x="2514600" y="2133600"/>
              <a:ext cx="1828800" cy="18288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04800" y="1066800"/>
            <a:ext cx="1828800" cy="4872136"/>
            <a:chOff x="2514600" y="1071464"/>
            <a:chExt cx="1828800" cy="4872136"/>
          </a:xfrm>
        </p:grpSpPr>
        <p:sp>
          <p:nvSpPr>
            <p:cNvPr id="18" name="Rounded Rectangle 17"/>
            <p:cNvSpPr/>
            <p:nvPr/>
          </p:nvSpPr>
          <p:spPr>
            <a:xfrm>
              <a:off x="2514600" y="4114800"/>
              <a:ext cx="1828800" cy="18288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2743200" y="1071464"/>
              <a:ext cx="76200" cy="11002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ounded Rectangle 19"/>
            <p:cNvSpPr/>
            <p:nvPr/>
          </p:nvSpPr>
          <p:spPr>
            <a:xfrm>
              <a:off x="2514600" y="2133600"/>
              <a:ext cx="1828800" cy="18288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1458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620000" cy="7620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T-REX OU4 HIRES</a:t>
            </a:r>
            <a:endParaRPr lang="en-US" sz="2800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23.07.2015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E. Oliva, T-REX meeting, Sexten Pustertal (I)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E2496-A948-4113-80BA-498D9877793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757535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Main parameters of </a:t>
            </a:r>
            <a:r>
              <a:rPr lang="en-US" sz="2400" dirty="0"/>
              <a:t>the observing modes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094050"/>
              </p:ext>
            </p:extLst>
          </p:nvPr>
        </p:nvGraphicFramePr>
        <p:xfrm>
          <a:off x="138405" y="1543685"/>
          <a:ext cx="8776995" cy="3790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595"/>
                <a:gridCol w="1447800"/>
                <a:gridCol w="1371600"/>
                <a:gridCol w="1524000"/>
                <a:gridCol w="2286000"/>
              </a:tblGrid>
              <a:tr h="3740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UHR mode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HR mode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MR mode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HR</a:t>
                      </a:r>
                      <a:r>
                        <a:rPr lang="en-US" baseline="30000" dirty="0" smtClean="0"/>
                        <a:t>2 </a:t>
                      </a:r>
                      <a:r>
                        <a:rPr lang="en-US" dirty="0" smtClean="0"/>
                        <a:t>IFU mode</a:t>
                      </a:r>
                      <a:endParaRPr lang="en-US" dirty="0"/>
                    </a:p>
                  </a:txBody>
                  <a:tcPr/>
                </a:tc>
              </a:tr>
              <a:tr h="374015">
                <a:tc>
                  <a:txBody>
                    <a:bodyPr/>
                    <a:lstStyle/>
                    <a:p>
                      <a:r>
                        <a:rPr lang="en-US" dirty="0" smtClean="0"/>
                        <a:t>Resolving 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100,000</a:t>
                      </a:r>
                      <a:endParaRPr lang="en-US" dirty="0"/>
                    </a:p>
                  </a:txBody>
                  <a:tcPr/>
                </a:tc>
              </a:tr>
              <a:tr h="374015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#  of simultaneous objects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+ </a:t>
                      </a:r>
                      <a:r>
                        <a:rPr lang="en-US" dirty="0" err="1" smtClean="0"/>
                        <a:t>cal.lamp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+ </a:t>
                      </a:r>
                      <a:r>
                        <a:rPr lang="en-US" dirty="0" err="1" smtClean="0"/>
                        <a:t>cal.lamp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 </a:t>
                      </a:r>
                      <a:r>
                        <a:rPr lang="en-US" dirty="0" err="1" smtClean="0"/>
                        <a:t>spaxels</a:t>
                      </a:r>
                      <a:endParaRPr lang="en-US" dirty="0"/>
                    </a:p>
                  </a:txBody>
                  <a:tcPr/>
                </a:tc>
              </a:tr>
              <a:tr h="374015">
                <a:tc>
                  <a:txBody>
                    <a:bodyPr/>
                    <a:lstStyle/>
                    <a:p>
                      <a:r>
                        <a:rPr lang="en-US" dirty="0" smtClean="0"/>
                        <a:t>Aperture</a:t>
                      </a:r>
                      <a:r>
                        <a:rPr lang="en-US" baseline="0" dirty="0" smtClean="0"/>
                        <a:t> on sky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D=0.62” </a:t>
                      </a:r>
                    </a:p>
                    <a:p>
                      <a:r>
                        <a:rPr lang="en-US" dirty="0" smtClean="0"/>
                        <a:t>per</a:t>
                      </a:r>
                      <a:r>
                        <a:rPr lang="en-US" baseline="0" dirty="0" smtClean="0"/>
                        <a:t> object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D=0.76” </a:t>
                      </a:r>
                    </a:p>
                    <a:p>
                      <a:r>
                        <a:rPr lang="en-US" dirty="0" smtClean="0"/>
                        <a:t>per</a:t>
                      </a:r>
                      <a:r>
                        <a:rPr lang="en-US" baseline="0" dirty="0" smtClean="0"/>
                        <a:t> object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D=0.86” </a:t>
                      </a:r>
                    </a:p>
                    <a:p>
                      <a:r>
                        <a:rPr lang="en-US" dirty="0" smtClean="0"/>
                        <a:t>per</a:t>
                      </a:r>
                      <a:r>
                        <a:rPr lang="en-US" baseline="0" dirty="0" smtClean="0"/>
                        <a:t> object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 to</a:t>
                      </a:r>
                      <a:r>
                        <a:rPr lang="en-US" baseline="0" dirty="0" smtClean="0"/>
                        <a:t> 120 mas/</a:t>
                      </a:r>
                      <a:r>
                        <a:rPr lang="en-US" baseline="0" dirty="0" err="1" smtClean="0"/>
                        <a:t>spaxel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58 to 1000 mas </a:t>
                      </a:r>
                      <a:r>
                        <a:rPr lang="en-US" baseline="0" dirty="0" err="1" smtClean="0"/>
                        <a:t>f.o.v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374015">
                <a:tc>
                  <a:txBody>
                    <a:bodyPr/>
                    <a:lstStyle/>
                    <a:p>
                      <a:r>
                        <a:rPr lang="en-US" dirty="0" smtClean="0"/>
                        <a:t>Slicing/dicing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 fibers/</a:t>
                      </a:r>
                      <a:r>
                        <a:rPr lang="en-US" dirty="0" err="1" smtClean="0"/>
                        <a:t>obj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 fibers/</a:t>
                      </a:r>
                      <a:r>
                        <a:rPr lang="en-US" dirty="0" err="1" smtClean="0"/>
                        <a:t>obj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fiber/</a:t>
                      </a:r>
                      <a:r>
                        <a:rPr lang="en-US" dirty="0" err="1" smtClean="0"/>
                        <a:t>obj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fiber/</a:t>
                      </a:r>
                      <a:r>
                        <a:rPr lang="en-US" dirty="0" err="1" smtClean="0"/>
                        <a:t>spaxel</a:t>
                      </a:r>
                      <a:endParaRPr lang="en-US" dirty="0"/>
                    </a:p>
                  </a:txBody>
                  <a:tcPr/>
                </a:tc>
              </a:tr>
              <a:tr h="374015">
                <a:tc>
                  <a:txBody>
                    <a:bodyPr/>
                    <a:lstStyle/>
                    <a:p>
                      <a:r>
                        <a:rPr lang="en-US" dirty="0" smtClean="0"/>
                        <a:t>Physical size of each fiber core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0.057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0.085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0.570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0.085 mm</a:t>
                      </a:r>
                      <a:endParaRPr lang="en-US" dirty="0"/>
                    </a:p>
                  </a:txBody>
                  <a:tcPr/>
                </a:tc>
              </a:tr>
              <a:tr h="374015">
                <a:tc>
                  <a:txBody>
                    <a:bodyPr/>
                    <a:lstStyle/>
                    <a:p>
                      <a:r>
                        <a:rPr lang="en-US" dirty="0" smtClean="0"/>
                        <a:t>Sampling on IR array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x 1.3 pixels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x 2 pixels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 x 11 pixels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x 2 pixels</a:t>
                      </a:r>
                      <a:endParaRPr lang="en-US" dirty="0"/>
                    </a:p>
                  </a:txBody>
                  <a:tcPr/>
                </a:tc>
              </a:tr>
              <a:tr h="374015">
                <a:tc>
                  <a:txBody>
                    <a:bodyPr/>
                    <a:lstStyle/>
                    <a:p>
                      <a:r>
                        <a:rPr lang="en-US" dirty="0" smtClean="0"/>
                        <a:t>Sampling on CCD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 x 2 pixels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x 3 pixels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 x 20 pixels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x 3 pixels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930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620000" cy="7620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T-REX OU4 HIRES</a:t>
            </a:r>
            <a:endParaRPr lang="en-US" sz="2800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23.07.2015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E. Oliva, T-REX meeting, Sexten Pustertal (I)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E2496-A948-4113-80BA-498D9877793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68580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96976"/>
            <a:ext cx="7848599" cy="480382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743200" y="2133600"/>
            <a:ext cx="12954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85800" y="1447800"/>
            <a:ext cx="15240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04800" y="68580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Nothing </a:t>
            </a:r>
            <a:r>
              <a:rPr lang="en-US" sz="2400" dirty="0" smtClean="0"/>
              <a:t>changes </a:t>
            </a:r>
            <a:r>
              <a:rPr lang="en-US" sz="2400" dirty="0"/>
              <a:t>in the spectrometer when mode is </a:t>
            </a:r>
            <a:r>
              <a:rPr lang="en-US" sz="2400" dirty="0" smtClean="0"/>
              <a:t>changed. Simultaneous </a:t>
            </a:r>
            <a:r>
              <a:rPr lang="en-US" sz="2400" dirty="0"/>
              <a:t>calibration always available for main HR modes</a:t>
            </a:r>
            <a:r>
              <a:rPr lang="en-US" dirty="0"/>
              <a:t>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38200" y="2133600"/>
            <a:ext cx="12954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33400" y="1447800"/>
            <a:ext cx="304800" cy="449580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838200" y="5943600"/>
            <a:ext cx="12954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743200" y="5943600"/>
            <a:ext cx="12954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209800" y="1447800"/>
            <a:ext cx="533400" cy="449580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362200" y="1447800"/>
            <a:ext cx="38100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16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525272" y="1143000"/>
            <a:ext cx="5875528" cy="5486400"/>
            <a:chOff x="525272" y="1407795"/>
            <a:chExt cx="5570728" cy="514540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6733" y="3488154"/>
              <a:ext cx="4819267" cy="3065046"/>
            </a:xfrm>
            <a:prstGeom prst="rect">
              <a:avLst/>
            </a:prstGeom>
          </p:spPr>
        </p:pic>
        <p:pic>
          <p:nvPicPr>
            <p:cNvPr id="21" name="Picture 3" descr="Z:\TINO\ELT\HRS\meetings\cambridge_27_28jan2014\presentation_tino\espresso_layout_cad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272" y="1407795"/>
              <a:ext cx="5091684" cy="2402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689191" y="1241213"/>
            <a:ext cx="4551218" cy="2308801"/>
            <a:chOff x="304800" y="1030224"/>
            <a:chExt cx="8229600" cy="4155841"/>
          </a:xfrm>
        </p:grpSpPr>
        <p:grpSp>
          <p:nvGrpSpPr>
            <p:cNvPr id="10" name="Group 9"/>
            <p:cNvGrpSpPr/>
            <p:nvPr/>
          </p:nvGrpSpPr>
          <p:grpSpPr>
            <a:xfrm>
              <a:off x="304800" y="1030224"/>
              <a:ext cx="4846638" cy="1516063"/>
              <a:chOff x="304800" y="1676400"/>
              <a:chExt cx="4846638" cy="1516063"/>
            </a:xfrm>
          </p:grpSpPr>
          <p:sp>
            <p:nvSpPr>
              <p:cNvPr id="13" name="Rectangle 1"/>
              <p:cNvSpPr>
                <a:spLocks noChangeArrowheads="1"/>
              </p:cNvSpPr>
              <p:nvPr/>
            </p:nvSpPr>
            <p:spPr bwMode="auto">
              <a:xfrm>
                <a:off x="304800" y="1676400"/>
                <a:ext cx="238125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 </a:t>
                </a: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4967288" y="2824163"/>
                <a:ext cx="184150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11" name="Straight Arrow Connector 10"/>
            <p:cNvCxnSpPr/>
            <p:nvPr/>
          </p:nvCxnSpPr>
          <p:spPr>
            <a:xfrm>
              <a:off x="838200" y="4800600"/>
              <a:ext cx="76962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4138372" y="4724400"/>
              <a:ext cx="58541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4m</a:t>
              </a:r>
              <a:endParaRPr lang="en-US" sz="2400" dirty="0"/>
            </a:p>
          </p:txBody>
        </p:sp>
      </p:grpSp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620000" cy="7620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T-REX OU4 HIRES</a:t>
            </a:r>
            <a:endParaRPr lang="en-US" sz="2800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23.07.2015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E. Oliva, T-REX meeting, Sexten Pustertal (I)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E2496-A948-4113-80BA-498D9877793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68580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304800" y="685800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Each spectrometer module is similar to ESPRESSO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6132241" y="2895600"/>
            <a:ext cx="27069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/>
              <a:t>Collimators are identical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096000" y="1796498"/>
            <a:ext cx="20576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ESPRESSO</a:t>
            </a:r>
            <a:endParaRPr lang="en-US" sz="3600" dirty="0"/>
          </a:p>
        </p:txBody>
      </p:sp>
      <p:sp>
        <p:nvSpPr>
          <p:cNvPr id="23" name="Rectangle 22"/>
          <p:cNvSpPr/>
          <p:nvPr/>
        </p:nvSpPr>
        <p:spPr>
          <a:xfrm>
            <a:off x="6912662" y="4625982"/>
            <a:ext cx="13931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HIRES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3241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14400"/>
            <a:ext cx="8991601" cy="5692650"/>
          </a:xfrm>
          <a:prstGeom prst="rect">
            <a:avLst/>
          </a:prstGeom>
        </p:spPr>
      </p:pic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620000" cy="7620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T-REX OU4 HIRES</a:t>
            </a:r>
            <a:endParaRPr lang="en-US" sz="2800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23.07.2015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E. Oliva, T-REX meeting, Sexten Pustertal (I)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E2496-A948-4113-80BA-498D9877793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68580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304800" y="685800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Each spectrometer module is similar to ESPRESSO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980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29097" y="-685501"/>
            <a:ext cx="5409603" cy="8915397"/>
          </a:xfrm>
          <a:prstGeom prst="rect">
            <a:avLst/>
          </a:prstGeom>
        </p:spPr>
      </p:pic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620000" cy="7620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T-REX OU4 HIRES</a:t>
            </a:r>
            <a:endParaRPr lang="en-US" sz="2800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23.07.2015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E. Oliva, T-REX meeting, Sexten Pustertal (I)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E2496-A948-4113-80BA-498D9877793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68580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Positioning of spectrometer modules dictated by fibers technology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40389" y="220980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71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620000" cy="7620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T-REX OU4 HIRES</a:t>
            </a:r>
            <a:endParaRPr lang="en-US" sz="2800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23.07.2015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E. Oliva, T-REX meeting, Sexten Pustertal (I)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E2496-A948-4113-80BA-498D9877793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757535"/>
            <a:ext cx="8534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Spectrometer modules can be positioned in different places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YJH can use 300m fibers, can go anywhere (e.g. </a:t>
            </a:r>
            <a:r>
              <a:rPr lang="en-US" sz="2400" dirty="0" err="1" smtClean="0"/>
              <a:t>Coude</a:t>
            </a:r>
            <a:r>
              <a:rPr lang="en-US" sz="2400" dirty="0" smtClean="0"/>
              <a:t> room)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VRI has a limit of 40m, UB/K even shorter </a:t>
            </a:r>
            <a:r>
              <a:rPr lang="en-US" sz="2400" dirty="0" smtClean="0">
                <a:sym typeface="Wingdings" pitchFamily="2" charset="2"/>
              </a:rPr>
              <a:t> close to </a:t>
            </a:r>
            <a:r>
              <a:rPr lang="en-US" sz="2400" dirty="0" err="1" smtClean="0">
                <a:sym typeface="Wingdings" pitchFamily="2" charset="2"/>
              </a:rPr>
              <a:t>Nasmyth</a:t>
            </a:r>
            <a:endParaRPr lang="en-US" sz="2400" dirty="0" smtClean="0"/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A </a:t>
            </a:r>
            <a:r>
              <a:rPr lang="en-US" sz="2400" dirty="0" err="1" smtClean="0"/>
              <a:t>Coude</a:t>
            </a:r>
            <a:r>
              <a:rPr lang="en-US" sz="2400" dirty="0" smtClean="0"/>
              <a:t> optical train is a possible alternative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0389" y="220980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11" name="Immagin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1" y="3505200"/>
            <a:ext cx="8990369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59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620000" cy="7620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T-REX OU4 HIRES</a:t>
            </a:r>
            <a:endParaRPr lang="en-US" sz="2800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23.07.2015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E. Oliva, T-REX meeting, Sexten Pustertal (I)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E2496-A948-4113-80BA-498D987779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838200"/>
            <a:ext cx="83058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/>
              <a:t>Main goal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400" dirty="0"/>
              <a:t>C</a:t>
            </a:r>
            <a:r>
              <a:rPr lang="en-US" sz="2400" dirty="0" smtClean="0"/>
              <a:t>onsolidate the project for the construction of the high resolution spectrograph for the E-ELT.</a:t>
            </a:r>
          </a:p>
          <a:p>
            <a:endParaRPr lang="en-US" sz="2400" dirty="0"/>
          </a:p>
          <a:p>
            <a:pPr algn="ctr"/>
            <a:r>
              <a:rPr lang="en-US" sz="2400" i="1" dirty="0" smtClean="0"/>
              <a:t>Main tasks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400" dirty="0" smtClean="0"/>
              <a:t>Development of scientific cases and tools to predict the instrument performances.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/>
              <a:t>Detailed design of a highly modular instrument.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400" dirty="0" smtClean="0"/>
              <a:t>R&amp;D activities to increase technical readiness and optimize performances.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400" dirty="0" smtClean="0"/>
              <a:t>Creation of an international consortium that includes most of the European and ESO-related institutes interested in high resolution spectroscopy.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867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620000" cy="7620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T-REX OU4 HIRES</a:t>
            </a:r>
            <a:endParaRPr lang="en-US" sz="2800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23.07.2015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E. Oliva, T-REX meeting, Sexten Pustertal (I)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E2496-A948-4113-80BA-498D9877793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609600"/>
            <a:ext cx="83058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 smtClean="0"/>
              <a:t>R&amp;D Activities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400" dirty="0" smtClean="0"/>
              <a:t>Development of image slicers with high efficiency (with </a:t>
            </a:r>
            <a:r>
              <a:rPr lang="en-US" sz="2400" dirty="0" err="1" smtClean="0"/>
              <a:t>Pecchioli</a:t>
            </a:r>
            <a:r>
              <a:rPr lang="en-US" sz="2400" dirty="0" smtClean="0"/>
              <a:t> Research company), 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 prototype operative at TNG.</a:t>
            </a:r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en-US" sz="2400" dirty="0" smtClean="0"/>
          </a:p>
          <a:p>
            <a:pPr algn="just"/>
            <a:endParaRPr lang="en-US" sz="2400" dirty="0"/>
          </a:p>
          <a:p>
            <a:pPr algn="just"/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endParaRPr lang="en-US" sz="2400" dirty="0" smtClean="0"/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400" dirty="0" smtClean="0"/>
              <a:t>Development of large-size ultra-stable cryostats (with </a:t>
            </a:r>
            <a:r>
              <a:rPr lang="en-US" sz="2400" dirty="0" err="1" smtClean="0"/>
              <a:t>Criotec</a:t>
            </a:r>
            <a:r>
              <a:rPr lang="en-US" sz="2400" dirty="0" smtClean="0"/>
              <a:t> </a:t>
            </a:r>
            <a:r>
              <a:rPr lang="en-US" sz="2400" dirty="0" err="1" smtClean="0"/>
              <a:t>Impianti</a:t>
            </a:r>
            <a:r>
              <a:rPr lang="en-US" sz="2400" dirty="0" smtClean="0"/>
              <a:t>): learning and improving from GIANO experience.</a:t>
            </a:r>
          </a:p>
          <a:p>
            <a:pPr algn="just"/>
            <a:endParaRPr lang="en-US" sz="2400" dirty="0" smtClean="0"/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400" dirty="0" smtClean="0"/>
              <a:t>Clever systems for doing </a:t>
            </a:r>
            <a:r>
              <a:rPr lang="en-US" sz="2400" dirty="0" err="1" smtClean="0"/>
              <a:t>polarimetry</a:t>
            </a:r>
            <a:r>
              <a:rPr lang="en-US" sz="2400" dirty="0" smtClean="0"/>
              <a:t> at the </a:t>
            </a:r>
            <a:r>
              <a:rPr lang="en-US" sz="2400" dirty="0" err="1" smtClean="0"/>
              <a:t>Nasmyth</a:t>
            </a:r>
            <a:r>
              <a:rPr lang="en-US" sz="2400" dirty="0" smtClean="0"/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62000" y="2057400"/>
            <a:ext cx="7791450" cy="2380833"/>
            <a:chOff x="762000" y="2267367"/>
            <a:chExt cx="7791450" cy="2380833"/>
          </a:xfrm>
        </p:grpSpPr>
        <p:pic>
          <p:nvPicPr>
            <p:cNvPr id="1026" name="Picture 2" descr="Z:\TINO\inaf\progetti_premiali_2013\meetings\sexten_jul2015\presentazioni\image_slicer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2276475"/>
              <a:ext cx="5019675" cy="2371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Z:\TINO\inaf\progetti_premiali_2013\meetings\sexten_jul2015\presentazioni\image_slicer_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2267367"/>
              <a:ext cx="2533650" cy="238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6393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620000" cy="7620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T-REX OU4 HIRES</a:t>
            </a:r>
            <a:endParaRPr lang="en-US" sz="2800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23.07.2015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E. Oliva, T-REX meeting, Sexten Pustertal (I)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E2496-A948-4113-80BA-498D9877793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685800"/>
            <a:ext cx="85344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 smtClean="0"/>
              <a:t>R&amp;D Activities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400" dirty="0"/>
              <a:t>E</a:t>
            </a:r>
            <a:r>
              <a:rPr lang="en-US" sz="2400" dirty="0" smtClean="0"/>
              <a:t>nd-to-end characterization of fibers in the IR with dedicated fiber-fed spectrometer in </a:t>
            </a:r>
            <a:r>
              <a:rPr lang="en-US" sz="2400" dirty="0" err="1" smtClean="0"/>
              <a:t>Arcetri</a:t>
            </a:r>
            <a:r>
              <a:rPr lang="en-US" sz="2400" dirty="0" smtClean="0"/>
              <a:t> labs. Unexplored field, many surprises with modal noise, much to learn still.</a:t>
            </a:r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en-US" sz="2400" dirty="0" smtClean="0"/>
          </a:p>
          <a:p>
            <a:pPr algn="just"/>
            <a:endParaRPr lang="en-US" sz="2400" dirty="0"/>
          </a:p>
          <a:p>
            <a:pPr algn="just"/>
            <a:endParaRPr lang="en-US" sz="2400" dirty="0" smtClean="0"/>
          </a:p>
        </p:txBody>
      </p:sp>
      <p:pic>
        <p:nvPicPr>
          <p:cNvPr id="7" name="Picture 2" descr="Z:\TINO\inaf\progetti_premiali_2013\meetings\sexten_jul2015\presentazioni\LabGiano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01406"/>
            <a:ext cx="2339879" cy="153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Z:\TINO\inaf\progetti_premiali_2013\meetings\sexten_jul2015\presentazioni\LabGiano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" y="4114800"/>
            <a:ext cx="3576320" cy="19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Z:\TINO\inaf\progetti_premiali_2013\meetings\sexten_jul2015\presentazioni\fig_examples_scooby_v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370221"/>
            <a:ext cx="4931520" cy="403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97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620000" cy="7620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T-REX OU4 HIRES</a:t>
            </a:r>
            <a:endParaRPr lang="en-US" sz="2800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23.07.2015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E. Oliva, T-REX meeting, Sexten Pustertal (I)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E2496-A948-4113-80BA-498D9877793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903506"/>
            <a:ext cx="8534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 smtClean="0"/>
              <a:t>HIRES initiative</a:t>
            </a:r>
          </a:p>
          <a:p>
            <a:pPr algn="ctr"/>
            <a:endParaRPr lang="en-US" sz="2800" i="1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/>
              <a:t>Gathers any expressed interests on HR spectroscopy on ELT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400" dirty="0" smtClean="0"/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US" sz="2400" dirty="0"/>
              <a:t>Includes institutes from Chile, Brazil, Denmark, France, Germany, Italy, Poland, Portugal, Spain, Sweden, Switzerland and </a:t>
            </a:r>
            <a:r>
              <a:rPr lang="en-US" sz="2400" dirty="0" smtClean="0"/>
              <a:t>UK</a:t>
            </a:r>
            <a:r>
              <a:rPr lang="en-US" dirty="0" smtClean="0"/>
              <a:t>.</a:t>
            </a:r>
            <a:r>
              <a:rPr lang="en-US" sz="2400" dirty="0" smtClean="0"/>
              <a:t> 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/>
              <a:t>Acts toward agencies to secure </a:t>
            </a:r>
            <a:r>
              <a:rPr lang="en-US" sz="2400" dirty="0" smtClean="0"/>
              <a:t>FTE’s </a:t>
            </a:r>
            <a:r>
              <a:rPr lang="en-US" sz="2400" dirty="0"/>
              <a:t>and </a:t>
            </a:r>
            <a:r>
              <a:rPr lang="en-US" sz="2400" dirty="0" smtClean="0"/>
              <a:t>funding</a:t>
            </a:r>
            <a:endParaRPr lang="en-US" sz="2400" dirty="0"/>
          </a:p>
          <a:p>
            <a:pPr marL="342900" indent="-342900" algn="just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/>
              <a:t>Set up a consortium responding to formal call by ESO</a:t>
            </a:r>
          </a:p>
          <a:p>
            <a:pPr algn="just"/>
            <a:endParaRPr lang="en-US" sz="2400" dirty="0" smtClean="0"/>
          </a:p>
          <a:p>
            <a:pPr marL="342900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/>
              <a:t>INAF has a major role in consortium (PI and Project Office) </a:t>
            </a:r>
          </a:p>
        </p:txBody>
      </p:sp>
    </p:spTree>
    <p:extLst>
      <p:ext uri="{BB962C8B-B14F-4D97-AF65-F5344CB8AC3E}">
        <p14:creationId xmlns:p14="http://schemas.microsoft.com/office/powerpoint/2010/main" val="428163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 smtClean="0"/>
              <a:t>Thank you</a:t>
            </a: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23.07.2015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E. Oliva, T-REX meeting, Sexten Pustertal (I)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2B2196-F43C-45D3-8C88-8B2E4B48987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606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23.07.2015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E. Oliva, T-REX meeting, Sexten Pustertal (I)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2B2196-F43C-45D3-8C88-8B2E4B48987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95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795" y="1300480"/>
            <a:ext cx="4739005" cy="44907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4436745" cy="4425950"/>
          </a:xfrm>
          <a:prstGeom prst="rect">
            <a:avLst/>
          </a:prstGeom>
        </p:spPr>
      </p:pic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620000" cy="7620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T-REX OU4 HIRES</a:t>
            </a:r>
            <a:endParaRPr lang="en-US" sz="2800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23.07.2015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E. Oliva, T-REX meeting, Sexten Pustertal (I)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E2496-A948-4113-80BA-498D9877793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845403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/>
              <a:t>HIRES and AO correction</a:t>
            </a:r>
          </a:p>
          <a:p>
            <a:pPr algn="just"/>
            <a:endParaRPr lang="en-US" sz="2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1904999" y="5955268"/>
            <a:ext cx="47932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Sanna</a:t>
            </a:r>
            <a:r>
              <a:rPr lang="en-US" dirty="0" smtClean="0"/>
              <a:t> et al.  this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90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620000" cy="7620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T-REX OU4 HIRES</a:t>
            </a:r>
            <a:endParaRPr lang="en-US" sz="2800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23.07.2015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E. Oliva, T-REX meeting, Sexten Pustertal (I)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E2496-A948-4113-80BA-498D9877793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838200"/>
            <a:ext cx="8305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/>
              <a:t>Historical background</a:t>
            </a:r>
          </a:p>
          <a:p>
            <a:pPr algn="ctr"/>
            <a:endParaRPr lang="en-US" sz="2400" dirty="0" smtClean="0"/>
          </a:p>
          <a:p>
            <a:r>
              <a:rPr lang="en-US" sz="2400" dirty="0"/>
              <a:t>T</a:t>
            </a:r>
            <a:r>
              <a:rPr lang="en-US" sz="2400" dirty="0" smtClean="0"/>
              <a:t>wo </a:t>
            </a:r>
            <a:r>
              <a:rPr lang="en-US" sz="2400" dirty="0"/>
              <a:t>instruments </a:t>
            </a:r>
            <a:r>
              <a:rPr lang="en-US" sz="2400" dirty="0" smtClean="0"/>
              <a:t>were studied in the early phase-A  (2007-2010)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CODEX: natural seeing, </a:t>
            </a:r>
            <a:r>
              <a:rPr lang="en-US" sz="2400" dirty="0"/>
              <a:t>R=120,000, optical (</a:t>
            </a:r>
            <a:r>
              <a:rPr lang="en-US" sz="2400" dirty="0" smtClean="0"/>
              <a:t>0.37-0.72μm)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SIMPLE: </a:t>
            </a:r>
            <a:r>
              <a:rPr lang="en-US" sz="2400" dirty="0"/>
              <a:t>AO assisted, R=130,000,  NIR (0.84-2.5μm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INAF deeply </a:t>
            </a:r>
            <a:r>
              <a:rPr lang="en-US" sz="2400" dirty="0" smtClean="0"/>
              <a:t>involved in both instruments.</a:t>
            </a:r>
          </a:p>
          <a:p>
            <a:endParaRPr lang="en-US" sz="2400" dirty="0"/>
          </a:p>
          <a:p>
            <a:r>
              <a:rPr lang="en-US" sz="2400" dirty="0"/>
              <a:t>ESO </a:t>
            </a:r>
            <a:r>
              <a:rPr lang="en-US" sz="2400" dirty="0" smtClean="0"/>
              <a:t>road-map after re-organization of E-ELT project in 2011</a:t>
            </a:r>
            <a:r>
              <a:rPr lang="en-US" sz="2400" dirty="0" smtClean="0">
                <a:sym typeface="Wingdings" pitchFamily="2" charset="2"/>
              </a:rPr>
              <a:t> </a:t>
            </a:r>
          </a:p>
          <a:p>
            <a:r>
              <a:rPr lang="en-US" sz="2400" dirty="0" smtClean="0">
                <a:sym typeface="Wingdings" pitchFamily="2" charset="2"/>
              </a:rPr>
              <a:t>	 HIRES</a:t>
            </a:r>
            <a:r>
              <a:rPr lang="en-US" sz="2400" dirty="0" smtClean="0"/>
              <a:t> single instrument with full-range</a:t>
            </a:r>
          </a:p>
          <a:p>
            <a:endParaRPr lang="en-US" sz="2400" dirty="0"/>
          </a:p>
          <a:p>
            <a:pPr algn="ctr"/>
            <a:r>
              <a:rPr lang="en-US" sz="2000" i="1" dirty="0" smtClean="0"/>
              <a:t>Extract from ESO roadmap document of 2011</a:t>
            </a:r>
            <a:endParaRPr lang="en-US" sz="20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36770"/>
            <a:ext cx="8839200" cy="67823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4419600"/>
            <a:ext cx="8915400" cy="15240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2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620000" cy="7620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T-REX OU4 HIRES</a:t>
            </a:r>
            <a:endParaRPr lang="en-US" sz="2800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23.07.2015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E. Oliva, T-REX meeting, Sexten Pustertal (I)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E2496-A948-4113-80BA-498D9877793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5" y="1066800"/>
            <a:ext cx="4535985" cy="50095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302" y="969051"/>
            <a:ext cx="4353098" cy="55841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609600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FF0000"/>
                </a:solidFill>
              </a:rPr>
              <a:t>January 2012		</a:t>
            </a:r>
            <a:r>
              <a:rPr lang="en-US" sz="2800" i="1" dirty="0" smtClean="0">
                <a:solidFill>
                  <a:srgbClr val="FF0000"/>
                </a:solidFill>
              </a:rPr>
              <a:t>ESO roadmap</a:t>
            </a:r>
            <a:r>
              <a:rPr lang="en-US" sz="2400" i="1" dirty="0" smtClean="0">
                <a:solidFill>
                  <a:srgbClr val="FF0000"/>
                </a:solidFill>
              </a:rPr>
              <a:t>		July 2015</a:t>
            </a:r>
          </a:p>
        </p:txBody>
      </p:sp>
    </p:spTree>
    <p:extLst>
      <p:ext uri="{BB962C8B-B14F-4D97-AF65-F5344CB8AC3E}">
        <p14:creationId xmlns:p14="http://schemas.microsoft.com/office/powerpoint/2010/main" val="340135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620000" cy="7620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T-REX OU4 HIRES</a:t>
            </a:r>
            <a:endParaRPr lang="en-US" sz="2800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23.07.2015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E. Oliva, T-REX meeting, Sexten Pustertal (I)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E2496-A948-4113-80BA-498D9877793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762000"/>
            <a:ext cx="8305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/>
              <a:t>Scientific cases and data simulation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400" dirty="0" smtClean="0"/>
              <a:t>Expanded science cases for </a:t>
            </a:r>
            <a:r>
              <a:rPr lang="en-US" sz="2400" dirty="0"/>
              <a:t>at high spectral and spatial resolution </a:t>
            </a:r>
            <a:r>
              <a:rPr lang="en-US" sz="2400" dirty="0" smtClean="0"/>
              <a:t>observations (</a:t>
            </a:r>
            <a:r>
              <a:rPr lang="en-US" sz="2400" b="1" i="1" dirty="0" smtClean="0"/>
              <a:t>HR</a:t>
            </a:r>
            <a:r>
              <a:rPr lang="en-US" sz="2400" b="1" i="1" baseline="30000" dirty="0" smtClean="0"/>
              <a:t>2 </a:t>
            </a:r>
            <a:r>
              <a:rPr lang="en-US" sz="2400" b="1" i="1" dirty="0" smtClean="0"/>
              <a:t>mode</a:t>
            </a:r>
            <a:r>
              <a:rPr lang="en-US" sz="2400" dirty="0" smtClean="0"/>
              <a:t>): proto-planetary disks,  comets and </a:t>
            </a:r>
            <a:r>
              <a:rPr lang="en-US" sz="2400" dirty="0" err="1" smtClean="0"/>
              <a:t>exo</a:t>
            </a:r>
            <a:r>
              <a:rPr lang="en-US" sz="2400" dirty="0" smtClean="0"/>
              <a:t>-planets atmospheres (synergy with OU6-PCS)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400" dirty="0" smtClean="0"/>
              <a:t>Exposure time calculator </a:t>
            </a:r>
            <a:r>
              <a:rPr lang="en-US" sz="2400" i="1" dirty="0" smtClean="0"/>
              <a:t>(http://tirgo.astro.it/hires_calc)</a:t>
            </a:r>
          </a:p>
          <a:p>
            <a:pPr algn="just"/>
            <a:endParaRPr lang="en-US" sz="2400" dirty="0"/>
          </a:p>
          <a:p>
            <a:pPr algn="ctr"/>
            <a:r>
              <a:rPr lang="en-US" sz="2400" i="1" dirty="0" smtClean="0"/>
              <a:t>HIRES and AO correction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400" dirty="0" smtClean="0"/>
              <a:t>HIRES includes visual and blue wavelengths </a:t>
            </a:r>
            <a:endParaRPr lang="en-US" sz="2400" dirty="0">
              <a:sym typeface="Wingdings" pitchFamily="2" charset="2"/>
            </a:endParaRPr>
          </a:p>
          <a:p>
            <a:pPr algn="just"/>
            <a:r>
              <a:rPr lang="en-US" sz="2400" dirty="0" smtClean="0">
                <a:sym typeface="Wingdings" pitchFamily="2" charset="2"/>
              </a:rPr>
              <a:t>   HIRES is a seeing limited instrument at short wavelengths. 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400" dirty="0" smtClean="0"/>
              <a:t>HIRES seeing-limited in the near-IR? A seeing limited instrument is more efficient for very high S/N spectroscopy of bright targets, e.g. studies of </a:t>
            </a:r>
            <a:r>
              <a:rPr lang="en-US" sz="2400" dirty="0" err="1" smtClean="0"/>
              <a:t>exo</a:t>
            </a:r>
            <a:r>
              <a:rPr lang="en-US" sz="2400" dirty="0" smtClean="0"/>
              <a:t>-planets atmospheres.</a:t>
            </a:r>
            <a:endParaRPr lang="en-US" sz="2400" dirty="0">
              <a:sym typeface="Wingdings" pitchFamily="2" charset="2"/>
            </a:endParaRPr>
          </a:p>
          <a:p>
            <a:pPr algn="just"/>
            <a:r>
              <a:rPr lang="en-US" sz="2400" dirty="0" smtClean="0">
                <a:sym typeface="Wingdings" pitchFamily="2" charset="2"/>
              </a:rPr>
              <a:t>   HIRES needs both seeing limited and AO modes in the IR.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>
                <a:sym typeface="Wingdings" pitchFamily="2" charset="2"/>
              </a:rPr>
              <a:t>A</a:t>
            </a:r>
            <a:r>
              <a:rPr lang="en-US" sz="2400" dirty="0" smtClean="0">
                <a:sym typeface="Wingdings" pitchFamily="2" charset="2"/>
              </a:rPr>
              <a:t> SCAO module is being studied also for HIRES (synergy with OU3-CAM).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465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620000" cy="7620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T-REX OU4 HIRES</a:t>
            </a:r>
            <a:endParaRPr lang="en-US" sz="2800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23.07.2015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E. Oliva, T-REX meeting, Sexten Pustertal (I)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E2496-A948-4113-80BA-498D9877793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685800"/>
            <a:ext cx="86106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smtClean="0"/>
              <a:t>Instrument design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/>
              <a:t>Highly modular instrument.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/>
              <a:t>Four fiber-bed spectrometer modules split in wavelengths.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/>
              <a:t>Observing modes </a:t>
            </a:r>
            <a:r>
              <a:rPr lang="en-US" sz="2400" dirty="0"/>
              <a:t>are selected at the telescope </a:t>
            </a:r>
            <a:r>
              <a:rPr lang="en-US" sz="2400" dirty="0" smtClean="0"/>
              <a:t>interface.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/>
              <a:t>Fixed fiber bundles define the observing </a:t>
            </a:r>
            <a:r>
              <a:rPr lang="en-US" sz="2400" dirty="0" smtClean="0"/>
              <a:t>modes.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/>
              <a:t>Nothing change in the spectrometer when mode is changed.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/>
              <a:t>Simultaneous calibration always available for main HR modes.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/>
              <a:t>A</a:t>
            </a:r>
            <a:r>
              <a:rPr lang="en-US" sz="2400" dirty="0" smtClean="0"/>
              <a:t> MOS (~10 objects) MR (R~15,000) is also included.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/>
              <a:t>All modes have full spectral coverage, i.e. HIRES=super X-shooter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4816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620000" cy="7620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T-REX OU4 HIRES</a:t>
            </a:r>
            <a:endParaRPr lang="en-US" sz="2800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23.07.2015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E. Oliva, T-REX meeting, Sexten Pustertal (I)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E2496-A948-4113-80BA-498D9877793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68580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Four fiber-bed spectrometer modules split in wavelengths.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32424"/>
            <a:ext cx="6553200" cy="501597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657600" y="1147465"/>
            <a:ext cx="4114800" cy="517713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62000" y="1981200"/>
            <a:ext cx="28956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81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620000" cy="7620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T-REX OU4 HIRES</a:t>
            </a:r>
            <a:endParaRPr lang="en-US" sz="2800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23.07.2015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E. Oliva, T-REX meeting, Sexten Pustertal (I)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E2496-A948-4113-80BA-498D9877793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68580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Observing modes are selected at the telescope interface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98" y="1205790"/>
            <a:ext cx="6787102" cy="519501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676400" y="2895600"/>
            <a:ext cx="838200" cy="2819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33400" y="1205790"/>
            <a:ext cx="1143000" cy="176601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48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81099"/>
            <a:ext cx="5210230" cy="3467101"/>
          </a:xfrm>
          <a:prstGeom prst="rect">
            <a:avLst/>
          </a:prstGeom>
        </p:spPr>
      </p:pic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620000" cy="7620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T-REX OU4 HIRES</a:t>
            </a:r>
            <a:endParaRPr lang="en-US" sz="2800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23.07.2015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E. Oliva, T-REX meeting, Sexten Pustertal (I)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E2496-A948-4113-80BA-498D9877793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68580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Observing modes are selected at the telescope interface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584" y="3276600"/>
            <a:ext cx="4783016" cy="2971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800" y="4034135"/>
            <a:ext cx="1382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HR-mode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6477000" y="2875002"/>
            <a:ext cx="1978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HR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-IFU mode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7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6289</TotalTime>
  <Words>1183</Words>
  <Application>Microsoft Office PowerPoint</Application>
  <PresentationFormat>On-screen Show (4:3)</PresentationFormat>
  <Paragraphs>246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T-REX OU4 HIRES The high resolution spectrograph for E-ELT </vt:lpstr>
      <vt:lpstr>T-REX OU4 HIRES</vt:lpstr>
      <vt:lpstr>T-REX OU4 HIRES</vt:lpstr>
      <vt:lpstr>T-REX OU4 HIRES</vt:lpstr>
      <vt:lpstr>T-REX OU4 HIRES</vt:lpstr>
      <vt:lpstr>T-REX OU4 HIRES</vt:lpstr>
      <vt:lpstr>T-REX OU4 HIRES</vt:lpstr>
      <vt:lpstr>T-REX OU4 HIRES</vt:lpstr>
      <vt:lpstr>T-REX OU4 HIRES</vt:lpstr>
      <vt:lpstr>T-REX OU4 HIRES</vt:lpstr>
      <vt:lpstr>T-REX OU4 HIRES</vt:lpstr>
      <vt:lpstr>T-REX OU4 HIRES</vt:lpstr>
      <vt:lpstr>T-REX OU4 HIRES</vt:lpstr>
      <vt:lpstr>T-REX OU4 HIRES</vt:lpstr>
      <vt:lpstr>T-REX OU4 HIRES</vt:lpstr>
      <vt:lpstr>T-REX OU4 HIRES</vt:lpstr>
      <vt:lpstr>T-REX OU4 HIRES</vt:lpstr>
      <vt:lpstr>T-REX OU4 HIRES</vt:lpstr>
      <vt:lpstr>T-REX OU4 HIRES</vt:lpstr>
      <vt:lpstr>T-REX OU4 HIRES</vt:lpstr>
      <vt:lpstr>T-REX OU4 HIRES</vt:lpstr>
      <vt:lpstr>T-REX OU4 HIRES</vt:lpstr>
      <vt:lpstr>PowerPoint Presentation</vt:lpstr>
      <vt:lpstr>PowerPoint Presentation</vt:lpstr>
      <vt:lpstr>T-REX OU4 HIRES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&amp; E-ELT-HRS Instrumental concept presented to ESO</dc:title>
  <dc:creator/>
  <cp:lastModifiedBy>Ernesto Oliva</cp:lastModifiedBy>
  <cp:revision>576</cp:revision>
  <cp:lastPrinted>2013-02-19T09:50:47Z</cp:lastPrinted>
  <dcterms:created xsi:type="dcterms:W3CDTF">2006-08-16T00:00:00Z</dcterms:created>
  <dcterms:modified xsi:type="dcterms:W3CDTF">2015-07-23T09:34:33Z</dcterms:modified>
</cp:coreProperties>
</file>