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2"/>
  </p:notesMasterIdLst>
  <p:handoutMasterIdLst>
    <p:handoutMasterId r:id="rId43"/>
  </p:handoutMasterIdLst>
  <p:sldIdLst>
    <p:sldId id="257" r:id="rId5"/>
    <p:sldId id="343" r:id="rId6"/>
    <p:sldId id="322" r:id="rId7"/>
    <p:sldId id="345" r:id="rId8"/>
    <p:sldId id="339" r:id="rId9"/>
    <p:sldId id="350" r:id="rId10"/>
    <p:sldId id="262" r:id="rId11"/>
    <p:sldId id="332" r:id="rId12"/>
    <p:sldId id="263" r:id="rId13"/>
    <p:sldId id="334" r:id="rId14"/>
    <p:sldId id="352" r:id="rId15"/>
    <p:sldId id="354" r:id="rId16"/>
    <p:sldId id="355" r:id="rId17"/>
    <p:sldId id="356" r:id="rId18"/>
    <p:sldId id="265" r:id="rId19"/>
    <p:sldId id="338" r:id="rId20"/>
    <p:sldId id="268" r:id="rId21"/>
    <p:sldId id="357" r:id="rId22"/>
    <p:sldId id="269" r:id="rId23"/>
    <p:sldId id="344" r:id="rId24"/>
    <p:sldId id="270" r:id="rId25"/>
    <p:sldId id="346" r:id="rId26"/>
    <p:sldId id="289" r:id="rId27"/>
    <p:sldId id="275" r:id="rId28"/>
    <p:sldId id="278" r:id="rId29"/>
    <p:sldId id="358" r:id="rId30"/>
    <p:sldId id="347" r:id="rId31"/>
    <p:sldId id="348" r:id="rId32"/>
    <p:sldId id="282" r:id="rId33"/>
    <p:sldId id="349" r:id="rId34"/>
    <p:sldId id="341" r:id="rId35"/>
    <p:sldId id="307" r:id="rId36"/>
    <p:sldId id="342" r:id="rId37"/>
    <p:sldId id="329" r:id="rId38"/>
    <p:sldId id="328" r:id="rId39"/>
    <p:sldId id="359" r:id="rId40"/>
    <p:sldId id="351" r:id="rId41"/>
  </p:sldIdLst>
  <p:sldSz cx="9144000" cy="6858000" type="screen4x3"/>
  <p:notesSz cx="6794500" cy="9931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Tamai" initials="R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58" autoAdjust="0"/>
    <p:restoredTop sz="94660"/>
  </p:normalViewPr>
  <p:slideViewPr>
    <p:cSldViewPr>
      <p:cViewPr varScale="1">
        <p:scale>
          <a:sx n="101" d="100"/>
          <a:sy n="101" d="100"/>
        </p:scale>
        <p:origin x="-560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7D4E8-C06F-45AC-B4B4-823A44E587E5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DDDDE-9EB2-4170-8417-6FCF1C516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3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0"/>
            <a:ext cx="6794500" cy="9931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42963" y="882650"/>
            <a:ext cx="57991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48653" y="5515722"/>
            <a:ext cx="5989226" cy="52226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247834" cy="5776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38700" y="1"/>
            <a:ext cx="3247833" cy="5776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1031441"/>
            <a:ext cx="3247834" cy="5776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38700" y="11031441"/>
            <a:ext cx="3247833" cy="5776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94732D-1A03-44AE-AB1F-DC994A29DC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1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F25330-B2F9-4DEB-B947-23B7B4CDB97E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CD9342B-F7D9-4944-849C-371490CC4782}" type="slidenum">
              <a:rPr lang="en-GB" altLang="en-US"/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/>
          </a:p>
        </p:txBody>
      </p:sp>
      <p:sp>
        <p:nvSpPr>
          <p:cNvPr id="399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4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1B1D9A-17D4-48DA-803E-EFD55562A0BE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1400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5FC364F5-6468-4F93-A469-DA115F37F633}" type="slidenum">
              <a:rPr lang="en-GB" altLang="en-U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325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8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41EC81-EE8A-4DB0-9E2C-7715A94410C4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en-US" sz="1400" smtClean="0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4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FE0736-C9B7-4214-8E0B-14F446C98ACA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GB" altLang="en-US" sz="1400" smtClean="0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7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FE0736-C9B7-4214-8E0B-14F446C98ACA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en-US" sz="1400" smtClean="0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36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5CA960-197E-46DC-A437-CDC2ADE7CEB1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en-US" sz="1400" smtClean="0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65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1B1D9A-17D4-48DA-803E-EFD55562A0BE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en-US" sz="1400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5FC364F5-6468-4F93-A469-DA115F37F633}" type="slidenum">
              <a:rPr lang="en-GB" altLang="en-U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325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00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194732D-1A03-44AE-AB1F-DC994A29DC15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7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1B1D9A-17D4-48DA-803E-EFD55562A0BE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fld id="{5FC364F5-6468-4F93-A469-DA115F37F633}" type="slidenum">
              <a:rPr lang="en-GB" altLang="en-US" sz="1400">
                <a:latin typeface="Arial" panose="020B0604020202020204" pitchFamily="34" charset="0"/>
              </a:rPr>
              <a:pPr eaLnBrk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325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325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6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C35F90-65DB-4A87-B8BE-57C7D3985516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400" smtClean="0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6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ECFCCC-CE75-4241-96B7-59E4710B070C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3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EB9A54-3A7C-423D-A300-CE38A9C1E96D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0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032B9F-778B-4633-A087-8A4B0524EAD2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6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0AA3AF-8E21-43FB-AAA4-734F71BE0E33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2613CB-F906-449E-9220-CC6070766F96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9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2613CB-F906-449E-9220-CC6070766F96}" type="slidenum">
              <a:rPr lang="en-GB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en-US" sz="1400" smtClean="0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4400" y="7556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4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5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6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B2267791-C3F5-47D9-A90B-4FC1321B848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8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D3E8F7DC-F2B1-46EB-ADFE-590492D407C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956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C579582F-7864-4A3E-BC64-02D657D01A8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490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0C673FCD-7640-47F9-BEDC-ED1C2A085F9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35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D37AEFC0-7B86-43C6-BFE7-7562CAEACA3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1310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16537B3D-599E-4F44-B9AF-8E3C8008174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59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8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50C8B633-E4D8-4216-8719-AF4F4A9F8B0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53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8B8EFAA0-9CF6-4586-9CA7-12F636E00DD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397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F0AE5FB7-5EEB-4003-9478-814906FBDB19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786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804D26AB-EF9E-41A5-AD55-B1D899A8875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071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035049"/>
            <a:ext cx="8240678" cy="5400000"/>
          </a:xfrm>
        </p:spPr>
        <p:txBody>
          <a:bodyPr/>
          <a:lstStyle>
            <a:lvl1pPr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0"/>
            <a:ext cx="8240678" cy="1035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816350" y="6448425"/>
            <a:ext cx="2133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A71607A-128A-44C1-9993-784A50BDD9E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42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54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269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7013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037012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432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2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42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9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327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3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57200"/>
            <a:ext cx="2055812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8213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3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1035049"/>
            <a:ext cx="8240678" cy="5400000"/>
          </a:xfrm>
        </p:spPr>
        <p:txBody>
          <a:bodyPr/>
          <a:lstStyle>
            <a:lvl1pPr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0"/>
            <a:ext cx="8240678" cy="10350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816350" y="6448425"/>
            <a:ext cx="2133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08F84E5-15C7-4A4F-AC06-5FC151D491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713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5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4F9B564A-430D-434C-91DB-5EDB0002DF9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118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08754E70-8465-47C0-B927-BA44A74AFA50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49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65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03D754B1-BC3D-4EED-80CF-72986C44591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514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6E5F7BEE-17CD-49FE-AFEA-6CAC459FF80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222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969C6FA9-0EEB-48E5-AE87-6FA5C6D8CA9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2598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602697DE-9EB2-4414-B944-EBC92C79F917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409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B9B83476-A24F-4C0B-BAF3-20E782458DE5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38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0494C897-5D7D-44A9-92D8-FE0004607E1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345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88B3EBA3-A385-4528-9BC0-36DE1984B87D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523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0BF877EA-7CC4-4B19-B61B-403F5B104E0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886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57200"/>
            <a:ext cx="2055812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8213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57200" y="6534150"/>
            <a:ext cx="8683625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E-ELT Phase B Final Design Review, Sept. 21-24, 2010	Slide </a:t>
            </a:r>
            <a:fld id="{14D1D50E-1FCC-4CAC-89EB-C2A657736F6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19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9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53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79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w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59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59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093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59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57200"/>
            <a:ext cx="7640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64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27" r:id="rId12"/>
    <p:sldLayoutId id="214748413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59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57200"/>
            <a:ext cx="7640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48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tiff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2987824" y="-1102938"/>
            <a:ext cx="2281238" cy="2566988"/>
            <a:chOff x="1710" y="0"/>
            <a:chExt cx="1437" cy="1617"/>
          </a:xfrm>
        </p:grpSpPr>
        <p:pic>
          <p:nvPicPr>
            <p:cNvPr id="3278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0"/>
              <a:ext cx="1437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Rectangle 3"/>
            <p:cNvSpPr>
              <a:spLocks noChangeArrowheads="1"/>
            </p:cNvSpPr>
            <p:nvPr/>
          </p:nvSpPr>
          <p:spPr bwMode="auto">
            <a:xfrm>
              <a:off x="1710" y="0"/>
              <a:ext cx="1437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ea typeface="Microsoft YaHei" panose="020B0503020204020204" pitchFamily="34" charset="-122"/>
              </a:endParaRPr>
            </a:p>
          </p:txBody>
        </p:sp>
      </p:grp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F6C32DB-F580-4CFB-A067-B33CF569001A}" type="slidenum">
              <a:rPr lang="en-GB" altLang="en-US" sz="1000" b="1">
                <a:latin typeface="Times New Roman" panose="02020603050405020304" pitchFamily="18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GB" altLang="en-US" sz="1000" b="1">
              <a:latin typeface="Times New Roman" panose="02020603050405020304" pitchFamily="18" charset="0"/>
            </a:endParaRPr>
          </a:p>
        </p:txBody>
      </p:sp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0"/>
            <a:ext cx="28178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74" y="3078984"/>
            <a:ext cx="2189712" cy="13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857500"/>
            <a:ext cx="18573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5058331"/>
            <a:ext cx="23479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4968875"/>
            <a:ext cx="2257426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929188"/>
            <a:ext cx="2371725" cy="19288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49"/>
            <a:ext cx="1668463" cy="12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714875"/>
            <a:ext cx="29035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45" y="2464594"/>
            <a:ext cx="14512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37310" y="1802605"/>
            <a:ext cx="68405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prstMaterial="matte"/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6600" b="1" kern="0" dirty="0" smtClean="0">
                <a:solidFill>
                  <a:srgbClr val="C00000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+mj-ea"/>
              </a:rPr>
              <a:t>     ELT Instrumentation Development</a:t>
            </a:r>
            <a:br>
              <a:rPr lang="en-GB" sz="6600" b="1" kern="0" dirty="0" smtClean="0">
                <a:solidFill>
                  <a:srgbClr val="C00000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+mj-ea"/>
              </a:rPr>
            </a:br>
            <a:r>
              <a:rPr lang="en-GB" sz="6600" b="1" kern="0" dirty="0" smtClean="0">
                <a:solidFill>
                  <a:srgbClr val="C00000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+mj-ea"/>
              </a:rPr>
              <a:t/>
            </a:r>
            <a:br>
              <a:rPr lang="en-GB" sz="6600" b="1" kern="0" dirty="0" smtClean="0">
                <a:solidFill>
                  <a:srgbClr val="C00000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+mj-ea"/>
              </a:rPr>
            </a:br>
            <a:r>
              <a:rPr lang="en-GB" sz="4800" b="1" kern="0" dirty="0" smtClean="0">
                <a:solidFill>
                  <a:srgbClr val="C00000"/>
                </a:solidFill>
                <a:effectLst>
                  <a:outerShdw sx="1000" sy="1000" algn="ctr" rotWithShape="0">
                    <a:srgbClr val="000000"/>
                  </a:outerShdw>
                </a:effectLst>
                <a:ea typeface="+mj-ea"/>
              </a:rPr>
              <a:t>Mark Casali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4" y="3074628"/>
            <a:ext cx="1223212" cy="121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C1803F-F476-4B09-9EF0-9281F688068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4710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3700" y="1130300"/>
            <a:ext cx="8748713" cy="5280025"/>
          </a:xfrm>
        </p:spPr>
        <p:txBody>
          <a:bodyPr/>
          <a:lstStyle/>
          <a:p>
            <a:pPr marL="0" indent="0"/>
            <a:r>
              <a:rPr lang="en-US" altLang="en-US" dirty="0" smtClean="0"/>
              <a:t>Precision Imager with 2 pixel scales and &gt;30 filters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1-2 mas &amp; 3-</a:t>
            </a:r>
            <a:r>
              <a:rPr lang="en-US" altLang="en-US" dirty="0" err="1" smtClean="0"/>
              <a:t>4mas</a:t>
            </a:r>
            <a:endParaRPr lang="en-US" altLang="en-US" dirty="0" smtClean="0"/>
          </a:p>
          <a:p>
            <a:pPr marL="0" indent="0"/>
            <a:r>
              <a:rPr lang="en-US" altLang="en-US" dirty="0"/>
              <a:t>I</a:t>
            </a:r>
            <a:r>
              <a:rPr lang="en-US" altLang="en-US" dirty="0" smtClean="0"/>
              <a:t>ncludes fixed-format spectroscopy mode</a:t>
            </a:r>
          </a:p>
          <a:p>
            <a:pPr marL="0" indent="0"/>
            <a:r>
              <a:rPr lang="en-US" altLang="en-US" dirty="0" smtClean="0"/>
              <a:t>Includes</a:t>
            </a:r>
          </a:p>
          <a:p>
            <a:pPr marL="457200" lvl="1" indent="0"/>
            <a:r>
              <a:rPr lang="en-US" altLang="en-US" dirty="0" err="1" smtClean="0"/>
              <a:t>SCAO</a:t>
            </a:r>
            <a:r>
              <a:rPr lang="en-US" altLang="en-US" dirty="0" smtClean="0"/>
              <a:t> module (shared with </a:t>
            </a:r>
            <a:r>
              <a:rPr lang="en-US" altLang="en-US" dirty="0" err="1" smtClean="0"/>
              <a:t>MAORY</a:t>
            </a:r>
            <a:r>
              <a:rPr lang="en-US" altLang="en-US" dirty="0" smtClean="0"/>
              <a:t>)</a:t>
            </a:r>
          </a:p>
          <a:p>
            <a:pPr marL="457200" lvl="1" indent="0"/>
            <a:r>
              <a:rPr lang="en-US" altLang="en-US" dirty="0" smtClean="0"/>
              <a:t>Non-sidereal tracking</a:t>
            </a:r>
            <a:endParaRPr lang="en-GB" altLang="en-US" dirty="0" smtClean="0"/>
          </a:p>
        </p:txBody>
      </p:sp>
      <p:sp>
        <p:nvSpPr>
          <p:cNvPr id="4710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 smtClean="0"/>
              <a:t>MICADO</a:t>
            </a: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ea typeface="+mj-ea"/>
              </a:rPr>
              <a:t>MAORY</a:t>
            </a:r>
            <a:endParaRPr lang="en-GB" b="1" dirty="0" smtClean="0">
              <a:ea typeface="+mj-ea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8713"/>
              </p:ext>
            </p:extLst>
          </p:nvPr>
        </p:nvGraphicFramePr>
        <p:xfrm>
          <a:off x="1042988" y="2708920"/>
          <a:ext cx="5905276" cy="2062584"/>
        </p:xfrm>
        <a:graphic>
          <a:graphicData uri="http://schemas.openxmlformats.org/drawingml/2006/table">
            <a:tbl>
              <a:tblPr/>
              <a:tblGrid>
                <a:gridCol w="3750899"/>
                <a:gridCol w="2154377"/>
              </a:tblGrid>
              <a:tr h="42344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INAF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00" marB="4678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Italy</a:t>
                      </a:r>
                    </a:p>
                  </a:txBody>
                  <a:tcPr marL="90000" marR="90000" marT="92100" marB="4678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344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INSU-IPAG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00" marB="4678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France</a:t>
                      </a:r>
                    </a:p>
                  </a:txBody>
                  <a:tcPr marL="90000" marR="90000" marT="92100" marB="4678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344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ESO</a:t>
                      </a:r>
                    </a:p>
                  </a:txBody>
                  <a:tcPr marL="90000" marR="90000" marT="92100" marB="4678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00" marB="4678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01701" y="2061567"/>
            <a:ext cx="674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" eaLnBrk="1">
              <a:spcBef>
                <a:spcPts val="563"/>
              </a:spcBef>
              <a:buClr>
                <a:srgbClr val="333399"/>
              </a:buClr>
              <a:buSzPct val="111000"/>
            </a:pPr>
            <a:r>
              <a:rPr lang="en-GB" altLang="en-US" sz="2800" dirty="0" smtClean="0">
                <a:solidFill>
                  <a:schemeClr val="tx1"/>
                </a:solidFill>
              </a:rPr>
              <a:t>Multi-Conjugate AO module. PI: </a:t>
            </a:r>
            <a:r>
              <a:rPr lang="en-GB" altLang="en-US" sz="2800" dirty="0" err="1" smtClean="0">
                <a:solidFill>
                  <a:schemeClr val="tx1"/>
                </a:solidFill>
              </a:rPr>
              <a:t>E.Diolaiti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603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2F230C-8AC8-48DA-8FE1-8FEEBC373370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5529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9648" y="1355725"/>
            <a:ext cx="8748713" cy="5280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Multi-Conjugate 6-laser AO system for </a:t>
            </a:r>
            <a:r>
              <a:rPr lang="en-US" altLang="en-US" dirty="0" err="1" smtClean="0"/>
              <a:t>MICADO</a:t>
            </a:r>
            <a:r>
              <a:rPr lang="en-US" altLang="en-US" dirty="0" smtClean="0"/>
              <a:t> + 1 auxiliary 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Corrected field of 70” for </a:t>
            </a:r>
            <a:r>
              <a:rPr lang="en-US" altLang="en-US" dirty="0" err="1" smtClean="0"/>
              <a:t>MICADO</a:t>
            </a:r>
            <a:r>
              <a:rPr lang="en-US" altLang="en-US" dirty="0" smtClean="0"/>
              <a:t> and 2.5’ at Aux 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Designed for 2 internal </a:t>
            </a:r>
            <a:r>
              <a:rPr lang="en-US" altLang="en-US" dirty="0" err="1" smtClean="0"/>
              <a:t>DMs</a:t>
            </a:r>
            <a:r>
              <a:rPr lang="en-US" altLang="en-US" dirty="0" smtClean="0"/>
              <a:t> + </a:t>
            </a:r>
            <a:r>
              <a:rPr lang="en-US" altLang="en-US" dirty="0" err="1" smtClean="0"/>
              <a:t>M4</a:t>
            </a:r>
            <a:r>
              <a:rPr lang="en-US" altLang="en-US" dirty="0" smtClean="0"/>
              <a:t> (3-layer correction)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Includes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non-sidereal tracking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SCAO</a:t>
            </a:r>
            <a:r>
              <a:rPr lang="en-US" altLang="en-US" dirty="0" smtClean="0"/>
              <a:t> module (shared with </a:t>
            </a:r>
            <a:r>
              <a:rPr lang="en-US" altLang="en-US" dirty="0" err="1" smtClean="0"/>
              <a:t>MICADO</a:t>
            </a:r>
            <a:r>
              <a:rPr lang="en-US" altLang="en-US" dirty="0" smtClean="0"/>
              <a:t>)</a:t>
            </a:r>
          </a:p>
          <a:p>
            <a:pPr marL="457200" lvl="1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GB" altLang="en-US" dirty="0" smtClean="0"/>
          </a:p>
        </p:txBody>
      </p:sp>
      <p:sp>
        <p:nvSpPr>
          <p:cNvPr id="5530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 smtClean="0"/>
              <a:t>MAORY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5854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First instruments</a:t>
            </a:r>
            <a:br>
              <a:rPr lang="en-US" b="1" dirty="0" smtClean="0"/>
            </a:br>
            <a:r>
              <a:rPr lang="en-US" b="1" dirty="0" smtClean="0"/>
              <a:t>AO-ready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42988" y="2132856"/>
            <a:ext cx="2952328" cy="100811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MICADO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44492" y="3573016"/>
            <a:ext cx="2952328" cy="100811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 smtClean="0">
                <a:latin typeface="Arial" charset="0"/>
                <a:ea typeface="ＭＳ Ｐゴシック" charset="0"/>
                <a:cs typeface="Microsoft YaHei" charset="0"/>
              </a:rPr>
              <a:t>MAORY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63306" y="2132856"/>
            <a:ext cx="2952328" cy="102381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 smtClean="0">
                <a:latin typeface="Arial" charset="0"/>
                <a:ea typeface="ＭＳ Ｐゴシック" charset="0"/>
                <a:cs typeface="Microsoft YaHei" charset="0"/>
              </a:rPr>
              <a:t>HARMONI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63306" y="3573016"/>
            <a:ext cx="2952328" cy="100811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bg1"/>
              </a:gs>
              <a:gs pos="83000">
                <a:schemeClr val="bg1"/>
              </a:gs>
              <a:gs pos="92214">
                <a:schemeClr val="bg1"/>
              </a:gs>
              <a:gs pos="100000">
                <a:schemeClr val="bg1"/>
              </a:gs>
            </a:gsLst>
            <a:lin ang="4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 smtClean="0">
                <a:latin typeface="Arial" charset="0"/>
                <a:ea typeface="ＭＳ Ｐゴシック" charset="0"/>
                <a:cs typeface="Microsoft YaHei" charset="0"/>
              </a:rPr>
              <a:t>LTAO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 bwMode="auto">
          <a:xfrm>
            <a:off x="2519152" y="3140968"/>
            <a:ext cx="1504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308510" y="3151353"/>
            <a:ext cx="1504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136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57200"/>
            <a:ext cx="7777484" cy="1027584"/>
          </a:xfrm>
        </p:spPr>
        <p:txBody>
          <a:bodyPr/>
          <a:lstStyle/>
          <a:p>
            <a:pPr algn="r"/>
            <a:r>
              <a:rPr lang="en-US" b="1" dirty="0" smtClean="0"/>
              <a:t>First instruments</a:t>
            </a:r>
            <a:br>
              <a:rPr lang="en-US" b="1" dirty="0" smtClean="0"/>
            </a:br>
            <a:r>
              <a:rPr lang="en-US" b="1" dirty="0" smtClean="0"/>
              <a:t>poor seeing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42988" y="2132856"/>
            <a:ext cx="2952328" cy="100811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MICADO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44492" y="3573016"/>
            <a:ext cx="2952328" cy="100811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 smtClean="0">
                <a:latin typeface="Arial" charset="0"/>
                <a:ea typeface="ＭＳ Ｐゴシック" charset="0"/>
                <a:cs typeface="Microsoft YaHei" charset="0"/>
              </a:rPr>
              <a:t>MAORY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63306" y="2132856"/>
            <a:ext cx="2952328" cy="102381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 smtClean="0">
                <a:latin typeface="Arial" charset="0"/>
                <a:ea typeface="ＭＳ Ｐゴシック" charset="0"/>
                <a:cs typeface="Microsoft YaHei" charset="0"/>
              </a:rPr>
              <a:t>HARMONI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63306" y="3573016"/>
            <a:ext cx="2952328" cy="100811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bg1"/>
              </a:gs>
              <a:gs pos="83000">
                <a:schemeClr val="bg1"/>
              </a:gs>
              <a:gs pos="92214">
                <a:schemeClr val="bg1"/>
              </a:gs>
              <a:gs pos="100000">
                <a:schemeClr val="bg1"/>
              </a:gs>
            </a:gsLst>
            <a:lin ang="4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err="1" smtClean="0">
                <a:latin typeface="Arial" charset="0"/>
                <a:ea typeface="ＭＳ Ｐゴシック" charset="0"/>
                <a:cs typeface="Microsoft YaHei" charset="0"/>
              </a:rPr>
              <a:t>LTAO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 bwMode="auto">
          <a:xfrm>
            <a:off x="2519152" y="3140968"/>
            <a:ext cx="1504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308510" y="3151353"/>
            <a:ext cx="1504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267744" y="52292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1’ field of view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9470" y="52292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Has coarse pixel scale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giving </a:t>
            </a:r>
            <a:r>
              <a:rPr lang="en-US" b="1" dirty="0" err="1" smtClean="0">
                <a:solidFill>
                  <a:schemeClr val="tx1"/>
                </a:solidFill>
              </a:rPr>
              <a:t>fov</a:t>
            </a:r>
            <a:r>
              <a:rPr lang="en-US" b="1" dirty="0" smtClean="0">
                <a:solidFill>
                  <a:schemeClr val="tx1"/>
                </a:solidFill>
              </a:rPr>
              <a:t> ~ </a:t>
            </a:r>
            <a:r>
              <a:rPr lang="en-US" b="1" dirty="0" err="1" smtClean="0">
                <a:solidFill>
                  <a:schemeClr val="tx1"/>
                </a:solidFill>
              </a:rPr>
              <a:t>6x6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endCxn id="3" idx="0"/>
          </p:cNvCxnSpPr>
          <p:nvPr/>
        </p:nvCxnSpPr>
        <p:spPr bwMode="auto">
          <a:xfrm>
            <a:off x="1619672" y="2492896"/>
            <a:ext cx="1980220" cy="27363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endCxn id="12" idx="0"/>
          </p:cNvCxnSpPr>
          <p:nvPr/>
        </p:nvCxnSpPr>
        <p:spPr bwMode="auto">
          <a:xfrm>
            <a:off x="5508104" y="2492896"/>
            <a:ext cx="2163514" cy="27363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398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ea typeface="+mj-ea"/>
              </a:rPr>
              <a:t>METIS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7" indent="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r>
              <a:rPr lang="en-GB" altLang="en-US" dirty="0"/>
              <a:t>Mid-IR imager &amp; spectrometer. PI: B Brandl</a:t>
            </a:r>
          </a:p>
          <a:p>
            <a:pPr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endParaRPr lang="en-GB" altLang="en-US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graphicFrame>
        <p:nvGraphicFramePr>
          <p:cNvPr id="17412" name="Group 4"/>
          <p:cNvGraphicFramePr>
            <a:graphicFrameLocks noGrp="1"/>
          </p:cNvGraphicFramePr>
          <p:nvPr/>
        </p:nvGraphicFramePr>
        <p:xfrm>
          <a:off x="1184275" y="1916113"/>
          <a:ext cx="5078413" cy="3021016"/>
        </p:xfrm>
        <a:graphic>
          <a:graphicData uri="http://schemas.openxmlformats.org/drawingml/2006/table">
            <a:tbl>
              <a:tblPr/>
              <a:tblGrid>
                <a:gridCol w="2540000"/>
                <a:gridCol w="2538413"/>
              </a:tblGrid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NOVA 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Netherlands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CEA Saclay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France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ETH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Switzerland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KU Leuven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Belgium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MPIA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Germany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UKATC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UK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Univ of Vienna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Austria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ESO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58569E-E08E-4789-B279-721701B3CD46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120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3700" y="1130300"/>
            <a:ext cx="8748713" cy="5280025"/>
          </a:xfrm>
        </p:spPr>
        <p:txBody>
          <a:bodyPr/>
          <a:lstStyle/>
          <a:p>
            <a:pPr marL="0" indent="0"/>
            <a:r>
              <a:rPr lang="en-US" altLang="en-US" smtClean="0"/>
              <a:t>L,M,N,Q</a:t>
            </a:r>
            <a:r>
              <a:rPr lang="en-US" altLang="en-US" sz="2000" smtClean="0"/>
              <a:t>short </a:t>
            </a:r>
            <a:r>
              <a:rPr lang="en-US" altLang="en-US" smtClean="0"/>
              <a:t>Imager and spectrometer</a:t>
            </a:r>
            <a:endParaRPr lang="en-US" altLang="en-US" sz="2000" smtClean="0"/>
          </a:p>
          <a:p>
            <a:pPr marL="0" indent="0"/>
            <a:r>
              <a:rPr lang="en-US" altLang="en-US" smtClean="0"/>
              <a:t>Imaging</a:t>
            </a:r>
          </a:p>
          <a:p>
            <a:pPr marL="457200" lvl="1" indent="0"/>
            <a:r>
              <a:rPr lang="en-US" altLang="en-US" smtClean="0"/>
              <a:t>Minimum of 10 filters. 10x10” [20x20] field</a:t>
            </a:r>
          </a:p>
          <a:p>
            <a:pPr marL="457200" lvl="1" indent="0"/>
            <a:r>
              <a:rPr lang="en-US" altLang="en-US" smtClean="0"/>
              <a:t>Coronagraphy</a:t>
            </a:r>
          </a:p>
          <a:p>
            <a:pPr marL="0" indent="0"/>
            <a:r>
              <a:rPr lang="en-US" altLang="en-US" smtClean="0"/>
              <a:t>L,M Spectroscopy</a:t>
            </a:r>
          </a:p>
          <a:p>
            <a:pPr marL="457200" lvl="1" indent="0"/>
            <a:r>
              <a:rPr lang="en-US" altLang="en-US" smtClean="0"/>
              <a:t>Low, medium, IFU/x-dispersed high resolution</a:t>
            </a:r>
          </a:p>
          <a:p>
            <a:pPr marL="0" indent="0"/>
            <a:r>
              <a:rPr lang="en-US" altLang="en-US" smtClean="0"/>
              <a:t>N Spectroscopy</a:t>
            </a:r>
          </a:p>
          <a:p>
            <a:pPr marL="457200" lvl="1" indent="0"/>
            <a:r>
              <a:rPr lang="en-US" altLang="en-US" smtClean="0"/>
              <a:t>Low and medium resolution</a:t>
            </a:r>
          </a:p>
          <a:p>
            <a:pPr marL="0" indent="0"/>
            <a:r>
              <a:rPr lang="en-US" altLang="en-US" smtClean="0"/>
              <a:t>Includes</a:t>
            </a:r>
          </a:p>
          <a:p>
            <a:pPr marL="457200" lvl="1" indent="0"/>
            <a:r>
              <a:rPr lang="en-US" altLang="en-US" smtClean="0"/>
              <a:t>SCAO and non-sidereal tracking</a:t>
            </a:r>
            <a:endParaRPr lang="en-GB" altLang="en-US" smtClean="0"/>
          </a:p>
        </p:txBody>
      </p:sp>
      <p:sp>
        <p:nvSpPr>
          <p:cNvPr id="5120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smtClean="0"/>
              <a:t>METIS</a:t>
            </a: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ea typeface="+mj-ea"/>
              </a:rPr>
              <a:t>Instrument schedule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50495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/>
              <a:t>Scope/cost/options </a:t>
            </a:r>
            <a:r>
              <a:rPr lang="en-GB" altLang="en-US" dirty="0" smtClean="0"/>
              <a:t>discussed with ELT management, instrument teams</a:t>
            </a:r>
            <a:r>
              <a:rPr lang="en-GB" altLang="en-US" dirty="0"/>
              <a:t>, advisory committees, </a:t>
            </a:r>
            <a:r>
              <a:rPr lang="en-GB" altLang="en-US" dirty="0" err="1" smtClean="0"/>
              <a:t>STC</a:t>
            </a:r>
            <a:r>
              <a:rPr lang="en-GB" altLang="en-US" dirty="0" smtClean="0"/>
              <a:t> and ESC</a:t>
            </a:r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 err="1" smtClean="0"/>
              <a:t>STC</a:t>
            </a:r>
            <a:r>
              <a:rPr lang="en-GB" altLang="en-US" dirty="0" smtClean="0"/>
              <a:t> reviewed/recommended proposal in April</a:t>
            </a:r>
            <a:endParaRPr lang="en-GB" altLang="en-US" dirty="0"/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/>
              <a:t>FC </a:t>
            </a:r>
            <a:r>
              <a:rPr lang="en-GB" altLang="en-US" dirty="0" smtClean="0"/>
              <a:t>approved expenditures in </a:t>
            </a:r>
            <a:r>
              <a:rPr lang="en-GB" altLang="en-US" dirty="0"/>
              <a:t>May</a:t>
            </a:r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/>
              <a:t>Council </a:t>
            </a:r>
            <a:r>
              <a:rPr lang="en-GB" altLang="en-US" dirty="0" smtClean="0"/>
              <a:t>approved GTO in </a:t>
            </a:r>
            <a:r>
              <a:rPr lang="en-GB" altLang="en-US" dirty="0"/>
              <a:t>June</a:t>
            </a:r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/>
              <a:t>Agreement signatures </a:t>
            </a:r>
            <a:r>
              <a:rPr lang="en-GB" altLang="en-US" dirty="0" smtClean="0"/>
              <a:t>expected in </a:t>
            </a:r>
            <a:r>
              <a:rPr lang="en-GB" altLang="en-US" dirty="0"/>
              <a:t>Sept/Oct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18CBD0-D518-4D90-A44C-5BC0C32B9289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8089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3700" y="1130300"/>
            <a:ext cx="8748713" cy="5280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Preliminary design (2017)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Followed by cost/scope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Final design (2019)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Preliminary acceptance – Europe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Commissioning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Provisional acceptance – Chile (2026)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Warranty period follows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Final acceptance (2028)</a:t>
            </a:r>
            <a:endParaRPr lang="en-GB" altLang="en-US" dirty="0" smtClean="0"/>
          </a:p>
        </p:txBody>
      </p:sp>
      <p:sp>
        <p:nvSpPr>
          <p:cNvPr id="8090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smtClean="0"/>
              <a:t>First-light Construction phase</a:t>
            </a: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5047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ea typeface="+mj-ea"/>
              </a:rPr>
              <a:t>Multi-Object Spectrograph and </a:t>
            </a:r>
            <a:br>
              <a:rPr lang="en-GB" b="1" smtClean="0">
                <a:ea typeface="+mj-ea"/>
              </a:rPr>
            </a:br>
            <a:r>
              <a:rPr lang="en-GB" b="1" smtClean="0">
                <a:ea typeface="+mj-ea"/>
              </a:rPr>
              <a:t>High Resolution Spectrograph 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57200" y="150495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59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Equal priority. Will start when ready.</a:t>
            </a:r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Top-Level Requirements prepared</a:t>
            </a:r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RFI</a:t>
            </a:r>
            <a:r>
              <a:rPr lang="en-US" altLang="en-US" sz="2400" dirty="0" smtClean="0"/>
              <a:t> was issued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Enabled ESO to confirm interest in community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Enabled ESO to understand proposed scope</a:t>
            </a:r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Discussions with </a:t>
            </a:r>
            <a:r>
              <a:rPr lang="en-US" altLang="en-US" sz="2400" dirty="0" err="1" smtClean="0"/>
              <a:t>STC</a:t>
            </a:r>
            <a:r>
              <a:rPr lang="en-US" altLang="en-US" sz="2400" dirty="0" smtClean="0"/>
              <a:t>, Council and internal management have refined strategy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Go ahead with open call for proposals, including GTO allocation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Set cash budgets to what is available in long term planning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Adjust scope to fit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Very limited possibilities for additional GTO</a:t>
            </a:r>
            <a:endParaRPr lang="en-GB" altLang="en-US" sz="1600" dirty="0"/>
          </a:p>
          <a:p>
            <a:pPr eaLnBrk="1">
              <a:lnSpc>
                <a:spcPct val="100000"/>
              </a:lnSpc>
              <a:buClrTx/>
              <a:buFontTx/>
              <a:buNone/>
            </a:pPr>
            <a:endParaRPr lang="en-GB" altLang="en-US" sz="2400" dirty="0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795338" y="1035050"/>
            <a:ext cx="8240712" cy="5400675"/>
          </a:xfrm>
        </p:spPr>
        <p:txBody>
          <a:bodyPr/>
          <a:lstStyle/>
          <a:p>
            <a:pPr marL="0" indent="0">
              <a:defRPr/>
            </a:pP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Status of Instrument Roadmap and Instrument information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Technology Development </a:t>
            </a:r>
            <a:r>
              <a:rPr lang="en-US" altLang="en-US" dirty="0" err="1" smtClean="0"/>
              <a:t>programme</a:t>
            </a: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Procurement Framework</a:t>
            </a:r>
            <a:endParaRPr lang="en-US" altLang="en-US" dirty="0"/>
          </a:p>
          <a:p>
            <a:pPr marL="0" indent="0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900113" y="0"/>
            <a:ext cx="8135937" cy="1035050"/>
          </a:xfrm>
        </p:spPr>
        <p:txBody>
          <a:bodyPr/>
          <a:lstStyle/>
          <a:p>
            <a:pPr algn="r"/>
            <a:r>
              <a:rPr lang="en-US" altLang="en-US" b="1" smtClean="0"/>
              <a:t>contents</a:t>
            </a:r>
            <a:endParaRPr lang="en-GB" altLang="en-US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ea typeface="+mj-ea"/>
              </a:rPr>
              <a:t>Multi-Object Spectrograph and </a:t>
            </a:r>
            <a:br>
              <a:rPr lang="en-GB" b="1" smtClean="0">
                <a:ea typeface="+mj-ea"/>
              </a:rPr>
            </a:br>
            <a:r>
              <a:rPr lang="en-GB" b="1" smtClean="0">
                <a:ea typeface="+mj-ea"/>
              </a:rPr>
              <a:t>High Resolution Spectrograph 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57200" y="150495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59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7" indent="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r>
              <a:rPr lang="en-GB" altLang="en-US" sz="3200" dirty="0" smtClean="0"/>
              <a:t>Current </a:t>
            </a:r>
            <a:r>
              <a:rPr lang="en-GB" altLang="en-US" sz="3200" dirty="0"/>
              <a:t>schedule</a:t>
            </a:r>
          </a:p>
          <a:p>
            <a:pPr marL="511175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Preparation </a:t>
            </a:r>
            <a:r>
              <a:rPr lang="en-GB" altLang="en-US" sz="2400" dirty="0"/>
              <a:t>of Call for Proposals for Phase A </a:t>
            </a:r>
            <a:r>
              <a:rPr lang="en-GB" altLang="en-US" sz="2400" dirty="0" smtClean="0"/>
              <a:t>studies</a:t>
            </a:r>
          </a:p>
          <a:p>
            <a:pPr marL="1203325" lvl="2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Includes cash total for instruments + GTO awards</a:t>
            </a:r>
          </a:p>
          <a:p>
            <a:pPr marL="1203325" lvl="2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Cash flow limited by ESO financial position</a:t>
            </a:r>
          </a:p>
          <a:p>
            <a:pPr marL="1203325" lvl="2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Competitive proposals welcome</a:t>
            </a:r>
            <a:endParaRPr lang="en-GB" altLang="en-US" dirty="0"/>
          </a:p>
          <a:p>
            <a:pPr marL="511175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Call issued, July </a:t>
            </a:r>
            <a:r>
              <a:rPr lang="en-GB" altLang="en-US" sz="2400" dirty="0" smtClean="0"/>
              <a:t>2015</a:t>
            </a:r>
            <a:endParaRPr lang="en-GB" altLang="en-US" sz="2400" dirty="0"/>
          </a:p>
          <a:p>
            <a:pPr marL="511175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GB" altLang="en-US" sz="2400" dirty="0"/>
              <a:t>Phase A </a:t>
            </a:r>
            <a:r>
              <a:rPr lang="en-GB" altLang="en-US" sz="2400" dirty="0" smtClean="0"/>
              <a:t>start </a:t>
            </a:r>
            <a:r>
              <a:rPr lang="en-GB" altLang="en-US" sz="2400" dirty="0"/>
              <a:t>in </a:t>
            </a:r>
            <a:r>
              <a:rPr lang="en-GB" altLang="en-US" sz="2400" dirty="0" smtClean="0"/>
              <a:t>2016</a:t>
            </a:r>
          </a:p>
          <a:p>
            <a:pPr marL="976313" lvl="1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1-2 year studies finishing with review</a:t>
            </a:r>
          </a:p>
          <a:p>
            <a:pPr marL="976313" lvl="1" indent="-3429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Then decision on construction</a:t>
            </a:r>
            <a:endParaRPr lang="en-GB" altLang="en-US" dirty="0" smtClean="0"/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 sz="2400" dirty="0" smtClean="0"/>
              <a:t>		</a:t>
            </a:r>
            <a:endParaRPr lang="en-GB" altLang="en-US" sz="2400" dirty="0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424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lum bright="-3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25812" b="11108"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700213"/>
            <a:ext cx="6840537" cy="1470025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ea typeface="+mj-ea"/>
              </a:rPr>
              <a:t>Technology Development Programme</a:t>
            </a:r>
            <a:br>
              <a:rPr lang="en-GB" b="1" dirty="0" smtClean="0">
                <a:solidFill>
                  <a:schemeClr val="bg1"/>
                </a:solidFill>
                <a:ea typeface="+mj-ea"/>
              </a:rPr>
            </a:br>
            <a:r>
              <a:rPr lang="en-GB" b="1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GB" b="1" dirty="0" smtClean="0">
                <a:solidFill>
                  <a:schemeClr val="bg1"/>
                </a:solidFill>
                <a:ea typeface="+mj-ea"/>
              </a:rPr>
            </a:br>
            <a:endParaRPr lang="en-GB" b="1" dirty="0" smtClean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Instrument Science Detectors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94376"/>
              </p:ext>
            </p:extLst>
          </p:nvPr>
        </p:nvGraphicFramePr>
        <p:xfrm>
          <a:off x="782168" y="1220948"/>
          <a:ext cx="7642004" cy="48904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10501"/>
                <a:gridCol w="1910501"/>
                <a:gridCol w="1910501"/>
                <a:gridCol w="1910501"/>
              </a:tblGrid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</a:t>
                      </a:r>
                      <a:r>
                        <a:rPr lang="en-US" dirty="0" err="1" smtClean="0"/>
                        <a:t>Det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Pixel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um</a:t>
                      </a:r>
                      <a:endParaRPr lang="en-US" dirty="0"/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MICADO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13-16*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4kx4k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0.8-2.5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HARMONI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4kx4k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0.95-2.45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4kx4k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0.47-0.95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METIS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1kx1k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5-14(28)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2kx2k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ELT-MOS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4kx4k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0.6-1.7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6-8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4kx4k or 6kx6k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0.37-1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ELT-HIRES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4kx4k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0.8-2.45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9kx9k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0.3-0.8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r>
                        <a:rPr lang="en-US" dirty="0" smtClean="0"/>
                        <a:t>ELT-PCS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4kx4k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0.95-1.65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7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4kx2k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0.6-0.9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80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1"/>
          </p:nvPr>
        </p:nvSpPr>
        <p:spPr>
          <a:xfrm>
            <a:off x="795338" y="1035051"/>
            <a:ext cx="8272462" cy="4482182"/>
          </a:xfrm>
        </p:spPr>
        <p:txBody>
          <a:bodyPr/>
          <a:lstStyle/>
          <a:p>
            <a:pPr marL="457200" indent="-457200">
              <a:spcBef>
                <a:spcPts val="563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Visits/discussions with manufacturers ongoing</a:t>
            </a:r>
          </a:p>
          <a:p>
            <a:pPr marL="800100" lvl="1" indent="-342900">
              <a:spcBef>
                <a:spcPts val="488"/>
              </a:spcBef>
              <a:spcAft>
                <a:spcPts val="1200"/>
              </a:spcAft>
              <a:buClr>
                <a:srgbClr val="3333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Selex, Raytheon, Teledyne, </a:t>
            </a:r>
            <a:r>
              <a:rPr lang="en-US" altLang="en-US" dirty="0" err="1" smtClean="0"/>
              <a:t>Sofradir</a:t>
            </a:r>
            <a:r>
              <a:rPr lang="en-US" altLang="en-US" dirty="0" smtClean="0"/>
              <a:t> have been visited.</a:t>
            </a:r>
          </a:p>
          <a:p>
            <a:pPr marL="457200" indent="-457200">
              <a:spcBef>
                <a:spcPts val="563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It is likely that  single bulk order ($20-</a:t>
            </a:r>
            <a:r>
              <a:rPr lang="en-US" altLang="en-US" sz="2400" dirty="0" err="1" smtClean="0"/>
              <a:t>30M</a:t>
            </a:r>
            <a:r>
              <a:rPr lang="en-US" altLang="en-US" sz="2400" dirty="0" smtClean="0"/>
              <a:t>) for the 30+ detectors will give us best price/performance</a:t>
            </a:r>
          </a:p>
          <a:p>
            <a:pPr marL="457200" indent="-457200">
              <a:spcBef>
                <a:spcPts val="563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Call for tender in late 2016</a:t>
            </a:r>
          </a:p>
          <a:p>
            <a:pPr marL="457200" indent="-457200">
              <a:spcBef>
                <a:spcPts val="563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Crucial that we work on specifications closely with instrument teams</a:t>
            </a:r>
          </a:p>
          <a:p>
            <a:pPr marL="800100" lvl="1" indent="-342900">
              <a:spcBef>
                <a:spcPts val="488"/>
              </a:spcBef>
              <a:spcAft>
                <a:spcPts val="1200"/>
              </a:spcAft>
              <a:buClr>
                <a:srgbClr val="333399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/>
              <a:t>Unified science-driven specifications if possible</a:t>
            </a:r>
          </a:p>
        </p:txBody>
      </p:sp>
      <p:sp>
        <p:nvSpPr>
          <p:cNvPr id="624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smtClean="0">
                <a:latin typeface="HelveticaNeueLT Com 65 Md" panose="020B0604020202020204" pitchFamily="34" charset="0"/>
              </a:rPr>
              <a:t>Instrument science detectors</a:t>
            </a:r>
            <a:endParaRPr lang="en-GB" altLang="en-US" b="1" dirty="0" smtClean="0">
              <a:latin typeface="HelveticaNeueLT Com 65 Md" panose="020B0604020202020204" pitchFamily="34" charset="0"/>
            </a:endParaRPr>
          </a:p>
        </p:txBody>
      </p:sp>
      <p:grpSp>
        <p:nvGrpSpPr>
          <p:cNvPr id="4" name="Canvas 5"/>
          <p:cNvGrpSpPr/>
          <p:nvPr/>
        </p:nvGrpSpPr>
        <p:grpSpPr>
          <a:xfrm>
            <a:off x="1907704" y="5255895"/>
            <a:ext cx="9188450" cy="1602105"/>
            <a:chOff x="0" y="0"/>
            <a:chExt cx="9188450" cy="160210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88450" cy="1602105"/>
            </a:xfrm>
            <a:prstGeom prst="rect">
              <a:avLst/>
            </a:prstGeom>
          </p:spPr>
        </p:sp>
        <p:pic>
          <p:nvPicPr>
            <p:cNvPr id="6" name="Picture 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5" t="3153" r="15573" b="2252"/>
            <a:stretch/>
          </p:blipFill>
          <p:spPr>
            <a:xfrm>
              <a:off x="80941" y="315"/>
              <a:ext cx="1679280" cy="1566302"/>
            </a:xfrm>
            <a:prstGeom prst="rect">
              <a:avLst/>
            </a:prstGeom>
          </p:spPr>
        </p:pic>
        <p:pic>
          <p:nvPicPr>
            <p:cNvPr id="7" name="Picture 6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75" r="6063" b="16279"/>
            <a:stretch/>
          </p:blipFill>
          <p:spPr>
            <a:xfrm>
              <a:off x="2496480" y="308"/>
              <a:ext cx="2802638" cy="1325878"/>
            </a:xfrm>
            <a:prstGeom prst="rect">
              <a:avLst/>
            </a:prstGeom>
          </p:spPr>
        </p:pic>
        <p:sp>
          <p:nvSpPr>
            <p:cNvPr id="8" name="Text Box 19"/>
            <p:cNvSpPr txBox="1"/>
            <p:nvPr/>
          </p:nvSpPr>
          <p:spPr>
            <a:xfrm>
              <a:off x="2819400" y="1317087"/>
              <a:ext cx="2324735" cy="24952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First light with the H4RG bare mux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="1" dirty="0" err="1" smtClean="0"/>
              <a:t>HO</a:t>
            </a:r>
            <a:r>
              <a:rPr lang="en-GB" altLang="en-US" b="1" dirty="0" smtClean="0"/>
              <a:t> deformable mirror systems</a:t>
            </a:r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59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crucial </a:t>
            </a:r>
            <a:r>
              <a:rPr lang="en-GB" altLang="en-US" sz="2400" dirty="0"/>
              <a:t>for ELT instrumentation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"/>
            </a:pPr>
            <a:r>
              <a:rPr lang="en-GB" altLang="en-US" dirty="0"/>
              <a:t>Currently in a very difficult situation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"/>
            </a:pPr>
            <a:r>
              <a:rPr lang="en-GB" altLang="en-US" dirty="0" err="1" smtClean="0"/>
              <a:t>MCAO</a:t>
            </a:r>
            <a:endParaRPr lang="en-GB" altLang="en-US" dirty="0" smtClean="0"/>
          </a:p>
          <a:p>
            <a:pPr lvl="1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"/>
            </a:pPr>
            <a:r>
              <a:rPr lang="en-GB" altLang="en-US" dirty="0" smtClean="0"/>
              <a:t>PCS </a:t>
            </a:r>
            <a:r>
              <a:rPr lang="en-GB" altLang="en-US" dirty="0"/>
              <a:t>(Epics). &gt;20,000 actuators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"/>
            </a:pPr>
            <a:r>
              <a:rPr lang="en-GB" altLang="en-US" dirty="0"/>
              <a:t>Open-loop </a:t>
            </a:r>
            <a:r>
              <a:rPr lang="en-GB" altLang="en-US" dirty="0" err="1"/>
              <a:t>DMs</a:t>
            </a:r>
            <a:endParaRPr lang="en-GB" altLang="en-US" dirty="0"/>
          </a:p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sz="2400" dirty="0" err="1"/>
              <a:t>VLT</a:t>
            </a:r>
            <a:r>
              <a:rPr lang="en-GB" altLang="en-US" sz="2400" dirty="0"/>
              <a:t> AO instruments envisioned</a:t>
            </a:r>
          </a:p>
          <a:p>
            <a:pPr lvl="1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"/>
            </a:pPr>
            <a:r>
              <a:rPr lang="en-GB" altLang="en-US" dirty="0" err="1"/>
              <a:t>MCAO</a:t>
            </a:r>
            <a:endParaRPr lang="en-GB" altLang="en-US" dirty="0"/>
          </a:p>
          <a:p>
            <a:pPr lvl="1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"/>
            </a:pPr>
            <a:r>
              <a:rPr lang="en-GB" altLang="en-US" dirty="0"/>
              <a:t>Extension to optical </a:t>
            </a:r>
            <a:r>
              <a:rPr lang="en-GB" altLang="en-US" dirty="0" smtClean="0"/>
              <a:t>range</a:t>
            </a:r>
            <a:endParaRPr lang="en-GB" altLang="en-US" dirty="0"/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284663"/>
            <a:ext cx="4029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3276600" y="5734050"/>
            <a:ext cx="158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altLang="en-US" sz="1800">
                <a:ea typeface="Microsoft YaHei" panose="020B0503020204020204" pitchFamily="34" charset="-122"/>
              </a:rPr>
              <a:t>SPHERE DM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ea typeface="+mj-ea"/>
              </a:rPr>
              <a:t>WFS</a:t>
            </a:r>
            <a:r>
              <a:rPr lang="en-GB" b="1" dirty="0" smtClean="0">
                <a:ea typeface="+mj-ea"/>
              </a:rPr>
              <a:t> Detectors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5988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8787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eAPD</a:t>
            </a:r>
            <a:r>
              <a:rPr lang="en-GB" altLang="en-US" sz="2400" dirty="0" smtClean="0"/>
              <a:t> </a:t>
            </a:r>
            <a:r>
              <a:rPr lang="en-GB" altLang="en-US" sz="2400" dirty="0" err="1"/>
              <a:t>HgCdTe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devices (Selex)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 smtClean="0"/>
              <a:t>Major </a:t>
            </a:r>
            <a:r>
              <a:rPr lang="en-GB" altLang="en-US" dirty="0"/>
              <a:t>steps forward to very low read noise high-speed infrared </a:t>
            </a:r>
            <a:r>
              <a:rPr lang="en-GB" altLang="en-US" dirty="0" smtClean="0"/>
              <a:t>detectors. </a:t>
            </a:r>
          </a:p>
          <a:p>
            <a:pPr marL="923925" lvl="1" indent="-45720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</a:pPr>
            <a:r>
              <a:rPr lang="en-GB" altLang="en-US" dirty="0" smtClean="0"/>
              <a:t>For </a:t>
            </a:r>
            <a:r>
              <a:rPr lang="en-GB" altLang="en-US" dirty="0" err="1"/>
              <a:t>wavefront</a:t>
            </a:r>
            <a:r>
              <a:rPr lang="en-GB" altLang="en-US" dirty="0"/>
              <a:t> sensors, fringe trackers, possibly science </a:t>
            </a:r>
            <a:r>
              <a:rPr lang="en-GB" altLang="en-US" dirty="0" smtClean="0"/>
              <a:t>observations</a:t>
            </a:r>
          </a:p>
          <a:p>
            <a:pPr marL="458787" indent="-4572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en-US" altLang="en-US" sz="3200" dirty="0" smtClean="0"/>
          </a:p>
          <a:p>
            <a:pPr marL="458787" indent="-4572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High speed CMOS (</a:t>
            </a:r>
            <a:r>
              <a:rPr lang="en-US" altLang="en-US" sz="2400" dirty="0" err="1" smtClean="0"/>
              <a:t>E2V</a:t>
            </a:r>
            <a:r>
              <a:rPr lang="en-US" altLang="en-US" sz="2400" dirty="0" smtClean="0"/>
              <a:t>)</a:t>
            </a:r>
          </a:p>
          <a:p>
            <a:pPr marL="923925" lvl="1" indent="-4572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NGSD</a:t>
            </a:r>
            <a:r>
              <a:rPr lang="en-US" altLang="en-US" dirty="0" smtClean="0"/>
              <a:t> evaluation in lab at ESO</a:t>
            </a:r>
          </a:p>
          <a:p>
            <a:pPr marL="923925" lvl="1" indent="-4572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Further revisions planned</a:t>
            </a:r>
          </a:p>
          <a:p>
            <a:pPr marL="923925" lvl="1" indent="-457200" eaLnBrk="1">
              <a:lnSpc>
                <a:spcPct val="100000"/>
              </a:lnSpc>
              <a:spcBef>
                <a:spcPts val="488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ea typeface="+mj-ea"/>
              </a:rPr>
              <a:t>WFS</a:t>
            </a:r>
            <a:r>
              <a:rPr lang="en-GB" b="1" dirty="0" smtClean="0">
                <a:ea typeface="+mj-ea"/>
              </a:rPr>
              <a:t> Detectors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81071"/>
              </p:ext>
            </p:extLst>
          </p:nvPr>
        </p:nvGraphicFramePr>
        <p:xfrm>
          <a:off x="287001" y="1268760"/>
          <a:ext cx="8424936" cy="30963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04256"/>
                <a:gridCol w="6120680"/>
              </a:tblGrid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Pixel array 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</a:rPr>
                        <a:t>Refn</a:t>
                      </a:r>
                      <a:r>
                        <a:rPr lang="en-US" sz="1400" dirty="0" smtClean="0">
                          <a:effectLst/>
                        </a:rPr>
                        <a:t> pixels - 40 columns)</a:t>
                      </a:r>
                      <a:endParaRPr lang="nl-B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1760x1680</a:t>
                      </a:r>
                      <a:r>
                        <a:rPr lang="en-US" sz="1600" dirty="0" smtClean="0">
                          <a:effectLst/>
                        </a:rPr>
                        <a:t>   (</a:t>
                      </a:r>
                      <a:r>
                        <a:rPr lang="en-US" sz="1600" u="none" dirty="0" smtClean="0">
                          <a:effectLst/>
                        </a:rPr>
                        <a:t>880x840</a:t>
                      </a:r>
                      <a:r>
                        <a:rPr lang="en-US" sz="1600" dirty="0" smtClean="0">
                          <a:effectLst/>
                        </a:rPr>
                        <a:t> pixels in NGSD)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- 5x6cm requiring stitched design (&gt;&gt; max. </a:t>
                      </a:r>
                      <a:r>
                        <a:rPr lang="en-US" sz="1600" dirty="0" err="1" smtClean="0">
                          <a:effectLst/>
                        </a:rPr>
                        <a:t>reticle</a:t>
                      </a:r>
                      <a:r>
                        <a:rPr lang="en-US" sz="1600" dirty="0" smtClean="0">
                          <a:effectLst/>
                        </a:rPr>
                        <a:t> 25.5x32.5mm)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66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Technology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Thinned backside illuminated CMOS 0.18µm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             – </a:t>
                      </a:r>
                      <a:r>
                        <a:rPr lang="en-US" sz="1600" dirty="0" err="1" smtClean="0">
                          <a:effectLst/>
                        </a:rPr>
                        <a:t>TowerJazz</a:t>
                      </a:r>
                      <a:r>
                        <a:rPr lang="en-US" sz="1600" dirty="0" smtClean="0">
                          <a:effectLst/>
                        </a:rPr>
                        <a:t>;</a:t>
                      </a:r>
                      <a:r>
                        <a:rPr lang="en-US" sz="1600" baseline="0" dirty="0" smtClean="0">
                          <a:effectLst/>
                        </a:rPr>
                        <a:t> APD5; 6 metal layers; MIM capacitor 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66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Pixel pitch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sng" dirty="0">
                          <a:effectLst/>
                        </a:rPr>
                        <a:t>24µm</a:t>
                      </a:r>
                      <a:endParaRPr lang="nl-BE" sz="1600" u="sng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66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Pixel topology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u="sng" dirty="0">
                          <a:effectLst/>
                        </a:rPr>
                        <a:t>4T</a:t>
                      </a:r>
                      <a:r>
                        <a:rPr lang="en-US" sz="1600" dirty="0">
                          <a:effectLst/>
                        </a:rPr>
                        <a:t> pinned photodiode pixel 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2441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Array architecture</a:t>
                      </a:r>
                      <a:endParaRPr lang="nl-BE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84x84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time coherent “sub arrays” of </a:t>
                      </a:r>
                      <a:r>
                        <a:rPr lang="en-US" sz="1600" u="sng" dirty="0">
                          <a:effectLst/>
                        </a:rPr>
                        <a:t>20x20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(8x8 NGSD) pixels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9087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NGSD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LGSD</a:t>
            </a:r>
            <a:r>
              <a:rPr lang="en-US" dirty="0" smtClean="0">
                <a:solidFill>
                  <a:schemeClr val="tx1"/>
                </a:solidFill>
              </a:rPr>
              <a:t> CMOS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17999"/>
          <a:stretch>
            <a:fillRect/>
          </a:stretch>
        </p:blipFill>
        <p:spPr bwMode="auto">
          <a:xfrm>
            <a:off x="1403648" y="4509120"/>
            <a:ext cx="400367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Saphira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320x256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eAPD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HgCdTe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3139" t="5557" r="15581"/>
          <a:stretch>
            <a:fillRect/>
          </a:stretch>
        </p:blipFill>
        <p:spPr bwMode="auto">
          <a:xfrm>
            <a:off x="6876256" y="4797152"/>
            <a:ext cx="1648537" cy="14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>
            <a:off x="5436096" y="5229200"/>
            <a:ext cx="1267371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635752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Gravity </a:t>
            </a:r>
            <a:r>
              <a:rPr lang="en-US" dirty="0" err="1" smtClean="0">
                <a:solidFill>
                  <a:schemeClr val="tx1"/>
                </a:solidFill>
              </a:rPr>
              <a:t>WFS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41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Na Laser testing and performance</a:t>
            </a:r>
            <a:endParaRPr lang="en-GB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6" y="1196752"/>
            <a:ext cx="3669804" cy="244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1"/>
            <a:ext cx="3667169" cy="24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6" y="3949154"/>
            <a:ext cx="3702746" cy="261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3731" y="4776796"/>
            <a:ext cx="778762" cy="1167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94915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Tests of return flux as function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Polarisation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Auxiliary line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Annual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Collaboration with IAC on </a:t>
            </a:r>
            <a:r>
              <a:rPr lang="en-US" dirty="0" err="1" smtClean="0">
                <a:solidFill>
                  <a:schemeClr val="tx1"/>
                </a:solidFill>
              </a:rPr>
              <a:t>Obs.Teide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Common Instrument Systems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Realtime</a:t>
            </a:r>
            <a:r>
              <a:rPr lang="en-US" dirty="0" smtClean="0"/>
              <a:t>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WFS</a:t>
            </a:r>
            <a:r>
              <a:rPr lang="en-US" dirty="0" smtClean="0"/>
              <a:t> cameras (focal plane, detectors, boards)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Science detector controllers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 smtClean="0"/>
              <a:t>Attention must be paid to </a:t>
            </a:r>
            <a:r>
              <a:rPr lang="en-US" dirty="0"/>
              <a:t>o</a:t>
            </a:r>
            <a:r>
              <a:rPr lang="en-US" dirty="0" smtClean="0"/>
              <a:t>bsolescence </a:t>
            </a:r>
            <a:r>
              <a:rPr lang="en-US" dirty="0" smtClean="0"/>
              <a:t>and </a:t>
            </a:r>
            <a:r>
              <a:rPr lang="en-US" dirty="0" smtClean="0"/>
              <a:t>maintenance, and </a:t>
            </a:r>
            <a:r>
              <a:rPr lang="en-US" dirty="0" err="1" smtClean="0"/>
              <a:t>customisation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8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smtClean="0">
                <a:ea typeface="+mj-ea"/>
              </a:rPr>
              <a:t>Infrastructure and Standards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 marL="450850" indent="-449263"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15988" indent="-282575"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marL="458787" indent="-457200" eaLnBrk="1">
              <a:spcBef>
                <a:spcPts val="563"/>
              </a:spcBef>
              <a:buClr>
                <a:srgbClr val="333399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cs typeface="ＭＳ Ｐゴシック" charset="0"/>
              </a:rPr>
              <a:t>PLC projects hosted within </a:t>
            </a:r>
            <a:r>
              <a:rPr lang="en-GB" sz="2800" dirty="0" err="1" smtClean="0">
                <a:cs typeface="ＭＳ Ｐゴシック" charset="0"/>
              </a:rPr>
              <a:t>TecDev</a:t>
            </a:r>
            <a:endParaRPr lang="en-GB" sz="2800" dirty="0" smtClean="0">
              <a:cs typeface="ＭＳ Ｐゴシック" charset="0"/>
            </a:endParaRPr>
          </a:p>
          <a:p>
            <a:pPr lvl="1" eaLnBrk="1">
              <a:spcBef>
                <a:spcPts val="488"/>
              </a:spcBef>
              <a:buClr>
                <a:srgbClr val="000000"/>
              </a:buClr>
              <a:buSzPct val="80000"/>
              <a:buFont typeface="Wingdings" charset="0"/>
              <a:buChar char=""/>
              <a:defRPr/>
            </a:pPr>
            <a:r>
              <a:rPr lang="en-GB" sz="2400" dirty="0" smtClean="0">
                <a:cs typeface="ＭＳ Ｐゴシック" charset="0"/>
              </a:rPr>
              <a:t>VLT PLC based instrument control. Workshop.</a:t>
            </a:r>
          </a:p>
          <a:p>
            <a:pPr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  <a:p>
            <a:pPr marL="631825" indent="0" eaLnBrk="1">
              <a:spcAft>
                <a:spcPts val="1425"/>
              </a:spcAft>
              <a:buSzPct val="100000"/>
              <a:defRPr/>
            </a:pPr>
            <a:endParaRPr lang="en-GB" sz="2400" dirty="0" smtClean="0">
              <a:cs typeface="ＭＳ Ｐゴシック" charset="0"/>
            </a:endParaRP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562225"/>
            <a:ext cx="41036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417353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dirty="0" smtClean="0"/>
              <a:t>Instrument interfaces</a:t>
            </a:r>
            <a:endParaRPr lang="en-GB" altLang="en-US" dirty="0" smtClean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5400"/>
            <a:ext cx="6216182" cy="50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95694" y="1295400"/>
            <a:ext cx="2640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Pre-Focal Station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M6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Windshake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Multiple concepts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Extensive discussion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Draft </a:t>
            </a:r>
            <a:r>
              <a:rPr lang="en-US" dirty="0" err="1" smtClean="0">
                <a:solidFill>
                  <a:schemeClr val="tx1"/>
                </a:solidFill>
              </a:rPr>
              <a:t>ICD</a:t>
            </a:r>
            <a:r>
              <a:rPr lang="en-US" dirty="0" smtClean="0">
                <a:solidFill>
                  <a:schemeClr val="tx1"/>
                </a:solidFill>
              </a:rPr>
              <a:t> now available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lum bright="-3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25812" b="11108"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700213"/>
            <a:ext cx="6840537" cy="1470025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ea typeface="+mj-ea"/>
              </a:rPr>
              <a:t>Procurement Framework</a:t>
            </a:r>
          </a:p>
        </p:txBody>
      </p:sp>
    </p:spTree>
    <p:extLst>
      <p:ext uri="{BB962C8B-B14F-4D97-AF65-F5344CB8AC3E}">
        <p14:creationId xmlns:p14="http://schemas.microsoft.com/office/powerpoint/2010/main" val="27441441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795338" y="1035050"/>
            <a:ext cx="8240712" cy="54006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 smtClean="0"/>
              <a:t>VLT</a:t>
            </a:r>
            <a:r>
              <a:rPr lang="en-US" altLang="en-US" sz="2400" dirty="0" smtClean="0"/>
              <a:t> policy was successful but GTO awards large and losing community support in recent years.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GTO-FTE swap wrong incentive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New policy approved for ELT by Council on Dec 2014.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GT allocation fixed at time of call for proposals (65 nights for normal instrument)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GT return for cash contributions to be limited to exceptional circumstances. ELT at </a:t>
            </a:r>
            <a:r>
              <a:rPr lang="en-US" altLang="en-US" dirty="0" err="1" smtClean="0"/>
              <a:t>300k</a:t>
            </a:r>
            <a:r>
              <a:rPr lang="en-US" altLang="en-US" dirty="0" smtClean="0"/>
              <a:t>/night.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Up to 25% may be taken on another instrument</a:t>
            </a:r>
            <a:endParaRPr lang="en-US" altLang="en-US" dirty="0"/>
          </a:p>
          <a:p>
            <a:pPr marL="0" indent="0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77827" name="Title 2"/>
          <p:cNvSpPr>
            <a:spLocks noGrp="1"/>
          </p:cNvSpPr>
          <p:nvPr>
            <p:ph type="title"/>
          </p:nvPr>
        </p:nvSpPr>
        <p:spPr>
          <a:xfrm>
            <a:off x="900113" y="0"/>
            <a:ext cx="8135937" cy="1035050"/>
          </a:xfrm>
        </p:spPr>
        <p:txBody>
          <a:bodyPr/>
          <a:lstStyle/>
          <a:p>
            <a:pPr algn="r"/>
            <a:r>
              <a:rPr lang="en-US" altLang="en-US" b="1" smtClean="0"/>
              <a:t>New Guaranteed Time Policy for ELT</a:t>
            </a:r>
            <a:endParaRPr lang="en-GB" altLang="en-US" b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242649D-A673-4E45-A1DF-E9A818DB66CA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645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3850" y="1163638"/>
            <a:ext cx="8748713" cy="5280025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400" dirty="0" err="1" smtClean="0"/>
              <a:t>Recognising</a:t>
            </a:r>
            <a:r>
              <a:rPr lang="en-US" altLang="en-US" sz="2400" dirty="0" smtClean="0"/>
              <a:t> that much design and cost evaluation still needs to be done, that is..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Interfaces still being finalized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Design uncertainty remains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Eg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MAORY</a:t>
            </a:r>
            <a:r>
              <a:rPr lang="en-US" altLang="en-US" dirty="0" smtClean="0"/>
              <a:t> design at early stage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err="1" smtClean="0"/>
              <a:t>LTAO</a:t>
            </a:r>
            <a:r>
              <a:rPr lang="en-US" altLang="en-US" dirty="0" smtClean="0"/>
              <a:t> operation with </a:t>
            </a:r>
            <a:r>
              <a:rPr lang="en-US" altLang="en-US" dirty="0" err="1" smtClean="0"/>
              <a:t>HARMONI</a:t>
            </a:r>
            <a:endParaRPr lang="en-US" alt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Cost estimation difficult (</a:t>
            </a:r>
            <a:r>
              <a:rPr lang="en-US" altLang="en-US" dirty="0" err="1" smtClean="0"/>
              <a:t>VLT</a:t>
            </a:r>
            <a:r>
              <a:rPr lang="en-US" altLang="en-US" dirty="0" smtClean="0"/>
              <a:t> not good guide)</a:t>
            </a:r>
          </a:p>
          <a:p>
            <a:pPr marL="0" indent="0">
              <a:defRPr/>
            </a:pPr>
            <a:endParaRPr lang="en-US" altLang="en-US" dirty="0" smtClean="0"/>
          </a:p>
          <a:p>
            <a:pPr marL="0" indent="0">
              <a:defRPr/>
            </a:pPr>
            <a:r>
              <a:rPr lang="en-US" altLang="en-US" sz="2400" dirty="0" smtClean="0"/>
              <a:t>ESO will conduct a review of cost and scope for all instruments following PDR. Revisions to cost and scope may result (under change control).</a:t>
            </a:r>
          </a:p>
          <a:p>
            <a:pPr marL="457200" lvl="1" indent="0">
              <a:defRPr/>
            </a:pPr>
            <a:endParaRPr lang="en-US" altLang="en-US" dirty="0" smtClean="0"/>
          </a:p>
          <a:p>
            <a:pPr marL="457200" lvl="1" indent="0">
              <a:defRPr/>
            </a:pPr>
            <a:endParaRPr lang="en-GB" altLang="en-US" dirty="0" smtClean="0"/>
          </a:p>
        </p:txBody>
      </p:sp>
      <p:sp>
        <p:nvSpPr>
          <p:cNvPr id="7885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smtClean="0"/>
              <a:t>Handling interface and design uncertainties</a:t>
            </a: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C6CA65-F30D-487A-B68B-F1588755478A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98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smtClean="0"/>
              <a:t>“just in time” payments from ESO</a:t>
            </a:r>
            <a:endParaRPr lang="en-GB" altLang="en-US" b="1" smtClean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95338" y="1035050"/>
            <a:ext cx="8240712" cy="5400675"/>
          </a:xfrm>
        </p:spPr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ESO cash payments for instruments have increased substantially from </a:t>
            </a:r>
            <a:r>
              <a:rPr lang="en-US" altLang="en-US" sz="2400" dirty="0" err="1" smtClean="0"/>
              <a:t>5M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VLT</a:t>
            </a:r>
            <a:r>
              <a:rPr lang="en-US" altLang="en-US" sz="2400" dirty="0" smtClean="0"/>
              <a:t>) -&gt; </a:t>
            </a:r>
            <a:r>
              <a:rPr lang="en-US" altLang="en-US" sz="2400" dirty="0" err="1" smtClean="0"/>
              <a:t>18M</a:t>
            </a:r>
            <a:r>
              <a:rPr lang="en-US" altLang="en-US" sz="2400" dirty="0" smtClean="0"/>
              <a:t> (ELT)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Improvements to smoothing cash flow and governance</a:t>
            </a:r>
            <a:endParaRPr lang="en-US" altLang="en-US" sz="2400" dirty="0"/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Cash payments to consortia for industrial procurements will be made close to calls for tender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ESO will require regular reports on expenditure and will track cumulative expenditure</a:t>
            </a:r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E70FB0-E8B2-4CAB-A67C-82CCF7F4390B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8601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3700" y="1130300"/>
            <a:ext cx="8748713" cy="5280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ESO participates as an associate member of each instrument team.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Key responsibility is for detector and controller procurement and delivery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AO system design and engineering support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 smtClean="0"/>
              <a:t>Setting of standards for Instrument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Eg</a:t>
            </a:r>
            <a:r>
              <a:rPr lang="en-US" altLang="en-US" dirty="0" smtClean="0"/>
              <a:t> Instrument Control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Common Instrument Systems</a:t>
            </a:r>
          </a:p>
          <a:p>
            <a:pPr marL="457200" lvl="1" indent="0"/>
            <a:endParaRPr lang="en-US" altLang="en-US" dirty="0" smtClean="0"/>
          </a:p>
        </p:txBody>
      </p:sp>
      <p:sp>
        <p:nvSpPr>
          <p:cNvPr id="8602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smtClean="0"/>
              <a:t>ESO Project Participation</a:t>
            </a: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8E5B853-4767-49CF-A050-7601660F1214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8499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6713" y="1036638"/>
            <a:ext cx="8748712" cy="5280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First version of common instrument requirements has been released with input from teams and under final revision.</a:t>
            </a:r>
            <a:endParaRPr lang="en-US" alt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Interface document in final revision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Provides clear interface description for instruments, role of telescope </a:t>
            </a:r>
            <a:r>
              <a:rPr lang="en-US" altLang="en-US" dirty="0" err="1" smtClean="0"/>
              <a:t>WF</a:t>
            </a:r>
            <a:r>
              <a:rPr lang="en-US" altLang="en-US" dirty="0" smtClean="0"/>
              <a:t> sensing, space envelopes,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Strong involvement of inst. teams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No ideal solution. Compromise required. High-level decision taken. Further iteration planned in a version 2.</a:t>
            </a:r>
          </a:p>
          <a:p>
            <a:pPr marL="457200" lvl="1" indent="0"/>
            <a:endParaRPr lang="en-GB" altLang="en-US" dirty="0" smtClean="0"/>
          </a:p>
        </p:txBody>
      </p:sp>
      <p:sp>
        <p:nvSpPr>
          <p:cNvPr id="8499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smtClean="0"/>
              <a:t>Common Requirements and interfaces</a:t>
            </a:r>
            <a:endParaRPr lang="en-GB" alt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three instrument agreements to be signed soon. Preliminary design starting early 2016.</a:t>
            </a:r>
          </a:p>
          <a:p>
            <a:r>
              <a:rPr lang="en-US" dirty="0" smtClean="0"/>
              <a:t>Call for Proposals for Phase A studies for HIRES and MOS out soon.</a:t>
            </a:r>
          </a:p>
          <a:p>
            <a:r>
              <a:rPr lang="en-US" dirty="0" smtClean="0"/>
              <a:t>Technology development under way to support the instrument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79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996952"/>
            <a:ext cx="3312988" cy="579438"/>
          </a:xfrm>
        </p:spPr>
        <p:txBody>
          <a:bodyPr/>
          <a:lstStyle/>
          <a:p>
            <a:r>
              <a:rPr lang="en-US" dirty="0" smtClean="0"/>
              <a:t>End and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62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lum bright="-3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25812" b="11108"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700213"/>
            <a:ext cx="6840537" cy="1470025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solidFill>
                  <a:schemeClr val="bg1"/>
                </a:solidFill>
                <a:ea typeface="+mj-ea"/>
              </a:rPr>
              <a:t>Instrument Status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24769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70F244-D237-4290-95C0-1A376EC99093}" type="slidenum">
              <a:rPr lang="en-GB" altLang="en-US"/>
              <a:pPr/>
              <a:t>5</a:t>
            </a:fld>
            <a:endParaRPr lang="en-GB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15561963"/>
              </p:ext>
            </p:extLst>
          </p:nvPr>
        </p:nvGraphicFramePr>
        <p:xfrm>
          <a:off x="179512" y="2060848"/>
          <a:ext cx="7188200" cy="333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5171976"/>
              </a:tblGrid>
              <a:tr h="3657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Instrument</a:t>
                      </a:r>
                      <a:endParaRPr lang="en-GB" sz="1800" dirty="0"/>
                    </a:p>
                  </a:txBody>
                  <a:tcPr marL="91436" marR="91436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Status</a:t>
                      </a:r>
                      <a:endParaRPr lang="en-GB" sz="1800" dirty="0"/>
                    </a:p>
                  </a:txBody>
                  <a:tcPr marL="91436" marR="91436" marT="45716" marB="45716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MICADO</a:t>
                      </a:r>
                      <a:endParaRPr lang="en-GB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</a:t>
                      </a:r>
                      <a:r>
                        <a:rPr lang="en-US" sz="1800" baseline="0" dirty="0" smtClean="0"/>
                        <a:t> recommendation/approval by Committees</a:t>
                      </a:r>
                      <a:endParaRPr lang="en-GB" sz="1800" dirty="0"/>
                    </a:p>
                  </a:txBody>
                  <a:tcPr marL="91436" marR="91436" marT="45716" marB="45716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MAORY</a:t>
                      </a:r>
                      <a:endParaRPr lang="en-GB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</a:t>
                      </a:r>
                      <a:r>
                        <a:rPr lang="en-US" sz="1800" baseline="0" dirty="0" smtClean="0"/>
                        <a:t> recommendation/approval by Committees</a:t>
                      </a:r>
                      <a:endParaRPr lang="en-GB" sz="1800" dirty="0" smtClean="0"/>
                    </a:p>
                  </a:txBody>
                  <a:tcPr marL="91436" marR="91436" marT="45716" marB="45716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HARMONI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LTAO</a:t>
                      </a:r>
                      <a:endParaRPr lang="en-GB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</a:t>
                      </a:r>
                      <a:r>
                        <a:rPr lang="en-US" sz="1800" baseline="0" dirty="0" smtClean="0"/>
                        <a:t> recommendation/approval by Committees</a:t>
                      </a:r>
                      <a:endParaRPr lang="en-GB" sz="1800" dirty="0" smtClean="0"/>
                    </a:p>
                  </a:txBody>
                  <a:tcPr marL="91436" marR="91436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METIS</a:t>
                      </a:r>
                      <a:endParaRPr lang="en-GB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36" marR="91436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</a:t>
                      </a:r>
                      <a:r>
                        <a:rPr lang="en-US" sz="1800" baseline="0" dirty="0" smtClean="0"/>
                        <a:t> recommendation/approval by Committees</a:t>
                      </a:r>
                      <a:endParaRPr lang="en-GB" sz="1800" dirty="0" smtClean="0"/>
                    </a:p>
                  </a:txBody>
                  <a:tcPr marL="91436" marR="91436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ELT</a:t>
                      </a:r>
                      <a:r>
                        <a:rPr lang="en-US" sz="1800" dirty="0" smtClean="0"/>
                        <a:t>-MOS</a:t>
                      </a:r>
                      <a:endParaRPr lang="en-GB" sz="1800" dirty="0"/>
                    </a:p>
                  </a:txBody>
                  <a:tcPr marL="91436" marR="91436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Call for Proposals to be issued July 2015</a:t>
                      </a:r>
                      <a:endParaRPr lang="en-GB" sz="1800" dirty="0"/>
                    </a:p>
                  </a:txBody>
                  <a:tcPr marL="91436" marR="91436" marT="45716" marB="45716"/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ELT</a:t>
                      </a:r>
                      <a:r>
                        <a:rPr lang="en-US" sz="1800" dirty="0" smtClean="0"/>
                        <a:t>-HIRES</a:t>
                      </a:r>
                      <a:endParaRPr lang="en-GB" sz="1800" dirty="0"/>
                    </a:p>
                  </a:txBody>
                  <a:tcPr marL="91436" marR="91436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Call for Proposals to be issued July 2015</a:t>
                      </a:r>
                      <a:endParaRPr lang="en-GB" sz="1800" dirty="0"/>
                    </a:p>
                  </a:txBody>
                  <a:tcPr marL="91436" marR="91436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ELT</a:t>
                      </a:r>
                      <a:r>
                        <a:rPr lang="en-US" sz="1800" dirty="0" smtClean="0"/>
                        <a:t>-6</a:t>
                      </a:r>
                      <a:endParaRPr lang="en-GB" sz="1800" dirty="0"/>
                    </a:p>
                  </a:txBody>
                  <a:tcPr marL="91436" marR="91436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Call for proposals  in 2016</a:t>
                      </a:r>
                      <a:endParaRPr lang="en-GB" sz="1800" dirty="0"/>
                    </a:p>
                  </a:txBody>
                  <a:tcPr marL="91436" marR="91436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2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ELT</a:t>
                      </a:r>
                      <a:r>
                        <a:rPr lang="en-US" sz="1800" dirty="0" smtClean="0"/>
                        <a:t>-PCS</a:t>
                      </a:r>
                      <a:endParaRPr lang="en-GB" sz="1800" dirty="0"/>
                    </a:p>
                  </a:txBody>
                  <a:tcPr marL="91436" marR="91436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 proceed</a:t>
                      </a:r>
                      <a:r>
                        <a:rPr lang="en-US" sz="1800" baseline="0" dirty="0" smtClean="0"/>
                        <a:t> when technology is ready (2019)</a:t>
                      </a:r>
                      <a:endParaRPr lang="en-GB" sz="1800" dirty="0"/>
                    </a:p>
                  </a:txBody>
                  <a:tcPr marL="91436" marR="91436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7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dirty="0" smtClean="0"/>
              <a:t>The Baseline Roadmap</a:t>
            </a:r>
            <a:endParaRPr lang="en-GB" altLang="en-US" dirty="0" smtClean="0"/>
          </a:p>
        </p:txBody>
      </p:sp>
      <p:sp>
        <p:nvSpPr>
          <p:cNvPr id="2" name="Right Brace 1"/>
          <p:cNvSpPr/>
          <p:nvPr/>
        </p:nvSpPr>
        <p:spPr bwMode="auto">
          <a:xfrm>
            <a:off x="7524328" y="4077072"/>
            <a:ext cx="648072" cy="122413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7524328" y="2357264"/>
            <a:ext cx="648072" cy="14317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2400" y="27089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Constr. budget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0816" y="438120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Ops budget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5177FA-10B4-4980-9173-A6D9E26988F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8294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dirty="0" smtClean="0"/>
              <a:t>Establishing Instrument Technical Specs</a:t>
            </a:r>
            <a:endParaRPr lang="en-GB" altLang="en-US" dirty="0" smtClean="0"/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2638425" y="1704975"/>
            <a:ext cx="1270000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HARMONI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TLR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49" name="Down Arrow 8"/>
          <p:cNvSpPr>
            <a:spLocks noChangeArrowheads="1"/>
          </p:cNvSpPr>
          <p:nvPr/>
        </p:nvSpPr>
        <p:spPr bwMode="auto">
          <a:xfrm>
            <a:off x="3052763" y="2270125"/>
            <a:ext cx="428625" cy="671513"/>
          </a:xfrm>
          <a:prstGeom prst="downArrow">
            <a:avLst>
              <a:gd name="adj1" fmla="val 50000"/>
              <a:gd name="adj2" fmla="val 498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/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192088" y="2860675"/>
            <a:ext cx="1865312" cy="7747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Budget,</a:t>
            </a:r>
          </a:p>
          <a:p>
            <a:pPr algn="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Tech considerations,</a:t>
            </a:r>
          </a:p>
          <a:p>
            <a:pPr algn="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Risks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51" name="Rectangle 10"/>
          <p:cNvSpPr>
            <a:spLocks noChangeArrowheads="1"/>
          </p:cNvSpPr>
          <p:nvPr/>
        </p:nvSpPr>
        <p:spPr bwMode="auto">
          <a:xfrm>
            <a:off x="4148138" y="1704975"/>
            <a:ext cx="1268412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METIS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TLR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52" name="Down Arrow 12"/>
          <p:cNvSpPr>
            <a:spLocks noChangeArrowheads="1"/>
          </p:cNvSpPr>
          <p:nvPr/>
        </p:nvSpPr>
        <p:spPr bwMode="auto">
          <a:xfrm>
            <a:off x="4562475" y="2270125"/>
            <a:ext cx="428625" cy="671513"/>
          </a:xfrm>
          <a:prstGeom prst="downArrow">
            <a:avLst>
              <a:gd name="adj1" fmla="val 50000"/>
              <a:gd name="adj2" fmla="val 498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/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82953" name="Rectangle 13"/>
          <p:cNvSpPr>
            <a:spLocks noChangeArrowheads="1"/>
          </p:cNvSpPr>
          <p:nvPr/>
        </p:nvSpPr>
        <p:spPr bwMode="auto">
          <a:xfrm>
            <a:off x="6527800" y="1704975"/>
            <a:ext cx="1268413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MICADO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TLR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54" name="Rectangle 14"/>
          <p:cNvSpPr>
            <a:spLocks noChangeArrowheads="1"/>
          </p:cNvSpPr>
          <p:nvPr/>
        </p:nvSpPr>
        <p:spPr bwMode="auto">
          <a:xfrm>
            <a:off x="5922963" y="2941638"/>
            <a:ext cx="1270000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MICADO *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Tech Spec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55" name="Down Arrow 15"/>
          <p:cNvSpPr>
            <a:spLocks noChangeArrowheads="1"/>
          </p:cNvSpPr>
          <p:nvPr/>
        </p:nvSpPr>
        <p:spPr bwMode="auto">
          <a:xfrm>
            <a:off x="6662738" y="2270125"/>
            <a:ext cx="427037" cy="671513"/>
          </a:xfrm>
          <a:prstGeom prst="down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/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82956" name="Down Arrow 16"/>
          <p:cNvSpPr>
            <a:spLocks noChangeArrowheads="1"/>
          </p:cNvSpPr>
          <p:nvPr/>
        </p:nvSpPr>
        <p:spPr bwMode="auto">
          <a:xfrm>
            <a:off x="7319963" y="2270125"/>
            <a:ext cx="427037" cy="671513"/>
          </a:xfrm>
          <a:prstGeom prst="down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 eaLnBrk="1" hangingPunct="1"/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82957" name="Rectangle 17"/>
          <p:cNvSpPr>
            <a:spLocks noChangeArrowheads="1"/>
          </p:cNvSpPr>
          <p:nvPr/>
        </p:nvSpPr>
        <p:spPr bwMode="auto">
          <a:xfrm>
            <a:off x="7297738" y="2941638"/>
            <a:ext cx="1268412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MAORY *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Tech Spec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cxnSp>
        <p:nvCxnSpPr>
          <p:cNvPr id="82958" name="Straight Arrow Connector 20"/>
          <p:cNvCxnSpPr>
            <a:cxnSpLocks noChangeShapeType="1"/>
            <a:stCxn id="82950" idx="3"/>
          </p:cNvCxnSpPr>
          <p:nvPr/>
        </p:nvCxnSpPr>
        <p:spPr bwMode="auto">
          <a:xfrm flipV="1">
            <a:off x="2057400" y="3248025"/>
            <a:ext cx="581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9" name="Straight Arrow Connector 22"/>
          <p:cNvCxnSpPr>
            <a:cxnSpLocks noChangeShapeType="1"/>
            <a:stCxn id="82963" idx="3"/>
            <a:endCxn id="82964" idx="1"/>
          </p:cNvCxnSpPr>
          <p:nvPr/>
        </p:nvCxnSpPr>
        <p:spPr bwMode="auto">
          <a:xfrm>
            <a:off x="3908425" y="3224213"/>
            <a:ext cx="2397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0" name="Straight Arrow Connector 24"/>
          <p:cNvCxnSpPr>
            <a:cxnSpLocks noChangeShapeType="1"/>
            <a:stCxn id="82964" idx="3"/>
            <a:endCxn id="82954" idx="1"/>
          </p:cNvCxnSpPr>
          <p:nvPr/>
        </p:nvCxnSpPr>
        <p:spPr bwMode="auto">
          <a:xfrm>
            <a:off x="5416550" y="3224213"/>
            <a:ext cx="506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1" name="Straight Arrow Connector 26"/>
          <p:cNvCxnSpPr>
            <a:cxnSpLocks noChangeShapeType="1"/>
            <a:stCxn id="82954" idx="3"/>
            <a:endCxn id="82957" idx="1"/>
          </p:cNvCxnSpPr>
          <p:nvPr/>
        </p:nvCxnSpPr>
        <p:spPr bwMode="auto">
          <a:xfrm>
            <a:off x="7192963" y="3224213"/>
            <a:ext cx="104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62" name="TextBox 3"/>
          <p:cNvSpPr txBox="1">
            <a:spLocks noChangeArrowheads="1"/>
          </p:cNvSpPr>
          <p:nvPr/>
        </p:nvSpPr>
        <p:spPr bwMode="auto">
          <a:xfrm>
            <a:off x="323850" y="4420831"/>
            <a:ext cx="551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* In addition there will be an ESO-owned interface control  document between </a:t>
            </a:r>
            <a:r>
              <a:rPr lang="en-US" altLang="en-US" dirty="0" err="1">
                <a:solidFill>
                  <a:schemeClr val="tx1"/>
                </a:solidFill>
              </a:rPr>
              <a:t>MICADO</a:t>
            </a:r>
            <a:r>
              <a:rPr lang="en-US" altLang="en-US" dirty="0">
                <a:solidFill>
                  <a:schemeClr val="tx1"/>
                </a:solidFill>
              </a:rPr>
              <a:t> &amp; </a:t>
            </a:r>
            <a:r>
              <a:rPr lang="en-US" altLang="en-US" dirty="0" err="1">
                <a:solidFill>
                  <a:schemeClr val="tx1"/>
                </a:solidFill>
              </a:rPr>
              <a:t>MAORY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82963" name="Rectangle 7"/>
          <p:cNvSpPr>
            <a:spLocks noChangeArrowheads="1"/>
          </p:cNvSpPr>
          <p:nvPr/>
        </p:nvSpPr>
        <p:spPr bwMode="auto">
          <a:xfrm>
            <a:off x="2638425" y="2941638"/>
            <a:ext cx="1270000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HARMONI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Tech Spec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64" name="Rectangle 11"/>
          <p:cNvSpPr>
            <a:spLocks noChangeArrowheads="1"/>
          </p:cNvSpPr>
          <p:nvPr/>
        </p:nvSpPr>
        <p:spPr bwMode="auto">
          <a:xfrm>
            <a:off x="4148138" y="2941638"/>
            <a:ext cx="1268412" cy="56515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US" altLang="en-US" sz="1400" i="1"/>
              <a:t>METIS</a:t>
            </a:r>
          </a:p>
          <a:p>
            <a:pPr algn="ctr" defTabSz="914400" eaLnBrk="1" hangingPunct="1"/>
            <a:r>
              <a:rPr lang="en-US" altLang="en-US" sz="1400" i="1">
                <a:solidFill>
                  <a:schemeClr val="tx1"/>
                </a:solidFill>
              </a:rPr>
              <a:t>Tech Spec</a:t>
            </a:r>
            <a:endParaRPr lang="en-GB" altLang="en-US" sz="1400" i="1">
              <a:solidFill>
                <a:schemeClr val="tx1"/>
              </a:solidFill>
            </a:endParaRPr>
          </a:p>
        </p:txBody>
      </p:sp>
      <p:sp>
        <p:nvSpPr>
          <p:cNvPr id="82965" name="TextBox 5"/>
          <p:cNvSpPr txBox="1">
            <a:spLocks noChangeArrowheads="1"/>
          </p:cNvSpPr>
          <p:nvPr/>
        </p:nvSpPr>
        <p:spPr bwMode="auto">
          <a:xfrm>
            <a:off x="323850" y="4022725"/>
            <a:ext cx="529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Tech Spec preparation </a:t>
            </a:r>
            <a:r>
              <a:rPr lang="en-US" altLang="en-US" dirty="0" smtClean="0">
                <a:solidFill>
                  <a:schemeClr val="tx1"/>
                </a:solidFill>
              </a:rPr>
              <a:t>in final stages.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9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ea typeface="+mj-ea"/>
              </a:rPr>
              <a:t>HARMONI</a:t>
            </a:r>
            <a:r>
              <a:rPr lang="en-GB" b="1" dirty="0" smtClean="0">
                <a:ea typeface="+mj-ea"/>
              </a:rPr>
              <a:t> (+</a:t>
            </a:r>
            <a:r>
              <a:rPr lang="en-GB" b="1" dirty="0" err="1" smtClean="0">
                <a:ea typeface="+mj-ea"/>
              </a:rPr>
              <a:t>LTAO</a:t>
            </a:r>
            <a:r>
              <a:rPr lang="en-GB" b="1" dirty="0" smtClean="0">
                <a:ea typeface="+mj-ea"/>
              </a:rPr>
              <a:t>)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7" indent="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r>
              <a:rPr lang="en-GB" altLang="en-US" dirty="0"/>
              <a:t>IFS spectrometer. PI : Niranjan Thatte</a:t>
            </a:r>
          </a:p>
          <a:p>
            <a:pPr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endParaRPr lang="en-GB" altLang="en-US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1184275" y="1916113"/>
          <a:ext cx="5078413" cy="3021016"/>
        </p:xfrm>
        <a:graphic>
          <a:graphicData uri="http://schemas.openxmlformats.org/drawingml/2006/table">
            <a:tbl>
              <a:tblPr/>
              <a:tblGrid>
                <a:gridCol w="2540000"/>
                <a:gridCol w="2538413"/>
              </a:tblGrid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Univ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of Oxford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UK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UK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ATC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UK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CRAL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France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ONERA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France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Obs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Marseille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France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IAC 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Spain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CSIC 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Spain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6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ESO</a:t>
                      </a: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92141" marB="46808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07000" y="6453188"/>
            <a:ext cx="635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BCC307-0C04-41C1-8E19-991A3628E003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93700" y="1130300"/>
            <a:ext cx="8748713" cy="52800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IFU</a:t>
            </a:r>
            <a:r>
              <a:rPr lang="en-US" altLang="en-US" dirty="0" smtClean="0"/>
              <a:t> spectrograph from 0.5 to 2.4 </a:t>
            </a:r>
            <a:r>
              <a:rPr lang="el-GR" altLang="en-US" dirty="0" smtClean="0"/>
              <a:t>μ</a:t>
            </a:r>
            <a:r>
              <a:rPr lang="en-US" altLang="en-US" dirty="0" smtClean="0"/>
              <a:t>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3 spatial pixel scales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From diffraction limited to coarse ”seeing limited” scale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Low (3000) medium (7000) high (20000) spectral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smtClean="0"/>
              <a:t>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Non-sidereal tracking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Single Conjugate AO mode</a:t>
            </a:r>
          </a:p>
        </p:txBody>
      </p:sp>
      <p:sp>
        <p:nvSpPr>
          <p:cNvPr id="4301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b="1" dirty="0" err="1" smtClean="0"/>
              <a:t>HARMONI</a:t>
            </a:r>
            <a:r>
              <a:rPr lang="en-US" altLang="en-US" b="1" dirty="0" smtClean="0"/>
              <a:t> &amp; </a:t>
            </a:r>
            <a:r>
              <a:rPr lang="en-US" altLang="en-US" b="1" dirty="0" err="1" smtClean="0"/>
              <a:t>LTAO</a:t>
            </a:r>
            <a:endParaRPr lang="en-GB" alt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1772" y="4869160"/>
            <a:ext cx="7931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Statement of Work includes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LTAO</a:t>
            </a:r>
            <a:r>
              <a:rPr lang="en-US" altLang="en-US" sz="2400" dirty="0" smtClean="0">
                <a:solidFill>
                  <a:schemeClr val="tx1"/>
                </a:solidFill>
              </a:rPr>
              <a:t> study to PDR. Led by LAM &amp;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ONERA</a:t>
            </a:r>
            <a:r>
              <a:rPr lang="en-US" altLang="en-US" sz="2400" dirty="0" smtClean="0">
                <a:solidFill>
                  <a:schemeClr val="tx1"/>
                </a:solidFill>
              </a:rPr>
              <a:t>. Draft technical specifications are part of deliverables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Will go to construction when Phase II funding is confirmed</a:t>
            </a:r>
            <a:endParaRPr lang="en-GB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57200"/>
            <a:ext cx="7643812" cy="582613"/>
          </a:xfrm>
        </p:spPr>
        <p:txBody>
          <a:bodyPr/>
          <a:lstStyle/>
          <a:p>
            <a:pPr algn="r"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 smtClean="0">
                <a:ea typeface="+mj-ea"/>
              </a:rPr>
              <a:t>MICADO</a:t>
            </a:r>
            <a:endParaRPr lang="en-GB" b="1" dirty="0" smtClean="0">
              <a:ea typeface="+mj-ea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50850" indent="-4492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08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587" indent="0"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r>
              <a:rPr lang="en-GB" altLang="en-US" dirty="0" err="1" smtClean="0"/>
              <a:t>MCAO</a:t>
            </a:r>
            <a:r>
              <a:rPr lang="en-GB" altLang="en-US" dirty="0" smtClean="0"/>
              <a:t>-corrected </a:t>
            </a:r>
            <a:r>
              <a:rPr lang="en-GB" altLang="en-US" dirty="0"/>
              <a:t>camera. PI: Ric Davies</a:t>
            </a:r>
          </a:p>
          <a:p>
            <a:pPr eaLnBrk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333399"/>
              </a:buClr>
              <a:buSzPct val="111000"/>
            </a:pPr>
            <a:endParaRPr lang="en-GB" altLang="en-US" dirty="0"/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57200" y="6534150"/>
            <a:ext cx="8686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ea typeface="Microsoft YaHei" panose="020B0503020204020204" pitchFamily="34" charset="-122"/>
            </a:endParaRPr>
          </a:p>
        </p:txBody>
      </p:sp>
      <p:graphicFrame>
        <p:nvGraphicFramePr>
          <p:cNvPr id="15364" name="Group 4"/>
          <p:cNvGraphicFramePr>
            <a:graphicFrameLocks noGrp="1"/>
          </p:cNvGraphicFramePr>
          <p:nvPr/>
        </p:nvGraphicFramePr>
        <p:xfrm>
          <a:off x="1258888" y="2205038"/>
          <a:ext cx="5078412" cy="3397962"/>
        </p:xfrm>
        <a:graphic>
          <a:graphicData uri="http://schemas.openxmlformats.org/drawingml/2006/table">
            <a:tbl>
              <a:tblPr/>
              <a:tblGrid>
                <a:gridCol w="2539999"/>
                <a:gridCol w="2538413"/>
              </a:tblGrid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MPIE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Germany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USM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Germany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MPIA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Germany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IoA G</a:t>
                      </a: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őttingen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Germany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Nova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Netherlands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LESIA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France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Univ of Vienna &amp; Linz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Austria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INAF (Padova)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Italy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47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ESO</a:t>
                      </a: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0000" marR="90000" marT="92104" marB="46789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36110</TotalTime>
  <Words>1581</Words>
  <Application>Microsoft Macintosh PowerPoint</Application>
  <PresentationFormat>On-screen Show (4:3)</PresentationFormat>
  <Paragraphs>393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1_Office Theme</vt:lpstr>
      <vt:lpstr>2_Office Theme</vt:lpstr>
      <vt:lpstr>3_Office Theme</vt:lpstr>
      <vt:lpstr>PowerPoint Presentation</vt:lpstr>
      <vt:lpstr>contents</vt:lpstr>
      <vt:lpstr>Instrument interfaces</vt:lpstr>
      <vt:lpstr>Instrument Status and information</vt:lpstr>
      <vt:lpstr>The Baseline Roadmap</vt:lpstr>
      <vt:lpstr>Establishing Instrument Technical Specs</vt:lpstr>
      <vt:lpstr>HARMONI (+LTAO)</vt:lpstr>
      <vt:lpstr>HARMONI &amp; LTAO</vt:lpstr>
      <vt:lpstr>MICADO</vt:lpstr>
      <vt:lpstr>MICADO</vt:lpstr>
      <vt:lpstr>MAORY</vt:lpstr>
      <vt:lpstr>MAORY</vt:lpstr>
      <vt:lpstr>First instruments AO-ready</vt:lpstr>
      <vt:lpstr>First instruments poor seeing</vt:lpstr>
      <vt:lpstr>METIS</vt:lpstr>
      <vt:lpstr>METIS</vt:lpstr>
      <vt:lpstr>Instrument schedule</vt:lpstr>
      <vt:lpstr>First-light Construction phase</vt:lpstr>
      <vt:lpstr>Multi-Object Spectrograph and  High Resolution Spectrograph </vt:lpstr>
      <vt:lpstr>Multi-Object Spectrograph and  High Resolution Spectrograph </vt:lpstr>
      <vt:lpstr>Technology Development Programme  </vt:lpstr>
      <vt:lpstr>Instrument Science Detectors</vt:lpstr>
      <vt:lpstr>Instrument science detectors</vt:lpstr>
      <vt:lpstr>HO deformable mirror systems</vt:lpstr>
      <vt:lpstr>WFS Detectors</vt:lpstr>
      <vt:lpstr>WFS Detectors</vt:lpstr>
      <vt:lpstr>Na Laser testing and performance</vt:lpstr>
      <vt:lpstr>Common Instrument Systems</vt:lpstr>
      <vt:lpstr>Infrastructure and Standards</vt:lpstr>
      <vt:lpstr>Procurement Framework</vt:lpstr>
      <vt:lpstr>New Guaranteed Time Policy for ELT</vt:lpstr>
      <vt:lpstr>Handling interface and design uncertainties</vt:lpstr>
      <vt:lpstr>“just in time” payments from ESO</vt:lpstr>
      <vt:lpstr>ESO Project Participation</vt:lpstr>
      <vt:lpstr>Common Requirements and interfaces</vt:lpstr>
      <vt:lpstr>summary</vt:lpstr>
      <vt:lpstr>End and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Instrumentation Programme  Mark Casali</dc:title>
  <dc:creator>Mark Casali</dc:creator>
  <cp:lastModifiedBy>Mark Casali</cp:lastModifiedBy>
  <cp:revision>53</cp:revision>
  <cp:lastPrinted>2015-07-17T11:07:43Z</cp:lastPrinted>
  <dcterms:created xsi:type="dcterms:W3CDTF">1601-01-01T00:00:00Z</dcterms:created>
  <dcterms:modified xsi:type="dcterms:W3CDTF">2015-07-19T19:52:33Z</dcterms:modified>
</cp:coreProperties>
</file>