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2"/>
  </p:sldMasterIdLst>
  <p:notesMasterIdLst>
    <p:notesMasterId r:id="rId35"/>
  </p:notesMasterIdLst>
  <p:handoutMasterIdLst>
    <p:handoutMasterId r:id="rId36"/>
  </p:handoutMasterIdLst>
  <p:sldIdLst>
    <p:sldId id="257" r:id="rId3"/>
    <p:sldId id="283" r:id="rId4"/>
    <p:sldId id="286" r:id="rId5"/>
    <p:sldId id="282" r:id="rId6"/>
    <p:sldId id="287" r:id="rId7"/>
    <p:sldId id="258" r:id="rId8"/>
    <p:sldId id="291" r:id="rId9"/>
    <p:sldId id="273" r:id="rId10"/>
    <p:sldId id="275" r:id="rId11"/>
    <p:sldId id="276" r:id="rId12"/>
    <p:sldId id="296" r:id="rId13"/>
    <p:sldId id="277" r:id="rId14"/>
    <p:sldId id="278" r:id="rId15"/>
    <p:sldId id="297" r:id="rId16"/>
    <p:sldId id="298" r:id="rId17"/>
    <p:sldId id="280" r:id="rId18"/>
    <p:sldId id="299" r:id="rId19"/>
    <p:sldId id="292" r:id="rId20"/>
    <p:sldId id="300" r:id="rId21"/>
    <p:sldId id="301" r:id="rId22"/>
    <p:sldId id="293" r:id="rId23"/>
    <p:sldId id="315" r:id="rId24"/>
    <p:sldId id="316" r:id="rId25"/>
    <p:sldId id="304" r:id="rId26"/>
    <p:sldId id="308" r:id="rId27"/>
    <p:sldId id="311" r:id="rId28"/>
    <p:sldId id="307" r:id="rId29"/>
    <p:sldId id="306" r:id="rId30"/>
    <p:sldId id="320" r:id="rId31"/>
    <p:sldId id="326" r:id="rId32"/>
    <p:sldId id="324" r:id="rId33"/>
    <p:sldId id="325"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E12772CC-465E-45D1-B588-5FAC6C021B20}">
          <p14:sldIdLst>
            <p14:sldId id="257"/>
            <p14:sldId id="283"/>
            <p14:sldId id="286"/>
            <p14:sldId id="282"/>
            <p14:sldId id="287"/>
            <p14:sldId id="258"/>
            <p14:sldId id="291"/>
            <p14:sldId id="273"/>
            <p14:sldId id="275"/>
            <p14:sldId id="276"/>
            <p14:sldId id="296"/>
            <p14:sldId id="277"/>
            <p14:sldId id="278"/>
            <p14:sldId id="297"/>
            <p14:sldId id="298"/>
            <p14:sldId id="280"/>
            <p14:sldId id="299"/>
            <p14:sldId id="292"/>
            <p14:sldId id="300"/>
            <p14:sldId id="301"/>
            <p14:sldId id="293"/>
            <p14:sldId id="315"/>
            <p14:sldId id="316"/>
            <p14:sldId id="304"/>
            <p14:sldId id="308"/>
            <p14:sldId id="311"/>
            <p14:sldId id="307"/>
            <p14:sldId id="306"/>
            <p14:sldId id="320"/>
            <p14:sldId id="326"/>
            <p14:sldId id="324"/>
            <p14:sldId id="32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1DE"/>
    <a:srgbClr val="F9C887"/>
    <a:srgbClr val="23361A"/>
    <a:srgbClr val="FFFF99"/>
    <a:srgbClr val="CCFF33"/>
    <a:srgbClr val="48AA06"/>
    <a:srgbClr val="160F1F"/>
    <a:srgbClr val="A9218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p:normalViewPr>
    <p:restoredLeft sz="34579" autoAdjust="0"/>
    <p:restoredTop sz="76027" autoAdjust="0"/>
  </p:normalViewPr>
  <p:slideViewPr>
    <p:cSldViewPr>
      <p:cViewPr>
        <p:scale>
          <a:sx n="65" d="100"/>
          <a:sy n="65" d="100"/>
        </p:scale>
        <p:origin x="-398" y="-58"/>
      </p:cViewPr>
      <p:guideLst>
        <p:guide orient="horz" pos="2160"/>
        <p:guide pos="2880"/>
      </p:guideLst>
    </p:cSldViewPr>
  </p:slideViewPr>
  <p:outlineViewPr>
    <p:cViewPr>
      <p:scale>
        <a:sx n="1" d="1"/>
        <a:sy n="1" d="1"/>
      </p:scale>
      <p:origin x="0" y="13968"/>
    </p:cViewPr>
  </p:outlineViewPr>
  <p:notesTextViewPr>
    <p:cViewPr>
      <p:scale>
        <a:sx n="100" d="100"/>
        <a:sy n="100" d="100"/>
      </p:scale>
      <p:origin x="0" y="0"/>
    </p:cViewPr>
  </p:notesTextViewPr>
  <p:sorterViewPr>
    <p:cViewPr>
      <p:scale>
        <a:sx n="100" d="100"/>
        <a:sy n="100" d="100"/>
      </p:scale>
      <p:origin x="0" y="676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13-May-16</a:t>
            </a:fld>
            <a:endParaRPr lang="en-US" smtClean="0"/>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smtClean="0"/>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‹N›</a:t>
            </a:fld>
            <a:endParaRPr lang="en-US" smtClean="0"/>
          </a:p>
        </p:txBody>
      </p:sp>
    </p:spTree>
    <p:extLst>
      <p:ext uri="{BB962C8B-B14F-4D97-AF65-F5344CB8AC3E}">
        <p14:creationId xmlns:p14="http://schemas.microsoft.com/office/powerpoint/2010/main" val="2619583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13-May-16</a:t>
            </a:fld>
            <a:endParaRPr lang="en-US" smtClean="0"/>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smtClean="0"/>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‹N›</a:t>
            </a:fld>
            <a:endParaRPr lang="en-US" smtClean="0"/>
          </a:p>
        </p:txBody>
      </p:sp>
    </p:spTree>
    <p:extLst>
      <p:ext uri="{BB962C8B-B14F-4D97-AF65-F5344CB8AC3E}">
        <p14:creationId xmlns:p14="http://schemas.microsoft.com/office/powerpoint/2010/main" val="296896479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86343C4-2BFD-486A-AA97-99FA7D792552}" type="slidenum">
              <a:rPr lang="it-IT" smtClean="0"/>
              <a:t>1</a:t>
            </a:fld>
            <a:endParaRPr lang="it-IT"/>
          </a:p>
        </p:txBody>
      </p:sp>
    </p:spTree>
    <p:extLst>
      <p:ext uri="{BB962C8B-B14F-4D97-AF65-F5344CB8AC3E}">
        <p14:creationId xmlns:p14="http://schemas.microsoft.com/office/powerpoint/2010/main" val="5836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NTT 3.58m LT 2m  INT 2.54 WHT 4.2 AAT 3.9</a:t>
            </a:r>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21</a:t>
            </a:fld>
            <a:endParaRPr lang="en-US" smtClean="0"/>
          </a:p>
        </p:txBody>
      </p:sp>
    </p:spTree>
    <p:extLst>
      <p:ext uri="{BB962C8B-B14F-4D97-AF65-F5344CB8AC3E}">
        <p14:creationId xmlns:p14="http://schemas.microsoft.com/office/powerpoint/2010/main" val="230410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23</a:t>
            </a:fld>
            <a:endParaRPr lang="en-US" smtClean="0"/>
          </a:p>
        </p:txBody>
      </p:sp>
    </p:spTree>
    <p:extLst>
      <p:ext uri="{BB962C8B-B14F-4D97-AF65-F5344CB8AC3E}">
        <p14:creationId xmlns:p14="http://schemas.microsoft.com/office/powerpoint/2010/main" val="77344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Gaia14aae was identified independently by the All-Sky Automated Survey for Supernovae (ASAS-SN; </a:t>
            </a:r>
            <a:r>
              <a:rPr lang="en-US" dirty="0" err="1" smtClean="0"/>
              <a:t>Shappee</a:t>
            </a:r>
            <a:r>
              <a:rPr lang="en-US" dirty="0" smtClean="0"/>
              <a:t> et al.) and by the </a:t>
            </a:r>
            <a:r>
              <a:rPr lang="en-US" i="1" dirty="0" smtClean="0"/>
              <a:t>Gaia</a:t>
            </a:r>
            <a:r>
              <a:rPr lang="en-US" dirty="0" smtClean="0"/>
              <a:t> Science Alerts project, during two separate outbursts.</a:t>
            </a:r>
          </a:p>
          <a:p>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27</a:t>
            </a:fld>
            <a:endParaRPr lang="en-US" smtClean="0"/>
          </a:p>
        </p:txBody>
      </p:sp>
    </p:spTree>
    <p:extLst>
      <p:ext uri="{BB962C8B-B14F-4D97-AF65-F5344CB8AC3E}">
        <p14:creationId xmlns:p14="http://schemas.microsoft.com/office/powerpoint/2010/main" val="95283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sldNum"/>
          </p:nvPr>
        </p:nvSpPr>
        <p:spPr>
          <a:ln/>
        </p:spPr>
        <p:txBody>
          <a:bodyPr/>
          <a:lstStyle/>
          <a:p>
            <a:fld id="{86FD929B-76C5-4AA1-98AC-3BAFFC8BFCD2}" type="slidenum">
              <a:rPr lang="en-US" altLang="it-IT"/>
              <a:pPr/>
              <a:t>3</a:t>
            </a:fld>
            <a:endParaRPr lang="en-US" altLang="it-IT"/>
          </a:p>
        </p:txBody>
      </p:sp>
      <p:sp>
        <p:nvSpPr>
          <p:cNvPr id="57345" name="Rectangle 1"/>
          <p:cNvSpPr txBox="1">
            <a:spLocks noGrp="1" noRot="1" noChangeAspect="1" noChangeArrowheads="1"/>
          </p:cNvSpPr>
          <p:nvPr>
            <p:ph type="sldImg"/>
          </p:nvPr>
        </p:nvSpPr>
        <p:spPr bwMode="auto">
          <a:xfrm>
            <a:off x="1144588" y="695325"/>
            <a:ext cx="4556125" cy="34178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it-IT" dirty="0" smtClean="0"/>
              <a:t>Questa se non </a:t>
            </a:r>
            <a:r>
              <a:rPr lang="en-US" altLang="it-IT" dirty="0" err="1" smtClean="0"/>
              <a:t>fai</a:t>
            </a:r>
            <a:r>
              <a:rPr lang="en-US" altLang="it-IT" dirty="0" smtClean="0"/>
              <a:t> </a:t>
            </a:r>
            <a:r>
              <a:rPr lang="en-US" altLang="it-IT" dirty="0" err="1" smtClean="0"/>
              <a:t>vedere</a:t>
            </a:r>
            <a:r>
              <a:rPr lang="en-US" altLang="it-IT" dirty="0" smtClean="0"/>
              <a:t> </a:t>
            </a:r>
            <a:r>
              <a:rPr lang="en-US" altLang="it-IT" dirty="0" err="1" smtClean="0"/>
              <a:t>il</a:t>
            </a:r>
            <a:r>
              <a:rPr lang="en-US" altLang="it-IT" dirty="0" smtClean="0"/>
              <a:t> </a:t>
            </a:r>
            <a:r>
              <a:rPr lang="en-US" altLang="it-IT" dirty="0" err="1" smtClean="0"/>
              <a:t>filmato</a:t>
            </a:r>
            <a:r>
              <a:rPr lang="en-US" altLang="it-IT" dirty="0" smtClean="0"/>
              <a:t>…</a:t>
            </a:r>
            <a:endParaRPr lang="it-IT" alt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http://www.cosmos.esa.int/web/gaia/media-gallery/videos</a:t>
            </a:r>
          </a:p>
          <a:p>
            <a:r>
              <a:rPr lang="en-US" dirty="0" smtClean="0"/>
              <a:t>This movie shows the number of field transits (for both fields of view).</a:t>
            </a:r>
            <a:br>
              <a:rPr lang="en-US" dirty="0" smtClean="0"/>
            </a:br>
            <a:r>
              <a:rPr lang="en-US" dirty="0" smtClean="0"/>
              <a:t>The coordinates are in ICRS, longitude increasing to the left.</a:t>
            </a:r>
          </a:p>
          <a:p>
            <a:r>
              <a:rPr lang="en-US" dirty="0" smtClean="0"/>
              <a:t>The ecliptic plane in this system is given by the blue warped line.</a:t>
            </a:r>
          </a:p>
          <a:p>
            <a:r>
              <a:rPr lang="en-US" dirty="0" smtClean="0"/>
              <a:t>The sun is represented by a yellow dot.</a:t>
            </a:r>
          </a:p>
          <a:p>
            <a:r>
              <a:rPr lang="en-US" dirty="0" smtClean="0"/>
              <a:t>The spin axis of Gaia is represented with a black dot</a:t>
            </a:r>
          </a:p>
          <a:p>
            <a:r>
              <a:rPr lang="en-US" dirty="0" smtClean="0"/>
              <a:t>The movie has three intervals, interesting features to note are:</a:t>
            </a:r>
          </a:p>
          <a:p>
            <a:r>
              <a:rPr lang="en-US" dirty="0" smtClean="0"/>
              <a:t>1) From 0 to 2 days:</a:t>
            </a:r>
          </a:p>
          <a:p>
            <a:r>
              <a:rPr lang="en-US" dirty="0" smtClean="0"/>
              <a:t>The two fields of view scan great circles.</a:t>
            </a:r>
          </a:p>
          <a:p>
            <a:r>
              <a:rPr lang="en-US" dirty="0" smtClean="0"/>
              <a:t>Due to slow precession of the spin axis, different great circles are scanned.</a:t>
            </a:r>
          </a:p>
          <a:p>
            <a:pPr algn="just"/>
            <a:r>
              <a:rPr lang="en-US" dirty="0" smtClean="0"/>
              <a:t>The 'holes' between the great circles are real, since the across scan rate is too  high there to overlap everywhere with the previous great circle. You will see that these holes are observed at later times.</a:t>
            </a:r>
          </a:p>
          <a:p>
            <a:r>
              <a:rPr lang="en-US" dirty="0" smtClean="0"/>
              <a:t>2) From 2 to 183 days: The 63 day precession period of the spin axis can clearly be seen, and the spin axis is obviously in the middle of the great circles that are being scanned.</a:t>
            </a:r>
          </a:p>
          <a:p>
            <a:r>
              <a:rPr lang="en-US" dirty="0" smtClean="0"/>
              <a:t>The spin axis is always at an angle of 45 degrees with the sun.</a:t>
            </a:r>
          </a:p>
          <a:p>
            <a:r>
              <a:rPr lang="en-US" dirty="0" smtClean="0"/>
              <a:t>It shows that after half a year we have covered the whole sky at least once.</a:t>
            </a:r>
          </a:p>
          <a:p>
            <a:r>
              <a:rPr lang="en-US" dirty="0" smtClean="0"/>
              <a:t>3) From 183 days to 5 years: It shows how the particular NSL (Nominal</a:t>
            </a:r>
            <a:r>
              <a:rPr lang="en-US" baseline="0" dirty="0" smtClean="0"/>
              <a:t> Scanning Law) </a:t>
            </a:r>
            <a:r>
              <a:rPr lang="en-US" dirty="0" smtClean="0"/>
              <a:t>scan pattern is being built up.</a:t>
            </a:r>
          </a:p>
          <a:p>
            <a:r>
              <a:rPr lang="en-US" dirty="0" smtClean="0"/>
              <a:t>It shows that the overabundant regions at +/- 45 </a:t>
            </a:r>
            <a:r>
              <a:rPr lang="en-US" dirty="0" err="1" smtClean="0"/>
              <a:t>deg</a:t>
            </a:r>
            <a:r>
              <a:rPr lang="en-US" dirty="0" smtClean="0"/>
              <a:t> latitude in ecliptic co-ordinates are caused by the 45 </a:t>
            </a:r>
            <a:r>
              <a:rPr lang="en-US" dirty="0" err="1" smtClean="0"/>
              <a:t>deg</a:t>
            </a:r>
            <a:r>
              <a:rPr lang="en-US" dirty="0" smtClean="0"/>
              <a:t> angle between the spin axis and the sun (remember that the ecliptic plane is indicated by the blue line).</a:t>
            </a:r>
          </a:p>
          <a:p>
            <a:r>
              <a:rPr lang="en-US" dirty="0" smtClean="0"/>
              <a:t>The movie was made by scanning the central positions of each pixel of a </a:t>
            </a:r>
            <a:r>
              <a:rPr lang="en-US" dirty="0" err="1" smtClean="0"/>
              <a:t>healpix</a:t>
            </a:r>
            <a:r>
              <a:rPr lang="en-US" dirty="0" smtClean="0"/>
              <a:t> map of depth 8 (3.1 million pixels) with the scanner in </a:t>
            </a:r>
            <a:r>
              <a:rPr lang="en-US" dirty="0" err="1" smtClean="0"/>
              <a:t>AGISLab</a:t>
            </a:r>
            <a:r>
              <a:rPr lang="en-US" dirty="0" smtClean="0"/>
              <a:t> and taking the number of SM-observations (of which there is just 1 per field transit). Then the map was projected into a Hammer-</a:t>
            </a:r>
            <a:r>
              <a:rPr lang="en-US" dirty="0" err="1" smtClean="0"/>
              <a:t>Aitoff</a:t>
            </a:r>
            <a:r>
              <a:rPr lang="en-US" dirty="0" smtClean="0"/>
              <a:t> plot using the graphics library in </a:t>
            </a:r>
            <a:r>
              <a:rPr lang="en-US" dirty="0" err="1" smtClean="0"/>
              <a:t>GaiaTools</a:t>
            </a:r>
            <a:r>
              <a:rPr lang="en-US" dirty="0" smtClean="0"/>
              <a:t>.</a:t>
            </a:r>
            <a:br>
              <a:rPr lang="en-US" dirty="0" smtClean="0"/>
            </a:br>
            <a:r>
              <a:rPr lang="en-US" dirty="0" smtClean="0"/>
              <a:t/>
            </a:r>
            <a:br>
              <a:rPr lang="en-US" dirty="0" smtClean="0"/>
            </a:br>
            <a:r>
              <a:rPr lang="en-US" dirty="0" smtClean="0"/>
              <a:t>The picture, in particular, shows the number of field transits in ICRS after 5 years.</a:t>
            </a:r>
          </a:p>
          <a:p>
            <a:endParaRPr lang="it-IT" dirty="0" smtClean="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7</a:t>
            </a:fld>
            <a:endParaRPr lang="en-US" smtClean="0"/>
          </a:p>
        </p:txBody>
      </p:sp>
    </p:spTree>
    <p:extLst>
      <p:ext uri="{BB962C8B-B14F-4D97-AF65-F5344CB8AC3E}">
        <p14:creationId xmlns:p14="http://schemas.microsoft.com/office/powerpoint/2010/main" val="163141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1230 </a:t>
            </a:r>
            <a:r>
              <a:rPr lang="en-US" dirty="0" err="1" smtClean="0"/>
              <a:t>sq</a:t>
            </a:r>
            <a:r>
              <a:rPr lang="en-US" dirty="0" smtClean="0"/>
              <a:t> </a:t>
            </a:r>
            <a:r>
              <a:rPr lang="en-US" dirty="0" err="1" smtClean="0"/>
              <a:t>deg</a:t>
            </a:r>
            <a:r>
              <a:rPr lang="en-US" dirty="0" smtClean="0"/>
              <a:t> per day from https://project.lsst.org/meetings/lsst-europe-2013/sites/default/files/lsstcam13-hodgkin.pdf</a:t>
            </a:r>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8</a:t>
            </a:fld>
            <a:endParaRPr lang="en-US" smtClean="0"/>
          </a:p>
        </p:txBody>
      </p:sp>
    </p:spTree>
    <p:extLst>
      <p:ext uri="{BB962C8B-B14F-4D97-AF65-F5344CB8AC3E}">
        <p14:creationId xmlns:p14="http://schemas.microsoft.com/office/powerpoint/2010/main" val="1548296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CU3 core processing</a:t>
            </a:r>
            <a:endParaRPr lang="it-IT" dirty="0" smtClean="0"/>
          </a:p>
          <a:p>
            <a:r>
              <a:rPr lang="it-IT" dirty="0" smtClean="0"/>
              <a:t>ESOC : </a:t>
            </a:r>
            <a:r>
              <a:rPr lang="it-IT" dirty="0" err="1" smtClean="0"/>
              <a:t>European</a:t>
            </a:r>
            <a:r>
              <a:rPr lang="it-IT" dirty="0" smtClean="0"/>
              <a:t> Space Operations Centre (ESA)</a:t>
            </a:r>
          </a:p>
          <a:p>
            <a:r>
              <a:rPr lang="it-IT" dirty="0" smtClean="0"/>
              <a:t>ESAC : </a:t>
            </a:r>
            <a:r>
              <a:rPr lang="it-IT" dirty="0" err="1" smtClean="0"/>
              <a:t>European</a:t>
            </a:r>
            <a:r>
              <a:rPr lang="it-IT" dirty="0" smtClean="0"/>
              <a:t> Space </a:t>
            </a:r>
            <a:r>
              <a:rPr lang="it-IT" dirty="0" err="1" smtClean="0"/>
              <a:t>Astronomy</a:t>
            </a:r>
            <a:r>
              <a:rPr lang="it-IT" dirty="0" smtClean="0"/>
              <a:t> Centre (</a:t>
            </a:r>
            <a:r>
              <a:rPr lang="it-IT" dirty="0" err="1" smtClean="0"/>
              <a:t>VilSpa</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10</a:t>
            </a:fld>
            <a:endParaRPr lang="en-US" smtClean="0"/>
          </a:p>
        </p:txBody>
      </p:sp>
    </p:spTree>
    <p:extLst>
      <p:ext uri="{BB962C8B-B14F-4D97-AF65-F5344CB8AC3E}">
        <p14:creationId xmlns:p14="http://schemas.microsoft.com/office/powerpoint/2010/main" val="346444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9E5C076-117E-4F88-BE0D-4F23A8E9F9EC}" type="slidenum">
              <a:rPr lang="it-IT" smtClean="0"/>
              <a:t>11</a:t>
            </a:fld>
            <a:endParaRPr lang="it-IT"/>
          </a:p>
        </p:txBody>
      </p:sp>
    </p:spTree>
    <p:extLst>
      <p:ext uri="{BB962C8B-B14F-4D97-AF65-F5344CB8AC3E}">
        <p14:creationId xmlns:p14="http://schemas.microsoft.com/office/powerpoint/2010/main" val="196813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14</a:t>
            </a:fld>
            <a:endParaRPr lang="en-US" smtClean="0"/>
          </a:p>
        </p:txBody>
      </p:sp>
    </p:spTree>
    <p:extLst>
      <p:ext uri="{BB962C8B-B14F-4D97-AF65-F5344CB8AC3E}">
        <p14:creationId xmlns:p14="http://schemas.microsoft.com/office/powerpoint/2010/main" val="176751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smtClean="0"/>
              <a:t>Dati</a:t>
            </a:r>
            <a:r>
              <a:rPr lang="en-US" dirty="0" smtClean="0"/>
              <a:t> from Hodgkin CU5M16 https://wiki.cosmos.esa.int/gaia-dpac/images/a/a1/CU5M16_sth.pdf</a:t>
            </a:r>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15</a:t>
            </a:fld>
            <a:endParaRPr lang="en-US" smtClean="0"/>
          </a:p>
        </p:txBody>
      </p:sp>
    </p:spTree>
    <p:extLst>
      <p:ext uri="{BB962C8B-B14F-4D97-AF65-F5344CB8AC3E}">
        <p14:creationId xmlns:p14="http://schemas.microsoft.com/office/powerpoint/2010/main" val="176751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map shows locations of Gaia Science Alerts (black stars), superimposed on the scan density map of the sky. The background </a:t>
            </a:r>
            <a:r>
              <a:rPr lang="en-US" dirty="0" err="1" smtClean="0"/>
              <a:t>colour</a:t>
            </a:r>
            <a:r>
              <a:rPr lang="en-US" dirty="0" smtClean="0"/>
              <a:t> indicates how many times each area, of approximately 0.05 square degrees, of the sky was seen by the Gaia Photometric Science Alerts up to date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CA077768-21C8-4125-A345-258E48D2EED0}" type="slidenum">
              <a:rPr lang="en-US" smtClean="0"/>
              <a:pPr/>
              <a:t>17</a:t>
            </a:fld>
            <a:endParaRPr lang="en-US" smtClean="0"/>
          </a:p>
        </p:txBody>
      </p:sp>
    </p:spTree>
    <p:extLst>
      <p:ext uri="{BB962C8B-B14F-4D97-AF65-F5344CB8AC3E}">
        <p14:creationId xmlns:p14="http://schemas.microsoft.com/office/powerpoint/2010/main" val="3582597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it-IT" smtClean="0"/>
              <a:t>Fare clic per modificare lo stile del titolo</a:t>
            </a:r>
            <a:endParaRPr lang="en-US"/>
          </a:p>
        </p:txBody>
      </p:sp>
      <p:sp>
        <p:nvSpPr>
          <p:cNvPr id="10" name="Date Placeholder 9"/>
          <p:cNvSpPr>
            <a:spLocks noGrp="1"/>
          </p:cNvSpPr>
          <p:nvPr>
            <p:ph type="dt" sz="half" idx="10"/>
          </p:nvPr>
        </p:nvSpPr>
        <p:spPr/>
        <p:txBody>
          <a:bodyPr/>
          <a:lstStyle/>
          <a:p>
            <a:r>
              <a:rPr lang="it-IT" smtClean="0"/>
              <a:t>13-May-2016</a:t>
            </a:r>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12" name="Footer Placeholder 11"/>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olo e testo">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8" name="Date Placeholder 7"/>
          <p:cNvSpPr>
            <a:spLocks noGrp="1"/>
          </p:cNvSpPr>
          <p:nvPr>
            <p:ph type="dt" sz="half" idx="10"/>
          </p:nvPr>
        </p:nvSpPr>
        <p:spPr/>
        <p:txBody>
          <a:bodyPr/>
          <a:lstStyle/>
          <a:p>
            <a:r>
              <a:rPr lang="it-IT" smtClean="0"/>
              <a:t>13-May-2016</a:t>
            </a:r>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11" name="Footer Placeholder 10"/>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7" name="Date Placeholder 6"/>
          <p:cNvSpPr>
            <a:spLocks noGrp="1"/>
          </p:cNvSpPr>
          <p:nvPr>
            <p:ph type="dt" sz="half" idx="10"/>
          </p:nvPr>
        </p:nvSpPr>
        <p:spPr/>
        <p:txBody>
          <a:bodyPr/>
          <a:lstStyle/>
          <a:p>
            <a:r>
              <a:rPr lang="it-IT" smtClean="0"/>
              <a:t>13-May-2016</a:t>
            </a:r>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9" name="Footer Placeholder 8"/>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t>13-May-2016</a:t>
            </a:r>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8" name="Footer Placeholder 7"/>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olo e testo su due colonne">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1" name="Rectangle 11"/>
          <p:cNvSpPr>
            <a:spLocks noGrp="1"/>
          </p:cNvSpPr>
          <p:nvPr>
            <p:ph type="body"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10" name="Date Placeholder 9"/>
          <p:cNvSpPr>
            <a:spLocks noGrp="1"/>
          </p:cNvSpPr>
          <p:nvPr>
            <p:ph type="dt" sz="half" idx="10"/>
          </p:nvPr>
        </p:nvSpPr>
        <p:spPr/>
        <p:txBody>
          <a:bodyPr/>
          <a:lstStyle/>
          <a:p>
            <a:r>
              <a:rPr lang="it-IT" smtClean="0"/>
              <a:t>13-May-2016</a:t>
            </a:r>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13" name="Footer Placeholder 12"/>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8" name="Date Placeholder 7"/>
          <p:cNvSpPr>
            <a:spLocks noGrp="1"/>
          </p:cNvSpPr>
          <p:nvPr>
            <p:ph type="dt" sz="half" idx="10"/>
          </p:nvPr>
        </p:nvSpPr>
        <p:spPr/>
        <p:txBody>
          <a:bodyPr/>
          <a:lstStyle/>
          <a:p>
            <a:r>
              <a:rPr lang="it-IT" smtClean="0"/>
              <a:t>13-May-2016</a:t>
            </a:r>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10" name="Footer Placeholder 9"/>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7" name="Rectangle 17"/>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9" name="Date Placeholder 8"/>
          <p:cNvSpPr>
            <a:spLocks noGrp="1"/>
          </p:cNvSpPr>
          <p:nvPr>
            <p:ph type="dt" sz="half" idx="10"/>
          </p:nvPr>
        </p:nvSpPr>
        <p:spPr/>
        <p:txBody>
          <a:bodyPr/>
          <a:lstStyle/>
          <a:p>
            <a:r>
              <a:rPr lang="it-IT" smtClean="0"/>
              <a:t>13-May-2016</a:t>
            </a:r>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‹N›</a:t>
            </a:fld>
            <a:endParaRPr lang="en-US"/>
          </a:p>
        </p:txBody>
      </p:sp>
      <p:sp>
        <p:nvSpPr>
          <p:cNvPr id="11" name="Footer Placeholder 10"/>
          <p:cNvSpPr>
            <a:spLocks noGrp="1"/>
          </p:cNvSpPr>
          <p:nvPr>
            <p:ph type="ftr" sz="quarter" idx="12"/>
          </p:nvPr>
        </p:nvSpPr>
        <p:spPr/>
        <p:txBody>
          <a:bodyPr/>
          <a:lstStyle/>
          <a:p>
            <a:r>
              <a:rPr lang="it-IT" smtClean="0"/>
              <a:t>Use of small telescopes in the giant era  Osservatorio Polifunzionale del Chianti</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it-IT" smtClean="0"/>
              <a:t>Fare clic per modificare lo stile del titolo</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r>
              <a:rPr lang="it-IT" smtClean="0"/>
              <a:t>13-May-2016</a:t>
            </a:r>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r>
              <a:rPr lang="it-IT" sz="1000" smtClean="0"/>
              <a:t>Use of small telescopes in the giant era  Osservatorio Polifunzionale del Chianti</a:t>
            </a:r>
            <a:endParaRPr lang="en-US" sz="1000" smtClean="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‹N›</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gaia.ac.uk/selected-gaia-science-alerts"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www.ast.cam.ac.uk/ioa/wikis/gsawgwiki/index.php/Main_Pag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st.cam.ac.uk/ioa/wikis/gsawgwiki/index.php/Calibration_Server"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ast.cam.ac.uk/ioa/wikis/gsawgwiki/index.php/Calibration_Server" TargetMode="Externa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gsaweb.ast.cam.ac.uk/alerts/alertsindex"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docs.google.com/spreadsheet/ccc?authkey=CJHAnaEK&amp;key=0AgPX6wFm4RGMdHhHYlpOdng4c2lSTFJxazZoSkFxclE&amp;hl=en_GB&amp;authkey=CJHAnaEK#gid=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2438400"/>
            <a:ext cx="9144000" cy="838200"/>
          </a:xfrm>
        </p:spPr>
        <p:txBody>
          <a:bodyPr>
            <a:noAutofit/>
          </a:bodyPr>
          <a:lstStyle/>
          <a:p>
            <a:pPr algn="ctr"/>
            <a:r>
              <a:rPr lang="en-US" sz="4800" b="1" dirty="0" smtClean="0">
                <a:ln w="12700">
                  <a:solidFill>
                    <a:schemeClr val="bg1"/>
                  </a:solidFill>
                  <a:prstDash val="solid"/>
                </a:ln>
                <a:solidFill>
                  <a:srgbClr val="A50021"/>
                </a:solidFill>
              </a:rPr>
              <a:t>Gaia Science Alerts </a:t>
            </a:r>
            <a:endParaRPr lang="it-IT" sz="4800" b="1" dirty="0">
              <a:ln w="12700">
                <a:solidFill>
                  <a:schemeClr val="bg1"/>
                </a:solidFill>
                <a:prstDash val="solid"/>
              </a:ln>
              <a:solidFill>
                <a:srgbClr val="A50021"/>
              </a:solidFill>
            </a:endParaRPr>
          </a:p>
        </p:txBody>
      </p:sp>
      <p:sp>
        <p:nvSpPr>
          <p:cNvPr id="3" name="Sottotitolo 2"/>
          <p:cNvSpPr>
            <a:spLocks noGrp="1"/>
          </p:cNvSpPr>
          <p:nvPr>
            <p:ph type="subTitle" idx="1"/>
          </p:nvPr>
        </p:nvSpPr>
        <p:spPr>
          <a:xfrm>
            <a:off x="0" y="4876800"/>
            <a:ext cx="9144000" cy="838200"/>
          </a:xfrm>
        </p:spPr>
        <p:txBody>
          <a:bodyPr>
            <a:normAutofit/>
          </a:bodyPr>
          <a:lstStyle/>
          <a:p>
            <a:pPr algn="ctr"/>
            <a:r>
              <a:rPr lang="it-IT" sz="2400" b="1" dirty="0">
                <a:ln w="12700">
                  <a:solidFill>
                    <a:schemeClr val="bg1"/>
                  </a:solidFill>
                  <a:prstDash val="solid"/>
                </a:ln>
                <a:solidFill>
                  <a:srgbClr val="A50021"/>
                </a:solidFill>
                <a:latin typeface="+mj-lt"/>
              </a:rPr>
              <a:t>Giuseppe Altavilla, INAF-Osservatorio Astronomico di Bologna</a:t>
            </a:r>
          </a:p>
          <a:p>
            <a:pPr algn="ctr"/>
            <a:r>
              <a:rPr lang="it-IT" sz="2400" b="1" dirty="0" smtClean="0">
                <a:ln w="12700">
                  <a:solidFill>
                    <a:schemeClr val="bg1"/>
                  </a:solidFill>
                  <a:prstDash val="solid"/>
                </a:ln>
                <a:solidFill>
                  <a:srgbClr val="A50021"/>
                </a:solidFill>
                <a:latin typeface="+mj-lt"/>
              </a:rPr>
              <a:t>giuseppe.altavilla@oabo.inaf.it</a:t>
            </a:r>
            <a:endParaRPr lang="it-IT" sz="2400" b="1" dirty="0">
              <a:ln w="12700">
                <a:solidFill>
                  <a:schemeClr val="bg1"/>
                </a:solidFill>
                <a:prstDash val="solid"/>
              </a:ln>
              <a:solidFill>
                <a:srgbClr val="A50021"/>
              </a:solidFill>
              <a:latin typeface="+mj-lt"/>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2400"/>
            <a:ext cx="2057400" cy="1162409"/>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5910032"/>
            <a:ext cx="1523999" cy="734607"/>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2472" y="414486"/>
            <a:ext cx="1094328" cy="683955"/>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3962" y="327661"/>
            <a:ext cx="1619838" cy="1028700"/>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600" y="5029200"/>
            <a:ext cx="7258728" cy="2209800"/>
          </a:xfrm>
          <a:prstGeom prst="rect">
            <a:avLst/>
          </a:prstGeom>
        </p:spPr>
      </p:pic>
    </p:spTree>
    <p:extLst>
      <p:ext uri="{BB962C8B-B14F-4D97-AF65-F5344CB8AC3E}">
        <p14:creationId xmlns:p14="http://schemas.microsoft.com/office/powerpoint/2010/main" val="516831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10</a:t>
            </a:fld>
            <a:endParaRPr lang="en-US"/>
          </a:p>
        </p:txBody>
      </p:sp>
      <p:sp>
        <p:nvSpPr>
          <p:cNvPr id="11"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a:t>
            </a:r>
            <a:r>
              <a:rPr lang="en-US" b="1" dirty="0">
                <a:ln w="12700">
                  <a:solidFill>
                    <a:schemeClr val="bg1"/>
                  </a:solidFill>
                  <a:prstDash val="solid"/>
                </a:ln>
                <a:solidFill>
                  <a:srgbClr val="A50021"/>
                </a:solidFill>
              </a:rPr>
              <a:t>Science Alerts </a:t>
            </a:r>
            <a:r>
              <a:rPr lang="en-US" b="1" dirty="0" err="1">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8225"/>
            <a:ext cx="1777445" cy="1777445"/>
          </a:xfrm>
          <a:prstGeom prst="rect">
            <a:avLst/>
          </a:prstGeom>
        </p:spPr>
      </p:pic>
      <p:sp>
        <p:nvSpPr>
          <p:cNvPr id="13" name="Elaborazione alternativa 12"/>
          <p:cNvSpPr/>
          <p:nvPr/>
        </p:nvSpPr>
        <p:spPr>
          <a:xfrm>
            <a:off x="2012260" y="2551680"/>
            <a:ext cx="2057400" cy="609600"/>
          </a:xfrm>
          <a:prstGeom prst="flowChartAlternate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err="1">
                <a:solidFill>
                  <a:srgbClr val="C00000"/>
                </a:solidFill>
                <a:latin typeface="Calibri" panose="020F0502020204030204" pitchFamily="34" charset="0"/>
              </a:rPr>
              <a:t>Telemetry</a:t>
            </a:r>
            <a:r>
              <a:rPr lang="it-IT" sz="2000" b="1" dirty="0">
                <a:solidFill>
                  <a:srgbClr val="C00000"/>
                </a:solidFill>
                <a:latin typeface="Calibri" panose="020F0502020204030204" pitchFamily="34" charset="0"/>
              </a:rPr>
              <a:t> </a:t>
            </a:r>
            <a:r>
              <a:rPr lang="it-IT" sz="2000" b="1" dirty="0" smtClean="0">
                <a:solidFill>
                  <a:srgbClr val="C00000"/>
                </a:solidFill>
                <a:latin typeface="Calibri" panose="020F0502020204030204" pitchFamily="34" charset="0"/>
              </a:rPr>
              <a:t>- ESOC</a:t>
            </a:r>
            <a:endParaRPr lang="it-IT" sz="2000" b="1" dirty="0">
              <a:solidFill>
                <a:srgbClr val="C00000"/>
              </a:solidFill>
              <a:latin typeface="Calibri" panose="020F0502020204030204" pitchFamily="34" charset="0"/>
            </a:endParaRPr>
          </a:p>
        </p:txBody>
      </p:sp>
      <p:sp>
        <p:nvSpPr>
          <p:cNvPr id="14" name="Elaborazione alternativa 13"/>
          <p:cNvSpPr/>
          <p:nvPr/>
        </p:nvSpPr>
        <p:spPr>
          <a:xfrm>
            <a:off x="5067300" y="1699592"/>
            <a:ext cx="3886200" cy="711478"/>
          </a:xfrm>
          <a:prstGeom prst="flowChartAlternate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smtClean="0">
                <a:solidFill>
                  <a:srgbClr val="C00000"/>
                </a:solidFill>
                <a:latin typeface="Calibri" panose="020F0502020204030204" pitchFamily="34" charset="0"/>
              </a:rPr>
              <a:t>CU3</a:t>
            </a:r>
            <a:endParaRPr lang="it-IT" sz="2000" b="1" dirty="0">
              <a:solidFill>
                <a:srgbClr val="C00000"/>
              </a:solidFill>
              <a:latin typeface="Calibri" panose="020F0502020204030204" pitchFamily="34" charset="0"/>
            </a:endParaRPr>
          </a:p>
          <a:p>
            <a:r>
              <a:rPr lang="it-IT" sz="2000" b="1" dirty="0" err="1">
                <a:solidFill>
                  <a:srgbClr val="C00000"/>
                </a:solidFill>
                <a:latin typeface="Calibri" panose="020F0502020204030204" pitchFamily="34" charset="0"/>
              </a:rPr>
              <a:t>Initial</a:t>
            </a:r>
            <a:r>
              <a:rPr lang="it-IT" sz="2000" b="1" dirty="0">
                <a:solidFill>
                  <a:srgbClr val="C00000"/>
                </a:solidFill>
                <a:latin typeface="Calibri" panose="020F0502020204030204" pitchFamily="34" charset="0"/>
              </a:rPr>
              <a:t> Data Treatment (</a:t>
            </a:r>
            <a:r>
              <a:rPr lang="it-IT" sz="2000" b="1" dirty="0" smtClean="0">
                <a:solidFill>
                  <a:srgbClr val="C00000"/>
                </a:solidFill>
                <a:latin typeface="Calibri" panose="020F0502020204030204" pitchFamily="34" charset="0"/>
              </a:rPr>
              <a:t>IDT) - ESAC</a:t>
            </a:r>
            <a:endParaRPr lang="it-IT" sz="2000" b="1" dirty="0">
              <a:solidFill>
                <a:srgbClr val="C00000"/>
              </a:solidFill>
              <a:latin typeface="Calibri" panose="020F0502020204030204" pitchFamily="34" charset="0"/>
            </a:endParaRPr>
          </a:p>
        </p:txBody>
      </p:sp>
      <p:sp>
        <p:nvSpPr>
          <p:cNvPr id="15" name="Elaborazione alternativa 14"/>
          <p:cNvSpPr/>
          <p:nvPr/>
        </p:nvSpPr>
        <p:spPr>
          <a:xfrm>
            <a:off x="4381500" y="2943225"/>
            <a:ext cx="4572000" cy="990600"/>
          </a:xfrm>
          <a:prstGeom prst="flowChartAlternate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000" b="1" dirty="0" smtClean="0">
                <a:solidFill>
                  <a:srgbClr val="C00000"/>
                </a:solidFill>
                <a:latin typeface="Calibri" panose="020F0502020204030204" pitchFamily="34" charset="0"/>
              </a:rPr>
              <a:t>CU5</a:t>
            </a:r>
            <a:endParaRPr lang="it-IT" sz="2000" b="1" dirty="0">
              <a:solidFill>
                <a:srgbClr val="C00000"/>
              </a:solidFill>
              <a:latin typeface="Calibri" panose="020F0502020204030204" pitchFamily="34" charset="0"/>
            </a:endParaRPr>
          </a:p>
          <a:p>
            <a:r>
              <a:rPr lang="it-IT" sz="2000" b="1" dirty="0" err="1" smtClean="0">
                <a:solidFill>
                  <a:srgbClr val="C00000"/>
                </a:solidFill>
                <a:latin typeface="Calibri" panose="020F0502020204030204" pitchFamily="34" charset="0"/>
              </a:rPr>
              <a:t>Photometric</a:t>
            </a:r>
            <a:r>
              <a:rPr lang="it-IT" sz="2000" b="1" dirty="0" smtClean="0">
                <a:solidFill>
                  <a:srgbClr val="C00000"/>
                </a:solidFill>
                <a:latin typeface="Calibri" panose="020F0502020204030204" pitchFamily="34" charset="0"/>
              </a:rPr>
              <a:t> processing Cambridge – </a:t>
            </a:r>
            <a:r>
              <a:rPr lang="it-IT" sz="2000" b="1" dirty="0" err="1" smtClean="0">
                <a:solidFill>
                  <a:srgbClr val="C00000"/>
                </a:solidFill>
                <a:latin typeface="Calibri" panose="020F0502020204030204" pitchFamily="34" charset="0"/>
              </a:rPr>
              <a:t>IoA</a:t>
            </a:r>
            <a:endParaRPr lang="it-IT" sz="2000" b="1" dirty="0" smtClean="0">
              <a:solidFill>
                <a:srgbClr val="C00000"/>
              </a:solidFill>
              <a:latin typeface="Calibri" panose="020F0502020204030204" pitchFamily="34" charset="0"/>
            </a:endParaRPr>
          </a:p>
          <a:p>
            <a:pPr algn="ctr"/>
            <a:r>
              <a:rPr lang="en-US" sz="2000" b="1" dirty="0" err="1" smtClean="0">
                <a:solidFill>
                  <a:srgbClr val="C00000"/>
                </a:solidFill>
                <a:latin typeface="Calibri" panose="020F0502020204030204" pitchFamily="34" charset="0"/>
              </a:rPr>
              <a:t>Alertpipe</a:t>
            </a:r>
            <a:endParaRPr lang="it-IT" sz="2000" b="1" dirty="0">
              <a:solidFill>
                <a:srgbClr val="C00000"/>
              </a:solidFill>
              <a:latin typeface="Calibri" panose="020F0502020204030204" pitchFamily="34" charset="0"/>
            </a:endParaRPr>
          </a:p>
        </p:txBody>
      </p:sp>
      <p:sp>
        <p:nvSpPr>
          <p:cNvPr id="16" name="Elaborazione 15"/>
          <p:cNvSpPr/>
          <p:nvPr/>
        </p:nvSpPr>
        <p:spPr>
          <a:xfrm>
            <a:off x="6359387" y="4758773"/>
            <a:ext cx="2594113" cy="1524000"/>
          </a:xfrm>
          <a:prstGeom prst="flowChart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C00000"/>
                </a:solidFill>
                <a:latin typeface="Calibri" panose="020F0502020204030204" pitchFamily="34" charset="0"/>
              </a:rPr>
              <a:t>Follow-up:</a:t>
            </a:r>
            <a:endParaRPr lang="en-US" sz="2000" b="1" dirty="0">
              <a:solidFill>
                <a:srgbClr val="C00000"/>
              </a:solidFill>
              <a:latin typeface="Calibri" panose="020F0502020204030204" pitchFamily="34" charset="0"/>
            </a:endParaRPr>
          </a:p>
          <a:p>
            <a:pPr marL="342900" indent="-342900">
              <a:buFont typeface="Arial" panose="020B0604020202020204" pitchFamily="34" charset="0"/>
              <a:buChar char="•"/>
            </a:pPr>
            <a:r>
              <a:rPr lang="it-IT" sz="2000" b="1" dirty="0">
                <a:solidFill>
                  <a:srgbClr val="C00000"/>
                </a:solidFill>
                <a:latin typeface="Calibri" panose="020F0502020204030204" pitchFamily="34" charset="0"/>
              </a:rPr>
              <a:t>Gaia Marshall</a:t>
            </a:r>
          </a:p>
          <a:p>
            <a:pPr marL="342900" indent="-342900">
              <a:buFont typeface="Arial" panose="020B0604020202020204" pitchFamily="34" charset="0"/>
              <a:buChar char="•"/>
            </a:pPr>
            <a:r>
              <a:rPr lang="en-US" sz="2000" b="1" dirty="0" smtClean="0">
                <a:solidFill>
                  <a:srgbClr val="C00000"/>
                </a:solidFill>
                <a:latin typeface="Calibri" panose="020F0502020204030204" pitchFamily="34" charset="0"/>
              </a:rPr>
              <a:t>Calibration Server</a:t>
            </a:r>
            <a:endParaRPr lang="it-IT" sz="2000" b="1" dirty="0">
              <a:solidFill>
                <a:srgbClr val="C00000"/>
              </a:solidFill>
              <a:latin typeface="Calibri" panose="020F0502020204030204" pitchFamily="34" charset="0"/>
            </a:endParaRPr>
          </a:p>
        </p:txBody>
      </p:sp>
      <p:sp>
        <p:nvSpPr>
          <p:cNvPr id="17" name="Elaborazione alternativa 16"/>
          <p:cNvSpPr/>
          <p:nvPr/>
        </p:nvSpPr>
        <p:spPr>
          <a:xfrm>
            <a:off x="228601" y="3933825"/>
            <a:ext cx="3326296" cy="934277"/>
          </a:xfrm>
          <a:prstGeom prst="flowChartAlternate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latin typeface="Calibri" panose="020F0502020204030204" pitchFamily="34" charset="0"/>
              </a:rPr>
              <a:t>Alerts </a:t>
            </a:r>
            <a:r>
              <a:rPr lang="en-US" sz="2000" b="1" dirty="0" smtClean="0">
                <a:solidFill>
                  <a:srgbClr val="C00000"/>
                </a:solidFill>
                <a:latin typeface="Calibri" panose="020F0502020204030204" pitchFamily="34" charset="0"/>
              </a:rPr>
              <a:t>candidate detection, calibration, classification, cross match</a:t>
            </a:r>
            <a:endParaRPr lang="it-IT" sz="2000" b="1" dirty="0">
              <a:solidFill>
                <a:srgbClr val="C00000"/>
              </a:solidFill>
              <a:latin typeface="Calibri" panose="020F0502020204030204" pitchFamily="34" charset="0"/>
            </a:endParaRPr>
          </a:p>
        </p:txBody>
      </p:sp>
      <p:sp>
        <p:nvSpPr>
          <p:cNvPr id="18" name="Elaborazione alternativa 17"/>
          <p:cNvSpPr/>
          <p:nvPr/>
        </p:nvSpPr>
        <p:spPr>
          <a:xfrm>
            <a:off x="3733800" y="4719016"/>
            <a:ext cx="2320787" cy="609600"/>
          </a:xfrm>
          <a:prstGeom prst="flowChartAlternateProcess">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C00000"/>
                </a:solidFill>
                <a:latin typeface="Calibri" panose="020F0502020204030204" pitchFamily="34" charset="0"/>
              </a:rPr>
              <a:t>Gaia Science Alerts</a:t>
            </a:r>
            <a:endParaRPr lang="it-IT" sz="2000" b="1" dirty="0">
              <a:solidFill>
                <a:srgbClr val="C00000"/>
              </a:solidFill>
              <a:latin typeface="Calibri" panose="020F0502020204030204" pitchFamily="34" charset="0"/>
            </a:endParaRPr>
          </a:p>
        </p:txBody>
      </p:sp>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902943">
            <a:off x="1265969" y="2178300"/>
            <a:ext cx="746760" cy="746760"/>
          </a:xfrm>
          <a:prstGeom prst="rect">
            <a:avLst/>
          </a:prstGeom>
        </p:spPr>
      </p:pic>
      <p:cxnSp>
        <p:nvCxnSpPr>
          <p:cNvPr id="20" name="Connettore 4 19"/>
          <p:cNvCxnSpPr>
            <a:stCxn id="13" idx="0"/>
            <a:endCxn id="14" idx="1"/>
          </p:cNvCxnSpPr>
          <p:nvPr/>
        </p:nvCxnSpPr>
        <p:spPr>
          <a:xfrm rot="5400000" flipH="1" flipV="1">
            <a:off x="3805956" y="1290336"/>
            <a:ext cx="496349" cy="202634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Connettore 4 20"/>
          <p:cNvCxnSpPr>
            <a:stCxn id="14" idx="2"/>
          </p:cNvCxnSpPr>
          <p:nvPr/>
        </p:nvCxnSpPr>
        <p:spPr>
          <a:xfrm rot="5400000">
            <a:off x="6582398" y="2515224"/>
            <a:ext cx="532156" cy="323849"/>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Connettore 4 21"/>
          <p:cNvCxnSpPr>
            <a:endCxn id="17" idx="0"/>
          </p:cNvCxnSpPr>
          <p:nvPr/>
        </p:nvCxnSpPr>
        <p:spPr>
          <a:xfrm rot="10800000" flipV="1">
            <a:off x="1891750" y="3438521"/>
            <a:ext cx="2489765" cy="495304"/>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Connettore 4 22"/>
          <p:cNvCxnSpPr>
            <a:stCxn id="17" idx="2"/>
          </p:cNvCxnSpPr>
          <p:nvPr/>
        </p:nvCxnSpPr>
        <p:spPr>
          <a:xfrm rot="16200000" flipH="1">
            <a:off x="2731603" y="4028248"/>
            <a:ext cx="162342" cy="1842050"/>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Connettore 4 23"/>
          <p:cNvCxnSpPr>
            <a:stCxn id="18" idx="2"/>
          </p:cNvCxnSpPr>
          <p:nvPr/>
        </p:nvCxnSpPr>
        <p:spPr>
          <a:xfrm rot="16200000" flipH="1">
            <a:off x="5501308" y="4721501"/>
            <a:ext cx="265045" cy="1479273"/>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085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1" y="1368636"/>
            <a:ext cx="7741919" cy="5489364"/>
          </a:xfrm>
          <a:prstGeom prst="rect">
            <a:avLst/>
          </a:prstGeom>
        </p:spPr>
      </p:pic>
      <p:sp>
        <p:nvSpPr>
          <p:cNvPr id="6" name="CasellaDiTesto 5"/>
          <p:cNvSpPr txBox="1"/>
          <p:nvPr/>
        </p:nvSpPr>
        <p:spPr>
          <a:xfrm>
            <a:off x="5377597" y="6324600"/>
            <a:ext cx="3437159" cy="307777"/>
          </a:xfrm>
          <a:prstGeom prst="rect">
            <a:avLst/>
          </a:prstGeom>
          <a:noFill/>
        </p:spPr>
        <p:txBody>
          <a:bodyPr wrap="none" rtlCol="0">
            <a:spAutoFit/>
          </a:bodyPr>
          <a:lstStyle/>
          <a:p>
            <a:r>
              <a:rPr lang="it-IT" sz="1400" dirty="0">
                <a:solidFill>
                  <a:schemeClr val="bg1"/>
                </a:solidFill>
              </a:rPr>
              <a:t>https://</a:t>
            </a:r>
            <a:r>
              <a:rPr lang="it-IT" sz="1400" dirty="0" smtClean="0">
                <a:solidFill>
                  <a:schemeClr val="bg1"/>
                </a:solidFill>
              </a:rPr>
              <a:t>gaiamarshall.ast.cam.ac.uk/</a:t>
            </a:r>
            <a:r>
              <a:rPr lang="it-IT" sz="1400" dirty="0" smtClean="0">
                <a:solidFill>
                  <a:srgbClr val="160F1F"/>
                </a:solidFill>
              </a:rPr>
              <a:t>marshall</a:t>
            </a:r>
            <a:endParaRPr lang="it-IT" sz="1400" dirty="0">
              <a:solidFill>
                <a:srgbClr val="160F1F"/>
              </a:solidFill>
            </a:endParaRPr>
          </a:p>
        </p:txBody>
      </p:sp>
      <p:sp>
        <p:nvSpPr>
          <p:cNvPr id="8" name="CasellaDiTesto 7"/>
          <p:cNvSpPr txBox="1"/>
          <p:nvPr/>
        </p:nvSpPr>
        <p:spPr>
          <a:xfrm>
            <a:off x="914400" y="4375669"/>
            <a:ext cx="7972346" cy="1938992"/>
          </a:xfrm>
          <a:prstGeom prst="rect">
            <a:avLst/>
          </a:prstGeom>
          <a:solidFill>
            <a:schemeClr val="tx2">
              <a:alpha val="84000"/>
            </a:schemeClr>
          </a:solidFill>
        </p:spPr>
        <p:txBody>
          <a:bodyPr wrap="square" rtlCol="0">
            <a:spAutoFit/>
          </a:bodyPr>
          <a:lstStyle/>
          <a:p>
            <a:r>
              <a:rPr lang="en-US" sz="2400" b="1" dirty="0">
                <a:solidFill>
                  <a:schemeClr val="bg1"/>
                </a:solidFill>
              </a:rPr>
              <a:t>Provides a visual workflow of the status of alerts follow-up </a:t>
            </a:r>
          </a:p>
          <a:p>
            <a:r>
              <a:rPr lang="en-US" sz="2400" dirty="0" smtClean="0">
                <a:solidFill>
                  <a:schemeClr val="bg1"/>
                </a:solidFill>
              </a:rPr>
              <a:t>‣Developed </a:t>
            </a:r>
            <a:r>
              <a:rPr lang="en-US" sz="2400" dirty="0">
                <a:solidFill>
                  <a:schemeClr val="bg1"/>
                </a:solidFill>
              </a:rPr>
              <a:t>at Queen’s University Belfast for </a:t>
            </a:r>
            <a:r>
              <a:rPr lang="en-US" sz="2400" dirty="0" err="1">
                <a:solidFill>
                  <a:schemeClr val="bg1"/>
                </a:solidFill>
              </a:rPr>
              <a:t>Pessto</a:t>
            </a:r>
            <a:r>
              <a:rPr lang="en-US" sz="2400" dirty="0">
                <a:solidFill>
                  <a:schemeClr val="bg1"/>
                </a:solidFill>
              </a:rPr>
              <a:t> Survey </a:t>
            </a:r>
          </a:p>
          <a:p>
            <a:r>
              <a:rPr lang="en-US" sz="2400" dirty="0" smtClean="0">
                <a:solidFill>
                  <a:schemeClr val="bg1"/>
                </a:solidFill>
              </a:rPr>
              <a:t>‣</a:t>
            </a:r>
            <a:r>
              <a:rPr lang="en-US" sz="2400" dirty="0" err="1" smtClean="0">
                <a:solidFill>
                  <a:schemeClr val="bg1"/>
                </a:solidFill>
              </a:rPr>
              <a:t>Customised</a:t>
            </a:r>
            <a:r>
              <a:rPr lang="en-US" sz="2400" dirty="0" smtClean="0">
                <a:solidFill>
                  <a:schemeClr val="bg1"/>
                </a:solidFill>
              </a:rPr>
              <a:t> </a:t>
            </a:r>
            <a:r>
              <a:rPr lang="en-US" sz="2400" dirty="0">
                <a:solidFill>
                  <a:schemeClr val="bg1"/>
                </a:solidFill>
              </a:rPr>
              <a:t>by GSA group to meet our requirements</a:t>
            </a:r>
          </a:p>
          <a:p>
            <a:r>
              <a:rPr lang="en-US" sz="2400" dirty="0" smtClean="0">
                <a:solidFill>
                  <a:schemeClr val="bg1"/>
                </a:solidFill>
              </a:rPr>
              <a:t>‣With David </a:t>
            </a:r>
            <a:r>
              <a:rPr lang="en-US" sz="2400" dirty="0">
                <a:solidFill>
                  <a:schemeClr val="bg1"/>
                </a:solidFill>
              </a:rPr>
              <a:t>Young (Queen’s Univ.) support </a:t>
            </a:r>
          </a:p>
          <a:p>
            <a:endParaRPr lang="it-IT" sz="2400" dirty="0">
              <a:solidFill>
                <a:schemeClr val="bg1"/>
              </a:solidFill>
            </a:endParaRPr>
          </a:p>
        </p:txBody>
      </p:sp>
      <p:sp>
        <p:nvSpPr>
          <p:cNvPr id="9"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Gaia Marshall</a:t>
            </a:r>
            <a:endParaRPr lang="it-IT" b="1" dirty="0">
              <a:ln w="12700">
                <a:solidFill>
                  <a:schemeClr val="bg1"/>
                </a:solidFill>
                <a:prstDash val="solid"/>
              </a:ln>
              <a:solidFill>
                <a:srgbClr val="A50021"/>
              </a:solidFill>
            </a:endParaRPr>
          </a:p>
        </p:txBody>
      </p:sp>
    </p:spTree>
    <p:extLst>
      <p:ext uri="{BB962C8B-B14F-4D97-AF65-F5344CB8AC3E}">
        <p14:creationId xmlns:p14="http://schemas.microsoft.com/office/powerpoint/2010/main" val="250261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Gaia Photometric </a:t>
            </a:r>
            <a:r>
              <a:rPr lang="en-US" b="1" dirty="0">
                <a:ln w="12700">
                  <a:solidFill>
                    <a:schemeClr val="bg1"/>
                  </a:solidFill>
                  <a:prstDash val="solid"/>
                </a:ln>
                <a:solidFill>
                  <a:srgbClr val="A50021"/>
                </a:solidFill>
              </a:rPr>
              <a:t>S</a:t>
            </a:r>
            <a:r>
              <a:rPr lang="en-US" b="1" dirty="0" smtClean="0">
                <a:ln w="12700">
                  <a:solidFill>
                    <a:schemeClr val="bg1"/>
                  </a:solidFill>
                  <a:prstDash val="solid"/>
                </a:ln>
                <a:solidFill>
                  <a:srgbClr val="A50021"/>
                </a:solidFill>
              </a:rPr>
              <a:t>cience </a:t>
            </a:r>
            <a:r>
              <a:rPr lang="en-US" b="1" dirty="0">
                <a:ln w="12700">
                  <a:solidFill>
                    <a:schemeClr val="bg1"/>
                  </a:solidFill>
                  <a:prstDash val="solid"/>
                </a:ln>
                <a:solidFill>
                  <a:srgbClr val="A50021"/>
                </a:solidFill>
              </a:rPr>
              <a:t>A</a:t>
            </a:r>
            <a:r>
              <a:rPr lang="en-US" b="1" dirty="0" smtClean="0">
                <a:ln w="12700">
                  <a:solidFill>
                    <a:schemeClr val="bg1"/>
                  </a:solidFill>
                  <a:prstDash val="solid"/>
                </a:ln>
                <a:solidFill>
                  <a:srgbClr val="A50021"/>
                </a:solidFill>
              </a:rPr>
              <a:t>lerts</a:t>
            </a:r>
            <a:endParaRPr lang="it-IT" b="1" dirty="0">
              <a:ln w="12700">
                <a:solidFill>
                  <a:schemeClr val="bg1"/>
                </a:solidFill>
                <a:prstDash val="solid"/>
              </a:ln>
              <a:solidFill>
                <a:srgbClr val="A50021"/>
              </a:solidFill>
            </a:endParaRPr>
          </a:p>
        </p:txBody>
      </p:sp>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12</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998"/>
            <a:ext cx="7924800" cy="5505721"/>
          </a:xfrm>
          <a:prstGeom prst="rect">
            <a:avLst/>
          </a:prstGeom>
        </p:spPr>
      </p:pic>
      <p:sp>
        <p:nvSpPr>
          <p:cNvPr id="10" name="CasellaDiTesto 9"/>
          <p:cNvSpPr txBox="1"/>
          <p:nvPr/>
        </p:nvSpPr>
        <p:spPr>
          <a:xfrm>
            <a:off x="4724400" y="1347156"/>
            <a:ext cx="4419600" cy="523220"/>
          </a:xfrm>
          <a:prstGeom prst="rect">
            <a:avLst/>
          </a:prstGeom>
          <a:gradFill flip="none" rotWithShape="1">
            <a:gsLst>
              <a:gs pos="31000">
                <a:schemeClr val="bg1">
                  <a:alpha val="60000"/>
                </a:schemeClr>
              </a:gs>
              <a:gs pos="12000">
                <a:schemeClr val="accent1">
                  <a:tint val="23500"/>
                  <a:satMod val="160000"/>
                </a:schemeClr>
              </a:gs>
            </a:gsLst>
            <a:lin ang="10800000" scaled="1"/>
            <a:tileRect/>
          </a:gradFill>
        </p:spPr>
        <p:txBody>
          <a:bodyPr wrap="square" rtlCol="0">
            <a:spAutoFit/>
          </a:bodyPr>
          <a:lstStyle/>
          <a:p>
            <a:pPr algn="r"/>
            <a:r>
              <a:rPr lang="it-IT" sz="1400" dirty="0">
                <a:hlinkClick r:id="rId3"/>
              </a:rPr>
              <a:t>https://</a:t>
            </a:r>
            <a:r>
              <a:rPr lang="it-IT" sz="1400" dirty="0" smtClean="0">
                <a:hlinkClick r:id="rId3"/>
              </a:rPr>
              <a:t>gaia.ac.uk/selected-gaia-science-alerts</a:t>
            </a:r>
            <a:endParaRPr lang="it-IT" sz="1400" dirty="0" smtClean="0"/>
          </a:p>
          <a:p>
            <a:pPr algn="r"/>
            <a:r>
              <a:rPr lang="en-US" sz="1400" dirty="0" smtClean="0"/>
              <a:t>see </a:t>
            </a:r>
            <a:r>
              <a:rPr lang="en-US" sz="1400" dirty="0"/>
              <a:t>also </a:t>
            </a:r>
            <a:r>
              <a:rPr lang="en-US" sz="1400" dirty="0">
                <a:hlinkClick r:id="rId4"/>
              </a:rPr>
              <a:t>https://</a:t>
            </a:r>
            <a:r>
              <a:rPr lang="en-US" sz="1400" dirty="0" smtClean="0">
                <a:hlinkClick r:id="rId4"/>
              </a:rPr>
              <a:t>www.ast.cam.ac.uk/ioa/wikis/gsawgwiki/</a:t>
            </a:r>
            <a:endParaRPr lang="it-IT" sz="1400" dirty="0"/>
          </a:p>
        </p:txBody>
      </p:sp>
    </p:spTree>
    <p:extLst>
      <p:ext uri="{BB962C8B-B14F-4D97-AF65-F5344CB8AC3E}">
        <p14:creationId xmlns:p14="http://schemas.microsoft.com/office/powerpoint/2010/main" val="3001085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Gaia Calibration Server</a:t>
            </a:r>
            <a:endParaRPr lang="it-IT" b="1" dirty="0">
              <a:ln w="12700">
                <a:solidFill>
                  <a:schemeClr val="bg1"/>
                </a:solidFill>
                <a:prstDash val="solid"/>
              </a:ln>
              <a:solidFill>
                <a:srgbClr val="A50021"/>
              </a:solidFill>
            </a:endParaRPr>
          </a:p>
        </p:txBody>
      </p:sp>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13</a:t>
            </a:fld>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4031"/>
            <a:ext cx="8563481" cy="3986784"/>
          </a:xfrm>
          <a:prstGeom prst="rect">
            <a:avLst/>
          </a:prstGeom>
        </p:spPr>
      </p:pic>
      <p:sp>
        <p:nvSpPr>
          <p:cNvPr id="5" name="CasellaDiTesto 4"/>
          <p:cNvSpPr txBox="1"/>
          <p:nvPr/>
        </p:nvSpPr>
        <p:spPr>
          <a:xfrm>
            <a:off x="2719" y="5366545"/>
            <a:ext cx="9144000" cy="923330"/>
          </a:xfrm>
          <a:prstGeom prst="rect">
            <a:avLst/>
          </a:prstGeom>
          <a:solidFill>
            <a:srgbClr val="FFFFCC"/>
          </a:solidFill>
        </p:spPr>
        <p:txBody>
          <a:bodyPr wrap="square" rtlCol="0">
            <a:spAutoFit/>
          </a:bodyPr>
          <a:lstStyle/>
          <a:p>
            <a:pPr algn="just"/>
            <a:r>
              <a:rPr lang="en-US" dirty="0"/>
              <a:t>The main purpose of the Cambridge Photometry Calibration Server (CPCS)  is to provide a uniform calibrations of photometric follow-up observations of transient targets to be reported by Gaia Science Alerts team</a:t>
            </a:r>
            <a:r>
              <a:rPr lang="en-US" dirty="0" smtClean="0"/>
              <a:t>.</a:t>
            </a:r>
            <a:endParaRPr lang="en-US" dirty="0"/>
          </a:p>
        </p:txBody>
      </p:sp>
      <p:sp>
        <p:nvSpPr>
          <p:cNvPr id="12" name="CasellaDiTesto 11"/>
          <p:cNvSpPr txBox="1"/>
          <p:nvPr/>
        </p:nvSpPr>
        <p:spPr>
          <a:xfrm>
            <a:off x="3200401" y="5990945"/>
            <a:ext cx="5946318" cy="307777"/>
          </a:xfrm>
          <a:prstGeom prst="rect">
            <a:avLst/>
          </a:prstGeom>
          <a:gradFill flip="none" rotWithShape="1">
            <a:gsLst>
              <a:gs pos="31000">
                <a:schemeClr val="bg1">
                  <a:alpha val="60000"/>
                </a:schemeClr>
              </a:gs>
              <a:gs pos="12000">
                <a:schemeClr val="accent1">
                  <a:tint val="23500"/>
                  <a:satMod val="160000"/>
                </a:schemeClr>
              </a:gs>
            </a:gsLst>
            <a:lin ang="10800000" scaled="1"/>
            <a:tileRect/>
          </a:gradFill>
        </p:spPr>
        <p:txBody>
          <a:bodyPr wrap="square" rtlCol="0">
            <a:spAutoFit/>
          </a:bodyPr>
          <a:lstStyle/>
          <a:p>
            <a:pPr algn="r"/>
            <a:r>
              <a:rPr lang="it-IT" sz="1400" dirty="0" smtClean="0">
                <a:hlinkClick r:id="rId3"/>
              </a:rPr>
              <a:t>https</a:t>
            </a:r>
            <a:r>
              <a:rPr lang="it-IT" sz="1400" dirty="0">
                <a:hlinkClick r:id="rId3"/>
              </a:rPr>
              <a:t>://www.ast.cam.ac.uk/ioa/wikis/gsawgwiki/index.php/Calibration_Server</a:t>
            </a:r>
            <a:endParaRPr lang="it-IT" sz="1400" dirty="0"/>
          </a:p>
        </p:txBody>
      </p:sp>
    </p:spTree>
    <p:extLst>
      <p:ext uri="{BB962C8B-B14F-4D97-AF65-F5344CB8AC3E}">
        <p14:creationId xmlns:p14="http://schemas.microsoft.com/office/powerpoint/2010/main" val="3001085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3778"/>
            <a:ext cx="4504702" cy="3994945"/>
          </a:xfrm>
          <a:prstGeom prst="rect">
            <a:avLst/>
          </a:prstGeom>
        </p:spPr>
      </p:pic>
      <p:grpSp>
        <p:nvGrpSpPr>
          <p:cNvPr id="34" name="Gruppo 33"/>
          <p:cNvGrpSpPr/>
          <p:nvPr/>
        </p:nvGrpSpPr>
        <p:grpSpPr>
          <a:xfrm>
            <a:off x="937490" y="1373779"/>
            <a:ext cx="11178310" cy="3994945"/>
            <a:chOff x="830464" y="1339054"/>
            <a:chExt cx="11178310" cy="3994945"/>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339054"/>
              <a:ext cx="7512974" cy="3994945"/>
            </a:xfrm>
            <a:prstGeom prst="rect">
              <a:avLst/>
            </a:prstGeom>
          </p:spPr>
        </p:pic>
        <p:sp>
          <p:nvSpPr>
            <p:cNvPr id="28" name="Rettangolo 27"/>
            <p:cNvSpPr/>
            <p:nvPr/>
          </p:nvSpPr>
          <p:spPr>
            <a:xfrm>
              <a:off x="830464" y="1882307"/>
              <a:ext cx="525075" cy="198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 name="Connettore 4 40"/>
            <p:cNvCxnSpPr>
              <a:stCxn id="28" idx="1"/>
            </p:cNvCxnSpPr>
            <p:nvPr/>
          </p:nvCxnSpPr>
          <p:spPr>
            <a:xfrm rot="10800000" flipH="1">
              <a:off x="830464" y="1447803"/>
              <a:ext cx="3710710" cy="533565"/>
            </a:xfrm>
            <a:prstGeom prst="bentConnector3">
              <a:avLst>
                <a:gd name="adj1" fmla="val -20722"/>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14</a:t>
            </a:fld>
            <a:endParaRPr lang="en-US"/>
          </a:p>
        </p:txBody>
      </p:sp>
      <p:sp>
        <p:nvSpPr>
          <p:cNvPr id="10"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Gaia Calibration Server</a:t>
            </a:r>
            <a:endParaRPr lang="it-IT" b="1" dirty="0">
              <a:ln w="12700">
                <a:solidFill>
                  <a:schemeClr val="bg1"/>
                </a:solidFill>
                <a:prstDash val="solid"/>
              </a:ln>
              <a:solidFill>
                <a:srgbClr val="A50021"/>
              </a:solidFill>
            </a:endParaRPr>
          </a:p>
        </p:txBody>
      </p:sp>
      <p:grpSp>
        <p:nvGrpSpPr>
          <p:cNvPr id="35" name="Gruppo 34"/>
          <p:cNvGrpSpPr/>
          <p:nvPr/>
        </p:nvGrpSpPr>
        <p:grpSpPr>
          <a:xfrm>
            <a:off x="1467941" y="1673024"/>
            <a:ext cx="4622954" cy="1493688"/>
            <a:chOff x="1501140" y="1638299"/>
            <a:chExt cx="4622954" cy="1493688"/>
          </a:xfrm>
        </p:grpSpPr>
        <p:sp>
          <p:nvSpPr>
            <p:cNvPr id="14" name="CasellaDiTesto 13"/>
            <p:cNvSpPr txBox="1"/>
            <p:nvPr/>
          </p:nvSpPr>
          <p:spPr>
            <a:xfrm>
              <a:off x="1507272" y="1857215"/>
              <a:ext cx="954107"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i</a:t>
              </a:r>
              <a:r>
                <a:rPr lang="en-US" sz="900" dirty="0" smtClean="0">
                  <a:latin typeface="Arial" panose="020B0604020202020204" pitchFamily="34" charset="0"/>
                  <a:cs typeface="Arial" panose="020B0604020202020204" pitchFamily="34" charset="0"/>
                </a:rPr>
                <a:t>vo://Gaia16alo</a:t>
              </a:r>
              <a:endParaRPr lang="it-IT" sz="900" dirty="0">
                <a:latin typeface="Arial" panose="020B0604020202020204" pitchFamily="34" charset="0"/>
                <a:cs typeface="Arial" panose="020B0604020202020204" pitchFamily="34" charset="0"/>
              </a:endParaRPr>
            </a:p>
          </p:txBody>
        </p:sp>
        <p:sp>
          <p:nvSpPr>
            <p:cNvPr id="15" name="CasellaDiTesto 14"/>
            <p:cNvSpPr txBox="1"/>
            <p:nvPr/>
          </p:nvSpPr>
          <p:spPr>
            <a:xfrm>
              <a:off x="1501140" y="2205503"/>
              <a:ext cx="986167" cy="230832"/>
            </a:xfrm>
            <a:prstGeom prst="rect">
              <a:avLst/>
            </a:prstGeom>
            <a:noFill/>
          </p:spPr>
          <p:txBody>
            <a:bodyPr wrap="none" rtlCol="0">
              <a:spAutoFit/>
            </a:bodyPr>
            <a:lstStyle/>
            <a:p>
              <a:r>
                <a:rPr lang="it-IT" sz="900" dirty="0">
                  <a:latin typeface="Arial" panose="020B0604020202020204" pitchFamily="34" charset="0"/>
                  <a:cs typeface="Arial" panose="020B0604020202020204" pitchFamily="34" charset="0"/>
                </a:rPr>
                <a:t>57507.8988532</a:t>
              </a:r>
            </a:p>
          </p:txBody>
        </p:sp>
        <p:sp>
          <p:nvSpPr>
            <p:cNvPr id="16" name="CasellaDiTesto 15"/>
            <p:cNvSpPr txBox="1"/>
            <p:nvPr/>
          </p:nvSpPr>
          <p:spPr>
            <a:xfrm>
              <a:off x="1516380" y="2543015"/>
              <a:ext cx="377026" cy="230832"/>
            </a:xfrm>
            <a:prstGeom prst="rect">
              <a:avLst/>
            </a:prstGeom>
            <a:noFill/>
          </p:spPr>
          <p:txBody>
            <a:bodyPr wrap="none" rtlCol="0">
              <a:spAutoFit/>
            </a:bodyPr>
            <a:lstStyle/>
            <a:p>
              <a:r>
                <a:rPr lang="en-US" sz="900" dirty="0" smtClean="0">
                  <a:latin typeface="Arial" panose="020B0604020202020204" pitchFamily="34" charset="0"/>
                  <a:cs typeface="Arial" panose="020B0604020202020204" pitchFamily="34" charset="0"/>
                </a:rPr>
                <a:t>300</a:t>
              </a:r>
              <a:endParaRPr lang="it-IT" sz="900" dirty="0">
                <a:latin typeface="Arial" panose="020B0604020202020204" pitchFamily="34" charset="0"/>
                <a:cs typeface="Arial" panose="020B0604020202020204" pitchFamily="34" charset="0"/>
              </a:endParaRPr>
            </a:p>
          </p:txBody>
        </p:sp>
        <p:sp>
          <p:nvSpPr>
            <p:cNvPr id="17" name="CasellaDiTesto 16"/>
            <p:cNvSpPr txBox="1"/>
            <p:nvPr/>
          </p:nvSpPr>
          <p:spPr>
            <a:xfrm>
              <a:off x="1533967" y="2901155"/>
              <a:ext cx="659155" cy="230832"/>
            </a:xfrm>
            <a:prstGeom prst="rect">
              <a:avLst/>
            </a:prstGeom>
            <a:noFill/>
          </p:spPr>
          <p:txBody>
            <a:bodyPr wrap="none" rtlCol="0">
              <a:spAutoFit/>
            </a:bodyPr>
            <a:lstStyle/>
            <a:p>
              <a:r>
                <a:rPr lang="en-US" sz="900" dirty="0" smtClean="0">
                  <a:latin typeface="Arial" panose="020B0604020202020204" pitchFamily="34" charset="0"/>
                  <a:cs typeface="Arial" panose="020B0604020202020204" pitchFamily="34" charset="0"/>
                </a:rPr>
                <a:t>comment</a:t>
              </a:r>
              <a:endParaRPr lang="it-IT" sz="900" dirty="0">
                <a:latin typeface="Arial" panose="020B0604020202020204" pitchFamily="34" charset="0"/>
                <a:cs typeface="Arial" panose="020B0604020202020204" pitchFamily="34" charset="0"/>
              </a:endParaRPr>
            </a:p>
          </p:txBody>
        </p:sp>
        <p:sp>
          <p:nvSpPr>
            <p:cNvPr id="18" name="Rettangolo 17"/>
            <p:cNvSpPr/>
            <p:nvPr/>
          </p:nvSpPr>
          <p:spPr>
            <a:xfrm>
              <a:off x="5290999" y="1638300"/>
              <a:ext cx="833095" cy="1981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4 19"/>
            <p:cNvCxnSpPr/>
            <p:nvPr/>
          </p:nvCxnSpPr>
          <p:spPr>
            <a:xfrm rot="10800000" flipV="1">
              <a:off x="3053577" y="1638299"/>
              <a:ext cx="2237423" cy="334331"/>
            </a:xfrm>
            <a:prstGeom prst="bentConnector3">
              <a:avLst>
                <a:gd name="adj1" fmla="val 31096"/>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38" name="CasellaDiTesto 37"/>
          <p:cNvSpPr txBox="1"/>
          <p:nvPr/>
        </p:nvSpPr>
        <p:spPr>
          <a:xfrm>
            <a:off x="2719" y="5366545"/>
            <a:ext cx="9144000" cy="923330"/>
          </a:xfrm>
          <a:prstGeom prst="rect">
            <a:avLst/>
          </a:prstGeom>
          <a:solidFill>
            <a:srgbClr val="FFFFCC"/>
          </a:solidFill>
        </p:spPr>
        <p:txBody>
          <a:bodyPr wrap="square" rtlCol="0">
            <a:spAutoFit/>
          </a:bodyPr>
          <a:lstStyle/>
          <a:p>
            <a:pPr algn="just"/>
            <a:r>
              <a:rPr lang="en-US" dirty="0"/>
              <a:t>The main purpose of the Cambridge Photometry Calibration Server (CPCS)  is to provide a uniform calibrations of photometric follow-up observations of transient targets to be reported by Gaia Science Alerts team</a:t>
            </a:r>
            <a:r>
              <a:rPr lang="en-US" dirty="0" smtClean="0"/>
              <a:t>.</a:t>
            </a:r>
            <a:endParaRPr lang="en-US" dirty="0"/>
          </a:p>
        </p:txBody>
      </p:sp>
      <p:sp>
        <p:nvSpPr>
          <p:cNvPr id="46" name="CasellaDiTesto 45"/>
          <p:cNvSpPr txBox="1"/>
          <p:nvPr/>
        </p:nvSpPr>
        <p:spPr>
          <a:xfrm>
            <a:off x="3896159" y="4128228"/>
            <a:ext cx="4628190" cy="584775"/>
          </a:xfrm>
          <a:prstGeom prst="rect">
            <a:avLst/>
          </a:prstGeom>
          <a:solidFill>
            <a:schemeClr val="accent6">
              <a:lumMod val="20000"/>
              <a:lumOff val="80000"/>
            </a:schemeClr>
          </a:solidFill>
          <a:ln w="25400">
            <a:solidFill>
              <a:srgbClr val="FF0000"/>
            </a:solidFill>
          </a:ln>
        </p:spPr>
        <p:txBody>
          <a:bodyPr wrap="none" rtlCol="0">
            <a:spAutoFit/>
          </a:bodyPr>
          <a:lstStyle/>
          <a:p>
            <a:r>
              <a:rPr lang="en-US" sz="1600" dirty="0" smtClean="0"/>
              <a:t>Only alerts present in the database can be calibrated</a:t>
            </a:r>
          </a:p>
          <a:p>
            <a:r>
              <a:rPr lang="en-US" sz="1600" dirty="0" smtClean="0"/>
              <a:t>If the event is not there it can be added manually</a:t>
            </a:r>
            <a:endParaRPr lang="it-IT" sz="1600" dirty="0"/>
          </a:p>
        </p:txBody>
      </p:sp>
      <p:grpSp>
        <p:nvGrpSpPr>
          <p:cNvPr id="51" name="Gruppo 50"/>
          <p:cNvGrpSpPr/>
          <p:nvPr/>
        </p:nvGrpSpPr>
        <p:grpSpPr>
          <a:xfrm>
            <a:off x="2105953" y="2709532"/>
            <a:ext cx="6861371" cy="1077218"/>
            <a:chOff x="2105953" y="2709532"/>
            <a:chExt cx="6861371" cy="1077218"/>
          </a:xfrm>
        </p:grpSpPr>
        <p:sp>
          <p:nvSpPr>
            <p:cNvPr id="13" name="CasellaDiTesto 12"/>
            <p:cNvSpPr txBox="1"/>
            <p:nvPr/>
          </p:nvSpPr>
          <p:spPr>
            <a:xfrm>
              <a:off x="3828723" y="2709532"/>
              <a:ext cx="5138601" cy="1077218"/>
            </a:xfrm>
            <a:prstGeom prst="rect">
              <a:avLst/>
            </a:prstGeom>
            <a:solidFill>
              <a:srgbClr val="92D050"/>
            </a:solidFill>
            <a:ln w="25400">
              <a:solidFill>
                <a:srgbClr val="00B050"/>
              </a:solidFill>
            </a:ln>
          </p:spPr>
          <p:txBody>
            <a:bodyPr wrap="square" rtlCol="0">
              <a:spAutoFit/>
            </a:bodyPr>
            <a:lstStyle/>
            <a:p>
              <a:r>
                <a:rPr lang="en-US" sz="1600" dirty="0" smtClean="0"/>
                <a:t>Upload the </a:t>
              </a:r>
              <a:r>
                <a:rPr lang="it-IT" sz="1600" dirty="0" err="1" smtClean="0"/>
                <a:t>SExtractor</a:t>
              </a:r>
              <a:r>
                <a:rPr lang="it-IT" sz="1600" dirty="0" smtClean="0"/>
                <a:t> </a:t>
              </a:r>
              <a:r>
                <a:rPr lang="it-IT" sz="1600" dirty="0"/>
                <a:t>output </a:t>
              </a:r>
              <a:r>
                <a:rPr lang="it-IT" sz="1600" dirty="0" err="1" smtClean="0"/>
                <a:t>catalogue</a:t>
              </a:r>
              <a:endParaRPr lang="it-IT" sz="1600" dirty="0" smtClean="0"/>
            </a:p>
            <a:p>
              <a:r>
                <a:rPr lang="en-US" sz="1600" dirty="0" smtClean="0"/>
                <a:t>See </a:t>
              </a:r>
              <a:r>
                <a:rPr lang="en-US" sz="1600" dirty="0" smtClean="0">
                  <a:hlinkClick r:id="rId5"/>
                </a:rPr>
                <a:t>https</a:t>
              </a:r>
              <a:r>
                <a:rPr lang="en-US" sz="1600" dirty="0">
                  <a:hlinkClick r:id="rId5"/>
                </a:rPr>
                <a:t>://</a:t>
              </a:r>
              <a:r>
                <a:rPr lang="en-US" sz="1600" dirty="0" smtClean="0">
                  <a:hlinkClick r:id="rId5"/>
                </a:rPr>
                <a:t>www.ast.cam.ac.uk/ioa/wikis/gsawgwiki/index.php/Calibration_Server</a:t>
              </a:r>
              <a:r>
                <a:rPr lang="en-US" sz="1600" dirty="0"/>
                <a:t> </a:t>
              </a:r>
              <a:r>
                <a:rPr lang="en-US" sz="1600" dirty="0" smtClean="0"/>
                <a:t>for details</a:t>
              </a:r>
            </a:p>
          </p:txBody>
        </p:sp>
        <p:cxnSp>
          <p:nvCxnSpPr>
            <p:cNvPr id="48" name="Connettore 4 47"/>
            <p:cNvCxnSpPr/>
            <p:nvPr/>
          </p:nvCxnSpPr>
          <p:spPr>
            <a:xfrm rot="10800000" flipV="1">
              <a:off x="2105953" y="3231956"/>
              <a:ext cx="1719399" cy="257059"/>
            </a:xfrm>
            <a:prstGeom prst="bentConnector3">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79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 y="1384774"/>
            <a:ext cx="7512974" cy="3994945"/>
          </a:xfrm>
          <a:prstGeom prst="rect">
            <a:avLst/>
          </a:prstGeom>
        </p:spPr>
      </p:pic>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15</a:t>
            </a:fld>
            <a:endParaRPr lang="en-US"/>
          </a:p>
        </p:txBody>
      </p:sp>
      <p:sp>
        <p:nvSpPr>
          <p:cNvPr id="10"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Gaia Calibration Server</a:t>
            </a:r>
            <a:endParaRPr lang="it-IT" b="1" dirty="0">
              <a:ln w="12700">
                <a:solidFill>
                  <a:schemeClr val="bg1"/>
                </a:solidFill>
                <a:prstDash val="solid"/>
              </a:ln>
              <a:solidFill>
                <a:srgbClr val="A50021"/>
              </a:solidFill>
            </a:endParaRPr>
          </a:p>
        </p:txBody>
      </p:sp>
      <p:sp>
        <p:nvSpPr>
          <p:cNvPr id="11" name="CasellaDiTesto 10"/>
          <p:cNvSpPr txBox="1"/>
          <p:nvPr/>
        </p:nvSpPr>
        <p:spPr>
          <a:xfrm>
            <a:off x="0" y="5366545"/>
            <a:ext cx="9144000" cy="923330"/>
          </a:xfrm>
          <a:prstGeom prst="rect">
            <a:avLst/>
          </a:prstGeom>
          <a:solidFill>
            <a:srgbClr val="FFFFCC"/>
          </a:solidFill>
        </p:spPr>
        <p:txBody>
          <a:bodyPr wrap="square" rtlCol="0">
            <a:spAutoFit/>
          </a:bodyPr>
          <a:lstStyle/>
          <a:p>
            <a:r>
              <a:rPr lang="en-US" dirty="0"/>
              <a:t>The </a:t>
            </a:r>
            <a:r>
              <a:rPr lang="en-US" dirty="0" smtClean="0"/>
              <a:t> calibration  Server tags </a:t>
            </a:r>
            <a:r>
              <a:rPr lang="en-US" dirty="0"/>
              <a:t>the data </a:t>
            </a:r>
            <a:r>
              <a:rPr lang="en-US" dirty="0" smtClean="0"/>
              <a:t> points </a:t>
            </a:r>
            <a:r>
              <a:rPr lang="en-US" dirty="0"/>
              <a:t>in the light </a:t>
            </a:r>
            <a:r>
              <a:rPr lang="en-US" dirty="0" smtClean="0"/>
              <a:t> curve </a:t>
            </a:r>
            <a:r>
              <a:rPr lang="en-US" dirty="0"/>
              <a:t>for </a:t>
            </a:r>
            <a:r>
              <a:rPr lang="en-US" dirty="0" smtClean="0"/>
              <a:t> accreditation. 76 </a:t>
            </a:r>
            <a:r>
              <a:rPr lang="en-US" dirty="0"/>
              <a:t>registered users, </a:t>
            </a:r>
            <a:r>
              <a:rPr lang="en-US" dirty="0" smtClean="0"/>
              <a:t>43 </a:t>
            </a:r>
            <a:r>
              <a:rPr lang="en-US" dirty="0"/>
              <a:t>of whom have </a:t>
            </a:r>
            <a:r>
              <a:rPr lang="en-US" dirty="0" smtClean="0"/>
              <a:t> contributed </a:t>
            </a:r>
            <a:r>
              <a:rPr lang="en-US" dirty="0"/>
              <a:t>almost </a:t>
            </a:r>
            <a:r>
              <a:rPr lang="en-US" dirty="0" smtClean="0"/>
              <a:t> 18000 </a:t>
            </a:r>
            <a:r>
              <a:rPr lang="en-US" dirty="0"/>
              <a:t>data points </a:t>
            </a:r>
            <a:r>
              <a:rPr lang="en-US" dirty="0" smtClean="0"/>
              <a:t> in </a:t>
            </a:r>
            <a:r>
              <a:rPr lang="en-US" dirty="0"/>
              <a:t>total so far for </a:t>
            </a:r>
            <a:r>
              <a:rPr lang="en-US" dirty="0" smtClean="0"/>
              <a:t> 269 </a:t>
            </a:r>
            <a:r>
              <a:rPr lang="en-US" dirty="0"/>
              <a:t>Alerts</a:t>
            </a:r>
          </a:p>
          <a:p>
            <a:pPr algn="just"/>
            <a:endParaRPr lang="en-US" dirty="0"/>
          </a:p>
        </p:txBody>
      </p:sp>
      <p:grpSp>
        <p:nvGrpSpPr>
          <p:cNvPr id="54" name="Gruppo 53"/>
          <p:cNvGrpSpPr/>
          <p:nvPr/>
        </p:nvGrpSpPr>
        <p:grpSpPr>
          <a:xfrm>
            <a:off x="152400" y="1384773"/>
            <a:ext cx="8252460" cy="3984735"/>
            <a:chOff x="152400" y="1384773"/>
            <a:chExt cx="8252460" cy="3984735"/>
          </a:xfrm>
        </p:grpSpPr>
        <p:sp>
          <p:nvSpPr>
            <p:cNvPr id="40" name="Rettangolo 39"/>
            <p:cNvSpPr/>
            <p:nvPr/>
          </p:nvSpPr>
          <p:spPr>
            <a:xfrm>
              <a:off x="8100060" y="3706655"/>
              <a:ext cx="304800" cy="1981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84773"/>
              <a:ext cx="5486400" cy="3984735"/>
            </a:xfrm>
            <a:prstGeom prst="rect">
              <a:avLst/>
            </a:prstGeom>
          </p:spPr>
        </p:pic>
        <p:cxnSp>
          <p:nvCxnSpPr>
            <p:cNvPr id="42" name="Connettore 4 41"/>
            <p:cNvCxnSpPr/>
            <p:nvPr/>
          </p:nvCxnSpPr>
          <p:spPr>
            <a:xfrm rot="10800000">
              <a:off x="4648200" y="3124201"/>
              <a:ext cx="3528060" cy="780577"/>
            </a:xfrm>
            <a:prstGeom prst="bentConnector3">
              <a:avLst>
                <a:gd name="adj1" fmla="val 36029"/>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893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16</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220" y="1272540"/>
            <a:ext cx="6385560" cy="4312920"/>
          </a:xfrm>
          <a:prstGeom prst="rect">
            <a:avLst/>
          </a:prstGeom>
        </p:spPr>
      </p:pic>
      <p:sp>
        <p:nvSpPr>
          <p:cNvPr id="6" name="CasellaDiTesto 5"/>
          <p:cNvSpPr txBox="1"/>
          <p:nvPr/>
        </p:nvSpPr>
        <p:spPr>
          <a:xfrm>
            <a:off x="3056271" y="4800600"/>
            <a:ext cx="2887329" cy="276999"/>
          </a:xfrm>
          <a:prstGeom prst="rect">
            <a:avLst/>
          </a:prstGeom>
          <a:noFill/>
        </p:spPr>
        <p:txBody>
          <a:bodyPr wrap="none" rtlCol="0">
            <a:spAutoFit/>
          </a:bodyPr>
          <a:lstStyle/>
          <a:p>
            <a:r>
              <a:rPr lang="en-US" sz="1200" dirty="0" smtClean="0"/>
              <a:t>Detections </a:t>
            </a:r>
            <a:r>
              <a:rPr lang="en-US" sz="1200" dirty="0"/>
              <a:t>are from mid-January onwards.</a:t>
            </a:r>
            <a:endParaRPr lang="it-IT" sz="1200" dirty="0"/>
          </a:p>
        </p:txBody>
      </p:sp>
      <p:sp>
        <p:nvSpPr>
          <p:cNvPr id="10" name="CasellaDiTesto 9"/>
          <p:cNvSpPr txBox="1"/>
          <p:nvPr/>
        </p:nvSpPr>
        <p:spPr>
          <a:xfrm>
            <a:off x="2895600" y="5410200"/>
            <a:ext cx="3241593" cy="307777"/>
          </a:xfrm>
          <a:prstGeom prst="rect">
            <a:avLst/>
          </a:prstGeom>
          <a:noFill/>
        </p:spPr>
        <p:txBody>
          <a:bodyPr wrap="none" rtlCol="0">
            <a:spAutoFit/>
          </a:bodyPr>
          <a:lstStyle/>
          <a:p>
            <a:r>
              <a:rPr lang="it-IT" sz="1400" dirty="0"/>
              <a:t>http://gsaweb.ast.cam.ac.uk/alerts/home</a:t>
            </a:r>
          </a:p>
        </p:txBody>
      </p:sp>
    </p:spTree>
    <p:extLst>
      <p:ext uri="{BB962C8B-B14F-4D97-AF65-F5344CB8AC3E}">
        <p14:creationId xmlns:p14="http://schemas.microsoft.com/office/powerpoint/2010/main" val="3001085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17</a:t>
            </a:fld>
            <a:endParaRPr lang="en-US"/>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20" y="1272540"/>
            <a:ext cx="6385560" cy="4312920"/>
          </a:xfrm>
          <a:prstGeom prst="rect">
            <a:avLst/>
          </a:prstGeom>
        </p:spPr>
      </p:pic>
      <p:sp>
        <p:nvSpPr>
          <p:cNvPr id="6" name="CasellaDiTesto 5"/>
          <p:cNvSpPr txBox="1"/>
          <p:nvPr/>
        </p:nvSpPr>
        <p:spPr>
          <a:xfrm>
            <a:off x="3056271" y="4800600"/>
            <a:ext cx="2887329" cy="276999"/>
          </a:xfrm>
          <a:prstGeom prst="rect">
            <a:avLst/>
          </a:prstGeom>
          <a:noFill/>
        </p:spPr>
        <p:txBody>
          <a:bodyPr wrap="none" rtlCol="0">
            <a:spAutoFit/>
          </a:bodyPr>
          <a:lstStyle/>
          <a:p>
            <a:r>
              <a:rPr lang="en-US" sz="1200" dirty="0" smtClean="0"/>
              <a:t>Detections </a:t>
            </a:r>
            <a:r>
              <a:rPr lang="en-US" sz="1200" dirty="0"/>
              <a:t>are from mid-January onwards.</a:t>
            </a:r>
            <a:endParaRPr lang="it-IT" sz="1200" dirty="0"/>
          </a:p>
        </p:txBody>
      </p:sp>
      <p:sp>
        <p:nvSpPr>
          <p:cNvPr id="2" name="CasellaDiTesto 1"/>
          <p:cNvSpPr txBox="1"/>
          <p:nvPr/>
        </p:nvSpPr>
        <p:spPr>
          <a:xfrm>
            <a:off x="1830710" y="5585460"/>
            <a:ext cx="5338449" cy="369332"/>
          </a:xfrm>
          <a:prstGeom prst="rect">
            <a:avLst/>
          </a:prstGeom>
          <a:noFill/>
        </p:spPr>
        <p:txBody>
          <a:bodyPr wrap="none" rtlCol="0">
            <a:spAutoFit/>
          </a:bodyPr>
          <a:lstStyle/>
          <a:p>
            <a:r>
              <a:rPr lang="en-US" dirty="0" smtClean="0"/>
              <a:t>From August 2014 to May 7 2016: 600 published alerts </a:t>
            </a:r>
            <a:endParaRPr lang="it-IT" dirty="0"/>
          </a:p>
        </p:txBody>
      </p:sp>
    </p:spTree>
    <p:extLst>
      <p:ext uri="{BB962C8B-B14F-4D97-AF65-F5344CB8AC3E}">
        <p14:creationId xmlns:p14="http://schemas.microsoft.com/office/powerpoint/2010/main" val="1142887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18</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8"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graphicFrame>
        <p:nvGraphicFramePr>
          <p:cNvPr id="9" name="Tabella 8"/>
          <p:cNvGraphicFramePr>
            <a:graphicFrameLocks noGrp="1"/>
          </p:cNvGraphicFramePr>
          <p:nvPr>
            <p:extLst>
              <p:ext uri="{D42A27DB-BD31-4B8C-83A1-F6EECF244321}">
                <p14:modId xmlns:p14="http://schemas.microsoft.com/office/powerpoint/2010/main" val="3370151998"/>
              </p:ext>
            </p:extLst>
          </p:nvPr>
        </p:nvGraphicFramePr>
        <p:xfrm>
          <a:off x="24276" y="1386840"/>
          <a:ext cx="3810000" cy="4645037"/>
        </p:xfrm>
        <a:graphic>
          <a:graphicData uri="http://schemas.openxmlformats.org/drawingml/2006/table">
            <a:tbl>
              <a:tblPr firstRow="1" bandRow="1"/>
              <a:tblGrid>
                <a:gridCol w="1702341"/>
                <a:gridCol w="2107659"/>
              </a:tblGrid>
              <a:tr h="365760">
                <a:tc>
                  <a:txBody>
                    <a:bodyPr/>
                    <a:lstStyle/>
                    <a:p>
                      <a:endParaRPr lang="it-IT" sz="1400" dirty="0">
                        <a:latin typeface="+mn-lt"/>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latin typeface="+mn-lt"/>
                          <a:ea typeface="+mn-ea"/>
                          <a:cs typeface="+mn-cs"/>
                        </a:rPr>
                        <a:t>08/2016</a:t>
                      </a:r>
                      <a:r>
                        <a:rPr lang="en-US" sz="1400" baseline="0" dirty="0" smtClean="0">
                          <a:solidFill>
                            <a:schemeClr val="tx1"/>
                          </a:solidFill>
                          <a:latin typeface="+mn-lt"/>
                          <a:ea typeface="+mn-ea"/>
                          <a:cs typeface="+mn-cs"/>
                          <a:sym typeface="Wingdings" panose="05000000000000000000" pitchFamily="2" charset="2"/>
                        </a:rPr>
                        <a:t></a:t>
                      </a:r>
                      <a:r>
                        <a:rPr lang="en-US" sz="1400" baseline="0" dirty="0" smtClean="0">
                          <a:solidFill>
                            <a:schemeClr val="tx1"/>
                          </a:solidFill>
                          <a:latin typeface="+mn-lt"/>
                          <a:ea typeface="+mn-ea"/>
                          <a:cs typeface="+mn-cs"/>
                        </a:rPr>
                        <a:t> </a:t>
                      </a:r>
                      <a:r>
                        <a:rPr lang="en-US" sz="1400" dirty="0" smtClean="0">
                          <a:solidFill>
                            <a:schemeClr val="tx1"/>
                          </a:solidFill>
                          <a:latin typeface="+mn-lt"/>
                          <a:ea typeface="+mn-ea"/>
                          <a:cs typeface="+mn-cs"/>
                        </a:rPr>
                        <a:t>07/05/2016</a:t>
                      </a:r>
                      <a:endParaRPr lang="it-IT" sz="1400" dirty="0" smtClean="0">
                        <a:latin typeface="+mn-lt"/>
                      </a:endParaRPr>
                    </a:p>
                  </a:txBody>
                  <a:tcPr/>
                </a:tc>
              </a:tr>
              <a:tr h="305729">
                <a:tc>
                  <a:txBody>
                    <a:bodyPr/>
                    <a:lstStyle/>
                    <a:p>
                      <a:r>
                        <a:rPr lang="en-US" sz="1400" dirty="0" smtClean="0">
                          <a:solidFill>
                            <a:schemeClr val="tx1"/>
                          </a:solidFill>
                          <a:latin typeface="+mn-lt"/>
                          <a:ea typeface="+mn-ea"/>
                          <a:cs typeface="+mn-cs"/>
                        </a:rPr>
                        <a:t>unknown</a:t>
                      </a:r>
                      <a:endParaRPr lang="it-IT" sz="1400" dirty="0">
                        <a:latin typeface="+mn-lt"/>
                      </a:endParaRPr>
                    </a:p>
                  </a:txBody>
                  <a:tcPr/>
                </a:tc>
                <a:tc>
                  <a:txBody>
                    <a:bodyPr/>
                    <a:lstStyle/>
                    <a:p>
                      <a:r>
                        <a:rPr lang="en-US" sz="1400" dirty="0" smtClean="0">
                          <a:latin typeface="+mn-lt"/>
                        </a:rPr>
                        <a:t>452</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SNIa</a:t>
                      </a:r>
                      <a:endParaRPr lang="it-IT" sz="1400" dirty="0">
                        <a:latin typeface="+mn-lt"/>
                      </a:endParaRPr>
                    </a:p>
                  </a:txBody>
                  <a:tcPr/>
                </a:tc>
                <a:tc>
                  <a:txBody>
                    <a:bodyPr/>
                    <a:lstStyle/>
                    <a:p>
                      <a:r>
                        <a:rPr lang="en-US" sz="1400" dirty="0" smtClean="0">
                          <a:latin typeface="+mn-lt"/>
                        </a:rPr>
                        <a:t>59 +2pec</a:t>
                      </a:r>
                      <a:endParaRPr lang="it-IT" sz="1400" dirty="0">
                        <a:latin typeface="+mn-lt"/>
                      </a:endParaRPr>
                    </a:p>
                  </a:txBody>
                  <a:tcPr/>
                </a:tc>
              </a:tr>
              <a:tr h="302942">
                <a:tc>
                  <a:txBody>
                    <a:bodyPr/>
                    <a:lstStyle/>
                    <a:p>
                      <a:r>
                        <a:rPr lang="en-US" sz="1400" dirty="0" smtClean="0">
                          <a:solidFill>
                            <a:schemeClr val="tx1"/>
                          </a:solidFill>
                          <a:latin typeface="+mn-lt"/>
                          <a:ea typeface="+mn-ea"/>
                          <a:cs typeface="+mn-cs"/>
                        </a:rPr>
                        <a:t>SN</a:t>
                      </a:r>
                      <a:r>
                        <a:rPr lang="en-US" sz="1400" baseline="0" dirty="0" smtClean="0">
                          <a:solidFill>
                            <a:schemeClr val="tx1"/>
                          </a:solidFill>
                          <a:latin typeface="+mn-lt"/>
                          <a:ea typeface="+mn-ea"/>
                          <a:cs typeface="+mn-cs"/>
                        </a:rPr>
                        <a:t> CC</a:t>
                      </a:r>
                      <a:endParaRPr lang="it-IT" sz="1400" dirty="0">
                        <a:latin typeface="+mn-lt"/>
                      </a:endParaRPr>
                    </a:p>
                  </a:txBody>
                  <a:tcPr/>
                </a:tc>
                <a:tc>
                  <a:txBody>
                    <a:bodyPr/>
                    <a:lstStyle/>
                    <a:p>
                      <a:r>
                        <a:rPr lang="en-US" sz="1400" dirty="0" smtClean="0">
                          <a:latin typeface="+mn-lt"/>
                        </a:rPr>
                        <a:t>27 (13II,9IIP,2Ib,2Ic,1Ib/c)</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SN</a:t>
                      </a:r>
                      <a:endParaRPr lang="it-IT" sz="1400" dirty="0">
                        <a:latin typeface="+mn-lt"/>
                      </a:endParaRPr>
                    </a:p>
                  </a:txBody>
                  <a:tcPr/>
                </a:tc>
                <a:tc>
                  <a:txBody>
                    <a:bodyPr/>
                    <a:lstStyle/>
                    <a:p>
                      <a:r>
                        <a:rPr lang="en-US" sz="1400" dirty="0" smtClean="0">
                          <a:latin typeface="+mn-lt"/>
                        </a:rPr>
                        <a:t>5</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CV</a:t>
                      </a:r>
                      <a:endParaRPr lang="it-IT" sz="1400" dirty="0">
                        <a:latin typeface="+mn-lt"/>
                      </a:endParaRPr>
                    </a:p>
                  </a:txBody>
                  <a:tcPr/>
                </a:tc>
                <a:tc>
                  <a:txBody>
                    <a:bodyPr/>
                    <a:lstStyle/>
                    <a:p>
                      <a:r>
                        <a:rPr lang="en-US" sz="1400" dirty="0" smtClean="0">
                          <a:latin typeface="+mn-lt"/>
                        </a:rPr>
                        <a:t>11</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AGN</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QSO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YSO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other </a:t>
                      </a:r>
                      <a:endParaRPr lang="it-IT" sz="1400" dirty="0">
                        <a:latin typeface="+mn-lt"/>
                      </a:endParaRPr>
                    </a:p>
                  </a:txBody>
                  <a:tcPr/>
                </a:tc>
                <a:tc>
                  <a:txBody>
                    <a:bodyPr/>
                    <a:lstStyle/>
                    <a:p>
                      <a:r>
                        <a:rPr lang="en-US" sz="1400" dirty="0" smtClean="0">
                          <a:latin typeface="+mn-lt"/>
                        </a:rPr>
                        <a:t>26</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alertmagmin</a:t>
                      </a:r>
                      <a:endParaRPr lang="it-IT" sz="1400" dirty="0">
                        <a:latin typeface="+mn-lt"/>
                      </a:endParaRPr>
                    </a:p>
                  </a:txBody>
                  <a:tcPr/>
                </a:tc>
                <a:tc>
                  <a:txBody>
                    <a:bodyPr/>
                    <a:lstStyle/>
                    <a:p>
                      <a:r>
                        <a:rPr lang="en-US" sz="1400" dirty="0" smtClean="0">
                          <a:latin typeface="+mn-lt"/>
                        </a:rPr>
                        <a:t>13.03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alertmagmedian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18.33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18.05</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alertmagmax</a:t>
                      </a:r>
                      <a:endParaRPr lang="it-IT" sz="1400" dirty="0">
                        <a:latin typeface="+mn-lt"/>
                      </a:endParaRPr>
                    </a:p>
                  </a:txBody>
                  <a:tcPr/>
                </a:tc>
                <a:tc>
                  <a:txBody>
                    <a:bodyPr/>
                    <a:lstStyle/>
                    <a:p>
                      <a:r>
                        <a:rPr lang="en-US" sz="1400" dirty="0" smtClean="0">
                          <a:latin typeface="+mn-lt"/>
                        </a:rPr>
                        <a:t>19.98</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published</a:t>
                      </a:r>
                      <a:endParaRPr lang="it-IT" sz="1400" dirty="0">
                        <a:latin typeface="+mn-lt"/>
                      </a:endParaRPr>
                    </a:p>
                  </a:txBody>
                  <a:tcPr/>
                </a:tc>
                <a:tc>
                  <a:txBody>
                    <a:bodyPr/>
                    <a:lstStyle/>
                    <a:p>
                      <a:r>
                        <a:rPr lang="en-US" sz="1400" dirty="0" smtClean="0">
                          <a:latin typeface="+mn-lt"/>
                        </a:rPr>
                        <a:t>600</a:t>
                      </a:r>
                      <a:endParaRPr lang="it-IT" sz="1400" dirty="0">
                        <a:latin typeface="+mn-lt"/>
                      </a:endParaRPr>
                    </a:p>
                  </a:txBody>
                  <a:tcPr/>
                </a:tc>
              </a:tr>
            </a:tbl>
          </a:graphicData>
        </a:graphic>
      </p:graphicFrame>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386165"/>
            <a:ext cx="5105400" cy="4639862"/>
          </a:xfrm>
          <a:prstGeom prst="rect">
            <a:avLst/>
          </a:prstGeom>
        </p:spPr>
      </p:pic>
      <p:sp>
        <p:nvSpPr>
          <p:cNvPr id="12" name="CasellaDiTesto 11"/>
          <p:cNvSpPr txBox="1"/>
          <p:nvPr/>
        </p:nvSpPr>
        <p:spPr>
          <a:xfrm>
            <a:off x="2895600" y="5840272"/>
            <a:ext cx="3218317" cy="369332"/>
          </a:xfrm>
          <a:prstGeom prst="rect">
            <a:avLst/>
          </a:prstGeom>
          <a:solidFill>
            <a:srgbClr val="FFC000"/>
          </a:solidFill>
        </p:spPr>
        <p:txBody>
          <a:bodyPr wrap="none" rtlCol="0">
            <a:spAutoFit/>
          </a:bodyPr>
          <a:lstStyle/>
          <a:p>
            <a:r>
              <a:rPr lang="en-US" dirty="0" smtClean="0">
                <a:solidFill>
                  <a:srgbClr val="C00000"/>
                </a:solidFill>
              </a:rPr>
              <a:t>unknown type </a:t>
            </a:r>
            <a:r>
              <a:rPr lang="en-US" dirty="0" err="1" smtClean="0">
                <a:solidFill>
                  <a:srgbClr val="C00000"/>
                </a:solidFill>
              </a:rPr>
              <a:t>SNe</a:t>
            </a:r>
            <a:r>
              <a:rPr lang="en-US" dirty="0" smtClean="0">
                <a:solidFill>
                  <a:srgbClr val="C00000"/>
                </a:solidFill>
              </a:rPr>
              <a:t> not included</a:t>
            </a:r>
            <a:endParaRPr lang="it-IT" dirty="0">
              <a:solidFill>
                <a:srgbClr val="C00000"/>
              </a:solidFill>
            </a:endParaRPr>
          </a:p>
        </p:txBody>
      </p:sp>
      <p:sp>
        <p:nvSpPr>
          <p:cNvPr id="13" name="Parentesi graffa chiusa 12"/>
          <p:cNvSpPr/>
          <p:nvPr/>
        </p:nvSpPr>
        <p:spPr>
          <a:xfrm>
            <a:off x="3809998" y="1752600"/>
            <a:ext cx="694760" cy="2743200"/>
          </a:xfrm>
          <a:prstGeom prst="rightBrace">
            <a:avLst>
              <a:gd name="adj1" fmla="val 8333"/>
              <a:gd name="adj2" fmla="val 32596"/>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5818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19</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8"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graphicFrame>
        <p:nvGraphicFramePr>
          <p:cNvPr id="9" name="Tabella 8"/>
          <p:cNvGraphicFramePr>
            <a:graphicFrameLocks noGrp="1"/>
          </p:cNvGraphicFramePr>
          <p:nvPr>
            <p:extLst>
              <p:ext uri="{D42A27DB-BD31-4B8C-83A1-F6EECF244321}">
                <p14:modId xmlns:p14="http://schemas.microsoft.com/office/powerpoint/2010/main" val="1337651577"/>
              </p:ext>
            </p:extLst>
          </p:nvPr>
        </p:nvGraphicFramePr>
        <p:xfrm>
          <a:off x="24276" y="1386840"/>
          <a:ext cx="3810000" cy="4645037"/>
        </p:xfrm>
        <a:graphic>
          <a:graphicData uri="http://schemas.openxmlformats.org/drawingml/2006/table">
            <a:tbl>
              <a:tblPr firstRow="1" bandRow="1"/>
              <a:tblGrid>
                <a:gridCol w="1702341"/>
                <a:gridCol w="2107659"/>
              </a:tblGrid>
              <a:tr h="365760">
                <a:tc>
                  <a:txBody>
                    <a:bodyPr/>
                    <a:lstStyle/>
                    <a:p>
                      <a:endParaRPr lang="it-IT" sz="1400" dirty="0">
                        <a:latin typeface="+mn-lt"/>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latin typeface="+mn-lt"/>
                          <a:ea typeface="+mn-ea"/>
                          <a:cs typeface="+mn-cs"/>
                        </a:rPr>
                        <a:t>08/2016</a:t>
                      </a:r>
                      <a:r>
                        <a:rPr lang="en-US" sz="1400" baseline="0" dirty="0" smtClean="0">
                          <a:solidFill>
                            <a:schemeClr val="tx1"/>
                          </a:solidFill>
                          <a:latin typeface="+mn-lt"/>
                          <a:ea typeface="+mn-ea"/>
                          <a:cs typeface="+mn-cs"/>
                          <a:sym typeface="Wingdings" panose="05000000000000000000" pitchFamily="2" charset="2"/>
                        </a:rPr>
                        <a:t></a:t>
                      </a:r>
                      <a:r>
                        <a:rPr lang="en-US" sz="1400" baseline="0" dirty="0" smtClean="0">
                          <a:solidFill>
                            <a:schemeClr val="tx1"/>
                          </a:solidFill>
                          <a:latin typeface="+mn-lt"/>
                          <a:ea typeface="+mn-ea"/>
                          <a:cs typeface="+mn-cs"/>
                        </a:rPr>
                        <a:t> </a:t>
                      </a:r>
                      <a:r>
                        <a:rPr lang="en-US" sz="1400" dirty="0" smtClean="0">
                          <a:solidFill>
                            <a:schemeClr val="tx1"/>
                          </a:solidFill>
                          <a:latin typeface="+mn-lt"/>
                          <a:ea typeface="+mn-ea"/>
                          <a:cs typeface="+mn-cs"/>
                        </a:rPr>
                        <a:t>07/05/2016</a:t>
                      </a:r>
                      <a:endParaRPr lang="it-IT" sz="1400" dirty="0" smtClean="0">
                        <a:latin typeface="+mn-lt"/>
                      </a:endParaRPr>
                    </a:p>
                  </a:txBody>
                  <a:tcPr/>
                </a:tc>
              </a:tr>
              <a:tr h="305729">
                <a:tc>
                  <a:txBody>
                    <a:bodyPr/>
                    <a:lstStyle/>
                    <a:p>
                      <a:r>
                        <a:rPr lang="en-US" sz="1400" dirty="0" smtClean="0">
                          <a:solidFill>
                            <a:schemeClr val="tx1"/>
                          </a:solidFill>
                          <a:latin typeface="+mn-lt"/>
                          <a:ea typeface="+mn-ea"/>
                          <a:cs typeface="+mn-cs"/>
                        </a:rPr>
                        <a:t>unknown</a:t>
                      </a:r>
                      <a:endParaRPr lang="it-IT" sz="1400" dirty="0">
                        <a:latin typeface="+mn-lt"/>
                      </a:endParaRPr>
                    </a:p>
                  </a:txBody>
                  <a:tcPr/>
                </a:tc>
                <a:tc>
                  <a:txBody>
                    <a:bodyPr/>
                    <a:lstStyle/>
                    <a:p>
                      <a:r>
                        <a:rPr lang="en-US" sz="1400" dirty="0" smtClean="0">
                          <a:latin typeface="+mn-lt"/>
                        </a:rPr>
                        <a:t>452</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SNIa</a:t>
                      </a:r>
                      <a:endParaRPr lang="it-IT" sz="1400" dirty="0">
                        <a:latin typeface="+mn-lt"/>
                      </a:endParaRPr>
                    </a:p>
                  </a:txBody>
                  <a:tcPr/>
                </a:tc>
                <a:tc>
                  <a:txBody>
                    <a:bodyPr/>
                    <a:lstStyle/>
                    <a:p>
                      <a:r>
                        <a:rPr lang="en-US" sz="1400" dirty="0" smtClean="0">
                          <a:latin typeface="+mn-lt"/>
                        </a:rPr>
                        <a:t>59 +2pec</a:t>
                      </a:r>
                      <a:endParaRPr lang="it-IT" sz="1400" dirty="0">
                        <a:latin typeface="+mn-lt"/>
                      </a:endParaRPr>
                    </a:p>
                  </a:txBody>
                  <a:tcPr/>
                </a:tc>
              </a:tr>
              <a:tr h="302942">
                <a:tc>
                  <a:txBody>
                    <a:bodyPr/>
                    <a:lstStyle/>
                    <a:p>
                      <a:r>
                        <a:rPr lang="en-US" sz="1400" dirty="0" smtClean="0">
                          <a:solidFill>
                            <a:schemeClr val="tx1"/>
                          </a:solidFill>
                          <a:latin typeface="+mn-lt"/>
                          <a:ea typeface="+mn-ea"/>
                          <a:cs typeface="+mn-cs"/>
                        </a:rPr>
                        <a:t>SN</a:t>
                      </a:r>
                      <a:r>
                        <a:rPr lang="en-US" sz="1400" baseline="0" dirty="0" smtClean="0">
                          <a:solidFill>
                            <a:schemeClr val="tx1"/>
                          </a:solidFill>
                          <a:latin typeface="+mn-lt"/>
                          <a:ea typeface="+mn-ea"/>
                          <a:cs typeface="+mn-cs"/>
                        </a:rPr>
                        <a:t> CC</a:t>
                      </a:r>
                      <a:endParaRPr lang="it-IT" sz="1400" dirty="0">
                        <a:latin typeface="+mn-lt"/>
                      </a:endParaRPr>
                    </a:p>
                  </a:txBody>
                  <a:tcPr/>
                </a:tc>
                <a:tc>
                  <a:txBody>
                    <a:bodyPr/>
                    <a:lstStyle/>
                    <a:p>
                      <a:r>
                        <a:rPr lang="en-US" sz="1400" dirty="0" smtClean="0">
                          <a:latin typeface="+mn-lt"/>
                        </a:rPr>
                        <a:t>27 (13II,9IIP,2Ib,1Ic,1Ib/c)</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SN</a:t>
                      </a:r>
                      <a:endParaRPr lang="it-IT" sz="1400" dirty="0">
                        <a:latin typeface="+mn-lt"/>
                      </a:endParaRPr>
                    </a:p>
                  </a:txBody>
                  <a:tcPr/>
                </a:tc>
                <a:tc>
                  <a:txBody>
                    <a:bodyPr/>
                    <a:lstStyle/>
                    <a:p>
                      <a:r>
                        <a:rPr lang="en-US" sz="1400" dirty="0" smtClean="0">
                          <a:latin typeface="+mn-lt"/>
                        </a:rPr>
                        <a:t>5</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CV</a:t>
                      </a:r>
                      <a:endParaRPr lang="it-IT" sz="1400" dirty="0">
                        <a:latin typeface="+mn-lt"/>
                      </a:endParaRPr>
                    </a:p>
                  </a:txBody>
                  <a:tcPr/>
                </a:tc>
                <a:tc>
                  <a:txBody>
                    <a:bodyPr/>
                    <a:lstStyle/>
                    <a:p>
                      <a:r>
                        <a:rPr lang="en-US" sz="1400" dirty="0" smtClean="0">
                          <a:latin typeface="+mn-lt"/>
                        </a:rPr>
                        <a:t>11</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AGN</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QSO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YSO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other </a:t>
                      </a:r>
                      <a:endParaRPr lang="it-IT" sz="1400" dirty="0">
                        <a:latin typeface="+mn-lt"/>
                      </a:endParaRPr>
                    </a:p>
                  </a:txBody>
                  <a:tcPr/>
                </a:tc>
                <a:tc>
                  <a:txBody>
                    <a:bodyPr/>
                    <a:lstStyle/>
                    <a:p>
                      <a:r>
                        <a:rPr lang="en-US" sz="1400" dirty="0" smtClean="0">
                          <a:latin typeface="+mn-lt"/>
                        </a:rPr>
                        <a:t>26</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alertmagmin</a:t>
                      </a:r>
                      <a:endParaRPr lang="it-IT" sz="1400" dirty="0">
                        <a:latin typeface="+mn-lt"/>
                      </a:endParaRPr>
                    </a:p>
                  </a:txBody>
                  <a:tcPr/>
                </a:tc>
                <a:tc>
                  <a:txBody>
                    <a:bodyPr/>
                    <a:lstStyle/>
                    <a:p>
                      <a:r>
                        <a:rPr lang="en-US" sz="1400" dirty="0" smtClean="0">
                          <a:latin typeface="+mn-lt"/>
                        </a:rPr>
                        <a:t>13.03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alertmagmedian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18.33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18.05</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alertmagmax</a:t>
                      </a:r>
                      <a:endParaRPr lang="it-IT" sz="1400" dirty="0">
                        <a:latin typeface="+mn-lt"/>
                      </a:endParaRPr>
                    </a:p>
                  </a:txBody>
                  <a:tcPr/>
                </a:tc>
                <a:tc>
                  <a:txBody>
                    <a:bodyPr/>
                    <a:lstStyle/>
                    <a:p>
                      <a:r>
                        <a:rPr lang="en-US" sz="1400" dirty="0" smtClean="0">
                          <a:latin typeface="+mn-lt"/>
                        </a:rPr>
                        <a:t>19.98</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published</a:t>
                      </a:r>
                      <a:endParaRPr lang="it-IT" sz="1400" dirty="0">
                        <a:latin typeface="+mn-lt"/>
                      </a:endParaRPr>
                    </a:p>
                  </a:txBody>
                  <a:tcPr/>
                </a:tc>
                <a:tc>
                  <a:txBody>
                    <a:bodyPr/>
                    <a:lstStyle/>
                    <a:p>
                      <a:r>
                        <a:rPr lang="en-US" sz="1400" dirty="0" smtClean="0">
                          <a:latin typeface="+mn-lt"/>
                        </a:rPr>
                        <a:t>600</a:t>
                      </a:r>
                      <a:endParaRPr lang="it-IT" sz="1400" dirty="0">
                        <a:latin typeface="+mn-lt"/>
                      </a:endParaRPr>
                    </a:p>
                  </a:txBody>
                  <a:tcPr/>
                </a:tc>
              </a:tr>
            </a:tbl>
          </a:graphicData>
        </a:graphic>
      </p:graphicFrame>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7561" y="1371599"/>
            <a:ext cx="4634039" cy="4634039"/>
          </a:xfrm>
          <a:prstGeom prst="rect">
            <a:avLst/>
          </a:prstGeom>
        </p:spPr>
      </p:pic>
      <p:sp>
        <p:nvSpPr>
          <p:cNvPr id="12" name="Parentesi graffa chiusa 11"/>
          <p:cNvSpPr/>
          <p:nvPr/>
        </p:nvSpPr>
        <p:spPr>
          <a:xfrm>
            <a:off x="3809999" y="2057400"/>
            <a:ext cx="547562" cy="304800"/>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559436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5"/>
          <p:cNvSpPr>
            <a:spLocks noChangeArrowheads="1"/>
          </p:cNvSpPr>
          <p:nvPr/>
        </p:nvSpPr>
        <p:spPr bwMode="auto">
          <a:xfrm>
            <a:off x="0" y="1419224"/>
            <a:ext cx="5334000"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20000"/>
              </a:lnSpc>
              <a:buSzPct val="130000"/>
              <a:buFont typeface="Arial" panose="020B0604020202020204" pitchFamily="34" charset="0"/>
              <a:buChar char="•"/>
            </a:pPr>
            <a:r>
              <a:rPr lang="en-GB" altLang="it-IT" b="0" dirty="0" smtClean="0">
                <a:solidFill>
                  <a:schemeClr val="tx1"/>
                </a:solidFill>
              </a:rPr>
              <a:t> ESA </a:t>
            </a:r>
            <a:r>
              <a:rPr lang="en-US" altLang="it-IT" dirty="0" smtClean="0"/>
              <a:t>Cornerstone mission. Gaia was adopted within the scientific </a:t>
            </a:r>
            <a:r>
              <a:rPr lang="en-US" altLang="it-IT" dirty="0" err="1" smtClean="0"/>
              <a:t>programme</a:t>
            </a:r>
            <a:r>
              <a:rPr lang="en-US" altLang="it-IT" dirty="0" smtClean="0"/>
              <a:t> “Horizon 2000) of the European Space Agency (ESA) in October 2000</a:t>
            </a:r>
            <a:endParaRPr lang="en-GB" altLang="it-IT" b="0" dirty="0" smtClean="0">
              <a:solidFill>
                <a:schemeClr val="tx1"/>
              </a:solidFill>
            </a:endParaRPr>
          </a:p>
          <a:p>
            <a:pPr marL="285750" indent="-285750" algn="l">
              <a:lnSpc>
                <a:spcPct val="120000"/>
              </a:lnSpc>
              <a:buSzPct val="130000"/>
              <a:buFont typeface="Arial" panose="020B0604020202020204" pitchFamily="34" charset="0"/>
              <a:buChar char="•"/>
            </a:pPr>
            <a:r>
              <a:rPr lang="en-GB" altLang="it-IT" b="0" dirty="0" smtClean="0">
                <a:solidFill>
                  <a:schemeClr val="tx1"/>
                </a:solidFill>
              </a:rPr>
              <a:t> </a:t>
            </a:r>
            <a:r>
              <a:rPr lang="en-GB" altLang="it-IT" b="0" dirty="0">
                <a:solidFill>
                  <a:schemeClr val="tx1"/>
                </a:solidFill>
              </a:rPr>
              <a:t>Launch date:  </a:t>
            </a:r>
            <a:r>
              <a:rPr lang="en-GB" altLang="it-IT" dirty="0" smtClean="0"/>
              <a:t>19</a:t>
            </a:r>
            <a:r>
              <a:rPr lang="en-GB" altLang="it-IT" b="0" dirty="0" smtClean="0">
                <a:solidFill>
                  <a:schemeClr val="tx1"/>
                </a:solidFill>
              </a:rPr>
              <a:t> </a:t>
            </a:r>
            <a:r>
              <a:rPr lang="en-GB" altLang="it-IT" b="0" dirty="0">
                <a:solidFill>
                  <a:schemeClr val="tx1"/>
                </a:solidFill>
              </a:rPr>
              <a:t>December 201</a:t>
            </a:r>
            <a:r>
              <a:rPr lang="en-US" altLang="it-IT" b="0" dirty="0" smtClean="0">
                <a:solidFill>
                  <a:schemeClr val="tx1"/>
                </a:solidFill>
              </a:rPr>
              <a:t>3</a:t>
            </a:r>
            <a:endParaRPr lang="en-GB" altLang="it-IT" b="0" dirty="0">
              <a:solidFill>
                <a:schemeClr val="tx1"/>
              </a:solidFill>
            </a:endParaRPr>
          </a:p>
          <a:p>
            <a:pPr marL="285750" indent="-285750" algn="l">
              <a:lnSpc>
                <a:spcPct val="120000"/>
              </a:lnSpc>
              <a:buSzPct val="130000"/>
              <a:buFont typeface="Arial" panose="020B0604020202020204" pitchFamily="34" charset="0"/>
              <a:buChar char="•"/>
            </a:pPr>
            <a:r>
              <a:rPr lang="en-GB" altLang="it-IT" b="0" dirty="0">
                <a:solidFill>
                  <a:schemeClr val="tx1"/>
                </a:solidFill>
              </a:rPr>
              <a:t> Lifetime: 5 </a:t>
            </a:r>
            <a:r>
              <a:rPr lang="en-GB" altLang="it-IT" b="0" dirty="0" err="1">
                <a:solidFill>
                  <a:schemeClr val="tx1"/>
                </a:solidFill>
              </a:rPr>
              <a:t>yr</a:t>
            </a:r>
            <a:r>
              <a:rPr lang="en-GB" altLang="it-IT" b="0" dirty="0">
                <a:solidFill>
                  <a:schemeClr val="tx1"/>
                </a:solidFill>
              </a:rPr>
              <a:t> (+ 1yr possible </a:t>
            </a:r>
            <a:r>
              <a:rPr lang="en-GB" altLang="it-IT" b="0" dirty="0" smtClean="0">
                <a:solidFill>
                  <a:schemeClr val="tx1"/>
                </a:solidFill>
              </a:rPr>
              <a:t>extension + …) </a:t>
            </a:r>
            <a:endParaRPr lang="en-GB" altLang="it-IT" b="0" dirty="0">
              <a:solidFill>
                <a:schemeClr val="tx1"/>
              </a:solidFill>
            </a:endParaRPr>
          </a:p>
          <a:p>
            <a:pPr marL="285750" indent="-285750" algn="l">
              <a:lnSpc>
                <a:spcPct val="120000"/>
              </a:lnSpc>
              <a:buSzPct val="130000"/>
              <a:buFont typeface="Arial" panose="020B0604020202020204" pitchFamily="34" charset="0"/>
              <a:buChar char="•"/>
            </a:pPr>
            <a:r>
              <a:rPr lang="en-GB" altLang="it-IT" b="0" dirty="0">
                <a:solidFill>
                  <a:schemeClr val="tx1"/>
                </a:solidFill>
              </a:rPr>
              <a:t> Launcher: Soyuz–</a:t>
            </a:r>
            <a:r>
              <a:rPr lang="en-GB" altLang="it-IT" b="0" dirty="0" err="1">
                <a:solidFill>
                  <a:schemeClr val="tx1"/>
                </a:solidFill>
              </a:rPr>
              <a:t>Fregat</a:t>
            </a:r>
            <a:r>
              <a:rPr lang="en-GB" altLang="it-IT" b="0" dirty="0">
                <a:solidFill>
                  <a:schemeClr val="tx1"/>
                </a:solidFill>
              </a:rPr>
              <a:t>, from </a:t>
            </a:r>
            <a:r>
              <a:rPr lang="en-GB" altLang="it-IT" b="0" dirty="0" err="1">
                <a:solidFill>
                  <a:schemeClr val="tx1"/>
                </a:solidFill>
              </a:rPr>
              <a:t>Kourou</a:t>
            </a:r>
            <a:r>
              <a:rPr lang="en-GB" altLang="it-IT" b="0" dirty="0">
                <a:solidFill>
                  <a:schemeClr val="tx1"/>
                </a:solidFill>
              </a:rPr>
              <a:t> (French Guiana</a:t>
            </a:r>
            <a:r>
              <a:rPr lang="en-GB" altLang="it-IT" b="0" dirty="0" smtClean="0">
                <a:solidFill>
                  <a:schemeClr val="tx1"/>
                </a:solidFill>
              </a:rPr>
              <a:t>)</a:t>
            </a:r>
            <a:endParaRPr lang="en-GB" altLang="it-IT" b="0" dirty="0">
              <a:solidFill>
                <a:schemeClr val="tx1"/>
              </a:solidFill>
            </a:endParaRPr>
          </a:p>
        </p:txBody>
      </p:sp>
      <p:pic>
        <p:nvPicPr>
          <p:cNvPr id="9" name="Picture 7" descr="locator map of French Gui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505200"/>
            <a:ext cx="25085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384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Titolo 2"/>
          <p:cNvSpPr>
            <a:spLocks noGrp="1"/>
          </p:cNvSpPr>
          <p:nvPr>
            <p:ph type="title"/>
          </p:nvPr>
        </p:nvSpPr>
        <p:spPr>
          <a:xfrm>
            <a:off x="457200" y="685800"/>
            <a:ext cx="8229600" cy="664265"/>
          </a:xfrm>
        </p:spPr>
        <p:txBody>
          <a:bodyPr>
            <a:noAutofit/>
          </a:bodyPr>
          <a:lstStyle/>
          <a:p>
            <a:pPr algn="ctr"/>
            <a:r>
              <a:rPr lang="it-IT" b="1" dirty="0" smtClean="0">
                <a:ln w="12700">
                  <a:solidFill>
                    <a:schemeClr val="bg1"/>
                  </a:solidFill>
                  <a:prstDash val="solid"/>
                </a:ln>
                <a:solidFill>
                  <a:srgbClr val="A50021"/>
                </a:solidFill>
              </a:rPr>
              <a:t>Gaia </a:t>
            </a:r>
            <a:r>
              <a:rPr lang="en-US" b="1" dirty="0" smtClean="0">
                <a:ln w="12700">
                  <a:solidFill>
                    <a:schemeClr val="bg1"/>
                  </a:solidFill>
                  <a:prstDash val="solid"/>
                </a:ln>
                <a:solidFill>
                  <a:srgbClr val="A50021"/>
                </a:solidFill>
              </a:rPr>
              <a:t>in a nutshell</a:t>
            </a:r>
            <a:endParaRPr lang="it-IT" b="1" dirty="0">
              <a:ln w="12700">
                <a:solidFill>
                  <a:schemeClr val="bg1"/>
                </a:solidFill>
                <a:prstDash val="solid"/>
              </a:ln>
              <a:solidFill>
                <a:srgbClr val="A50021"/>
              </a:solidFill>
            </a:endParaRPr>
          </a:p>
        </p:txBody>
      </p:sp>
      <p:sp>
        <p:nvSpPr>
          <p:cNvPr id="13" name="Segnaposto data 12"/>
          <p:cNvSpPr>
            <a:spLocks noGrp="1"/>
          </p:cNvSpPr>
          <p:nvPr>
            <p:ph type="dt" sz="half" idx="10"/>
          </p:nvPr>
        </p:nvSpPr>
        <p:spPr/>
        <p:txBody>
          <a:bodyPr/>
          <a:lstStyle/>
          <a:p>
            <a:r>
              <a:rPr lang="it-IT" smtClean="0"/>
              <a:t>13-May-2016</a:t>
            </a:r>
            <a:endParaRPr lang="en-US"/>
          </a:p>
        </p:txBody>
      </p:sp>
      <p:sp>
        <p:nvSpPr>
          <p:cNvPr id="14" name="Segnaposto piè di pagina 13"/>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15" name="Segnaposto numero diapositiva 14"/>
          <p:cNvSpPr>
            <a:spLocks noGrp="1"/>
          </p:cNvSpPr>
          <p:nvPr>
            <p:ph type="sldNum" sz="quarter" idx="11"/>
          </p:nvPr>
        </p:nvSpPr>
        <p:spPr/>
        <p:txBody>
          <a:bodyPr/>
          <a:lstStyle/>
          <a:p>
            <a:pPr algn="r"/>
            <a:fld id="{D4C49B74-5DB2-4B03-B1D2-7F6A3C51C318}" type="slidenum">
              <a:rPr lang="en-US" smtClean="0"/>
              <a:pPr algn="r"/>
              <a:t>2</a:t>
            </a:fld>
            <a:endParaRPr lang="en-US"/>
          </a:p>
        </p:txBody>
      </p:sp>
    </p:spTree>
    <p:extLst>
      <p:ext uri="{BB962C8B-B14F-4D97-AF65-F5344CB8AC3E}">
        <p14:creationId xmlns:p14="http://schemas.microsoft.com/office/powerpoint/2010/main" val="3439336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20</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8"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graphicFrame>
        <p:nvGraphicFramePr>
          <p:cNvPr id="9" name="Tabella 8"/>
          <p:cNvGraphicFramePr>
            <a:graphicFrameLocks noGrp="1"/>
          </p:cNvGraphicFramePr>
          <p:nvPr>
            <p:extLst>
              <p:ext uri="{D42A27DB-BD31-4B8C-83A1-F6EECF244321}">
                <p14:modId xmlns:p14="http://schemas.microsoft.com/office/powerpoint/2010/main" val="32168358"/>
              </p:ext>
            </p:extLst>
          </p:nvPr>
        </p:nvGraphicFramePr>
        <p:xfrm>
          <a:off x="24276" y="1386840"/>
          <a:ext cx="3810000" cy="4645037"/>
        </p:xfrm>
        <a:graphic>
          <a:graphicData uri="http://schemas.openxmlformats.org/drawingml/2006/table">
            <a:tbl>
              <a:tblPr firstRow="1" bandRow="1"/>
              <a:tblGrid>
                <a:gridCol w="1702341"/>
                <a:gridCol w="2107659"/>
              </a:tblGrid>
              <a:tr h="365760">
                <a:tc>
                  <a:txBody>
                    <a:bodyPr/>
                    <a:lstStyle/>
                    <a:p>
                      <a:endParaRPr lang="it-IT" sz="1400" dirty="0">
                        <a:latin typeface="+mn-lt"/>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latin typeface="+mn-lt"/>
                          <a:ea typeface="+mn-ea"/>
                          <a:cs typeface="+mn-cs"/>
                        </a:rPr>
                        <a:t>08/2016</a:t>
                      </a:r>
                      <a:r>
                        <a:rPr lang="en-US" sz="1400" baseline="0" dirty="0" smtClean="0">
                          <a:solidFill>
                            <a:schemeClr val="tx1"/>
                          </a:solidFill>
                          <a:latin typeface="+mn-lt"/>
                          <a:ea typeface="+mn-ea"/>
                          <a:cs typeface="+mn-cs"/>
                          <a:sym typeface="Wingdings" panose="05000000000000000000" pitchFamily="2" charset="2"/>
                        </a:rPr>
                        <a:t></a:t>
                      </a:r>
                      <a:r>
                        <a:rPr lang="en-US" sz="1400" baseline="0" dirty="0" smtClean="0">
                          <a:solidFill>
                            <a:schemeClr val="tx1"/>
                          </a:solidFill>
                          <a:latin typeface="+mn-lt"/>
                          <a:ea typeface="+mn-ea"/>
                          <a:cs typeface="+mn-cs"/>
                        </a:rPr>
                        <a:t> </a:t>
                      </a:r>
                      <a:r>
                        <a:rPr lang="en-US" sz="1400" dirty="0" smtClean="0">
                          <a:solidFill>
                            <a:schemeClr val="tx1"/>
                          </a:solidFill>
                          <a:latin typeface="+mn-lt"/>
                          <a:ea typeface="+mn-ea"/>
                          <a:cs typeface="+mn-cs"/>
                        </a:rPr>
                        <a:t>07/05/2016</a:t>
                      </a:r>
                      <a:endParaRPr lang="it-IT" sz="1400" dirty="0" smtClean="0">
                        <a:latin typeface="+mn-lt"/>
                      </a:endParaRPr>
                    </a:p>
                  </a:txBody>
                  <a:tcPr/>
                </a:tc>
              </a:tr>
              <a:tr h="305729">
                <a:tc>
                  <a:txBody>
                    <a:bodyPr/>
                    <a:lstStyle/>
                    <a:p>
                      <a:r>
                        <a:rPr lang="en-US" sz="1400" dirty="0" smtClean="0">
                          <a:solidFill>
                            <a:schemeClr val="tx1"/>
                          </a:solidFill>
                          <a:latin typeface="+mn-lt"/>
                          <a:ea typeface="+mn-ea"/>
                          <a:cs typeface="+mn-cs"/>
                        </a:rPr>
                        <a:t>unknown</a:t>
                      </a:r>
                      <a:endParaRPr lang="it-IT" sz="1400" dirty="0">
                        <a:latin typeface="+mn-lt"/>
                      </a:endParaRPr>
                    </a:p>
                  </a:txBody>
                  <a:tcPr/>
                </a:tc>
                <a:tc>
                  <a:txBody>
                    <a:bodyPr/>
                    <a:lstStyle/>
                    <a:p>
                      <a:r>
                        <a:rPr lang="en-US" sz="1400" dirty="0" smtClean="0">
                          <a:latin typeface="+mn-lt"/>
                        </a:rPr>
                        <a:t>452</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SNIa</a:t>
                      </a:r>
                      <a:endParaRPr lang="it-IT" sz="1400" dirty="0">
                        <a:latin typeface="+mn-lt"/>
                      </a:endParaRPr>
                    </a:p>
                  </a:txBody>
                  <a:tcPr/>
                </a:tc>
                <a:tc>
                  <a:txBody>
                    <a:bodyPr/>
                    <a:lstStyle/>
                    <a:p>
                      <a:r>
                        <a:rPr lang="en-US" sz="1400" dirty="0" smtClean="0">
                          <a:latin typeface="+mn-lt"/>
                        </a:rPr>
                        <a:t>59 +2pec</a:t>
                      </a:r>
                      <a:endParaRPr lang="it-IT" sz="1400" dirty="0">
                        <a:latin typeface="+mn-lt"/>
                      </a:endParaRPr>
                    </a:p>
                  </a:txBody>
                  <a:tcPr/>
                </a:tc>
              </a:tr>
              <a:tr h="302942">
                <a:tc>
                  <a:txBody>
                    <a:bodyPr/>
                    <a:lstStyle/>
                    <a:p>
                      <a:r>
                        <a:rPr lang="en-US" sz="1400" dirty="0" smtClean="0">
                          <a:solidFill>
                            <a:schemeClr val="tx1"/>
                          </a:solidFill>
                          <a:latin typeface="+mn-lt"/>
                          <a:ea typeface="+mn-ea"/>
                          <a:cs typeface="+mn-cs"/>
                        </a:rPr>
                        <a:t>SN</a:t>
                      </a:r>
                      <a:r>
                        <a:rPr lang="en-US" sz="1400" baseline="0" dirty="0" smtClean="0">
                          <a:solidFill>
                            <a:schemeClr val="tx1"/>
                          </a:solidFill>
                          <a:latin typeface="+mn-lt"/>
                          <a:ea typeface="+mn-ea"/>
                          <a:cs typeface="+mn-cs"/>
                        </a:rPr>
                        <a:t> CC</a:t>
                      </a:r>
                      <a:endParaRPr lang="it-IT" sz="1400" dirty="0">
                        <a:latin typeface="+mn-lt"/>
                      </a:endParaRPr>
                    </a:p>
                  </a:txBody>
                  <a:tcPr/>
                </a:tc>
                <a:tc>
                  <a:txBody>
                    <a:bodyPr/>
                    <a:lstStyle/>
                    <a:p>
                      <a:r>
                        <a:rPr lang="en-US" sz="1400" dirty="0" smtClean="0">
                          <a:latin typeface="+mn-lt"/>
                        </a:rPr>
                        <a:t>27 (13II,9IIP,2Ib,1Ic,1Ib/c)</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SN</a:t>
                      </a:r>
                      <a:endParaRPr lang="it-IT" sz="1400" dirty="0">
                        <a:latin typeface="+mn-lt"/>
                      </a:endParaRPr>
                    </a:p>
                  </a:txBody>
                  <a:tcPr/>
                </a:tc>
                <a:tc>
                  <a:txBody>
                    <a:bodyPr/>
                    <a:lstStyle/>
                    <a:p>
                      <a:r>
                        <a:rPr lang="en-US" sz="1400" dirty="0" smtClean="0">
                          <a:latin typeface="+mn-lt"/>
                        </a:rPr>
                        <a:t>5</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CV</a:t>
                      </a:r>
                      <a:endParaRPr lang="it-IT" sz="1400" dirty="0">
                        <a:latin typeface="+mn-lt"/>
                      </a:endParaRPr>
                    </a:p>
                  </a:txBody>
                  <a:tcPr/>
                </a:tc>
                <a:tc>
                  <a:txBody>
                    <a:bodyPr/>
                    <a:lstStyle/>
                    <a:p>
                      <a:r>
                        <a:rPr lang="en-US" sz="1400" dirty="0" smtClean="0">
                          <a:latin typeface="+mn-lt"/>
                        </a:rPr>
                        <a:t>11</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AGN</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QSO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YSO</a:t>
                      </a:r>
                      <a:endParaRPr lang="it-IT" sz="1400" dirty="0">
                        <a:latin typeface="+mn-lt"/>
                      </a:endParaRPr>
                    </a:p>
                  </a:txBody>
                  <a:tcPr/>
                </a:tc>
                <a:tc>
                  <a:txBody>
                    <a:bodyPr/>
                    <a:lstStyle/>
                    <a:p>
                      <a:r>
                        <a:rPr lang="en-US" sz="1400" dirty="0" smtClean="0">
                          <a:latin typeface="+mn-lt"/>
                        </a:rPr>
                        <a:t>6</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other </a:t>
                      </a:r>
                      <a:endParaRPr lang="it-IT" sz="1400" dirty="0">
                        <a:latin typeface="+mn-lt"/>
                      </a:endParaRPr>
                    </a:p>
                  </a:txBody>
                  <a:tcPr/>
                </a:tc>
                <a:tc>
                  <a:txBody>
                    <a:bodyPr/>
                    <a:lstStyle/>
                    <a:p>
                      <a:r>
                        <a:rPr lang="en-US" sz="1400" dirty="0" smtClean="0">
                          <a:latin typeface="+mn-lt"/>
                        </a:rPr>
                        <a:t>26</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alertmagmin</a:t>
                      </a:r>
                      <a:endParaRPr lang="it-IT" sz="1400" dirty="0">
                        <a:latin typeface="+mn-lt"/>
                      </a:endParaRPr>
                    </a:p>
                  </a:txBody>
                  <a:tcPr/>
                </a:tc>
                <a:tc>
                  <a:txBody>
                    <a:bodyPr/>
                    <a:lstStyle/>
                    <a:p>
                      <a:r>
                        <a:rPr lang="en-US" sz="1400" dirty="0" smtClean="0">
                          <a:latin typeface="+mn-lt"/>
                        </a:rPr>
                        <a:t>13.03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alertmagmedian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18.33</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alertmagmean</a:t>
                      </a:r>
                      <a:r>
                        <a:rPr lang="en-US" sz="1400" dirty="0" smtClean="0">
                          <a:solidFill>
                            <a:schemeClr val="tx1"/>
                          </a:solidFill>
                          <a:latin typeface="+mn-lt"/>
                          <a:ea typeface="+mn-ea"/>
                          <a:cs typeface="+mn-cs"/>
                        </a:rPr>
                        <a:t> </a:t>
                      </a:r>
                      <a:endParaRPr lang="it-IT" sz="1400" dirty="0">
                        <a:latin typeface="+mn-lt"/>
                      </a:endParaRPr>
                    </a:p>
                  </a:txBody>
                  <a:tcPr/>
                </a:tc>
                <a:tc>
                  <a:txBody>
                    <a:bodyPr/>
                    <a:lstStyle/>
                    <a:p>
                      <a:r>
                        <a:rPr lang="en-US" sz="1400" dirty="0" smtClean="0">
                          <a:latin typeface="+mn-lt"/>
                        </a:rPr>
                        <a:t>18.05</a:t>
                      </a:r>
                      <a:endParaRPr lang="it-IT" sz="1400" dirty="0">
                        <a:latin typeface="+mn-lt"/>
                      </a:endParaRPr>
                    </a:p>
                  </a:txBody>
                  <a:tcPr/>
                </a:tc>
              </a:tr>
              <a:tr h="305729">
                <a:tc>
                  <a:txBody>
                    <a:bodyPr/>
                    <a:lstStyle/>
                    <a:p>
                      <a:r>
                        <a:rPr lang="en-US" sz="1400" dirty="0" err="1" smtClean="0">
                          <a:solidFill>
                            <a:schemeClr val="tx1"/>
                          </a:solidFill>
                          <a:latin typeface="+mn-lt"/>
                          <a:ea typeface="+mn-ea"/>
                          <a:cs typeface="+mn-cs"/>
                        </a:rPr>
                        <a:t>alertmagmax</a:t>
                      </a:r>
                      <a:endParaRPr lang="it-IT" sz="1400" dirty="0">
                        <a:latin typeface="+mn-lt"/>
                      </a:endParaRPr>
                    </a:p>
                  </a:txBody>
                  <a:tcPr/>
                </a:tc>
                <a:tc>
                  <a:txBody>
                    <a:bodyPr/>
                    <a:lstStyle/>
                    <a:p>
                      <a:r>
                        <a:rPr lang="en-US" sz="1400" dirty="0" smtClean="0">
                          <a:latin typeface="+mn-lt"/>
                        </a:rPr>
                        <a:t>19.98</a:t>
                      </a:r>
                      <a:endParaRPr lang="it-IT" sz="1400" dirty="0">
                        <a:latin typeface="+mn-lt"/>
                      </a:endParaRPr>
                    </a:p>
                  </a:txBody>
                  <a:tcPr/>
                </a:tc>
              </a:tr>
              <a:tr h="305729">
                <a:tc>
                  <a:txBody>
                    <a:bodyPr/>
                    <a:lstStyle/>
                    <a:p>
                      <a:r>
                        <a:rPr lang="en-US" sz="1400" dirty="0" smtClean="0">
                          <a:solidFill>
                            <a:schemeClr val="tx1"/>
                          </a:solidFill>
                          <a:latin typeface="+mn-lt"/>
                          <a:ea typeface="+mn-ea"/>
                          <a:cs typeface="+mn-cs"/>
                        </a:rPr>
                        <a:t>published</a:t>
                      </a:r>
                      <a:endParaRPr lang="it-IT" sz="1400" dirty="0">
                        <a:latin typeface="+mn-lt"/>
                      </a:endParaRPr>
                    </a:p>
                  </a:txBody>
                  <a:tcPr/>
                </a:tc>
                <a:tc>
                  <a:txBody>
                    <a:bodyPr/>
                    <a:lstStyle/>
                    <a:p>
                      <a:r>
                        <a:rPr lang="en-US" sz="1400" dirty="0" smtClean="0">
                          <a:latin typeface="+mn-lt"/>
                        </a:rPr>
                        <a:t>600</a:t>
                      </a:r>
                      <a:endParaRPr lang="it-IT" sz="1400" dirty="0">
                        <a:latin typeface="+mn-lt"/>
                      </a:endParaRPr>
                    </a:p>
                  </a:txBody>
                  <a:tcPr/>
                </a:tc>
              </a:tr>
            </a:tbl>
          </a:graphicData>
        </a:graphic>
      </p:graphicFrame>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7561" y="1358787"/>
            <a:ext cx="4634039" cy="4634039"/>
          </a:xfrm>
          <a:prstGeom prst="rect">
            <a:avLst/>
          </a:prstGeom>
        </p:spPr>
      </p:pic>
      <p:sp>
        <p:nvSpPr>
          <p:cNvPr id="11" name="Parentesi graffa chiusa 10"/>
          <p:cNvSpPr/>
          <p:nvPr/>
        </p:nvSpPr>
        <p:spPr>
          <a:xfrm>
            <a:off x="3809999" y="2362200"/>
            <a:ext cx="547562" cy="304800"/>
          </a:xfrm>
          <a:prstGeom prst="rightBrace">
            <a:avLst/>
          </a:prstGeom>
          <a:ln w="38100">
            <a:solidFill>
              <a:srgbClr val="A921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2117438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21</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mc:AlternateContent xmlns:mc="http://schemas.openxmlformats.org/markup-compatibility/2006">
        <mc:Choice xmlns:a14="http://schemas.microsoft.com/office/drawing/2010/main" Requires="a14">
          <p:sp>
            <p:nvSpPr>
              <p:cNvPr id="7" name="CasellaDiTesto 6"/>
              <p:cNvSpPr txBox="1"/>
              <p:nvPr/>
            </p:nvSpPr>
            <p:spPr>
              <a:xfrm>
                <a:off x="234832" y="4724400"/>
                <a:ext cx="8652604" cy="1631216"/>
              </a:xfrm>
              <a:prstGeom prst="rect">
                <a:avLst/>
              </a:prstGeom>
              <a:noFill/>
            </p:spPr>
            <p:txBody>
              <a:bodyPr wrap="square" rtlCol="0">
                <a:spAutoFit/>
              </a:bodyPr>
              <a:lstStyle/>
              <a:p>
                <a:r>
                  <a:rPr lang="en-US" sz="2000" dirty="0" smtClean="0"/>
                  <a:t>Up to the beginning of 2016:</a:t>
                </a:r>
              </a:p>
              <a:p>
                <a:pPr marL="285750" indent="-285750">
                  <a:buFont typeface="Arial" panose="020B0604020202020204" pitchFamily="34" charset="0"/>
                  <a:buChar char="•"/>
                </a:pPr>
                <a:r>
                  <a:rPr lang="en-US" sz="2000" dirty="0" smtClean="0"/>
                  <a:t>275 </a:t>
                </a:r>
                <a:r>
                  <a:rPr lang="en-US" sz="2000" dirty="0"/>
                  <a:t>published </a:t>
                </a:r>
                <a:r>
                  <a:rPr lang="en-US" sz="2000" dirty="0" smtClean="0"/>
                  <a:t>alerts, 55 in common with other surveys, 217 NEW</a:t>
                </a:r>
              </a:p>
              <a:p>
                <a:pPr marL="285750" indent="-285750">
                  <a:buFont typeface="Arial" panose="020B0604020202020204" pitchFamily="34" charset="0"/>
                  <a:buChar char="•"/>
                </a:pPr>
                <a:r>
                  <a:rPr lang="en-US" sz="2000" dirty="0" smtClean="0"/>
                  <a:t>41% spectroscopically observed (NTT, LT, INT, WHT, </a:t>
                </a:r>
                <a:r>
                  <a:rPr lang="en-US" sz="2000" dirty="0" smtClean="0"/>
                  <a:t>AAT,…) </a:t>
                </a:r>
                <a:endParaRPr lang="en-US" sz="2000" dirty="0" smtClean="0"/>
              </a:p>
              <a:p>
                <a:pPr marL="285750" indent="-285750">
                  <a:buFont typeface="Arial" panose="020B0604020202020204" pitchFamily="34" charset="0"/>
                  <a:buChar char="•"/>
                </a:pPr>
                <a:r>
                  <a:rPr lang="en-US" sz="2000" dirty="0" smtClean="0"/>
                  <a:t>53% followed up </a:t>
                </a:r>
                <a:r>
                  <a:rPr lang="en-US" sz="2000" dirty="0" err="1" smtClean="0"/>
                  <a:t>photometrically</a:t>
                </a:r>
                <a:r>
                  <a:rPr lang="en-US" sz="2000" dirty="0" smtClean="0"/>
                  <a:t> ( for a total of </a:t>
                </a:r>
                <a14:m>
                  <m:oMath xmlns:m="http://schemas.openxmlformats.org/officeDocument/2006/math">
                    <m:r>
                      <a:rPr lang="en-US" sz="2000" i="1" smtClean="0">
                        <a:latin typeface="Cambria Math"/>
                        <a:ea typeface="Cambria Math"/>
                      </a:rPr>
                      <m:t>~</m:t>
                    </m:r>
                  </m:oMath>
                </a14:m>
                <a:r>
                  <a:rPr lang="en-US" sz="2000" dirty="0" smtClean="0"/>
                  <a:t>15000 data points)</a:t>
                </a:r>
              </a:p>
              <a:p>
                <a:pPr marL="285750" indent="-285750">
                  <a:buFont typeface="Arial" panose="020B0604020202020204" pitchFamily="34" charset="0"/>
                  <a:buChar char="•"/>
                </a:pPr>
                <a:r>
                  <a:rPr lang="en-US" sz="2000" b="1" dirty="0" smtClean="0"/>
                  <a:t>98 </a:t>
                </a:r>
                <a:r>
                  <a:rPr lang="en-US" sz="2000" b="1" dirty="0" err="1" smtClean="0"/>
                  <a:t>SNe</a:t>
                </a:r>
                <a:r>
                  <a:rPr lang="en-US" sz="2000" b="1" dirty="0" smtClean="0"/>
                  <a:t> </a:t>
                </a:r>
                <a:r>
                  <a:rPr lang="it-IT" sz="2000" dirty="0" smtClean="0"/>
                  <a:t>(the first: Gaia14aaa </a:t>
                </a:r>
                <a:r>
                  <a:rPr lang="it-IT" sz="2000" dirty="0" err="1" smtClean="0"/>
                  <a:t>Ia</a:t>
                </a:r>
                <a:r>
                  <a:rPr lang="it-IT" sz="2000" dirty="0"/>
                  <a:t>, z:0.036)</a:t>
                </a:r>
                <a:endParaRPr lang="en-US" sz="2000" b="1" dirty="0"/>
              </a:p>
            </p:txBody>
          </p:sp>
        </mc:Choice>
        <mc:Fallback>
          <p:sp>
            <p:nvSpPr>
              <p:cNvPr id="7" name="CasellaDiTesto 6"/>
              <p:cNvSpPr txBox="1">
                <a:spLocks noRot="1" noChangeAspect="1" noMove="1" noResize="1" noEditPoints="1" noAdjustHandles="1" noChangeArrowheads="1" noChangeShapeType="1" noTextEdit="1"/>
              </p:cNvSpPr>
              <p:nvPr/>
            </p:nvSpPr>
            <p:spPr>
              <a:xfrm>
                <a:off x="234832" y="4724400"/>
                <a:ext cx="8652604" cy="1631216"/>
              </a:xfrm>
              <a:prstGeom prst="rect">
                <a:avLst/>
              </a:prstGeom>
              <a:blipFill rotWithShape="1">
                <a:blip r:embed="rId3"/>
                <a:stretch>
                  <a:fillRect l="-775" t="-1866" b="-5597"/>
                </a:stretch>
              </a:blipFill>
            </p:spPr>
            <p:txBody>
              <a:bodyPr/>
              <a:lstStyle/>
              <a:p>
                <a:r>
                  <a:rPr lang="it-IT">
                    <a:noFill/>
                  </a:rPr>
                  <a:t> </a:t>
                </a:r>
              </a:p>
            </p:txBody>
          </p:sp>
        </mc:Fallback>
      </mc:AlternateContent>
      <p:grpSp>
        <p:nvGrpSpPr>
          <p:cNvPr id="8" name="Gruppo 7"/>
          <p:cNvGrpSpPr/>
          <p:nvPr/>
        </p:nvGrpSpPr>
        <p:grpSpPr>
          <a:xfrm>
            <a:off x="234832" y="1447800"/>
            <a:ext cx="8652604" cy="3279485"/>
            <a:chOff x="234832" y="1509311"/>
            <a:chExt cx="8652604" cy="3279485"/>
          </a:xfrm>
        </p:grpSpPr>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832" y="1509311"/>
              <a:ext cx="4337168" cy="3276600"/>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509311"/>
              <a:ext cx="4315436" cy="3279485"/>
            </a:xfrm>
            <a:prstGeom prst="rect">
              <a:avLst/>
            </a:prstGeom>
          </p:spPr>
        </p:pic>
        <p:sp>
          <p:nvSpPr>
            <p:cNvPr id="11" name="CasellaDiTesto 10"/>
            <p:cNvSpPr txBox="1"/>
            <p:nvPr/>
          </p:nvSpPr>
          <p:spPr>
            <a:xfrm>
              <a:off x="3705836" y="1519250"/>
              <a:ext cx="1731051" cy="276999"/>
            </a:xfrm>
            <a:prstGeom prst="rect">
              <a:avLst/>
            </a:prstGeom>
            <a:noFill/>
          </p:spPr>
          <p:txBody>
            <a:bodyPr wrap="none" rtlCol="0">
              <a:spAutoFit/>
            </a:bodyPr>
            <a:lstStyle/>
            <a:p>
              <a:r>
                <a:rPr lang="en-US" sz="1200" dirty="0" smtClean="0"/>
                <a:t>Credits: N. </a:t>
              </a:r>
              <a:r>
                <a:rPr lang="en-US" sz="1200" dirty="0" err="1" smtClean="0"/>
                <a:t>Blagorodnova</a:t>
              </a:r>
              <a:endParaRPr lang="it-IT" sz="1200" dirty="0"/>
            </a:p>
          </p:txBody>
        </p:sp>
      </p:grpSp>
      <p:sp>
        <p:nvSpPr>
          <p:cNvPr id="12"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grpSp>
        <p:nvGrpSpPr>
          <p:cNvPr id="15" name="Gruppo 14"/>
          <p:cNvGrpSpPr/>
          <p:nvPr/>
        </p:nvGrpSpPr>
        <p:grpSpPr>
          <a:xfrm>
            <a:off x="550492" y="3111738"/>
            <a:ext cx="6383708" cy="2586170"/>
            <a:chOff x="550492" y="3111738"/>
            <a:chExt cx="6383708" cy="2586170"/>
          </a:xfrm>
        </p:grpSpPr>
        <p:sp>
          <p:nvSpPr>
            <p:cNvPr id="13" name="Callout con freccia in su 12"/>
            <p:cNvSpPr/>
            <p:nvPr/>
          </p:nvSpPr>
          <p:spPr>
            <a:xfrm>
              <a:off x="550492" y="3716708"/>
              <a:ext cx="6383708" cy="1981200"/>
            </a:xfrm>
            <a:prstGeom prst="upArrowCallout">
              <a:avLst>
                <a:gd name="adj1" fmla="val 13037"/>
                <a:gd name="adj2" fmla="val 13037"/>
                <a:gd name="adj3" fmla="val 21683"/>
                <a:gd name="adj4" fmla="val 15631"/>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arrotondato 13"/>
            <p:cNvSpPr/>
            <p:nvPr/>
          </p:nvSpPr>
          <p:spPr>
            <a:xfrm>
              <a:off x="838200" y="3111738"/>
              <a:ext cx="5715000" cy="5715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Efficient spectroscopy requires ≥2m Telescopes</a:t>
              </a:r>
              <a:endParaRPr lang="it-IT" sz="2000" dirty="0"/>
            </a:p>
          </p:txBody>
        </p:sp>
      </p:grpSp>
      <p:grpSp>
        <p:nvGrpSpPr>
          <p:cNvPr id="23" name="Gruppo 22"/>
          <p:cNvGrpSpPr/>
          <p:nvPr/>
        </p:nvGrpSpPr>
        <p:grpSpPr>
          <a:xfrm>
            <a:off x="550492" y="3115574"/>
            <a:ext cx="7298108" cy="2930104"/>
            <a:chOff x="550492" y="3115574"/>
            <a:chExt cx="7298108" cy="2930104"/>
          </a:xfrm>
        </p:grpSpPr>
        <p:sp>
          <p:nvSpPr>
            <p:cNvPr id="17" name="Callout con freccia in su 16"/>
            <p:cNvSpPr/>
            <p:nvPr/>
          </p:nvSpPr>
          <p:spPr>
            <a:xfrm>
              <a:off x="550492" y="3709116"/>
              <a:ext cx="7298108" cy="2336562"/>
            </a:xfrm>
            <a:prstGeom prst="upArrowCallout">
              <a:avLst>
                <a:gd name="adj1" fmla="val 10837"/>
                <a:gd name="adj2" fmla="val 10339"/>
                <a:gd name="adj3" fmla="val 21683"/>
                <a:gd name="adj4" fmla="val 15631"/>
              </a:avLst>
            </a:prstGeom>
            <a:noFill/>
            <a:ln w="50800">
              <a:solidFill>
                <a:srgbClr val="48A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arrotondato 17"/>
            <p:cNvSpPr/>
            <p:nvPr/>
          </p:nvSpPr>
          <p:spPr>
            <a:xfrm>
              <a:off x="838200" y="3115574"/>
              <a:ext cx="5715000" cy="571500"/>
            </a:xfrm>
            <a:prstGeom prst="roundRect">
              <a:avLst/>
            </a:prstGeom>
            <a:solidFill>
              <a:srgbClr val="48A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a:t>
              </a:r>
              <a:r>
                <a:rPr lang="en-US" sz="2000" dirty="0" smtClean="0"/>
                <a:t>maller telescopes can contribute to photometry</a:t>
              </a:r>
              <a:endParaRPr lang="it-IT" sz="2000" dirty="0"/>
            </a:p>
          </p:txBody>
        </p:sp>
      </p:grpSp>
    </p:spTree>
    <p:extLst>
      <p:ext uri="{BB962C8B-B14F-4D97-AF65-F5344CB8AC3E}">
        <p14:creationId xmlns:p14="http://schemas.microsoft.com/office/powerpoint/2010/main" val="34031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arrotondato 9"/>
          <p:cNvSpPr/>
          <p:nvPr/>
        </p:nvSpPr>
        <p:spPr>
          <a:xfrm>
            <a:off x="108569" y="1327768"/>
            <a:ext cx="609599" cy="304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22</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8" name="CasellaDiTesto 7"/>
          <p:cNvSpPr txBox="1"/>
          <p:nvPr/>
        </p:nvSpPr>
        <p:spPr>
          <a:xfrm>
            <a:off x="76200" y="1259660"/>
            <a:ext cx="8991599" cy="5170646"/>
          </a:xfrm>
          <a:prstGeom prst="rect">
            <a:avLst/>
          </a:prstGeom>
          <a:noFill/>
          <a:ln>
            <a:noFill/>
          </a:ln>
        </p:spPr>
        <p:txBody>
          <a:bodyPr wrap="square" rtlCol="0">
            <a:spAutoFit/>
          </a:bodyPr>
          <a:lstStyle/>
          <a:p>
            <a:r>
              <a:rPr lang="en-US" sz="2000" b="1" dirty="0" smtClean="0">
                <a:ln>
                  <a:solidFill>
                    <a:srgbClr val="FF0000"/>
                  </a:solidFill>
                </a:ln>
              </a:rPr>
              <a:t>2015</a:t>
            </a:r>
            <a:r>
              <a:rPr lang="en-US" dirty="0" smtClean="0"/>
              <a:t> (http</a:t>
            </a:r>
            <a:r>
              <a:rPr lang="en-US" dirty="0"/>
              <a:t>://</a:t>
            </a:r>
            <a:r>
              <a:rPr lang="en-US" dirty="0" smtClean="0"/>
              <a:t>www.rochesterastronomy.org/sn2015/snstats.html) - Gaia and other SN surveys </a:t>
            </a:r>
            <a:r>
              <a:rPr lang="en-US" dirty="0"/>
              <a:t>: </a:t>
            </a:r>
            <a:endParaRPr lang="en-US" dirty="0" smtClean="0"/>
          </a:p>
          <a:p>
            <a:r>
              <a:rPr lang="en-US" sz="2000" b="1" dirty="0" smtClean="0">
                <a:solidFill>
                  <a:schemeClr val="tx2">
                    <a:lumMod val="50000"/>
                  </a:schemeClr>
                </a:solidFill>
              </a:rPr>
              <a:t>1986</a:t>
            </a:r>
            <a:r>
              <a:rPr lang="en-US" b="1" dirty="0" smtClean="0">
                <a:solidFill>
                  <a:schemeClr val="tx2">
                    <a:lumMod val="50000"/>
                  </a:schemeClr>
                </a:solidFill>
              </a:rPr>
              <a:t> </a:t>
            </a:r>
            <a:r>
              <a:rPr lang="en-US" b="1" dirty="0">
                <a:solidFill>
                  <a:schemeClr val="tx2">
                    <a:lumMod val="50000"/>
                  </a:schemeClr>
                </a:solidFill>
              </a:rPr>
              <a:t>objects were discovered by PS1 (prof) </a:t>
            </a:r>
            <a:endParaRPr lang="en-US" b="1" dirty="0" smtClean="0">
              <a:solidFill>
                <a:schemeClr val="tx2">
                  <a:lumMod val="50000"/>
                </a:schemeClr>
              </a:solidFill>
            </a:endParaRPr>
          </a:p>
          <a:p>
            <a:r>
              <a:rPr lang="en-US" dirty="0" smtClean="0"/>
              <a:t>266 </a:t>
            </a:r>
            <a:r>
              <a:rPr lang="en-US" dirty="0"/>
              <a:t>objects were discovered by CRTS (prof) </a:t>
            </a:r>
            <a:endParaRPr lang="en-US" dirty="0" smtClean="0"/>
          </a:p>
          <a:p>
            <a:r>
              <a:rPr lang="en-US" dirty="0" smtClean="0"/>
              <a:t>240 </a:t>
            </a:r>
            <a:r>
              <a:rPr lang="en-US" dirty="0"/>
              <a:t>objects were discovered by OGLE-IV wide field survey (prof) </a:t>
            </a:r>
            <a:endParaRPr lang="en-US" dirty="0" smtClean="0"/>
          </a:p>
          <a:p>
            <a:r>
              <a:rPr lang="en-US" dirty="0" smtClean="0"/>
              <a:t>180 objects </a:t>
            </a:r>
            <a:r>
              <a:rPr lang="en-US" dirty="0"/>
              <a:t>were discovered by All Sky Automated Survey for </a:t>
            </a:r>
            <a:r>
              <a:rPr lang="en-US" dirty="0" err="1"/>
              <a:t>SuperNovae</a:t>
            </a:r>
            <a:r>
              <a:rPr lang="en-US" dirty="0"/>
              <a:t> (ASAS-SN) (prof) </a:t>
            </a:r>
            <a:endParaRPr lang="en-US" dirty="0" smtClean="0"/>
          </a:p>
          <a:p>
            <a:r>
              <a:rPr lang="en-US" dirty="0" smtClean="0"/>
              <a:t>127 </a:t>
            </a:r>
            <a:r>
              <a:rPr lang="en-US" dirty="0"/>
              <a:t>objects were discovered by PTF (prof) </a:t>
            </a:r>
            <a:endParaRPr lang="en-US" dirty="0" smtClean="0"/>
          </a:p>
          <a:p>
            <a:r>
              <a:rPr lang="en-US" sz="2000" b="1" dirty="0" smtClean="0">
                <a:solidFill>
                  <a:srgbClr val="C00000"/>
                </a:solidFill>
              </a:rPr>
              <a:t>112</a:t>
            </a:r>
            <a:r>
              <a:rPr lang="en-US" b="1" dirty="0" smtClean="0">
                <a:solidFill>
                  <a:srgbClr val="C00000"/>
                </a:solidFill>
              </a:rPr>
              <a:t> </a:t>
            </a:r>
            <a:r>
              <a:rPr lang="en-US" b="1" dirty="0">
                <a:solidFill>
                  <a:srgbClr val="C00000"/>
                </a:solidFill>
              </a:rPr>
              <a:t>objects were discovered by Gaia Photometric Science Alerts </a:t>
            </a:r>
            <a:r>
              <a:rPr lang="en-US" b="1" dirty="0" err="1">
                <a:solidFill>
                  <a:srgbClr val="C00000"/>
                </a:solidFill>
              </a:rPr>
              <a:t>programme</a:t>
            </a:r>
            <a:r>
              <a:rPr lang="en-US" b="1" dirty="0">
                <a:solidFill>
                  <a:srgbClr val="C00000"/>
                </a:solidFill>
              </a:rPr>
              <a:t> (prof) </a:t>
            </a:r>
            <a:endParaRPr lang="en-US" b="1" dirty="0" smtClean="0">
              <a:solidFill>
                <a:srgbClr val="C00000"/>
              </a:solidFill>
            </a:endParaRPr>
          </a:p>
          <a:p>
            <a:r>
              <a:rPr lang="en-US" dirty="0" smtClean="0"/>
              <a:t>94  </a:t>
            </a:r>
            <a:r>
              <a:rPr lang="en-US" dirty="0"/>
              <a:t>objects were discovered by Dark Energy Survey (prof) </a:t>
            </a:r>
            <a:endParaRPr lang="en-US" dirty="0" smtClean="0"/>
          </a:p>
          <a:p>
            <a:r>
              <a:rPr lang="en-US" dirty="0" smtClean="0"/>
              <a:t>87 </a:t>
            </a:r>
            <a:r>
              <a:rPr lang="en-US" dirty="0"/>
              <a:t>objects were discovered by High Cadence Transient Survey (</a:t>
            </a:r>
            <a:r>
              <a:rPr lang="en-US" dirty="0" err="1"/>
              <a:t>HiTS</a:t>
            </a:r>
            <a:r>
              <a:rPr lang="en-US" dirty="0"/>
              <a:t>) (prof) </a:t>
            </a:r>
            <a:endParaRPr lang="en-US" dirty="0" smtClean="0"/>
          </a:p>
          <a:p>
            <a:r>
              <a:rPr lang="en-US" dirty="0" smtClean="0"/>
              <a:t>61 objects </a:t>
            </a:r>
            <a:r>
              <a:rPr lang="en-US" dirty="0"/>
              <a:t>were discovered by MASTER (prof) </a:t>
            </a:r>
            <a:endParaRPr lang="en-US" dirty="0" smtClean="0"/>
          </a:p>
          <a:p>
            <a:r>
              <a:rPr lang="en-US" dirty="0" smtClean="0"/>
              <a:t>60 </a:t>
            </a:r>
            <a:r>
              <a:rPr lang="en-US" dirty="0"/>
              <a:t>objects were discovered by Subaru/Hyper </a:t>
            </a:r>
            <a:r>
              <a:rPr lang="en-US" dirty="0" err="1"/>
              <a:t>Suprime</a:t>
            </a:r>
            <a:r>
              <a:rPr lang="en-US" dirty="0"/>
              <a:t>-Cam (prof) </a:t>
            </a:r>
            <a:endParaRPr lang="en-US" dirty="0" smtClean="0"/>
          </a:p>
          <a:p>
            <a:r>
              <a:rPr lang="en-US" dirty="0" smtClean="0"/>
              <a:t>49 objects </a:t>
            </a:r>
            <a:r>
              <a:rPr lang="en-US" dirty="0"/>
              <a:t>were discovered by La Silla-QUEST (prof) </a:t>
            </a:r>
            <a:endParaRPr lang="en-US" dirty="0" smtClean="0"/>
          </a:p>
          <a:p>
            <a:r>
              <a:rPr lang="en-US" dirty="0" smtClean="0"/>
              <a:t>26 </a:t>
            </a:r>
            <a:r>
              <a:rPr lang="en-US" dirty="0"/>
              <a:t>objects were discovered by </a:t>
            </a:r>
            <a:r>
              <a:rPr lang="en-US" dirty="0" err="1"/>
              <a:t>Kamil</a:t>
            </a:r>
            <a:r>
              <a:rPr lang="en-US" dirty="0"/>
              <a:t> </a:t>
            </a:r>
            <a:r>
              <a:rPr lang="en-US" dirty="0" err="1"/>
              <a:t>Hornoch</a:t>
            </a:r>
            <a:r>
              <a:rPr lang="en-US" dirty="0"/>
              <a:t> et al. </a:t>
            </a:r>
            <a:endParaRPr lang="en-US" dirty="0" smtClean="0"/>
          </a:p>
          <a:p>
            <a:r>
              <a:rPr lang="en-US" dirty="0" smtClean="0"/>
              <a:t>22 </a:t>
            </a:r>
            <a:r>
              <a:rPr lang="en-US" dirty="0"/>
              <a:t>objects were discovered by THU-NAOC Transient Survey (TNTS) (prof) </a:t>
            </a:r>
            <a:endParaRPr lang="en-US" dirty="0" smtClean="0"/>
          </a:p>
          <a:p>
            <a:r>
              <a:rPr lang="en-US" dirty="0" smtClean="0"/>
              <a:t>20 </a:t>
            </a:r>
            <a:r>
              <a:rPr lang="en-US" dirty="0"/>
              <a:t>objects were discovered by Italian Supernovae Search Project </a:t>
            </a:r>
            <a:endParaRPr lang="en-US" dirty="0" smtClean="0"/>
          </a:p>
          <a:p>
            <a:r>
              <a:rPr lang="en-US" dirty="0" smtClean="0"/>
              <a:t>19 </a:t>
            </a:r>
            <a:r>
              <a:rPr lang="en-US" dirty="0"/>
              <a:t>objects were discovered by </a:t>
            </a:r>
            <a:r>
              <a:rPr lang="en-US" dirty="0" err="1"/>
              <a:t>SPitzer</a:t>
            </a:r>
            <a:r>
              <a:rPr lang="en-US" dirty="0"/>
              <a:t> </a:t>
            </a:r>
            <a:r>
              <a:rPr lang="en-US" dirty="0" err="1"/>
              <a:t>InfraRed</a:t>
            </a:r>
            <a:r>
              <a:rPr lang="en-US" dirty="0"/>
              <a:t> Intensive Transients Survey (prof) </a:t>
            </a:r>
            <a:endParaRPr lang="en-US" dirty="0" smtClean="0"/>
          </a:p>
          <a:p>
            <a:r>
              <a:rPr lang="en-US" dirty="0" smtClean="0"/>
              <a:t>17 </a:t>
            </a:r>
            <a:r>
              <a:rPr lang="en-US" dirty="0"/>
              <a:t>objects were discovered by Tim Puckett, Jack Newton, et al. </a:t>
            </a:r>
            <a:endParaRPr lang="en-US" dirty="0" smtClean="0"/>
          </a:p>
          <a:p>
            <a:r>
              <a:rPr lang="en-US" dirty="0" smtClean="0"/>
              <a:t> </a:t>
            </a:r>
            <a:r>
              <a:rPr lang="en-US" dirty="0"/>
              <a:t>13 objects were discovered by LOSS (prof)</a:t>
            </a:r>
            <a:endParaRPr lang="it-IT" dirty="0"/>
          </a:p>
        </p:txBody>
      </p:sp>
      <p:sp>
        <p:nvSpPr>
          <p:cNvPr id="9" name="CasellaDiTesto 8"/>
          <p:cNvSpPr txBox="1"/>
          <p:nvPr/>
        </p:nvSpPr>
        <p:spPr>
          <a:xfrm>
            <a:off x="6307918" y="2766646"/>
            <a:ext cx="2302682" cy="307777"/>
          </a:xfrm>
          <a:prstGeom prst="rect">
            <a:avLst/>
          </a:prstGeom>
          <a:solidFill>
            <a:srgbClr val="FFC000"/>
          </a:solidFill>
        </p:spPr>
        <p:txBody>
          <a:bodyPr wrap="none" rtlCol="0">
            <a:spAutoFit/>
          </a:bodyPr>
          <a:lstStyle/>
          <a:p>
            <a:r>
              <a:rPr lang="en-US" sz="1400" dirty="0" smtClean="0">
                <a:solidFill>
                  <a:srgbClr val="C00000"/>
                </a:solidFill>
              </a:rPr>
              <a:t>Including unknown type </a:t>
            </a:r>
            <a:r>
              <a:rPr lang="en-US" sz="1400" dirty="0" err="1" smtClean="0">
                <a:solidFill>
                  <a:srgbClr val="C00000"/>
                </a:solidFill>
              </a:rPr>
              <a:t>SNe</a:t>
            </a:r>
            <a:endParaRPr lang="it-IT" sz="1400" dirty="0">
              <a:solidFill>
                <a:srgbClr val="C00000"/>
              </a:solidFill>
            </a:endParaRPr>
          </a:p>
        </p:txBody>
      </p:sp>
    </p:spTree>
    <p:extLst>
      <p:ext uri="{BB962C8B-B14F-4D97-AF65-F5344CB8AC3E}">
        <p14:creationId xmlns:p14="http://schemas.microsoft.com/office/powerpoint/2010/main" val="3655624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arrotondato 9"/>
          <p:cNvSpPr/>
          <p:nvPr/>
        </p:nvSpPr>
        <p:spPr>
          <a:xfrm>
            <a:off x="111941" y="1371600"/>
            <a:ext cx="609599" cy="304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23</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8" name="CasellaDiTesto 7"/>
          <p:cNvSpPr txBox="1"/>
          <p:nvPr/>
        </p:nvSpPr>
        <p:spPr>
          <a:xfrm>
            <a:off x="76201" y="1295400"/>
            <a:ext cx="8991599" cy="3477875"/>
          </a:xfrm>
          <a:prstGeom prst="rect">
            <a:avLst/>
          </a:prstGeom>
          <a:noFill/>
        </p:spPr>
        <p:txBody>
          <a:bodyPr wrap="square" rtlCol="0">
            <a:spAutoFit/>
          </a:bodyPr>
          <a:lstStyle/>
          <a:p>
            <a:r>
              <a:rPr lang="en-US" sz="2000" b="1" dirty="0">
                <a:ln>
                  <a:solidFill>
                    <a:srgbClr val="FF0000"/>
                  </a:solidFill>
                </a:ln>
              </a:rPr>
              <a:t>2016</a:t>
            </a:r>
            <a:r>
              <a:rPr lang="en-US" b="1" dirty="0" smtClean="0"/>
              <a:t> </a:t>
            </a:r>
            <a:r>
              <a:rPr lang="en-US" dirty="0" smtClean="0"/>
              <a:t>(up to Apr. </a:t>
            </a:r>
            <a:r>
              <a:rPr lang="en-US" dirty="0"/>
              <a:t>9 http://www.rochesterastronomy.org/sn2016/snstats.html)</a:t>
            </a:r>
            <a:r>
              <a:rPr lang="en-US" dirty="0" smtClean="0"/>
              <a:t> </a:t>
            </a:r>
          </a:p>
          <a:p>
            <a:r>
              <a:rPr lang="en-US" dirty="0" smtClean="0"/>
              <a:t>Gaia and other SN surveys </a:t>
            </a:r>
            <a:r>
              <a:rPr lang="en-US" dirty="0"/>
              <a:t>: </a:t>
            </a:r>
            <a:endParaRPr lang="en-US" dirty="0" smtClean="0"/>
          </a:p>
          <a:p>
            <a:r>
              <a:rPr lang="en-US" sz="2000" b="1" dirty="0">
                <a:solidFill>
                  <a:schemeClr val="tx2">
                    <a:lumMod val="50000"/>
                  </a:schemeClr>
                </a:solidFill>
              </a:rPr>
              <a:t>2030</a:t>
            </a:r>
            <a:r>
              <a:rPr lang="en-US" b="1" dirty="0">
                <a:solidFill>
                  <a:schemeClr val="tx2">
                    <a:lumMod val="50000"/>
                  </a:schemeClr>
                </a:solidFill>
              </a:rPr>
              <a:t> objects were discovered by PS1 (prof) </a:t>
            </a:r>
            <a:endParaRPr lang="en-US" b="1" dirty="0" smtClean="0">
              <a:solidFill>
                <a:schemeClr val="tx2">
                  <a:lumMod val="50000"/>
                </a:schemeClr>
              </a:solidFill>
            </a:endParaRPr>
          </a:p>
          <a:p>
            <a:r>
              <a:rPr lang="en-US" sz="2000" b="1" dirty="0" smtClean="0">
                <a:solidFill>
                  <a:srgbClr val="C00000"/>
                </a:solidFill>
              </a:rPr>
              <a:t>182</a:t>
            </a:r>
            <a:r>
              <a:rPr lang="en-US" b="1" dirty="0" smtClean="0">
                <a:solidFill>
                  <a:srgbClr val="C00000"/>
                </a:solidFill>
              </a:rPr>
              <a:t> </a:t>
            </a:r>
            <a:r>
              <a:rPr lang="en-US" b="1" dirty="0">
                <a:solidFill>
                  <a:srgbClr val="C00000"/>
                </a:solidFill>
              </a:rPr>
              <a:t>objects were discovered by Gaia Photometric Science Alerts </a:t>
            </a:r>
            <a:r>
              <a:rPr lang="en-US" b="1" dirty="0" err="1">
                <a:solidFill>
                  <a:srgbClr val="C00000"/>
                </a:solidFill>
              </a:rPr>
              <a:t>programme</a:t>
            </a:r>
            <a:r>
              <a:rPr lang="en-US" b="1" dirty="0">
                <a:solidFill>
                  <a:srgbClr val="C00000"/>
                </a:solidFill>
              </a:rPr>
              <a:t> (prof)</a:t>
            </a:r>
            <a:r>
              <a:rPr lang="en-US" b="1" dirty="0"/>
              <a:t> </a:t>
            </a:r>
            <a:endParaRPr lang="en-US" b="1" dirty="0" smtClean="0"/>
          </a:p>
          <a:p>
            <a:r>
              <a:rPr lang="en-US" dirty="0" smtClean="0"/>
              <a:t>130 </a:t>
            </a:r>
            <a:r>
              <a:rPr lang="en-US" dirty="0"/>
              <a:t>objects were discovered by CRTS (prof) </a:t>
            </a:r>
            <a:endParaRPr lang="en-US" dirty="0" smtClean="0"/>
          </a:p>
          <a:p>
            <a:r>
              <a:rPr lang="en-US" dirty="0" smtClean="0"/>
              <a:t>53 </a:t>
            </a:r>
            <a:r>
              <a:rPr lang="en-US" dirty="0"/>
              <a:t>objects were discovered by All Sky Automated Survey for </a:t>
            </a:r>
            <a:r>
              <a:rPr lang="en-US" dirty="0" err="1"/>
              <a:t>SuperNovae</a:t>
            </a:r>
            <a:r>
              <a:rPr lang="en-US" dirty="0"/>
              <a:t> (ASAS-SN) (prof) </a:t>
            </a:r>
            <a:endParaRPr lang="en-US" dirty="0" smtClean="0"/>
          </a:p>
          <a:p>
            <a:r>
              <a:rPr lang="en-US" dirty="0" smtClean="0"/>
              <a:t>44 </a:t>
            </a:r>
            <a:r>
              <a:rPr lang="en-US" dirty="0"/>
              <a:t>objects were discovered by OGLE-IV wide field survey (prof) </a:t>
            </a:r>
            <a:endParaRPr lang="en-US" dirty="0" smtClean="0"/>
          </a:p>
          <a:p>
            <a:r>
              <a:rPr lang="en-US" dirty="0" smtClean="0"/>
              <a:t>34 </a:t>
            </a:r>
            <a:r>
              <a:rPr lang="en-US" dirty="0"/>
              <a:t>objects were discovered by La Silla-QUEST (prof) </a:t>
            </a:r>
            <a:endParaRPr lang="en-US" dirty="0" smtClean="0"/>
          </a:p>
          <a:p>
            <a:r>
              <a:rPr lang="en-US" dirty="0" smtClean="0"/>
              <a:t>29 </a:t>
            </a:r>
            <a:r>
              <a:rPr lang="en-US" dirty="0"/>
              <a:t>objects were discovered by PTF (prof) </a:t>
            </a:r>
            <a:endParaRPr lang="en-US" dirty="0" smtClean="0"/>
          </a:p>
          <a:p>
            <a:r>
              <a:rPr lang="en-US" dirty="0" smtClean="0"/>
              <a:t>23 </a:t>
            </a:r>
            <a:r>
              <a:rPr lang="en-US" dirty="0"/>
              <a:t>objects were discovered by ATLAS (prof) </a:t>
            </a:r>
            <a:endParaRPr lang="en-US" dirty="0" smtClean="0"/>
          </a:p>
          <a:p>
            <a:r>
              <a:rPr lang="en-US" dirty="0" smtClean="0"/>
              <a:t>15 </a:t>
            </a:r>
            <a:r>
              <a:rPr lang="en-US" dirty="0"/>
              <a:t>objects were discovered by MASTER (prof) </a:t>
            </a:r>
            <a:endParaRPr lang="en-US" dirty="0" smtClean="0"/>
          </a:p>
          <a:p>
            <a:r>
              <a:rPr lang="en-US" dirty="0" smtClean="0"/>
              <a:t>14 </a:t>
            </a:r>
            <a:r>
              <a:rPr lang="en-US" dirty="0"/>
              <a:t>objects were discovered by PMO-Tsinghua Supernova Survey (PTSS) (prof</a:t>
            </a:r>
            <a:r>
              <a:rPr lang="en-US" dirty="0" smtClean="0"/>
              <a:t>)</a:t>
            </a:r>
            <a:endParaRPr lang="it-IT" dirty="0"/>
          </a:p>
        </p:txBody>
      </p:sp>
      <p:sp>
        <p:nvSpPr>
          <p:cNvPr id="9" name="CasellaDiTesto 8"/>
          <p:cNvSpPr txBox="1"/>
          <p:nvPr/>
        </p:nvSpPr>
        <p:spPr>
          <a:xfrm>
            <a:off x="6096000" y="1978223"/>
            <a:ext cx="2302682" cy="307777"/>
          </a:xfrm>
          <a:prstGeom prst="rect">
            <a:avLst/>
          </a:prstGeom>
          <a:solidFill>
            <a:srgbClr val="FFC000"/>
          </a:solidFill>
        </p:spPr>
        <p:txBody>
          <a:bodyPr wrap="none" rtlCol="0">
            <a:spAutoFit/>
          </a:bodyPr>
          <a:lstStyle/>
          <a:p>
            <a:r>
              <a:rPr lang="en-US" sz="1400" dirty="0" smtClean="0">
                <a:solidFill>
                  <a:srgbClr val="C00000"/>
                </a:solidFill>
              </a:rPr>
              <a:t>Including unknown type </a:t>
            </a:r>
            <a:r>
              <a:rPr lang="en-US" sz="1400" dirty="0" err="1" smtClean="0">
                <a:solidFill>
                  <a:srgbClr val="C00000"/>
                </a:solidFill>
              </a:rPr>
              <a:t>SNe</a:t>
            </a:r>
            <a:endParaRPr lang="it-IT" sz="1400" dirty="0">
              <a:solidFill>
                <a:srgbClr val="C00000"/>
              </a:solidFill>
            </a:endParaRPr>
          </a:p>
        </p:txBody>
      </p:sp>
    </p:spTree>
    <p:extLst>
      <p:ext uri="{BB962C8B-B14F-4D97-AF65-F5344CB8AC3E}">
        <p14:creationId xmlns:p14="http://schemas.microsoft.com/office/powerpoint/2010/main" val="2416936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24</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8534400" cy="5486399"/>
          </a:xfrm>
          <a:prstGeom prst="rect">
            <a:avLst/>
          </a:prstGeom>
        </p:spPr>
      </p:pic>
      <p:sp>
        <p:nvSpPr>
          <p:cNvPr id="9" name="CasellaDiTesto 8"/>
          <p:cNvSpPr txBox="1"/>
          <p:nvPr/>
        </p:nvSpPr>
        <p:spPr>
          <a:xfrm>
            <a:off x="4803767" y="1362974"/>
            <a:ext cx="4041319" cy="307777"/>
          </a:xfrm>
          <a:prstGeom prst="rect">
            <a:avLst/>
          </a:prstGeom>
          <a:gradFill flip="none" rotWithShape="1">
            <a:gsLst>
              <a:gs pos="31000">
                <a:schemeClr val="bg1">
                  <a:alpha val="60000"/>
                </a:schemeClr>
              </a:gs>
              <a:gs pos="12000">
                <a:schemeClr val="accent1">
                  <a:tint val="23500"/>
                  <a:satMod val="160000"/>
                </a:schemeClr>
              </a:gs>
            </a:gsLst>
            <a:lin ang="10800000" scaled="1"/>
            <a:tileRect/>
          </a:gradFill>
        </p:spPr>
        <p:txBody>
          <a:bodyPr wrap="square" rtlCol="0">
            <a:spAutoFit/>
          </a:bodyPr>
          <a:lstStyle/>
          <a:p>
            <a:pPr algn="r"/>
            <a:r>
              <a:rPr lang="it-IT" sz="1400" dirty="0">
                <a:hlinkClick r:id="rId3"/>
              </a:rPr>
              <a:t>http://</a:t>
            </a:r>
            <a:r>
              <a:rPr lang="it-IT" sz="1400" dirty="0" smtClean="0">
                <a:hlinkClick r:id="rId3"/>
              </a:rPr>
              <a:t>gsaweb.ast.cam.ac.uk/alerts/alertsindex</a:t>
            </a:r>
            <a:endParaRPr lang="it-IT" sz="1400" dirty="0"/>
          </a:p>
        </p:txBody>
      </p:sp>
    </p:spTree>
    <p:extLst>
      <p:ext uri="{BB962C8B-B14F-4D97-AF65-F5344CB8AC3E}">
        <p14:creationId xmlns:p14="http://schemas.microsoft.com/office/powerpoint/2010/main" val="1760704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25</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 y="1790700"/>
            <a:ext cx="5676900" cy="4229100"/>
          </a:xfrm>
          <a:prstGeom prst="rect">
            <a:avLst/>
          </a:prstGeom>
        </p:spPr>
      </p:pic>
      <p:sp>
        <p:nvSpPr>
          <p:cNvPr id="8" name="CasellaDiTesto 7"/>
          <p:cNvSpPr txBox="1"/>
          <p:nvPr/>
        </p:nvSpPr>
        <p:spPr>
          <a:xfrm>
            <a:off x="5713343" y="1790700"/>
            <a:ext cx="3276600" cy="1569660"/>
          </a:xfrm>
          <a:prstGeom prst="rect">
            <a:avLst/>
          </a:prstGeom>
          <a:noFill/>
        </p:spPr>
        <p:txBody>
          <a:bodyPr wrap="square" rtlCol="0">
            <a:spAutoFit/>
          </a:bodyPr>
          <a:lstStyle/>
          <a:p>
            <a:r>
              <a:rPr lang="en-US" dirty="0" smtClean="0"/>
              <a:t>We contribute to this effort with the Cassini 1.5m Telescope at </a:t>
            </a:r>
            <a:r>
              <a:rPr lang="en-US" dirty="0" err="1" smtClean="0"/>
              <a:t>Loiano</a:t>
            </a:r>
            <a:r>
              <a:rPr lang="en-US" dirty="0" smtClean="0"/>
              <a:t>.</a:t>
            </a:r>
          </a:p>
          <a:p>
            <a:r>
              <a:rPr lang="en-US" dirty="0" smtClean="0"/>
              <a:t>Bologna-Warsaw joint proposals</a:t>
            </a:r>
          </a:p>
          <a:p>
            <a:endParaRPr lang="en-US" sz="2400" b="1" dirty="0" smtClean="0"/>
          </a:p>
        </p:txBody>
      </p:sp>
      <p:sp>
        <p:nvSpPr>
          <p:cNvPr id="9"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Tree>
    <p:extLst>
      <p:ext uri="{BB962C8B-B14F-4D97-AF65-F5344CB8AC3E}">
        <p14:creationId xmlns:p14="http://schemas.microsoft.com/office/powerpoint/2010/main" val="1690469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26</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Text Box 1"/>
          <p:cNvSpPr txBox="1">
            <a:spLocks noChangeArrowheads="1"/>
          </p:cNvSpPr>
          <p:nvPr/>
        </p:nvSpPr>
        <p:spPr bwMode="auto">
          <a:xfrm>
            <a:off x="533400" y="1333500"/>
            <a:ext cx="7924800" cy="529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9800">
                <a:solidFill>
                  <a:srgbClr val="008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44720" tIns="142056" rIns="144720" bIns="9972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itchFamily="34" charset="0"/>
              </a:defRPr>
            </a:lvl9pPr>
          </a:lstStyle>
          <a:p>
            <a:r>
              <a:rPr lang="en-US" altLang="it-IT" sz="2800" dirty="0">
                <a:latin typeface="+mn-lt"/>
              </a:rPr>
              <a:t>BFOSC@</a:t>
            </a:r>
            <a:r>
              <a:rPr lang="en-US" altLang="it-IT" sz="2800" dirty="0">
                <a:solidFill>
                  <a:srgbClr val="808019"/>
                </a:solidFill>
                <a:latin typeface="+mn-lt"/>
              </a:rPr>
              <a:t>1.52m</a:t>
            </a:r>
            <a:r>
              <a:rPr lang="en-US" altLang="it-IT" sz="2800" dirty="0">
                <a:latin typeface="+mn-lt"/>
              </a:rPr>
              <a:t> Cassini Telescope</a:t>
            </a:r>
          </a:p>
          <a:p>
            <a:r>
              <a:rPr lang="en-US" altLang="it-IT" sz="2400" dirty="0">
                <a:latin typeface="+mn-lt"/>
              </a:rPr>
              <a:t>Field of View: 	</a:t>
            </a:r>
            <a:r>
              <a:rPr lang="en-US" altLang="it-IT" sz="2400" dirty="0">
                <a:solidFill>
                  <a:srgbClr val="00AE00"/>
                </a:solidFill>
                <a:latin typeface="+mn-lt"/>
              </a:rPr>
              <a:t>13'x12.6'</a:t>
            </a:r>
          </a:p>
          <a:p>
            <a:r>
              <a:rPr lang="en-US" altLang="it-IT" sz="2400" dirty="0">
                <a:latin typeface="+mn-lt"/>
              </a:rPr>
              <a:t>Pixel scale:        0.58 </a:t>
            </a:r>
            <a:r>
              <a:rPr lang="en-US" altLang="it-IT" sz="2400" dirty="0" err="1">
                <a:latin typeface="+mn-lt"/>
              </a:rPr>
              <a:t>arsec</a:t>
            </a:r>
            <a:r>
              <a:rPr lang="en-US" altLang="it-IT" sz="2400" dirty="0">
                <a:latin typeface="+mn-lt"/>
              </a:rPr>
              <a:t>/pixel</a:t>
            </a:r>
          </a:p>
          <a:p>
            <a:r>
              <a:rPr lang="en-US" altLang="it-IT" sz="2400" dirty="0">
                <a:latin typeface="+mn-lt"/>
              </a:rPr>
              <a:t>Lat. 44 15 33 N, Long. 11 20 02E,</a:t>
            </a:r>
          </a:p>
          <a:p>
            <a:r>
              <a:rPr lang="en-US" altLang="it-IT" sz="2400" dirty="0">
                <a:latin typeface="+mn-lt"/>
              </a:rPr>
              <a:t>785m </a:t>
            </a:r>
            <a:r>
              <a:rPr lang="en-US" altLang="it-IT" sz="2400" dirty="0" err="1" smtClean="0">
                <a:latin typeface="+mn-lt"/>
              </a:rPr>
              <a:t>asl</a:t>
            </a:r>
            <a:endParaRPr lang="en-US" altLang="it-IT" sz="2400" dirty="0" smtClean="0">
              <a:latin typeface="+mn-lt"/>
            </a:endParaRPr>
          </a:p>
          <a:p>
            <a:endParaRPr lang="en-US" altLang="it-IT" dirty="0" smtClean="0">
              <a:latin typeface="+mn-lt"/>
            </a:endParaRPr>
          </a:p>
          <a:p>
            <a:r>
              <a:rPr lang="en-US" altLang="it-IT" dirty="0" err="1" smtClean="0">
                <a:latin typeface="+mn-lt"/>
              </a:rPr>
              <a:t>UBVRI,Gunn</a:t>
            </a:r>
            <a:endParaRPr lang="en-US" altLang="it-IT" dirty="0">
              <a:latin typeface="+mn-lt"/>
            </a:endParaRPr>
          </a:p>
          <a:p>
            <a:r>
              <a:rPr lang="en-US" altLang="it-IT" dirty="0">
                <a:latin typeface="+mn-lt"/>
              </a:rPr>
              <a:t>V~22 in 30min, V~6-7 </a:t>
            </a:r>
            <a:r>
              <a:rPr lang="en-US" altLang="it-IT" dirty="0" smtClean="0">
                <a:latin typeface="+mn-lt"/>
              </a:rPr>
              <a:t>in   </a:t>
            </a:r>
            <a:r>
              <a:rPr lang="en-US" altLang="it-IT" dirty="0" smtClean="0">
                <a:latin typeface="Calibri"/>
              </a:rPr>
              <a:t>̴</a:t>
            </a:r>
            <a:r>
              <a:rPr lang="en-US" altLang="it-IT" dirty="0" smtClean="0">
                <a:latin typeface="+mn-lt"/>
              </a:rPr>
              <a:t>1sec</a:t>
            </a:r>
            <a:r>
              <a:rPr lang="en-US" altLang="it-IT" dirty="0">
                <a:latin typeface="+mn-lt"/>
              </a:rPr>
              <a:t>; </a:t>
            </a:r>
          </a:p>
          <a:p>
            <a:r>
              <a:rPr lang="en-US" altLang="it-IT" dirty="0">
                <a:latin typeface="+mn-lt"/>
              </a:rPr>
              <a:t>(in spectroscopy V~18 in 30min, V~5-6 in 10sec)</a:t>
            </a:r>
          </a:p>
          <a:p>
            <a:r>
              <a:rPr lang="en-US" altLang="it-IT" dirty="0">
                <a:latin typeface="+mn-lt"/>
              </a:rPr>
              <a:t>See </a:t>
            </a:r>
            <a:r>
              <a:rPr lang="en-US" altLang="it-IT" dirty="0">
                <a:latin typeface="+mn-lt"/>
                <a:hlinkClick r:id="rId2"/>
              </a:rPr>
              <a:t>here</a:t>
            </a:r>
            <a:r>
              <a:rPr lang="en-US" altLang="it-IT" dirty="0">
                <a:latin typeface="+mn-lt"/>
              </a:rPr>
              <a:t> the comparison with other telescopes </a:t>
            </a:r>
          </a:p>
          <a:p>
            <a:r>
              <a:rPr lang="en-US" altLang="it-IT" dirty="0">
                <a:latin typeface="+mn-lt"/>
              </a:rPr>
              <a:t>		</a:t>
            </a:r>
          </a:p>
          <a:p>
            <a:r>
              <a:rPr lang="en-US" altLang="it-IT" dirty="0">
                <a:latin typeface="+mn-lt"/>
              </a:rPr>
              <a:t>	</a:t>
            </a:r>
            <a:endParaRPr lang="en-US" altLang="it-IT" sz="4400" dirty="0">
              <a:latin typeface="+mn-lt"/>
            </a:endParaRPr>
          </a:p>
          <a:p>
            <a:r>
              <a:rPr lang="en-US" altLang="it-IT" sz="2400" dirty="0">
                <a:solidFill>
                  <a:srgbClr val="666600"/>
                </a:solidFill>
                <a:latin typeface="+mn-lt"/>
              </a:rPr>
              <a:t>1.5m, imaging ok,</a:t>
            </a:r>
          </a:p>
          <a:p>
            <a:r>
              <a:rPr lang="en-US" altLang="it-IT" sz="2400" dirty="0">
                <a:solidFill>
                  <a:srgbClr val="00AE00"/>
                </a:solidFill>
                <a:latin typeface="+mn-lt"/>
              </a:rPr>
              <a:t>“wide” field useful for relative photometry</a:t>
            </a:r>
          </a:p>
        </p:txBody>
      </p:sp>
      <p:sp>
        <p:nvSpPr>
          <p:cNvPr id="8"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555358"/>
            <a:ext cx="3048000" cy="4063999"/>
          </a:xfrm>
          <a:prstGeom prst="rect">
            <a:avLst/>
          </a:prstGeom>
        </p:spPr>
      </p:pic>
    </p:spTree>
    <p:extLst>
      <p:ext uri="{BB962C8B-B14F-4D97-AF65-F5344CB8AC3E}">
        <p14:creationId xmlns:p14="http://schemas.microsoft.com/office/powerpoint/2010/main" val="1821784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27</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Science Alerts </a:t>
            </a:r>
            <a:r>
              <a:rPr lang="en-US" b="1" dirty="0" err="1" smtClean="0">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8" name="CasellaDiTesto 7"/>
          <p:cNvSpPr txBox="1"/>
          <p:nvPr/>
        </p:nvSpPr>
        <p:spPr>
          <a:xfrm>
            <a:off x="4267200" y="1447800"/>
            <a:ext cx="4724400" cy="2308324"/>
          </a:xfrm>
          <a:prstGeom prst="rect">
            <a:avLst/>
          </a:prstGeom>
          <a:noFill/>
        </p:spPr>
        <p:txBody>
          <a:bodyPr wrap="square" rtlCol="0">
            <a:spAutoFit/>
          </a:bodyPr>
          <a:lstStyle/>
          <a:p>
            <a:pPr algn="just"/>
            <a:r>
              <a:rPr lang="en-US" i="1" dirty="0" smtClean="0"/>
              <a:t>“</a:t>
            </a:r>
            <a:r>
              <a:rPr lang="en-US" i="1" dirty="0"/>
              <a:t>Total eclipse of the heart: The AM </a:t>
            </a:r>
            <a:r>
              <a:rPr lang="en-US" i="1" dirty="0" err="1"/>
              <a:t>CVn</a:t>
            </a:r>
            <a:r>
              <a:rPr lang="en-US" i="1" dirty="0"/>
              <a:t> Gaia14aae / ASSASN-14cn</a:t>
            </a:r>
            <a:r>
              <a:rPr lang="en-US" i="1" dirty="0" smtClean="0"/>
              <a:t>”, Campbell et al. 2015</a:t>
            </a:r>
          </a:p>
          <a:p>
            <a:pPr algn="just"/>
            <a:r>
              <a:rPr lang="en-US" dirty="0" smtClean="0"/>
              <a:t>INAF-OABO </a:t>
            </a:r>
            <a:r>
              <a:rPr lang="en-US" dirty="0"/>
              <a:t>researchers (G. </a:t>
            </a:r>
            <a:r>
              <a:rPr lang="en-US" dirty="0" err="1"/>
              <a:t>Altavilla</a:t>
            </a:r>
            <a:r>
              <a:rPr lang="en-US" dirty="0"/>
              <a:t>, G. </a:t>
            </a:r>
            <a:r>
              <a:rPr lang="en-US" dirty="0" err="1"/>
              <a:t>Clementini</a:t>
            </a:r>
            <a:r>
              <a:rPr lang="en-US" dirty="0"/>
              <a:t>, R. </a:t>
            </a:r>
            <a:r>
              <a:rPr lang="en-US" dirty="0" err="1"/>
              <a:t>Gualandi</a:t>
            </a:r>
            <a:r>
              <a:rPr lang="en-US" dirty="0"/>
              <a:t>) as well as INAF researchers at OAPD and OACT coauthor this paper which is based on images taken also at the Cassini Telescope of the Bologna </a:t>
            </a:r>
            <a:r>
              <a:rPr lang="en-US" dirty="0" smtClean="0"/>
              <a:t>Observatory</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47800"/>
            <a:ext cx="3771900" cy="3390900"/>
          </a:xfrm>
          <a:prstGeom prst="rect">
            <a:avLst/>
          </a:prstGeom>
        </p:spPr>
      </p:pic>
      <p:sp>
        <p:nvSpPr>
          <p:cNvPr id="10" name="CasellaDiTesto 9"/>
          <p:cNvSpPr txBox="1"/>
          <p:nvPr/>
        </p:nvSpPr>
        <p:spPr>
          <a:xfrm>
            <a:off x="304800" y="4800600"/>
            <a:ext cx="4572000" cy="1477328"/>
          </a:xfrm>
          <a:prstGeom prst="rect">
            <a:avLst/>
          </a:prstGeom>
          <a:noFill/>
        </p:spPr>
        <p:txBody>
          <a:bodyPr wrap="square" rtlCol="0">
            <a:spAutoFit/>
          </a:bodyPr>
          <a:lstStyle/>
          <a:p>
            <a:pPr algn="just"/>
            <a:r>
              <a:rPr lang="en-US" dirty="0"/>
              <a:t>The observations span 88 </a:t>
            </a:r>
            <a:r>
              <a:rPr lang="en-US" dirty="0" smtClean="0"/>
              <a:t>min. The </a:t>
            </a:r>
            <a:r>
              <a:rPr lang="en-US" dirty="0"/>
              <a:t>movie has been sped up by a factor 250, so that the whole clip lasts only </a:t>
            </a:r>
            <a:r>
              <a:rPr lang="en-US" dirty="0" smtClean="0"/>
              <a:t>21  seconds.</a:t>
            </a:r>
            <a:r>
              <a:rPr lang="en-US" dirty="0"/>
              <a:t> </a:t>
            </a:r>
            <a:r>
              <a:rPr lang="en-US" dirty="0" smtClean="0"/>
              <a:t>The </a:t>
            </a:r>
            <a:r>
              <a:rPr lang="en-US" dirty="0"/>
              <a:t>data were taken at </a:t>
            </a:r>
            <a:r>
              <a:rPr lang="en-US" dirty="0" err="1"/>
              <a:t>Loiano</a:t>
            </a:r>
            <a:r>
              <a:rPr lang="en-US" dirty="0"/>
              <a:t> Observatory on 2014/10/24 </a:t>
            </a:r>
            <a:endParaRPr lang="it-IT" dirty="0"/>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733800"/>
            <a:ext cx="3810000" cy="2830668"/>
          </a:xfrm>
          <a:prstGeom prst="rect">
            <a:avLst/>
          </a:prstGeom>
        </p:spPr>
      </p:pic>
    </p:spTree>
    <p:extLst>
      <p:ext uri="{BB962C8B-B14F-4D97-AF65-F5344CB8AC3E}">
        <p14:creationId xmlns:p14="http://schemas.microsoft.com/office/powerpoint/2010/main" val="3681033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28</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Titolo 2"/>
          <p:cNvSpPr txBox="1">
            <a:spLocks/>
          </p:cNvSpPr>
          <p:nvPr/>
        </p:nvSpPr>
        <p:spPr>
          <a:xfrm>
            <a:off x="457200" y="685800"/>
            <a:ext cx="8229600" cy="664265"/>
          </a:xfrm>
          <a:prstGeom prst="rect">
            <a:avLst/>
          </a:prstGeom>
        </p:spPr>
        <p:txBody>
          <a:bodyPr anchor="b" anchorCtr="0">
            <a:normAutofit/>
          </a:bodyPr>
          <a:lst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a:lstStyle>
          <a:p>
            <a:pPr algn="ctr"/>
            <a:r>
              <a:rPr lang="en-US" b="1" kern="0" dirty="0" smtClean="0">
                <a:ln w="12700">
                  <a:solidFill>
                    <a:schemeClr val="bg1"/>
                  </a:solidFill>
                  <a:prstDash val="solid"/>
                </a:ln>
                <a:solidFill>
                  <a:srgbClr val="A50021"/>
                </a:solidFill>
              </a:rPr>
              <a:t>The Gaia Science Alerts </a:t>
            </a:r>
            <a:r>
              <a:rPr lang="en-US" b="1" kern="0" dirty="0" err="1" smtClean="0">
                <a:ln w="12700">
                  <a:solidFill>
                    <a:schemeClr val="bg1"/>
                  </a:solidFill>
                  <a:prstDash val="solid"/>
                </a:ln>
                <a:solidFill>
                  <a:srgbClr val="A50021"/>
                </a:solidFill>
              </a:rPr>
              <a:t>Programme</a:t>
            </a:r>
            <a:endParaRPr lang="it-IT" b="1" kern="0" dirty="0">
              <a:ln w="12700">
                <a:solidFill>
                  <a:schemeClr val="bg1"/>
                </a:solidFill>
                <a:prstDash val="solid"/>
              </a:ln>
              <a:solidFill>
                <a:srgbClr val="A50021"/>
              </a:solidFill>
            </a:endParaRPr>
          </a:p>
        </p:txBody>
      </p:sp>
      <p:sp>
        <p:nvSpPr>
          <p:cNvPr id="8" name="CasellaDiTesto 7"/>
          <p:cNvSpPr txBox="1"/>
          <p:nvPr/>
        </p:nvSpPr>
        <p:spPr>
          <a:xfrm>
            <a:off x="5943600" y="1447800"/>
            <a:ext cx="3048000" cy="2585323"/>
          </a:xfrm>
          <a:prstGeom prst="rect">
            <a:avLst/>
          </a:prstGeom>
          <a:noFill/>
        </p:spPr>
        <p:txBody>
          <a:bodyPr wrap="square" rtlCol="0">
            <a:spAutoFit/>
          </a:bodyPr>
          <a:lstStyle/>
          <a:p>
            <a:pPr algn="just"/>
            <a:r>
              <a:rPr lang="en-US" i="1" dirty="0" smtClean="0"/>
              <a:t>“</a:t>
            </a:r>
            <a:r>
              <a:rPr lang="en-US" i="1" dirty="0"/>
              <a:t>Total eclipse of the heart: The AM </a:t>
            </a:r>
            <a:r>
              <a:rPr lang="en-US" i="1" dirty="0" err="1"/>
              <a:t>CVn</a:t>
            </a:r>
            <a:r>
              <a:rPr lang="en-US" i="1" dirty="0"/>
              <a:t> Gaia14aae / ASSASN-14cn</a:t>
            </a:r>
            <a:r>
              <a:rPr lang="en-US" i="1" dirty="0" smtClean="0"/>
              <a:t>”, Campbell et al. 2015</a:t>
            </a:r>
          </a:p>
          <a:p>
            <a:pPr algn="just"/>
            <a:endParaRPr lang="en-US" i="1" dirty="0" smtClean="0"/>
          </a:p>
          <a:p>
            <a:r>
              <a:rPr lang="en-US" dirty="0" smtClean="0"/>
              <a:t>Bursts up to mag 14, </a:t>
            </a:r>
          </a:p>
          <a:p>
            <a:r>
              <a:rPr lang="en-US" dirty="0" smtClean="0"/>
              <a:t>but spectrum obtained while quiescent again </a:t>
            </a:r>
            <a:r>
              <a:rPr lang="it-IT" dirty="0" smtClean="0"/>
              <a:t>(i </a:t>
            </a:r>
            <a:r>
              <a:rPr lang="it-IT" dirty="0"/>
              <a:t>= </a:t>
            </a:r>
            <a:r>
              <a:rPr lang="it-IT" dirty="0" smtClean="0"/>
              <a:t>18.7) with the 4.2m </a:t>
            </a:r>
            <a:r>
              <a:rPr lang="it-IT" dirty="0"/>
              <a:t>William </a:t>
            </a:r>
            <a:r>
              <a:rPr lang="it-IT" dirty="0" err="1"/>
              <a:t>Herschel</a:t>
            </a:r>
            <a:r>
              <a:rPr lang="it-IT" dirty="0"/>
              <a:t> </a:t>
            </a:r>
            <a:r>
              <a:rPr lang="it-IT" dirty="0" err="1"/>
              <a:t>Telescope</a:t>
            </a:r>
            <a:r>
              <a:rPr lang="it-IT" dirty="0"/>
              <a:t> on La Palma</a:t>
            </a:r>
            <a:endParaRPr lang="en-US" dirty="0" smtClean="0"/>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3999"/>
            <a:ext cx="5562600" cy="3739355"/>
          </a:xfrm>
          <a:prstGeom prst="rect">
            <a:avLst/>
          </a:prstGeom>
        </p:spPr>
      </p:pic>
    </p:spTree>
    <p:extLst>
      <p:ext uri="{BB962C8B-B14F-4D97-AF65-F5344CB8AC3E}">
        <p14:creationId xmlns:p14="http://schemas.microsoft.com/office/powerpoint/2010/main" val="3141832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29</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7" name="Rectangle 2"/>
          <p:cNvSpPr>
            <a:spLocks noChangeArrowheads="1"/>
          </p:cNvSpPr>
          <p:nvPr/>
        </p:nvSpPr>
        <p:spPr bwMode="auto">
          <a:xfrm>
            <a:off x="0" y="2057400"/>
            <a:ext cx="9144000" cy="3581400"/>
          </a:xfrm>
          <a:prstGeom prst="rect">
            <a:avLst/>
          </a:prstGeom>
          <a:gradFill>
            <a:gsLst>
              <a:gs pos="19000">
                <a:srgbClr val="FFFF99"/>
              </a:gs>
              <a:gs pos="100000">
                <a:schemeClr val="accent1">
                  <a:tint val="44500"/>
                  <a:satMod val="160000"/>
                </a:schemeClr>
              </a:gs>
              <a:gs pos="100000">
                <a:schemeClr val="accent1">
                  <a:tint val="23500"/>
                  <a:satMod val="160000"/>
                </a:schemeClr>
              </a:gs>
            </a:gsLst>
            <a:lin ang="5400000" scaled="0"/>
          </a:gradFill>
          <a:ln>
            <a:noFill/>
          </a:ln>
          <a:effectLst/>
        </p:spPr>
        <p:txBody>
          <a:bodyPr lIns="60477" tIns="100794" rIns="70868" bIns="35435"/>
          <a:lstStyle>
            <a:lvl1pPr marL="1114425" indent="-319088">
              <a:spcAft>
                <a:spcPts val="1425"/>
              </a:spcAft>
              <a:defRPr sz="3200">
                <a:solidFill>
                  <a:srgbClr val="000000"/>
                </a:solidFill>
                <a:latin typeface="Arial" charset="0"/>
              </a:defRPr>
            </a:lvl1pPr>
            <a:lvl2pPr marL="37931725" indent="-37474525">
              <a:spcAft>
                <a:spcPts val="1138"/>
              </a:spcAft>
              <a:defRPr sz="2800">
                <a:solidFill>
                  <a:srgbClr val="000000"/>
                </a:solidFill>
                <a:latin typeface="Arial" charset="0"/>
              </a:defRPr>
            </a:lvl2pPr>
            <a:lvl3pPr>
              <a:spcAft>
                <a:spcPts val="850"/>
              </a:spcAft>
              <a:defRPr sz="2400">
                <a:solidFill>
                  <a:srgbClr val="000000"/>
                </a:solidFill>
                <a:latin typeface="Arial" charset="0"/>
              </a:defRPr>
            </a:lvl3pPr>
            <a:lvl4pPr>
              <a:spcAft>
                <a:spcPts val="575"/>
              </a:spcAft>
              <a:defRPr sz="2000">
                <a:solidFill>
                  <a:srgbClr val="000000"/>
                </a:solidFill>
                <a:latin typeface="Arial" charset="0"/>
              </a:defRPr>
            </a:lvl4pPr>
            <a:lvl5pPr>
              <a:spcAft>
                <a:spcPts val="288"/>
              </a:spcAft>
              <a:defRPr sz="2000">
                <a:solidFill>
                  <a:srgbClr val="000000"/>
                </a:solidFill>
                <a:latin typeface="Arial" charset="0"/>
              </a:defRPr>
            </a:lvl5pPr>
            <a:lvl6pPr marL="457200" fontAlgn="base" hangingPunct="0">
              <a:lnSpc>
                <a:spcPct val="93000"/>
              </a:lnSpc>
              <a:spcBef>
                <a:spcPct val="0"/>
              </a:spcBef>
              <a:spcAft>
                <a:spcPts val="288"/>
              </a:spcAft>
              <a:defRPr sz="2000">
                <a:solidFill>
                  <a:srgbClr val="000000"/>
                </a:solidFill>
                <a:latin typeface="Arial" charset="0"/>
              </a:defRPr>
            </a:lvl6pPr>
            <a:lvl7pPr marL="914400" fontAlgn="base" hangingPunct="0">
              <a:lnSpc>
                <a:spcPct val="93000"/>
              </a:lnSpc>
              <a:spcBef>
                <a:spcPct val="0"/>
              </a:spcBef>
              <a:spcAft>
                <a:spcPts val="288"/>
              </a:spcAft>
              <a:defRPr sz="2000">
                <a:solidFill>
                  <a:srgbClr val="000000"/>
                </a:solidFill>
                <a:latin typeface="Arial" charset="0"/>
              </a:defRPr>
            </a:lvl7pPr>
            <a:lvl8pPr marL="1371600" fontAlgn="base" hangingPunct="0">
              <a:lnSpc>
                <a:spcPct val="93000"/>
              </a:lnSpc>
              <a:spcBef>
                <a:spcPct val="0"/>
              </a:spcBef>
              <a:spcAft>
                <a:spcPts val="288"/>
              </a:spcAft>
              <a:defRPr sz="2000">
                <a:solidFill>
                  <a:srgbClr val="000000"/>
                </a:solidFill>
                <a:latin typeface="Arial" charset="0"/>
              </a:defRPr>
            </a:lvl8pPr>
            <a:lvl9pPr marL="1828800" fontAlgn="base" hangingPunct="0">
              <a:lnSpc>
                <a:spcPct val="93000"/>
              </a:lnSpc>
              <a:spcBef>
                <a:spcPct val="0"/>
              </a:spcBef>
              <a:spcAft>
                <a:spcPts val="288"/>
              </a:spcAft>
              <a:defRPr sz="2000">
                <a:solidFill>
                  <a:srgbClr val="000000"/>
                </a:solidFill>
                <a:latin typeface="Arial" charset="0"/>
              </a:defRPr>
            </a:lvl9pPr>
          </a:lstStyle>
          <a:p>
            <a:pPr defTabSz="914400" hangingPunct="1">
              <a:lnSpc>
                <a:spcPct val="70000"/>
              </a:lnSpc>
              <a:spcAft>
                <a:spcPts val="1200"/>
              </a:spcAft>
              <a:buFontTx/>
              <a:buNone/>
            </a:pPr>
            <a:r>
              <a:rPr lang="en-US" altLang="it-IT" sz="2400" dirty="0" smtClean="0">
                <a:latin typeface="+mj-lt"/>
              </a:rPr>
              <a:t>Photometry:</a:t>
            </a:r>
          </a:p>
          <a:p>
            <a:pPr>
              <a:lnSpc>
                <a:spcPct val="70000"/>
              </a:lnSpc>
              <a:spcAft>
                <a:spcPts val="1200"/>
              </a:spcAft>
              <a:buFontTx/>
              <a:buChar char="•"/>
            </a:pPr>
            <a:r>
              <a:rPr lang="en-US" sz="1800" dirty="0" smtClean="0">
                <a:latin typeface="+mj-lt"/>
              </a:rPr>
              <a:t>availability of </a:t>
            </a:r>
            <a:r>
              <a:rPr lang="en-US" sz="1800" dirty="0">
                <a:latin typeface="+mj-lt"/>
              </a:rPr>
              <a:t>flux measurements within </a:t>
            </a:r>
            <a:r>
              <a:rPr lang="en-US" sz="1800" dirty="0" smtClean="0">
                <a:latin typeface="+mj-lt"/>
              </a:rPr>
              <a:t>̴ 1 day for</a:t>
            </a:r>
            <a:r>
              <a:rPr lang="en-US" altLang="it-IT" sz="1800" dirty="0" smtClean="0">
                <a:latin typeface="+mj-lt"/>
              </a:rPr>
              <a:t> </a:t>
            </a:r>
            <a:r>
              <a:rPr lang="en-US" altLang="it-IT" sz="1800" dirty="0">
                <a:latin typeface="+mj-lt"/>
              </a:rPr>
              <a:t>prompt classification &amp; adaptive scheduling</a:t>
            </a:r>
          </a:p>
          <a:p>
            <a:pPr>
              <a:lnSpc>
                <a:spcPct val="70000"/>
              </a:lnSpc>
              <a:spcAft>
                <a:spcPts val="1200"/>
              </a:spcAft>
              <a:buFontTx/>
              <a:buChar char="•"/>
            </a:pPr>
            <a:r>
              <a:rPr lang="en-US" sz="1800" dirty="0" smtClean="0">
                <a:latin typeface="+mj-lt"/>
              </a:rPr>
              <a:t>multi-band </a:t>
            </a:r>
            <a:r>
              <a:rPr lang="en-US" sz="1800" dirty="0">
                <a:latin typeface="+mj-lt"/>
              </a:rPr>
              <a:t>photometry, at least two bands (e.g. V,I), Sloan </a:t>
            </a:r>
            <a:r>
              <a:rPr lang="en-US" sz="1800" dirty="0" err="1">
                <a:latin typeface="+mj-lt"/>
              </a:rPr>
              <a:t>ugriz</a:t>
            </a:r>
            <a:r>
              <a:rPr lang="en-US" sz="1800" dirty="0">
                <a:latin typeface="+mj-lt"/>
              </a:rPr>
              <a:t> </a:t>
            </a:r>
            <a:r>
              <a:rPr lang="en-US" sz="1800" dirty="0" smtClean="0">
                <a:latin typeface="+mj-lt"/>
              </a:rPr>
              <a:t>preferred </a:t>
            </a:r>
            <a:r>
              <a:rPr lang="en-US" sz="1800" dirty="0">
                <a:latin typeface="+mj-lt"/>
              </a:rPr>
              <a:t>- flux calibration no worse than 10% (0.1 mag)</a:t>
            </a:r>
          </a:p>
          <a:p>
            <a:pPr>
              <a:lnSpc>
                <a:spcPct val="70000"/>
              </a:lnSpc>
              <a:spcAft>
                <a:spcPts val="1200"/>
              </a:spcAft>
              <a:buFontTx/>
              <a:buChar char="•"/>
            </a:pPr>
            <a:r>
              <a:rPr lang="en-US" sz="1800" dirty="0">
                <a:latin typeface="+mj-lt"/>
              </a:rPr>
              <a:t>WCS and fluxes (from, e.g., </a:t>
            </a:r>
            <a:r>
              <a:rPr lang="en-US" sz="1800" dirty="0" err="1" smtClean="0">
                <a:latin typeface="+mj-lt"/>
              </a:rPr>
              <a:t>SExtractor</a:t>
            </a:r>
            <a:r>
              <a:rPr lang="en-US" sz="1800" dirty="0">
                <a:latin typeface="+mj-lt"/>
              </a:rPr>
              <a:t>) submitted to the Calibration </a:t>
            </a:r>
            <a:r>
              <a:rPr lang="en-US" sz="1800" dirty="0" smtClean="0">
                <a:latin typeface="+mj-lt"/>
              </a:rPr>
              <a:t>Server</a:t>
            </a:r>
          </a:p>
          <a:p>
            <a:pPr marL="795337" indent="0">
              <a:lnSpc>
                <a:spcPct val="70000"/>
              </a:lnSpc>
              <a:spcAft>
                <a:spcPts val="1200"/>
              </a:spcAft>
            </a:pPr>
            <a:r>
              <a:rPr lang="en-US" altLang="it-IT" sz="2400" dirty="0" smtClean="0">
                <a:latin typeface="+mj-lt"/>
              </a:rPr>
              <a:t>Spectroscopy:</a:t>
            </a:r>
          </a:p>
          <a:p>
            <a:pPr>
              <a:lnSpc>
                <a:spcPct val="70000"/>
              </a:lnSpc>
              <a:spcAft>
                <a:spcPts val="1200"/>
              </a:spcAft>
              <a:buFontTx/>
              <a:buChar char="•"/>
            </a:pPr>
            <a:r>
              <a:rPr lang="en-US" altLang="it-IT" sz="1800" dirty="0" smtClean="0">
                <a:latin typeface="+mj-lt"/>
              </a:rPr>
              <a:t>low-intermediate-resolution spectroscopy </a:t>
            </a:r>
            <a:r>
              <a:rPr lang="en-US" sz="1800" dirty="0">
                <a:latin typeface="+mj-lt"/>
              </a:rPr>
              <a:t>R &gt; </a:t>
            </a:r>
            <a:r>
              <a:rPr lang="en-US" sz="1800" dirty="0" smtClean="0">
                <a:latin typeface="+mj-lt"/>
              </a:rPr>
              <a:t>150</a:t>
            </a:r>
            <a:r>
              <a:rPr lang="en-US" altLang="it-IT" sz="1800" dirty="0" smtClean="0">
                <a:latin typeface="+mj-lt"/>
              </a:rPr>
              <a:t> </a:t>
            </a:r>
          </a:p>
          <a:p>
            <a:pPr>
              <a:lnSpc>
                <a:spcPct val="70000"/>
              </a:lnSpc>
              <a:spcAft>
                <a:spcPts val="1200"/>
              </a:spcAft>
              <a:buFontTx/>
              <a:buChar char="•"/>
            </a:pPr>
            <a:r>
              <a:rPr lang="it-IT" sz="1800" dirty="0" err="1" smtClean="0">
                <a:latin typeface="+mj-lt"/>
              </a:rPr>
              <a:t>spectral</a:t>
            </a:r>
            <a:r>
              <a:rPr lang="it-IT" sz="1800" dirty="0" smtClean="0">
                <a:latin typeface="+mj-lt"/>
              </a:rPr>
              <a:t> </a:t>
            </a:r>
            <a:r>
              <a:rPr lang="it-IT" sz="1800" dirty="0" err="1" smtClean="0">
                <a:latin typeface="+mj-lt"/>
              </a:rPr>
              <a:t>range</a:t>
            </a:r>
            <a:r>
              <a:rPr lang="it-IT" sz="1800" dirty="0" smtClean="0">
                <a:latin typeface="+mj-lt"/>
              </a:rPr>
              <a:t>: </a:t>
            </a:r>
            <a:r>
              <a:rPr lang="it-IT" sz="1800" dirty="0" err="1" smtClean="0">
                <a:latin typeface="+mj-lt"/>
              </a:rPr>
              <a:t>minimal</a:t>
            </a:r>
            <a:r>
              <a:rPr lang="it-IT" sz="1800" dirty="0" smtClean="0">
                <a:latin typeface="+mj-lt"/>
              </a:rPr>
              <a:t> 4500-7000Å with </a:t>
            </a:r>
            <a:r>
              <a:rPr lang="it-IT" sz="1800" dirty="0">
                <a:latin typeface="+mj-lt"/>
              </a:rPr>
              <a:t>S/N </a:t>
            </a:r>
            <a:r>
              <a:rPr lang="en-US" sz="1800" dirty="0">
                <a:latin typeface="+mj-lt"/>
              </a:rPr>
              <a:t>&gt; </a:t>
            </a:r>
            <a:r>
              <a:rPr lang="en-US" sz="1800" dirty="0" smtClean="0">
                <a:latin typeface="+mj-lt"/>
              </a:rPr>
              <a:t>20,</a:t>
            </a:r>
            <a:r>
              <a:rPr lang="en-US" sz="1800" dirty="0">
                <a:latin typeface="+mj-lt"/>
              </a:rPr>
              <a:t> </a:t>
            </a:r>
            <a:r>
              <a:rPr lang="en-US" sz="1800" dirty="0" err="1" smtClean="0">
                <a:latin typeface="+mj-lt"/>
              </a:rPr>
              <a:t>wavecalib</a:t>
            </a:r>
            <a:r>
              <a:rPr lang="en-US" sz="1800" dirty="0" smtClean="0">
                <a:latin typeface="+mj-lt"/>
              </a:rPr>
              <a:t> </a:t>
            </a:r>
            <a:r>
              <a:rPr lang="en-US" sz="1800" dirty="0">
                <a:latin typeface="+mj-lt"/>
              </a:rPr>
              <a:t>better than ±3</a:t>
            </a:r>
            <a:r>
              <a:rPr lang="it-IT" sz="1800" dirty="0">
                <a:latin typeface="+mj-lt"/>
              </a:rPr>
              <a:t>Å</a:t>
            </a:r>
            <a:endParaRPr lang="it-IT" sz="1800" dirty="0" smtClean="0">
              <a:latin typeface="+mj-lt"/>
            </a:endParaRPr>
          </a:p>
          <a:p>
            <a:pPr>
              <a:lnSpc>
                <a:spcPct val="70000"/>
              </a:lnSpc>
              <a:spcAft>
                <a:spcPts val="1200"/>
              </a:spcAft>
              <a:buFontTx/>
              <a:buChar char="•"/>
            </a:pPr>
            <a:r>
              <a:rPr lang="it-IT" sz="1800" dirty="0" smtClean="0">
                <a:latin typeface="+mj-lt"/>
              </a:rPr>
              <a:t>relative </a:t>
            </a:r>
            <a:r>
              <a:rPr lang="it-IT" sz="1800" dirty="0" err="1">
                <a:latin typeface="+mj-lt"/>
              </a:rPr>
              <a:t>flux</a:t>
            </a:r>
            <a:r>
              <a:rPr lang="it-IT" sz="1800" dirty="0">
                <a:latin typeface="+mj-lt"/>
              </a:rPr>
              <a:t> </a:t>
            </a:r>
            <a:r>
              <a:rPr lang="it-IT" sz="1800" dirty="0" err="1" smtClean="0">
                <a:latin typeface="+mj-lt"/>
              </a:rPr>
              <a:t>calibration</a:t>
            </a:r>
            <a:r>
              <a:rPr lang="it-IT" sz="1800" dirty="0" smtClean="0">
                <a:latin typeface="+mj-lt"/>
              </a:rPr>
              <a:t> </a:t>
            </a:r>
            <a:r>
              <a:rPr lang="it-IT" sz="1800" dirty="0" err="1">
                <a:latin typeface="+mj-lt"/>
              </a:rPr>
              <a:t>better</a:t>
            </a:r>
            <a:r>
              <a:rPr lang="it-IT" sz="1800" dirty="0">
                <a:latin typeface="+mj-lt"/>
              </a:rPr>
              <a:t> </a:t>
            </a:r>
            <a:r>
              <a:rPr lang="it-IT" sz="1800" dirty="0" smtClean="0">
                <a:latin typeface="+mj-lt"/>
              </a:rPr>
              <a:t>10%, </a:t>
            </a:r>
            <a:r>
              <a:rPr lang="it-IT" sz="1800" dirty="0" err="1" smtClean="0">
                <a:latin typeface="+mj-lt"/>
              </a:rPr>
              <a:t>absolute</a:t>
            </a:r>
            <a:r>
              <a:rPr lang="it-IT" sz="1800" dirty="0" smtClean="0">
                <a:latin typeface="+mj-lt"/>
              </a:rPr>
              <a:t> </a:t>
            </a:r>
            <a:r>
              <a:rPr lang="it-IT" sz="1800" dirty="0" err="1" smtClean="0">
                <a:latin typeface="+mj-lt"/>
              </a:rPr>
              <a:t>flux</a:t>
            </a:r>
            <a:r>
              <a:rPr lang="it-IT" sz="1800" dirty="0" smtClean="0">
                <a:latin typeface="+mj-lt"/>
              </a:rPr>
              <a:t> </a:t>
            </a:r>
            <a:r>
              <a:rPr lang="it-IT" sz="1800" dirty="0" err="1" smtClean="0">
                <a:latin typeface="+mj-lt"/>
              </a:rPr>
              <a:t>calibration</a:t>
            </a:r>
            <a:r>
              <a:rPr lang="it-IT" sz="1800" dirty="0" smtClean="0">
                <a:latin typeface="+mj-lt"/>
              </a:rPr>
              <a:t> </a:t>
            </a:r>
            <a:r>
              <a:rPr lang="it-IT" sz="1800" dirty="0" err="1" smtClean="0">
                <a:latin typeface="+mj-lt"/>
              </a:rPr>
              <a:t>not</a:t>
            </a:r>
            <a:r>
              <a:rPr lang="it-IT" sz="1800" dirty="0" smtClean="0">
                <a:latin typeface="+mj-lt"/>
              </a:rPr>
              <a:t> </a:t>
            </a:r>
            <a:r>
              <a:rPr lang="it-IT" sz="1800" dirty="0" err="1" smtClean="0">
                <a:latin typeface="+mj-lt"/>
              </a:rPr>
              <a:t>crucial</a:t>
            </a:r>
            <a:endParaRPr lang="it-IT" sz="1800" dirty="0">
              <a:latin typeface="+mj-lt"/>
            </a:endParaRPr>
          </a:p>
          <a:p>
            <a:pPr>
              <a:lnSpc>
                <a:spcPct val="70000"/>
              </a:lnSpc>
              <a:spcAft>
                <a:spcPts val="1200"/>
              </a:spcAft>
              <a:buFontTx/>
              <a:buChar char="•"/>
            </a:pPr>
            <a:r>
              <a:rPr lang="en-US" sz="1800" dirty="0" smtClean="0">
                <a:latin typeface="+mj-lt"/>
              </a:rPr>
              <a:t>reduced spectra within   </a:t>
            </a:r>
            <a:r>
              <a:rPr lang="en-US" sz="1800" dirty="0">
                <a:latin typeface="+mj-lt"/>
              </a:rPr>
              <a:t>̴ 1</a:t>
            </a:r>
            <a:r>
              <a:rPr lang="en-US" sz="1800" dirty="0" smtClean="0">
                <a:latin typeface="+mj-lt"/>
              </a:rPr>
              <a:t>day</a:t>
            </a:r>
            <a:r>
              <a:rPr lang="it-IT" sz="1800" dirty="0" smtClean="0">
                <a:latin typeface="+mj-lt"/>
              </a:rPr>
              <a:t> </a:t>
            </a:r>
            <a:endParaRPr lang="en-US" sz="1800" dirty="0" smtClean="0">
              <a:latin typeface="+mj-lt"/>
            </a:endParaRPr>
          </a:p>
        </p:txBody>
      </p:sp>
      <p:sp>
        <p:nvSpPr>
          <p:cNvPr id="13" name="Titolo 2"/>
          <p:cNvSpPr txBox="1">
            <a:spLocks/>
          </p:cNvSpPr>
          <p:nvPr/>
        </p:nvSpPr>
        <p:spPr>
          <a:xfrm>
            <a:off x="0" y="0"/>
            <a:ext cx="9144000" cy="1350065"/>
          </a:xfrm>
          <a:prstGeom prst="rect">
            <a:avLst/>
          </a:prstGeom>
        </p:spPr>
        <p:txBody>
          <a:bodyPr anchor="b" anchorCtr="0">
            <a:noAutofit/>
          </a:bodyPr>
          <a:lst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a:lstStyle>
          <a:p>
            <a:pPr algn="ctr"/>
            <a:r>
              <a:rPr lang="en-US" altLang="it-IT" b="1" kern="0" dirty="0">
                <a:ln w="12700">
                  <a:solidFill>
                    <a:schemeClr val="bg1"/>
                  </a:solidFill>
                  <a:prstDash val="solid"/>
                </a:ln>
                <a:solidFill>
                  <a:srgbClr val="A50021"/>
                </a:solidFill>
              </a:rPr>
              <a:t>Requirements for spectrophotometric </a:t>
            </a:r>
            <a:endParaRPr lang="en-US" altLang="it-IT" b="1" kern="0" dirty="0" smtClean="0">
              <a:ln w="12700">
                <a:solidFill>
                  <a:schemeClr val="bg1"/>
                </a:solidFill>
                <a:prstDash val="solid"/>
              </a:ln>
              <a:solidFill>
                <a:srgbClr val="A50021"/>
              </a:solidFill>
            </a:endParaRPr>
          </a:p>
          <a:p>
            <a:pPr algn="ctr"/>
            <a:r>
              <a:rPr lang="it-IT" b="1" kern="0" dirty="0" smtClean="0">
                <a:ln w="12700">
                  <a:solidFill>
                    <a:schemeClr val="bg1"/>
                  </a:solidFill>
                  <a:prstDash val="solid"/>
                </a:ln>
                <a:solidFill>
                  <a:srgbClr val="A50021"/>
                </a:solidFill>
              </a:rPr>
              <a:t>follow-up </a:t>
            </a:r>
            <a:r>
              <a:rPr lang="it-IT" b="1" kern="0" dirty="0">
                <a:ln w="12700">
                  <a:solidFill>
                    <a:schemeClr val="bg1"/>
                  </a:solidFill>
                  <a:prstDash val="solid"/>
                </a:ln>
                <a:solidFill>
                  <a:srgbClr val="A50021"/>
                </a:solidFill>
              </a:rPr>
              <a:t>of Gaia Alerts</a:t>
            </a:r>
          </a:p>
        </p:txBody>
      </p:sp>
    </p:spTree>
    <p:extLst>
      <p:ext uri="{BB962C8B-B14F-4D97-AF65-F5344CB8AC3E}">
        <p14:creationId xmlns:p14="http://schemas.microsoft.com/office/powerpoint/2010/main" val="4067571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040" y="1807391"/>
            <a:ext cx="5061600" cy="3999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76201" y="1981200"/>
            <a:ext cx="3886199" cy="3292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lstStyle>
            <a:lvl1pPr marL="342900" indent="-3143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Unicode MS" charset="0"/>
              </a:defRPr>
            </a:lvl9pPr>
          </a:lstStyle>
          <a:p>
            <a:pPr marL="371475" indent="-342900">
              <a:spcBef>
                <a:spcPts val="544"/>
              </a:spcBef>
              <a:buSzPct val="130000"/>
              <a:buFont typeface="Arial" panose="020B0604020202020204" pitchFamily="34" charset="0"/>
              <a:buChar char="•"/>
            </a:pPr>
            <a:r>
              <a:rPr lang="en-US" altLang="it-IT" dirty="0">
                <a:latin typeface="+mn-lt"/>
              </a:rPr>
              <a:t>L2, 1.5 million </a:t>
            </a:r>
            <a:r>
              <a:rPr lang="en-US" altLang="it-IT" dirty="0" smtClean="0">
                <a:latin typeface="+mn-lt"/>
              </a:rPr>
              <a:t>km </a:t>
            </a:r>
            <a:r>
              <a:rPr lang="en-US" altLang="it-IT" dirty="0">
                <a:latin typeface="+mn-lt"/>
              </a:rPr>
              <a:t>from the Earth </a:t>
            </a:r>
            <a:r>
              <a:rPr lang="en-US" altLang="it-IT" dirty="0" smtClean="0">
                <a:latin typeface="+mn-lt"/>
              </a:rPr>
              <a:t> (~</a:t>
            </a:r>
            <a:r>
              <a:rPr lang="en-US" altLang="it-IT" dirty="0">
                <a:latin typeface="+mn-lt"/>
              </a:rPr>
              <a:t>2 months cruise)</a:t>
            </a:r>
          </a:p>
          <a:p>
            <a:pPr marL="371475" indent="-342900">
              <a:spcBef>
                <a:spcPts val="544"/>
              </a:spcBef>
              <a:buSzPct val="130000"/>
              <a:buFont typeface="Arial" panose="020B0604020202020204" pitchFamily="34" charset="0"/>
              <a:buChar char="•"/>
            </a:pPr>
            <a:r>
              <a:rPr lang="en-US" altLang="it-IT" dirty="0">
                <a:latin typeface="+mn-lt"/>
              </a:rPr>
              <a:t>stable thermal environment, </a:t>
            </a:r>
          </a:p>
          <a:p>
            <a:pPr marL="371475" indent="-342900">
              <a:spcBef>
                <a:spcPts val="544"/>
              </a:spcBef>
              <a:buSzPct val="130000"/>
              <a:buFont typeface="Arial" panose="020B0604020202020204" pitchFamily="34" charset="0"/>
              <a:buChar char="•"/>
            </a:pPr>
            <a:r>
              <a:rPr lang="en-US" altLang="it-IT" dirty="0">
                <a:latin typeface="+mn-lt"/>
              </a:rPr>
              <a:t>high observing efficiency, </a:t>
            </a:r>
          </a:p>
          <a:p>
            <a:pPr marL="371475" indent="-342900">
              <a:spcBef>
                <a:spcPts val="544"/>
              </a:spcBef>
              <a:buSzPct val="130000"/>
              <a:buFont typeface="Arial" panose="020B0604020202020204" pitchFamily="34" charset="0"/>
              <a:buChar char="•"/>
            </a:pPr>
            <a:r>
              <a:rPr lang="en-US" altLang="it-IT" dirty="0">
                <a:latin typeface="+mn-lt"/>
              </a:rPr>
              <a:t>moderate radiation environment </a:t>
            </a:r>
            <a:r>
              <a:rPr lang="en-US" altLang="it-IT" dirty="0" smtClean="0">
                <a:latin typeface="+mn-lt"/>
              </a:rPr>
              <a:t> (</a:t>
            </a:r>
            <a:r>
              <a:rPr lang="en-US" altLang="it-IT" dirty="0">
                <a:latin typeface="+mn-lt"/>
              </a:rPr>
              <a:t>launch worst phase).</a:t>
            </a:r>
          </a:p>
          <a:p>
            <a:pPr marL="371475" indent="-342900">
              <a:spcBef>
                <a:spcPts val="544"/>
              </a:spcBef>
              <a:buSzPct val="130000"/>
              <a:buFont typeface="Arial" panose="020B0604020202020204" pitchFamily="34" charset="0"/>
              <a:buChar char="•"/>
            </a:pPr>
            <a:r>
              <a:rPr lang="en-US" altLang="it-IT" dirty="0">
                <a:latin typeface="+mn-lt"/>
              </a:rPr>
              <a:t>Ground Based Optical </a:t>
            </a:r>
            <a:r>
              <a:rPr lang="en-US" altLang="it-IT" dirty="0" smtClean="0">
                <a:latin typeface="+mn-lt"/>
              </a:rPr>
              <a:t> Tracking </a:t>
            </a:r>
            <a:r>
              <a:rPr lang="en-US" altLang="it-IT" dirty="0">
                <a:latin typeface="+mn-lt"/>
              </a:rPr>
              <a:t>(</a:t>
            </a:r>
            <a:r>
              <a:rPr lang="en-US" altLang="it-IT" dirty="0" smtClean="0">
                <a:latin typeface="+mn-lt"/>
              </a:rPr>
              <a:t>GBOT needed for </a:t>
            </a:r>
            <a:r>
              <a:rPr lang="en-US" altLang="it-IT" dirty="0">
                <a:latin typeface="+mn-lt"/>
              </a:rPr>
              <a:t>solar system only </a:t>
            </a:r>
            <a:r>
              <a:rPr lang="en-US" altLang="it-IT" dirty="0" smtClean="0">
                <a:latin typeface="+mn-lt"/>
              </a:rPr>
              <a:t>(accuracy 20mas, 150m </a:t>
            </a:r>
            <a:r>
              <a:rPr lang="en-US" altLang="it-IT" dirty="0">
                <a:latin typeface="+mn-lt"/>
              </a:rPr>
              <a:t>in </a:t>
            </a:r>
            <a:r>
              <a:rPr lang="en-US" altLang="it-IT" dirty="0" smtClean="0">
                <a:latin typeface="+mn-lt"/>
              </a:rPr>
              <a:t>L2</a:t>
            </a:r>
            <a:r>
              <a:rPr lang="en-US" altLang="it-IT" dirty="0">
                <a:latin typeface="+mn-lt"/>
              </a:rPr>
              <a:t>)</a:t>
            </a:r>
          </a:p>
          <a:p>
            <a:pPr>
              <a:spcBef>
                <a:spcPts val="544"/>
              </a:spcBef>
            </a:pPr>
            <a:endParaRPr lang="en-US" altLang="it-IT" sz="2000" dirty="0"/>
          </a:p>
        </p:txBody>
      </p:sp>
      <p:sp>
        <p:nvSpPr>
          <p:cNvPr id="6" name="Titolo 2"/>
          <p:cNvSpPr>
            <a:spLocks noGrp="1"/>
          </p:cNvSpPr>
          <p:nvPr>
            <p:ph type="title"/>
          </p:nvPr>
        </p:nvSpPr>
        <p:spPr>
          <a:xfrm>
            <a:off x="457200" y="685800"/>
            <a:ext cx="8229600" cy="664265"/>
          </a:xfrm>
        </p:spPr>
        <p:txBody>
          <a:bodyPr>
            <a:noAutofit/>
          </a:bodyPr>
          <a:lstStyle/>
          <a:p>
            <a:pPr algn="ctr"/>
            <a:r>
              <a:rPr lang="it-IT" b="1" dirty="0" smtClean="0">
                <a:ln w="12700">
                  <a:solidFill>
                    <a:schemeClr val="bg1"/>
                  </a:solidFill>
                  <a:prstDash val="solid"/>
                </a:ln>
                <a:solidFill>
                  <a:srgbClr val="A50021"/>
                </a:solidFill>
              </a:rPr>
              <a:t>Gaia </a:t>
            </a:r>
            <a:r>
              <a:rPr lang="en-US" b="1" dirty="0" smtClean="0">
                <a:ln w="12700">
                  <a:solidFill>
                    <a:schemeClr val="bg1"/>
                  </a:solidFill>
                  <a:prstDash val="solid"/>
                </a:ln>
                <a:solidFill>
                  <a:srgbClr val="A50021"/>
                </a:solidFill>
              </a:rPr>
              <a:t>in a nutshell</a:t>
            </a:r>
            <a:endParaRPr lang="it-IT" b="1" dirty="0">
              <a:ln w="12700">
                <a:solidFill>
                  <a:schemeClr val="bg1"/>
                </a:solidFill>
                <a:prstDash val="solid"/>
              </a:ln>
              <a:solidFill>
                <a:srgbClr val="A50021"/>
              </a:solidFill>
            </a:endParaRPr>
          </a:p>
        </p:txBody>
      </p:sp>
      <p:sp>
        <p:nvSpPr>
          <p:cNvPr id="3" name="Segnaposto data 2"/>
          <p:cNvSpPr>
            <a:spLocks noGrp="1"/>
          </p:cNvSpPr>
          <p:nvPr>
            <p:ph type="dt" sz="half" idx="10"/>
          </p:nvPr>
        </p:nvSpPr>
        <p:spPr/>
        <p:txBody>
          <a:bodyPr/>
          <a:lstStyle/>
          <a:p>
            <a:r>
              <a:rPr lang="it-IT" smtClean="0"/>
              <a:t>13-May-2016</a:t>
            </a:r>
            <a:endParaRPr lang="en-US"/>
          </a:p>
        </p:txBody>
      </p:sp>
      <p:sp>
        <p:nvSpPr>
          <p:cNvPr id="4" name="Segnaposto piè di pagina 3"/>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3</a:t>
            </a:fld>
            <a:endParaRPr lang="en-US"/>
          </a:p>
        </p:txBody>
      </p:sp>
    </p:spTree>
    <p:extLst>
      <p:ext uri="{BB962C8B-B14F-4D97-AF65-F5344CB8AC3E}">
        <p14:creationId xmlns:p14="http://schemas.microsoft.com/office/powerpoint/2010/main" val="38955976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1066800" y="2286000"/>
            <a:ext cx="7162800" cy="3505200"/>
          </a:xfrm>
          <a:solidFill>
            <a:srgbClr val="EBF1DE"/>
          </a:solidFill>
        </p:spPr>
        <p:txBody>
          <a:bodyPr/>
          <a:lstStyle/>
          <a:p>
            <a:r>
              <a:rPr lang="en-US" sz="2000" dirty="0" smtClean="0">
                <a:latin typeface="+mj-lt"/>
              </a:rPr>
              <a:t>Small telescopes (also &lt; 1m) suitable for  photometric monitoring &amp; follow-up</a:t>
            </a:r>
            <a:r>
              <a:rPr lang="it-IT" sz="2000" dirty="0" smtClean="0">
                <a:latin typeface="+mj-lt"/>
              </a:rPr>
              <a:t> and (</a:t>
            </a:r>
            <a:r>
              <a:rPr lang="it-IT" sz="2000" dirty="0" err="1" smtClean="0">
                <a:latin typeface="+mj-lt"/>
              </a:rPr>
              <a:t>not</a:t>
            </a:r>
            <a:r>
              <a:rPr lang="it-IT" sz="2000" dirty="0" smtClean="0">
                <a:latin typeface="+mj-lt"/>
              </a:rPr>
              <a:t> so </a:t>
            </a:r>
            <a:r>
              <a:rPr lang="it-IT" sz="2000" dirty="0" smtClean="0">
                <a:latin typeface="+mj-lt"/>
              </a:rPr>
              <a:t>small – e.g. Cassini 1.5m) </a:t>
            </a:r>
            <a:r>
              <a:rPr lang="it-IT" sz="2000" dirty="0" err="1" smtClean="0">
                <a:latin typeface="+mj-lt"/>
              </a:rPr>
              <a:t>spectroscopy</a:t>
            </a:r>
            <a:r>
              <a:rPr lang="it-IT" sz="2000" dirty="0" smtClean="0">
                <a:latin typeface="+mj-lt"/>
              </a:rPr>
              <a:t> of the </a:t>
            </a:r>
            <a:r>
              <a:rPr lang="it-IT" sz="2000" dirty="0" err="1" smtClean="0">
                <a:latin typeface="+mj-lt"/>
              </a:rPr>
              <a:t>brightest</a:t>
            </a:r>
            <a:r>
              <a:rPr lang="it-IT" sz="2000" dirty="0" smtClean="0">
                <a:latin typeface="+mj-lt"/>
              </a:rPr>
              <a:t> </a:t>
            </a:r>
            <a:r>
              <a:rPr lang="it-IT" sz="2000" dirty="0" err="1" smtClean="0">
                <a:latin typeface="+mj-lt"/>
              </a:rPr>
              <a:t>alerts</a:t>
            </a:r>
            <a:endParaRPr lang="it-IT" sz="2000" dirty="0" smtClean="0">
              <a:latin typeface="+mj-lt"/>
            </a:endParaRPr>
          </a:p>
          <a:p>
            <a:endParaRPr lang="en-US" sz="2000" dirty="0">
              <a:latin typeface="+mj-lt"/>
            </a:endParaRPr>
          </a:p>
          <a:p>
            <a:r>
              <a:rPr lang="en-US" sz="2000" dirty="0" smtClean="0">
                <a:latin typeface="+mj-lt"/>
              </a:rPr>
              <a:t>Larger telescopes (≥</a:t>
            </a:r>
            <a:r>
              <a:rPr lang="en-US" sz="2000" dirty="0" smtClean="0">
                <a:latin typeface="+mj-lt"/>
              </a:rPr>
              <a:t>2m – e.g. </a:t>
            </a:r>
            <a:r>
              <a:rPr lang="en-US" sz="2000" dirty="0" err="1" smtClean="0">
                <a:latin typeface="+mj-lt"/>
              </a:rPr>
              <a:t>Copernico</a:t>
            </a:r>
            <a:r>
              <a:rPr lang="en-US" sz="2000" dirty="0" smtClean="0">
                <a:latin typeface="+mj-lt"/>
              </a:rPr>
              <a:t> 1.8m) </a:t>
            </a:r>
            <a:r>
              <a:rPr lang="en-US" sz="2000" dirty="0" smtClean="0">
                <a:latin typeface="+mj-lt"/>
              </a:rPr>
              <a:t>needed for spectroscopic confirmation &amp; follow-up</a:t>
            </a:r>
          </a:p>
          <a:p>
            <a:endParaRPr lang="en-US" sz="2000" dirty="0">
              <a:latin typeface="+mj-lt"/>
            </a:endParaRPr>
          </a:p>
          <a:p>
            <a:pPr marL="0" indent="0">
              <a:buNone/>
            </a:pPr>
            <a:r>
              <a:rPr lang="en-US" sz="2000" dirty="0" smtClean="0">
                <a:latin typeface="+mj-lt"/>
              </a:rPr>
              <a:t>Small telescopes: more numerous, usually more </a:t>
            </a:r>
            <a:r>
              <a:rPr lang="en-US" altLang="it-IT" sz="2000" dirty="0" smtClean="0">
                <a:latin typeface="+mj-lt"/>
              </a:rPr>
              <a:t>flexible &amp; adaptive scheduling with respect to bigger telescopes.</a:t>
            </a:r>
          </a:p>
          <a:p>
            <a:pPr marL="0" indent="0">
              <a:buNone/>
            </a:pPr>
            <a:r>
              <a:rPr lang="en-US" altLang="it-IT" sz="2000" dirty="0" smtClean="0">
                <a:latin typeface="+mj-lt"/>
              </a:rPr>
              <a:t>Robotic  telescopes  are preferred.</a:t>
            </a:r>
            <a:endParaRPr lang="en-US" altLang="it-IT" sz="2000" dirty="0">
              <a:latin typeface="+mj-lt"/>
            </a:endParaRPr>
          </a:p>
          <a:p>
            <a:pPr marL="0" indent="0">
              <a:buNone/>
            </a:pPr>
            <a:endParaRPr lang="en-US" dirty="0" smtClean="0"/>
          </a:p>
        </p:txBody>
      </p:sp>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30</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8" name="Titolo 2"/>
          <p:cNvSpPr>
            <a:spLocks noGrp="1"/>
          </p:cNvSpPr>
          <p:nvPr>
            <p:ph type="title"/>
          </p:nvPr>
        </p:nvSpPr>
        <p:spPr>
          <a:xfrm>
            <a:off x="457200" y="685800"/>
            <a:ext cx="8229600" cy="664265"/>
          </a:xfrm>
        </p:spPr>
        <p:txBody>
          <a:bodyPr>
            <a:normAutofit/>
          </a:bodyPr>
          <a:lstStyle/>
          <a:p>
            <a:pPr algn="ctr" rtl="0"/>
            <a:r>
              <a:rPr lang="en-US" b="1" dirty="0">
                <a:ln w="12700">
                  <a:solidFill>
                    <a:schemeClr val="bg1"/>
                  </a:solidFill>
                  <a:prstDash val="solid"/>
                </a:ln>
                <a:solidFill>
                  <a:srgbClr val="A50021"/>
                </a:solidFill>
                <a:ea typeface="+mn-ea"/>
                <a:cs typeface="+mn-cs"/>
              </a:rPr>
              <a:t>Gaia Alerts Conclusions</a:t>
            </a:r>
            <a:endParaRPr lang="it-IT" b="1" dirty="0">
              <a:ln w="12700">
                <a:solidFill>
                  <a:schemeClr val="bg1"/>
                </a:solidFill>
                <a:prstDash val="solid"/>
              </a:ln>
              <a:solidFill>
                <a:srgbClr val="A50021"/>
              </a:solidFill>
              <a:ea typeface="+mn-ea"/>
              <a:cs typeface="+mn-cs"/>
            </a:endParaRPr>
          </a:p>
        </p:txBody>
      </p:sp>
    </p:spTree>
    <p:extLst>
      <p:ext uri="{BB962C8B-B14F-4D97-AF65-F5344CB8AC3E}">
        <p14:creationId xmlns:p14="http://schemas.microsoft.com/office/powerpoint/2010/main" val="796835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31</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43000"/>
            <a:ext cx="4953000" cy="4953000"/>
          </a:xfrm>
          <a:prstGeom prst="rect">
            <a:avLst/>
          </a:prstGeom>
        </p:spPr>
      </p:pic>
      <p:sp>
        <p:nvSpPr>
          <p:cNvPr id="8" name="Rettangolo 7"/>
          <p:cNvSpPr/>
          <p:nvPr/>
        </p:nvSpPr>
        <p:spPr>
          <a:xfrm>
            <a:off x="4572000" y="1905000"/>
            <a:ext cx="3581400" cy="132343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000" b="1" dirty="0" smtClean="0">
                <a:ln w="12700">
                  <a:solidFill>
                    <a:schemeClr val="tx2">
                      <a:satMod val="155000"/>
                    </a:schemeClr>
                  </a:solidFill>
                  <a:prstDash val="solid"/>
                </a:ln>
                <a:solidFill>
                  <a:srgbClr val="C00000"/>
                </a:solidFill>
              </a:rPr>
              <a:t>Thanks for your attention</a:t>
            </a: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522" y="3429000"/>
            <a:ext cx="344278" cy="344278"/>
          </a:xfrm>
          <a:prstGeom prst="rect">
            <a:avLst/>
          </a:prstGeom>
        </p:spPr>
      </p:pic>
    </p:spTree>
    <p:extLst>
      <p:ext uri="{BB962C8B-B14F-4D97-AF65-F5344CB8AC3E}">
        <p14:creationId xmlns:p14="http://schemas.microsoft.com/office/powerpoint/2010/main" val="34726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13-May-2016</a:t>
            </a:r>
            <a:endParaRPr lang="en-US"/>
          </a:p>
        </p:txBody>
      </p:sp>
      <p:sp>
        <p:nvSpPr>
          <p:cNvPr id="5" name="Segnaposto numero diapositiva 4"/>
          <p:cNvSpPr>
            <a:spLocks noGrp="1"/>
          </p:cNvSpPr>
          <p:nvPr>
            <p:ph type="sldNum" sz="quarter" idx="11"/>
          </p:nvPr>
        </p:nvSpPr>
        <p:spPr/>
        <p:txBody>
          <a:bodyPr/>
          <a:lstStyle/>
          <a:p>
            <a:pPr algn="r"/>
            <a:fld id="{D4C49B74-5DB2-4B03-B1D2-7F6A3C51C318}" type="slidenum">
              <a:rPr lang="en-US" smtClean="0"/>
              <a:pPr algn="r"/>
              <a:t>32</a:t>
            </a:fld>
            <a:endParaRPr lang="en-US"/>
          </a:p>
        </p:txBody>
      </p:sp>
      <p:sp>
        <p:nvSpPr>
          <p:cNvPr id="6" name="Segnaposto piè di pagina 5"/>
          <p:cNvSpPr>
            <a:spLocks noGrp="1"/>
          </p:cNvSpPr>
          <p:nvPr>
            <p:ph type="ftr" sz="quarter" idx="12"/>
          </p:nvPr>
        </p:nvSpPr>
        <p:spPr/>
        <p:txBody>
          <a:bodyPr/>
          <a:lstStyle/>
          <a:p>
            <a:r>
              <a:rPr lang="it-IT" smtClean="0"/>
              <a:t>Use of small telescopes in the giant era  Osservatorio Polifunzionale del Chianti</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95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02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p:cNvSpPr>
            <a:spLocks noGrp="1"/>
          </p:cNvSpPr>
          <p:nvPr>
            <p:ph type="title"/>
          </p:nvPr>
        </p:nvSpPr>
        <p:spPr>
          <a:xfrm>
            <a:off x="457200" y="685800"/>
            <a:ext cx="8229600" cy="664265"/>
          </a:xfrm>
        </p:spPr>
        <p:txBody>
          <a:bodyPr>
            <a:noAutofit/>
          </a:bodyPr>
          <a:lstStyle/>
          <a:p>
            <a:pPr algn="ctr"/>
            <a:r>
              <a:rPr lang="it-IT" b="1" dirty="0" smtClean="0">
                <a:ln w="12700">
                  <a:solidFill>
                    <a:schemeClr val="bg1"/>
                  </a:solidFill>
                  <a:prstDash val="solid"/>
                </a:ln>
                <a:solidFill>
                  <a:srgbClr val="A50021"/>
                </a:solidFill>
              </a:rPr>
              <a:t>Gaia </a:t>
            </a:r>
            <a:r>
              <a:rPr lang="en-US" b="1" dirty="0">
                <a:ln w="12700">
                  <a:solidFill>
                    <a:schemeClr val="bg1"/>
                  </a:solidFill>
                  <a:prstDash val="solid"/>
                </a:ln>
                <a:solidFill>
                  <a:srgbClr val="A50021"/>
                </a:solidFill>
              </a:rPr>
              <a:t>objectives</a:t>
            </a:r>
            <a:endParaRPr lang="it-IT" b="1" dirty="0">
              <a:ln w="12700">
                <a:solidFill>
                  <a:schemeClr val="bg1"/>
                </a:solidFill>
                <a:prstDash val="solid"/>
              </a:ln>
              <a:solidFill>
                <a:srgbClr val="A50021"/>
              </a:solidFill>
            </a:endParaRPr>
          </a:p>
        </p:txBody>
      </p:sp>
      <p:sp>
        <p:nvSpPr>
          <p:cNvPr id="8" name="Segnaposto contenuto 2"/>
          <p:cNvSpPr txBox="1">
            <a:spLocks/>
          </p:cNvSpPr>
          <p:nvPr/>
        </p:nvSpPr>
        <p:spPr>
          <a:xfrm>
            <a:off x="457200" y="1447800"/>
            <a:ext cx="8229600" cy="1752600"/>
          </a:xfrm>
          <a:prstGeom prst="rect">
            <a:avLst/>
          </a:prstGeom>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r>
              <a:rPr lang="en-US" sz="1800" kern="0" dirty="0" smtClean="0">
                <a:ln w="12700">
                  <a:solidFill>
                    <a:srgbClr val="002060"/>
                  </a:solidFill>
                  <a:prstDash val="solid"/>
                </a:ln>
                <a:solidFill>
                  <a:srgbClr val="FF0000"/>
                </a:solidFill>
              </a:rPr>
              <a:t>The largest and most precise 3D chart of our Galaxy (6D space survey: </a:t>
            </a:r>
            <a:r>
              <a:rPr lang="el-GR" sz="1800" kern="0" dirty="0" smtClean="0">
                <a:ln w="12700">
                  <a:solidFill>
                    <a:srgbClr val="002060"/>
                  </a:solidFill>
                  <a:prstDash val="solid"/>
                </a:ln>
                <a:solidFill>
                  <a:srgbClr val="FF0000"/>
                </a:solidFill>
              </a:rPr>
              <a:t>α, δ,</a:t>
            </a:r>
            <a:r>
              <a:rPr lang="en-US" sz="1800" kern="0" dirty="0" smtClean="0">
                <a:ln w="12700">
                  <a:solidFill>
                    <a:srgbClr val="002060"/>
                  </a:solidFill>
                  <a:prstDash val="solid"/>
                </a:ln>
                <a:solidFill>
                  <a:srgbClr val="FF0000"/>
                </a:solidFill>
              </a:rPr>
              <a:t> </a:t>
            </a:r>
            <a:r>
              <a:rPr lang="el-GR" sz="1800" kern="0" dirty="0" smtClean="0">
                <a:ln w="12700">
                  <a:solidFill>
                    <a:srgbClr val="002060"/>
                  </a:solidFill>
                  <a:prstDash val="solid"/>
                </a:ln>
                <a:solidFill>
                  <a:srgbClr val="FF0000"/>
                </a:solidFill>
              </a:rPr>
              <a:t>π, μ</a:t>
            </a:r>
            <a:r>
              <a:rPr lang="el-GR" sz="1800" kern="0" baseline="-25000" dirty="0" smtClean="0">
                <a:ln w="12700">
                  <a:solidFill>
                    <a:srgbClr val="002060"/>
                  </a:solidFill>
                  <a:prstDash val="solid"/>
                </a:ln>
                <a:solidFill>
                  <a:srgbClr val="FF0000"/>
                </a:solidFill>
              </a:rPr>
              <a:t>α</a:t>
            </a:r>
            <a:r>
              <a:rPr lang="el-GR" sz="1800" kern="0" dirty="0" smtClean="0">
                <a:ln w="12700">
                  <a:solidFill>
                    <a:srgbClr val="002060"/>
                  </a:solidFill>
                  <a:prstDash val="solid"/>
                </a:ln>
                <a:solidFill>
                  <a:srgbClr val="FF0000"/>
                </a:solidFill>
              </a:rPr>
              <a:t>, μ</a:t>
            </a:r>
            <a:r>
              <a:rPr lang="el-GR" sz="1800" kern="0" baseline="-25000" dirty="0" smtClean="0">
                <a:ln w="12700">
                  <a:solidFill>
                    <a:srgbClr val="002060"/>
                  </a:solidFill>
                  <a:prstDash val="solid"/>
                </a:ln>
                <a:solidFill>
                  <a:srgbClr val="FF0000"/>
                </a:solidFill>
              </a:rPr>
              <a:t>δ</a:t>
            </a:r>
            <a:r>
              <a:rPr lang="en-US" sz="1800" kern="0" dirty="0" smtClean="0">
                <a:ln w="12700">
                  <a:solidFill>
                    <a:srgbClr val="002060"/>
                  </a:solidFill>
                  <a:prstDash val="solid"/>
                </a:ln>
                <a:solidFill>
                  <a:srgbClr val="FF0000"/>
                </a:solidFill>
              </a:rPr>
              <a:t> </a:t>
            </a:r>
            <a:r>
              <a:rPr lang="el-GR" sz="1800" kern="0" dirty="0" smtClean="0">
                <a:ln w="12700">
                  <a:solidFill>
                    <a:srgbClr val="002060"/>
                  </a:solidFill>
                  <a:prstDash val="solid"/>
                </a:ln>
                <a:solidFill>
                  <a:srgbClr val="FF0000"/>
                </a:solidFill>
              </a:rPr>
              <a:t>+</a:t>
            </a:r>
            <a:r>
              <a:rPr lang="en-US" sz="1800" kern="0" dirty="0" smtClean="0">
                <a:ln w="12700">
                  <a:solidFill>
                    <a:srgbClr val="002060"/>
                  </a:solidFill>
                  <a:prstDash val="solid"/>
                </a:ln>
                <a:solidFill>
                  <a:srgbClr val="FF0000"/>
                </a:solidFill>
              </a:rPr>
              <a:t> complementary radial velocities) + astrophysical parameters </a:t>
            </a:r>
          </a:p>
          <a:p>
            <a:endParaRPr lang="en-US" sz="1800" kern="0" dirty="0" smtClean="0">
              <a:ln w="12700">
                <a:solidFill>
                  <a:srgbClr val="002060"/>
                </a:solidFill>
                <a:prstDash val="solid"/>
              </a:ln>
              <a:solidFill>
                <a:srgbClr val="FF0000"/>
              </a:solidFill>
            </a:endParaRPr>
          </a:p>
          <a:p>
            <a:r>
              <a:rPr lang="en-US" sz="1800" kern="0" dirty="0" smtClean="0">
                <a:ln w="12700">
                  <a:solidFill>
                    <a:srgbClr val="002060"/>
                  </a:solidFill>
                  <a:prstDash val="solid"/>
                </a:ln>
                <a:solidFill>
                  <a:srgbClr val="FF0000"/>
                </a:solidFill>
              </a:rPr>
              <a:t>Composition, Formation and Evolution of our Galaxy, unraveling the chemical and dynamical history of our Galaxy... And much more!</a:t>
            </a:r>
            <a:endParaRPr lang="it-IT" sz="1800" kern="0" dirty="0">
              <a:ln w="12700">
                <a:solidFill>
                  <a:srgbClr val="002060"/>
                </a:solidFill>
                <a:prstDash val="solid"/>
              </a:ln>
              <a:solidFill>
                <a:srgbClr val="FF0000"/>
              </a:solidFill>
            </a:endParaRPr>
          </a:p>
        </p:txBody>
      </p:sp>
      <p:sp>
        <p:nvSpPr>
          <p:cNvPr id="9" name="Rectangle 2"/>
          <p:cNvSpPr txBox="1">
            <a:spLocks noChangeArrowheads="1"/>
          </p:cNvSpPr>
          <p:nvPr/>
        </p:nvSpPr>
        <p:spPr>
          <a:xfrm>
            <a:off x="7239001" y="2976205"/>
            <a:ext cx="1905000" cy="2966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it-IT" sz="1600" dirty="0">
                <a:ln w="12700">
                  <a:solidFill>
                    <a:schemeClr val="tx1"/>
                  </a:solidFill>
                  <a:prstDash val="solid"/>
                </a:ln>
                <a:solidFill>
                  <a:srgbClr val="0070C0"/>
                </a:solidFill>
                <a:ea typeface="+mn-ea"/>
                <a:cs typeface="+mn-cs"/>
              </a:rPr>
              <a:t>Astrometric accuracy: </a:t>
            </a:r>
            <a:endParaRPr lang="en-US" altLang="it-IT" sz="1600" dirty="0" smtClean="0">
              <a:ln w="12700">
                <a:solidFill>
                  <a:schemeClr val="tx1"/>
                </a:solidFill>
                <a:prstDash val="solid"/>
              </a:ln>
              <a:solidFill>
                <a:srgbClr val="0070C0"/>
              </a:solidFill>
              <a:ea typeface="+mn-ea"/>
              <a:cs typeface="+mn-cs"/>
            </a:endParaRPr>
          </a:p>
          <a:p>
            <a:r>
              <a:rPr lang="en-US" altLang="it-IT" sz="1600" dirty="0" smtClean="0">
                <a:ln w="12700">
                  <a:solidFill>
                    <a:schemeClr val="tx1"/>
                  </a:solidFill>
                  <a:prstDash val="solid"/>
                </a:ln>
                <a:solidFill>
                  <a:srgbClr val="0070C0"/>
                </a:solidFill>
                <a:ea typeface="+mn-ea"/>
                <a:cs typeface="+mn-cs"/>
              </a:rPr>
              <a:t>the Hyades </a:t>
            </a:r>
            <a:r>
              <a:rPr lang="en-US" altLang="it-IT" sz="1600" dirty="0" smtClean="0">
                <a:ln w="12700">
                  <a:solidFill>
                    <a:schemeClr val="tx1"/>
                  </a:solidFill>
                  <a:prstDash val="solid"/>
                </a:ln>
                <a:solidFill>
                  <a:srgbClr val="0070C0"/>
                </a:solidFill>
              </a:rPr>
              <a:t>D  </a:t>
            </a:r>
            <a:r>
              <a:rPr lang="en-US" altLang="it-IT" sz="1600" dirty="0" smtClean="0">
                <a:ln w="12700">
                  <a:solidFill>
                    <a:schemeClr val="tx1"/>
                  </a:solidFill>
                  <a:prstDash val="solid"/>
                </a:ln>
                <a:solidFill>
                  <a:srgbClr val="0070C0"/>
                </a:solidFill>
                <a:latin typeface="Calibri"/>
              </a:rPr>
              <a:t>̴</a:t>
            </a:r>
            <a:r>
              <a:rPr lang="en-US" altLang="it-IT" sz="1600" dirty="0" smtClean="0">
                <a:ln w="12700">
                  <a:solidFill>
                    <a:schemeClr val="tx1"/>
                  </a:solidFill>
                  <a:prstDash val="solid"/>
                </a:ln>
                <a:solidFill>
                  <a:srgbClr val="0070C0"/>
                </a:solidFill>
              </a:rPr>
              <a:t>47 </a:t>
            </a:r>
            <a:r>
              <a:rPr lang="en-US" altLang="it-IT" sz="1600" dirty="0">
                <a:ln w="12700">
                  <a:solidFill>
                    <a:schemeClr val="tx1"/>
                  </a:solidFill>
                  <a:prstDash val="solid"/>
                </a:ln>
                <a:solidFill>
                  <a:srgbClr val="0070C0"/>
                </a:solidFill>
              </a:rPr>
              <a:t>pc   </a:t>
            </a:r>
            <a:r>
              <a:rPr lang="en-US" altLang="it-IT" sz="1600" dirty="0" smtClean="0">
                <a:ln w="12700">
                  <a:solidFill>
                    <a:schemeClr val="tx1"/>
                  </a:solidFill>
                  <a:prstDash val="solid"/>
                </a:ln>
                <a:solidFill>
                  <a:srgbClr val="0070C0"/>
                </a:solidFill>
                <a:ea typeface="+mn-ea"/>
                <a:cs typeface="+mn-cs"/>
              </a:rPr>
              <a:t> </a:t>
            </a:r>
            <a:endParaRPr lang="en-US" altLang="it-IT" sz="1600" dirty="0">
              <a:ln w="12700">
                <a:solidFill>
                  <a:schemeClr val="tx1"/>
                </a:solidFill>
                <a:prstDash val="solid"/>
              </a:ln>
              <a:solidFill>
                <a:srgbClr val="0070C0"/>
              </a:solidFill>
              <a:ea typeface="+mn-ea"/>
              <a:cs typeface="+mn-cs"/>
            </a:endParaRPr>
          </a:p>
        </p:txBody>
      </p:sp>
      <p:pic>
        <p:nvPicPr>
          <p:cNvPr id="10" name="Picture 6" descr="Gaia_accuracies_1of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 y="2971800"/>
            <a:ext cx="2383592" cy="3099816"/>
          </a:xfrm>
          <a:prstGeom prst="rect">
            <a:avLst/>
          </a:prstGeom>
          <a:noFill/>
        </p:spPr>
      </p:pic>
      <p:pic>
        <p:nvPicPr>
          <p:cNvPr id="11" name="Picture 8" descr="Gaia_accuracies_2of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406641" y="2976205"/>
            <a:ext cx="2393959" cy="3099816"/>
          </a:xfrm>
          <a:prstGeom prst="rect">
            <a:avLst/>
          </a:prstGeom>
          <a:noFill/>
        </p:spPr>
      </p:pic>
      <p:pic>
        <p:nvPicPr>
          <p:cNvPr id="12" name="Picture 10" descr="Gaia_accuracies_3of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814402" y="2976205"/>
            <a:ext cx="2500798" cy="3099816"/>
          </a:xfrm>
          <a:prstGeom prst="rect">
            <a:avLst/>
          </a:prstGeom>
          <a:noFill/>
        </p:spPr>
      </p:pic>
      <p:sp>
        <p:nvSpPr>
          <p:cNvPr id="13" name="Segnaposto data 12"/>
          <p:cNvSpPr>
            <a:spLocks noGrp="1"/>
          </p:cNvSpPr>
          <p:nvPr>
            <p:ph type="dt" sz="half" idx="10"/>
          </p:nvPr>
        </p:nvSpPr>
        <p:spPr/>
        <p:txBody>
          <a:bodyPr/>
          <a:lstStyle/>
          <a:p>
            <a:r>
              <a:rPr lang="it-IT" smtClean="0"/>
              <a:t>13-May-2016</a:t>
            </a:r>
            <a:endParaRPr lang="en-US"/>
          </a:p>
        </p:txBody>
      </p:sp>
      <p:sp>
        <p:nvSpPr>
          <p:cNvPr id="14" name="Segnaposto piè di pagina 13"/>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15" name="Segnaposto numero diapositiva 14"/>
          <p:cNvSpPr>
            <a:spLocks noGrp="1"/>
          </p:cNvSpPr>
          <p:nvPr>
            <p:ph type="sldNum" sz="quarter" idx="11"/>
          </p:nvPr>
        </p:nvSpPr>
        <p:spPr/>
        <p:txBody>
          <a:bodyPr/>
          <a:lstStyle/>
          <a:p>
            <a:pPr algn="r"/>
            <a:fld id="{D4C49B74-5DB2-4B03-B1D2-7F6A3C51C318}" type="slidenum">
              <a:rPr lang="en-US" smtClean="0"/>
              <a:pPr algn="r"/>
              <a:t>4</a:t>
            </a:fld>
            <a:endParaRPr lang="en-US"/>
          </a:p>
        </p:txBody>
      </p:sp>
    </p:spTree>
    <p:extLst>
      <p:ext uri="{BB962C8B-B14F-4D97-AF65-F5344CB8AC3E}">
        <p14:creationId xmlns:p14="http://schemas.microsoft.com/office/powerpoint/2010/main" val="1304502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2"/>
          <p:cNvSpPr>
            <a:spLocks noGrp="1"/>
          </p:cNvSpPr>
          <p:nvPr>
            <p:ph type="title"/>
          </p:nvPr>
        </p:nvSpPr>
        <p:spPr>
          <a:xfrm>
            <a:off x="457200" y="685800"/>
            <a:ext cx="8229600" cy="664265"/>
          </a:xfrm>
        </p:spPr>
        <p:txBody>
          <a:bodyPr>
            <a:noAutofit/>
          </a:bodyPr>
          <a:lstStyle/>
          <a:p>
            <a:pPr algn="ctr"/>
            <a:r>
              <a:rPr lang="it-IT" b="1" dirty="0">
                <a:ln w="12700">
                  <a:solidFill>
                    <a:schemeClr val="bg1"/>
                  </a:solidFill>
                  <a:prstDash val="solid"/>
                </a:ln>
                <a:solidFill>
                  <a:srgbClr val="A50021"/>
                </a:solidFill>
              </a:rPr>
              <a:t>Gaia </a:t>
            </a:r>
            <a:r>
              <a:rPr lang="en-US" b="1" dirty="0">
                <a:ln w="12700">
                  <a:solidFill>
                    <a:schemeClr val="bg1"/>
                  </a:solidFill>
                  <a:prstDash val="solid"/>
                </a:ln>
                <a:solidFill>
                  <a:srgbClr val="A50021"/>
                </a:solidFill>
              </a:rPr>
              <a:t>will provide</a:t>
            </a:r>
            <a:endParaRPr lang="it-IT" b="1" dirty="0">
              <a:ln w="12700">
                <a:solidFill>
                  <a:schemeClr val="bg1"/>
                </a:solidFill>
                <a:prstDash val="solid"/>
              </a:ln>
              <a:solidFill>
                <a:srgbClr val="A50021"/>
              </a:solidFill>
            </a:endParaRPr>
          </a:p>
        </p:txBody>
      </p:sp>
      <p:pic>
        <p:nvPicPr>
          <p:cNvPr id="9" name="Picture 4" descr="Gaia_goals_high_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950" y="1358997"/>
            <a:ext cx="6877050" cy="486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8"/>
          <p:cNvGrpSpPr>
            <a:grpSpLocks/>
          </p:cNvGrpSpPr>
          <p:nvPr/>
        </p:nvGrpSpPr>
        <p:grpSpPr bwMode="auto">
          <a:xfrm>
            <a:off x="4643438" y="3781425"/>
            <a:ext cx="1684337" cy="942975"/>
            <a:chOff x="2880" y="2478"/>
            <a:chExt cx="1061" cy="594"/>
          </a:xfrm>
        </p:grpSpPr>
        <p:pic>
          <p:nvPicPr>
            <p:cNvPr id="11" name="Picture 6" descr="cartoon-ladder-traspar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478"/>
              <a:ext cx="272"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3107" y="2478"/>
              <a:ext cx="8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it-IT" sz="1600">
                  <a:solidFill>
                    <a:schemeClr val="bg1"/>
                  </a:solidFill>
                  <a:latin typeface="Arial Unicode MS" pitchFamily="34" charset="-128"/>
                </a:rPr>
                <a:t>The Cosmic </a:t>
              </a:r>
            </a:p>
            <a:p>
              <a:pPr eaLnBrk="1" hangingPunct="1">
                <a:spcBef>
                  <a:spcPct val="0"/>
                </a:spcBef>
                <a:buFontTx/>
                <a:buNone/>
              </a:pPr>
              <a:r>
                <a:rPr lang="en-US" altLang="it-IT" sz="1600">
                  <a:solidFill>
                    <a:schemeClr val="bg1"/>
                  </a:solidFill>
                  <a:latin typeface="Arial Unicode MS" pitchFamily="34" charset="-128"/>
                </a:rPr>
                <a:t>Distance</a:t>
              </a:r>
            </a:p>
            <a:p>
              <a:pPr eaLnBrk="1" hangingPunct="1">
                <a:spcBef>
                  <a:spcPct val="0"/>
                </a:spcBef>
                <a:buFontTx/>
                <a:buNone/>
              </a:pPr>
              <a:r>
                <a:rPr lang="en-US" altLang="it-IT" sz="1600">
                  <a:solidFill>
                    <a:schemeClr val="bg1"/>
                  </a:solidFill>
                  <a:latin typeface="Arial Unicode MS" pitchFamily="34" charset="-128"/>
                </a:rPr>
                <a:t>Scale</a:t>
              </a:r>
              <a:endParaRPr lang="it-IT" altLang="it-IT" sz="1600">
                <a:solidFill>
                  <a:schemeClr val="bg1"/>
                </a:solidFill>
                <a:latin typeface="Arial Unicode MS" pitchFamily="34" charset="-128"/>
              </a:endParaRPr>
            </a:p>
          </p:txBody>
        </p:sp>
      </p:grpSp>
      <p:sp>
        <p:nvSpPr>
          <p:cNvPr id="2" name="Segnaposto data 1"/>
          <p:cNvSpPr>
            <a:spLocks noGrp="1"/>
          </p:cNvSpPr>
          <p:nvPr>
            <p:ph type="dt" sz="half" idx="10"/>
          </p:nvPr>
        </p:nvSpPr>
        <p:spPr/>
        <p:txBody>
          <a:bodyPr/>
          <a:lstStyle/>
          <a:p>
            <a:r>
              <a:rPr lang="it-IT" smtClean="0"/>
              <a:t>13-May-2016</a:t>
            </a:r>
            <a:endParaRPr lang="en-US"/>
          </a:p>
        </p:txBody>
      </p:sp>
      <p:sp>
        <p:nvSpPr>
          <p:cNvPr id="3" name="Segnaposto piè di pagina 2"/>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13" name="Segnaposto numero diapositiva 12"/>
          <p:cNvSpPr>
            <a:spLocks noGrp="1"/>
          </p:cNvSpPr>
          <p:nvPr>
            <p:ph type="sldNum" sz="quarter" idx="11"/>
          </p:nvPr>
        </p:nvSpPr>
        <p:spPr/>
        <p:txBody>
          <a:bodyPr/>
          <a:lstStyle/>
          <a:p>
            <a:pPr algn="r"/>
            <a:fld id="{D4C49B74-5DB2-4B03-B1D2-7F6A3C51C318}" type="slidenum">
              <a:rPr lang="en-US" smtClean="0"/>
              <a:pPr algn="r"/>
              <a:t>5</a:t>
            </a:fld>
            <a:endParaRPr lang="en-US"/>
          </a:p>
        </p:txBody>
      </p:sp>
    </p:spTree>
    <p:extLst>
      <p:ext uri="{BB962C8B-B14F-4D97-AF65-F5344CB8AC3E}">
        <p14:creationId xmlns:p14="http://schemas.microsoft.com/office/powerpoint/2010/main" val="457788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testo 1"/>
          <p:cNvSpPr>
            <a:spLocks noGrp="1"/>
          </p:cNvSpPr>
          <p:nvPr>
            <p:ph type="body" idx="1"/>
          </p:nvPr>
        </p:nvSpPr>
        <p:spPr>
          <a:xfrm>
            <a:off x="457200" y="1600200"/>
            <a:ext cx="8229600" cy="4525963"/>
          </a:xfrm>
        </p:spPr>
        <p:txBody>
          <a:bodyPr/>
          <a:lstStyle/>
          <a:p>
            <a:endParaRPr lang="it-IT" dirty="0"/>
          </a:p>
        </p:txBody>
      </p:sp>
      <p:sp>
        <p:nvSpPr>
          <p:cNvPr id="3" name="Titolo 2"/>
          <p:cNvSpPr>
            <a:spLocks noGrp="1"/>
          </p:cNvSpPr>
          <p:nvPr>
            <p:ph type="title"/>
          </p:nvPr>
        </p:nvSpPr>
        <p:spPr>
          <a:xfrm>
            <a:off x="457200" y="685800"/>
            <a:ext cx="8229600" cy="664265"/>
          </a:xfrm>
        </p:spPr>
        <p:txBody>
          <a:bodyPr>
            <a:normAutofit/>
          </a:bodyPr>
          <a:lstStyle/>
          <a:p>
            <a:pPr algn="ctr"/>
            <a:r>
              <a:rPr lang="en-US" b="1" dirty="0">
                <a:ln w="12700">
                  <a:solidFill>
                    <a:schemeClr val="bg1"/>
                  </a:solidFill>
                  <a:prstDash val="solid"/>
                </a:ln>
                <a:solidFill>
                  <a:srgbClr val="A50021"/>
                </a:solidFill>
              </a:rPr>
              <a:t>Inside Gaia billion-pixel camera </a:t>
            </a:r>
            <a:endParaRPr lang="it-IT" b="1" dirty="0">
              <a:ln w="12700">
                <a:solidFill>
                  <a:schemeClr val="bg1"/>
                </a:solidFill>
                <a:prstDash val="solid"/>
              </a:ln>
              <a:solidFill>
                <a:srgbClr val="A50021"/>
              </a:solidFill>
            </a:endParaRPr>
          </a:p>
        </p:txBody>
      </p:sp>
      <p:pic>
        <p:nvPicPr>
          <p:cNvPr id="4" name="66_Gaia_CCDs_09_29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609350"/>
            <a:ext cx="8074152" cy="4538386"/>
          </a:xfrm>
          <a:prstGeom prst="rect">
            <a:avLst/>
          </a:prstGeom>
        </p:spPr>
      </p:pic>
      <p:sp>
        <p:nvSpPr>
          <p:cNvPr id="10" name="Segnaposto data 9"/>
          <p:cNvSpPr>
            <a:spLocks noGrp="1"/>
          </p:cNvSpPr>
          <p:nvPr>
            <p:ph type="dt" sz="half" idx="10"/>
          </p:nvPr>
        </p:nvSpPr>
        <p:spPr/>
        <p:txBody>
          <a:bodyPr/>
          <a:lstStyle/>
          <a:p>
            <a:r>
              <a:rPr lang="it-IT" smtClean="0"/>
              <a:t>13-May-2016</a:t>
            </a:r>
            <a:endParaRPr lang="en-US"/>
          </a:p>
        </p:txBody>
      </p:sp>
      <p:sp>
        <p:nvSpPr>
          <p:cNvPr id="11" name="Segnaposto piè di pagina 10"/>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12" name="Segnaposto numero diapositiva 11"/>
          <p:cNvSpPr>
            <a:spLocks noGrp="1"/>
          </p:cNvSpPr>
          <p:nvPr>
            <p:ph type="sldNum" sz="quarter" idx="11"/>
          </p:nvPr>
        </p:nvSpPr>
        <p:spPr/>
        <p:txBody>
          <a:bodyPr/>
          <a:lstStyle/>
          <a:p>
            <a:pPr algn="r"/>
            <a:fld id="{D4C49B74-5DB2-4B03-B1D2-7F6A3C51C318}" type="slidenum">
              <a:rPr lang="en-US" smtClean="0"/>
              <a:pPr algn="r"/>
              <a:t>6</a:t>
            </a:fld>
            <a:endParaRPr lang="en-US"/>
          </a:p>
        </p:txBody>
      </p:sp>
    </p:spTree>
    <p:extLst>
      <p:ext uri="{BB962C8B-B14F-4D97-AF65-F5344CB8AC3E}">
        <p14:creationId xmlns:p14="http://schemas.microsoft.com/office/powerpoint/2010/main" val="13286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3569434" cy="3061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CasellaDiTesto 9"/>
          <p:cNvSpPr txBox="1"/>
          <p:nvPr/>
        </p:nvSpPr>
        <p:spPr>
          <a:xfrm>
            <a:off x="3644210" y="1676400"/>
            <a:ext cx="5418471" cy="646331"/>
          </a:xfrm>
          <a:prstGeom prst="rect">
            <a:avLst/>
          </a:prstGeom>
          <a:noFill/>
        </p:spPr>
        <p:txBody>
          <a:bodyPr wrap="none" rtlCol="0">
            <a:spAutoFit/>
          </a:bodyPr>
          <a:lstStyle/>
          <a:p>
            <a:pPr marL="285750" indent="-285750">
              <a:buClr>
                <a:schemeClr val="accent1">
                  <a:lumMod val="60000"/>
                  <a:lumOff val="40000"/>
                </a:schemeClr>
              </a:buClr>
              <a:buFont typeface="Arial"/>
              <a:buChar char="•"/>
            </a:pPr>
            <a:r>
              <a:rPr lang="en-US" dirty="0" smtClean="0"/>
              <a:t>Each object observed </a:t>
            </a:r>
            <a:r>
              <a:rPr lang="en-US" dirty="0" smtClean="0">
                <a:solidFill>
                  <a:srgbClr val="C00000"/>
                </a:solidFill>
              </a:rPr>
              <a:t>10-250</a:t>
            </a:r>
            <a:r>
              <a:rPr lang="en-US" dirty="0" smtClean="0">
                <a:solidFill>
                  <a:schemeClr val="accent4">
                    <a:lumMod val="40000"/>
                    <a:lumOff val="60000"/>
                  </a:schemeClr>
                </a:solidFill>
              </a:rPr>
              <a:t> </a:t>
            </a:r>
            <a:r>
              <a:rPr lang="en-US" dirty="0" smtClean="0"/>
              <a:t>times (average </a:t>
            </a:r>
            <a:r>
              <a:rPr lang="en-US" dirty="0" smtClean="0">
                <a:solidFill>
                  <a:srgbClr val="0070C0"/>
                </a:solidFill>
              </a:rPr>
              <a:t>≈70-80</a:t>
            </a:r>
            <a:r>
              <a:rPr lang="en-US" dirty="0" smtClean="0"/>
              <a:t>)</a:t>
            </a:r>
          </a:p>
          <a:p>
            <a:pPr marL="285750" indent="-285750">
              <a:buClr>
                <a:schemeClr val="accent1">
                  <a:lumMod val="60000"/>
                  <a:lumOff val="40000"/>
                </a:schemeClr>
              </a:buClr>
              <a:buFont typeface="Arial"/>
              <a:buChar char="•"/>
            </a:pPr>
            <a:r>
              <a:rPr lang="en-US" dirty="0" smtClean="0"/>
              <a:t>Maximum number of passages around </a:t>
            </a:r>
            <a:r>
              <a:rPr lang="en-US" dirty="0" smtClean="0">
                <a:solidFill>
                  <a:srgbClr val="7030A0"/>
                </a:solidFill>
              </a:rPr>
              <a:t>±45° </a:t>
            </a:r>
            <a:r>
              <a:rPr lang="en-US" dirty="0" smtClean="0"/>
              <a:t>from EP</a:t>
            </a:r>
          </a:p>
        </p:txBody>
      </p:sp>
      <p:sp>
        <p:nvSpPr>
          <p:cNvPr id="12" name="Titolo 2"/>
          <p:cNvSpPr>
            <a:spLocks noGrp="1"/>
          </p:cNvSpPr>
          <p:nvPr>
            <p:ph type="title"/>
          </p:nvPr>
        </p:nvSpPr>
        <p:spPr>
          <a:xfrm>
            <a:off x="457200" y="685800"/>
            <a:ext cx="8229600" cy="664265"/>
          </a:xfrm>
        </p:spPr>
        <p:txBody>
          <a:bodyPr>
            <a:noAutofit/>
          </a:bodyPr>
          <a:lstStyle/>
          <a:p>
            <a:pPr algn="ctr"/>
            <a:r>
              <a:rPr lang="it-IT" b="1" dirty="0">
                <a:ln w="12700">
                  <a:solidFill>
                    <a:schemeClr val="bg1"/>
                  </a:solidFill>
                  <a:prstDash val="solid"/>
                </a:ln>
                <a:solidFill>
                  <a:srgbClr val="A50021"/>
                </a:solidFill>
              </a:rPr>
              <a:t>Gaia </a:t>
            </a:r>
            <a:r>
              <a:rPr lang="en-US" b="1" dirty="0" smtClean="0">
                <a:ln w="12700">
                  <a:solidFill>
                    <a:schemeClr val="bg1"/>
                  </a:solidFill>
                  <a:prstDash val="solid"/>
                </a:ln>
                <a:solidFill>
                  <a:srgbClr val="A50021"/>
                </a:solidFill>
              </a:rPr>
              <a:t>scanning law</a:t>
            </a:r>
            <a:endParaRPr lang="it-IT" b="1" dirty="0">
              <a:ln w="12700">
                <a:solidFill>
                  <a:schemeClr val="bg1"/>
                </a:solidFill>
                <a:prstDash val="solid"/>
              </a:ln>
              <a:solidFill>
                <a:srgbClr val="A50021"/>
              </a:solidFill>
            </a:endParaRPr>
          </a:p>
        </p:txBody>
      </p:sp>
      <p:sp>
        <p:nvSpPr>
          <p:cNvPr id="13" name="Segnaposto data 12"/>
          <p:cNvSpPr>
            <a:spLocks noGrp="1"/>
          </p:cNvSpPr>
          <p:nvPr>
            <p:ph type="dt" sz="half" idx="10"/>
          </p:nvPr>
        </p:nvSpPr>
        <p:spPr/>
        <p:txBody>
          <a:bodyPr/>
          <a:lstStyle/>
          <a:p>
            <a:r>
              <a:rPr lang="it-IT" smtClean="0"/>
              <a:t>13-May-2016</a:t>
            </a:r>
            <a:endParaRPr lang="en-US"/>
          </a:p>
        </p:txBody>
      </p:sp>
      <p:sp>
        <p:nvSpPr>
          <p:cNvPr id="14" name="Segnaposto piè di pagina 13"/>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15" name="Segnaposto numero diapositiva 14"/>
          <p:cNvSpPr>
            <a:spLocks noGrp="1"/>
          </p:cNvSpPr>
          <p:nvPr>
            <p:ph type="sldNum" sz="quarter" idx="11"/>
          </p:nvPr>
        </p:nvSpPr>
        <p:spPr/>
        <p:txBody>
          <a:bodyPr/>
          <a:lstStyle/>
          <a:p>
            <a:pPr algn="r"/>
            <a:fld id="{D4C49B74-5DB2-4B03-B1D2-7F6A3C51C318}" type="slidenum">
              <a:rPr lang="en-US" smtClean="0"/>
              <a:pPr algn="r"/>
              <a:t>7</a:t>
            </a:fld>
            <a:endParaRPr lang="en-US"/>
          </a:p>
        </p:txBody>
      </p:sp>
      <p:pic>
        <p:nvPicPr>
          <p:cNvPr id="16" name="Gaia_scanLaw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06134" y="2553166"/>
            <a:ext cx="5737866" cy="3542834"/>
          </a:xfrm>
          <a:prstGeom prst="rect">
            <a:avLst/>
          </a:prstGeom>
        </p:spPr>
      </p:pic>
      <p:sp>
        <p:nvSpPr>
          <p:cNvPr id="17" name="CasellaDiTesto 16"/>
          <p:cNvSpPr txBox="1"/>
          <p:nvPr/>
        </p:nvSpPr>
        <p:spPr>
          <a:xfrm>
            <a:off x="8308322" y="2438400"/>
            <a:ext cx="795411" cy="369332"/>
          </a:xfrm>
          <a:prstGeom prst="rect">
            <a:avLst/>
          </a:prstGeom>
          <a:noFill/>
        </p:spPr>
        <p:txBody>
          <a:bodyPr wrap="none" rtlCol="0">
            <a:spAutoFit/>
          </a:bodyPr>
          <a:lstStyle/>
          <a:p>
            <a:r>
              <a:rPr lang="it-IT" sz="1200" dirty="0" smtClean="0"/>
              <a:t>©</a:t>
            </a:r>
            <a:r>
              <a:rPr lang="it-IT" dirty="0" smtClean="0"/>
              <a:t> </a:t>
            </a:r>
            <a:r>
              <a:rPr lang="it-IT" sz="1200" dirty="0" smtClean="0"/>
              <a:t>B. </a:t>
            </a:r>
            <a:r>
              <a:rPr lang="it-IT" sz="1200" dirty="0" err="1" smtClean="0"/>
              <a:t>Holl</a:t>
            </a:r>
            <a:endParaRPr lang="it-IT" sz="1200" dirty="0"/>
          </a:p>
        </p:txBody>
      </p:sp>
    </p:spTree>
    <p:extLst>
      <p:ext uri="{BB962C8B-B14F-4D97-AF65-F5344CB8AC3E}">
        <p14:creationId xmlns:p14="http://schemas.microsoft.com/office/powerpoint/2010/main" val="357652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8</a:t>
            </a:fld>
            <a:endParaRPr lang="en-US"/>
          </a:p>
        </p:txBody>
      </p:sp>
      <p:sp>
        <p:nvSpPr>
          <p:cNvPr id="15" name="CasellaDiTesto 14"/>
          <p:cNvSpPr txBox="1"/>
          <p:nvPr/>
        </p:nvSpPr>
        <p:spPr>
          <a:xfrm>
            <a:off x="5632722" y="2375452"/>
            <a:ext cx="3358878" cy="1754326"/>
          </a:xfrm>
          <a:prstGeom prst="rect">
            <a:avLst/>
          </a:prstGeom>
          <a:noFill/>
        </p:spPr>
        <p:txBody>
          <a:bodyPr wrap="square" rtlCol="0">
            <a:spAutoFit/>
          </a:bodyPr>
          <a:lstStyle/>
          <a:p>
            <a:r>
              <a:rPr lang="en-US" dirty="0" smtClean="0"/>
              <a:t>Gaia </a:t>
            </a:r>
            <a:r>
              <a:rPr lang="en-US" dirty="0"/>
              <a:t>will cover </a:t>
            </a:r>
            <a:r>
              <a:rPr lang="en-US" dirty="0" smtClean="0"/>
              <a:t>1230  sq. deg</a:t>
            </a:r>
            <a:r>
              <a:rPr lang="en-US" dirty="0"/>
              <a:t>. /</a:t>
            </a:r>
            <a:r>
              <a:rPr lang="en-US" dirty="0" smtClean="0"/>
              <a:t> </a:t>
            </a:r>
            <a:r>
              <a:rPr lang="en-US" dirty="0"/>
              <a:t>day </a:t>
            </a:r>
            <a:r>
              <a:rPr lang="en-US" dirty="0" smtClean="0"/>
              <a:t> with </a:t>
            </a:r>
            <a:r>
              <a:rPr lang="en-US" dirty="0"/>
              <a:t>high spatial </a:t>
            </a:r>
            <a:r>
              <a:rPr lang="en-US" dirty="0" smtClean="0"/>
              <a:t>resolution </a:t>
            </a:r>
            <a:r>
              <a:rPr lang="en-US" dirty="0"/>
              <a:t>and well </a:t>
            </a:r>
            <a:r>
              <a:rPr lang="en-US" dirty="0" smtClean="0"/>
              <a:t>known </a:t>
            </a:r>
            <a:r>
              <a:rPr lang="en-US" dirty="0"/>
              <a:t>(but </a:t>
            </a:r>
            <a:r>
              <a:rPr lang="en-US" dirty="0" smtClean="0"/>
              <a:t>non-optimal) cadence.</a:t>
            </a:r>
          </a:p>
          <a:p>
            <a:endParaRPr lang="en-US" dirty="0"/>
          </a:p>
          <a:p>
            <a:endParaRPr lang="en-US" dirty="0"/>
          </a:p>
        </p:txBody>
      </p: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327"/>
            <a:ext cx="5632722" cy="4222365"/>
          </a:xfrm>
          <a:prstGeom prst="rect">
            <a:avLst/>
          </a:prstGeom>
        </p:spPr>
      </p:pic>
      <p:sp>
        <p:nvSpPr>
          <p:cNvPr id="18"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a:t>
            </a:r>
            <a:r>
              <a:rPr lang="en-US" b="1" dirty="0">
                <a:ln w="12700">
                  <a:solidFill>
                    <a:schemeClr val="bg1"/>
                  </a:solidFill>
                  <a:prstDash val="solid"/>
                </a:ln>
                <a:solidFill>
                  <a:srgbClr val="A50021"/>
                </a:solidFill>
              </a:rPr>
              <a:t>Science Alerts </a:t>
            </a:r>
            <a:r>
              <a:rPr lang="en-US" b="1" dirty="0" err="1">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sp>
        <p:nvSpPr>
          <p:cNvPr id="19" name="Segnaposto testo 9"/>
          <p:cNvSpPr txBox="1">
            <a:spLocks noGrp="1"/>
          </p:cNvSpPr>
          <p:nvPr>
            <p:ph type="body" idx="1"/>
          </p:nvPr>
        </p:nvSpPr>
        <p:spPr>
          <a:xfrm>
            <a:off x="0" y="1371600"/>
            <a:ext cx="9144000" cy="400110"/>
          </a:xfrm>
          <a:prstGeom prst="rect">
            <a:avLst/>
          </a:prstGeom>
          <a:noFill/>
        </p:spPr>
        <p:txBody>
          <a:bodyPr wrap="square" rtlCol="0">
            <a:spAutoFit/>
          </a:bodyPr>
          <a:lstStyle/>
          <a:p>
            <a:pPr marL="0" indent="0" algn="ctr">
              <a:buNone/>
            </a:pPr>
            <a:r>
              <a:rPr lang="en-US" sz="2000" b="1" dirty="0">
                <a:ln w="12700">
                  <a:solidFill>
                    <a:schemeClr val="bg1"/>
                  </a:solidFill>
                  <a:prstDash val="solid"/>
                </a:ln>
                <a:solidFill>
                  <a:srgbClr val="A50021"/>
                </a:solidFill>
                <a:latin typeface="+mj-lt"/>
              </a:rPr>
              <a:t>The very early data products released to the astronomical community</a:t>
            </a:r>
            <a:endParaRPr lang="it-IT" sz="2000" b="1" dirty="0">
              <a:ln w="12700">
                <a:solidFill>
                  <a:schemeClr val="bg1"/>
                </a:solidFill>
                <a:prstDash val="solid"/>
              </a:ln>
              <a:solidFill>
                <a:srgbClr val="A50021"/>
              </a:solidFill>
              <a:latin typeface="+mj-lt"/>
            </a:endParaRPr>
          </a:p>
        </p:txBody>
      </p:sp>
      <p:sp>
        <p:nvSpPr>
          <p:cNvPr id="20" name="CasellaDiTesto 19"/>
          <p:cNvSpPr txBox="1"/>
          <p:nvPr/>
        </p:nvSpPr>
        <p:spPr>
          <a:xfrm>
            <a:off x="5604146" y="3962400"/>
            <a:ext cx="3463653" cy="1477328"/>
          </a:xfrm>
          <a:prstGeom prst="rect">
            <a:avLst/>
          </a:prstGeom>
          <a:noFill/>
        </p:spPr>
        <p:txBody>
          <a:bodyPr wrap="square" rtlCol="0">
            <a:spAutoFit/>
          </a:bodyPr>
          <a:lstStyle/>
          <a:p>
            <a:pPr marL="285750" indent="-285750">
              <a:buClr>
                <a:schemeClr val="accent1">
                  <a:lumMod val="60000"/>
                  <a:lumOff val="40000"/>
                </a:schemeClr>
              </a:buClr>
              <a:buFont typeface="Arial"/>
              <a:buChar char="•"/>
            </a:pPr>
            <a:r>
              <a:rPr lang="en-US" dirty="0" smtClean="0"/>
              <a:t>On average each patch of the sky is </a:t>
            </a:r>
            <a:r>
              <a:rPr lang="en-US" dirty="0"/>
              <a:t> </a:t>
            </a:r>
            <a:r>
              <a:rPr lang="en-US" dirty="0" smtClean="0"/>
              <a:t>observed again after   </a:t>
            </a:r>
            <a:r>
              <a:rPr lang="en-US" dirty="0" smtClean="0">
                <a:latin typeface="Calibri"/>
              </a:rPr>
              <a:t>̴30 days</a:t>
            </a:r>
          </a:p>
          <a:p>
            <a:pPr marL="285750" indent="-285750">
              <a:buClr>
                <a:schemeClr val="accent1">
                  <a:lumMod val="60000"/>
                  <a:lumOff val="40000"/>
                </a:schemeClr>
              </a:buClr>
              <a:buFont typeface="Arial"/>
              <a:buChar char="•"/>
            </a:pPr>
            <a:r>
              <a:rPr lang="en-US" dirty="0"/>
              <a:t>Maximum number of passages around </a:t>
            </a:r>
            <a:r>
              <a:rPr lang="en-US" dirty="0">
                <a:solidFill>
                  <a:srgbClr val="7030A0"/>
                </a:solidFill>
              </a:rPr>
              <a:t>±45° </a:t>
            </a:r>
            <a:r>
              <a:rPr lang="en-US" dirty="0"/>
              <a:t>from </a:t>
            </a:r>
            <a:r>
              <a:rPr lang="en-US" dirty="0" smtClean="0"/>
              <a:t>EP</a:t>
            </a:r>
            <a:endParaRPr lang="en-US" dirty="0"/>
          </a:p>
        </p:txBody>
      </p:sp>
      <p:sp>
        <p:nvSpPr>
          <p:cNvPr id="2" name="Rettangolo 1"/>
          <p:cNvSpPr/>
          <p:nvPr/>
        </p:nvSpPr>
        <p:spPr>
          <a:xfrm>
            <a:off x="3492548" y="2630269"/>
            <a:ext cx="1689052" cy="646331"/>
          </a:xfrm>
          <a:prstGeom prst="rect">
            <a:avLst/>
          </a:prstGeom>
        </p:spPr>
        <p:txBody>
          <a:bodyPr wrap="none">
            <a:spAutoFit/>
          </a:bodyPr>
          <a:lstStyle/>
          <a:p>
            <a:r>
              <a:rPr lang="en-US" dirty="0"/>
              <a:t>106.5m </a:t>
            </a:r>
            <a:r>
              <a:rPr lang="en-US" dirty="0" smtClean="0"/>
              <a:t> </a:t>
            </a:r>
          </a:p>
          <a:p>
            <a:r>
              <a:rPr lang="en-US" dirty="0"/>
              <a:t> </a:t>
            </a:r>
            <a:r>
              <a:rPr lang="en-US" dirty="0" smtClean="0"/>
              <a:t>            4h </a:t>
            </a:r>
            <a:r>
              <a:rPr lang="en-US" dirty="0"/>
              <a:t>13.5m</a:t>
            </a:r>
          </a:p>
        </p:txBody>
      </p:sp>
    </p:spTree>
    <p:extLst>
      <p:ext uri="{BB962C8B-B14F-4D97-AF65-F5344CB8AC3E}">
        <p14:creationId xmlns:p14="http://schemas.microsoft.com/office/powerpoint/2010/main" val="3001085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13-May-2016</a:t>
            </a:r>
            <a:endParaRPr lang="en-US"/>
          </a:p>
        </p:txBody>
      </p:sp>
      <p:sp>
        <p:nvSpPr>
          <p:cNvPr id="8" name="Segnaposto piè di pagina 7"/>
          <p:cNvSpPr>
            <a:spLocks noGrp="1"/>
          </p:cNvSpPr>
          <p:nvPr>
            <p:ph type="ftr" sz="quarter" idx="12"/>
          </p:nvPr>
        </p:nvSpPr>
        <p:spPr/>
        <p:txBody>
          <a:bodyPr/>
          <a:lstStyle/>
          <a:p>
            <a:r>
              <a:rPr lang="it-IT" smtClean="0"/>
              <a:t>Use of small telescopes in the giant era  Osservatorio Polifunzionale del Chianti</a:t>
            </a:r>
            <a:endParaRPr lang="en-US"/>
          </a:p>
        </p:txBody>
      </p:sp>
      <p:sp>
        <p:nvSpPr>
          <p:cNvPr id="9" name="Segnaposto numero diapositiva 8"/>
          <p:cNvSpPr>
            <a:spLocks noGrp="1"/>
          </p:cNvSpPr>
          <p:nvPr>
            <p:ph type="sldNum" sz="quarter" idx="11"/>
          </p:nvPr>
        </p:nvSpPr>
        <p:spPr/>
        <p:txBody>
          <a:bodyPr/>
          <a:lstStyle/>
          <a:p>
            <a:pPr algn="r"/>
            <a:fld id="{D4C49B74-5DB2-4B03-B1D2-7F6A3C51C318}" type="slidenum">
              <a:rPr lang="en-US" smtClean="0"/>
              <a:pPr algn="r"/>
              <a:t>9</a:t>
            </a:fld>
            <a:endParaRPr lang="en-US" dirty="0"/>
          </a:p>
        </p:txBody>
      </p:sp>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5486299" cy="4495800"/>
          </a:xfrm>
          <a:prstGeom prst="rect">
            <a:avLst/>
          </a:prstGeom>
        </p:spPr>
      </p:pic>
      <p:sp>
        <p:nvSpPr>
          <p:cNvPr id="12" name="CasellaDiTesto 11"/>
          <p:cNvSpPr txBox="1"/>
          <p:nvPr/>
        </p:nvSpPr>
        <p:spPr>
          <a:xfrm>
            <a:off x="5562600" y="1447800"/>
            <a:ext cx="3352800" cy="4401205"/>
          </a:xfrm>
          <a:prstGeom prst="rect">
            <a:avLst/>
          </a:prstGeom>
          <a:noFill/>
        </p:spPr>
        <p:txBody>
          <a:bodyPr wrap="square" rtlCol="0">
            <a:spAutoFit/>
          </a:bodyPr>
          <a:lstStyle/>
          <a:p>
            <a:pPr algn="just"/>
            <a:r>
              <a:rPr lang="en-US" sz="2000" dirty="0" smtClean="0"/>
              <a:t>Repeated observations of the same patches of the sky allow </a:t>
            </a:r>
            <a:r>
              <a:rPr lang="en-US" sz="2000" b="1" dirty="0" smtClean="0">
                <a:solidFill>
                  <a:srgbClr val="C00000"/>
                </a:solidFill>
              </a:rPr>
              <a:t>transients</a:t>
            </a:r>
            <a:r>
              <a:rPr lang="en-US" sz="2000" dirty="0" smtClean="0"/>
              <a:t> detections (G≤19).</a:t>
            </a:r>
          </a:p>
          <a:p>
            <a:endParaRPr lang="en-US" sz="2000" dirty="0" smtClean="0"/>
          </a:p>
          <a:p>
            <a:r>
              <a:rPr lang="en-US" sz="2000" b="1" dirty="0" smtClean="0">
                <a:solidFill>
                  <a:srgbClr val="FF0000"/>
                </a:solidFill>
              </a:rPr>
              <a:t>Gaia Photometric science alerts:</a:t>
            </a:r>
          </a:p>
          <a:p>
            <a:pPr algn="just"/>
            <a:r>
              <a:rPr lang="en-US" sz="2000" dirty="0" smtClean="0"/>
              <a:t>appearance </a:t>
            </a:r>
            <a:r>
              <a:rPr lang="en-US" sz="2000" dirty="0"/>
              <a:t>of a new source, or a change in </a:t>
            </a:r>
            <a:r>
              <a:rPr lang="en-US" sz="2000" dirty="0" smtClean="0"/>
              <a:t>flux (possibly including </a:t>
            </a:r>
            <a:r>
              <a:rPr lang="en-US" sz="2000" dirty="0"/>
              <a:t>spectral </a:t>
            </a:r>
            <a:r>
              <a:rPr lang="en-US" sz="2000" dirty="0" smtClean="0"/>
              <a:t>variation - </a:t>
            </a:r>
            <a:endParaRPr lang="en-US" sz="2000" dirty="0"/>
          </a:p>
          <a:p>
            <a:pPr algn="just"/>
            <a:r>
              <a:rPr lang="en-US" sz="2000" dirty="0" smtClean="0"/>
              <a:t>independent </a:t>
            </a:r>
            <a:r>
              <a:rPr lang="en-US" sz="2000" dirty="0"/>
              <a:t>or combined with flux </a:t>
            </a:r>
            <a:r>
              <a:rPr lang="en-US" sz="2000" dirty="0" smtClean="0"/>
              <a:t>variation - but NO</a:t>
            </a:r>
            <a:r>
              <a:rPr lang="en-US" sz="2000" dirty="0"/>
              <a:t> </a:t>
            </a:r>
            <a:r>
              <a:rPr lang="en-US" sz="2000" dirty="0" smtClean="0"/>
              <a:t>periodic </a:t>
            </a:r>
            <a:r>
              <a:rPr lang="en-US" sz="2000" dirty="0"/>
              <a:t>variable stars </a:t>
            </a:r>
            <a:r>
              <a:rPr lang="en-US" sz="2000" dirty="0" smtClean="0"/>
              <a:t>and</a:t>
            </a:r>
            <a:r>
              <a:rPr lang="en-US" sz="2000" dirty="0"/>
              <a:t> </a:t>
            </a:r>
            <a:r>
              <a:rPr lang="en-US" sz="2000" dirty="0" smtClean="0"/>
              <a:t>moving objects)</a:t>
            </a:r>
            <a:endParaRPr lang="en-US" sz="2000" dirty="0"/>
          </a:p>
          <a:p>
            <a:endParaRPr lang="en-US" sz="2000" dirty="0"/>
          </a:p>
        </p:txBody>
      </p:sp>
      <p:sp>
        <p:nvSpPr>
          <p:cNvPr id="14" name="Titolo 2"/>
          <p:cNvSpPr>
            <a:spLocks noGrp="1"/>
          </p:cNvSpPr>
          <p:nvPr>
            <p:ph type="title"/>
          </p:nvPr>
        </p:nvSpPr>
        <p:spPr>
          <a:xfrm>
            <a:off x="457200" y="685800"/>
            <a:ext cx="8229600" cy="664265"/>
          </a:xfrm>
        </p:spPr>
        <p:txBody>
          <a:bodyPr>
            <a:normAutofit/>
          </a:bodyPr>
          <a:lstStyle/>
          <a:p>
            <a:pPr algn="ctr"/>
            <a:r>
              <a:rPr lang="en-US" b="1" dirty="0" smtClean="0">
                <a:ln w="12700">
                  <a:solidFill>
                    <a:schemeClr val="bg1"/>
                  </a:solidFill>
                  <a:prstDash val="solid"/>
                </a:ln>
                <a:solidFill>
                  <a:srgbClr val="A50021"/>
                </a:solidFill>
              </a:rPr>
              <a:t>The Gaia </a:t>
            </a:r>
            <a:r>
              <a:rPr lang="en-US" b="1" dirty="0">
                <a:ln w="12700">
                  <a:solidFill>
                    <a:schemeClr val="bg1"/>
                  </a:solidFill>
                  <a:prstDash val="solid"/>
                </a:ln>
                <a:solidFill>
                  <a:srgbClr val="A50021"/>
                </a:solidFill>
              </a:rPr>
              <a:t>Science Alerts </a:t>
            </a:r>
            <a:r>
              <a:rPr lang="en-US" b="1" dirty="0" err="1">
                <a:ln w="12700">
                  <a:solidFill>
                    <a:schemeClr val="bg1"/>
                  </a:solidFill>
                  <a:prstDash val="solid"/>
                </a:ln>
                <a:solidFill>
                  <a:srgbClr val="A50021"/>
                </a:solidFill>
              </a:rPr>
              <a:t>programme</a:t>
            </a:r>
            <a:endParaRPr lang="it-IT" b="1" dirty="0">
              <a:ln w="12700">
                <a:solidFill>
                  <a:schemeClr val="bg1"/>
                </a:solidFill>
                <a:prstDash val="solid"/>
              </a:ln>
              <a:solidFill>
                <a:srgbClr val="A50021"/>
              </a:solidFill>
            </a:endParaRPr>
          </a:p>
        </p:txBody>
      </p:sp>
      <p:grpSp>
        <p:nvGrpSpPr>
          <p:cNvPr id="22" name="Gruppo 21"/>
          <p:cNvGrpSpPr/>
          <p:nvPr/>
        </p:nvGrpSpPr>
        <p:grpSpPr>
          <a:xfrm>
            <a:off x="729243" y="1676400"/>
            <a:ext cx="4299957" cy="3150847"/>
            <a:chOff x="729243" y="1676400"/>
            <a:chExt cx="4299957" cy="3150847"/>
          </a:xfrm>
        </p:grpSpPr>
        <p:sp>
          <p:nvSpPr>
            <p:cNvPr id="15" name="Rettangolo 14"/>
            <p:cNvSpPr/>
            <p:nvPr/>
          </p:nvSpPr>
          <p:spPr>
            <a:xfrm>
              <a:off x="975143" y="3224886"/>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 name="Rettangolo 15"/>
            <p:cNvSpPr/>
            <p:nvPr/>
          </p:nvSpPr>
          <p:spPr>
            <a:xfrm>
              <a:off x="729243" y="1676400"/>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Rettangolo 16"/>
            <p:cNvSpPr/>
            <p:nvPr/>
          </p:nvSpPr>
          <p:spPr>
            <a:xfrm>
              <a:off x="2356683" y="1839891"/>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Rettangolo 17"/>
            <p:cNvSpPr/>
            <p:nvPr/>
          </p:nvSpPr>
          <p:spPr>
            <a:xfrm>
              <a:off x="4517521" y="2810470"/>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9" name="Rettangolo 18"/>
            <p:cNvSpPr/>
            <p:nvPr/>
          </p:nvSpPr>
          <p:spPr>
            <a:xfrm>
              <a:off x="2432883" y="3619500"/>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Rettangolo 19"/>
            <p:cNvSpPr/>
            <p:nvPr/>
          </p:nvSpPr>
          <p:spPr>
            <a:xfrm>
              <a:off x="3728283" y="3903917"/>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 name="Rettangolo 20"/>
            <p:cNvSpPr/>
            <p:nvPr/>
          </p:nvSpPr>
          <p:spPr>
            <a:xfrm>
              <a:off x="3426795" y="2301556"/>
              <a:ext cx="51167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it-IT"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extLst>
      <p:ext uri="{BB962C8B-B14F-4D97-AF65-F5344CB8AC3E}">
        <p14:creationId xmlns:p14="http://schemas.microsoft.com/office/powerpoint/2010/main" val="300108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824B64D-DCD6-401C-B5F4-5E582A7E54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DesignTemplate</Template>
  <TotalTime>0</TotalTime>
  <Words>2174</Words>
  <Application>Microsoft Office PowerPoint</Application>
  <PresentationFormat>Presentazione su schermo (4:3)</PresentationFormat>
  <Paragraphs>400</Paragraphs>
  <Slides>32</Slides>
  <Notes>12</Notes>
  <HiddenSlides>1</HiddenSlides>
  <MMClips>2</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DesignTemplate</vt:lpstr>
      <vt:lpstr>Gaia Science Alerts </vt:lpstr>
      <vt:lpstr>Gaia in a nutshell</vt:lpstr>
      <vt:lpstr>Gaia in a nutshell</vt:lpstr>
      <vt:lpstr>Gaia objectives</vt:lpstr>
      <vt:lpstr>Gaia will provide</vt:lpstr>
      <vt:lpstr>Inside Gaia billion-pixel camera </vt:lpstr>
      <vt:lpstr>Gaia scanning law</vt:lpstr>
      <vt:lpstr>The Gaia Science Alerts programme</vt:lpstr>
      <vt:lpstr>The Gaia Science Alerts programme</vt:lpstr>
      <vt:lpstr>The Gaia Science Alerts programme</vt:lpstr>
      <vt:lpstr>Gaia Marshall</vt:lpstr>
      <vt:lpstr>Gaia Photometric Science Alerts</vt:lpstr>
      <vt:lpstr>Gaia Calibration Server</vt:lpstr>
      <vt:lpstr>Gaia Calibration Server</vt:lpstr>
      <vt:lpstr>Gaia Calibration Server</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The Gaia Science Alerts Programme</vt:lpstr>
      <vt:lpstr>Presentazione standard di PowerPoint</vt:lpstr>
      <vt:lpstr>Presentazione standard di PowerPoint</vt:lpstr>
      <vt:lpstr>Gaia Alerts Conclusions</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2016-05-06T08:25:34Z</dcterms:created>
  <dcterms:modified xsi:type="dcterms:W3CDTF">2016-05-13T11:02:59Z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