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7" r:id="rId3"/>
    <p:sldId id="276" r:id="rId4"/>
    <p:sldId id="270" r:id="rId5"/>
    <p:sldId id="278" r:id="rId6"/>
    <p:sldId id="269" r:id="rId7"/>
    <p:sldId id="273" r:id="rId8"/>
    <p:sldId id="266" r:id="rId9"/>
    <p:sldId id="257" r:id="rId10"/>
    <p:sldId id="258" r:id="rId11"/>
    <p:sldId id="259" r:id="rId12"/>
    <p:sldId id="260" r:id="rId13"/>
    <p:sldId id="262" r:id="rId14"/>
    <p:sldId id="261" r:id="rId15"/>
    <p:sldId id="264" r:id="rId16"/>
    <p:sldId id="265" r:id="rId17"/>
    <p:sldId id="279" r:id="rId18"/>
    <p:sldId id="275" r:id="rId19"/>
    <p:sldId id="272" r:id="rId20"/>
    <p:sldId id="263" r:id="rId2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9A1002"/>
    <a:srgbClr val="A50021"/>
    <a:srgbClr val="CCFFCC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840" autoAdjust="0"/>
  </p:normalViewPr>
  <p:slideViewPr>
    <p:cSldViewPr>
      <p:cViewPr varScale="1">
        <p:scale>
          <a:sx n="84" d="100"/>
          <a:sy n="84" d="100"/>
        </p:scale>
        <p:origin x="-137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3BA4AA-3863-4AE3-AA76-B2EAB3E5F15C}" type="doc">
      <dgm:prSet loTypeId="urn:microsoft.com/office/officeart/2009/3/layout/Descending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70AB549-5705-4058-A39B-E0FABC64C8D9}">
      <dgm:prSet phldrT="[Testo]" custT="1"/>
      <dgm:spPr/>
      <dgm:t>
        <a:bodyPr/>
        <a:lstStyle/>
        <a:p>
          <a:r>
            <a:rPr lang="en-US" b="1" dirty="0" smtClean="0">
              <a:ln>
                <a:solidFill>
                  <a:schemeClr val="tx1"/>
                </a:solidFill>
              </a:ln>
              <a:solidFill>
                <a:srgbClr val="66FF33"/>
              </a:solidFill>
            </a:rPr>
            <a:t>External Calibration</a:t>
          </a:r>
          <a:endParaRPr lang="it-IT" b="1" dirty="0">
            <a:ln>
              <a:solidFill>
                <a:schemeClr val="tx1"/>
              </a:solidFill>
            </a:ln>
            <a:solidFill>
              <a:srgbClr val="66FF33"/>
            </a:solidFill>
          </a:endParaRPr>
        </a:p>
      </dgm:t>
    </dgm:pt>
    <dgm:pt modelId="{9451C761-7C85-4859-A4B7-FABB920F33CF}" type="parTrans" cxnId="{AB8B2C0B-FD14-45BC-9DE2-334D328E061B}">
      <dgm:prSet/>
      <dgm:spPr/>
      <dgm:t>
        <a:bodyPr/>
        <a:lstStyle/>
        <a:p>
          <a:endParaRPr lang="it-IT"/>
        </a:p>
      </dgm:t>
    </dgm:pt>
    <dgm:pt modelId="{7DA511F7-9907-47BB-B466-A6882F7A2D92}" type="sibTrans" cxnId="{AB8B2C0B-FD14-45BC-9DE2-334D328E061B}">
      <dgm:prSet/>
      <dgm:spPr/>
      <dgm:t>
        <a:bodyPr/>
        <a:lstStyle/>
        <a:p>
          <a:endParaRPr lang="it-IT"/>
        </a:p>
      </dgm:t>
    </dgm:pt>
    <dgm:pt modelId="{7780B25E-CB52-4E93-8E74-8D828E2D3B50}" type="pres">
      <dgm:prSet presAssocID="{C03BA4AA-3863-4AE3-AA76-B2EAB3E5F15C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it-IT"/>
        </a:p>
      </dgm:t>
    </dgm:pt>
    <dgm:pt modelId="{C91FF3E5-9F7D-4FBB-A363-C4E8DA3AD07E}" type="pres">
      <dgm:prSet presAssocID="{C03BA4AA-3863-4AE3-AA76-B2EAB3E5F15C}" presName="arrowNode" presStyleLbl="node1" presStyleIdx="0" presStyleCnt="1" custAng="8845940" custLinFactNeighborX="528" custLinFactNeighborY="23706"/>
      <dgm:spPr>
        <a:gradFill flip="none" rotWithShape="1">
          <a:gsLst>
            <a:gs pos="35000">
              <a:srgbClr val="00B050"/>
            </a:gs>
            <a:gs pos="100000">
              <a:srgbClr val="C00000"/>
            </a:gs>
          </a:gsLst>
          <a:lin ang="10800000" scaled="1"/>
          <a:tileRect/>
        </a:gradFill>
      </dgm:spPr>
    </dgm:pt>
    <dgm:pt modelId="{2F078C00-97EE-4A69-BA86-11F5CA39A23F}" type="pres">
      <dgm:prSet presAssocID="{B70AB549-5705-4058-A39B-E0FABC64C8D9}" presName="txNode1" presStyleLbl="revTx" presStyleIdx="0" presStyleCnt="1" custScaleX="231887" custLinFactY="200000" custLinFactNeighborX="-32876" custLinFactNeighborY="27626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27716ACC-6EE1-4E5C-936C-D442A14D0338}" type="presOf" srcId="{C03BA4AA-3863-4AE3-AA76-B2EAB3E5F15C}" destId="{7780B25E-CB52-4E93-8E74-8D828E2D3B50}" srcOrd="0" destOrd="0" presId="urn:microsoft.com/office/officeart/2009/3/layout/DescendingProcess"/>
    <dgm:cxn modelId="{AB8B2C0B-FD14-45BC-9DE2-334D328E061B}" srcId="{C03BA4AA-3863-4AE3-AA76-B2EAB3E5F15C}" destId="{B70AB549-5705-4058-A39B-E0FABC64C8D9}" srcOrd="0" destOrd="0" parTransId="{9451C761-7C85-4859-A4B7-FABB920F33CF}" sibTransId="{7DA511F7-9907-47BB-B466-A6882F7A2D92}"/>
    <dgm:cxn modelId="{9E176022-5BB7-463D-B620-B5932BEF90B8}" type="presOf" srcId="{B70AB549-5705-4058-A39B-E0FABC64C8D9}" destId="{2F078C00-97EE-4A69-BA86-11F5CA39A23F}" srcOrd="0" destOrd="0" presId="urn:microsoft.com/office/officeart/2009/3/layout/DescendingProcess"/>
    <dgm:cxn modelId="{BF2585D6-9866-4340-83B6-C307E44E321B}" type="presParOf" srcId="{7780B25E-CB52-4E93-8E74-8D828E2D3B50}" destId="{C91FF3E5-9F7D-4FBB-A363-C4E8DA3AD07E}" srcOrd="0" destOrd="0" presId="urn:microsoft.com/office/officeart/2009/3/layout/DescendingProcess"/>
    <dgm:cxn modelId="{40B61E2E-2408-4DA5-B9BD-7E8C6383B61B}" type="presParOf" srcId="{7780B25E-CB52-4E93-8E74-8D828E2D3B50}" destId="{2F078C00-97EE-4A69-BA86-11F5CA39A23F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3BA4AA-3863-4AE3-AA76-B2EAB3E5F15C}" type="doc">
      <dgm:prSet loTypeId="urn:microsoft.com/office/officeart/2009/3/layout/Descending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70AB549-5705-4058-A39B-E0FABC64C8D9}">
      <dgm:prSet phldrT="[Testo]"/>
      <dgm:spPr/>
      <dgm:t>
        <a:bodyPr/>
        <a:lstStyle/>
        <a:p>
          <a:r>
            <a:rPr lang="en-US" b="1" dirty="0" smtClean="0">
              <a:ln>
                <a:solidFill>
                  <a:schemeClr val="tx1"/>
                </a:solidFill>
              </a:ln>
              <a:solidFill>
                <a:srgbClr val="FFFF00"/>
              </a:solidFill>
            </a:rPr>
            <a:t>Detection</a:t>
          </a:r>
          <a:endParaRPr lang="it-IT" b="1" dirty="0">
            <a:ln>
              <a:solidFill>
                <a:schemeClr val="tx1"/>
              </a:solidFill>
            </a:ln>
            <a:solidFill>
              <a:srgbClr val="FFFF00"/>
            </a:solidFill>
          </a:endParaRPr>
        </a:p>
      </dgm:t>
    </dgm:pt>
    <dgm:pt modelId="{9451C761-7C85-4859-A4B7-FABB920F33CF}" type="parTrans" cxnId="{AB8B2C0B-FD14-45BC-9DE2-334D328E061B}">
      <dgm:prSet/>
      <dgm:spPr/>
      <dgm:t>
        <a:bodyPr/>
        <a:lstStyle/>
        <a:p>
          <a:endParaRPr lang="it-IT"/>
        </a:p>
      </dgm:t>
    </dgm:pt>
    <dgm:pt modelId="{7DA511F7-9907-47BB-B466-A6882F7A2D92}" type="sibTrans" cxnId="{AB8B2C0B-FD14-45BC-9DE2-334D328E061B}">
      <dgm:prSet/>
      <dgm:spPr/>
      <dgm:t>
        <a:bodyPr/>
        <a:lstStyle/>
        <a:p>
          <a:endParaRPr lang="it-IT"/>
        </a:p>
      </dgm:t>
    </dgm:pt>
    <dgm:pt modelId="{A78BA2C4-9C80-46FC-AAC8-24DA5FE51936}">
      <dgm:prSet phldrT="[Testo]"/>
      <dgm:spPr/>
      <dgm:t>
        <a:bodyPr/>
        <a:lstStyle/>
        <a:p>
          <a:r>
            <a:rPr lang="en-US" b="1" dirty="0" smtClean="0">
              <a:ln>
                <a:solidFill>
                  <a:schemeClr val="tx1"/>
                </a:solidFill>
              </a:ln>
              <a:solidFill>
                <a:srgbClr val="FFC000"/>
              </a:solidFill>
            </a:rPr>
            <a:t>Extraction</a:t>
          </a:r>
          <a:endParaRPr lang="it-IT" b="1" dirty="0">
            <a:ln>
              <a:solidFill>
                <a:schemeClr val="tx1"/>
              </a:solidFill>
            </a:ln>
            <a:solidFill>
              <a:srgbClr val="FFC000"/>
            </a:solidFill>
          </a:endParaRPr>
        </a:p>
      </dgm:t>
    </dgm:pt>
    <dgm:pt modelId="{B96CC101-6310-437A-BA3C-4897444BABCB}" type="parTrans" cxnId="{1735F606-16C4-49E6-A0D7-935FB173B5E1}">
      <dgm:prSet/>
      <dgm:spPr/>
      <dgm:t>
        <a:bodyPr/>
        <a:lstStyle/>
        <a:p>
          <a:endParaRPr lang="it-IT"/>
        </a:p>
      </dgm:t>
    </dgm:pt>
    <dgm:pt modelId="{80A39F80-5BBF-49F5-8645-21BCAB4269FD}" type="sibTrans" cxnId="{1735F606-16C4-49E6-A0D7-935FB173B5E1}">
      <dgm:prSet/>
      <dgm:spPr>
        <a:noFill/>
      </dgm:spPr>
      <dgm:t>
        <a:bodyPr/>
        <a:lstStyle/>
        <a:p>
          <a:endParaRPr lang="it-IT"/>
        </a:p>
      </dgm:t>
    </dgm:pt>
    <dgm:pt modelId="{B5530F8A-E919-4322-8674-711B1D6CFD34}">
      <dgm:prSet phldrT="[Testo]" custT="1"/>
      <dgm:spPr/>
      <dgm:t>
        <a:bodyPr/>
        <a:lstStyle/>
        <a:p>
          <a:r>
            <a:rPr lang="en-US" sz="3200" b="1" dirty="0" smtClean="0">
              <a:ln>
                <a:solidFill>
                  <a:srgbClr val="FFFF00"/>
                </a:solidFill>
              </a:ln>
              <a:solidFill>
                <a:schemeClr val="tx1"/>
              </a:solidFill>
            </a:rPr>
            <a:t>   </a:t>
          </a:r>
          <a:r>
            <a:rPr lang="en-US" sz="32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rPr>
            <a:t>Internal Calibration</a:t>
          </a:r>
          <a:endParaRPr lang="it-IT" sz="3200" b="1" dirty="0">
            <a:ln>
              <a:solidFill>
                <a:schemeClr val="tx1"/>
              </a:solidFill>
            </a:ln>
            <a:solidFill>
              <a:srgbClr val="FF0000"/>
            </a:solidFill>
          </a:endParaRPr>
        </a:p>
      </dgm:t>
    </dgm:pt>
    <dgm:pt modelId="{AE1CB46D-A9DF-404C-ACC3-0E6F96705903}" type="parTrans" cxnId="{F1FE745A-9C5F-4ECF-BAA6-F40C231D0E4D}">
      <dgm:prSet/>
      <dgm:spPr/>
      <dgm:t>
        <a:bodyPr/>
        <a:lstStyle/>
        <a:p>
          <a:endParaRPr lang="it-IT"/>
        </a:p>
      </dgm:t>
    </dgm:pt>
    <dgm:pt modelId="{A1C29A49-32AC-4264-AD8B-0E666D38C350}" type="sibTrans" cxnId="{F1FE745A-9C5F-4ECF-BAA6-F40C231D0E4D}">
      <dgm:prSet/>
      <dgm:spPr/>
      <dgm:t>
        <a:bodyPr/>
        <a:lstStyle/>
        <a:p>
          <a:endParaRPr lang="it-IT"/>
        </a:p>
      </dgm:t>
    </dgm:pt>
    <dgm:pt modelId="{7CFEC9DC-D816-46A0-9B0C-92B46EA6B42A}">
      <dgm:prSet phldrT="[Testo]"/>
      <dgm:spPr/>
      <dgm:t>
        <a:bodyPr/>
        <a:lstStyle/>
        <a:p>
          <a:endParaRPr lang="it-IT" b="1" dirty="0">
            <a:ln>
              <a:solidFill>
                <a:schemeClr val="tx1"/>
              </a:solidFill>
            </a:ln>
            <a:solidFill>
              <a:schemeClr val="bg1"/>
            </a:solidFill>
          </a:endParaRPr>
        </a:p>
      </dgm:t>
    </dgm:pt>
    <dgm:pt modelId="{A773935C-DB6A-4FAE-92B3-8BAE232E31B2}" type="parTrans" cxnId="{56DB2D81-3CC1-45D5-9D2F-E64248F5E9EA}">
      <dgm:prSet/>
      <dgm:spPr/>
      <dgm:t>
        <a:bodyPr/>
        <a:lstStyle/>
        <a:p>
          <a:endParaRPr lang="it-IT"/>
        </a:p>
      </dgm:t>
    </dgm:pt>
    <dgm:pt modelId="{08CFF3F0-F41D-4BC3-AB3E-D2B31BD4E5DB}" type="sibTrans" cxnId="{56DB2D81-3CC1-45D5-9D2F-E64248F5E9EA}">
      <dgm:prSet/>
      <dgm:spPr>
        <a:noFill/>
      </dgm:spPr>
      <dgm:t>
        <a:bodyPr/>
        <a:lstStyle/>
        <a:p>
          <a:endParaRPr lang="it-IT"/>
        </a:p>
      </dgm:t>
    </dgm:pt>
    <dgm:pt modelId="{7780B25E-CB52-4E93-8E74-8D828E2D3B50}" type="pres">
      <dgm:prSet presAssocID="{C03BA4AA-3863-4AE3-AA76-B2EAB3E5F15C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it-IT"/>
        </a:p>
      </dgm:t>
    </dgm:pt>
    <dgm:pt modelId="{C91FF3E5-9F7D-4FBB-A363-C4E8DA3AD07E}" type="pres">
      <dgm:prSet presAssocID="{C03BA4AA-3863-4AE3-AA76-B2EAB3E5F15C}" presName="arrowNode" presStyleLbl="node1" presStyleIdx="0" presStyleCnt="1"/>
      <dgm:spPr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</dgm:spPr>
    </dgm:pt>
    <dgm:pt modelId="{2F078C00-97EE-4A69-BA86-11F5CA39A23F}" type="pres">
      <dgm:prSet presAssocID="{B70AB549-5705-4058-A39B-E0FABC64C8D9}" presName="txNode1" presStyleLbl="revTx" presStyleIdx="0" presStyleCnt="4" custLinFactNeighborX="-1128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D1FBDDE-BC79-4457-99ED-E2A7EA3132D2}" type="pres">
      <dgm:prSet presAssocID="{A78BA2C4-9C80-46FC-AAC8-24DA5FE51936}" presName="txNode2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DE2A632-0ADD-4507-8BF6-96BD19560213}" type="pres">
      <dgm:prSet presAssocID="{80A39F80-5BBF-49F5-8645-21BCAB4269FD}" presName="dotNode2" presStyleCnt="0"/>
      <dgm:spPr/>
    </dgm:pt>
    <dgm:pt modelId="{8EC8D904-B502-4A70-A82D-EA5CD38F7274}" type="pres">
      <dgm:prSet presAssocID="{80A39F80-5BBF-49F5-8645-21BCAB4269FD}" presName="dotRepeatNode" presStyleLbl="fgShp" presStyleIdx="0" presStyleCnt="2"/>
      <dgm:spPr/>
      <dgm:t>
        <a:bodyPr/>
        <a:lstStyle/>
        <a:p>
          <a:endParaRPr lang="it-IT"/>
        </a:p>
      </dgm:t>
    </dgm:pt>
    <dgm:pt modelId="{8CDE6694-5F64-4271-A85F-D295B3BF0A34}" type="pres">
      <dgm:prSet presAssocID="{7CFEC9DC-D816-46A0-9B0C-92B46EA6B42A}" presName="txNode3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1ED1707-F80A-431B-B06A-0FB0548BE0A3}" type="pres">
      <dgm:prSet presAssocID="{08CFF3F0-F41D-4BC3-AB3E-D2B31BD4E5DB}" presName="dotNode3" presStyleCnt="0"/>
      <dgm:spPr/>
    </dgm:pt>
    <dgm:pt modelId="{B4732B28-0999-4977-8EA6-79705B8C3E88}" type="pres">
      <dgm:prSet presAssocID="{08CFF3F0-F41D-4BC3-AB3E-D2B31BD4E5DB}" presName="dotRepeatNode" presStyleLbl="fgShp" presStyleIdx="1" presStyleCnt="2"/>
      <dgm:spPr/>
      <dgm:t>
        <a:bodyPr/>
        <a:lstStyle/>
        <a:p>
          <a:endParaRPr lang="it-IT"/>
        </a:p>
      </dgm:t>
    </dgm:pt>
    <dgm:pt modelId="{A5B3C3EB-F96C-485C-A770-F61BBCC00EE5}" type="pres">
      <dgm:prSet presAssocID="{B5530F8A-E919-4322-8674-711B1D6CFD34}" presName="txNode4" presStyleLbl="revTx" presStyleIdx="3" presStyleCnt="4" custScaleX="16591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20643C3E-E22D-4AFF-B466-7A1022B1566F}" type="presOf" srcId="{80A39F80-5BBF-49F5-8645-21BCAB4269FD}" destId="{8EC8D904-B502-4A70-A82D-EA5CD38F7274}" srcOrd="0" destOrd="0" presId="urn:microsoft.com/office/officeart/2009/3/layout/DescendingProcess"/>
    <dgm:cxn modelId="{6B8E9215-B75D-4B26-A094-37BA97761A76}" type="presOf" srcId="{C03BA4AA-3863-4AE3-AA76-B2EAB3E5F15C}" destId="{7780B25E-CB52-4E93-8E74-8D828E2D3B50}" srcOrd="0" destOrd="0" presId="urn:microsoft.com/office/officeart/2009/3/layout/DescendingProcess"/>
    <dgm:cxn modelId="{E4F436E9-035F-4DC5-A935-052BAE82694E}" type="presOf" srcId="{A78BA2C4-9C80-46FC-AAC8-24DA5FE51936}" destId="{5D1FBDDE-BC79-4457-99ED-E2A7EA3132D2}" srcOrd="0" destOrd="0" presId="urn:microsoft.com/office/officeart/2009/3/layout/DescendingProcess"/>
    <dgm:cxn modelId="{56DB2D81-3CC1-45D5-9D2F-E64248F5E9EA}" srcId="{C03BA4AA-3863-4AE3-AA76-B2EAB3E5F15C}" destId="{7CFEC9DC-D816-46A0-9B0C-92B46EA6B42A}" srcOrd="2" destOrd="0" parTransId="{A773935C-DB6A-4FAE-92B3-8BAE232E31B2}" sibTransId="{08CFF3F0-F41D-4BC3-AB3E-D2B31BD4E5DB}"/>
    <dgm:cxn modelId="{AB8B2C0B-FD14-45BC-9DE2-334D328E061B}" srcId="{C03BA4AA-3863-4AE3-AA76-B2EAB3E5F15C}" destId="{B70AB549-5705-4058-A39B-E0FABC64C8D9}" srcOrd="0" destOrd="0" parTransId="{9451C761-7C85-4859-A4B7-FABB920F33CF}" sibTransId="{7DA511F7-9907-47BB-B466-A6882F7A2D92}"/>
    <dgm:cxn modelId="{1735F606-16C4-49E6-A0D7-935FB173B5E1}" srcId="{C03BA4AA-3863-4AE3-AA76-B2EAB3E5F15C}" destId="{A78BA2C4-9C80-46FC-AAC8-24DA5FE51936}" srcOrd="1" destOrd="0" parTransId="{B96CC101-6310-437A-BA3C-4897444BABCB}" sibTransId="{80A39F80-5BBF-49F5-8645-21BCAB4269FD}"/>
    <dgm:cxn modelId="{F1FE745A-9C5F-4ECF-BAA6-F40C231D0E4D}" srcId="{C03BA4AA-3863-4AE3-AA76-B2EAB3E5F15C}" destId="{B5530F8A-E919-4322-8674-711B1D6CFD34}" srcOrd="3" destOrd="0" parTransId="{AE1CB46D-A9DF-404C-ACC3-0E6F96705903}" sibTransId="{A1C29A49-32AC-4264-AD8B-0E666D38C350}"/>
    <dgm:cxn modelId="{4D101716-FB98-4A70-8A7B-9DB71D1A9DB3}" type="presOf" srcId="{7CFEC9DC-D816-46A0-9B0C-92B46EA6B42A}" destId="{8CDE6694-5F64-4271-A85F-D295B3BF0A34}" srcOrd="0" destOrd="0" presId="urn:microsoft.com/office/officeart/2009/3/layout/DescendingProcess"/>
    <dgm:cxn modelId="{820F6713-FC37-4142-BE5E-7DBB991ADEBC}" type="presOf" srcId="{08CFF3F0-F41D-4BC3-AB3E-D2B31BD4E5DB}" destId="{B4732B28-0999-4977-8EA6-79705B8C3E88}" srcOrd="0" destOrd="0" presId="urn:microsoft.com/office/officeart/2009/3/layout/DescendingProcess"/>
    <dgm:cxn modelId="{21B2F047-E8E6-4B98-85DC-69C15C8A7349}" type="presOf" srcId="{B70AB549-5705-4058-A39B-E0FABC64C8D9}" destId="{2F078C00-97EE-4A69-BA86-11F5CA39A23F}" srcOrd="0" destOrd="0" presId="urn:microsoft.com/office/officeart/2009/3/layout/DescendingProcess"/>
    <dgm:cxn modelId="{2231EC48-EF9C-4E6B-94C3-9D64930BAC21}" type="presOf" srcId="{B5530F8A-E919-4322-8674-711B1D6CFD34}" destId="{A5B3C3EB-F96C-485C-A770-F61BBCC00EE5}" srcOrd="0" destOrd="0" presId="urn:microsoft.com/office/officeart/2009/3/layout/DescendingProcess"/>
    <dgm:cxn modelId="{810421FC-B999-4E26-B0CA-2250CA85ED4A}" type="presParOf" srcId="{7780B25E-CB52-4E93-8E74-8D828E2D3B50}" destId="{C91FF3E5-9F7D-4FBB-A363-C4E8DA3AD07E}" srcOrd="0" destOrd="0" presId="urn:microsoft.com/office/officeart/2009/3/layout/DescendingProcess"/>
    <dgm:cxn modelId="{F9E9857A-92DE-418D-A390-F4D6108B5D21}" type="presParOf" srcId="{7780B25E-CB52-4E93-8E74-8D828E2D3B50}" destId="{2F078C00-97EE-4A69-BA86-11F5CA39A23F}" srcOrd="1" destOrd="0" presId="urn:microsoft.com/office/officeart/2009/3/layout/DescendingProcess"/>
    <dgm:cxn modelId="{AC0AD1FF-6AA2-4067-BE1B-7ED5B31D546F}" type="presParOf" srcId="{7780B25E-CB52-4E93-8E74-8D828E2D3B50}" destId="{5D1FBDDE-BC79-4457-99ED-E2A7EA3132D2}" srcOrd="2" destOrd="0" presId="urn:microsoft.com/office/officeart/2009/3/layout/DescendingProcess"/>
    <dgm:cxn modelId="{BB1B6F58-103A-46B6-8E59-06D491459DB1}" type="presParOf" srcId="{7780B25E-CB52-4E93-8E74-8D828E2D3B50}" destId="{DDE2A632-0ADD-4507-8BF6-96BD19560213}" srcOrd="3" destOrd="0" presId="urn:microsoft.com/office/officeart/2009/3/layout/DescendingProcess"/>
    <dgm:cxn modelId="{B49E4C30-7549-4A95-9EBD-E7BE411B0772}" type="presParOf" srcId="{DDE2A632-0ADD-4507-8BF6-96BD19560213}" destId="{8EC8D904-B502-4A70-A82D-EA5CD38F7274}" srcOrd="0" destOrd="0" presId="urn:microsoft.com/office/officeart/2009/3/layout/DescendingProcess"/>
    <dgm:cxn modelId="{78A8D05B-5505-428C-8998-D7F76CA76AAE}" type="presParOf" srcId="{7780B25E-CB52-4E93-8E74-8D828E2D3B50}" destId="{8CDE6694-5F64-4271-A85F-D295B3BF0A34}" srcOrd="4" destOrd="0" presId="urn:microsoft.com/office/officeart/2009/3/layout/DescendingProcess"/>
    <dgm:cxn modelId="{1383CF4F-F40E-40BC-BA10-E31EDEF627E2}" type="presParOf" srcId="{7780B25E-CB52-4E93-8E74-8D828E2D3B50}" destId="{11ED1707-F80A-431B-B06A-0FB0548BE0A3}" srcOrd="5" destOrd="0" presId="urn:microsoft.com/office/officeart/2009/3/layout/DescendingProcess"/>
    <dgm:cxn modelId="{9B45D08F-EE4B-49A2-93C6-9175643A9561}" type="presParOf" srcId="{11ED1707-F80A-431B-B06A-0FB0548BE0A3}" destId="{B4732B28-0999-4977-8EA6-79705B8C3E88}" srcOrd="0" destOrd="0" presId="urn:microsoft.com/office/officeart/2009/3/layout/DescendingProcess"/>
    <dgm:cxn modelId="{C4AF7FE0-8D20-42EA-8BC4-2182D01BC26C}" type="presParOf" srcId="{7780B25E-CB52-4E93-8E74-8D828E2D3B50}" destId="{A5B3C3EB-F96C-485C-A770-F61BBCC00EE5}" srcOrd="6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1FF3E5-9F7D-4FBB-A363-C4E8DA3AD07E}">
      <dsp:nvSpPr>
        <dsp:cNvPr id="0" name=""/>
        <dsp:cNvSpPr/>
      </dsp:nvSpPr>
      <dsp:spPr>
        <a:xfrm rot="13242314">
          <a:off x="2130160" y="1802309"/>
          <a:ext cx="3568061" cy="2488277"/>
        </a:xfrm>
        <a:prstGeom prst="swooshArrow">
          <a:avLst>
            <a:gd name="adj1" fmla="val 16310"/>
            <a:gd name="adj2" fmla="val 31370"/>
          </a:avLst>
        </a:prstGeom>
        <a:gradFill flip="none" rotWithShape="1">
          <a:gsLst>
            <a:gs pos="35000">
              <a:srgbClr val="00B050"/>
            </a:gs>
            <a:gs pos="100000">
              <a:srgbClr val="C00000"/>
            </a:gs>
          </a:gsLst>
          <a:lin ang="108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078C00-97EE-4A69-BA86-11F5CA39A23F}">
      <dsp:nvSpPr>
        <dsp:cNvPr id="0" name=""/>
        <dsp:cNvSpPr/>
      </dsp:nvSpPr>
      <dsp:spPr>
        <a:xfrm>
          <a:off x="228596" y="3149598"/>
          <a:ext cx="3900873" cy="661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n>
                <a:solidFill>
                  <a:schemeClr val="tx1"/>
                </a:solidFill>
              </a:ln>
              <a:solidFill>
                <a:srgbClr val="66FF33"/>
              </a:solidFill>
            </a:rPr>
            <a:t>External Calibration</a:t>
          </a:r>
          <a:endParaRPr lang="it-IT" sz="3600" b="1" kern="1200" dirty="0">
            <a:ln>
              <a:solidFill>
                <a:schemeClr val="tx1"/>
              </a:solidFill>
            </a:ln>
            <a:solidFill>
              <a:srgbClr val="66FF33"/>
            </a:solidFill>
          </a:endParaRPr>
        </a:p>
      </dsp:txBody>
      <dsp:txXfrm>
        <a:off x="228596" y="3149598"/>
        <a:ext cx="3900873" cy="6613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1FF3E5-9F7D-4FBB-A363-C4E8DA3AD07E}">
      <dsp:nvSpPr>
        <dsp:cNvPr id="0" name=""/>
        <dsp:cNvSpPr/>
      </dsp:nvSpPr>
      <dsp:spPr>
        <a:xfrm rot="4396374">
          <a:off x="679646" y="808704"/>
          <a:ext cx="3508285" cy="2446591"/>
        </a:xfrm>
        <a:prstGeom prst="swooshArrow">
          <a:avLst>
            <a:gd name="adj1" fmla="val 16310"/>
            <a:gd name="adj2" fmla="val 31370"/>
          </a:avLst>
        </a:prstGeom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C8D904-B502-4A70-A82D-EA5CD38F7274}">
      <dsp:nvSpPr>
        <dsp:cNvPr id="0" name=""/>
        <dsp:cNvSpPr/>
      </dsp:nvSpPr>
      <dsp:spPr>
        <a:xfrm>
          <a:off x="2143619" y="1237081"/>
          <a:ext cx="88595" cy="88595"/>
        </a:xfrm>
        <a:prstGeom prst="ellipse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4732B28-0999-4977-8EA6-79705B8C3E88}">
      <dsp:nvSpPr>
        <dsp:cNvPr id="0" name=""/>
        <dsp:cNvSpPr/>
      </dsp:nvSpPr>
      <dsp:spPr>
        <a:xfrm>
          <a:off x="2915210" y="1989328"/>
          <a:ext cx="88595" cy="88595"/>
        </a:xfrm>
        <a:prstGeom prst="ellipse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F078C00-97EE-4A69-BA86-11F5CA39A23F}">
      <dsp:nvSpPr>
        <dsp:cNvPr id="0" name=""/>
        <dsp:cNvSpPr/>
      </dsp:nvSpPr>
      <dsp:spPr>
        <a:xfrm>
          <a:off x="257884" y="0"/>
          <a:ext cx="1654048" cy="65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ln>
                <a:solidFill>
                  <a:schemeClr val="tx1"/>
                </a:solidFill>
              </a:ln>
              <a:solidFill>
                <a:srgbClr val="FFFF00"/>
              </a:solidFill>
            </a:rPr>
            <a:t>Detection</a:t>
          </a:r>
          <a:endParaRPr lang="it-IT" sz="3000" b="1" kern="1200" dirty="0">
            <a:ln>
              <a:solidFill>
                <a:schemeClr val="tx1"/>
              </a:solidFill>
            </a:ln>
            <a:solidFill>
              <a:srgbClr val="FFFF00"/>
            </a:solidFill>
          </a:endParaRPr>
        </a:p>
      </dsp:txBody>
      <dsp:txXfrm>
        <a:off x="257884" y="0"/>
        <a:ext cx="1654048" cy="650240"/>
      </dsp:txXfrm>
    </dsp:sp>
    <dsp:sp modelId="{5D1FBDDE-BC79-4457-99ED-E2A7EA3132D2}">
      <dsp:nvSpPr>
        <dsp:cNvPr id="0" name=""/>
        <dsp:cNvSpPr/>
      </dsp:nvSpPr>
      <dsp:spPr>
        <a:xfrm>
          <a:off x="2634957" y="956259"/>
          <a:ext cx="2279904" cy="65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ln>
                <a:solidFill>
                  <a:schemeClr val="tx1"/>
                </a:solidFill>
              </a:ln>
              <a:solidFill>
                <a:srgbClr val="FFC000"/>
              </a:solidFill>
            </a:rPr>
            <a:t>Extraction</a:t>
          </a:r>
          <a:endParaRPr lang="it-IT" sz="3000" b="1" kern="1200" dirty="0">
            <a:ln>
              <a:solidFill>
                <a:schemeClr val="tx1"/>
              </a:solidFill>
            </a:ln>
            <a:solidFill>
              <a:srgbClr val="FFC000"/>
            </a:solidFill>
          </a:endParaRPr>
        </a:p>
      </dsp:txBody>
      <dsp:txXfrm>
        <a:off x="2634957" y="956259"/>
        <a:ext cx="2279904" cy="650240"/>
      </dsp:txXfrm>
    </dsp:sp>
    <dsp:sp modelId="{8CDE6694-5F64-4271-A85F-D295B3BF0A34}">
      <dsp:nvSpPr>
        <dsp:cNvPr id="0" name=""/>
        <dsp:cNvSpPr/>
      </dsp:nvSpPr>
      <dsp:spPr>
        <a:xfrm>
          <a:off x="444461" y="1708505"/>
          <a:ext cx="2235200" cy="65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000" b="1" kern="1200" dirty="0">
            <a:ln>
              <a:solidFill>
                <a:schemeClr val="tx1"/>
              </a:solidFill>
            </a:ln>
            <a:solidFill>
              <a:schemeClr val="bg1"/>
            </a:solidFill>
          </a:endParaRPr>
        </a:p>
      </dsp:txBody>
      <dsp:txXfrm>
        <a:off x="444461" y="1708505"/>
        <a:ext cx="2235200" cy="650240"/>
      </dsp:txXfrm>
    </dsp:sp>
    <dsp:sp modelId="{A5B3C3EB-F96C-485C-A770-F61BBCC00EE5}">
      <dsp:nvSpPr>
        <dsp:cNvPr id="0" name=""/>
        <dsp:cNvSpPr/>
      </dsp:nvSpPr>
      <dsp:spPr>
        <a:xfrm>
          <a:off x="1942984" y="3413759"/>
          <a:ext cx="3708554" cy="65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n>
                <a:solidFill>
                  <a:srgbClr val="FFFF00"/>
                </a:solidFill>
              </a:ln>
              <a:solidFill>
                <a:schemeClr val="tx1"/>
              </a:solidFill>
            </a:rPr>
            <a:t>   </a:t>
          </a:r>
          <a:r>
            <a:rPr lang="en-US" sz="3200" b="1" kern="12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rPr>
            <a:t>Internal Calibration</a:t>
          </a:r>
          <a:endParaRPr lang="it-IT" sz="3200" b="1" kern="1200" dirty="0">
            <a:ln>
              <a:solidFill>
                <a:schemeClr val="tx1"/>
              </a:solidFill>
            </a:ln>
            <a:solidFill>
              <a:srgbClr val="FF0000"/>
            </a:solidFill>
          </a:endParaRPr>
        </a:p>
      </dsp:txBody>
      <dsp:txXfrm>
        <a:off x="1942984" y="3413759"/>
        <a:ext cx="3708554" cy="650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0F695-DC93-43EA-BF4F-B07FFA400DB4}" type="datetimeFigureOut">
              <a:rPr lang="it-IT" smtClean="0"/>
              <a:t>17/02/2016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343C4-2BFD-486A-AA97-99FA7D7925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7764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343C4-2BFD-486A-AA97-99FA7D792552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369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5C076-117E-4F88-BE0D-4F23A8E9F9EC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623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it-IT" sz="1200" dirty="0" smtClean="0">
                <a:solidFill>
                  <a:srgbClr val="0047FF"/>
                </a:solidFill>
                <a:ea typeface="Arial Unicode MS" pitchFamily="34" charset="-128"/>
                <a:cs typeface="Arial Unicode MS" pitchFamily="34" charset="-128"/>
              </a:rPr>
              <a:t>10² </a:t>
            </a:r>
            <a:r>
              <a:rPr lang="en-GB" altLang="it-IT" sz="1200" dirty="0" err="1" smtClean="0">
                <a:solidFill>
                  <a:srgbClr val="0047FF"/>
                </a:solidFill>
                <a:ea typeface="Arial Unicode MS" pitchFamily="34" charset="-128"/>
                <a:cs typeface="Arial Unicode MS" pitchFamily="34" charset="-128"/>
              </a:rPr>
              <a:t>piu</a:t>
            </a:r>
            <a:r>
              <a:rPr lang="en-GB" altLang="it-IT" sz="1200" dirty="0" smtClean="0">
                <a:solidFill>
                  <a:srgbClr val="0047FF"/>
                </a:solidFill>
                <a:ea typeface="Arial Unicode MS" pitchFamily="34" charset="-128"/>
                <a:cs typeface="Arial Unicode MS" pitchFamily="34" charset="-128"/>
              </a:rPr>
              <a:t>’ </a:t>
            </a:r>
            <a:r>
              <a:rPr lang="en-GB" altLang="it-IT" sz="1200" dirty="0" err="1" smtClean="0">
                <a:solidFill>
                  <a:srgbClr val="0047FF"/>
                </a:solidFill>
                <a:ea typeface="Arial Unicode MS" pitchFamily="34" charset="-128"/>
                <a:cs typeface="Arial Unicode MS" pitchFamily="34" charset="-128"/>
              </a:rPr>
              <a:t>precisa</a:t>
            </a:r>
            <a:r>
              <a:rPr lang="en-GB" altLang="it-IT" sz="1200" dirty="0" smtClean="0">
                <a:solidFill>
                  <a:srgbClr val="0047FF"/>
                </a:solidFill>
                <a:ea typeface="Arial Unicode MS" pitchFamily="34" charset="-128"/>
                <a:cs typeface="Arial Unicode MS" pitchFamily="34" charset="-128"/>
              </a:rPr>
              <a:t>, 10³ </a:t>
            </a:r>
            <a:r>
              <a:rPr lang="en-GB" altLang="it-IT" sz="1200" dirty="0" err="1" smtClean="0">
                <a:solidFill>
                  <a:srgbClr val="0047FF"/>
                </a:solidFill>
                <a:ea typeface="Arial Unicode MS" pitchFamily="34" charset="-128"/>
                <a:cs typeface="Arial Unicode MS" pitchFamily="34" charset="-128"/>
              </a:rPr>
              <a:t>piu</a:t>
            </a:r>
            <a:r>
              <a:rPr lang="en-GB" altLang="it-IT" sz="1200" dirty="0" smtClean="0">
                <a:solidFill>
                  <a:srgbClr val="0047FF"/>
                </a:solidFill>
                <a:ea typeface="Arial Unicode MS" pitchFamily="34" charset="-128"/>
                <a:cs typeface="Arial Unicode MS" pitchFamily="34" charset="-128"/>
              </a:rPr>
              <a:t>’ </a:t>
            </a:r>
            <a:r>
              <a:rPr lang="en-GB" altLang="it-IT" sz="1200" dirty="0" err="1" smtClean="0">
                <a:solidFill>
                  <a:srgbClr val="0047FF"/>
                </a:solidFill>
                <a:ea typeface="Arial Unicode MS" pitchFamily="34" charset="-128"/>
                <a:cs typeface="Arial Unicode MS" pitchFamily="34" charset="-128"/>
              </a:rPr>
              <a:t>profonda</a:t>
            </a:r>
            <a:r>
              <a:rPr lang="en-US" altLang="it-IT" sz="1400" dirty="0" smtClean="0">
                <a:solidFill>
                  <a:srgbClr val="0047FF"/>
                </a:solidFill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GB" altLang="it-IT" sz="1200" dirty="0" smtClean="0">
                <a:solidFill>
                  <a:srgbClr val="0047FF"/>
                </a:solidFill>
                <a:ea typeface="Arial Unicode MS" pitchFamily="34" charset="-128"/>
                <a:cs typeface="Arial Unicode MS" pitchFamily="34" charset="-128"/>
              </a:rPr>
              <a:t>10⁴ </a:t>
            </a:r>
            <a:r>
              <a:rPr lang="en-GB" altLang="it-IT" sz="1200" dirty="0" err="1" smtClean="0">
                <a:solidFill>
                  <a:srgbClr val="0047FF"/>
                </a:solidFill>
                <a:ea typeface="Arial Unicode MS" pitchFamily="34" charset="-128"/>
                <a:cs typeface="Arial Unicode MS" pitchFamily="34" charset="-128"/>
              </a:rPr>
              <a:t>più</a:t>
            </a:r>
            <a:r>
              <a:rPr lang="en-GB" altLang="it-IT" sz="1200" dirty="0" smtClean="0">
                <a:solidFill>
                  <a:srgbClr val="0047FF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altLang="it-IT" sz="1200" dirty="0" err="1" smtClean="0">
                <a:solidFill>
                  <a:srgbClr val="0047FF"/>
                </a:solidFill>
                <a:ea typeface="Arial Unicode MS" pitchFamily="34" charset="-128"/>
                <a:cs typeface="Arial Unicode MS" pitchFamily="34" charset="-128"/>
              </a:rPr>
              <a:t>oggetti</a:t>
            </a:r>
            <a:r>
              <a:rPr lang="en-GB" altLang="it-IT" sz="1200" dirty="0" smtClean="0">
                <a:solidFill>
                  <a:srgbClr val="0047FF"/>
                </a:solidFill>
                <a:ea typeface="Arial Unicode MS" pitchFamily="34" charset="-128"/>
                <a:cs typeface="Arial Unicode MS" pitchFamily="34" charset="-128"/>
              </a:rPr>
              <a:t> di </a:t>
            </a:r>
            <a:r>
              <a:rPr lang="en-GB" altLang="it-IT" sz="1200" dirty="0" err="1" smtClean="0">
                <a:solidFill>
                  <a:srgbClr val="0047FF"/>
                </a:solidFill>
                <a:ea typeface="Arial Unicode MS" pitchFamily="34" charset="-128"/>
                <a:cs typeface="Arial Unicode MS" pitchFamily="34" charset="-128"/>
              </a:rPr>
              <a:t>Hipparcos</a:t>
            </a:r>
            <a:endParaRPr lang="en-GB" altLang="it-IT" sz="1200" dirty="0" smtClean="0">
              <a:solidFill>
                <a:srgbClr val="0047FF"/>
              </a:solidFill>
              <a:ea typeface="Arial Unicode MS" pitchFamily="34" charset="-128"/>
              <a:cs typeface="Arial Unicode MS" pitchFamily="34" charset="-128"/>
            </a:endParaRPr>
          </a:p>
          <a:p>
            <a:pPr lvl="1"/>
            <a:r>
              <a:rPr lang="en-US" sz="24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Astrometry and </a:t>
            </a:r>
            <a:r>
              <a:rPr lang="en-US" sz="2400" dirty="0" err="1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SpectroPhotometry</a:t>
            </a:r>
            <a:r>
              <a:rPr lang="en-US" sz="24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 (R  ̴100) for at least one billion stars (1% of the stars in the Milky Way)</a:t>
            </a:r>
          </a:p>
          <a:p>
            <a:pPr lvl="1"/>
            <a:r>
              <a:rPr lang="en-US" sz="24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Spectroscopy (R=11500) for about 150 million stars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343C4-2BFD-486A-AA97-99FA7D792552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1490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The DPAC consists of about 450 persons, spread over academic institutes and space agencies throughout Europe and beyond</a:t>
            </a:r>
          </a:p>
          <a:p>
            <a:pPr>
              <a:lnSpc>
                <a:spcPct val="140000"/>
              </a:lnSpc>
              <a:spcBef>
                <a:spcPct val="0"/>
              </a:spcBef>
              <a:defRPr/>
            </a:pPr>
            <a:r>
              <a:rPr lang="en-US" sz="1600" dirty="0" smtClean="0">
                <a:latin typeface="Arial" charset="0"/>
              </a:rPr>
              <a:t>Scientific community: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1600" dirty="0" err="1" smtClean="0">
                <a:latin typeface="Arial" charset="0"/>
              </a:rPr>
              <a:t>organised</a:t>
            </a:r>
            <a:r>
              <a:rPr lang="en-US" sz="1600" dirty="0" smtClean="0">
                <a:latin typeface="Arial" charset="0"/>
              </a:rPr>
              <a:t> in Data Processing and Analysis Consortium (DPAC)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1600" dirty="0" smtClean="0">
                <a:latin typeface="Arial" charset="0"/>
              </a:rPr>
              <a:t>450+ scientists in 20+ countries active at some level</a:t>
            </a:r>
            <a:endParaRPr lang="en-US" sz="120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343C4-2BFD-486A-AA97-99FA7D792552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2206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The DPAC consists of about 450 persons, spread over academic institutes and space agencies throughout Europe and beyond</a:t>
            </a:r>
          </a:p>
          <a:p>
            <a:pPr>
              <a:lnSpc>
                <a:spcPct val="140000"/>
              </a:lnSpc>
              <a:spcBef>
                <a:spcPct val="0"/>
              </a:spcBef>
              <a:defRPr/>
            </a:pPr>
            <a:r>
              <a:rPr lang="en-US" sz="1600" dirty="0" smtClean="0">
                <a:latin typeface="Arial" charset="0"/>
              </a:rPr>
              <a:t>Scientific community: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1600" dirty="0" err="1" smtClean="0">
                <a:latin typeface="Arial" charset="0"/>
              </a:rPr>
              <a:t>organised</a:t>
            </a:r>
            <a:r>
              <a:rPr lang="en-US" sz="1600" dirty="0" smtClean="0">
                <a:latin typeface="Arial" charset="0"/>
              </a:rPr>
              <a:t> in Data Processing and Analysis Consortium (DPAC)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1600" dirty="0" smtClean="0">
                <a:latin typeface="Arial" charset="0"/>
              </a:rPr>
              <a:t>450+ scientists in 20+ countries active at some level</a:t>
            </a:r>
            <a:endParaRPr lang="en-US" sz="120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343C4-2BFD-486A-AA97-99FA7D79255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2206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Development units (DU) within CU5 (Photometric processing), are dedicated to the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external calibration of Gaia photometry. They are DU13: “Instrument absolute response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characterisation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ground-based preparation” coordinated by E.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Pancino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DU14” “In-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strument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absolute response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characterisation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definition and application” coordinated by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Cacciari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provide an absolute calibration model)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both based in Bologna, Italy, in collaboration with the Bologna,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Barcelona, and Groningen Universities.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343C4-2BFD-486A-AA97-99FA7D792552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7277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343C4-2BFD-486A-AA97-99FA7D792552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2016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106 CCD 102 </a:t>
            </a:r>
            <a:r>
              <a:rPr lang="en-US" dirty="0" err="1" smtClean="0"/>
              <a:t>scientifici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343C4-2BFD-486A-AA97-99FA7D792552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0045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 release October</a:t>
            </a:r>
            <a:r>
              <a:rPr lang="en-US" baseline="0" dirty="0" smtClean="0"/>
              <a:t> 2013 for pipeline testing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343C4-2BFD-486A-AA97-99FA7D792552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038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5C076-117E-4F88-BE0D-4F23A8E9F9EC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5082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54B84-20C7-40F7-B897-5E9AE85F19A8}" type="datetimeFigureOut">
              <a:rPr lang="it-IT" smtClean="0"/>
              <a:t>17/02/2016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2306F-207D-4311-BECB-05995A793B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4470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54B84-20C7-40F7-B897-5E9AE85F19A8}" type="datetimeFigureOut">
              <a:rPr lang="it-IT" smtClean="0"/>
              <a:t>17/02/2016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2306F-207D-4311-BECB-05995A793B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0915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54B84-20C7-40F7-B897-5E9AE85F19A8}" type="datetimeFigureOut">
              <a:rPr lang="it-IT" smtClean="0"/>
              <a:t>17/02/2016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2306F-207D-4311-BECB-05995A793B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1397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54B84-20C7-40F7-B897-5E9AE85F19A8}" type="datetimeFigureOut">
              <a:rPr lang="it-IT" smtClean="0"/>
              <a:t>17/02/2016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2306F-207D-4311-BECB-05995A793B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2206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54B84-20C7-40F7-B897-5E9AE85F19A8}" type="datetimeFigureOut">
              <a:rPr lang="it-IT" smtClean="0"/>
              <a:t>17/02/2016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2306F-207D-4311-BECB-05995A793B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1943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54B84-20C7-40F7-B897-5E9AE85F19A8}" type="datetimeFigureOut">
              <a:rPr lang="it-IT" smtClean="0"/>
              <a:t>17/02/2016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2306F-207D-4311-BECB-05995A793B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8267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54B84-20C7-40F7-B897-5E9AE85F19A8}" type="datetimeFigureOut">
              <a:rPr lang="it-IT" smtClean="0"/>
              <a:t>17/02/2016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2306F-207D-4311-BECB-05995A793B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1308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54B84-20C7-40F7-B897-5E9AE85F19A8}" type="datetimeFigureOut">
              <a:rPr lang="it-IT" smtClean="0"/>
              <a:t>17/02/2016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2306F-207D-4311-BECB-05995A793B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2470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54B84-20C7-40F7-B897-5E9AE85F19A8}" type="datetimeFigureOut">
              <a:rPr lang="it-IT" smtClean="0"/>
              <a:t>17/02/2016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2306F-207D-4311-BECB-05995A793B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2973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54B84-20C7-40F7-B897-5E9AE85F19A8}" type="datetimeFigureOut">
              <a:rPr lang="it-IT" smtClean="0"/>
              <a:t>17/02/2016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2306F-207D-4311-BECB-05995A793B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2730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54B84-20C7-40F7-B897-5E9AE85F19A8}" type="datetimeFigureOut">
              <a:rPr lang="it-IT" smtClean="0"/>
              <a:t>17/02/2016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2306F-207D-4311-BECB-05995A793B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2749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54B84-20C7-40F7-B897-5E9AE85F19A8}" type="datetimeFigureOut">
              <a:rPr lang="it-IT" smtClean="0"/>
              <a:t>17/02/2016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2306F-207D-4311-BECB-05995A793B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419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19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21.png"/><Relationship Id="rId10" Type="http://schemas.openxmlformats.org/officeDocument/2006/relationships/diagramData" Target="../diagrams/data2.xml"/><Relationship Id="rId4" Type="http://schemas.openxmlformats.org/officeDocument/2006/relationships/image" Target="../media/image20.jpe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jpeg"/><Relationship Id="rId7" Type="http://schemas.openxmlformats.org/officeDocument/2006/relationships/image" Target="../media/image39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hyperlink" Target="http://adsabs.harvard.edu/cgi-bin/nph-data_query?bibcode=2015AN....336..515A&amp;db_key=AST&amp;link_type=ABSTRACT&amp;high=5660b4a91c2377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smos.esa.int/web/gaia/iow_20150115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1143000"/>
            <a:ext cx="9144000" cy="2133600"/>
          </a:xfrm>
        </p:spPr>
        <p:txBody>
          <a:bodyPr>
            <a:noAutofit/>
          </a:bodyPr>
          <a:lstStyle/>
          <a:p>
            <a:r>
              <a:rPr lang="en-US" sz="4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</a:rPr>
              <a:t>The  Spectrophotometric Standard Stars Grid for the Gaia absolute calibration</a:t>
            </a:r>
            <a:endParaRPr lang="it-IT" sz="48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A50021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3429000"/>
            <a:ext cx="9144000" cy="2438400"/>
          </a:xfrm>
        </p:spPr>
        <p:txBody>
          <a:bodyPr>
            <a:normAutofit fontScale="32500" lnSpcReduction="20000"/>
          </a:bodyPr>
          <a:lstStyle/>
          <a:p>
            <a:r>
              <a:rPr lang="en-US" sz="86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</a:rPr>
              <a:t>Giuseppe </a:t>
            </a:r>
            <a:r>
              <a:rPr lang="en-US" sz="8600" b="1" cap="none" spc="0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</a:rPr>
              <a:t>Altavilla</a:t>
            </a:r>
            <a:endParaRPr lang="en-US" sz="8600" b="1" cap="none" spc="0" dirty="0" smtClean="0">
              <a:ln w="12700">
                <a:solidFill>
                  <a:schemeClr val="bg1"/>
                </a:solidFill>
                <a:prstDash val="solid"/>
              </a:ln>
              <a:solidFill>
                <a:srgbClr val="A50021"/>
              </a:solidFill>
            </a:endParaRPr>
          </a:p>
          <a:p>
            <a:r>
              <a:rPr lang="en-US" sz="8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</a:rPr>
              <a:t>&amp;</a:t>
            </a:r>
            <a:r>
              <a:rPr lang="en-US" sz="86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</a:rPr>
              <a:t> </a:t>
            </a:r>
          </a:p>
          <a:p>
            <a:r>
              <a:rPr lang="en-US" sz="86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</a:rPr>
              <a:t>G. </a:t>
            </a:r>
            <a:r>
              <a:rPr lang="en-US" sz="8600" b="1" cap="none" spc="0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</a:rPr>
              <a:t>Cocozza</a:t>
            </a:r>
            <a:r>
              <a:rPr lang="en-US" sz="86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</a:rPr>
              <a:t>, S. </a:t>
            </a:r>
            <a:r>
              <a:rPr lang="en-US" sz="8600" b="1" cap="none" spc="0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</a:rPr>
              <a:t>Galleti</a:t>
            </a:r>
            <a:r>
              <a:rPr lang="en-US" sz="86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</a:rPr>
              <a:t>, S. </a:t>
            </a:r>
            <a:r>
              <a:rPr lang="en-US" sz="8600" b="1" cap="none" spc="0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</a:rPr>
              <a:t>Ragaini</a:t>
            </a:r>
            <a:endParaRPr lang="en-US" sz="8600" b="1" cap="none" spc="0" dirty="0" smtClean="0">
              <a:ln w="12700">
                <a:solidFill>
                  <a:schemeClr val="bg1"/>
                </a:solidFill>
                <a:prstDash val="solid"/>
              </a:ln>
              <a:solidFill>
                <a:srgbClr val="A50021"/>
              </a:solidFill>
            </a:endParaRPr>
          </a:p>
          <a:p>
            <a:endParaRPr lang="en-US" sz="3100" b="1" cap="none" spc="0" dirty="0" smtClean="0">
              <a:ln w="12700">
                <a:solidFill>
                  <a:schemeClr val="bg1"/>
                </a:solidFill>
                <a:prstDash val="solid"/>
              </a:ln>
              <a:solidFill>
                <a:srgbClr val="A50021"/>
              </a:solidFill>
            </a:endParaRPr>
          </a:p>
          <a:p>
            <a:r>
              <a:rPr lang="en-US" sz="7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</a:rPr>
              <a:t>E. </a:t>
            </a:r>
            <a:r>
              <a:rPr lang="en-US" sz="74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</a:rPr>
              <a:t>Pancino</a:t>
            </a:r>
            <a:r>
              <a:rPr lang="en-US" sz="7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</a:rPr>
              <a:t>, M. </a:t>
            </a:r>
            <a:r>
              <a:rPr lang="en-US" sz="74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</a:rPr>
              <a:t>Bellazzini</a:t>
            </a:r>
            <a:r>
              <a:rPr lang="en-US" sz="7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</a:rPr>
              <a:t>, A. </a:t>
            </a:r>
            <a:r>
              <a:rPr lang="en-US" sz="74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</a:rPr>
              <a:t>Bragaglia</a:t>
            </a:r>
            <a:r>
              <a:rPr lang="en-US" sz="7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</a:rPr>
              <a:t>, C. </a:t>
            </a:r>
            <a:r>
              <a:rPr lang="en-US" sz="74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</a:rPr>
              <a:t>Cacciari</a:t>
            </a:r>
            <a:r>
              <a:rPr lang="en-US" sz="7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</a:rPr>
              <a:t>, L. </a:t>
            </a:r>
            <a:r>
              <a:rPr lang="en-US" sz="74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</a:rPr>
              <a:t>Federici</a:t>
            </a:r>
            <a:r>
              <a:rPr lang="en-US" sz="7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</a:rPr>
              <a:t>, </a:t>
            </a:r>
          </a:p>
          <a:p>
            <a:r>
              <a:rPr lang="en-US" sz="7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</a:rPr>
              <a:t>P. </a:t>
            </a:r>
            <a:r>
              <a:rPr lang="en-US" sz="74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</a:rPr>
              <a:t>Montegriffo</a:t>
            </a:r>
            <a:r>
              <a:rPr lang="en-US" sz="7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</a:rPr>
              <a:t>, S. Marinoni, G. </a:t>
            </a:r>
            <a:r>
              <a:rPr lang="en-US" sz="74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</a:rPr>
              <a:t>Tessicini</a:t>
            </a:r>
            <a:r>
              <a:rPr lang="en-US" sz="7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</a:rPr>
              <a:t>, G. </a:t>
            </a:r>
            <a:r>
              <a:rPr lang="en-US" sz="74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</a:rPr>
              <a:t>Valentini</a:t>
            </a:r>
            <a:endParaRPr lang="en-US" sz="74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rgbClr val="A50021"/>
              </a:solidFill>
            </a:endParaRPr>
          </a:p>
          <a:p>
            <a:endParaRPr lang="it-IT" sz="6000" dirty="0">
              <a:ln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5029200"/>
            <a:ext cx="7258728" cy="22098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2057400" cy="116240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5910032"/>
            <a:ext cx="1523999" cy="73460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472" y="414486"/>
            <a:ext cx="1094328" cy="68395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962" y="327661"/>
            <a:ext cx="1619838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2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it-IT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</a:rPr>
              <a:t>Gaia </a:t>
            </a:r>
            <a:r>
              <a:rPr lang="it-IT" sz="40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</a:rPr>
              <a:t>passbands</a:t>
            </a:r>
            <a:endParaRPr lang="it-IT" sz="40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456481" y="273629"/>
            <a:ext cx="8216640" cy="1133399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altLang="it-IT" sz="2900" dirty="0"/>
          </a:p>
        </p:txBody>
      </p:sp>
      <p:grpSp>
        <p:nvGrpSpPr>
          <p:cNvPr id="16" name="Gruppo 15"/>
          <p:cNvGrpSpPr/>
          <p:nvPr/>
        </p:nvGrpSpPr>
        <p:grpSpPr>
          <a:xfrm>
            <a:off x="1191481" y="1236962"/>
            <a:ext cx="6733319" cy="5392438"/>
            <a:chOff x="1143000" y="1160762"/>
            <a:chExt cx="6733319" cy="5392438"/>
          </a:xfrm>
        </p:grpSpPr>
        <p:sp>
          <p:nvSpPr>
            <p:cNvPr id="14" name="Rettangolo 13"/>
            <p:cNvSpPr/>
            <p:nvPr/>
          </p:nvSpPr>
          <p:spPr>
            <a:xfrm>
              <a:off x="1143000" y="5783647"/>
              <a:ext cx="6592320" cy="7695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160762"/>
              <a:ext cx="6592320" cy="4622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5123039" y="5791200"/>
              <a:ext cx="2537280" cy="3165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39" tIns="42452" rIns="81639" bIns="42452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9pPr>
            </a:lstStyle>
            <a:p>
              <a:pPr hangingPunct="1">
                <a:buClrTx/>
                <a:buFontTx/>
                <a:buNone/>
              </a:pPr>
              <a:r>
                <a:rPr lang="en-US" altLang="it-IT" sz="1500" b="1"/>
                <a:t>G 3300-10500Å</a:t>
              </a:r>
            </a:p>
          </p:txBody>
        </p:sp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5089919" y="6082111"/>
              <a:ext cx="2786400" cy="3165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39" tIns="42452" rIns="81639" bIns="42452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9pPr>
            </a:lstStyle>
            <a:p>
              <a:pPr hangingPunct="1">
                <a:buClrTx/>
                <a:buFontTx/>
                <a:buNone/>
              </a:pPr>
              <a:r>
                <a:rPr lang="en-US" altLang="it-IT" sz="1500" b="1"/>
                <a:t> RVS 8470-8740Å, R=11500</a:t>
              </a:r>
            </a:p>
          </p:txBody>
        </p:sp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1845720" y="5791200"/>
              <a:ext cx="2537280" cy="3165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39" tIns="42452" rIns="81639" bIns="42452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9pPr>
            </a:lstStyle>
            <a:p>
              <a:pPr hangingPunct="1">
                <a:buClrTx/>
                <a:buFontTx/>
                <a:buNone/>
              </a:pPr>
              <a:r>
                <a:rPr lang="en-US" altLang="it-IT" sz="1500" b="1"/>
                <a:t>BP 3300-6800Å, R=80-20</a:t>
              </a: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1847159" y="6090752"/>
              <a:ext cx="2537280" cy="3165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39" tIns="42452" rIns="81639" bIns="42452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9pPr>
            </a:lstStyle>
            <a:p>
              <a:pPr hangingPunct="1">
                <a:buClrTx/>
                <a:buFontTx/>
                <a:buNone/>
              </a:pPr>
              <a:r>
                <a:rPr lang="en-US" altLang="it-IT" sz="1500" b="1"/>
                <a:t>RP 6400-10500Å, R=90-70</a:t>
              </a:r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1430999" y="5915053"/>
              <a:ext cx="414720" cy="1441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it-IT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1430999" y="6208844"/>
              <a:ext cx="414720" cy="1441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it-IT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4669439" y="5915053"/>
              <a:ext cx="414720" cy="1441"/>
            </a:xfrm>
            <a:prstGeom prst="line">
              <a:avLst/>
            </a:prstGeom>
            <a:noFill/>
            <a:ln w="36720">
              <a:solidFill>
                <a:srgbClr val="00AE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it-IT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4669439" y="6208844"/>
              <a:ext cx="414720" cy="1441"/>
            </a:xfrm>
            <a:prstGeom prst="line">
              <a:avLst/>
            </a:prstGeom>
            <a:noFill/>
            <a:ln w="36720">
              <a:solidFill>
                <a:srgbClr val="99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8587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</a:rPr>
              <a:t>Gaia absolute calibration</a:t>
            </a:r>
            <a:endParaRPr lang="it-IT" sz="40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4" name="Segnaposto contenuto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092" y="3828288"/>
            <a:ext cx="4251960" cy="2648712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16" y="1676400"/>
            <a:ext cx="4343400" cy="1524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76600"/>
            <a:ext cx="4251960" cy="264871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910894" y="6546244"/>
            <a:ext cx="3204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Astraatmadja</a:t>
            </a:r>
            <a:r>
              <a:rPr lang="it-IT" sz="1200" dirty="0"/>
              <a:t>, 2015, GAIA-C8-TN-MPIA-TLA-001 </a:t>
            </a:r>
          </a:p>
        </p:txBody>
      </p:sp>
      <p:graphicFrame>
        <p:nvGraphicFramePr>
          <p:cNvPr id="8" name="Diagramma 7"/>
          <p:cNvGraphicFramePr/>
          <p:nvPr>
            <p:extLst>
              <p:ext uri="{D42A27DB-BD31-4B8C-83A1-F6EECF244321}">
                <p14:modId xmlns:p14="http://schemas.microsoft.com/office/powerpoint/2010/main" val="2079217436"/>
              </p:ext>
            </p:extLst>
          </p:nvPr>
        </p:nvGraphicFramePr>
        <p:xfrm>
          <a:off x="457200" y="2413000"/>
          <a:ext cx="6400800" cy="4133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9" name="Diagramma 8"/>
          <p:cNvGraphicFramePr/>
          <p:nvPr>
            <p:extLst>
              <p:ext uri="{D42A27DB-BD31-4B8C-83A1-F6EECF244321}">
                <p14:modId xmlns:p14="http://schemas.microsoft.com/office/powerpoint/2010/main" val="2062002483"/>
              </p:ext>
            </p:extLst>
          </p:nvPr>
        </p:nvGraphicFramePr>
        <p:xfrm>
          <a:off x="3048000" y="19812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0" name="Immagin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211580"/>
            <a:ext cx="3276600" cy="2453640"/>
          </a:xfrm>
          <a:prstGeom prst="rect">
            <a:avLst/>
          </a:prstGeom>
        </p:spPr>
      </p:pic>
      <p:grpSp>
        <p:nvGrpSpPr>
          <p:cNvPr id="11" name="Gruppo 10"/>
          <p:cNvGrpSpPr/>
          <p:nvPr/>
        </p:nvGrpSpPr>
        <p:grpSpPr>
          <a:xfrm>
            <a:off x="5486400" y="2743200"/>
            <a:ext cx="2043953" cy="762000"/>
            <a:chOff x="-121681" y="894083"/>
            <a:chExt cx="2043953" cy="762000"/>
          </a:xfrm>
        </p:grpSpPr>
        <p:sp>
          <p:nvSpPr>
            <p:cNvPr id="12" name="Rettangolo 11"/>
            <p:cNvSpPr/>
            <p:nvPr/>
          </p:nvSpPr>
          <p:spPr>
            <a:xfrm>
              <a:off x="0" y="894083"/>
              <a:ext cx="1922272" cy="65024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ttangolo 12"/>
            <p:cNvSpPr/>
            <p:nvPr/>
          </p:nvSpPr>
          <p:spPr>
            <a:xfrm>
              <a:off x="-121681" y="1005843"/>
              <a:ext cx="1922272" cy="6502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kern="1200" dirty="0" smtClean="0">
                  <a:ln>
                    <a:solidFill>
                      <a:schemeClr val="tx1"/>
                    </a:solidFill>
                  </a:ln>
                  <a:solidFill>
                    <a:srgbClr val="FFC000"/>
                  </a:solidFill>
                </a:rPr>
                <a:t>Extraction</a:t>
              </a:r>
              <a:endParaRPr lang="it-IT" sz="3000" b="1" kern="12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407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7" descr="NT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138" y="5079808"/>
            <a:ext cx="1859076" cy="180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8" descr="RE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8708" y="5562600"/>
            <a:ext cx="1696866" cy="131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9" descr="TN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3796" y="2970432"/>
            <a:ext cx="2050204" cy="245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loiano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92759" y="764974"/>
            <a:ext cx="1851241" cy="1610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73" y="1101819"/>
            <a:ext cx="1661160" cy="1447800"/>
          </a:xfrm>
          <a:prstGeom prst="rect">
            <a:avLst/>
          </a:prstGeom>
        </p:spPr>
      </p:pic>
      <p:pic>
        <p:nvPicPr>
          <p:cNvPr id="8" name="Picture 20" descr="CAH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-76200" y="1101819"/>
            <a:ext cx="22479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9" y="2970579"/>
            <a:ext cx="1828800" cy="122682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371600" y="2164600"/>
            <a:ext cx="6019800" cy="3398000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</a:rPr>
              <a:t>A large observational effort</a:t>
            </a:r>
            <a:r>
              <a:rPr lang="en-US" sz="2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n-US" sz="2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</a:rPr>
              <a:t> to collect the required data started in 2006, completed in 2015.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</a:rPr>
              <a:t>Almost </a:t>
            </a:r>
            <a:r>
              <a:rPr lang="en-US" sz="20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n-US" sz="20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</a:rPr>
              <a:t>5000 </a:t>
            </a:r>
            <a:r>
              <a:rPr lang="en-US" sz="20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</a:rPr>
              <a:t>hours </a:t>
            </a:r>
            <a:r>
              <a:rPr lang="en-US" sz="20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</a:rPr>
              <a:t> (</a:t>
            </a:r>
            <a:r>
              <a:rPr lang="en-US" sz="20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</a:rPr>
              <a:t>the equivalent of 500 nights)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n-US" sz="20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</a:rPr>
              <a:t>&gt;900 different </a:t>
            </a:r>
            <a:r>
              <a:rPr lang="en-US" sz="20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</a:rPr>
              <a:t>nights, 66 </a:t>
            </a:r>
            <a:r>
              <a:rPr lang="en-US" sz="20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</a:rPr>
              <a:t>observing </a:t>
            </a:r>
            <a:r>
              <a:rPr lang="en-US" sz="20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</a:rPr>
              <a:t>runs from 2006 to 2015 </a:t>
            </a:r>
            <a:endParaRPr lang="en-US" sz="2000" dirty="0">
              <a:ln w="12700">
                <a:solidFill>
                  <a:srgbClr val="002060"/>
                </a:solidFill>
                <a:prstDash val="solid"/>
              </a:ln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</a:rPr>
              <a:t>6</a:t>
            </a:r>
            <a:r>
              <a:rPr lang="en-US" sz="20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</a:rPr>
              <a:t>(+1) </a:t>
            </a:r>
            <a:r>
              <a:rPr lang="en-US" sz="20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</a:rPr>
              <a:t>telescopes and </a:t>
            </a:r>
            <a:r>
              <a:rPr lang="en-US" sz="20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</a:rPr>
              <a:t>instruments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</a:rPr>
              <a:t>Comparable to one of the large modern surveys (GES) 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sp>
        <p:nvSpPr>
          <p:cNvPr id="12" name="Titolo 1"/>
          <p:cNvSpPr>
            <a:spLocks noGrp="1"/>
          </p:cNvSpPr>
          <p:nvPr>
            <p:ph type="title"/>
          </p:nvPr>
        </p:nvSpPr>
        <p:spPr>
          <a:xfrm>
            <a:off x="457200" y="579438"/>
            <a:ext cx="8229600" cy="56356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</a:rPr>
              <a:t>Gaia SPSS </a:t>
            </a:r>
            <a:endParaRPr lang="it-IT" sz="40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756148" y="2005769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Cassini 1.5m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829961" y="5055035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TNG 3.58m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0" y="5079808"/>
            <a:ext cx="120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NTT 3.58m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823729" y="5562600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REM 0.6m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-15138" y="2970432"/>
            <a:ext cx="11782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San Pedro 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Mártir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1.5m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-28257" y="1102151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CAHA 2.2m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4120741" y="1102483"/>
            <a:ext cx="1044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TJO 0.8m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903156"/>
            <a:ext cx="3003073" cy="1955178"/>
          </a:xfrm>
          <a:prstGeom prst="rect">
            <a:avLst/>
          </a:prstGeom>
        </p:spPr>
      </p:pic>
      <p:sp>
        <p:nvSpPr>
          <p:cNvPr id="23" name="Rettangolo 22"/>
          <p:cNvSpPr/>
          <p:nvPr/>
        </p:nvSpPr>
        <p:spPr>
          <a:xfrm>
            <a:off x="4381500" y="6189345"/>
            <a:ext cx="495300" cy="89535"/>
          </a:xfrm>
          <a:prstGeom prst="rect">
            <a:avLst/>
          </a:prstGeom>
          <a:noFill/>
          <a:ln w="6350" cap="rnd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3886200" y="5619631"/>
            <a:ext cx="670162" cy="99180"/>
          </a:xfrm>
          <a:prstGeom prst="rect">
            <a:avLst/>
          </a:prstGeom>
          <a:noFill/>
          <a:ln w="6350" cap="rnd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/>
          <p:cNvSpPr/>
          <p:nvPr/>
        </p:nvSpPr>
        <p:spPr>
          <a:xfrm>
            <a:off x="5029200" y="5694878"/>
            <a:ext cx="285750" cy="89535"/>
          </a:xfrm>
          <a:prstGeom prst="rect">
            <a:avLst/>
          </a:prstGeom>
          <a:noFill/>
          <a:ln w="6350" cap="rnd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/>
          <p:cNvSpPr/>
          <p:nvPr/>
        </p:nvSpPr>
        <p:spPr>
          <a:xfrm>
            <a:off x="5111113" y="5612963"/>
            <a:ext cx="285750" cy="89535"/>
          </a:xfrm>
          <a:prstGeom prst="rect">
            <a:avLst/>
          </a:prstGeom>
          <a:noFill/>
          <a:ln w="6350" cap="rnd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/>
          <p:cNvSpPr/>
          <p:nvPr/>
        </p:nvSpPr>
        <p:spPr>
          <a:xfrm>
            <a:off x="5063490" y="5526287"/>
            <a:ext cx="308609" cy="94178"/>
          </a:xfrm>
          <a:prstGeom prst="rect">
            <a:avLst/>
          </a:prstGeom>
          <a:noFill/>
          <a:ln w="6350" cap="rnd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/>
          <p:cNvSpPr/>
          <p:nvPr/>
        </p:nvSpPr>
        <p:spPr>
          <a:xfrm>
            <a:off x="5433058" y="5526286"/>
            <a:ext cx="285750" cy="89535"/>
          </a:xfrm>
          <a:prstGeom prst="rect">
            <a:avLst/>
          </a:prstGeom>
          <a:noFill/>
          <a:ln w="6350" cap="rnd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60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7" descr="NT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138" y="5079808"/>
            <a:ext cx="1859076" cy="180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8" descr="RE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8708" y="5562600"/>
            <a:ext cx="1696866" cy="131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9" descr="TN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3796" y="2970432"/>
            <a:ext cx="2050204" cy="245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loiano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92759" y="764974"/>
            <a:ext cx="1851241" cy="1610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73" y="1101819"/>
            <a:ext cx="1661160" cy="1447800"/>
          </a:xfrm>
          <a:prstGeom prst="rect">
            <a:avLst/>
          </a:prstGeom>
        </p:spPr>
      </p:pic>
      <p:pic>
        <p:nvPicPr>
          <p:cNvPr id="8" name="Picture 20" descr="CAH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-76200" y="1101819"/>
            <a:ext cx="22479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9" y="2970579"/>
            <a:ext cx="1828800" cy="1226820"/>
          </a:xfrm>
          <a:prstGeom prst="rect">
            <a:avLst/>
          </a:prstGeom>
        </p:spPr>
      </p:pic>
      <p:sp>
        <p:nvSpPr>
          <p:cNvPr id="11" name="Titolo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sp>
        <p:nvSpPr>
          <p:cNvPr id="12" name="Titolo 1"/>
          <p:cNvSpPr>
            <a:spLocks noGrp="1"/>
          </p:cNvSpPr>
          <p:nvPr>
            <p:ph type="title"/>
          </p:nvPr>
        </p:nvSpPr>
        <p:spPr>
          <a:xfrm>
            <a:off x="457200" y="579438"/>
            <a:ext cx="8229600" cy="56356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</a:rPr>
              <a:t>Gaia SPSS</a:t>
            </a:r>
            <a:endParaRPr lang="it-IT" sz="40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756148" y="2005769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Cassini 1.5m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829961" y="5055035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TNG 3.58m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0" y="5079808"/>
            <a:ext cx="120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NTT 3.58m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823729" y="5562600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REM 0.6m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-15138" y="2970432"/>
            <a:ext cx="11782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San Pedro 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Mártir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1.5m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-28257" y="1102151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CAHA 2.2m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4120741" y="1102483"/>
            <a:ext cx="1044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TJO 0.8m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1371600" y="2164600"/>
            <a:ext cx="6019800" cy="3398000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it-IT" sz="2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</a:rPr>
              <a:t>  ̴</a:t>
            </a:r>
            <a:r>
              <a:rPr lang="en-US" altLang="it-IT" sz="2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</a:rPr>
              <a:t>200 calibrators (SPSS</a:t>
            </a:r>
            <a:r>
              <a:rPr lang="en-US" altLang="it-IT" sz="2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</a:rPr>
              <a:t>),   </a:t>
            </a:r>
            <a:r>
              <a:rPr lang="en-US" altLang="it-IT" sz="2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</a:rPr>
              <a:t>̴1% internal and a </a:t>
            </a:r>
            <a:r>
              <a:rPr lang="en-US" altLang="it-IT" sz="2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</a:rPr>
              <a:t>few % external </a:t>
            </a:r>
            <a:r>
              <a:rPr lang="en-US" altLang="it-IT" sz="2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</a:rPr>
              <a:t>accuracy, </a:t>
            </a:r>
            <a:r>
              <a:rPr lang="en-US" altLang="it-IT" sz="2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</a:rPr>
              <a:t>to </a:t>
            </a:r>
            <a:r>
              <a:rPr lang="en-US" altLang="it-IT" sz="2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</a:rPr>
              <a:t>model the </a:t>
            </a:r>
            <a:r>
              <a:rPr lang="en-US" altLang="it-IT" sz="2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</a:rPr>
              <a:t>instruments response </a:t>
            </a:r>
            <a:endParaRPr lang="it-IT" altLang="it-IT" sz="20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n w="12700">
                <a:solidFill>
                  <a:srgbClr val="002060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903156"/>
            <a:ext cx="3003073" cy="1955178"/>
          </a:xfrm>
          <a:prstGeom prst="rect">
            <a:avLst/>
          </a:prstGeom>
        </p:spPr>
      </p:pic>
      <p:sp>
        <p:nvSpPr>
          <p:cNvPr id="41" name="Rettangolo 40"/>
          <p:cNvSpPr/>
          <p:nvPr/>
        </p:nvSpPr>
        <p:spPr>
          <a:xfrm>
            <a:off x="4381500" y="6189345"/>
            <a:ext cx="495300" cy="89535"/>
          </a:xfrm>
          <a:prstGeom prst="rect">
            <a:avLst/>
          </a:prstGeom>
          <a:noFill/>
          <a:ln w="6350" cap="rnd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ttangolo 41"/>
          <p:cNvSpPr/>
          <p:nvPr/>
        </p:nvSpPr>
        <p:spPr>
          <a:xfrm>
            <a:off x="3886200" y="5619631"/>
            <a:ext cx="670162" cy="99180"/>
          </a:xfrm>
          <a:prstGeom prst="rect">
            <a:avLst/>
          </a:prstGeom>
          <a:noFill/>
          <a:ln w="6350" cap="rnd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42"/>
          <p:cNvSpPr/>
          <p:nvPr/>
        </p:nvSpPr>
        <p:spPr>
          <a:xfrm>
            <a:off x="5029200" y="5694878"/>
            <a:ext cx="285750" cy="89535"/>
          </a:xfrm>
          <a:prstGeom prst="rect">
            <a:avLst/>
          </a:prstGeom>
          <a:noFill/>
          <a:ln w="6350" cap="rnd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43"/>
          <p:cNvSpPr/>
          <p:nvPr/>
        </p:nvSpPr>
        <p:spPr>
          <a:xfrm>
            <a:off x="5111113" y="5612963"/>
            <a:ext cx="285750" cy="89535"/>
          </a:xfrm>
          <a:prstGeom prst="rect">
            <a:avLst/>
          </a:prstGeom>
          <a:noFill/>
          <a:ln w="6350" cap="rnd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ttangolo 44"/>
          <p:cNvSpPr/>
          <p:nvPr/>
        </p:nvSpPr>
        <p:spPr>
          <a:xfrm>
            <a:off x="5063490" y="5526287"/>
            <a:ext cx="308609" cy="94178"/>
          </a:xfrm>
          <a:prstGeom prst="rect">
            <a:avLst/>
          </a:prstGeom>
          <a:noFill/>
          <a:ln w="6350" cap="rnd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ttangolo 45"/>
          <p:cNvSpPr/>
          <p:nvPr/>
        </p:nvSpPr>
        <p:spPr>
          <a:xfrm>
            <a:off x="5433058" y="5526286"/>
            <a:ext cx="285750" cy="89535"/>
          </a:xfrm>
          <a:prstGeom prst="rect">
            <a:avLst/>
          </a:prstGeom>
          <a:noFill/>
          <a:ln w="6350" cap="rnd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070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3" algn="ctr" rtl="0">
              <a:spcBef>
                <a:spcPct val="0"/>
              </a:spcBef>
            </a:pPr>
            <a:r>
              <a:rPr lang="en-US" sz="4000" b="1" kern="120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SPSS V1 release</a:t>
            </a:r>
            <a:endParaRPr lang="it-IT" sz="4000" b="1" kern="1200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/>
              <a:t>July 2015</a:t>
            </a:r>
            <a:endParaRPr lang="it-IT" sz="2000" b="1" dirty="0"/>
          </a:p>
          <a:p>
            <a:endParaRPr lang="it-IT" dirty="0"/>
          </a:p>
        </p:txBody>
      </p:sp>
      <p:sp>
        <p:nvSpPr>
          <p:cNvPr id="6" name="TextBox 9"/>
          <p:cNvSpPr txBox="1"/>
          <p:nvPr/>
        </p:nvSpPr>
        <p:spPr>
          <a:xfrm>
            <a:off x="6096000" y="2224979"/>
            <a:ext cx="2930251" cy="40934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b="1" dirty="0" smtClean="0"/>
              <a:t> </a:t>
            </a:r>
            <a:r>
              <a:rPr lang="en-US" sz="2000" b="1" dirty="0" smtClean="0"/>
              <a:t>94  SPSS 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Extended with theoretical </a:t>
            </a:r>
            <a:r>
              <a:rPr lang="en-US" sz="2000" dirty="0"/>
              <a:t>or empirical </a:t>
            </a:r>
            <a:r>
              <a:rPr lang="en-US" sz="2000" dirty="0" smtClean="0"/>
              <a:t>template </a:t>
            </a:r>
            <a:r>
              <a:rPr lang="en-US" sz="2000" dirty="0"/>
              <a:t>spectra </a:t>
            </a:r>
            <a:r>
              <a:rPr lang="en-US" sz="2000" dirty="0" smtClean="0"/>
              <a:t>(CALSPEC,</a:t>
            </a:r>
            <a:endParaRPr lang="en-US" sz="2000" dirty="0"/>
          </a:p>
          <a:p>
            <a:r>
              <a:rPr lang="en-US" sz="2000" dirty="0" smtClean="0"/>
              <a:t>     Gaia </a:t>
            </a:r>
            <a:r>
              <a:rPr lang="en-US" sz="2000" dirty="0"/>
              <a:t>spectral </a:t>
            </a:r>
            <a:r>
              <a:rPr lang="en-US" sz="2000" dirty="0" smtClean="0"/>
              <a:t>libraries, </a:t>
            </a:r>
            <a:endParaRPr lang="en-US" sz="2000" dirty="0"/>
          </a:p>
          <a:p>
            <a:r>
              <a:rPr lang="en-US" sz="2000" dirty="0" smtClean="0"/>
              <a:t>     Public libraries) 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Can </a:t>
            </a:r>
            <a:r>
              <a:rPr lang="en-US" sz="2000" dirty="0"/>
              <a:t>calibrate </a:t>
            </a:r>
            <a:r>
              <a:rPr lang="en-US" sz="2000" dirty="0" smtClean="0">
                <a:solidFill>
                  <a:srgbClr val="C00000"/>
                </a:solidFill>
              </a:rPr>
              <a:t>1</a:t>
            </a:r>
            <a:r>
              <a:rPr lang="en-US" sz="2000" baseline="30000" dirty="0" smtClean="0">
                <a:solidFill>
                  <a:srgbClr val="C00000"/>
                </a:solidFill>
              </a:rPr>
              <a:t>st </a:t>
            </a:r>
            <a:r>
              <a:rPr lang="en-US" sz="2000" dirty="0" smtClean="0">
                <a:solidFill>
                  <a:srgbClr val="C00000"/>
                </a:solidFill>
              </a:rPr>
              <a:t>Gaia </a:t>
            </a:r>
            <a:r>
              <a:rPr lang="en-US" sz="2000" dirty="0">
                <a:solidFill>
                  <a:srgbClr val="C00000"/>
                </a:solidFill>
              </a:rPr>
              <a:t>release </a:t>
            </a:r>
            <a:r>
              <a:rPr lang="en-US" sz="2000" dirty="0" smtClean="0">
                <a:solidFill>
                  <a:srgbClr val="C00000"/>
                </a:solidFill>
              </a:rPr>
              <a:t>(end summer 2016)</a:t>
            </a:r>
            <a:r>
              <a:rPr lang="en-US" sz="2000" dirty="0"/>
              <a:t>,</a:t>
            </a:r>
            <a:r>
              <a:rPr lang="en-US" sz="2000" dirty="0" smtClean="0"/>
              <a:t> </a:t>
            </a:r>
            <a:r>
              <a:rPr lang="en-US" sz="2000" dirty="0"/>
              <a:t>G </a:t>
            </a:r>
            <a:r>
              <a:rPr lang="en-US" sz="2000" dirty="0" smtClean="0"/>
              <a:t>band only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Already exceeding DPAC requirements </a:t>
            </a:r>
          </a:p>
          <a:p>
            <a:endParaRPr lang="en-US" sz="20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2848"/>
            <a:ext cx="6152607" cy="430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1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3" algn="ctr" rtl="0">
              <a:spcBef>
                <a:spcPct val="0"/>
              </a:spcBef>
            </a:pPr>
            <a:r>
              <a:rPr lang="en-US" sz="4000" b="1" kern="120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SPSS V1 release</a:t>
            </a:r>
            <a:endParaRPr lang="it-IT" sz="4000" b="1" kern="1200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/>
              <a:t>July 2015</a:t>
            </a:r>
            <a:endParaRPr lang="it-IT" sz="2000" b="1" dirty="0"/>
          </a:p>
          <a:p>
            <a:endParaRPr lang="it-IT" dirty="0"/>
          </a:p>
        </p:txBody>
      </p:sp>
      <p:sp>
        <p:nvSpPr>
          <p:cNvPr id="6" name="TextBox 9"/>
          <p:cNvSpPr txBox="1"/>
          <p:nvPr/>
        </p:nvSpPr>
        <p:spPr>
          <a:xfrm>
            <a:off x="6096000" y="2224979"/>
            <a:ext cx="2930251" cy="37856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b="1" dirty="0" smtClean="0"/>
              <a:t> </a:t>
            </a:r>
            <a:r>
              <a:rPr lang="en-US" sz="2000" b="1" dirty="0" smtClean="0"/>
              <a:t>94  SPSS 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Extended with theoretical </a:t>
            </a:r>
            <a:r>
              <a:rPr lang="en-US" sz="2000" dirty="0"/>
              <a:t>or empirical </a:t>
            </a:r>
            <a:r>
              <a:rPr lang="en-US" sz="2000" dirty="0" smtClean="0"/>
              <a:t>template </a:t>
            </a:r>
            <a:r>
              <a:rPr lang="en-US" sz="2000" dirty="0"/>
              <a:t>spectra </a:t>
            </a:r>
            <a:r>
              <a:rPr lang="en-US" sz="2000" dirty="0" smtClean="0"/>
              <a:t>(CALSPEC,</a:t>
            </a:r>
            <a:endParaRPr lang="en-US" sz="2000" dirty="0"/>
          </a:p>
          <a:p>
            <a:r>
              <a:rPr lang="en-US" sz="2000" dirty="0" smtClean="0"/>
              <a:t>     Gaia </a:t>
            </a:r>
            <a:r>
              <a:rPr lang="en-US" sz="2000" dirty="0"/>
              <a:t>spectral </a:t>
            </a:r>
            <a:r>
              <a:rPr lang="en-US" sz="2000" dirty="0" smtClean="0"/>
              <a:t>libraries, </a:t>
            </a:r>
            <a:endParaRPr lang="en-US" sz="2000" dirty="0"/>
          </a:p>
          <a:p>
            <a:r>
              <a:rPr lang="en-US" sz="2000" dirty="0" smtClean="0"/>
              <a:t>     Public libraries) 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Can </a:t>
            </a:r>
            <a:r>
              <a:rPr lang="en-US" sz="2000" dirty="0"/>
              <a:t>calibrate </a:t>
            </a:r>
            <a:r>
              <a:rPr lang="en-US" sz="2000" dirty="0" smtClean="0">
                <a:solidFill>
                  <a:srgbClr val="C00000"/>
                </a:solidFill>
              </a:rPr>
              <a:t>1</a:t>
            </a:r>
            <a:r>
              <a:rPr lang="en-US" sz="2000" baseline="30000" dirty="0" smtClean="0">
                <a:solidFill>
                  <a:srgbClr val="C00000"/>
                </a:solidFill>
              </a:rPr>
              <a:t>st </a:t>
            </a:r>
            <a:r>
              <a:rPr lang="en-US" sz="2000" dirty="0" smtClean="0">
                <a:solidFill>
                  <a:srgbClr val="C00000"/>
                </a:solidFill>
              </a:rPr>
              <a:t>Gaia </a:t>
            </a:r>
            <a:r>
              <a:rPr lang="en-US" sz="2000" dirty="0">
                <a:solidFill>
                  <a:srgbClr val="C00000"/>
                </a:solidFill>
              </a:rPr>
              <a:t>release </a:t>
            </a:r>
            <a:r>
              <a:rPr lang="en-US" sz="2000" dirty="0" smtClean="0">
                <a:solidFill>
                  <a:srgbClr val="C00000"/>
                </a:solidFill>
              </a:rPr>
              <a:t>(end summer 2016</a:t>
            </a:r>
            <a:r>
              <a:rPr lang="en-US" sz="2000" dirty="0" smtClean="0"/>
              <a:t>), G band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Already exceeding DPAC requirements 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4964" y="1431038"/>
            <a:ext cx="4309872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3" algn="ctr" rtl="0">
              <a:spcBef>
                <a:spcPct val="0"/>
              </a:spcBef>
            </a:pPr>
            <a:r>
              <a:rPr lang="en-US" sz="4000" b="1" kern="120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SPSS V1 release</a:t>
            </a:r>
            <a:endParaRPr lang="it-IT" sz="4000" b="1" kern="1200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0"/>
            <a:ext cx="4495800" cy="44958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00200"/>
            <a:ext cx="44958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4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arrotondato 14"/>
          <p:cNvSpPr/>
          <p:nvPr/>
        </p:nvSpPr>
        <p:spPr>
          <a:xfrm>
            <a:off x="2800773" y="1085671"/>
            <a:ext cx="2590800" cy="3321337"/>
          </a:xfrm>
          <a:prstGeom prst="roundRect">
            <a:avLst/>
          </a:prstGeom>
          <a:solidFill>
            <a:srgbClr val="FFC0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arrotondato 13"/>
          <p:cNvSpPr/>
          <p:nvPr/>
        </p:nvSpPr>
        <p:spPr>
          <a:xfrm>
            <a:off x="5943600" y="1575017"/>
            <a:ext cx="3200400" cy="5663983"/>
          </a:xfrm>
          <a:prstGeom prst="round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arrotondato 10"/>
          <p:cNvSpPr/>
          <p:nvPr/>
        </p:nvSpPr>
        <p:spPr>
          <a:xfrm>
            <a:off x="0" y="637176"/>
            <a:ext cx="2362200" cy="3782424"/>
          </a:xfrm>
          <a:prstGeom prst="roundRect">
            <a:avLst/>
          </a:prstGeom>
          <a:solidFill>
            <a:srgbClr val="92D05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229415"/>
            <a:ext cx="3037438" cy="303743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3" algn="r" rtl="0">
              <a:spcBef>
                <a:spcPct val="0"/>
              </a:spcBef>
            </a:pPr>
            <a:r>
              <a:rPr lang="en-US" sz="4000" b="1" kern="1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SPSS… not only spectroscopy</a:t>
            </a:r>
            <a:endParaRPr lang="it-IT" sz="4000" b="1" kern="1200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087" y="2092178"/>
            <a:ext cx="2190277" cy="220218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800773" y="1035865"/>
            <a:ext cx="2609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Constancy </a:t>
            </a:r>
            <a:r>
              <a:rPr lang="en-US" sz="2400" b="1" dirty="0"/>
              <a:t>assessment</a:t>
            </a:r>
            <a:r>
              <a:rPr lang="en-US" sz="2400" b="1" dirty="0" smtClean="0"/>
              <a:t>:</a:t>
            </a:r>
          </a:p>
          <a:p>
            <a:pPr algn="ctr"/>
            <a:r>
              <a:rPr lang="en-US" dirty="0"/>
              <a:t>Marinoni et al, in </a:t>
            </a:r>
            <a:r>
              <a:rPr lang="en-US" dirty="0" smtClean="0"/>
              <a:t>prep.</a:t>
            </a:r>
            <a:r>
              <a:rPr lang="en-US" sz="2400" b="1" dirty="0" smtClean="0"/>
              <a:t> </a:t>
            </a:r>
            <a:r>
              <a:rPr lang="en-US" sz="2000" dirty="0" smtClean="0"/>
              <a:t> </a:t>
            </a:r>
            <a:endParaRPr lang="it-IT" sz="20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14300" y="637175"/>
            <a:ext cx="2552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Instruments </a:t>
            </a:r>
          </a:p>
          <a:p>
            <a:r>
              <a:rPr lang="en-US" sz="2400" b="1" dirty="0" smtClean="0"/>
              <a:t>characterization</a:t>
            </a:r>
          </a:p>
          <a:p>
            <a:r>
              <a:rPr lang="it-IT" dirty="0" smtClean="0">
                <a:hlinkClick r:id="rId4"/>
              </a:rPr>
              <a:t>Altavilla et al. </a:t>
            </a:r>
          </a:p>
          <a:p>
            <a:r>
              <a:rPr lang="it-IT" dirty="0" smtClean="0">
                <a:hlinkClick r:id="rId4"/>
              </a:rPr>
              <a:t>2015AN.336.515A</a:t>
            </a:r>
            <a:endParaRPr lang="en-US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019800" y="1767750"/>
            <a:ext cx="2921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Absolute Photometry</a:t>
            </a:r>
            <a:endParaRPr lang="it-IT" sz="2400" b="1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744362"/>
            <a:ext cx="3037438" cy="303743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266853"/>
            <a:ext cx="3038947" cy="3038947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3" y="2008775"/>
            <a:ext cx="2207714" cy="2202181"/>
          </a:xfrm>
          <a:prstGeom prst="rect">
            <a:avLst/>
          </a:prstGeom>
        </p:spPr>
      </p:pic>
      <p:sp>
        <p:nvSpPr>
          <p:cNvPr id="17" name="Rettangolo arrotondato 16"/>
          <p:cNvSpPr/>
          <p:nvPr/>
        </p:nvSpPr>
        <p:spPr>
          <a:xfrm>
            <a:off x="1524000" y="4483208"/>
            <a:ext cx="4388764" cy="2374792"/>
          </a:xfrm>
          <a:prstGeom prst="roundRect">
            <a:avLst/>
          </a:prstGeom>
          <a:solidFill>
            <a:srgbClr val="00B0F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608212"/>
            <a:ext cx="2719653" cy="213360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20" name="CasellaDiTesto 19"/>
          <p:cNvSpPr txBox="1"/>
          <p:nvPr/>
        </p:nvSpPr>
        <p:spPr>
          <a:xfrm>
            <a:off x="4359009" y="5048071"/>
            <a:ext cx="1660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The </a:t>
            </a:r>
            <a:r>
              <a:rPr lang="en-US" sz="2400" b="1" dirty="0" smtClean="0"/>
              <a:t>ASDC</a:t>
            </a:r>
          </a:p>
          <a:p>
            <a:pPr algn="ctr"/>
            <a:r>
              <a:rPr lang="en-US" sz="2400" b="1" dirty="0" smtClean="0"/>
              <a:t>Gaia </a:t>
            </a:r>
            <a:r>
              <a:rPr lang="en-US" sz="2400" b="1" dirty="0"/>
              <a:t>SPSS </a:t>
            </a:r>
            <a:r>
              <a:rPr lang="en-US" sz="2400" b="1" dirty="0" smtClean="0"/>
              <a:t>archive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429000" y="6418646"/>
            <a:ext cx="2545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gaiaextra.asdc.asi.it:8900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0399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895600" y="1064567"/>
            <a:ext cx="3363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b="1" dirty="0"/>
              <a:t>mid 2016 for Gaia 2nd release</a:t>
            </a:r>
            <a:endParaRPr lang="it-IT" sz="2000" b="1" dirty="0"/>
          </a:p>
        </p:txBody>
      </p:sp>
      <p:grpSp>
        <p:nvGrpSpPr>
          <p:cNvPr id="4" name="Gruppo 3"/>
          <p:cNvGrpSpPr/>
          <p:nvPr/>
        </p:nvGrpSpPr>
        <p:grpSpPr>
          <a:xfrm>
            <a:off x="-381000" y="2905184"/>
            <a:ext cx="3772969" cy="3495616"/>
            <a:chOff x="3770831" y="1981200"/>
            <a:chExt cx="3772969" cy="3495616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0831" y="1981200"/>
              <a:ext cx="3772969" cy="3495616"/>
            </a:xfrm>
            <a:prstGeom prst="rect">
              <a:avLst/>
            </a:prstGeom>
            <a:ln>
              <a:solidFill>
                <a:schemeClr val="accent1">
                  <a:shade val="50000"/>
                </a:schemeClr>
              </a:solidFill>
            </a:ln>
            <a:scene3d>
              <a:camera prst="isometricRightUp"/>
              <a:lightRig rig="threePt" dir="t"/>
            </a:scene3d>
          </p:spPr>
        </p:pic>
        <p:sp>
          <p:nvSpPr>
            <p:cNvPr id="3" name="CasellaDiTesto 2"/>
            <p:cNvSpPr txBox="1"/>
            <p:nvPr/>
          </p:nvSpPr>
          <p:spPr>
            <a:xfrm>
              <a:off x="4802168" y="2161097"/>
              <a:ext cx="1894429" cy="369332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V0 - October 2013</a:t>
              </a:r>
              <a:endParaRPr lang="it-IT" dirty="0"/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2667000" y="2907792"/>
            <a:ext cx="3776472" cy="3493008"/>
            <a:chOff x="4681727" y="2364181"/>
            <a:chExt cx="3776472" cy="3493008"/>
          </a:xfrm>
        </p:grpSpPr>
        <p:pic>
          <p:nvPicPr>
            <p:cNvPr id="13" name="Immagine 12"/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727" y="2364181"/>
              <a:ext cx="3776472" cy="3493008"/>
            </a:xfrm>
            <a:prstGeom prst="rect">
              <a:avLst/>
            </a:prstGeom>
            <a:ln>
              <a:solidFill>
                <a:schemeClr val="accent1">
                  <a:shade val="50000"/>
                </a:schemeClr>
              </a:solidFill>
            </a:ln>
            <a:scene3d>
              <a:camera prst="isometricRightUp"/>
              <a:lightRig rig="threePt" dir="t"/>
            </a:scene3d>
          </p:spPr>
        </p:pic>
        <p:sp>
          <p:nvSpPr>
            <p:cNvPr id="10" name="CasellaDiTesto 9"/>
            <p:cNvSpPr txBox="1"/>
            <p:nvPr/>
          </p:nvSpPr>
          <p:spPr>
            <a:xfrm>
              <a:off x="5771562" y="2629808"/>
              <a:ext cx="1483098" cy="369332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V1 - July 2015</a:t>
              </a:r>
              <a:endParaRPr lang="it-IT" dirty="0"/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5715000" y="2907792"/>
            <a:ext cx="3776472" cy="3493008"/>
            <a:chOff x="5748528" y="2819529"/>
            <a:chExt cx="3776472" cy="3493008"/>
          </a:xfrm>
        </p:grpSpPr>
        <p:sp>
          <p:nvSpPr>
            <p:cNvPr id="15" name="Rettangolo 14"/>
            <p:cNvSpPr/>
            <p:nvPr/>
          </p:nvSpPr>
          <p:spPr>
            <a:xfrm>
              <a:off x="5748528" y="2819529"/>
              <a:ext cx="3776472" cy="3493008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6889720" y="3085744"/>
              <a:ext cx="1497526" cy="369332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Summer 2016</a:t>
              </a:r>
              <a:endParaRPr lang="it-IT" dirty="0"/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6436524" y="3296722"/>
              <a:ext cx="2521844" cy="2646878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V2</a:t>
              </a:r>
              <a:endParaRPr lang="it-IT" sz="166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sp>
        <p:nvSpPr>
          <p:cNvPr id="14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lvl="3" algn="ctr" rtl="0">
              <a:spcBef>
                <a:spcPct val="0"/>
              </a:spcBef>
            </a:pPr>
            <a:r>
              <a:rPr lang="en-US" sz="4000" b="1" kern="120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SPSS </a:t>
            </a:r>
            <a:r>
              <a:rPr lang="en-US" sz="4000" b="1" kern="1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V2 </a:t>
            </a:r>
            <a:r>
              <a:rPr lang="en-US" sz="4000" b="1" kern="120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release</a:t>
            </a:r>
            <a:endParaRPr lang="it-IT" sz="4000" b="1" kern="1200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9"/>
          <p:cNvSpPr txBox="1"/>
          <p:nvPr/>
        </p:nvSpPr>
        <p:spPr>
          <a:xfrm>
            <a:off x="762000" y="1447800"/>
            <a:ext cx="35052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Including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constancy </a:t>
            </a:r>
            <a:r>
              <a:rPr lang="en-US" sz="2000" dirty="0"/>
              <a:t>assessment </a:t>
            </a:r>
            <a:r>
              <a:rPr lang="en-US" sz="2000" dirty="0" smtClean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absolute </a:t>
            </a:r>
            <a:r>
              <a:rPr lang="en-US" sz="2000" dirty="0"/>
              <a:t>photometry   </a:t>
            </a:r>
            <a:endParaRPr lang="en-US" sz="2000" dirty="0" smtClean="0"/>
          </a:p>
        </p:txBody>
      </p:sp>
      <p:sp>
        <p:nvSpPr>
          <p:cNvPr id="9" name="CasellaDiTesto 8"/>
          <p:cNvSpPr txBox="1"/>
          <p:nvPr/>
        </p:nvSpPr>
        <p:spPr>
          <a:xfrm>
            <a:off x="4648200" y="1447800"/>
            <a:ext cx="40578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Improving the SPSS grid: 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more spectra, fringing corr. …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more SPSS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667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269591"/>
              </p:ext>
            </p:extLst>
          </p:nvPr>
        </p:nvGraphicFramePr>
        <p:xfrm>
          <a:off x="-2" y="0"/>
          <a:ext cx="9144002" cy="68381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3"/>
                <a:gridCol w="7543799"/>
              </a:tblGrid>
              <a:tr h="1478513"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chemeClr val="tx1"/>
                          </a:solidFill>
                        </a:rPr>
                        <a:t>First release: end </a:t>
                      </a:r>
                      <a:r>
                        <a:rPr lang="it-IT" b="1" dirty="0" err="1" smtClean="0">
                          <a:solidFill>
                            <a:schemeClr val="tx1"/>
                          </a:solidFill>
                        </a:rPr>
                        <a:t>summer</a:t>
                      </a:r>
                      <a:r>
                        <a:rPr lang="it-IT" b="1" dirty="0" smtClean="0">
                          <a:solidFill>
                            <a:schemeClr val="tx1"/>
                          </a:solidFill>
                        </a:rPr>
                        <a:t> 2016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3333CC"/>
                          </a:solidFill>
                        </a:rPr>
                        <a:t>Positions (α, δ) and G magnitudes (single-star and good astrometric </a:t>
                      </a:r>
                      <a:r>
                        <a:rPr lang="en-US" b="0" dirty="0" err="1" smtClean="0">
                          <a:solidFill>
                            <a:srgbClr val="3333CC"/>
                          </a:solidFill>
                        </a:rPr>
                        <a:t>behaviour</a:t>
                      </a:r>
                      <a:r>
                        <a:rPr lang="en-US" b="0" dirty="0" smtClean="0">
                          <a:solidFill>
                            <a:srgbClr val="3333CC"/>
                          </a:solidFill>
                        </a:rPr>
                        <a:t>).</a:t>
                      </a:r>
                      <a:r>
                        <a:rPr lang="en-US" b="0" baseline="0" dirty="0" smtClean="0">
                          <a:solidFill>
                            <a:srgbClr val="3333CC"/>
                          </a:solidFill>
                        </a:rPr>
                        <a:t> </a:t>
                      </a:r>
                      <a:r>
                        <a:rPr lang="en-US" b="0" dirty="0" smtClean="0">
                          <a:solidFill>
                            <a:srgbClr val="C00000"/>
                          </a:solidFill>
                        </a:rPr>
                        <a:t>Photometric data of Ecliptic Poles</a:t>
                      </a:r>
                      <a:r>
                        <a:rPr lang="en-US" b="0" baseline="0" dirty="0" smtClean="0">
                          <a:solidFill>
                            <a:srgbClr val="C00000"/>
                          </a:solidFill>
                        </a:rPr>
                        <a:t> Scanning </a:t>
                      </a:r>
                      <a:r>
                        <a:rPr lang="en-US" b="0" dirty="0" smtClean="0">
                          <a:solidFill>
                            <a:srgbClr val="C00000"/>
                          </a:solidFill>
                        </a:rPr>
                        <a:t>RR </a:t>
                      </a:r>
                      <a:r>
                        <a:rPr lang="en-US" b="0" dirty="0" err="1" smtClean="0">
                          <a:solidFill>
                            <a:srgbClr val="C00000"/>
                          </a:solidFill>
                        </a:rPr>
                        <a:t>Lyrae</a:t>
                      </a:r>
                      <a:r>
                        <a:rPr lang="en-US" b="0" dirty="0" smtClean="0">
                          <a:solidFill>
                            <a:srgbClr val="C00000"/>
                          </a:solidFill>
                        </a:rPr>
                        <a:t> and Cepheid variable stars.</a:t>
                      </a:r>
                      <a:r>
                        <a:rPr lang="en-US" b="0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b="0" dirty="0" smtClean="0">
                          <a:solidFill>
                            <a:srgbClr val="003300"/>
                          </a:solidFill>
                        </a:rPr>
                        <a:t>The five-parameter astrometric solution - positions, parallaxes, and proper motions - for stars in common with</a:t>
                      </a:r>
                      <a:r>
                        <a:rPr lang="en-US" b="0" baseline="0" dirty="0" smtClean="0">
                          <a:solidFill>
                            <a:srgbClr val="003300"/>
                          </a:solidFill>
                        </a:rPr>
                        <a:t> </a:t>
                      </a:r>
                      <a:r>
                        <a:rPr lang="en-US" b="0" dirty="0" smtClean="0">
                          <a:solidFill>
                            <a:srgbClr val="003300"/>
                          </a:solidFill>
                        </a:rPr>
                        <a:t>the Tycho-2 Catalogue. The catalogue is based on the</a:t>
                      </a:r>
                      <a:r>
                        <a:rPr lang="en-US" b="0" dirty="0" smtClean="0"/>
                        <a:t> </a:t>
                      </a:r>
                      <a:r>
                        <a:rPr lang="en-US" b="0" dirty="0" err="1" smtClean="0">
                          <a:hlinkClick r:id="rId3"/>
                        </a:rPr>
                        <a:t>Tycho</a:t>
                      </a:r>
                      <a:r>
                        <a:rPr lang="en-US" b="0" dirty="0" smtClean="0">
                          <a:hlinkClick r:id="rId3"/>
                        </a:rPr>
                        <a:t>-Gaia Astrometric Solution</a:t>
                      </a:r>
                      <a:r>
                        <a:rPr lang="en-US" b="0" dirty="0" smtClean="0"/>
                        <a:t> </a:t>
                      </a:r>
                      <a:endParaRPr lang="it-IT" b="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924071">
                <a:tc>
                  <a:txBody>
                    <a:bodyPr/>
                    <a:lstStyle/>
                    <a:p>
                      <a:r>
                        <a:rPr lang="it-IT" b="1" dirty="0" smtClean="0"/>
                        <a:t>Second release: </a:t>
                      </a:r>
                      <a:r>
                        <a:rPr lang="it-IT" b="1" dirty="0" err="1" smtClean="0"/>
                        <a:t>summer</a:t>
                      </a:r>
                      <a:r>
                        <a:rPr lang="it-IT" b="1" dirty="0" smtClean="0"/>
                        <a:t> 2017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3333CC"/>
                          </a:solidFill>
                        </a:rPr>
                        <a:t>Five-parameter astrometric solutions (single-star).</a:t>
                      </a:r>
                      <a:r>
                        <a:rPr lang="en-US" baseline="0" dirty="0" smtClean="0">
                          <a:solidFill>
                            <a:srgbClr val="3333CC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Integrated BP/RP photometry. </a:t>
                      </a:r>
                      <a:r>
                        <a:rPr lang="en-US" dirty="0" smtClean="0">
                          <a:solidFill>
                            <a:srgbClr val="003300"/>
                          </a:solidFill>
                        </a:rPr>
                        <a:t>Mean radial (no radial-velocity variation).</a:t>
                      </a:r>
                    </a:p>
                  </a:txBody>
                  <a:tcPr/>
                </a:tc>
              </a:tr>
              <a:tr h="1755734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Third release: summer 2018 (TBC)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3333CC"/>
                          </a:solidFill>
                        </a:rPr>
                        <a:t>Orbital solutions, system radial velocity and five-parameter astrometric solutions, for binaries having periods between 2 months and 75% of the observing time will be released.</a:t>
                      </a:r>
                      <a:r>
                        <a:rPr lang="en-US" baseline="0" dirty="0" smtClean="0">
                          <a:solidFill>
                            <a:srgbClr val="3333CC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Object classification and astrophysical parameters, together with BP/RP spectra and/or RVS spectra they are based on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(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well-behaved objects).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003300"/>
                          </a:solidFill>
                        </a:rPr>
                        <a:t>Mean radial velocities</a:t>
                      </a:r>
                      <a:r>
                        <a:rPr lang="en-US" baseline="0" dirty="0" smtClean="0">
                          <a:solidFill>
                            <a:srgbClr val="003300"/>
                          </a:solidFill>
                        </a:rPr>
                        <a:t> (</a:t>
                      </a:r>
                      <a:r>
                        <a:rPr lang="en-US" dirty="0" smtClean="0">
                          <a:solidFill>
                            <a:srgbClr val="003300"/>
                          </a:solidFill>
                        </a:rPr>
                        <a:t>no radial-velocity and with available atmospheric-parameter estimates).</a:t>
                      </a:r>
                    </a:p>
                  </a:txBody>
                  <a:tcPr/>
                </a:tc>
              </a:tr>
              <a:tr h="1201292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/>
                        <a:t>Fourth release: summer 2019 (TBC)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3333CC"/>
                          </a:solidFill>
                        </a:rPr>
                        <a:t>Variable-star classifications will be released together with the epoch photometry used for the stars.</a:t>
                      </a:r>
                      <a:r>
                        <a:rPr lang="en-US" baseline="0" dirty="0" smtClean="0">
                          <a:solidFill>
                            <a:srgbClr val="3333CC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Solar-system results will be released with preliminary orbital solutions and individual epoch observations.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003300"/>
                          </a:solidFill>
                        </a:rPr>
                        <a:t>Non-single star catalogues.</a:t>
                      </a:r>
                    </a:p>
                  </a:txBody>
                  <a:tcPr/>
                </a:tc>
              </a:tr>
              <a:tr h="14785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 err="1" smtClean="0"/>
                        <a:t>Final</a:t>
                      </a:r>
                      <a:r>
                        <a:rPr lang="it-IT" b="1" dirty="0" smtClean="0"/>
                        <a:t> release: 2022 (TBC)</a:t>
                      </a:r>
                      <a:endParaRPr lang="it-IT" dirty="0" smtClean="0"/>
                    </a:p>
                    <a:p>
                      <a:pPr algn="l"/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3333CC"/>
                          </a:solidFill>
                        </a:rPr>
                        <a:t>Full astrometric, photometric, and radial-velocity catalogues.</a:t>
                      </a:r>
                      <a:r>
                        <a:rPr lang="en-US" baseline="0" dirty="0" smtClean="0">
                          <a:solidFill>
                            <a:srgbClr val="3333CC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All available variable-star and non-single-star solutions.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rgbClr val="003300"/>
                          </a:solidFill>
                          <a:latin typeface="+mn-lt"/>
                          <a:ea typeface="+mn-ea"/>
                          <a:cs typeface="+mn-cs"/>
                        </a:rPr>
                        <a:t>Source classifications, astrophysical for stars, unresolved binaries, galaxies, and quasars. </a:t>
                      </a:r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An </a:t>
                      </a:r>
                      <a:r>
                        <a:rPr lang="en-US" dirty="0" err="1" smtClean="0">
                          <a:solidFill>
                            <a:srgbClr val="7030A0"/>
                          </a:solidFill>
                        </a:rPr>
                        <a:t>exo</a:t>
                      </a:r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-planet list.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All epoch and transit data for all </a:t>
                      </a:r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sources.</a:t>
                      </a:r>
                      <a:r>
                        <a:rPr lang="en-US" dirty="0" err="1" smtClean="0"/>
                        <a:t>All</a:t>
                      </a:r>
                      <a:r>
                        <a:rPr lang="en-US" dirty="0" smtClean="0"/>
                        <a:t> ground-based observations made for data-processing purposes.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750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</a:rPr>
              <a:t>Gaia </a:t>
            </a:r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</a:rPr>
              <a:t>objectives</a:t>
            </a:r>
            <a:endParaRPr lang="it-IT" sz="40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2590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The largest and most precise 3D chart of our Galaxy (6D space survey: </a:t>
            </a:r>
            <a:r>
              <a:rPr lang="el-GR" sz="24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α, δ,</a:t>
            </a:r>
            <a:r>
              <a:rPr lang="en-US" sz="24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l-GR" sz="24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π, μα, μδ</a:t>
            </a:r>
            <a:r>
              <a:rPr lang="en-US" sz="24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l-GR" sz="24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+</a:t>
            </a:r>
            <a:r>
              <a:rPr lang="en-US" sz="24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 complementary </a:t>
            </a:r>
            <a:r>
              <a:rPr lang="en-US" sz="24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radial </a:t>
            </a:r>
            <a:r>
              <a:rPr lang="en-US" sz="24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velocities) + astrophysical parameters </a:t>
            </a:r>
          </a:p>
          <a:p>
            <a:r>
              <a:rPr lang="en-US" sz="24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Composition</a:t>
            </a:r>
            <a:r>
              <a:rPr lang="en-US" sz="24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, Formation and Evolution of our </a:t>
            </a:r>
            <a:r>
              <a:rPr lang="en-US" sz="24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Galaxy, unraveling </a:t>
            </a:r>
            <a:r>
              <a:rPr lang="en-US" sz="24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the chemical and dynamical history of our </a:t>
            </a:r>
            <a:r>
              <a:rPr lang="en-US" sz="24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Galaxy... And much more!</a:t>
            </a:r>
            <a:endParaRPr lang="it-IT" sz="2400" dirty="0">
              <a:ln w="12700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239001" y="3739522"/>
            <a:ext cx="1905000" cy="296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it-IT" sz="160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a typeface="+mn-ea"/>
                <a:cs typeface="+mn-cs"/>
              </a:rPr>
              <a:t>Astrometric accuracy: </a:t>
            </a:r>
            <a:endParaRPr lang="en-US" altLang="it-IT" sz="1600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a typeface="+mn-ea"/>
              <a:cs typeface="+mn-cs"/>
            </a:endParaRPr>
          </a:p>
          <a:p>
            <a:r>
              <a:rPr lang="en-US" altLang="it-IT" sz="16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a typeface="+mn-ea"/>
                <a:cs typeface="+mn-cs"/>
              </a:rPr>
              <a:t>the Hyades </a:t>
            </a:r>
            <a:r>
              <a:rPr lang="en-US" altLang="it-IT" sz="16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D  ̴47 </a:t>
            </a:r>
            <a:r>
              <a:rPr lang="en-US" altLang="it-IT" sz="160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pc   </a:t>
            </a:r>
            <a:r>
              <a:rPr lang="en-US" altLang="it-IT" sz="16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a typeface="+mn-ea"/>
                <a:cs typeface="+mn-cs"/>
              </a:rPr>
              <a:t> </a:t>
            </a:r>
            <a:endParaRPr lang="en-US" altLang="it-IT" sz="1600" dirty="0">
              <a:ln w="12700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a typeface="+mn-ea"/>
              <a:cs typeface="+mn-cs"/>
            </a:endParaRPr>
          </a:p>
        </p:txBody>
      </p:sp>
      <p:pic>
        <p:nvPicPr>
          <p:cNvPr id="5" name="Picture 6" descr="Gaia_accuracies_1of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" y="3735117"/>
            <a:ext cx="2383592" cy="3099816"/>
          </a:xfrm>
          <a:prstGeom prst="rect">
            <a:avLst/>
          </a:prstGeom>
          <a:noFill/>
        </p:spPr>
      </p:pic>
      <p:pic>
        <p:nvPicPr>
          <p:cNvPr id="7" name="Picture 8" descr="Gaia_accuracies_2of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6641" y="3739522"/>
            <a:ext cx="2393959" cy="3099816"/>
          </a:xfrm>
          <a:prstGeom prst="rect">
            <a:avLst/>
          </a:prstGeom>
          <a:noFill/>
        </p:spPr>
      </p:pic>
      <p:pic>
        <p:nvPicPr>
          <p:cNvPr id="8" name="Picture 10" descr="Gaia_accuracies_3of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4402" y="3739522"/>
            <a:ext cx="2500798" cy="3099816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871257" y="6564868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1960</a:t>
            </a:r>
            <a:endParaRPr lang="it-IT" sz="1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789725" y="6550223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2022</a:t>
            </a:r>
            <a:endParaRPr lang="it-IT" sz="14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328544" y="6551711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1993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93783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</a:rPr>
              <a:t>SPSS V1 release</a:t>
            </a:r>
            <a:endParaRPr lang="it-IT" sz="40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89" y="1524000"/>
            <a:ext cx="6887817" cy="514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0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it-IT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</a:rPr>
              <a:t>Gaia will provide…</a:t>
            </a:r>
            <a:endParaRPr lang="it-IT" sz="40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4" name="Rectangle 2"/>
          <p:cNvSpPr>
            <a:spLocks noGrp="1"/>
          </p:cNvSpPr>
          <p:nvPr/>
        </p:nvSpPr>
        <p:spPr bwMode="auto">
          <a:xfrm>
            <a:off x="609600" y="1752600"/>
            <a:ext cx="84439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8001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12573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7145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21717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endParaRPr lang="en-GB" altLang="it-IT" sz="3800" dirty="0" smtClean="0">
              <a:latin typeface="Arial" pitchFamily="34" charset="0"/>
            </a:endParaRPr>
          </a:p>
        </p:txBody>
      </p:sp>
      <p:sp>
        <p:nvSpPr>
          <p:cNvPr id="5" name="Rectangle 3"/>
          <p:cNvSpPr>
            <a:spLocks noGrp="1"/>
          </p:cNvSpPr>
          <p:nvPr/>
        </p:nvSpPr>
        <p:spPr bwMode="auto">
          <a:xfrm>
            <a:off x="381000" y="1524000"/>
            <a:ext cx="8385175" cy="497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-13873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-13873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-13873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-13873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-13873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latinLnBrk="0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latinLnBrk="0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latinLnBrk="0">
              <a:spcBef>
                <a:spcPct val="20000"/>
              </a:spcBef>
              <a:buClr>
                <a:schemeClr val="tx2"/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latinLnBrk="0">
              <a:spcBef>
                <a:spcPct val="20000"/>
              </a:spcBef>
              <a:buClr>
                <a:schemeClr val="tx2"/>
              </a:buClr>
              <a:buFontTx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GB" altLang="it-IT" sz="24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in our Galaxy …</a:t>
            </a:r>
          </a:p>
          <a:p>
            <a:pPr lvl="1" defTabSz="914400"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GB" altLang="it-IT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the distance and velocity distributions of all stellar populations</a:t>
            </a:r>
          </a:p>
          <a:p>
            <a:pPr lvl="1" defTabSz="914400"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GB" altLang="it-IT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a rigorous framework for stellar structure and evolution theories</a:t>
            </a:r>
          </a:p>
          <a:p>
            <a:pPr lvl="1" defTabSz="914400"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GB" altLang="it-IT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a large-scale survey of extra-solar planets </a:t>
            </a:r>
            <a:r>
              <a:rPr lang="en-GB" altLang="it-IT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a </a:t>
            </a:r>
            <a:r>
              <a:rPr lang="en-GB" altLang="it-IT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large-scale survey of Solar System bodies </a:t>
            </a:r>
            <a:r>
              <a:rPr lang="en-GB" altLang="it-IT" sz="24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… </a:t>
            </a:r>
            <a:r>
              <a:rPr lang="en-GB" altLang="it-IT" sz="24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and beyond</a:t>
            </a:r>
          </a:p>
          <a:p>
            <a:pPr lvl="1" defTabSz="914400"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GB" altLang="it-IT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definitive distance standards out to the LMC/SMC</a:t>
            </a:r>
          </a:p>
          <a:p>
            <a:pPr lvl="1" defTabSz="914400"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GB" altLang="it-IT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rapid reaction alerts for supernovae and burst sources </a:t>
            </a:r>
            <a:r>
              <a:rPr lang="en-GB" altLang="it-IT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QSO </a:t>
            </a:r>
            <a:r>
              <a:rPr lang="en-GB" altLang="it-IT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detection, redshifts, microlensing structure </a:t>
            </a:r>
            <a:r>
              <a:rPr lang="en-GB" altLang="it-IT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fundamental </a:t>
            </a:r>
            <a:r>
              <a:rPr lang="en-GB" altLang="it-IT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quantities to unprecedented accuracy: </a:t>
            </a:r>
            <a:r>
              <a:rPr lang="en-GB" altLang="it-IT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sym typeface="Symbol" pitchFamily="18" charset="2"/>
              </a:rPr>
              <a:t> </a:t>
            </a:r>
            <a:r>
              <a:rPr lang="en-GB" altLang="it-IT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to 10-7 (10-5 present)</a:t>
            </a:r>
          </a:p>
          <a:p>
            <a:pPr defTabSz="914400" eaLnBrk="1" hangingPunct="1">
              <a:lnSpc>
                <a:spcPct val="80000"/>
              </a:lnSpc>
              <a:buFont typeface="Arial" panose="020B0604020202020204" pitchFamily="34" charset="0"/>
            </a:pPr>
            <a:endParaRPr lang="en-GB" altLang="it-IT" sz="2400" dirty="0">
              <a:ln w="12700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70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1371600" y="1676400"/>
            <a:ext cx="6858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DPAC</a:t>
            </a:r>
            <a:r>
              <a:rPr lang="en-US" sz="36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:</a:t>
            </a:r>
            <a:r>
              <a:rPr lang="en-US" sz="28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D</a:t>
            </a:r>
            <a:r>
              <a:rPr lang="en-US" sz="28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ata Processing and Analysis Consortium</a:t>
            </a:r>
          </a:p>
          <a:p>
            <a:r>
              <a:rPr lang="en-US" sz="28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CU1</a:t>
            </a:r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: System Architecture </a:t>
            </a:r>
          </a:p>
          <a:p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CU2: Data Simulations</a:t>
            </a:r>
          </a:p>
          <a:p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CU3: Core Processing</a:t>
            </a:r>
          </a:p>
          <a:p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CU4: Object Processing</a:t>
            </a:r>
          </a:p>
          <a:p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CU5: Photometric Processing</a:t>
            </a:r>
          </a:p>
          <a:p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CU6: Spectroscopic Processing </a:t>
            </a:r>
          </a:p>
          <a:p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CU7: Variability Processing</a:t>
            </a:r>
          </a:p>
          <a:p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CU8: Astrophysical Parameters</a:t>
            </a:r>
          </a:p>
          <a:p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CU9: Catalogue Access</a:t>
            </a:r>
          </a:p>
          <a:p>
            <a:pPr marL="0" indent="0">
              <a:buNone/>
            </a:pPr>
            <a:endParaRPr lang="en-US" sz="2000" dirty="0" smtClean="0">
              <a:ln w="12700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sz="1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</a:rPr>
              <a:t>Gaia DPAC</a:t>
            </a:r>
            <a:endParaRPr lang="it-IT" sz="4000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85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1371600" y="16764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DPAC</a:t>
            </a:r>
            <a:r>
              <a:rPr lang="en-US" sz="36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:</a:t>
            </a:r>
            <a:r>
              <a:rPr lang="en-US" sz="28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D</a:t>
            </a:r>
            <a:r>
              <a:rPr lang="en-US" sz="28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ata Processing and Analysis Consortium</a:t>
            </a:r>
          </a:p>
          <a:p>
            <a:r>
              <a:rPr lang="en-US" sz="28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</a:rPr>
              <a:t>CU1</a:t>
            </a:r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</a:rPr>
              <a:t>: System Architecture </a:t>
            </a:r>
          </a:p>
          <a:p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</a:rPr>
              <a:t>CU2: Data Simulations</a:t>
            </a:r>
          </a:p>
          <a:p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</a:rPr>
              <a:t>CU3: Core Processing</a:t>
            </a:r>
          </a:p>
          <a:p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</a:rPr>
              <a:t>CU4: Object Processing</a:t>
            </a:r>
          </a:p>
          <a:p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CU5: Photometric Processing</a:t>
            </a:r>
          </a:p>
          <a:p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</a:rPr>
              <a:t>CU6: Spectroscopic Processing </a:t>
            </a:r>
          </a:p>
          <a:p>
            <a:r>
              <a: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CU7: Variability Processing</a:t>
            </a:r>
          </a:p>
          <a:p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</a:rPr>
              <a:t>CU8: Astrophysical Parameters</a:t>
            </a:r>
          </a:p>
          <a:p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</a:rPr>
              <a:t>CU9: Catalogue Access</a:t>
            </a:r>
          </a:p>
          <a:p>
            <a:pPr marL="0" indent="0">
              <a:buNone/>
            </a:pPr>
            <a:endParaRPr lang="en-US" sz="2000" dirty="0" smtClean="0">
              <a:ln w="12700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sz="1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</a:rPr>
              <a:t>Gaia DPAC</a:t>
            </a:r>
            <a:endParaRPr lang="it-IT" sz="4000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161" y="3620688"/>
            <a:ext cx="2849039" cy="176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457200" y="1546592"/>
            <a:ext cx="8229600" cy="5082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CU5 - photometric processing</a:t>
            </a:r>
          </a:p>
          <a:p>
            <a:r>
              <a:rPr lang="en-US" sz="28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DU13</a:t>
            </a:r>
            <a:r>
              <a:rPr lang="en-US" sz="28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:</a:t>
            </a:r>
            <a:r>
              <a:rPr lang="en-US" sz="2000" dirty="0"/>
              <a:t> </a:t>
            </a:r>
            <a:r>
              <a:rPr lang="en-US" sz="24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Instrument absolute response characterization: ground-based preparation (E. </a:t>
            </a:r>
            <a:r>
              <a:rPr lang="en-US" sz="2400" dirty="0" err="1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Pancino</a:t>
            </a:r>
            <a:r>
              <a:rPr lang="en-US" sz="24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, G. </a:t>
            </a:r>
            <a:r>
              <a:rPr lang="en-US" sz="2400" dirty="0" err="1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Altavilla</a:t>
            </a:r>
            <a:r>
              <a:rPr lang="en-US" sz="24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 deputy) </a:t>
            </a:r>
            <a:endParaRPr lang="en-US" sz="2400" dirty="0">
              <a:ln w="12700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</a:endParaRPr>
          </a:p>
          <a:p>
            <a:r>
              <a:rPr lang="en-US" sz="28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DU14</a:t>
            </a:r>
            <a:r>
              <a:rPr lang="en-US" sz="28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: </a:t>
            </a:r>
            <a:r>
              <a:rPr lang="en-US" sz="24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Instrument absolute response </a:t>
            </a:r>
            <a:r>
              <a:rPr lang="en-US" sz="2400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characterisation</a:t>
            </a:r>
            <a:r>
              <a:rPr lang="en-US" sz="24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: definition and </a:t>
            </a:r>
            <a:r>
              <a:rPr lang="en-US" sz="24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application (C. </a:t>
            </a:r>
            <a:r>
              <a:rPr lang="en-US" sz="2400" dirty="0" err="1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Cacciari</a:t>
            </a:r>
            <a:r>
              <a:rPr lang="en-US" sz="24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)</a:t>
            </a:r>
            <a:endParaRPr lang="en-US" sz="2400" dirty="0">
              <a:ln w="12700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</a:endParaRPr>
          </a:p>
          <a:p>
            <a:pPr marL="0" indent="0" algn="r">
              <a:buNone/>
            </a:pPr>
            <a:r>
              <a:rPr lang="en-US" sz="24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G. </a:t>
            </a:r>
            <a:r>
              <a:rPr lang="en-US" sz="2400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Cocozza</a:t>
            </a:r>
            <a:r>
              <a:rPr lang="en-US" sz="24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, S. </a:t>
            </a:r>
            <a:r>
              <a:rPr lang="en-US" sz="2400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Galleti</a:t>
            </a:r>
            <a:r>
              <a:rPr lang="en-US" sz="24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, S. </a:t>
            </a:r>
            <a:r>
              <a:rPr lang="en-US" sz="2400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Ragaini</a:t>
            </a:r>
            <a:r>
              <a:rPr lang="en-US" sz="24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, </a:t>
            </a:r>
            <a:endParaRPr lang="en-US" sz="2400" dirty="0" smtClean="0">
              <a:ln w="12700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</a:endParaRPr>
          </a:p>
          <a:p>
            <a:pPr marL="0" indent="0" algn="r">
              <a:buNone/>
            </a:pPr>
            <a:r>
              <a:rPr lang="en-US" sz="24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M</a:t>
            </a:r>
            <a:r>
              <a:rPr lang="en-US" sz="24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. </a:t>
            </a:r>
            <a:r>
              <a:rPr lang="en-US" sz="2400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Bellazzini</a:t>
            </a:r>
            <a:r>
              <a:rPr lang="en-US" sz="24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, A. </a:t>
            </a:r>
            <a:r>
              <a:rPr lang="en-US" sz="2400" dirty="0" err="1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Bragaglia</a:t>
            </a:r>
            <a:r>
              <a:rPr lang="en-US" sz="24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, L</a:t>
            </a:r>
            <a:r>
              <a:rPr lang="en-US" sz="24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. </a:t>
            </a:r>
            <a:r>
              <a:rPr lang="en-US" sz="2400" dirty="0" err="1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Federici</a:t>
            </a:r>
            <a:r>
              <a:rPr lang="en-US" sz="24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, P</a:t>
            </a:r>
            <a:r>
              <a:rPr lang="en-US" sz="24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. </a:t>
            </a:r>
            <a:r>
              <a:rPr lang="en-US" sz="2400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Montegriffo</a:t>
            </a:r>
            <a:r>
              <a:rPr lang="en-US" sz="24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, </a:t>
            </a:r>
            <a:r>
              <a:rPr lang="en-US" sz="24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E. Rossetti</a:t>
            </a:r>
          </a:p>
          <a:p>
            <a:pPr marL="0" indent="0" algn="r">
              <a:buNone/>
            </a:pPr>
            <a:endParaRPr lang="en-US" sz="900" dirty="0" smtClean="0">
              <a:ln w="12700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</a:endParaRPr>
          </a:p>
          <a:p>
            <a:r>
              <a:rPr lang="en-US" sz="28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3300"/>
                </a:solidFill>
              </a:rPr>
              <a:t>DU17</a:t>
            </a:r>
            <a:r>
              <a:rPr lang="en-US" sz="28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:</a:t>
            </a:r>
            <a:r>
              <a:rPr lang="en-US" sz="28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Flux and classification-based science alerts</a:t>
            </a:r>
            <a:endParaRPr lang="en-US" sz="2800" dirty="0" smtClean="0">
              <a:ln w="12700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ln w="12700">
                <a:solidFill>
                  <a:srgbClr val="002060"/>
                </a:solidFill>
                <a:prstDash val="solid"/>
              </a:ln>
              <a:solidFill>
                <a:srgbClr val="930F22"/>
              </a:solidFill>
            </a:endParaRPr>
          </a:p>
          <a:p>
            <a:pPr marL="0" indent="0">
              <a:buNone/>
            </a:pPr>
            <a:r>
              <a:rPr lang="en-US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CU7 - variability </a:t>
            </a:r>
            <a:r>
              <a:rPr lang="en-US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processing </a:t>
            </a:r>
            <a:r>
              <a:rPr lang="en-US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(G. </a:t>
            </a:r>
            <a:r>
              <a:rPr lang="en-US" sz="24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Clementini</a:t>
            </a:r>
            <a:r>
              <a:rPr lang="en-US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)</a:t>
            </a:r>
            <a:endParaRPr lang="en-US" sz="2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sz="1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</a:rPr>
              <a:t>Gaia@Bologna</a:t>
            </a:r>
            <a:endParaRPr lang="it-IT" sz="40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93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800" dirty="0">
                <a:ln w="12700">
                  <a:solidFill>
                    <a:schemeClr val="tx2"/>
                  </a:solidFill>
                  <a:prstDash val="solid"/>
                </a:ln>
                <a:solidFill>
                  <a:srgbClr val="FF0000"/>
                </a:solidFill>
              </a:rPr>
              <a:t>Provide a grid of   </a:t>
            </a:r>
            <a:r>
              <a:rPr lang="en-US" sz="2800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rgbClr val="FF0000"/>
                </a:solidFill>
              </a:rPr>
              <a:t>̴200 </a:t>
            </a:r>
            <a:r>
              <a:rPr lang="en-US" sz="2800" dirty="0" err="1">
                <a:ln w="12700">
                  <a:solidFill>
                    <a:schemeClr val="tx2"/>
                  </a:solidFill>
                  <a:prstDash val="solid"/>
                </a:ln>
                <a:solidFill>
                  <a:srgbClr val="FF0000"/>
                </a:solidFill>
              </a:rPr>
              <a:t>Spectro</a:t>
            </a:r>
            <a:r>
              <a:rPr lang="en-US" sz="2800" dirty="0">
                <a:ln w="12700">
                  <a:solidFill>
                    <a:schemeClr val="tx2"/>
                  </a:solidFill>
                  <a:prstDash val="solid"/>
                </a:ln>
                <a:solidFill>
                  <a:srgbClr val="FF0000"/>
                </a:solidFill>
              </a:rPr>
              <a:t>-Photometric Standard Stars (SPSS) for the absolute </a:t>
            </a:r>
            <a:r>
              <a:rPr lang="en-US" sz="2800" dirty="0" err="1">
                <a:ln w="12700">
                  <a:solidFill>
                    <a:schemeClr val="tx2"/>
                  </a:solidFill>
                  <a:prstDash val="solid"/>
                </a:ln>
                <a:solidFill>
                  <a:srgbClr val="FF0000"/>
                </a:solidFill>
              </a:rPr>
              <a:t>spectro</a:t>
            </a:r>
            <a:r>
              <a:rPr lang="en-US" sz="2800" dirty="0">
                <a:ln w="12700">
                  <a:solidFill>
                    <a:schemeClr val="tx2"/>
                  </a:solidFill>
                  <a:prstDash val="solid"/>
                </a:ln>
                <a:solidFill>
                  <a:srgbClr val="FF0000"/>
                </a:solidFill>
              </a:rPr>
              <a:t>-photometric calibration of the Gaia G-band and low resolution (BP/RP) </a:t>
            </a:r>
            <a:r>
              <a:rPr lang="en-US" sz="2800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rgbClr val="FF0000"/>
                </a:solidFill>
              </a:rPr>
              <a:t>spectrophotometry</a:t>
            </a:r>
          </a:p>
          <a:p>
            <a:pPr marL="0" indent="0">
              <a:buNone/>
            </a:pPr>
            <a:endParaRPr lang="en-US" sz="2800" dirty="0" smtClean="0">
              <a:ln w="12700">
                <a:solidFill>
                  <a:schemeClr val="tx2"/>
                </a:solidFill>
                <a:prstDash val="solid"/>
              </a:ln>
              <a:solidFill>
                <a:srgbClr val="FF0000"/>
              </a:solidFill>
            </a:endParaRPr>
          </a:p>
          <a:p>
            <a:r>
              <a:rPr lang="en-US" sz="2800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rgbClr val="FF0000"/>
                </a:solidFill>
              </a:rPr>
              <a:t>Existing </a:t>
            </a:r>
            <a:r>
              <a:rPr lang="en-US" sz="2800" dirty="0">
                <a:ln w="12700">
                  <a:solidFill>
                    <a:schemeClr val="tx2"/>
                  </a:solidFill>
                  <a:prstDash val="solid"/>
                </a:ln>
                <a:solidFill>
                  <a:srgbClr val="FF0000"/>
                </a:solidFill>
              </a:rPr>
              <a:t>grids are not sufficient, we need:</a:t>
            </a:r>
          </a:p>
          <a:p>
            <a:pPr lvl="1"/>
            <a:r>
              <a:rPr lang="en-US" dirty="0">
                <a:ln w="12700">
                  <a:solidFill>
                    <a:schemeClr val="tx2"/>
                  </a:solidFill>
                  <a:prstDash val="solid"/>
                </a:ln>
                <a:solidFill>
                  <a:srgbClr val="FF0000"/>
                </a:solidFill>
              </a:rPr>
              <a:t>Spectral type </a:t>
            </a:r>
            <a:r>
              <a:rPr lang="en-US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rgbClr val="FF0000"/>
                </a:solidFill>
              </a:rPr>
              <a:t>coverage (all spectral types)</a:t>
            </a:r>
            <a:endParaRPr lang="en-US" dirty="0">
              <a:ln w="12700">
                <a:solidFill>
                  <a:schemeClr val="tx2"/>
                </a:solidFill>
                <a:prstDash val="solid"/>
              </a:ln>
              <a:solidFill>
                <a:srgbClr val="FF0000"/>
              </a:solidFill>
            </a:endParaRPr>
          </a:p>
          <a:p>
            <a:pPr lvl="1"/>
            <a:r>
              <a:rPr lang="en-US" dirty="0">
                <a:ln w="12700">
                  <a:solidFill>
                    <a:schemeClr val="tx2"/>
                  </a:solidFill>
                  <a:prstDash val="solid"/>
                </a:ln>
                <a:solidFill>
                  <a:srgbClr val="FF0000"/>
                </a:solidFill>
              </a:rPr>
              <a:t>Well distributed in the sky</a:t>
            </a:r>
          </a:p>
          <a:p>
            <a:pPr lvl="1"/>
            <a:r>
              <a:rPr lang="en-US" dirty="0">
                <a:ln w="12700">
                  <a:solidFill>
                    <a:schemeClr val="tx2"/>
                  </a:solidFill>
                  <a:prstDash val="solid"/>
                </a:ln>
                <a:solidFill>
                  <a:srgbClr val="FF0000"/>
                </a:solidFill>
              </a:rPr>
              <a:t>Precision and accuracy of 1-3%</a:t>
            </a:r>
          </a:p>
          <a:p>
            <a:pPr lvl="1"/>
            <a:r>
              <a:rPr lang="en-US" dirty="0">
                <a:ln w="12700">
                  <a:solidFill>
                    <a:schemeClr val="tx2"/>
                  </a:solidFill>
                  <a:prstDash val="solid"/>
                </a:ln>
                <a:solidFill>
                  <a:srgbClr val="FF0000"/>
                </a:solidFill>
              </a:rPr>
              <a:t>Good statistics (100-200) </a:t>
            </a:r>
          </a:p>
          <a:p>
            <a:pPr lvl="1"/>
            <a:r>
              <a:rPr lang="en-US" dirty="0">
                <a:ln w="12700">
                  <a:solidFill>
                    <a:schemeClr val="tx2"/>
                  </a:solidFill>
                  <a:prstDash val="solid"/>
                </a:ln>
                <a:solidFill>
                  <a:srgbClr val="FF0000"/>
                </a:solidFill>
              </a:rPr>
              <a:t>Full coverage of Gaia range (330-1100 nm)</a:t>
            </a:r>
          </a:p>
          <a:p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See </a:t>
            </a:r>
            <a:r>
              <a:rPr lang="en-US" sz="2800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Pancino</a:t>
            </a:r>
            <a:r>
              <a:rPr lang="en-US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 et al., 2012, MNRAS, 426, </a:t>
            </a:r>
            <a:r>
              <a:rPr lang="en-US" sz="28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1767,                          </a:t>
            </a:r>
            <a:r>
              <a:rPr lang="it-IT" sz="280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Altavilla </a:t>
            </a:r>
            <a:r>
              <a:rPr lang="it-IT" sz="28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et al. 2015, AN, 336, 515</a:t>
            </a:r>
            <a:endParaRPr lang="en-US" sz="2800" dirty="0">
              <a:ln w="12700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en-US" sz="2800" dirty="0">
              <a:ln w="12700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it-IT" sz="28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57200" y="579438"/>
            <a:ext cx="8229600" cy="563562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</a:rPr>
              <a:t>The Bologna </a:t>
            </a:r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</a:rPr>
              <a:t>CU5DU13 goal</a:t>
            </a:r>
            <a:endParaRPr lang="it-IT" sz="40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56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sp>
        <p:nvSpPr>
          <p:cNvPr id="12" name="Titolo 1"/>
          <p:cNvSpPr>
            <a:spLocks noGrp="1"/>
          </p:cNvSpPr>
          <p:nvPr>
            <p:ph type="title"/>
          </p:nvPr>
        </p:nvSpPr>
        <p:spPr>
          <a:xfrm>
            <a:off x="457200" y="579438"/>
            <a:ext cx="8229600" cy="563562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</a:rPr>
              <a:t>The Bologna </a:t>
            </a:r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</a:rPr>
              <a:t>CU5 ASI funded Team</a:t>
            </a:r>
            <a:endParaRPr lang="it-IT" sz="40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48" y="1243413"/>
            <a:ext cx="1673352" cy="2240837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191000"/>
            <a:ext cx="1673352" cy="2382901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676400"/>
            <a:ext cx="1673352" cy="2231136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79" y="3930410"/>
            <a:ext cx="1673352" cy="207674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219200"/>
            <a:ext cx="3505200" cy="35052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495800" y="4806176"/>
            <a:ext cx="2971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All 3 AR contracts renewed for </a:t>
            </a:r>
            <a:r>
              <a:rPr lang="en-US" sz="2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2016</a:t>
            </a:r>
          </a:p>
          <a:p>
            <a:r>
              <a:rPr lang="en-US" sz="2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TD renewed (-&gt; July 2016)   </a:t>
            </a:r>
          </a:p>
          <a:p>
            <a:r>
              <a:rPr lang="en-US" sz="2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̴3 FTE in contracts + 0.6 FTE </a:t>
            </a:r>
            <a:r>
              <a:rPr lang="en-US" sz="20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OABo</a:t>
            </a:r>
            <a:r>
              <a:rPr lang="en-US" sz="2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 staff + outside personnel</a:t>
            </a:r>
            <a:endParaRPr lang="it-IT" sz="20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8357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</a:rPr>
              <a:t>Gaia focal plane</a:t>
            </a:r>
            <a:endParaRPr lang="it-IT" sz="40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6" name="gaiafocalplan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100" y="1436132"/>
            <a:ext cx="8051800" cy="4525963"/>
          </a:xfr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37882" y="6019800"/>
            <a:ext cx="8077200" cy="58321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lIns="81639" tIns="40820" rIns="81639" bIns="4082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sz="1500" dirty="0" err="1">
                <a:solidFill>
                  <a:srgbClr val="FFFF00"/>
                </a:solidFill>
              </a:rPr>
              <a:t>FoV</a:t>
            </a:r>
            <a:r>
              <a:rPr lang="en-US" altLang="it-IT" sz="1500" dirty="0">
                <a:solidFill>
                  <a:srgbClr val="FFFF00"/>
                </a:solidFill>
              </a:rPr>
              <a:t>: 0.7 </a:t>
            </a:r>
            <a:r>
              <a:rPr lang="en-US" altLang="it-IT" sz="1500" dirty="0" err="1">
                <a:solidFill>
                  <a:srgbClr val="FFFF00"/>
                </a:solidFill>
              </a:rPr>
              <a:t>deg</a:t>
            </a:r>
            <a:r>
              <a:rPr lang="en-US" altLang="it-IT" sz="1500" dirty="0">
                <a:solidFill>
                  <a:srgbClr val="FFFF00"/>
                </a:solidFill>
              </a:rPr>
              <a:t> x 0.7 </a:t>
            </a:r>
            <a:r>
              <a:rPr lang="en-US" altLang="it-IT" sz="1500" dirty="0" err="1">
                <a:solidFill>
                  <a:srgbClr val="FFFF00"/>
                </a:solidFill>
              </a:rPr>
              <a:t>deg</a:t>
            </a:r>
            <a:r>
              <a:rPr lang="en-US" altLang="it-IT" sz="1500" dirty="0">
                <a:solidFill>
                  <a:srgbClr val="FFFF00"/>
                </a:solidFill>
              </a:rPr>
              <a:t>, pixel (10 µm x 30 </a:t>
            </a:r>
            <a:r>
              <a:rPr lang="en-US" altLang="it-IT" sz="1500" dirty="0">
                <a:solidFill>
                  <a:srgbClr val="FFFF00"/>
                </a:solidFill>
                <a:cs typeface="Arial" charset="0"/>
              </a:rPr>
              <a:t>µm)</a:t>
            </a:r>
            <a:r>
              <a:rPr lang="en-US" altLang="it-IT" sz="1500" dirty="0">
                <a:solidFill>
                  <a:srgbClr val="FFFF00"/>
                </a:solidFill>
              </a:rPr>
              <a:t>: 0.059”(AL) x 0.177”(AC)        </a:t>
            </a:r>
          </a:p>
          <a:p>
            <a:pPr algn="ctr">
              <a:buClrTx/>
              <a:buFontTx/>
              <a:buNone/>
            </a:pPr>
            <a:r>
              <a:rPr lang="en-US" altLang="it-IT" sz="1500" dirty="0">
                <a:solidFill>
                  <a:srgbClr val="FFFF00"/>
                </a:solidFill>
              </a:rPr>
              <a:t>106 CCD </a:t>
            </a:r>
            <a:r>
              <a:rPr lang="en-GB" altLang="it-IT" sz="1500" dirty="0">
                <a:solidFill>
                  <a:srgbClr val="FFFF00"/>
                </a:solidFill>
              </a:rPr>
              <a:t>4500x1966 </a:t>
            </a:r>
            <a:r>
              <a:rPr lang="en-GB" altLang="it-IT" sz="1500" dirty="0" err="1">
                <a:solidFill>
                  <a:srgbClr val="FFFF00"/>
                </a:solidFill>
              </a:rPr>
              <a:t>px</a:t>
            </a:r>
            <a:r>
              <a:rPr lang="en-GB" altLang="it-IT" sz="1500" dirty="0">
                <a:solidFill>
                  <a:srgbClr val="FFFF00"/>
                </a:solidFill>
              </a:rPr>
              <a:t> (TDI)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477000" y="1664732"/>
            <a:ext cx="982080" cy="54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it-IT" dirty="0">
                <a:solidFill>
                  <a:srgbClr val="FFFF00"/>
                </a:solidFill>
              </a:rPr>
              <a:t>  </a:t>
            </a:r>
            <a:r>
              <a:rPr lang="en-US" altLang="it-IT" sz="1500" dirty="0">
                <a:solidFill>
                  <a:srgbClr val="FFFF00"/>
                </a:solidFill>
              </a:rPr>
              <a:t>~4.4 sec</a:t>
            </a:r>
          </a:p>
          <a:p>
            <a:pPr>
              <a:buClrTx/>
              <a:buFontTx/>
              <a:buNone/>
            </a:pPr>
            <a:r>
              <a:rPr lang="en-US" altLang="it-IT" dirty="0">
                <a:solidFill>
                  <a:srgbClr val="FFFF00"/>
                </a:solidFill>
              </a:rPr>
              <a:t>    </a:t>
            </a:r>
          </a:p>
        </p:txBody>
      </p:sp>
      <p:cxnSp>
        <p:nvCxnSpPr>
          <p:cNvPr id="10" name="Connettore 2 9"/>
          <p:cNvCxnSpPr/>
          <p:nvPr/>
        </p:nvCxnSpPr>
        <p:spPr>
          <a:xfrm>
            <a:off x="533400" y="1359932"/>
            <a:ext cx="8001000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V="1">
            <a:off x="457200" y="1965220"/>
            <a:ext cx="0" cy="3509512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3756123" y="1066800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0.93m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 rot="16200000">
            <a:off x="-119561" y="3526371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0.42m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19" name="Connettore 2 18"/>
          <p:cNvCxnSpPr/>
          <p:nvPr/>
        </p:nvCxnSpPr>
        <p:spPr>
          <a:xfrm>
            <a:off x="6814074" y="2045732"/>
            <a:ext cx="381000" cy="0"/>
          </a:xfrm>
          <a:prstGeom prst="straightConnector1">
            <a:avLst/>
          </a:prstGeom>
          <a:ln w="190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Box 3"/>
          <p:cNvSpPr txBox="1">
            <a:spLocks noChangeArrowheads="1"/>
          </p:cNvSpPr>
          <p:nvPr/>
        </p:nvSpPr>
        <p:spPr bwMode="auto">
          <a:xfrm rot="5400000">
            <a:off x="7553176" y="3287789"/>
            <a:ext cx="1206720" cy="3110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Skymapper</a:t>
            </a:r>
            <a:endParaRPr lang="it-IT" alt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4724400" y="1810859"/>
            <a:ext cx="1647360" cy="3110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Astrometric</a:t>
            </a:r>
            <a:r>
              <a:rPr lang="it-IT" alt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alt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</a:t>
            </a:r>
            <a:endParaRPr lang="it-IT" alt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1828800" y="1810859"/>
            <a:ext cx="2141280" cy="3110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Blue/</a:t>
            </a:r>
            <a:r>
              <a:rPr lang="it-IT" alt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</a:t>
            </a:r>
            <a:r>
              <a:rPr lang="it-IT" alt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alt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Photometer</a:t>
            </a:r>
            <a:endParaRPr lang="it-IT" alt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609600" y="2579132"/>
            <a:ext cx="1631520" cy="5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Radial</a:t>
            </a:r>
            <a:r>
              <a:rPr lang="it-IT" alt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alt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Velocity</a:t>
            </a:r>
            <a:endParaRPr lang="it-IT" alt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Tx/>
              <a:buFontTx/>
              <a:buNone/>
            </a:pPr>
            <a:r>
              <a:rPr lang="it-IT" alt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Spectrometer</a:t>
            </a:r>
            <a:endParaRPr lang="it-IT" alt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7372947" y="5585409"/>
            <a:ext cx="1009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Credits ESA</a:t>
            </a:r>
            <a:endParaRPr lang="it-IT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5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2071</TotalTime>
  <Words>1374</Words>
  <Application>Microsoft Office PowerPoint</Application>
  <PresentationFormat>Presentazione su schermo (4:3)</PresentationFormat>
  <Paragraphs>200</Paragraphs>
  <Slides>20</Slides>
  <Notes>10</Notes>
  <HiddenSlides>2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1" baseType="lpstr">
      <vt:lpstr>Tema di Office</vt:lpstr>
      <vt:lpstr>The  Spectrophotometric Standard Stars Grid for the Gaia absolute calibration</vt:lpstr>
      <vt:lpstr>Gaia objectives</vt:lpstr>
      <vt:lpstr>Gaia will provide…</vt:lpstr>
      <vt:lpstr>Gaia DPAC</vt:lpstr>
      <vt:lpstr>Gaia DPAC</vt:lpstr>
      <vt:lpstr>Gaia@Bologna</vt:lpstr>
      <vt:lpstr>The Bologna CU5DU13 goal</vt:lpstr>
      <vt:lpstr>The Bologna CU5 ASI funded Team</vt:lpstr>
      <vt:lpstr>Gaia focal plane</vt:lpstr>
      <vt:lpstr>Gaia passbands</vt:lpstr>
      <vt:lpstr>Gaia absolute calibration</vt:lpstr>
      <vt:lpstr>Gaia SPSS </vt:lpstr>
      <vt:lpstr>Gaia SPSS</vt:lpstr>
      <vt:lpstr>SPSS V1 release</vt:lpstr>
      <vt:lpstr>SPSS V1 release</vt:lpstr>
      <vt:lpstr>SPSS V1 release</vt:lpstr>
      <vt:lpstr>SPSS… not only spectroscopy</vt:lpstr>
      <vt:lpstr>SPSS V2 release</vt:lpstr>
      <vt:lpstr>Presentazione standard di PowerPoint</vt:lpstr>
      <vt:lpstr>SPSS V1 release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 Spectrophotometric Standard Stars Grid for the Gaia absolute calibration</dc:title>
  <dc:creator>altavilla</dc:creator>
  <cp:lastModifiedBy>altavilla</cp:lastModifiedBy>
  <cp:revision>101</cp:revision>
  <dcterms:created xsi:type="dcterms:W3CDTF">2016-02-09T09:15:30Z</dcterms:created>
  <dcterms:modified xsi:type="dcterms:W3CDTF">2016-02-17T15:01:14Z</dcterms:modified>
</cp:coreProperties>
</file>