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49" r:id="rId2"/>
  </p:sldMasterIdLst>
  <p:notesMasterIdLst>
    <p:notesMasterId r:id="rId32"/>
  </p:notesMasterIdLst>
  <p:handoutMasterIdLst>
    <p:handoutMasterId r:id="rId33"/>
  </p:handoutMasterIdLst>
  <p:sldIdLst>
    <p:sldId id="471" r:id="rId3"/>
    <p:sldId id="256" r:id="rId4"/>
    <p:sldId id="470" r:id="rId5"/>
    <p:sldId id="472" r:id="rId6"/>
    <p:sldId id="527" r:id="rId7"/>
    <p:sldId id="477" r:id="rId8"/>
    <p:sldId id="478" r:id="rId9"/>
    <p:sldId id="479" r:id="rId10"/>
    <p:sldId id="480" r:id="rId11"/>
    <p:sldId id="536" r:id="rId12"/>
    <p:sldId id="495" r:id="rId13"/>
    <p:sldId id="514" r:id="rId14"/>
    <p:sldId id="523" r:id="rId15"/>
    <p:sldId id="490" r:id="rId16"/>
    <p:sldId id="537" r:id="rId17"/>
    <p:sldId id="531" r:id="rId18"/>
    <p:sldId id="528" r:id="rId19"/>
    <p:sldId id="518" r:id="rId20"/>
    <p:sldId id="484" r:id="rId21"/>
    <p:sldId id="534" r:id="rId22"/>
    <p:sldId id="535" r:id="rId23"/>
    <p:sldId id="532" r:id="rId24"/>
    <p:sldId id="349" r:id="rId25"/>
    <p:sldId id="353" r:id="rId26"/>
    <p:sldId id="513" r:id="rId27"/>
    <p:sldId id="473" r:id="rId28"/>
    <p:sldId id="524" r:id="rId29"/>
    <p:sldId id="474" r:id="rId30"/>
    <p:sldId id="530" r:id="rId31"/>
  </p:sldIdLst>
  <p:sldSz cx="9144000" cy="6858000" type="screen4x3"/>
  <p:notesSz cx="6797675" cy="9874250"/>
  <p:custShowLst>
    <p:custShow name="Presentazione personalizzata 1" id="0">
      <p:sldLst/>
    </p:custShow>
  </p:custShow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000" b="1" kern="1200">
        <a:solidFill>
          <a:srgbClr val="FF0000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rgbClr val="FF0000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rgbClr val="FF0000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rgbClr val="FF0000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rgbClr val="FF0000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rgbClr val="FF0000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rgbClr val="FF0000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rgbClr val="FF0000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rgbClr val="FF0000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9A97"/>
    <a:srgbClr val="FFB7B4"/>
    <a:srgbClr val="FFDFE5"/>
    <a:srgbClr val="F2FF04"/>
    <a:srgbClr val="BF00FF"/>
    <a:srgbClr val="5DCACC"/>
    <a:srgbClr val="A2FF89"/>
    <a:srgbClr val="7FFF6F"/>
    <a:srgbClr val="66FF33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howGuides="1">
      <p:cViewPr varScale="1">
        <p:scale>
          <a:sx n="135" d="100"/>
          <a:sy n="135" d="100"/>
        </p:scale>
        <p:origin x="-15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380538"/>
            <a:ext cx="29448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fld id="{ABA43568-B312-FD4D-8E2F-AA7A80EC2E4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39775"/>
            <a:ext cx="4940300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380538"/>
            <a:ext cx="29448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657B3AF-18AA-774E-B388-BE58CA82D5B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A3BBF-715D-9048-8312-A7085175FB35}" type="slidenum">
              <a:rPr lang="it-IT"/>
              <a:pPr/>
              <a:t>1</a:t>
            </a:fld>
            <a:endParaRPr lang="it-IT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D487F-C085-E545-A9AF-0717105EBAC0}" type="slidenum">
              <a:rPr lang="it-IT"/>
              <a:pPr/>
              <a:t>13</a:t>
            </a:fld>
            <a:endParaRPr lang="it-IT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E2805B-AE20-D24F-A55F-3E12B40B6BAD}" type="slidenum">
              <a:rPr lang="it-IT"/>
              <a:pPr/>
              <a:t>14</a:t>
            </a:fld>
            <a:endParaRPr lang="it-IT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92EBCE-26DB-CE48-B180-E851DE66F110}" type="slidenum">
              <a:rPr lang="it-IT"/>
              <a:pPr/>
              <a:t>17</a:t>
            </a:fld>
            <a:endParaRPr lang="it-IT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10115-34FB-CB4B-9250-34C1F440A21E}" type="slidenum">
              <a:rPr lang="it-IT"/>
              <a:pPr/>
              <a:t>18</a:t>
            </a:fld>
            <a:endParaRPr lang="it-IT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CD4127-E8D3-A347-9DCE-AD80FE8BC951}" type="slidenum">
              <a:rPr lang="it-IT"/>
              <a:pPr/>
              <a:t>19</a:t>
            </a:fld>
            <a:endParaRPr lang="it-IT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592306-8660-6146-9520-2E1A30276733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7EA41A-F433-794F-B328-6A94030648FA}" type="slidenum">
              <a:rPr lang="it-IT"/>
              <a:pPr/>
              <a:t>22</a:t>
            </a:fld>
            <a:endParaRPr lang="it-IT"/>
          </a:p>
        </p:txBody>
      </p:sp>
      <p:sp>
        <p:nvSpPr>
          <p:cNvPr id="911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C6A989-AF41-8842-8E40-B2538D39A30F}" type="slidenum">
              <a:rPr lang="it-IT"/>
              <a:pPr/>
              <a:t>23</a:t>
            </a:fld>
            <a:endParaRPr lang="it-IT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8A5B52-78C9-694F-B95D-CC1EEEAE2145}" type="slidenum">
              <a:rPr lang="it-IT"/>
              <a:pPr/>
              <a:t>24</a:t>
            </a:fld>
            <a:endParaRPr lang="it-IT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3D8069-7FF5-4E42-96C8-22CAEF6721E7}" type="slidenum">
              <a:rPr lang="it-IT"/>
              <a:pPr/>
              <a:t>25</a:t>
            </a:fld>
            <a:endParaRPr lang="it-IT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A3BBF-715D-9048-8312-A7085175FB35}" type="slidenum">
              <a:rPr lang="it-IT"/>
              <a:pPr/>
              <a:t>2</a:t>
            </a:fld>
            <a:endParaRPr lang="it-IT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B9467-7A18-214E-9524-F57C5D55693C}" type="slidenum">
              <a:rPr lang="it-IT"/>
              <a:pPr/>
              <a:t>29</a:t>
            </a:fld>
            <a:endParaRPr lang="it-IT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CDDB28-AB99-8148-9963-C40D1884D5E6}" type="slidenum">
              <a:rPr lang="it-IT"/>
              <a:pPr/>
              <a:t>6</a:t>
            </a:fld>
            <a:endParaRPr lang="it-IT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22EDF0-BABF-2E4D-834B-B8ECACDEFA30}" type="slidenum">
              <a:rPr lang="it-IT"/>
              <a:pPr/>
              <a:t>7</a:t>
            </a:fld>
            <a:endParaRPr lang="it-IT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C2C4A6-F27B-104E-B06C-E2CAAE3F4067}" type="slidenum">
              <a:rPr lang="it-IT"/>
              <a:pPr/>
              <a:t>8</a:t>
            </a:fld>
            <a:endParaRPr lang="it-IT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66C96-E672-9847-A62D-BAF212DD2018}" type="slidenum">
              <a:rPr lang="it-IT"/>
              <a:pPr/>
              <a:t>9</a:t>
            </a:fld>
            <a:endParaRPr lang="it-IT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C2C4A6-F27B-104E-B06C-E2CAAE3F4067}" type="slidenum">
              <a:rPr lang="it-IT"/>
              <a:pPr/>
              <a:t>10</a:t>
            </a:fld>
            <a:endParaRPr lang="it-IT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B39A35-67DB-4747-A189-BCB1A7AAB068}" type="slidenum">
              <a:rPr lang="it-IT"/>
              <a:pPr/>
              <a:t>11</a:t>
            </a:fld>
            <a:endParaRPr lang="it-IT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B6416-9669-A64F-83D9-E030CA04EDFD}" type="slidenum">
              <a:rPr lang="it-IT"/>
              <a:pPr/>
              <a:t>12</a:t>
            </a:fld>
            <a:endParaRPr lang="it-IT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C7881-7C37-5A4A-B643-98B0A7B8CBA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90177-1051-DF4B-B1BA-D87407EC2A7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E43E1-880C-4647-B74E-7F1139DFB1D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AE7B7-21FB-BB48-873A-65362E2145B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3C424-2E95-2548-977E-557D8ABDF47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EA277-43B0-E24B-9254-4F48CFB32D8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E71B3-275B-B547-A8B3-DF1245374DC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168BC-397A-004A-B5A5-6073AC4CAA2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F4C3-6129-274E-8CC1-F2B26AA9375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04F18-2B25-F54B-8A46-6441AEEB156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8696D-FA99-D041-9FE0-A2DB3D4B994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D0086-EA7A-AF4F-B1D3-0BF359B8238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E6BF-AA7D-824A-960E-8875399412B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1B77A-E21C-2848-A41F-C072B2EAEF9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B67BD-220D-7841-811A-16746AF0BB2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EA20F-7F0C-1C42-B29A-DD778D4523F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07AF6-A650-F548-85D1-1559738A632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91061-D97C-B642-BE91-F89B3B5FC6D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40921-5681-8341-98D4-47B17B937AE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CFD34-2D35-2C41-B434-50DB38037BC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6C413-E343-DE47-9609-DBEA4010C0C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9AEC0-DFC5-1943-B157-B3F131973AC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F8D4-C729-594B-BFB7-48F3BC12288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0ABCC18-71FA-4D4B-A91A-E49E0E3C13D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AAB3EAB-697A-6C4E-A511-C27112650A5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6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8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5" Type="http://schemas.openxmlformats.org/officeDocument/2006/relationships/image" Target="../media/image32.png"/><Relationship Id="rId6" Type="http://schemas.openxmlformats.org/officeDocument/2006/relationships/image" Target="../media/image33.jpeg"/><Relationship Id="rId7" Type="http://schemas.openxmlformats.org/officeDocument/2006/relationships/image" Target="../media/image34.jpeg"/><Relationship Id="rId8" Type="http://schemas.openxmlformats.org/officeDocument/2006/relationships/image" Target="../media/image35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jpeg"/><Relationship Id="rId5" Type="http://schemas.openxmlformats.org/officeDocument/2006/relationships/image" Target="../media/image38.png"/><Relationship Id="rId6" Type="http://schemas.openxmlformats.org/officeDocument/2006/relationships/image" Target="../media/image35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1812925" y="955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609600" y="6096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381000" y="3886200"/>
            <a:ext cx="786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20000" cy="1828800"/>
          </a:xfrm>
          <a:solidFill>
            <a:srgbClr val="000099"/>
          </a:solidFill>
          <a:ln w="34925">
            <a:solidFill>
              <a:srgbClr val="FFFC3C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Chemical evolution modeling: 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the role of star formation histories and gas flows</a:t>
            </a:r>
            <a:endPara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676400" y="2720975"/>
            <a:ext cx="5791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accent3"/>
                </a:solidFill>
              </a:rPr>
              <a:t>Monica </a:t>
            </a:r>
            <a:r>
              <a:rPr lang="en-US" dirty="0">
                <a:solidFill>
                  <a:schemeClr val="accent3"/>
                </a:solidFill>
              </a:rPr>
              <a:t>Tosi</a:t>
            </a:r>
          </a:p>
          <a:p>
            <a:pPr algn="ctr">
              <a:defRPr/>
            </a:pPr>
            <a:r>
              <a:rPr lang="en-US" dirty="0">
                <a:solidFill>
                  <a:schemeClr val="accent3"/>
                </a:solidFill>
              </a:rPr>
              <a:t>INAF – </a:t>
            </a:r>
            <a:r>
              <a:rPr lang="en-US" dirty="0" err="1">
                <a:solidFill>
                  <a:schemeClr val="accent3"/>
                </a:solidFill>
              </a:rPr>
              <a:t>Osservatorio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Astronomico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di</a:t>
            </a:r>
            <a:r>
              <a:rPr lang="en-US" dirty="0">
                <a:solidFill>
                  <a:schemeClr val="accent3"/>
                </a:solidFill>
              </a:rPr>
              <a:t> Bologna  </a:t>
            </a:r>
            <a:r>
              <a:rPr lang="en-US" dirty="0">
                <a:solidFill>
                  <a:srgbClr val="000099"/>
                </a:solidFill>
              </a:rPr>
              <a:t> </a:t>
            </a:r>
            <a:endParaRPr lang="it-IT" dirty="0">
              <a:solidFill>
                <a:srgbClr val="000099"/>
              </a:solidFill>
            </a:endParaRPr>
          </a:p>
        </p:txBody>
      </p:sp>
      <p:pic>
        <p:nvPicPr>
          <p:cNvPr id="28679" name="Picture 15" descr="logoseppia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5275" y="5181600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7" descr="This site is http://www.bo.astro.it/"/>
          <p:cNvPicPr>
            <a:picLocks noChangeAspect="1" noChangeArrowheads="1"/>
          </p:cNvPicPr>
          <p:nvPr/>
        </p:nvPicPr>
        <p:blipFill>
          <a:blip r:embed="rId4"/>
          <a:srcRect b="19685"/>
          <a:stretch>
            <a:fillRect/>
          </a:stretch>
        </p:blipFill>
        <p:spPr bwMode="auto">
          <a:xfrm>
            <a:off x="7726363" y="5181600"/>
            <a:ext cx="15700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3048000" y="4038600"/>
            <a:ext cx="304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66FF33"/>
                </a:solidFill>
              </a:rPr>
              <a:t>Castiglione </a:t>
            </a:r>
            <a:r>
              <a:rPr lang="en-US" dirty="0" err="1" smtClean="0">
                <a:solidFill>
                  <a:srgbClr val="66FF33"/>
                </a:solidFill>
              </a:rPr>
              <a:t>della</a:t>
            </a:r>
            <a:r>
              <a:rPr lang="en-US" dirty="0" smtClean="0">
                <a:solidFill>
                  <a:srgbClr val="66FF33"/>
                </a:solidFill>
              </a:rPr>
              <a:t> </a:t>
            </a:r>
            <a:r>
              <a:rPr lang="en-US" dirty="0" err="1" smtClean="0">
                <a:solidFill>
                  <a:srgbClr val="66FF33"/>
                </a:solidFill>
              </a:rPr>
              <a:t>Pescaia</a:t>
            </a:r>
            <a:r>
              <a:rPr lang="en-US" dirty="0" smtClean="0">
                <a:solidFill>
                  <a:srgbClr val="66FF33"/>
                </a:solidFill>
              </a:rPr>
              <a:t> September 16</a:t>
            </a:r>
            <a:r>
              <a:rPr lang="en-US" baseline="30000" dirty="0" smtClean="0">
                <a:solidFill>
                  <a:srgbClr val="66FF33"/>
                </a:solidFill>
              </a:rPr>
              <a:t>th</a:t>
            </a:r>
            <a:r>
              <a:rPr lang="en-US" dirty="0" smtClean="0">
                <a:solidFill>
                  <a:srgbClr val="66FF33"/>
                </a:solidFill>
              </a:rPr>
              <a:t> </a:t>
            </a:r>
            <a:r>
              <a:rPr lang="en-US" dirty="0">
                <a:solidFill>
                  <a:srgbClr val="66FF33"/>
                </a:solidFill>
              </a:rPr>
              <a:t>2013</a:t>
            </a:r>
            <a:endParaRPr lang="en-US" sz="2400" b="0" dirty="0">
              <a:solidFill>
                <a:srgbClr val="66FF33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8682" name="Picture 24"/>
          <p:cNvPicPr>
            <a:picLocks noChangeAspect="1" noChangeArrowheads="1"/>
          </p:cNvPicPr>
          <p:nvPr/>
        </p:nvPicPr>
        <p:blipFill>
          <a:blip r:embed="rId5"/>
          <a:srcRect l="8362" t="4724" r="10034" b="7559"/>
          <a:stretch>
            <a:fillRect/>
          </a:stretch>
        </p:blipFill>
        <p:spPr bwMode="auto">
          <a:xfrm>
            <a:off x="304800" y="5029200"/>
            <a:ext cx="1122363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5029200" cy="457200"/>
          </a:xfrm>
          <a:solidFill>
            <a:srgbClr val="000099"/>
          </a:solidFill>
        </p:spPr>
        <p:txBody>
          <a:bodyPr/>
          <a:lstStyle/>
          <a:p>
            <a:r>
              <a:rPr lang="en-US" sz="2800" b="1" dirty="0" err="1" smtClean="0">
                <a:solidFill>
                  <a:srgbClr val="FFFF00"/>
                </a:solidFill>
              </a:rPr>
              <a:t>Infall</a:t>
            </a:r>
            <a:r>
              <a:rPr lang="en-US" sz="2800" b="1" dirty="0" smtClean="0">
                <a:solidFill>
                  <a:srgbClr val="FFFF00"/>
                </a:solidFill>
              </a:rPr>
              <a:t> history: MW </a:t>
            </a:r>
            <a:r>
              <a:rPr lang="en-US" sz="2800" b="1" dirty="0">
                <a:solidFill>
                  <a:srgbClr val="FFFF00"/>
                </a:solidFill>
              </a:rPr>
              <a:t>models </a:t>
            </a:r>
            <a:r>
              <a:rPr lang="en-US" sz="2000" b="1" dirty="0">
                <a:solidFill>
                  <a:srgbClr val="FFFF00"/>
                </a:solidFill>
              </a:rPr>
              <a:t>(2)</a:t>
            </a:r>
          </a:p>
        </p:txBody>
      </p:sp>
      <p:sp>
        <p:nvSpPr>
          <p:cNvPr id="230403" name="Text Box 3"/>
          <p:cNvSpPr txBox="1">
            <a:spLocks noChangeArrowheads="1"/>
          </p:cNvSpPr>
          <p:nvPr/>
        </p:nvSpPr>
        <p:spPr bwMode="auto">
          <a:xfrm>
            <a:off x="342900" y="831761"/>
            <a:ext cx="84582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>
                <a:solidFill>
                  <a:srgbClr val="66FF33"/>
                </a:solidFill>
                <a:effectLst>
                  <a:outerShdw blurRad="38100" dist="38100" dir="2700000" algn="tl" rotWithShape="0">
                    <a:scrgbClr r="0" g="0" b="0"/>
                  </a:outerShdw>
                </a:effectLst>
              </a:rPr>
              <a:t>Then, people started arguing that </a:t>
            </a:r>
            <a:r>
              <a:rPr lang="en-US" sz="2400" dirty="0" err="1">
                <a:solidFill>
                  <a:srgbClr val="66FF33"/>
                </a:solidFill>
                <a:effectLst>
                  <a:outerShdw blurRad="38100" dist="38100" dir="2700000" algn="tl" rotWithShape="0">
                    <a:scrgbClr r="0" g="0" b="0"/>
                  </a:outerShdw>
                </a:effectLst>
              </a:rPr>
              <a:t>HVCs</a:t>
            </a:r>
            <a:r>
              <a:rPr lang="en-US" sz="2400" dirty="0">
                <a:solidFill>
                  <a:srgbClr val="66FF33"/>
                </a:solidFill>
                <a:effectLst>
                  <a:outerShdw blurRad="38100" dist="38100" dir="2700000" algn="tl" rotWithShape="0">
                    <a:scrgbClr r="0" g="0" b="0"/>
                  </a:outerShdw>
                </a:effectLst>
              </a:rPr>
              <a:t> were not sufficient evidence of significant persisting </a:t>
            </a:r>
            <a:r>
              <a:rPr lang="en-US" sz="2400" dirty="0" err="1">
                <a:solidFill>
                  <a:srgbClr val="66FF33"/>
                </a:solidFill>
                <a:effectLst>
                  <a:outerShdw blurRad="38100" dist="38100" dir="2700000" algn="tl" rotWithShape="0">
                    <a:scrgbClr r="0" g="0" b="0"/>
                  </a:outerShdw>
                </a:effectLst>
              </a:rPr>
              <a:t>infall</a:t>
            </a:r>
            <a:r>
              <a:rPr lang="en-US" sz="2400" dirty="0">
                <a:solidFill>
                  <a:srgbClr val="66FF33"/>
                </a:solidFill>
                <a:effectLst>
                  <a:outerShdw blurRad="38100" dist="38100" dir="2700000" algn="tl" rotWithShape="0">
                    <a:scrgbClr r="0" g="0" b="0"/>
                  </a:outerShdw>
                </a:effectLst>
              </a:rPr>
              <a:t> and, for more than a decade,  only very few of us kept insisting on its need. Until …</a:t>
            </a:r>
          </a:p>
        </p:txBody>
      </p:sp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304800" y="2277458"/>
            <a:ext cx="8534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effectLst/>
              </a:rPr>
              <a:t>Chiappini</a:t>
            </a:r>
            <a:r>
              <a:rPr lang="en-US" sz="2400" dirty="0">
                <a:solidFill>
                  <a:schemeClr val="bg1"/>
                </a:solidFill>
                <a:effectLst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Matteucci</a:t>
            </a:r>
            <a:r>
              <a:rPr lang="en-US" sz="2400" dirty="0">
                <a:solidFill>
                  <a:schemeClr val="bg1"/>
                </a:solidFill>
                <a:effectLst/>
              </a:rPr>
              <a:t> &amp;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Gratton</a:t>
            </a:r>
            <a:r>
              <a:rPr lang="en-US" sz="2400" dirty="0">
                <a:solidFill>
                  <a:schemeClr val="bg1"/>
                </a:solidFill>
                <a:effectLst/>
              </a:rPr>
              <a:t> (1997): proposed the </a:t>
            </a:r>
            <a:r>
              <a:rPr lang="en-US" sz="2400" i="1" dirty="0">
                <a:solidFill>
                  <a:schemeClr val="bg1"/>
                </a:solidFill>
                <a:effectLst/>
              </a:rPr>
              <a:t>two-</a:t>
            </a:r>
            <a:r>
              <a:rPr lang="en-US" sz="2400" i="1" dirty="0" err="1">
                <a:solidFill>
                  <a:schemeClr val="bg1"/>
                </a:solidFill>
                <a:effectLst/>
              </a:rPr>
              <a:t>infall</a:t>
            </a:r>
            <a:r>
              <a:rPr lang="en-US" sz="2400" dirty="0">
                <a:solidFill>
                  <a:schemeClr val="bg1"/>
                </a:solidFill>
                <a:effectLst/>
              </a:rPr>
              <a:t> model, with a rapid halo collapse, followed by a slow gas accretion from outside the Galaxy to explain both disk and halo observed properties.  Inside-out disk formation.</a:t>
            </a:r>
          </a:p>
        </p:txBody>
      </p:sp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342900" y="4126339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 err="1">
                <a:solidFill>
                  <a:srgbClr val="FF9A97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Boissier</a:t>
            </a:r>
            <a:r>
              <a:rPr lang="en-US" sz="2400" dirty="0">
                <a:solidFill>
                  <a:srgbClr val="FF9A97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 &amp; </a:t>
            </a:r>
            <a:r>
              <a:rPr lang="en-US" sz="2400" dirty="0" err="1">
                <a:solidFill>
                  <a:srgbClr val="FF9A97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Prantzos</a:t>
            </a:r>
            <a:r>
              <a:rPr lang="en-US" sz="2400" dirty="0">
                <a:solidFill>
                  <a:srgbClr val="FF9A97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 (1999): inside-out disk formation; </a:t>
            </a:r>
            <a:r>
              <a:rPr lang="en-US" sz="2400" dirty="0" err="1">
                <a:solidFill>
                  <a:srgbClr val="FF9A97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infall</a:t>
            </a:r>
            <a:r>
              <a:rPr lang="en-US" sz="2400" dirty="0">
                <a:solidFill>
                  <a:srgbClr val="FF9A97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 time-scale </a:t>
            </a:r>
            <a:r>
              <a:rPr lang="en-US" sz="2400" dirty="0" err="1">
                <a:solidFill>
                  <a:srgbClr val="FF9A97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radially</a:t>
            </a:r>
            <a:r>
              <a:rPr lang="en-US" sz="2400" dirty="0">
                <a:solidFill>
                  <a:srgbClr val="FF9A97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 varying   [</a:t>
            </a:r>
            <a:r>
              <a:rPr lang="en-US" sz="2400" dirty="0" err="1">
                <a:solidFill>
                  <a:srgbClr val="FF9A97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t</a:t>
            </a:r>
            <a:r>
              <a:rPr lang="en-US" sz="2400" baseline="-25000" dirty="0" err="1">
                <a:solidFill>
                  <a:srgbClr val="FF9A97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inf,</a:t>
            </a:r>
            <a:r>
              <a:rPr lang="en-US" sz="2400" baseline="-25000" dirty="0" err="1">
                <a:solidFill>
                  <a:srgbClr val="FF9A97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sym typeface="Wingdings" charset="2"/>
              </a:rPr>
              <a:t></a:t>
            </a:r>
            <a:r>
              <a:rPr lang="en-US" sz="2400" dirty="0">
                <a:solidFill>
                  <a:srgbClr val="FF9A97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 ≈ 7 </a:t>
            </a:r>
            <a:r>
              <a:rPr lang="en-US" sz="2400" dirty="0" err="1">
                <a:solidFill>
                  <a:srgbClr val="FF9A97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sym typeface="Symbol" charset="2"/>
              </a:rPr>
              <a:t></a:t>
            </a:r>
            <a:r>
              <a:rPr lang="en-US" sz="2400" dirty="0">
                <a:solidFill>
                  <a:srgbClr val="FF9A97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 10</a:t>
            </a:r>
            <a:r>
              <a:rPr lang="en-US" sz="2400" baseline="30000" dirty="0">
                <a:solidFill>
                  <a:srgbClr val="FF9A97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9</a:t>
            </a:r>
            <a:r>
              <a:rPr lang="en-US" sz="2400" dirty="0">
                <a:solidFill>
                  <a:srgbClr val="FF9A97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 yr]</a:t>
            </a:r>
          </a:p>
        </p:txBody>
      </p:sp>
      <p:sp>
        <p:nvSpPr>
          <p:cNvPr id="230410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34400" y="3657600"/>
            <a:ext cx="381000" cy="228600"/>
          </a:xfrm>
          <a:prstGeom prst="actionButtonBlank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09900" y="0"/>
            <a:ext cx="3124200" cy="533400"/>
          </a:xfrm>
          <a:noFill/>
        </p:spPr>
        <p:txBody>
          <a:bodyPr/>
          <a:lstStyle/>
          <a:p>
            <a:r>
              <a:rPr lang="en-US" sz="2800" b="1" dirty="0" err="1" smtClean="0">
                <a:solidFill>
                  <a:srgbClr val="FFFF00"/>
                </a:solidFill>
              </a:rPr>
              <a:t>Infall</a:t>
            </a:r>
            <a:r>
              <a:rPr lang="en-US" sz="2800" b="1" dirty="0" smtClean="0">
                <a:solidFill>
                  <a:srgbClr val="FFFF00"/>
                </a:solidFill>
              </a:rPr>
              <a:t> summary</a:t>
            </a:r>
            <a:endParaRPr lang="it-IT" sz="2800" b="1" dirty="0">
              <a:solidFill>
                <a:srgbClr val="FFFF00"/>
              </a:solidFill>
            </a:endParaRPr>
          </a:p>
        </p:txBody>
      </p:sp>
      <p:sp>
        <p:nvSpPr>
          <p:cNvPr id="215043" name="Text Box 3"/>
          <p:cNvSpPr txBox="1">
            <a:spLocks noChangeArrowheads="1"/>
          </p:cNvSpPr>
          <p:nvPr/>
        </p:nvSpPr>
        <p:spPr bwMode="auto">
          <a:xfrm>
            <a:off x="533400" y="685800"/>
            <a:ext cx="80772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>
                <a:solidFill>
                  <a:srgbClr val="66FF33"/>
                </a:solidFill>
                <a:effectLst/>
              </a:rPr>
              <a:t>from chemical evolution models, </a:t>
            </a:r>
            <a:r>
              <a:rPr lang="en-US" sz="2400" dirty="0" err="1">
                <a:solidFill>
                  <a:srgbClr val="66FF33"/>
                </a:solidFill>
                <a:effectLst/>
              </a:rPr>
              <a:t>infall</a:t>
            </a:r>
            <a:r>
              <a:rPr lang="en-US" sz="2400" dirty="0">
                <a:solidFill>
                  <a:srgbClr val="66FF33"/>
                </a:solidFill>
                <a:effectLst/>
              </a:rPr>
              <a:t> of metal poor gas appears to be necessary </a:t>
            </a:r>
            <a:r>
              <a:rPr lang="en-US" sz="2400" dirty="0" smtClean="0">
                <a:solidFill>
                  <a:srgbClr val="66FF33"/>
                </a:solidFill>
                <a:effectLst/>
              </a:rPr>
              <a:t>in most spirals, even </a:t>
            </a:r>
            <a:r>
              <a:rPr lang="en-US" sz="2400" dirty="0" smtClean="0">
                <a:solidFill>
                  <a:srgbClr val="66FF33"/>
                </a:solidFill>
              </a:rPr>
              <a:t>when</a:t>
            </a:r>
            <a:r>
              <a:rPr lang="en-US" sz="2400" dirty="0" smtClean="0">
                <a:solidFill>
                  <a:srgbClr val="66FF33"/>
                </a:solidFill>
                <a:effectLst/>
              </a:rPr>
              <a:t> radial flows </a:t>
            </a:r>
            <a:r>
              <a:rPr lang="en-US" sz="2400" dirty="0" smtClean="0">
                <a:solidFill>
                  <a:srgbClr val="66FF33"/>
                </a:solidFill>
              </a:rPr>
              <a:t>exist (and help with the gradients …)</a:t>
            </a:r>
            <a:endParaRPr lang="it-IT" sz="2400" dirty="0">
              <a:solidFill>
                <a:srgbClr val="66FF33"/>
              </a:solidFill>
              <a:effectLst/>
            </a:endParaRP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533400" y="2251075"/>
            <a:ext cx="8153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 err="1">
                <a:solidFill>
                  <a:schemeClr val="accent3"/>
                </a:solidFill>
                <a:effectLst/>
              </a:rPr>
              <a:t>infall</a:t>
            </a:r>
            <a:r>
              <a:rPr lang="en-US" sz="2400" dirty="0">
                <a:solidFill>
                  <a:schemeClr val="accent3"/>
                </a:solidFill>
                <a:effectLst/>
              </a:rPr>
              <a:t> is observed in HI </a:t>
            </a:r>
            <a:r>
              <a:rPr lang="en-US" sz="2400" dirty="0">
                <a:solidFill>
                  <a:schemeClr val="accent3"/>
                </a:solidFill>
                <a:effectLst/>
                <a:sym typeface="Symbol" charset="2"/>
              </a:rPr>
              <a:t>in</a:t>
            </a:r>
            <a:r>
              <a:rPr lang="en-US" sz="2400" dirty="0" smtClean="0">
                <a:solidFill>
                  <a:schemeClr val="accent3"/>
                </a:solidFill>
                <a:effectLst/>
                <a:sym typeface="Symbol" charset="2"/>
              </a:rPr>
              <a:t> many spirals (</a:t>
            </a:r>
            <a:r>
              <a:rPr lang="en-US" sz="1800" b="0" dirty="0" smtClean="0">
                <a:solidFill>
                  <a:schemeClr val="accent3"/>
                </a:solidFill>
                <a:sym typeface="Symbol" charset="2"/>
              </a:rPr>
              <a:t>see</a:t>
            </a:r>
            <a:r>
              <a:rPr lang="en-US" sz="1800" b="0" dirty="0" smtClean="0">
                <a:solidFill>
                  <a:schemeClr val="accent3"/>
                </a:solidFill>
                <a:effectLst/>
                <a:sym typeface="Symbol" charset="2"/>
              </a:rPr>
              <a:t> </a:t>
            </a:r>
            <a:r>
              <a:rPr lang="en-US" sz="1800" b="0" dirty="0" err="1" smtClean="0">
                <a:solidFill>
                  <a:schemeClr val="accent3"/>
                </a:solidFill>
                <a:sym typeface="Symbol" charset="2"/>
              </a:rPr>
              <a:t>S</a:t>
            </a:r>
            <a:r>
              <a:rPr lang="en-US" sz="1800" b="0" dirty="0" err="1" smtClean="0">
                <a:solidFill>
                  <a:schemeClr val="accent3"/>
                </a:solidFill>
                <a:effectLst/>
                <a:sym typeface="Symbol" charset="2"/>
              </a:rPr>
              <a:t>ancisi</a:t>
            </a:r>
            <a:r>
              <a:rPr lang="en-US" sz="1800" b="0" dirty="0" smtClean="0">
                <a:solidFill>
                  <a:schemeClr val="accent3"/>
                </a:solidFill>
                <a:effectLst/>
                <a:sym typeface="Symbol" charset="2"/>
              </a:rPr>
              <a:t> et al 2008 for a review</a:t>
            </a:r>
            <a:r>
              <a:rPr lang="en-US" sz="2400" dirty="0" smtClean="0">
                <a:solidFill>
                  <a:schemeClr val="accent3"/>
                </a:solidFill>
                <a:effectLst/>
                <a:sym typeface="Symbol" charset="2"/>
              </a:rPr>
              <a:t>)</a:t>
            </a:r>
            <a:r>
              <a:rPr lang="en-US" sz="2400" dirty="0">
                <a:solidFill>
                  <a:schemeClr val="accent3"/>
                </a:solidFill>
                <a:effectLst/>
                <a:sym typeface="Symbol" charset="2"/>
              </a:rPr>
              <a:t>. In MW evidence is from</a:t>
            </a:r>
            <a:r>
              <a:rPr lang="en-US" sz="2400" dirty="0" smtClean="0">
                <a:solidFill>
                  <a:schemeClr val="accent3"/>
                </a:solidFill>
                <a:effectLst/>
                <a:sym typeface="Symbol" charset="2"/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  <a:effectLst/>
                <a:sym typeface="Symbol" charset="2"/>
              </a:rPr>
              <a:t>HVCs</a:t>
            </a:r>
            <a:r>
              <a:rPr lang="en-US" sz="2400" dirty="0" smtClean="0">
                <a:solidFill>
                  <a:schemeClr val="accent3"/>
                </a:solidFill>
                <a:effectLst/>
                <a:sym typeface="Symbol" charset="2"/>
              </a:rPr>
              <a:t> </a:t>
            </a:r>
            <a:r>
              <a:rPr lang="en-US" sz="2400" dirty="0">
                <a:solidFill>
                  <a:schemeClr val="accent3"/>
                </a:solidFill>
                <a:effectLst/>
                <a:sym typeface="Symbol" charset="2"/>
              </a:rPr>
              <a:t>(</a:t>
            </a:r>
            <a:r>
              <a:rPr lang="en-US" sz="1800" b="0" dirty="0">
                <a:solidFill>
                  <a:schemeClr val="accent3"/>
                </a:solidFill>
                <a:effectLst/>
                <a:sym typeface="Symbol" charset="2"/>
              </a:rPr>
              <a:t>e.g. Mirabel 1981, </a:t>
            </a:r>
            <a:r>
              <a:rPr lang="en-US" sz="1800" b="0" dirty="0" err="1">
                <a:solidFill>
                  <a:schemeClr val="accent3"/>
                </a:solidFill>
                <a:effectLst/>
                <a:sym typeface="Symbol" charset="2"/>
              </a:rPr>
              <a:t>DeBoer</a:t>
            </a:r>
            <a:r>
              <a:rPr lang="en-US" sz="1800" b="0" dirty="0">
                <a:solidFill>
                  <a:schemeClr val="accent3"/>
                </a:solidFill>
                <a:effectLst/>
                <a:sym typeface="Symbol" charset="2"/>
              </a:rPr>
              <a:t> &amp; Savage 1983-4, </a:t>
            </a:r>
            <a:r>
              <a:rPr lang="en-US" sz="1800" b="0" dirty="0" err="1">
                <a:solidFill>
                  <a:schemeClr val="accent3"/>
                </a:solidFill>
                <a:effectLst/>
                <a:sym typeface="Symbol" charset="2"/>
              </a:rPr>
              <a:t>Songaila</a:t>
            </a:r>
            <a:r>
              <a:rPr lang="en-US" sz="1800" b="0" dirty="0">
                <a:solidFill>
                  <a:schemeClr val="accent3"/>
                </a:solidFill>
                <a:effectLst/>
                <a:sym typeface="Symbol" charset="2"/>
              </a:rPr>
              <a:t> et al </a:t>
            </a:r>
            <a:r>
              <a:rPr lang="en-US" sz="1800" b="0" dirty="0" smtClean="0">
                <a:solidFill>
                  <a:schemeClr val="accent3"/>
                </a:solidFill>
                <a:effectLst/>
                <a:sym typeface="Symbol" charset="2"/>
              </a:rPr>
              <a:t>1988</a:t>
            </a:r>
            <a:r>
              <a:rPr lang="en-US" sz="2400" dirty="0" smtClean="0">
                <a:solidFill>
                  <a:schemeClr val="accent3"/>
                </a:solidFill>
                <a:effectLst/>
                <a:sym typeface="Symbol" charset="2"/>
              </a:rPr>
              <a:t>)</a:t>
            </a:r>
            <a:r>
              <a:rPr lang="en-US" sz="2400" dirty="0">
                <a:solidFill>
                  <a:schemeClr val="accent3"/>
                </a:solidFill>
                <a:effectLst/>
                <a:sym typeface="Symbol" charset="2"/>
              </a:rPr>
              <a:t>; derived </a:t>
            </a:r>
            <a:r>
              <a:rPr lang="en-US" sz="2400" dirty="0" err="1">
                <a:solidFill>
                  <a:schemeClr val="accent3"/>
                </a:solidFill>
                <a:effectLst/>
                <a:sym typeface="Symbol" charset="2"/>
              </a:rPr>
              <a:t>metallicity</a:t>
            </a:r>
            <a:r>
              <a:rPr lang="en-US" sz="2400" dirty="0">
                <a:solidFill>
                  <a:schemeClr val="accent3"/>
                </a:solidFill>
                <a:effectLst/>
                <a:sym typeface="Symbol" charset="2"/>
              </a:rPr>
              <a:t> ~0.2 </a:t>
            </a:r>
            <a:r>
              <a:rPr lang="en-US" sz="2400" dirty="0" err="1">
                <a:solidFill>
                  <a:schemeClr val="accent3"/>
                </a:solidFill>
                <a:effectLst/>
                <a:sym typeface="Symbol" charset="2"/>
              </a:rPr>
              <a:t>Z</a:t>
            </a:r>
            <a:r>
              <a:rPr lang="en-US" sz="2400" baseline="-25000" dirty="0" err="1">
                <a:solidFill>
                  <a:schemeClr val="accent3"/>
                </a:solidFill>
                <a:effectLst/>
                <a:sym typeface="Symbol" charset="2"/>
              </a:rPr>
              <a:t>sun</a:t>
            </a:r>
            <a:r>
              <a:rPr lang="en-US" sz="2400" dirty="0">
                <a:solidFill>
                  <a:schemeClr val="accent3"/>
                </a:solidFill>
                <a:effectLst/>
                <a:sym typeface="Symbol" charset="2"/>
              </a:rPr>
              <a:t>, rate</a:t>
            </a:r>
            <a:r>
              <a:rPr lang="en-US" sz="2400" dirty="0" smtClean="0">
                <a:solidFill>
                  <a:schemeClr val="accent3"/>
                </a:solidFill>
                <a:effectLst/>
                <a:sym typeface="Symbol" charset="2"/>
              </a:rPr>
              <a:t> ~0.4 </a:t>
            </a:r>
            <a:r>
              <a:rPr lang="en-US" sz="2400" dirty="0" err="1" smtClean="0">
                <a:solidFill>
                  <a:schemeClr val="accent3"/>
                </a:solidFill>
                <a:effectLst/>
                <a:sym typeface="Symbol" charset="2"/>
              </a:rPr>
              <a:t>M</a:t>
            </a:r>
            <a:r>
              <a:rPr lang="en-US" sz="2400" baseline="-25000" dirty="0" err="1" smtClean="0">
                <a:solidFill>
                  <a:schemeClr val="accent3"/>
                </a:solidFill>
                <a:effectLst/>
                <a:sym typeface="Symbol" charset="2"/>
              </a:rPr>
              <a:t>o</a:t>
            </a:r>
            <a:r>
              <a:rPr lang="en-US" sz="2400" dirty="0" err="1" smtClean="0">
                <a:solidFill>
                  <a:schemeClr val="accent3"/>
                </a:solidFill>
                <a:effectLst/>
                <a:sym typeface="Symbol" charset="2"/>
              </a:rPr>
              <a:t>yr</a:t>
            </a:r>
            <a:r>
              <a:rPr lang="en-US" sz="2400" dirty="0" smtClean="0">
                <a:solidFill>
                  <a:schemeClr val="accent3"/>
                </a:solidFill>
                <a:effectLst/>
                <a:sym typeface="Symbol" charset="2"/>
              </a:rPr>
              <a:t> </a:t>
            </a:r>
            <a:r>
              <a:rPr lang="en-US" sz="2400" baseline="30000" dirty="0">
                <a:solidFill>
                  <a:schemeClr val="accent3"/>
                </a:solidFill>
                <a:effectLst/>
                <a:sym typeface="Symbol" charset="2"/>
              </a:rPr>
              <a:t>-</a:t>
            </a:r>
            <a:r>
              <a:rPr lang="en-US" sz="2400" baseline="30000" dirty="0" smtClean="0">
                <a:solidFill>
                  <a:schemeClr val="accent3"/>
                </a:solidFill>
                <a:effectLst/>
                <a:sym typeface="Symbol" charset="2"/>
              </a:rPr>
              <a:t>1 </a:t>
            </a:r>
            <a:r>
              <a:rPr lang="en-US" sz="1800" dirty="0" smtClean="0">
                <a:solidFill>
                  <a:schemeClr val="accent3"/>
                </a:solidFill>
                <a:effectLst/>
                <a:sym typeface="Symbol" charset="2"/>
              </a:rPr>
              <a:t>(</a:t>
            </a:r>
            <a:r>
              <a:rPr lang="en-US" sz="1800" b="0" dirty="0" err="1" smtClean="0">
                <a:solidFill>
                  <a:schemeClr val="accent3"/>
                </a:solidFill>
                <a:effectLst/>
                <a:sym typeface="Symbol" charset="2"/>
              </a:rPr>
              <a:t>Wakker</a:t>
            </a:r>
            <a:r>
              <a:rPr lang="en-US" sz="1800" b="0" dirty="0" smtClean="0">
                <a:solidFill>
                  <a:schemeClr val="accent3"/>
                </a:solidFill>
                <a:effectLst/>
                <a:sym typeface="Symbol" charset="2"/>
              </a:rPr>
              <a:t> et al 2008</a:t>
            </a:r>
            <a:r>
              <a:rPr lang="en-US" sz="1800" dirty="0" smtClean="0">
                <a:solidFill>
                  <a:schemeClr val="accent3"/>
                </a:solidFill>
                <a:effectLst/>
                <a:sym typeface="Symbol" charset="2"/>
              </a:rPr>
              <a:t>)</a:t>
            </a:r>
            <a:r>
              <a:rPr lang="en-US" sz="2400" dirty="0" smtClean="0">
                <a:solidFill>
                  <a:schemeClr val="accent3"/>
                </a:solidFill>
                <a:effectLst/>
                <a:sym typeface="Symbol" charset="2"/>
              </a:rPr>
              <a:t>.  </a:t>
            </a:r>
            <a:r>
              <a:rPr lang="en-US" sz="2400" dirty="0" smtClean="0">
                <a:solidFill>
                  <a:schemeClr val="accent3"/>
                </a:solidFill>
                <a:sym typeface="Symbol" charset="2"/>
              </a:rPr>
              <a:t>Is 1 </a:t>
            </a:r>
            <a:r>
              <a:rPr lang="en-US" sz="2400" dirty="0" err="1" smtClean="0">
                <a:solidFill>
                  <a:schemeClr val="accent3"/>
                </a:solidFill>
                <a:sym typeface="Symbol" charset="2"/>
              </a:rPr>
              <a:t>M</a:t>
            </a:r>
            <a:r>
              <a:rPr lang="en-US" sz="2400" baseline="-25000" dirty="0" err="1" smtClean="0">
                <a:solidFill>
                  <a:schemeClr val="accent3"/>
                </a:solidFill>
                <a:sym typeface="Symbol" charset="2"/>
              </a:rPr>
              <a:t>o</a:t>
            </a:r>
            <a:r>
              <a:rPr lang="en-US" sz="2400" dirty="0" err="1" smtClean="0">
                <a:solidFill>
                  <a:schemeClr val="accent3"/>
                </a:solidFill>
                <a:sym typeface="Symbol" charset="2"/>
              </a:rPr>
              <a:t>yr</a:t>
            </a:r>
            <a:r>
              <a:rPr lang="en-US" sz="2400" dirty="0" smtClean="0">
                <a:solidFill>
                  <a:schemeClr val="accent3"/>
                </a:solidFill>
                <a:sym typeface="Symbol" charset="2"/>
              </a:rPr>
              <a:t> </a:t>
            </a:r>
            <a:r>
              <a:rPr lang="en-US" sz="2400" baseline="30000" dirty="0" smtClean="0">
                <a:solidFill>
                  <a:schemeClr val="accent3"/>
                </a:solidFill>
                <a:sym typeface="Symbol" charset="2"/>
              </a:rPr>
              <a:t>-1 </a:t>
            </a:r>
            <a:r>
              <a:rPr lang="en-US" sz="2400" dirty="0" smtClean="0">
                <a:solidFill>
                  <a:schemeClr val="accent3"/>
                </a:solidFill>
                <a:sym typeface="Symbol" charset="2"/>
              </a:rPr>
              <a:t>available ?</a:t>
            </a:r>
            <a:endParaRPr lang="it-IT" sz="2400" dirty="0">
              <a:solidFill>
                <a:schemeClr val="accent3"/>
              </a:solidFill>
              <a:effectLst/>
              <a:sym typeface="Symbol" charset="2"/>
            </a:endParaRP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495300" y="4419600"/>
            <a:ext cx="8153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>
                <a:solidFill>
                  <a:srgbClr val="66FF33"/>
                </a:solidFill>
                <a:effectLst/>
              </a:rPr>
              <a:t>gas </a:t>
            </a:r>
            <a:r>
              <a:rPr lang="en-US" sz="2400" dirty="0" err="1">
                <a:solidFill>
                  <a:srgbClr val="66FF33"/>
                </a:solidFill>
                <a:effectLst/>
              </a:rPr>
              <a:t>infall</a:t>
            </a:r>
            <a:r>
              <a:rPr lang="en-US" sz="2400" dirty="0" smtClean="0">
                <a:solidFill>
                  <a:srgbClr val="66FF33"/>
                </a:solidFill>
                <a:effectLst/>
              </a:rPr>
              <a:t> is </a:t>
            </a:r>
            <a:r>
              <a:rPr lang="en-US" sz="2400" dirty="0">
                <a:solidFill>
                  <a:srgbClr val="66FF33"/>
                </a:solidFill>
                <a:effectLst/>
              </a:rPr>
              <a:t>predicted as residual of proto-galaxy collapse,</a:t>
            </a:r>
            <a:r>
              <a:rPr lang="en-US" sz="2400" dirty="0" smtClean="0">
                <a:solidFill>
                  <a:srgbClr val="66FF33"/>
                </a:solidFill>
                <a:effectLst/>
              </a:rPr>
              <a:t> accretion </a:t>
            </a:r>
            <a:r>
              <a:rPr lang="en-US" sz="2400" dirty="0">
                <a:solidFill>
                  <a:srgbClr val="66FF33"/>
                </a:solidFill>
                <a:effectLst/>
              </a:rPr>
              <a:t>from surrounding halo,</a:t>
            </a:r>
            <a:r>
              <a:rPr lang="en-US" sz="2400" dirty="0" smtClean="0">
                <a:solidFill>
                  <a:srgbClr val="66FF33"/>
                </a:solidFill>
                <a:effectLst/>
              </a:rPr>
              <a:t> merging of gas rich satellites, intergalactic </a:t>
            </a:r>
            <a:r>
              <a:rPr lang="en-US" sz="2400" dirty="0">
                <a:solidFill>
                  <a:srgbClr val="66FF33"/>
                </a:solidFill>
                <a:effectLst/>
              </a:rPr>
              <a:t>gas trapped</a:t>
            </a:r>
            <a:r>
              <a:rPr lang="en-US" sz="2400" dirty="0" smtClean="0">
                <a:solidFill>
                  <a:srgbClr val="66FF33"/>
                </a:solidFill>
                <a:effectLst/>
              </a:rPr>
              <a:t> during galaxy motion (</a:t>
            </a:r>
            <a:r>
              <a:rPr lang="en-US" sz="1800" b="0" dirty="0">
                <a:solidFill>
                  <a:srgbClr val="66FF33"/>
                </a:solidFill>
                <a:effectLst/>
              </a:rPr>
              <a:t>e.g. </a:t>
            </a:r>
            <a:r>
              <a:rPr lang="en-US" sz="1800" b="0" dirty="0" err="1">
                <a:solidFill>
                  <a:srgbClr val="66FF33"/>
                </a:solidFill>
                <a:effectLst/>
              </a:rPr>
              <a:t>Songaila</a:t>
            </a:r>
            <a:r>
              <a:rPr lang="en-US" sz="1800" b="0" dirty="0">
                <a:solidFill>
                  <a:srgbClr val="66FF33"/>
                </a:solidFill>
                <a:effectLst/>
              </a:rPr>
              <a:t> et al 1998, Blitz et al 1999</a:t>
            </a:r>
            <a:r>
              <a:rPr lang="en-US" sz="2400" dirty="0">
                <a:solidFill>
                  <a:srgbClr val="66FF33"/>
                </a:solidFill>
                <a:effectLst/>
              </a:rPr>
              <a:t>).</a:t>
            </a:r>
            <a:r>
              <a:rPr lang="en-US" sz="2400" dirty="0" smtClean="0">
                <a:solidFill>
                  <a:srgbClr val="66FF33"/>
                </a:solidFill>
                <a:effectLst/>
              </a:rPr>
              <a:t> In MW </a:t>
            </a:r>
            <a:r>
              <a:rPr lang="en-US" sz="2400" dirty="0" err="1" smtClean="0">
                <a:solidFill>
                  <a:srgbClr val="66FF33"/>
                </a:solidFill>
                <a:effectLst/>
              </a:rPr>
              <a:t>Magellanic</a:t>
            </a:r>
            <a:r>
              <a:rPr lang="en-US" sz="2400" dirty="0" smtClean="0">
                <a:solidFill>
                  <a:srgbClr val="66FF33"/>
                </a:solidFill>
                <a:effectLst/>
              </a:rPr>
              <a:t> </a:t>
            </a:r>
            <a:r>
              <a:rPr lang="en-US" sz="2400" dirty="0">
                <a:solidFill>
                  <a:srgbClr val="66FF33"/>
                </a:solidFill>
                <a:effectLst/>
              </a:rPr>
              <a:t>Stream will eventually fall in too (</a:t>
            </a:r>
            <a:r>
              <a:rPr lang="en-US" sz="1800" b="0" dirty="0">
                <a:solidFill>
                  <a:srgbClr val="66FF33"/>
                </a:solidFill>
                <a:effectLst/>
              </a:rPr>
              <a:t>e.g. </a:t>
            </a:r>
            <a:r>
              <a:rPr lang="en-US" sz="1800" b="0" dirty="0" err="1">
                <a:solidFill>
                  <a:srgbClr val="66FF33"/>
                </a:solidFill>
                <a:effectLst/>
              </a:rPr>
              <a:t>Sofue</a:t>
            </a:r>
            <a:r>
              <a:rPr lang="en-US" sz="1800" b="0" dirty="0">
                <a:solidFill>
                  <a:srgbClr val="66FF33"/>
                </a:solidFill>
                <a:effectLst/>
              </a:rPr>
              <a:t> </a:t>
            </a:r>
            <a:r>
              <a:rPr lang="en-US" sz="1800" b="0" dirty="0" smtClean="0">
                <a:solidFill>
                  <a:srgbClr val="66FF33"/>
                </a:solidFill>
                <a:effectLst/>
              </a:rPr>
              <a:t>1994, Fox et al 2010</a:t>
            </a:r>
            <a:r>
              <a:rPr lang="en-US" sz="2400" dirty="0" smtClean="0">
                <a:solidFill>
                  <a:srgbClr val="66FF33"/>
                </a:solidFill>
                <a:effectLst/>
              </a:rPr>
              <a:t>)</a:t>
            </a:r>
            <a:r>
              <a:rPr lang="en-US" sz="2400" dirty="0">
                <a:solidFill>
                  <a:srgbClr val="66FF33"/>
                </a:solidFill>
                <a:effectLst/>
              </a:rPr>
              <a:t>.</a:t>
            </a:r>
            <a:endParaRPr lang="it-IT" sz="2400" dirty="0">
              <a:solidFill>
                <a:srgbClr val="66FF33"/>
              </a:solidFill>
              <a:effectLst/>
            </a:endParaRPr>
          </a:p>
        </p:txBody>
      </p:sp>
      <p:sp>
        <p:nvSpPr>
          <p:cNvPr id="215046" name="Oval 6"/>
          <p:cNvSpPr>
            <a:spLocks noChangeArrowheads="1"/>
          </p:cNvSpPr>
          <p:nvPr/>
        </p:nvSpPr>
        <p:spPr bwMode="auto">
          <a:xfrm>
            <a:off x="304800" y="9144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5047" name="Oval 7"/>
          <p:cNvSpPr>
            <a:spLocks noChangeArrowheads="1"/>
          </p:cNvSpPr>
          <p:nvPr/>
        </p:nvSpPr>
        <p:spPr bwMode="auto">
          <a:xfrm>
            <a:off x="304800" y="24384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5049" name="AutoShape 9"/>
          <p:cNvSpPr>
            <a:spLocks noChangeArrowheads="1"/>
          </p:cNvSpPr>
          <p:nvPr/>
        </p:nvSpPr>
        <p:spPr bwMode="auto">
          <a:xfrm>
            <a:off x="266700" y="685800"/>
            <a:ext cx="8610600" cy="1295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9200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5050" name="AutoShape 10"/>
          <p:cNvSpPr>
            <a:spLocks noChangeArrowheads="1"/>
          </p:cNvSpPr>
          <p:nvPr/>
        </p:nvSpPr>
        <p:spPr bwMode="auto">
          <a:xfrm>
            <a:off x="533400" y="2286000"/>
            <a:ext cx="8229600" cy="11430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5051" name="AutoShape 11"/>
          <p:cNvSpPr>
            <a:spLocks noChangeArrowheads="1"/>
          </p:cNvSpPr>
          <p:nvPr/>
        </p:nvSpPr>
        <p:spPr bwMode="auto">
          <a:xfrm>
            <a:off x="228600" y="2286000"/>
            <a:ext cx="8610600" cy="1905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92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5052" name="AutoShape 12"/>
          <p:cNvSpPr>
            <a:spLocks noChangeArrowheads="1"/>
          </p:cNvSpPr>
          <p:nvPr/>
        </p:nvSpPr>
        <p:spPr bwMode="auto">
          <a:xfrm>
            <a:off x="228600" y="4495800"/>
            <a:ext cx="8629650" cy="1828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92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5054" name="Oval 14"/>
          <p:cNvSpPr>
            <a:spLocks noChangeArrowheads="1"/>
          </p:cNvSpPr>
          <p:nvPr/>
        </p:nvSpPr>
        <p:spPr bwMode="auto">
          <a:xfrm>
            <a:off x="304800" y="46482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09900" y="152400"/>
            <a:ext cx="3124200" cy="533400"/>
          </a:xfrm>
          <a:noFill/>
        </p:spPr>
        <p:txBody>
          <a:bodyPr/>
          <a:lstStyle/>
          <a:p>
            <a:r>
              <a:rPr lang="en-US" sz="2800" b="1">
                <a:solidFill>
                  <a:srgbClr val="FFFF00"/>
                </a:solidFill>
              </a:rPr>
              <a:t>galactic winds</a:t>
            </a:r>
            <a:endParaRPr lang="it-IT" sz="2800" b="1">
              <a:solidFill>
                <a:srgbClr val="FFFF00"/>
              </a:solidFill>
            </a:endParaRPr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>
                <a:solidFill>
                  <a:srgbClr val="66FF33"/>
                </a:solidFill>
                <a:effectLst/>
              </a:rPr>
              <a:t>from chemical evolution models of galaxies, winds appear to be necessary in low mass</a:t>
            </a:r>
            <a:r>
              <a:rPr lang="en-US" sz="2400" dirty="0" smtClean="0">
                <a:solidFill>
                  <a:srgbClr val="66FF33"/>
                </a:solidFill>
                <a:effectLst/>
              </a:rPr>
              <a:t> starburst dwarfs, </a:t>
            </a:r>
            <a:r>
              <a:rPr lang="en-US" sz="2400" dirty="0">
                <a:solidFill>
                  <a:srgbClr val="66FF33"/>
                </a:solidFill>
                <a:effectLst/>
              </a:rPr>
              <a:t>not in spirals</a:t>
            </a:r>
            <a:endParaRPr lang="it-IT" sz="2400" dirty="0">
              <a:solidFill>
                <a:srgbClr val="66FF33"/>
              </a:solidFill>
              <a:effectLst/>
            </a:endParaRP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533400" y="2251075"/>
            <a:ext cx="81534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effectLst/>
              </a:rPr>
              <a:t>winds are observed in H</a:t>
            </a:r>
            <a:r>
              <a:rPr lang="en-US" sz="2400" baseline="-25000" dirty="0">
                <a:solidFill>
                  <a:schemeClr val="bg1"/>
                </a:solidFill>
                <a:effectLst/>
                <a:sym typeface="Symbol" charset="2"/>
              </a:rPr>
              <a:t> </a:t>
            </a:r>
            <a:r>
              <a:rPr lang="en-US" sz="2400" dirty="0">
                <a:solidFill>
                  <a:schemeClr val="bg1"/>
                </a:solidFill>
                <a:effectLst/>
                <a:sym typeface="Symbol" charset="2"/>
              </a:rPr>
              <a:t>and X-rays in some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Symbol" charset="2"/>
              </a:rPr>
              <a:t>Irrs</a:t>
            </a:r>
            <a:r>
              <a:rPr lang="en-US" sz="2400" smtClean="0">
                <a:solidFill>
                  <a:schemeClr val="bg1"/>
                </a:solidFill>
                <a:effectLst/>
                <a:sym typeface="Symbol" charset="2"/>
              </a:rPr>
              <a:t> and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Symbol" charset="2"/>
              </a:rPr>
              <a:t>BCDs</a:t>
            </a:r>
            <a:r>
              <a:rPr lang="en-US" sz="2400" dirty="0">
                <a:solidFill>
                  <a:schemeClr val="bg1"/>
                </a:solidFill>
                <a:effectLst/>
                <a:sym typeface="Symbol" charset="2"/>
              </a:rPr>
              <a:t>, like NGC1569, NGC1705 </a:t>
            </a:r>
            <a:r>
              <a:rPr lang="en-US" dirty="0">
                <a:solidFill>
                  <a:schemeClr val="bg1"/>
                </a:solidFill>
                <a:effectLst/>
                <a:sym typeface="Symbol" charset="2"/>
              </a:rPr>
              <a:t>(</a:t>
            </a:r>
            <a:r>
              <a:rPr lang="en-US" b="0" dirty="0">
                <a:solidFill>
                  <a:schemeClr val="bg1"/>
                </a:solidFill>
                <a:effectLst/>
                <a:sym typeface="Symbol" charset="2"/>
              </a:rPr>
              <a:t>e.g. Waller 1991, </a:t>
            </a:r>
            <a:r>
              <a:rPr lang="en-US" b="0" dirty="0" err="1">
                <a:solidFill>
                  <a:schemeClr val="bg1"/>
                </a:solidFill>
                <a:effectLst/>
                <a:sym typeface="Symbol" charset="2"/>
              </a:rPr>
              <a:t>Meurer</a:t>
            </a:r>
            <a:r>
              <a:rPr lang="en-US" b="0" dirty="0">
                <a:solidFill>
                  <a:schemeClr val="bg1"/>
                </a:solidFill>
                <a:effectLst/>
                <a:sym typeface="Symbol" charset="2"/>
              </a:rPr>
              <a:t> et al. 1992, Della </a:t>
            </a:r>
            <a:r>
              <a:rPr lang="en-US" b="0" dirty="0" err="1">
                <a:solidFill>
                  <a:schemeClr val="bg1"/>
                </a:solidFill>
                <a:effectLst/>
                <a:sym typeface="Symbol" charset="2"/>
              </a:rPr>
              <a:t>Ceca</a:t>
            </a:r>
            <a:r>
              <a:rPr lang="en-US" b="0" dirty="0">
                <a:solidFill>
                  <a:schemeClr val="bg1"/>
                </a:solidFill>
                <a:effectLst/>
                <a:sym typeface="Symbol" charset="2"/>
              </a:rPr>
              <a:t> et al. 1997</a:t>
            </a:r>
            <a:r>
              <a:rPr lang="en-US" dirty="0">
                <a:solidFill>
                  <a:schemeClr val="bg1"/>
                </a:solidFill>
                <a:effectLst/>
                <a:sym typeface="Symbol" charset="2"/>
              </a:rPr>
              <a:t>), </a:t>
            </a:r>
            <a:r>
              <a:rPr lang="en-US" sz="2400" dirty="0">
                <a:solidFill>
                  <a:schemeClr val="bg1"/>
                </a:solidFill>
                <a:effectLst/>
                <a:sym typeface="Symbol" charset="2"/>
              </a:rPr>
              <a:t>not in spirals</a:t>
            </a:r>
            <a:endParaRPr lang="it-IT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533400" y="3851275"/>
            <a:ext cx="8153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 smtClean="0">
                <a:solidFill>
                  <a:srgbClr val="66FF33"/>
                </a:solidFill>
                <a:effectLst/>
              </a:rPr>
              <a:t>Winds are </a:t>
            </a:r>
            <a:r>
              <a:rPr lang="en-US" sz="2400" dirty="0">
                <a:solidFill>
                  <a:srgbClr val="66FF33"/>
                </a:solidFill>
                <a:effectLst/>
              </a:rPr>
              <a:t>predicted by hydrodynamics of SN </a:t>
            </a:r>
            <a:r>
              <a:rPr lang="en-US" sz="2400" dirty="0" err="1">
                <a:solidFill>
                  <a:srgbClr val="66FF33"/>
                </a:solidFill>
                <a:effectLst/>
              </a:rPr>
              <a:t>ejecta</a:t>
            </a:r>
            <a:r>
              <a:rPr lang="en-US" sz="2400" dirty="0">
                <a:solidFill>
                  <a:srgbClr val="66FF33"/>
                </a:solidFill>
                <a:effectLst/>
              </a:rPr>
              <a:t> in</a:t>
            </a:r>
            <a:r>
              <a:rPr lang="en-US" sz="2400" dirty="0" smtClean="0">
                <a:solidFill>
                  <a:srgbClr val="66FF33"/>
                </a:solidFill>
                <a:effectLst/>
              </a:rPr>
              <a:t> starburst dwarfs </a:t>
            </a:r>
            <a:r>
              <a:rPr lang="en-US" dirty="0">
                <a:solidFill>
                  <a:srgbClr val="66FF33"/>
                </a:solidFill>
                <a:effectLst/>
              </a:rPr>
              <a:t>(</a:t>
            </a:r>
            <a:r>
              <a:rPr lang="en-US" b="0" dirty="0">
                <a:solidFill>
                  <a:srgbClr val="66FF33"/>
                </a:solidFill>
                <a:effectLst/>
              </a:rPr>
              <a:t>e.g. </a:t>
            </a:r>
            <a:r>
              <a:rPr lang="en-US" b="0" dirty="0" err="1">
                <a:solidFill>
                  <a:srgbClr val="66FF33"/>
                </a:solidFill>
                <a:effectLst/>
              </a:rPr>
              <a:t>DeYoung</a:t>
            </a:r>
            <a:r>
              <a:rPr lang="en-US" b="0" dirty="0">
                <a:solidFill>
                  <a:srgbClr val="66FF33"/>
                </a:solidFill>
                <a:effectLst/>
              </a:rPr>
              <a:t> &amp; Gallagher 1990, </a:t>
            </a:r>
            <a:r>
              <a:rPr lang="en-US" b="0" dirty="0" err="1">
                <a:solidFill>
                  <a:srgbClr val="66FF33"/>
                </a:solidFill>
                <a:effectLst/>
              </a:rPr>
              <a:t>MacLow</a:t>
            </a:r>
            <a:r>
              <a:rPr lang="en-US" b="0" dirty="0">
                <a:solidFill>
                  <a:srgbClr val="66FF33"/>
                </a:solidFill>
                <a:effectLst/>
              </a:rPr>
              <a:t> &amp; Ferrara 1998, </a:t>
            </a:r>
            <a:r>
              <a:rPr lang="en-US" b="0" dirty="0" err="1">
                <a:solidFill>
                  <a:srgbClr val="66FF33"/>
                </a:solidFill>
                <a:effectLst/>
              </a:rPr>
              <a:t>D’Ercole</a:t>
            </a:r>
            <a:r>
              <a:rPr lang="en-US" b="0" dirty="0">
                <a:solidFill>
                  <a:srgbClr val="66FF33"/>
                </a:solidFill>
                <a:effectLst/>
              </a:rPr>
              <a:t> &amp; </a:t>
            </a:r>
            <a:r>
              <a:rPr lang="en-US" b="0" dirty="0" err="1">
                <a:solidFill>
                  <a:srgbClr val="66FF33"/>
                </a:solidFill>
                <a:effectLst/>
              </a:rPr>
              <a:t>Brighenti</a:t>
            </a:r>
            <a:r>
              <a:rPr lang="en-US" b="0" dirty="0">
                <a:solidFill>
                  <a:srgbClr val="66FF33"/>
                </a:solidFill>
                <a:effectLst/>
              </a:rPr>
              <a:t> 1999, </a:t>
            </a:r>
            <a:r>
              <a:rPr lang="en-US" b="0" dirty="0" err="1">
                <a:solidFill>
                  <a:srgbClr val="66FF33"/>
                </a:solidFill>
                <a:effectLst/>
              </a:rPr>
              <a:t>Recchi</a:t>
            </a:r>
            <a:r>
              <a:rPr lang="en-US" b="0" dirty="0">
                <a:solidFill>
                  <a:srgbClr val="66FF33"/>
                </a:solidFill>
                <a:effectLst/>
              </a:rPr>
              <a:t> et al. 2002</a:t>
            </a:r>
            <a:r>
              <a:rPr lang="en-US" dirty="0">
                <a:solidFill>
                  <a:srgbClr val="66FF33"/>
                </a:solidFill>
                <a:effectLst/>
              </a:rPr>
              <a:t>),</a:t>
            </a:r>
            <a:r>
              <a:rPr lang="en-US" sz="2400" dirty="0">
                <a:solidFill>
                  <a:srgbClr val="66FF33"/>
                </a:solidFill>
                <a:effectLst/>
              </a:rPr>
              <a:t> with low mass and intense star formation. In massive galaxies, like spirals, SN </a:t>
            </a:r>
            <a:r>
              <a:rPr lang="en-US" sz="2400" dirty="0" err="1">
                <a:solidFill>
                  <a:srgbClr val="66FF33"/>
                </a:solidFill>
                <a:effectLst/>
              </a:rPr>
              <a:t>ejecta</a:t>
            </a:r>
            <a:r>
              <a:rPr lang="en-US" sz="2400" dirty="0">
                <a:solidFill>
                  <a:srgbClr val="66FF33"/>
                </a:solidFill>
                <a:effectLst/>
              </a:rPr>
              <a:t> fail to escape.</a:t>
            </a:r>
            <a:endParaRPr lang="it-IT" sz="2400" dirty="0">
              <a:solidFill>
                <a:srgbClr val="66FF33"/>
              </a:solidFill>
              <a:effectLst/>
            </a:endParaRPr>
          </a:p>
        </p:txBody>
      </p:sp>
      <p:sp>
        <p:nvSpPr>
          <p:cNvPr id="202759" name="Oval 7"/>
          <p:cNvSpPr>
            <a:spLocks noChangeArrowheads="1"/>
          </p:cNvSpPr>
          <p:nvPr/>
        </p:nvSpPr>
        <p:spPr bwMode="auto">
          <a:xfrm>
            <a:off x="304800" y="11430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2760" name="Oval 8"/>
          <p:cNvSpPr>
            <a:spLocks noChangeArrowheads="1"/>
          </p:cNvSpPr>
          <p:nvPr/>
        </p:nvSpPr>
        <p:spPr bwMode="auto">
          <a:xfrm>
            <a:off x="304800" y="24384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2761" name="Oval 9"/>
          <p:cNvSpPr>
            <a:spLocks noChangeArrowheads="1"/>
          </p:cNvSpPr>
          <p:nvPr/>
        </p:nvSpPr>
        <p:spPr bwMode="auto">
          <a:xfrm>
            <a:off x="304800" y="40386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2762" name="AutoShape 10"/>
          <p:cNvSpPr>
            <a:spLocks noChangeArrowheads="1"/>
          </p:cNvSpPr>
          <p:nvPr/>
        </p:nvSpPr>
        <p:spPr bwMode="auto">
          <a:xfrm>
            <a:off x="228600" y="1066800"/>
            <a:ext cx="8610600" cy="762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92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2763" name="AutoShape 11"/>
          <p:cNvSpPr>
            <a:spLocks noChangeArrowheads="1"/>
          </p:cNvSpPr>
          <p:nvPr/>
        </p:nvSpPr>
        <p:spPr bwMode="auto">
          <a:xfrm>
            <a:off x="533400" y="2286000"/>
            <a:ext cx="8229600" cy="11430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2764" name="AutoShape 12"/>
          <p:cNvSpPr>
            <a:spLocks noChangeArrowheads="1"/>
          </p:cNvSpPr>
          <p:nvPr/>
        </p:nvSpPr>
        <p:spPr bwMode="auto">
          <a:xfrm>
            <a:off x="228600" y="2286000"/>
            <a:ext cx="8610600" cy="1143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92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2765" name="AutoShape 13"/>
          <p:cNvSpPr>
            <a:spLocks noChangeArrowheads="1"/>
          </p:cNvSpPr>
          <p:nvPr/>
        </p:nvSpPr>
        <p:spPr bwMode="auto">
          <a:xfrm>
            <a:off x="228600" y="3886200"/>
            <a:ext cx="8610600" cy="1905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92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 bwMode="auto">
          <a:xfrm>
            <a:off x="914400" y="3733800"/>
            <a:ext cx="3048000" cy="10668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496300" cy="381000"/>
          </a:xfrm>
          <a:solidFill>
            <a:srgbClr val="000099"/>
          </a:solidFill>
        </p:spPr>
        <p:txBody>
          <a:bodyPr/>
          <a:lstStyle/>
          <a:p>
            <a:r>
              <a:rPr lang="en-US" sz="2400" b="1" dirty="0">
                <a:solidFill>
                  <a:srgbClr val="FFFF00"/>
                </a:solidFill>
              </a:rPr>
              <a:t>first</a:t>
            </a:r>
            <a:r>
              <a:rPr lang="en-US" sz="2400" b="1" dirty="0" smtClean="0">
                <a:solidFill>
                  <a:srgbClr val="FFFF00"/>
                </a:solidFill>
              </a:rPr>
              <a:t> wind models</a:t>
            </a:r>
            <a:r>
              <a:rPr lang="en-US" sz="2400" b="1" dirty="0">
                <a:solidFill>
                  <a:srgbClr val="FFFF00"/>
                </a:solidFill>
              </a:rPr>
              <a:t>: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1800" dirty="0" err="1">
                <a:solidFill>
                  <a:srgbClr val="FFFF00"/>
                </a:solidFill>
              </a:rPr>
              <a:t>Matteucci</a:t>
            </a:r>
            <a:r>
              <a:rPr lang="en-US" sz="1800" dirty="0">
                <a:solidFill>
                  <a:srgbClr val="FFFF00"/>
                </a:solidFill>
              </a:rPr>
              <a:t> &amp; Tosi</a:t>
            </a:r>
            <a:r>
              <a:rPr lang="en-US" sz="1800" dirty="0" smtClean="0">
                <a:solidFill>
                  <a:srgbClr val="FFFF00"/>
                </a:solidFill>
              </a:rPr>
              <a:t> 85, </a:t>
            </a:r>
            <a:r>
              <a:rPr lang="en-US" sz="1800" dirty="0" err="1">
                <a:solidFill>
                  <a:srgbClr val="FFFF00"/>
                </a:solidFill>
              </a:rPr>
              <a:t>Pilyugin</a:t>
            </a:r>
            <a:r>
              <a:rPr lang="en-US" sz="1800" dirty="0" smtClean="0">
                <a:solidFill>
                  <a:srgbClr val="FFFF00"/>
                </a:solidFill>
              </a:rPr>
              <a:t> 93, </a:t>
            </a:r>
            <a:r>
              <a:rPr lang="en-US" sz="1800" dirty="0">
                <a:solidFill>
                  <a:srgbClr val="FFFF00"/>
                </a:solidFill>
              </a:rPr>
              <a:t>Marconi et al</a:t>
            </a:r>
            <a:r>
              <a:rPr lang="en-US" sz="1800" dirty="0" smtClean="0">
                <a:solidFill>
                  <a:srgbClr val="FFFF00"/>
                </a:solidFill>
              </a:rPr>
              <a:t> 94</a:t>
            </a:r>
            <a:endParaRPr lang="en-US" sz="1800" dirty="0">
              <a:solidFill>
                <a:srgbClr val="FFFF00"/>
              </a:solidFill>
            </a:endParaRPr>
          </a:p>
        </p:txBody>
      </p:sp>
      <p:pic>
        <p:nvPicPr>
          <p:cNvPr id="253955" name="Picture 3" descr="mmt1"/>
          <p:cNvPicPr>
            <a:picLocks noChangeAspect="1" noChangeArrowheads="1"/>
          </p:cNvPicPr>
          <p:nvPr/>
        </p:nvPicPr>
        <p:blipFill>
          <a:blip r:embed="rId3"/>
          <a:srcRect l="5669" t="6442" r="5917" b="45818"/>
          <a:stretch>
            <a:fillRect/>
          </a:stretch>
        </p:blipFill>
        <p:spPr bwMode="auto">
          <a:xfrm>
            <a:off x="236538" y="733425"/>
            <a:ext cx="4265612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56" name="Picture 4" descr="mmt2"/>
          <p:cNvPicPr>
            <a:picLocks noChangeAspect="1" noChangeArrowheads="1"/>
          </p:cNvPicPr>
          <p:nvPr/>
        </p:nvPicPr>
        <p:blipFill>
          <a:blip r:embed="rId4"/>
          <a:srcRect l="3937" t="6586" r="5905" b="45813"/>
          <a:stretch>
            <a:fillRect/>
          </a:stretch>
        </p:blipFill>
        <p:spPr bwMode="auto">
          <a:xfrm>
            <a:off x="4572000" y="739775"/>
            <a:ext cx="434340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4114800" y="3657600"/>
            <a:ext cx="4419600" cy="1569660"/>
          </a:xfrm>
          <a:prstGeom prst="rect">
            <a:avLst/>
          </a:prstGeom>
          <a:solidFill>
            <a:srgbClr val="66FF33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00099"/>
                </a:solidFill>
              </a:rPr>
              <a:t>to reproduce observed </a:t>
            </a:r>
            <a:r>
              <a:rPr lang="en-US" sz="2400" dirty="0" smtClean="0">
                <a:solidFill>
                  <a:srgbClr val="000099"/>
                </a:solidFill>
              </a:rPr>
              <a:t>abundances in starburst dwarfs</a:t>
            </a:r>
          </a:p>
          <a:p>
            <a:pPr algn="ctr"/>
            <a:r>
              <a:rPr lang="en-US" sz="2400" dirty="0" smtClean="0">
                <a:solidFill>
                  <a:srgbClr val="000099"/>
                </a:solidFill>
              </a:rPr>
              <a:t>differential </a:t>
            </a:r>
            <a:r>
              <a:rPr lang="en-US" sz="2400" dirty="0">
                <a:solidFill>
                  <a:srgbClr val="000099"/>
                </a:solidFill>
              </a:rPr>
              <a:t>galactic </a:t>
            </a:r>
            <a:r>
              <a:rPr lang="en-US" sz="2400" dirty="0" smtClean="0">
                <a:solidFill>
                  <a:srgbClr val="000099"/>
                </a:solidFill>
              </a:rPr>
              <a:t>winds </a:t>
            </a:r>
          </a:p>
          <a:p>
            <a:pPr algn="ctr"/>
            <a:r>
              <a:rPr lang="en-US" sz="2400" dirty="0" smtClean="0">
                <a:solidFill>
                  <a:srgbClr val="000099"/>
                </a:solidFill>
              </a:rPr>
              <a:t>are necessary</a:t>
            </a:r>
            <a:endParaRPr lang="it-IT" sz="2400" dirty="0">
              <a:solidFill>
                <a:srgbClr val="000099"/>
              </a:solidFill>
            </a:endParaRPr>
          </a:p>
        </p:txBody>
      </p:sp>
      <p:sp>
        <p:nvSpPr>
          <p:cNvPr id="253959" name="AutoShape 7"/>
          <p:cNvSpPr>
            <a:spLocks noChangeArrowheads="1"/>
          </p:cNvSpPr>
          <p:nvPr/>
        </p:nvSpPr>
        <p:spPr bwMode="auto">
          <a:xfrm>
            <a:off x="152400" y="457200"/>
            <a:ext cx="8839200" cy="3048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53962" name="Line 10"/>
          <p:cNvSpPr>
            <a:spLocks noChangeShapeType="1"/>
          </p:cNvSpPr>
          <p:nvPr/>
        </p:nvSpPr>
        <p:spPr bwMode="auto">
          <a:xfrm rot="21493615" flipV="1">
            <a:off x="1293813" y="2589213"/>
            <a:ext cx="2514600" cy="1587"/>
          </a:xfrm>
          <a:prstGeom prst="line">
            <a:avLst/>
          </a:prstGeom>
          <a:noFill/>
          <a:ln w="28575">
            <a:solidFill>
              <a:srgbClr val="0092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53963" name="Line 11"/>
          <p:cNvSpPr>
            <a:spLocks noChangeShapeType="1"/>
          </p:cNvSpPr>
          <p:nvPr/>
        </p:nvSpPr>
        <p:spPr bwMode="auto">
          <a:xfrm rot="21463919" flipV="1">
            <a:off x="6324600" y="2133600"/>
            <a:ext cx="1295400" cy="533400"/>
          </a:xfrm>
          <a:prstGeom prst="line">
            <a:avLst/>
          </a:prstGeom>
          <a:noFill/>
          <a:ln w="28575">
            <a:solidFill>
              <a:srgbClr val="0092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53964" name="Line 12"/>
          <p:cNvSpPr>
            <a:spLocks noChangeShapeType="1"/>
          </p:cNvSpPr>
          <p:nvPr/>
        </p:nvSpPr>
        <p:spPr bwMode="auto">
          <a:xfrm flipV="1">
            <a:off x="8001000" y="1727200"/>
            <a:ext cx="762000" cy="152400"/>
          </a:xfrm>
          <a:prstGeom prst="line">
            <a:avLst/>
          </a:prstGeom>
          <a:noFill/>
          <a:ln w="28575">
            <a:solidFill>
              <a:srgbClr val="0092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53965" name="Line 13"/>
          <p:cNvSpPr>
            <a:spLocks noChangeShapeType="1"/>
          </p:cNvSpPr>
          <p:nvPr/>
        </p:nvSpPr>
        <p:spPr bwMode="auto">
          <a:xfrm>
            <a:off x="990600" y="3962400"/>
            <a:ext cx="609600" cy="0"/>
          </a:xfrm>
          <a:prstGeom prst="line">
            <a:avLst/>
          </a:prstGeom>
          <a:noFill/>
          <a:ln w="28575">
            <a:solidFill>
              <a:srgbClr val="009200"/>
            </a:solidFill>
            <a:prstDash val="dash"/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53966" name="Line 14"/>
          <p:cNvSpPr>
            <a:spLocks noChangeShapeType="1"/>
          </p:cNvSpPr>
          <p:nvPr/>
        </p:nvSpPr>
        <p:spPr bwMode="auto">
          <a:xfrm>
            <a:off x="990600" y="4267200"/>
            <a:ext cx="609600" cy="0"/>
          </a:xfrm>
          <a:prstGeom prst="line">
            <a:avLst/>
          </a:prstGeom>
          <a:noFill/>
          <a:ln w="28575">
            <a:solidFill>
              <a:srgbClr val="0092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53967" name="Text Box 15"/>
          <p:cNvSpPr txBox="1">
            <a:spLocks noChangeArrowheads="1"/>
          </p:cNvSpPr>
          <p:nvPr/>
        </p:nvSpPr>
        <p:spPr bwMode="auto">
          <a:xfrm>
            <a:off x="1752600" y="3717925"/>
            <a:ext cx="1150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009200"/>
                </a:solidFill>
                <a:effectLst/>
              </a:rPr>
              <a:t>no winds</a:t>
            </a:r>
            <a:endParaRPr lang="it-IT" dirty="0">
              <a:solidFill>
                <a:srgbClr val="009200"/>
              </a:solidFill>
              <a:effectLst/>
            </a:endParaRPr>
          </a:p>
        </p:txBody>
      </p:sp>
      <p:sp>
        <p:nvSpPr>
          <p:cNvPr id="253968" name="Rectangle 16"/>
          <p:cNvSpPr>
            <a:spLocks noChangeArrowheads="1"/>
          </p:cNvSpPr>
          <p:nvPr/>
        </p:nvSpPr>
        <p:spPr bwMode="auto">
          <a:xfrm>
            <a:off x="1752600" y="4022725"/>
            <a:ext cx="225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009200"/>
                </a:solidFill>
                <a:effectLst/>
              </a:rPr>
              <a:t>non selective winds</a:t>
            </a:r>
            <a:endParaRPr lang="it-IT" dirty="0">
              <a:solidFill>
                <a:srgbClr val="009200"/>
              </a:solidFill>
              <a:effectLst/>
            </a:endParaRPr>
          </a:p>
        </p:txBody>
      </p:sp>
      <p:sp>
        <p:nvSpPr>
          <p:cNvPr id="253969" name="Text Box 17"/>
          <p:cNvSpPr txBox="1">
            <a:spLocks noChangeArrowheads="1"/>
          </p:cNvSpPr>
          <p:nvPr/>
        </p:nvSpPr>
        <p:spPr bwMode="auto">
          <a:xfrm>
            <a:off x="3551238" y="457200"/>
            <a:ext cx="2218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0" dirty="0">
                <a:solidFill>
                  <a:srgbClr val="FFFFFF"/>
                </a:solidFill>
              </a:rPr>
              <a:t>Marconi, </a:t>
            </a:r>
            <a:r>
              <a:rPr lang="en-US" sz="1400" b="0" dirty="0" err="1">
                <a:solidFill>
                  <a:srgbClr val="FFFFFF"/>
                </a:solidFill>
              </a:rPr>
              <a:t>Matteucci</a:t>
            </a:r>
            <a:r>
              <a:rPr lang="en-US" sz="1400" b="0" dirty="0">
                <a:solidFill>
                  <a:srgbClr val="FFFFFF"/>
                </a:solidFill>
              </a:rPr>
              <a:t>, </a:t>
            </a:r>
            <a:r>
              <a:rPr lang="en-US" sz="1400" b="0" dirty="0" smtClean="0">
                <a:solidFill>
                  <a:srgbClr val="FFFFFF"/>
                </a:solidFill>
              </a:rPr>
              <a:t>Tosi 94</a:t>
            </a: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253970" name="Text Box 18"/>
          <p:cNvSpPr txBox="1">
            <a:spLocks noChangeArrowheads="1"/>
          </p:cNvSpPr>
          <p:nvPr/>
        </p:nvSpPr>
        <p:spPr bwMode="auto">
          <a:xfrm>
            <a:off x="1714500" y="4343400"/>
            <a:ext cx="209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differential winds</a:t>
            </a:r>
          </a:p>
        </p:txBody>
      </p:sp>
      <p:sp>
        <p:nvSpPr>
          <p:cNvPr id="253971" name="Line 19"/>
          <p:cNvSpPr>
            <a:spLocks noChangeShapeType="1"/>
          </p:cNvSpPr>
          <p:nvPr/>
        </p:nvSpPr>
        <p:spPr bwMode="auto">
          <a:xfrm>
            <a:off x="990600" y="45720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53972" name="Oval 20"/>
          <p:cNvSpPr>
            <a:spLocks noChangeArrowheads="1"/>
          </p:cNvSpPr>
          <p:nvPr/>
        </p:nvSpPr>
        <p:spPr bwMode="auto">
          <a:xfrm>
            <a:off x="1676400" y="1828800"/>
            <a:ext cx="152400" cy="152400"/>
          </a:xfrm>
          <a:prstGeom prst="ellipse">
            <a:avLst/>
          </a:prstGeom>
          <a:solidFill>
            <a:srgbClr val="DA1301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53973" name="Oval 21"/>
          <p:cNvSpPr>
            <a:spLocks noChangeArrowheads="1"/>
          </p:cNvSpPr>
          <p:nvPr/>
        </p:nvSpPr>
        <p:spPr bwMode="auto">
          <a:xfrm>
            <a:off x="2482850" y="1676400"/>
            <a:ext cx="152400" cy="152400"/>
          </a:xfrm>
          <a:prstGeom prst="ellipse">
            <a:avLst/>
          </a:prstGeom>
          <a:solidFill>
            <a:srgbClr val="DA1301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53974" name="Oval 22"/>
          <p:cNvSpPr>
            <a:spLocks noChangeArrowheads="1"/>
          </p:cNvSpPr>
          <p:nvPr/>
        </p:nvSpPr>
        <p:spPr bwMode="auto">
          <a:xfrm>
            <a:off x="1905000" y="2209800"/>
            <a:ext cx="152400" cy="152400"/>
          </a:xfrm>
          <a:prstGeom prst="ellipse">
            <a:avLst/>
          </a:prstGeom>
          <a:solidFill>
            <a:srgbClr val="DA1301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53975" name="Oval 23"/>
          <p:cNvSpPr>
            <a:spLocks noChangeArrowheads="1"/>
          </p:cNvSpPr>
          <p:nvPr/>
        </p:nvSpPr>
        <p:spPr bwMode="auto">
          <a:xfrm>
            <a:off x="1619250" y="2057400"/>
            <a:ext cx="152400" cy="152400"/>
          </a:xfrm>
          <a:prstGeom prst="ellipse">
            <a:avLst/>
          </a:prstGeom>
          <a:solidFill>
            <a:srgbClr val="DA1301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53976" name="Oval 24"/>
          <p:cNvSpPr>
            <a:spLocks noChangeArrowheads="1"/>
          </p:cNvSpPr>
          <p:nvPr/>
        </p:nvSpPr>
        <p:spPr bwMode="auto">
          <a:xfrm>
            <a:off x="2798763" y="1600200"/>
            <a:ext cx="152400" cy="152400"/>
          </a:xfrm>
          <a:prstGeom prst="ellipse">
            <a:avLst/>
          </a:prstGeom>
          <a:solidFill>
            <a:srgbClr val="DA1301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53977" name="Oval 25"/>
          <p:cNvSpPr>
            <a:spLocks noChangeArrowheads="1"/>
          </p:cNvSpPr>
          <p:nvPr/>
        </p:nvSpPr>
        <p:spPr bwMode="auto">
          <a:xfrm>
            <a:off x="2554288" y="2362200"/>
            <a:ext cx="152400" cy="152400"/>
          </a:xfrm>
          <a:prstGeom prst="ellipse">
            <a:avLst/>
          </a:prstGeom>
          <a:solidFill>
            <a:srgbClr val="DA1301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53978" name="Oval 26"/>
          <p:cNvSpPr>
            <a:spLocks noChangeArrowheads="1"/>
          </p:cNvSpPr>
          <p:nvPr/>
        </p:nvSpPr>
        <p:spPr bwMode="auto">
          <a:xfrm>
            <a:off x="1524000" y="2438400"/>
            <a:ext cx="152400" cy="152400"/>
          </a:xfrm>
          <a:prstGeom prst="ellipse">
            <a:avLst/>
          </a:prstGeom>
          <a:solidFill>
            <a:srgbClr val="DA1301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53979" name="Oval 27"/>
          <p:cNvSpPr>
            <a:spLocks noChangeArrowheads="1"/>
          </p:cNvSpPr>
          <p:nvPr/>
        </p:nvSpPr>
        <p:spPr bwMode="auto">
          <a:xfrm>
            <a:off x="1600200" y="2286000"/>
            <a:ext cx="152400" cy="152400"/>
          </a:xfrm>
          <a:prstGeom prst="ellipse">
            <a:avLst/>
          </a:prstGeom>
          <a:solidFill>
            <a:srgbClr val="DA1301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53980" name="Oval 28"/>
          <p:cNvSpPr>
            <a:spLocks noChangeArrowheads="1"/>
          </p:cNvSpPr>
          <p:nvPr/>
        </p:nvSpPr>
        <p:spPr bwMode="auto">
          <a:xfrm>
            <a:off x="647700" y="2514600"/>
            <a:ext cx="152400" cy="152400"/>
          </a:xfrm>
          <a:prstGeom prst="ellipse">
            <a:avLst/>
          </a:prstGeom>
          <a:solidFill>
            <a:srgbClr val="DA1301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53981" name="Oval 29"/>
          <p:cNvSpPr>
            <a:spLocks noChangeArrowheads="1"/>
          </p:cNvSpPr>
          <p:nvPr/>
        </p:nvSpPr>
        <p:spPr bwMode="auto">
          <a:xfrm>
            <a:off x="1143000" y="2514600"/>
            <a:ext cx="152400" cy="152400"/>
          </a:xfrm>
          <a:prstGeom prst="ellipse">
            <a:avLst/>
          </a:prstGeom>
          <a:solidFill>
            <a:srgbClr val="DA1301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1" name="Oval 25"/>
          <p:cNvSpPr>
            <a:spLocks noChangeArrowheads="1"/>
          </p:cNvSpPr>
          <p:nvPr/>
        </p:nvSpPr>
        <p:spPr bwMode="auto">
          <a:xfrm>
            <a:off x="1524000" y="4495800"/>
            <a:ext cx="152400" cy="152400"/>
          </a:xfrm>
          <a:prstGeom prst="ellipse">
            <a:avLst/>
          </a:prstGeom>
          <a:solidFill>
            <a:srgbClr val="DA1301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42" name="AutoShape 26"/>
          <p:cNvSpPr>
            <a:spLocks noChangeArrowheads="1"/>
          </p:cNvSpPr>
          <p:nvPr/>
        </p:nvSpPr>
        <p:spPr bwMode="auto">
          <a:xfrm>
            <a:off x="4876800" y="4038600"/>
            <a:ext cx="3886200" cy="22098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DA130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39641" name="AutoShape 25"/>
          <p:cNvSpPr>
            <a:spLocks noChangeArrowheads="1"/>
          </p:cNvSpPr>
          <p:nvPr/>
        </p:nvSpPr>
        <p:spPr bwMode="auto">
          <a:xfrm>
            <a:off x="381000" y="4038600"/>
            <a:ext cx="3886200" cy="22098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DA130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39618" name="AutoShape 2"/>
          <p:cNvSpPr>
            <a:spLocks noChangeArrowheads="1"/>
          </p:cNvSpPr>
          <p:nvPr/>
        </p:nvSpPr>
        <p:spPr bwMode="auto">
          <a:xfrm>
            <a:off x="4800600" y="1981200"/>
            <a:ext cx="3962400" cy="1828800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39619" name="AutoShape 3"/>
          <p:cNvSpPr>
            <a:spLocks noChangeArrowheads="1"/>
          </p:cNvSpPr>
          <p:nvPr/>
        </p:nvSpPr>
        <p:spPr bwMode="auto">
          <a:xfrm>
            <a:off x="381000" y="1981200"/>
            <a:ext cx="3886200" cy="1828800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39624" name="Rectangle 8"/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6400800" cy="533400"/>
          </a:xfrm>
          <a:solidFill>
            <a:srgbClr val="000099"/>
          </a:solidFill>
        </p:spPr>
        <p:txBody>
          <a:bodyPr/>
          <a:lstStyle/>
          <a:p>
            <a:r>
              <a:rPr lang="en-US" sz="2800" b="1">
                <a:solidFill>
                  <a:srgbClr val="FFFF00"/>
                </a:solidFill>
              </a:rPr>
              <a:t>gas flows comparison</a:t>
            </a:r>
          </a:p>
        </p:txBody>
      </p:sp>
      <p:sp>
        <p:nvSpPr>
          <p:cNvPr id="239625" name="Text Box 9"/>
          <p:cNvSpPr txBox="1">
            <a:spLocks noChangeArrowheads="1"/>
          </p:cNvSpPr>
          <p:nvPr/>
        </p:nvSpPr>
        <p:spPr bwMode="auto">
          <a:xfrm>
            <a:off x="1363663" y="228600"/>
            <a:ext cx="6416675" cy="519113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solidFill>
                  <a:srgbClr val="FFFF00"/>
                </a:solidFill>
                <a:effectLst/>
              </a:rPr>
              <a:t>chemical evolution of spirals and dwarfs:</a:t>
            </a:r>
            <a:endParaRPr lang="it-IT" sz="2800">
              <a:solidFill>
                <a:srgbClr val="FFFF00"/>
              </a:solidFill>
              <a:effectLst/>
            </a:endParaRPr>
          </a:p>
        </p:txBody>
      </p:sp>
      <p:sp>
        <p:nvSpPr>
          <p:cNvPr id="239626" name="Line 10"/>
          <p:cNvSpPr>
            <a:spLocks noChangeShapeType="1"/>
          </p:cNvSpPr>
          <p:nvPr/>
        </p:nvSpPr>
        <p:spPr bwMode="auto">
          <a:xfrm>
            <a:off x="4572000" y="1524000"/>
            <a:ext cx="0" cy="457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39627" name="Text Box 11"/>
          <p:cNvSpPr txBox="1">
            <a:spLocks noChangeArrowheads="1"/>
          </p:cNvSpPr>
          <p:nvPr/>
        </p:nvSpPr>
        <p:spPr bwMode="auto">
          <a:xfrm>
            <a:off x="1752600" y="1371600"/>
            <a:ext cx="1047750" cy="457200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/>
              </a:rPr>
              <a:t>spirals</a:t>
            </a:r>
            <a:endParaRPr lang="it-IT" sz="2400">
              <a:solidFill>
                <a:srgbClr val="FFFFFF"/>
              </a:solidFill>
              <a:effectLst/>
            </a:endParaRPr>
          </a:p>
        </p:txBody>
      </p:sp>
      <p:sp>
        <p:nvSpPr>
          <p:cNvPr id="239630" name="Text Box 14"/>
          <p:cNvSpPr txBox="1">
            <a:spLocks noChangeArrowheads="1"/>
          </p:cNvSpPr>
          <p:nvPr/>
        </p:nvSpPr>
        <p:spPr bwMode="auto">
          <a:xfrm>
            <a:off x="0" y="4038600"/>
            <a:ext cx="24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it-IT">
              <a:solidFill>
                <a:srgbClr val="0092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9632" name="Text Box 16"/>
          <p:cNvSpPr txBox="1">
            <a:spLocks noChangeArrowheads="1"/>
          </p:cNvSpPr>
          <p:nvPr/>
        </p:nvSpPr>
        <p:spPr bwMode="auto">
          <a:xfrm>
            <a:off x="0" y="2590800"/>
            <a:ext cx="24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it-IT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9633" name="Text Box 17"/>
          <p:cNvSpPr txBox="1">
            <a:spLocks noChangeArrowheads="1"/>
          </p:cNvSpPr>
          <p:nvPr/>
        </p:nvSpPr>
        <p:spPr bwMode="auto">
          <a:xfrm>
            <a:off x="381000" y="2133600"/>
            <a:ext cx="3886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>
                <a:effectLst/>
              </a:rPr>
              <a:t>RESULTS:</a:t>
            </a:r>
            <a:endParaRPr lang="en-US" dirty="0" smtClean="0">
              <a:effectLst/>
            </a:endParaRPr>
          </a:p>
          <a:p>
            <a:pPr algn="just"/>
            <a:r>
              <a:rPr lang="en-US" dirty="0"/>
              <a:t>L</a:t>
            </a:r>
            <a:r>
              <a:rPr lang="en-US" dirty="0" smtClean="0">
                <a:effectLst/>
              </a:rPr>
              <a:t>ong</a:t>
            </a:r>
            <a:r>
              <a:rPr lang="en-US" dirty="0">
                <a:effectLst/>
              </a:rPr>
              <a:t>-term </a:t>
            </a:r>
            <a:r>
              <a:rPr lang="en-US" dirty="0" err="1">
                <a:effectLst/>
              </a:rPr>
              <a:t>infall</a:t>
            </a:r>
            <a:r>
              <a:rPr lang="en-US" dirty="0">
                <a:effectLst/>
              </a:rPr>
              <a:t> of metal poor gas needed to dilute metals and </a:t>
            </a:r>
            <a:r>
              <a:rPr lang="en-US" dirty="0" smtClean="0">
                <a:effectLst/>
              </a:rPr>
              <a:t>favor </a:t>
            </a:r>
            <a:r>
              <a:rPr lang="en-US" dirty="0">
                <a:effectLst/>
              </a:rPr>
              <a:t>gradients. Fountains possible. Winds unlikely.</a:t>
            </a:r>
            <a:endParaRPr lang="it-IT" dirty="0">
              <a:effectLst/>
            </a:endParaRPr>
          </a:p>
        </p:txBody>
      </p:sp>
      <p:sp>
        <p:nvSpPr>
          <p:cNvPr id="239634" name="Text Box 18"/>
          <p:cNvSpPr txBox="1">
            <a:spLocks noChangeArrowheads="1"/>
          </p:cNvSpPr>
          <p:nvPr/>
        </p:nvSpPr>
        <p:spPr bwMode="auto">
          <a:xfrm>
            <a:off x="6248400" y="1371600"/>
            <a:ext cx="1081088" cy="457200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FFFFFF"/>
                </a:solidFill>
                <a:effectLst/>
              </a:rPr>
              <a:t>dwarfs</a:t>
            </a:r>
            <a:endParaRPr lang="it-IT" sz="2400" dirty="0">
              <a:solidFill>
                <a:srgbClr val="FFFFFF"/>
              </a:solidFill>
              <a:effectLst/>
            </a:endParaRPr>
          </a:p>
        </p:txBody>
      </p:sp>
      <p:sp>
        <p:nvSpPr>
          <p:cNvPr id="239637" name="Text Box 21"/>
          <p:cNvSpPr txBox="1">
            <a:spLocks noChangeArrowheads="1"/>
          </p:cNvSpPr>
          <p:nvPr/>
        </p:nvSpPr>
        <p:spPr bwMode="auto">
          <a:xfrm>
            <a:off x="4800600" y="2133600"/>
            <a:ext cx="3886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>
                <a:effectLst/>
              </a:rPr>
              <a:t>RESULTS:</a:t>
            </a:r>
            <a:endParaRPr lang="en-US" dirty="0" smtClean="0">
              <a:effectLst/>
            </a:endParaRPr>
          </a:p>
          <a:p>
            <a:pPr algn="just"/>
            <a:r>
              <a:rPr lang="en-US" dirty="0"/>
              <a:t>W</a:t>
            </a:r>
            <a:r>
              <a:rPr lang="en-US" dirty="0" smtClean="0">
                <a:effectLst/>
              </a:rPr>
              <a:t>inds </a:t>
            </a:r>
            <a:r>
              <a:rPr lang="en-US" dirty="0">
                <a:effectLst/>
              </a:rPr>
              <a:t>very likely in lower mass active </a:t>
            </a:r>
            <a:r>
              <a:rPr lang="en-US" dirty="0" smtClean="0">
                <a:effectLst/>
              </a:rPr>
              <a:t>galaxies. </a:t>
            </a:r>
            <a:r>
              <a:rPr lang="en-US" dirty="0" err="1"/>
              <a:t>I</a:t>
            </a:r>
            <a:r>
              <a:rPr lang="en-US" dirty="0" err="1" smtClean="0">
                <a:effectLst/>
              </a:rPr>
              <a:t>nfall</a:t>
            </a:r>
            <a:r>
              <a:rPr lang="en-US" dirty="0" smtClean="0">
                <a:effectLst/>
              </a:rPr>
              <a:t> present. </a:t>
            </a:r>
            <a:r>
              <a:rPr lang="en-US" dirty="0"/>
              <a:t>F</a:t>
            </a:r>
            <a:r>
              <a:rPr lang="en-US" dirty="0" smtClean="0">
                <a:effectLst/>
              </a:rPr>
              <a:t>ountains </a:t>
            </a:r>
            <a:r>
              <a:rPr lang="en-US" dirty="0">
                <a:effectLst/>
              </a:rPr>
              <a:t>unlikely.</a:t>
            </a:r>
            <a:endParaRPr lang="it-IT" dirty="0">
              <a:effectLst/>
            </a:endParaRPr>
          </a:p>
        </p:txBody>
      </p:sp>
      <p:sp>
        <p:nvSpPr>
          <p:cNvPr id="239638" name="Text Box 22"/>
          <p:cNvSpPr txBox="1">
            <a:spLocks noChangeArrowheads="1"/>
          </p:cNvSpPr>
          <p:nvPr/>
        </p:nvSpPr>
        <p:spPr bwMode="auto">
          <a:xfrm>
            <a:off x="457200" y="4191000"/>
            <a:ext cx="3810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chemeClr val="tx1"/>
                  </a:outerShdw>
                </a:effectLst>
              </a:rPr>
              <a:t>QUESTIONS:</a:t>
            </a:r>
            <a:endParaRPr lang="en-US" dirty="0" smtClean="0"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algn="just"/>
            <a:r>
              <a:rPr lang="en-US" dirty="0">
                <a:effectLst>
                  <a:outerShdw blurRad="38100" dist="38100" dir="2700000" algn="tl">
                    <a:schemeClr val="tx1"/>
                  </a:outerShdw>
                </a:effectLst>
              </a:rPr>
              <a:t>C</a:t>
            </a:r>
            <a:r>
              <a:rPr lang="en-US" dirty="0" smtClean="0">
                <a:effectLst>
                  <a:outerShdw blurRad="38100" dist="38100" dir="2700000" algn="tl">
                    <a:schemeClr val="tx1"/>
                  </a:outerShdw>
                </a:effectLst>
              </a:rPr>
              <a:t>an </a:t>
            </a:r>
            <a:r>
              <a:rPr lang="en-US" dirty="0">
                <a:effectLst>
                  <a:outerShdw blurRad="38100" dist="38100" dir="2700000" algn="tl">
                    <a:schemeClr val="tx1"/>
                  </a:outerShdw>
                </a:effectLst>
              </a:rPr>
              <a:t>the accretion rate</a:t>
            </a:r>
            <a:r>
              <a:rPr lang="en-US" dirty="0" smtClean="0">
                <a:effectLst>
                  <a:outerShdw blurRad="38100" dist="38100" dir="2700000" algn="tl">
                    <a:schemeClr val="tx1"/>
                  </a:outerShdw>
                </a:effectLst>
              </a:rPr>
              <a:t> resulting from sum of discrete events be treated as continuous </a:t>
            </a:r>
            <a:r>
              <a:rPr lang="en-US" dirty="0">
                <a:effectLst>
                  <a:outerShdw blurRad="38100" dist="38100" dir="2700000" algn="tl">
                    <a:schemeClr val="tx1"/>
                  </a:outerShdw>
                </a:effectLst>
              </a:rPr>
              <a:t>?</a:t>
            </a:r>
            <a:endParaRPr lang="en-US" dirty="0" smtClean="0"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algn="just"/>
            <a:r>
              <a:rPr lang="en-US" dirty="0">
                <a:effectLst>
                  <a:outerShdw blurRad="38100" dist="38100" dir="2700000" algn="tl">
                    <a:schemeClr val="tx1"/>
                  </a:outerShdw>
                </a:effectLst>
              </a:rPr>
              <a:t>W</a:t>
            </a:r>
            <a:r>
              <a:rPr lang="en-US" dirty="0" smtClean="0">
                <a:effectLst>
                  <a:outerShdw blurRad="38100" dist="38100" dir="2700000" algn="tl">
                    <a:schemeClr val="tx1"/>
                  </a:outerShdw>
                </a:effectLst>
              </a:rPr>
              <a:t>hat </a:t>
            </a:r>
            <a:r>
              <a:rPr lang="en-US" dirty="0">
                <a:effectLst>
                  <a:outerShdw blurRad="38100" dist="38100" dir="2700000" algn="tl">
                    <a:schemeClr val="tx1"/>
                  </a:outerShdw>
                </a:effectLst>
              </a:rPr>
              <a:t>is the effect on chemical evolution of its discontinuity ? </a:t>
            </a:r>
          </a:p>
        </p:txBody>
      </p:sp>
      <p:sp>
        <p:nvSpPr>
          <p:cNvPr id="239639" name="Text Box 23"/>
          <p:cNvSpPr txBox="1">
            <a:spLocks noChangeArrowheads="1"/>
          </p:cNvSpPr>
          <p:nvPr/>
        </p:nvSpPr>
        <p:spPr bwMode="auto">
          <a:xfrm>
            <a:off x="4953000" y="4191000"/>
            <a:ext cx="3733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chemeClr val="tx1"/>
                  </a:outerShdw>
                </a:effectLst>
              </a:rPr>
              <a:t>QUESTIONS:</a:t>
            </a:r>
            <a:endParaRPr lang="en-US" dirty="0" smtClean="0"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algn="just"/>
            <a:r>
              <a:rPr lang="en-US" dirty="0">
                <a:effectLst>
                  <a:outerShdw blurRad="38100" dist="38100" dir="2700000" algn="tl">
                    <a:schemeClr val="tx1"/>
                  </a:outerShdw>
                </a:effectLst>
              </a:rPr>
              <a:t>W</a:t>
            </a:r>
            <a:r>
              <a:rPr lang="en-US" dirty="0" smtClean="0">
                <a:effectLst>
                  <a:outerShdw blurRad="38100" dist="38100" dir="2700000" algn="tl">
                    <a:schemeClr val="tx1"/>
                  </a:outerShdw>
                </a:effectLst>
              </a:rPr>
              <a:t>hat </a:t>
            </a:r>
            <a:r>
              <a:rPr lang="en-US" dirty="0">
                <a:effectLst>
                  <a:outerShdw blurRad="38100" dist="38100" dir="2700000" algn="tl">
                    <a:schemeClr val="tx1"/>
                  </a:outerShdw>
                </a:effectLst>
              </a:rPr>
              <a:t>is the wind efficiency of </a:t>
            </a:r>
            <a:r>
              <a:rPr lang="en-US" dirty="0" err="1">
                <a:effectLst>
                  <a:outerShdw blurRad="38100" dist="38100" dir="2700000" algn="tl">
                    <a:schemeClr val="tx1"/>
                  </a:outerShdw>
                </a:effectLst>
              </a:rPr>
              <a:t>SNe</a:t>
            </a:r>
            <a:r>
              <a:rPr lang="en-US" dirty="0"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chemeClr val="tx1"/>
                  </a:outerShdw>
                </a:effectLst>
              </a:rPr>
              <a:t>Ia</a:t>
            </a:r>
            <a:r>
              <a:rPr lang="en-US" dirty="0">
                <a:effectLst>
                  <a:outerShdw blurRad="38100" dist="38100" dir="2700000" algn="tl">
                    <a:schemeClr val="tx1"/>
                  </a:outerShdw>
                </a:effectLst>
              </a:rPr>
              <a:t> and II ?</a:t>
            </a:r>
            <a:endParaRPr lang="en-US" dirty="0" smtClean="0"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algn="just"/>
            <a:r>
              <a:rPr lang="en-US" dirty="0">
                <a:effectLst>
                  <a:outerShdw blurRad="38100" dist="38100" dir="2700000" algn="tl">
                    <a:schemeClr val="tx1"/>
                  </a:outerShdw>
                </a:effectLst>
              </a:rPr>
              <a:t>W</a:t>
            </a:r>
            <a:r>
              <a:rPr lang="en-US" dirty="0" smtClean="0">
                <a:effectLst>
                  <a:outerShdw blurRad="38100" dist="38100" dir="2700000" algn="tl">
                    <a:schemeClr val="tx1"/>
                  </a:outerShdw>
                </a:effectLst>
              </a:rPr>
              <a:t>hat </a:t>
            </a:r>
            <a:r>
              <a:rPr lang="en-US" dirty="0">
                <a:effectLst>
                  <a:outerShdw blurRad="38100" dist="38100" dir="2700000" algn="tl">
                    <a:schemeClr val="tx1"/>
                  </a:outerShdw>
                </a:effectLst>
              </a:rPr>
              <a:t>is the final fate of the ejected gas </a:t>
            </a:r>
            <a:r>
              <a:rPr lang="en-US" dirty="0" smtClean="0">
                <a:effectLst>
                  <a:outerShdw blurRad="38100" dist="38100" dir="2700000" algn="tl">
                    <a:schemeClr val="tx1"/>
                  </a:outerShdw>
                </a:effectLst>
              </a:rPr>
              <a:t>? </a:t>
            </a:r>
            <a:endParaRPr lang="en-US" dirty="0"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Star formation history </a:t>
            </a:r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6" name="Picture 2"/>
          <p:cNvPicPr>
            <a:picLocks noChangeAspect="1" noChangeArrowheads="1"/>
          </p:cNvPicPr>
          <p:nvPr/>
        </p:nvPicPr>
        <p:blipFill>
          <a:blip r:embed="rId2"/>
          <a:srcRect l="2383" t="16826" r="4767" b="18507"/>
          <a:stretch>
            <a:fillRect/>
          </a:stretch>
        </p:blipFill>
        <p:spPr bwMode="auto">
          <a:xfrm>
            <a:off x="2438400" y="1143000"/>
            <a:ext cx="64928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4547" name="Text Box 3"/>
          <p:cNvSpPr txBox="1">
            <a:spLocks noChangeArrowheads="1"/>
          </p:cNvSpPr>
          <p:nvPr/>
        </p:nvSpPr>
        <p:spPr bwMode="auto">
          <a:xfrm>
            <a:off x="685800" y="76200"/>
            <a:ext cx="7780338" cy="94615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Trend of [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2"/>
              </a:rPr>
              <a:t>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/Fe]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vs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[Fe/H] depends on relative timescales of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Sne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II and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Ia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hence on SF history</a:t>
            </a:r>
            <a:endParaRPr lang="it-IT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4548" name="Line 4"/>
          <p:cNvSpPr>
            <a:spLocks noChangeShapeType="1"/>
          </p:cNvSpPr>
          <p:nvPr/>
        </p:nvSpPr>
        <p:spPr bwMode="auto">
          <a:xfrm>
            <a:off x="3200400" y="3200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4549" name="Line 5"/>
          <p:cNvSpPr>
            <a:spLocks noChangeShapeType="1"/>
          </p:cNvSpPr>
          <p:nvPr/>
        </p:nvSpPr>
        <p:spPr bwMode="auto">
          <a:xfrm>
            <a:off x="3276600" y="3124200"/>
            <a:ext cx="28194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4550" name="Line 6"/>
          <p:cNvSpPr>
            <a:spLocks noChangeShapeType="1"/>
          </p:cNvSpPr>
          <p:nvPr/>
        </p:nvSpPr>
        <p:spPr bwMode="auto">
          <a:xfrm>
            <a:off x="6096000" y="3581400"/>
            <a:ext cx="1371600" cy="1219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4551" name="Line 7"/>
          <p:cNvSpPr>
            <a:spLocks noChangeShapeType="1"/>
          </p:cNvSpPr>
          <p:nvPr/>
        </p:nvSpPr>
        <p:spPr bwMode="auto">
          <a:xfrm>
            <a:off x="7467600" y="4800600"/>
            <a:ext cx="5334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4552" name="Oval 8"/>
          <p:cNvSpPr>
            <a:spLocks noChangeArrowheads="1"/>
          </p:cNvSpPr>
          <p:nvPr/>
        </p:nvSpPr>
        <p:spPr bwMode="auto">
          <a:xfrm>
            <a:off x="6019800" y="3810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4553" name="Oval 9"/>
          <p:cNvSpPr>
            <a:spLocks noChangeArrowheads="1"/>
          </p:cNvSpPr>
          <p:nvPr/>
        </p:nvSpPr>
        <p:spPr bwMode="auto">
          <a:xfrm>
            <a:off x="62484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4554" name="Oval 10"/>
          <p:cNvSpPr>
            <a:spLocks noChangeArrowheads="1"/>
          </p:cNvSpPr>
          <p:nvPr/>
        </p:nvSpPr>
        <p:spPr bwMode="auto">
          <a:xfrm>
            <a:off x="60960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4555" name="Oval 11"/>
          <p:cNvSpPr>
            <a:spLocks noChangeArrowheads="1"/>
          </p:cNvSpPr>
          <p:nvPr/>
        </p:nvSpPr>
        <p:spPr bwMode="auto">
          <a:xfrm>
            <a:off x="67056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4556" name="Oval 12"/>
          <p:cNvSpPr>
            <a:spLocks noChangeArrowheads="1"/>
          </p:cNvSpPr>
          <p:nvPr/>
        </p:nvSpPr>
        <p:spPr bwMode="auto">
          <a:xfrm>
            <a:off x="48768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4557" name="Text Box 13"/>
          <p:cNvSpPr txBox="1">
            <a:spLocks noChangeArrowheads="1"/>
          </p:cNvSpPr>
          <p:nvPr/>
        </p:nvSpPr>
        <p:spPr bwMode="auto">
          <a:xfrm>
            <a:off x="3260725" y="1489075"/>
            <a:ext cx="2759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solidFill>
                  <a:schemeClr val="tx2"/>
                </a:solidFill>
              </a:rPr>
              <a:t>Matteucci (1992, 2003)</a:t>
            </a:r>
          </a:p>
        </p:txBody>
      </p:sp>
      <p:sp>
        <p:nvSpPr>
          <p:cNvPr id="364558" name="Text Box 14"/>
          <p:cNvSpPr txBox="1">
            <a:spLocks noChangeArrowheads="1"/>
          </p:cNvSpPr>
          <p:nvPr/>
        </p:nvSpPr>
        <p:spPr bwMode="auto">
          <a:xfrm>
            <a:off x="228600" y="2971800"/>
            <a:ext cx="2133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Stars born before the onset of the bulk </a:t>
            </a:r>
            <a:r>
              <a:rPr lang="en-US" sz="2000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SNIa</a:t>
            </a:r>
            <a:r>
              <a:rPr lang="en-US" sz="2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explosions have high [</a:t>
            </a:r>
            <a:r>
              <a:rPr lang="en-US" sz="2000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2"/>
              </a:rPr>
              <a:t></a:t>
            </a:r>
            <a:r>
              <a:rPr lang="en-US" sz="2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/Fe</a:t>
            </a:r>
            <a:r>
              <a:rPr lang="en-US" sz="2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].</a:t>
            </a:r>
          </a:p>
          <a:p>
            <a:pPr algn="l"/>
            <a:endParaRPr lang="en-US" sz="20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r>
              <a:rPr lang="en-US" sz="2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</a:t>
            </a:r>
            <a:r>
              <a:rPr lang="en-US" sz="2000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SNeIa</a:t>
            </a:r>
            <a:r>
              <a:rPr lang="en-US" sz="2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start yielding their large Fe, stars form with lower and lower [</a:t>
            </a:r>
            <a:r>
              <a:rPr lang="en-US" sz="2000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2"/>
              </a:rPr>
              <a:t></a:t>
            </a:r>
            <a:r>
              <a:rPr lang="en-US" sz="2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/Fe].</a:t>
            </a:r>
          </a:p>
        </p:txBody>
      </p:sp>
      <p:sp>
        <p:nvSpPr>
          <p:cNvPr id="364559" name="Text Box 15"/>
          <p:cNvSpPr txBox="1">
            <a:spLocks noChangeArrowheads="1"/>
          </p:cNvSpPr>
          <p:nvPr/>
        </p:nvSpPr>
        <p:spPr bwMode="auto">
          <a:xfrm>
            <a:off x="76200" y="1038761"/>
            <a:ext cx="2362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err="1">
                <a:solidFill>
                  <a:srgbClr val="66FF33"/>
                </a:solidFill>
                <a:sym typeface="Symbol" charset="2"/>
              </a:rPr>
              <a:t></a:t>
            </a:r>
            <a:r>
              <a:rPr lang="en-US" sz="2000" dirty="0">
                <a:solidFill>
                  <a:srgbClr val="66FF33"/>
                </a:solidFill>
                <a:sym typeface="Symbol" charset="2"/>
              </a:rPr>
              <a:t>-</a:t>
            </a:r>
            <a:r>
              <a:rPr lang="en-US" sz="2000" dirty="0" smtClean="0">
                <a:solidFill>
                  <a:srgbClr val="66FF33"/>
                </a:solidFill>
              </a:rPr>
              <a:t>elements produced </a:t>
            </a:r>
            <a:r>
              <a:rPr lang="en-US" sz="2000" dirty="0">
                <a:solidFill>
                  <a:srgbClr val="66FF33"/>
                </a:solidFill>
              </a:rPr>
              <a:t>by massive stars; </a:t>
            </a:r>
          </a:p>
          <a:p>
            <a:pPr algn="ctr"/>
            <a:r>
              <a:rPr lang="en-US" sz="2000" dirty="0">
                <a:solidFill>
                  <a:srgbClr val="66FF33"/>
                </a:solidFill>
              </a:rPr>
              <a:t>Fe</a:t>
            </a:r>
            <a:r>
              <a:rPr lang="en-US" sz="2000" dirty="0" smtClean="0">
                <a:solidFill>
                  <a:srgbClr val="66FF33"/>
                </a:solidFill>
              </a:rPr>
              <a:t> mostly by </a:t>
            </a:r>
            <a:r>
              <a:rPr lang="en-US" sz="2000" dirty="0" err="1" smtClean="0">
                <a:solidFill>
                  <a:srgbClr val="66FF33"/>
                </a:solidFill>
              </a:rPr>
              <a:t>SNeIa</a:t>
            </a:r>
            <a:endParaRPr lang="en-US" sz="2000" dirty="0">
              <a:solidFill>
                <a:srgbClr val="66FF33"/>
              </a:solidFill>
            </a:endParaRPr>
          </a:p>
        </p:txBody>
      </p:sp>
      <p:sp>
        <p:nvSpPr>
          <p:cNvPr id="364560" name="AutoShape 16"/>
          <p:cNvSpPr>
            <a:spLocks noChangeArrowheads="1"/>
          </p:cNvSpPr>
          <p:nvPr/>
        </p:nvSpPr>
        <p:spPr bwMode="auto">
          <a:xfrm rot="5400000">
            <a:off x="996157" y="2509044"/>
            <a:ext cx="550862" cy="409575"/>
          </a:xfrm>
          <a:prstGeom prst="notchedRightArrow">
            <a:avLst>
              <a:gd name="adj1" fmla="val 50000"/>
              <a:gd name="adj2" fmla="val 33624"/>
            </a:avLst>
          </a:prstGeom>
          <a:solidFill>
            <a:srgbClr val="DF0D08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33" descr="Snapshot 2006-10-09 16-47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28600"/>
            <a:ext cx="7315200" cy="5867400"/>
          </a:xfrm>
          <a:prstGeom prst="rect">
            <a:avLst/>
          </a:prstGeom>
          <a:noFill/>
        </p:spPr>
      </p:pic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228600"/>
            <a:ext cx="2895600" cy="457200"/>
          </a:xfrm>
          <a:solidFill>
            <a:srgbClr val="000099"/>
          </a:solidFill>
        </p:spPr>
        <p:txBody>
          <a:bodyPr/>
          <a:lstStyle/>
          <a:p>
            <a:r>
              <a:rPr lang="en-US" sz="2800" b="1" dirty="0">
                <a:solidFill>
                  <a:srgbClr val="FFFF00"/>
                </a:solidFill>
              </a:rPr>
              <a:t>Star Formation</a:t>
            </a:r>
          </a:p>
        </p:txBody>
      </p:sp>
      <p:sp>
        <p:nvSpPr>
          <p:cNvPr id="216074" name="Text Box 10"/>
          <p:cNvSpPr txBox="1">
            <a:spLocks noChangeArrowheads="1"/>
          </p:cNvSpPr>
          <p:nvPr/>
        </p:nvSpPr>
        <p:spPr bwMode="auto">
          <a:xfrm>
            <a:off x="6400800" y="533400"/>
            <a:ext cx="167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 err="1">
                <a:effectLst/>
              </a:rPr>
              <a:t>Sandage</a:t>
            </a:r>
            <a:r>
              <a:rPr lang="en-US" b="0" dirty="0">
                <a:effectLst/>
              </a:rPr>
              <a:t> 1986</a:t>
            </a:r>
            <a:endParaRPr lang="it-IT" b="0" dirty="0">
              <a:effectLst/>
            </a:endParaRPr>
          </a:p>
        </p:txBody>
      </p:sp>
      <p:sp>
        <p:nvSpPr>
          <p:cNvPr id="216075" name="Text Box 11"/>
          <p:cNvSpPr txBox="1">
            <a:spLocks noChangeArrowheads="1"/>
          </p:cNvSpPr>
          <p:nvPr/>
        </p:nvSpPr>
        <p:spPr bwMode="auto">
          <a:xfrm>
            <a:off x="6019800" y="342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endParaRPr lang="en-US" sz="1800">
              <a:effectLst/>
            </a:endParaRPr>
          </a:p>
        </p:txBody>
      </p:sp>
      <p:sp>
        <p:nvSpPr>
          <p:cNvPr id="216076" name="Text Box 12"/>
          <p:cNvSpPr txBox="1">
            <a:spLocks noChangeArrowheads="1"/>
          </p:cNvSpPr>
          <p:nvPr/>
        </p:nvSpPr>
        <p:spPr bwMode="auto">
          <a:xfrm>
            <a:off x="61722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endParaRPr lang="en-US" sz="1800"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617220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Schmidt – </a:t>
            </a:r>
            <a:r>
              <a:rPr lang="en-GB" dirty="0" err="1" smtClean="0">
                <a:solidFill>
                  <a:srgbClr val="FFFF00"/>
                </a:solidFill>
              </a:rPr>
              <a:t>Kennicutt</a:t>
            </a:r>
            <a:r>
              <a:rPr lang="en-GB" dirty="0" smtClean="0">
                <a:solidFill>
                  <a:srgbClr val="FFFF00"/>
                </a:solidFill>
              </a:rPr>
              <a:t> law:  SFR = a Σ</a:t>
            </a:r>
            <a:r>
              <a:rPr lang="en-GB" baseline="-25000" dirty="0" smtClean="0">
                <a:solidFill>
                  <a:srgbClr val="FFFF00"/>
                </a:solidFill>
              </a:rPr>
              <a:t>gas</a:t>
            </a:r>
            <a:r>
              <a:rPr lang="en-GB" baseline="30000" dirty="0" smtClean="0">
                <a:solidFill>
                  <a:srgbClr val="FFFF00"/>
                </a:solidFill>
              </a:rPr>
              <a:t>~1.4 </a:t>
            </a:r>
            <a:r>
              <a:rPr lang="en-GB" b="0" dirty="0" smtClean="0">
                <a:solidFill>
                  <a:srgbClr val="F2FF04"/>
                </a:solidFill>
              </a:rPr>
              <a:t>(</a:t>
            </a:r>
            <a:r>
              <a:rPr lang="en-GB" b="0" dirty="0" err="1" smtClean="0">
                <a:solidFill>
                  <a:srgbClr val="F2FF04"/>
                </a:solidFill>
              </a:rPr>
              <a:t>Kennicutt</a:t>
            </a:r>
            <a:r>
              <a:rPr lang="en-GB" b="0" dirty="0" smtClean="0">
                <a:solidFill>
                  <a:srgbClr val="F2FF04"/>
                </a:solidFill>
              </a:rPr>
              <a:t> 2008)</a:t>
            </a:r>
            <a:endParaRPr lang="en-GB" b="0" dirty="0">
              <a:solidFill>
                <a:srgbClr val="F2FF04"/>
              </a:solidFill>
            </a:endParaRPr>
          </a:p>
        </p:txBody>
      </p:sp>
      <p:sp>
        <p:nvSpPr>
          <p:cNvPr id="8" name="Punched Tape 7"/>
          <p:cNvSpPr/>
          <p:nvPr/>
        </p:nvSpPr>
        <p:spPr bwMode="auto">
          <a:xfrm rot="20638345">
            <a:off x="3061875" y="1282800"/>
            <a:ext cx="3962400" cy="3418225"/>
          </a:xfrm>
          <a:prstGeom prst="flowChartPunchedTape">
            <a:avLst/>
          </a:prstGeom>
          <a:solidFill>
            <a:srgbClr val="00CC00"/>
          </a:solidFill>
          <a:ln w="4127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dirty="0" smtClean="0">
              <a:ln>
                <a:noFill/>
              </a:ln>
              <a:solidFill>
                <a:srgbClr val="000090"/>
              </a:solidFill>
              <a:effectLst/>
              <a:latin typeface="Times New Roman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Times New Roman" charset="0"/>
              </a:rPr>
              <a:t>Valid </a:t>
            </a:r>
            <a:r>
              <a:rPr lang="en-GB" sz="3200" dirty="0" smtClean="0">
                <a:solidFill>
                  <a:srgbClr val="000090"/>
                </a:solidFill>
              </a:rPr>
              <a:t>as climate, but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200" dirty="0" smtClean="0">
                <a:solidFill>
                  <a:srgbClr val="000090"/>
                </a:solidFill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200" dirty="0" smtClean="0">
                <a:solidFill>
                  <a:srgbClr val="000090"/>
                </a:solidFill>
              </a:rPr>
              <a:t>what about weather ?</a:t>
            </a:r>
            <a:endParaRPr kumimoji="0" lang="en-GB" sz="3200" b="1" i="0" u="none" strike="noStrike" cap="none" normalizeH="0" baseline="0" dirty="0">
              <a:ln>
                <a:noFill/>
              </a:ln>
              <a:solidFill>
                <a:srgbClr val="000090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fr_donatell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76200"/>
            <a:ext cx="4343400" cy="3048000"/>
          </a:xfrm>
          <a:prstGeom prst="rect">
            <a:avLst/>
          </a:prstGeom>
        </p:spPr>
      </p:pic>
      <p:graphicFrame>
        <p:nvGraphicFramePr>
          <p:cNvPr id="111618" name="Object 2"/>
          <p:cNvGraphicFramePr>
            <a:graphicFrameLocks noChangeAspect="1"/>
          </p:cNvGraphicFramePr>
          <p:nvPr/>
        </p:nvGraphicFramePr>
        <p:xfrm>
          <a:off x="4800600" y="914400"/>
          <a:ext cx="4005263" cy="4800600"/>
        </p:xfrm>
        <a:graphic>
          <a:graphicData uri="http://schemas.openxmlformats.org/presentationml/2006/ole">
            <p:oleObj spid="_x0000_s111618" name="Φωτογραφία του Photo Editor" r:id="rId5" imgW="11800000" imgH="9066667" progId="">
              <p:embed/>
            </p:oleObj>
          </a:graphicData>
        </a:graphic>
      </p:graphicFrame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0" y="0"/>
            <a:ext cx="3352800" cy="457200"/>
          </a:xfrm>
          <a:solidFill>
            <a:srgbClr val="000099"/>
          </a:solidFill>
        </p:spPr>
        <p:txBody>
          <a:bodyPr/>
          <a:lstStyle/>
          <a:p>
            <a:r>
              <a:rPr lang="en-US" sz="2800" b="1" dirty="0">
                <a:solidFill>
                  <a:srgbClr val="FFFF00"/>
                </a:solidFill>
              </a:rPr>
              <a:t>SF in the Milky Way</a:t>
            </a:r>
          </a:p>
        </p:txBody>
      </p:sp>
      <p:sp>
        <p:nvSpPr>
          <p:cNvPr id="207889" name="Text Box 17"/>
          <p:cNvSpPr txBox="1">
            <a:spLocks noChangeArrowheads="1"/>
          </p:cNvSpPr>
          <p:nvPr/>
        </p:nvSpPr>
        <p:spPr bwMode="auto">
          <a:xfrm>
            <a:off x="5715000" y="533400"/>
            <a:ext cx="22098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  <a:effectLst/>
              </a:rPr>
              <a:t>radial distribution</a:t>
            </a:r>
            <a:endParaRPr lang="it-IT" dirty="0">
              <a:solidFill>
                <a:srgbClr val="FF0000"/>
              </a:solidFill>
              <a:effectLst/>
            </a:endParaRPr>
          </a:p>
        </p:txBody>
      </p:sp>
      <p:sp>
        <p:nvSpPr>
          <p:cNvPr id="207894" name="Text Box 22"/>
          <p:cNvSpPr txBox="1">
            <a:spLocks noChangeArrowheads="1"/>
          </p:cNvSpPr>
          <p:nvPr/>
        </p:nvSpPr>
        <p:spPr bwMode="auto">
          <a:xfrm>
            <a:off x="6384925" y="-138113"/>
            <a:ext cx="18415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7896" name="Line 24"/>
          <p:cNvSpPr>
            <a:spLocks noChangeShapeType="1"/>
          </p:cNvSpPr>
          <p:nvPr/>
        </p:nvSpPr>
        <p:spPr bwMode="auto">
          <a:xfrm>
            <a:off x="5257800" y="5410200"/>
            <a:ext cx="0" cy="228600"/>
          </a:xfrm>
          <a:prstGeom prst="line">
            <a:avLst/>
          </a:prstGeom>
          <a:noFill/>
          <a:ln w="9525">
            <a:solidFill>
              <a:srgbClr val="FFFF99"/>
            </a:solidFill>
            <a:prstDash val="sysDot"/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7903" name="Picture 31" descr="img65"/>
          <p:cNvPicPr>
            <a:picLocks noChangeAspect="1" noChangeArrowheads="1"/>
          </p:cNvPicPr>
          <p:nvPr/>
        </p:nvPicPr>
        <p:blipFill>
          <a:blip r:embed="rId6"/>
          <a:srcRect t="49672"/>
          <a:stretch>
            <a:fillRect/>
          </a:stretch>
        </p:blipFill>
        <p:spPr bwMode="auto">
          <a:xfrm>
            <a:off x="152400" y="3508405"/>
            <a:ext cx="4267200" cy="28161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07904" name="Rectangle 32"/>
          <p:cNvSpPr>
            <a:spLocks noChangeArrowheads="1"/>
          </p:cNvSpPr>
          <p:nvPr/>
        </p:nvSpPr>
        <p:spPr bwMode="auto">
          <a:xfrm>
            <a:off x="609600" y="6273224"/>
            <a:ext cx="3276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FF9A97"/>
                </a:solidFill>
                <a:effectLst/>
              </a:rPr>
              <a:t>from </a:t>
            </a:r>
            <a:r>
              <a:rPr lang="en-US" sz="1600" dirty="0" err="1" smtClean="0">
                <a:solidFill>
                  <a:srgbClr val="FF9A97"/>
                </a:solidFill>
                <a:effectLst/>
              </a:rPr>
              <a:t>chromospheric</a:t>
            </a:r>
            <a:r>
              <a:rPr lang="en-US" sz="1600" dirty="0" smtClean="0">
                <a:solidFill>
                  <a:srgbClr val="FF9A97"/>
                </a:solidFill>
                <a:effectLst/>
              </a:rPr>
              <a:t> </a:t>
            </a:r>
            <a:r>
              <a:rPr lang="en-US" sz="1600" dirty="0">
                <a:solidFill>
                  <a:srgbClr val="FF9A97"/>
                </a:solidFill>
                <a:effectLst/>
              </a:rPr>
              <a:t>age of dwarfs</a:t>
            </a:r>
          </a:p>
          <a:p>
            <a:r>
              <a:rPr lang="en-US" sz="1600" dirty="0">
                <a:solidFill>
                  <a:srgbClr val="FF9A97"/>
                </a:solidFill>
                <a:effectLst/>
              </a:rPr>
              <a:t>(</a:t>
            </a:r>
            <a:r>
              <a:rPr lang="en-US" sz="1600" b="0" dirty="0">
                <a:solidFill>
                  <a:srgbClr val="FF9A97"/>
                </a:solidFill>
                <a:effectLst/>
              </a:rPr>
              <a:t>Rocha-Pinto et al 2000</a:t>
            </a:r>
            <a:r>
              <a:rPr lang="en-US" sz="1600" dirty="0">
                <a:solidFill>
                  <a:srgbClr val="FF9A97"/>
                </a:solidFill>
                <a:effectLst/>
              </a:rPr>
              <a:t>)</a:t>
            </a:r>
            <a:endParaRPr lang="it-IT" sz="1600" dirty="0">
              <a:solidFill>
                <a:srgbClr val="FF9A97"/>
              </a:solidFill>
              <a:effectLst/>
            </a:endParaRPr>
          </a:p>
        </p:txBody>
      </p:sp>
      <p:sp>
        <p:nvSpPr>
          <p:cNvPr id="207906" name="Text Box 34"/>
          <p:cNvSpPr txBox="1">
            <a:spLocks noChangeArrowheads="1"/>
          </p:cNvSpPr>
          <p:nvPr/>
        </p:nvSpPr>
        <p:spPr bwMode="auto">
          <a:xfrm>
            <a:off x="1600200" y="76200"/>
            <a:ext cx="243522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3300"/>
                </a:solidFill>
                <a:effectLst/>
              </a:rPr>
              <a:t>solar </a:t>
            </a:r>
            <a:r>
              <a:rPr lang="en-US" dirty="0" err="1">
                <a:solidFill>
                  <a:srgbClr val="FF3300"/>
                </a:solidFill>
                <a:effectLst/>
              </a:rPr>
              <a:t>neighbourhood</a:t>
            </a:r>
            <a:endParaRPr lang="it-IT" dirty="0">
              <a:solidFill>
                <a:srgbClr val="FF3300"/>
              </a:solidFill>
              <a:effectLst/>
            </a:endParaRPr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1831975" y="3641725"/>
            <a:ext cx="2435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3300"/>
                </a:solidFill>
                <a:effectLst/>
              </a:rPr>
              <a:t>solar </a:t>
            </a:r>
            <a:r>
              <a:rPr lang="en-US" dirty="0" err="1">
                <a:solidFill>
                  <a:srgbClr val="FF3300"/>
                </a:solidFill>
                <a:effectLst/>
              </a:rPr>
              <a:t>neighbourhood</a:t>
            </a:r>
            <a:endParaRPr lang="it-IT" dirty="0">
              <a:solidFill>
                <a:srgbClr val="FF3300"/>
              </a:solidFill>
              <a:effectLst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48200" y="5798403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 smtClean="0">
                <a:solidFill>
                  <a:srgbClr val="66FF33"/>
                </a:solidFill>
                <a:latin typeface="Arial Unicode MS" charset="0"/>
              </a:rPr>
              <a:t>Inside-Out formation and </a:t>
            </a:r>
            <a:r>
              <a:rPr lang="en-US" sz="1600" b="0" dirty="0" err="1" smtClean="0">
                <a:solidFill>
                  <a:srgbClr val="66FF33"/>
                </a:solidFill>
                <a:latin typeface="Arial Unicode MS" charset="0"/>
              </a:rPr>
              <a:t>radially</a:t>
            </a:r>
            <a:r>
              <a:rPr lang="en-US" sz="1600" b="0" dirty="0" smtClean="0">
                <a:solidFill>
                  <a:srgbClr val="66FF33"/>
                </a:solidFill>
                <a:latin typeface="Arial Unicode MS" charset="0"/>
              </a:rPr>
              <a:t> varying SFR efficiency required to reproduce observed SFR, gas and </a:t>
            </a:r>
            <a:r>
              <a:rPr lang="en-US" sz="1600" b="0" dirty="0" err="1" smtClean="0">
                <a:solidFill>
                  <a:srgbClr val="66FF33"/>
                </a:solidFill>
                <a:latin typeface="Arial Unicode MS" charset="0"/>
              </a:rPr>
              <a:t>colour</a:t>
            </a:r>
            <a:r>
              <a:rPr lang="en-US" sz="1600" b="0" dirty="0" smtClean="0">
                <a:solidFill>
                  <a:srgbClr val="66FF33"/>
                </a:solidFill>
                <a:latin typeface="Arial Unicode MS" charset="0"/>
              </a:rPr>
              <a:t> profiles </a:t>
            </a:r>
            <a:r>
              <a:rPr lang="en-US" sz="1600" b="0" dirty="0" smtClean="0">
                <a:solidFill>
                  <a:schemeClr val="bg1"/>
                </a:solidFill>
                <a:latin typeface="Arial Narrow" charset="0"/>
                <a:sym typeface="Symbol" charset="2"/>
              </a:rPr>
              <a:t>(</a:t>
            </a:r>
            <a:r>
              <a:rPr lang="en-US" sz="1600" b="0" dirty="0" err="1" smtClean="0">
                <a:solidFill>
                  <a:schemeClr val="bg1"/>
                </a:solidFill>
                <a:latin typeface="Arial Narrow" charset="0"/>
                <a:sym typeface="Symbol" charset="2"/>
              </a:rPr>
              <a:t>Boissier</a:t>
            </a:r>
            <a:r>
              <a:rPr lang="en-US" sz="1600" b="0" dirty="0" smtClean="0">
                <a:solidFill>
                  <a:schemeClr val="bg1"/>
                </a:solidFill>
                <a:latin typeface="Arial Narrow" charset="0"/>
                <a:sym typeface="Symbol" charset="2"/>
              </a:rPr>
              <a:t> and </a:t>
            </a:r>
            <a:r>
              <a:rPr lang="en-US" sz="1600" b="0" dirty="0" err="1" smtClean="0">
                <a:solidFill>
                  <a:schemeClr val="bg1"/>
                </a:solidFill>
                <a:latin typeface="Arial Narrow" charset="0"/>
                <a:sym typeface="Symbol" charset="2"/>
              </a:rPr>
              <a:t>Prantzos</a:t>
            </a:r>
            <a:r>
              <a:rPr lang="en-US" sz="1600" b="0" dirty="0" smtClean="0">
                <a:solidFill>
                  <a:schemeClr val="bg1"/>
                </a:solidFill>
                <a:latin typeface="Arial Narrow" charset="0"/>
                <a:sym typeface="Symbol" charset="2"/>
              </a:rPr>
              <a:t> 1999)</a:t>
            </a:r>
            <a:endParaRPr lang="el-GR" sz="1600" b="0" dirty="0">
              <a:solidFill>
                <a:schemeClr val="bg1"/>
              </a:solidFill>
              <a:latin typeface="Arial Narrow" charset="0"/>
            </a:endParaRPr>
          </a:p>
        </p:txBody>
      </p:sp>
      <p:sp>
        <p:nvSpPr>
          <p:cNvPr id="207905" name="Rectangle 33"/>
          <p:cNvSpPr>
            <a:spLocks noChangeArrowheads="1"/>
          </p:cNvSpPr>
          <p:nvPr/>
        </p:nvSpPr>
        <p:spPr bwMode="auto">
          <a:xfrm>
            <a:off x="0" y="3072824"/>
            <a:ext cx="472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solidFill>
                  <a:srgbClr val="FF9A97"/>
                </a:solidFill>
                <a:effectLst/>
              </a:rPr>
              <a:t>from </a:t>
            </a:r>
            <a:r>
              <a:rPr lang="en-US" sz="1600" dirty="0" err="1">
                <a:solidFill>
                  <a:srgbClr val="FF9A97"/>
                </a:solidFill>
                <a:effectLst/>
              </a:rPr>
              <a:t>chemev</a:t>
            </a:r>
            <a:r>
              <a:rPr lang="en-US" sz="1600" dirty="0">
                <a:solidFill>
                  <a:srgbClr val="FF9A97"/>
                </a:solidFill>
                <a:effectLst/>
              </a:rPr>
              <a:t> models </a:t>
            </a:r>
            <a:r>
              <a:rPr lang="en-US" sz="1600" dirty="0" smtClean="0">
                <a:solidFill>
                  <a:srgbClr val="FF9A97"/>
                </a:solidFill>
                <a:effectLst/>
              </a:rPr>
              <a:t>(</a:t>
            </a:r>
            <a:r>
              <a:rPr lang="en-US" sz="1600" b="0" dirty="0" err="1" smtClean="0">
                <a:solidFill>
                  <a:srgbClr val="FF9A97"/>
                </a:solidFill>
                <a:effectLst/>
              </a:rPr>
              <a:t>Micali</a:t>
            </a:r>
            <a:r>
              <a:rPr lang="en-US" sz="1600" b="0" dirty="0" smtClean="0">
                <a:solidFill>
                  <a:srgbClr val="FF9A97"/>
                </a:solidFill>
                <a:effectLst/>
              </a:rPr>
              <a:t>, </a:t>
            </a:r>
            <a:r>
              <a:rPr lang="en-US" sz="1600" b="0" dirty="0" err="1" smtClean="0">
                <a:solidFill>
                  <a:srgbClr val="FF9A97"/>
                </a:solidFill>
                <a:effectLst/>
              </a:rPr>
              <a:t>Matteucci</a:t>
            </a:r>
            <a:r>
              <a:rPr lang="en-US" sz="1600" b="0" dirty="0" smtClean="0">
                <a:solidFill>
                  <a:srgbClr val="FF9A97"/>
                </a:solidFill>
                <a:effectLst/>
              </a:rPr>
              <a:t>, Romano 13</a:t>
            </a:r>
            <a:r>
              <a:rPr lang="en-US" sz="1600" dirty="0" smtClean="0">
                <a:solidFill>
                  <a:srgbClr val="FF9A97"/>
                </a:solidFill>
                <a:effectLst/>
              </a:rPr>
              <a:t>)</a:t>
            </a:r>
            <a:endParaRPr lang="it-IT" sz="1600" dirty="0">
              <a:solidFill>
                <a:srgbClr val="FF9A97"/>
              </a:solidFill>
              <a:effectLst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rot="5400000">
            <a:off x="1218406" y="3429000"/>
            <a:ext cx="6858000" cy="1588"/>
          </a:xfrm>
          <a:prstGeom prst="line">
            <a:avLst/>
          </a:prstGeom>
          <a:noFill/>
          <a:ln w="34925" cap="flat" cmpd="sng" algn="ctr">
            <a:solidFill>
              <a:srgbClr val="F2FF0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04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457200" y="1447800"/>
            <a:ext cx="82343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effectLst/>
              </a:rPr>
              <a:t>Thanks to HST stellar populations have been resolved in </a:t>
            </a:r>
            <a:r>
              <a:rPr lang="en-US" sz="2800" dirty="0">
                <a:solidFill>
                  <a:schemeClr val="bg1"/>
                </a:solidFill>
                <a:effectLst/>
              </a:rPr>
              <a:t>several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galaxies</a:t>
            </a:r>
            <a:r>
              <a:rPr lang="en-US" sz="2800" dirty="0">
                <a:solidFill>
                  <a:schemeClr val="bg1"/>
                </a:solidFill>
                <a:effectLst/>
              </a:rPr>
              <a:t>, both of early and late type, both in the Local Group and 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beyond.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457200" y="3048000"/>
            <a:ext cx="8229600" cy="31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 smtClean="0">
                <a:solidFill>
                  <a:srgbClr val="66FF33"/>
                </a:solidFill>
              </a:rPr>
              <a:t>From their </a:t>
            </a:r>
            <a:r>
              <a:rPr lang="en-US" sz="2800" dirty="0" err="1" smtClean="0">
                <a:solidFill>
                  <a:srgbClr val="66FF33"/>
                </a:solidFill>
              </a:rPr>
              <a:t>CMDs</a:t>
            </a:r>
            <a:r>
              <a:rPr lang="en-US" sz="2800" dirty="0" smtClean="0">
                <a:solidFill>
                  <a:srgbClr val="66FF33"/>
                </a:solidFill>
              </a:rPr>
              <a:t>, with synthetic CMD method, we infer SF </a:t>
            </a:r>
            <a:r>
              <a:rPr lang="en-US" sz="2800" dirty="0">
                <a:solidFill>
                  <a:srgbClr val="66FF33"/>
                </a:solidFill>
              </a:rPr>
              <a:t>history, IMF and </a:t>
            </a:r>
            <a:r>
              <a:rPr lang="en-US" sz="2800" dirty="0" smtClean="0">
                <a:solidFill>
                  <a:srgbClr val="66FF33"/>
                </a:solidFill>
              </a:rPr>
              <a:t>distance. </a:t>
            </a:r>
          </a:p>
          <a:p>
            <a:pPr algn="just"/>
            <a:endParaRPr lang="en-US" sz="2800" dirty="0" smtClean="0">
              <a:solidFill>
                <a:srgbClr val="FFFF00"/>
              </a:solidFill>
            </a:endParaRPr>
          </a:p>
          <a:p>
            <a:pPr algn="just"/>
            <a:endParaRPr lang="en-US" sz="2800" dirty="0" smtClean="0">
              <a:solidFill>
                <a:srgbClr val="FFFF00"/>
              </a:solidFill>
            </a:endParaRPr>
          </a:p>
          <a:p>
            <a:pPr algn="just"/>
            <a:r>
              <a:rPr lang="en-US" sz="2800" dirty="0" smtClean="0">
                <a:solidFill>
                  <a:srgbClr val="FFFF00"/>
                </a:solidFill>
              </a:rPr>
              <a:t>These are inputs for new generation of </a:t>
            </a:r>
            <a:r>
              <a:rPr lang="en-US" sz="2800" dirty="0">
                <a:solidFill>
                  <a:srgbClr val="FFFF00"/>
                </a:solidFill>
              </a:rPr>
              <a:t>chemical evolution models</a:t>
            </a:r>
            <a:r>
              <a:rPr lang="en-US" sz="2800" dirty="0" smtClean="0">
                <a:solidFill>
                  <a:srgbClr val="FFFF00"/>
                </a:solidFill>
              </a:rPr>
              <a:t> of individual galaxies, where SFH is not a free parameter any more.</a:t>
            </a:r>
            <a:endParaRPr lang="en-US" sz="2400" dirty="0"/>
          </a:p>
        </p:txBody>
      </p:sp>
      <p:sp>
        <p:nvSpPr>
          <p:cNvPr id="236555" name="AutoShape 11"/>
          <p:cNvSpPr>
            <a:spLocks noChangeArrowheads="1"/>
          </p:cNvSpPr>
          <p:nvPr/>
        </p:nvSpPr>
        <p:spPr bwMode="auto">
          <a:xfrm rot="5400000">
            <a:off x="4343400" y="4267200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DA130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36556" name="AutoShap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610600" y="1295400"/>
            <a:ext cx="357188" cy="304800"/>
          </a:xfrm>
          <a:prstGeom prst="actionButtonBlank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36558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10600" y="5257800"/>
            <a:ext cx="381000" cy="304800"/>
          </a:xfrm>
          <a:prstGeom prst="actionButtonBlank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GB" dirty="0" smtClean="0">
                <a:solidFill>
                  <a:srgbClr val="F2FF04"/>
                </a:solidFill>
              </a:rPr>
              <a:t>We need robust </a:t>
            </a:r>
            <a:r>
              <a:rPr lang="en-GB" dirty="0" err="1" smtClean="0">
                <a:solidFill>
                  <a:srgbClr val="F2FF04"/>
                </a:solidFill>
              </a:rPr>
              <a:t>SFHs</a:t>
            </a:r>
            <a:endParaRPr lang="en-GB" dirty="0">
              <a:solidFill>
                <a:srgbClr val="F2FF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9" grpId="0"/>
      <p:bldP spid="236550" grpId="0" autoUpdateAnimBg="0"/>
      <p:bldP spid="2365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1812925" y="955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609600" y="6096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381000" y="3886200"/>
            <a:ext cx="786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20000" cy="1828800"/>
          </a:xfrm>
          <a:solidFill>
            <a:srgbClr val="000099"/>
          </a:solidFill>
          <a:ln w="34925">
            <a:solidFill>
              <a:srgbClr val="FFFC3C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Chemical evolution </a:t>
            </a:r>
            <a:r>
              <a:rPr lang="en-US" sz="3600" b="1" dirty="0" err="1" smtClean="0">
                <a:solidFill>
                  <a:srgbClr val="FFFF00"/>
                </a:solidFill>
              </a:rPr>
              <a:t>modelling</a:t>
            </a:r>
            <a:r>
              <a:rPr lang="en-US" sz="3600" b="1" dirty="0" smtClean="0">
                <a:solidFill>
                  <a:srgbClr val="FFFF00"/>
                </a:solidFill>
              </a:rPr>
              <a:t>: 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the role of star formation histories and gas flows</a:t>
            </a:r>
            <a:endPara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762000" y="2209800"/>
            <a:ext cx="7620000" cy="1754327"/>
          </a:xfrm>
          <a:prstGeom prst="rect">
            <a:avLst/>
          </a:prstGeom>
          <a:noFill/>
          <a:ln w="38100">
            <a:solidFill>
              <a:srgbClr val="E4E62C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or: </a:t>
            </a:r>
          </a:p>
          <a:p>
            <a:pPr algn="ctr"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Francesca and I </a:t>
            </a:r>
          </a:p>
          <a:p>
            <a:pPr algn="ctr"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over the years</a:t>
            </a:r>
            <a:endParaRPr lang="it-IT" sz="3600" dirty="0">
              <a:solidFill>
                <a:srgbClr val="FFFF00"/>
              </a:solidFill>
            </a:endParaRPr>
          </a:p>
        </p:txBody>
      </p:sp>
      <p:pic>
        <p:nvPicPr>
          <p:cNvPr id="28679" name="Picture 15" descr="logoseppia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5275" y="5181600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7" descr="This site is http://www.bo.astro.it/"/>
          <p:cNvPicPr>
            <a:picLocks noChangeAspect="1" noChangeArrowheads="1"/>
          </p:cNvPicPr>
          <p:nvPr/>
        </p:nvPicPr>
        <p:blipFill>
          <a:blip r:embed="rId4"/>
          <a:srcRect b="19685"/>
          <a:stretch>
            <a:fillRect/>
          </a:stretch>
        </p:blipFill>
        <p:spPr bwMode="auto">
          <a:xfrm>
            <a:off x="7726363" y="5181600"/>
            <a:ext cx="15700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3048000" y="4038600"/>
            <a:ext cx="304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66FF33"/>
                </a:solidFill>
              </a:rPr>
              <a:t>Castiglione </a:t>
            </a:r>
            <a:r>
              <a:rPr lang="en-US" dirty="0" err="1" smtClean="0">
                <a:solidFill>
                  <a:srgbClr val="66FF33"/>
                </a:solidFill>
              </a:rPr>
              <a:t>della</a:t>
            </a:r>
            <a:r>
              <a:rPr lang="en-US" dirty="0" smtClean="0">
                <a:solidFill>
                  <a:srgbClr val="66FF33"/>
                </a:solidFill>
              </a:rPr>
              <a:t> </a:t>
            </a:r>
            <a:r>
              <a:rPr lang="en-US" dirty="0" err="1" smtClean="0">
                <a:solidFill>
                  <a:srgbClr val="66FF33"/>
                </a:solidFill>
              </a:rPr>
              <a:t>Pescaia</a:t>
            </a:r>
            <a:r>
              <a:rPr lang="en-US" dirty="0" smtClean="0">
                <a:solidFill>
                  <a:srgbClr val="66FF33"/>
                </a:solidFill>
              </a:rPr>
              <a:t> September 16</a:t>
            </a:r>
            <a:r>
              <a:rPr lang="en-US" baseline="30000" dirty="0" smtClean="0">
                <a:solidFill>
                  <a:srgbClr val="66FF33"/>
                </a:solidFill>
              </a:rPr>
              <a:t>th</a:t>
            </a:r>
            <a:r>
              <a:rPr lang="en-US" dirty="0" smtClean="0">
                <a:solidFill>
                  <a:srgbClr val="66FF33"/>
                </a:solidFill>
              </a:rPr>
              <a:t> </a:t>
            </a:r>
            <a:r>
              <a:rPr lang="en-US" dirty="0">
                <a:solidFill>
                  <a:srgbClr val="66FF33"/>
                </a:solidFill>
              </a:rPr>
              <a:t>2013</a:t>
            </a:r>
            <a:endParaRPr lang="en-US" sz="2400" b="0" dirty="0">
              <a:solidFill>
                <a:srgbClr val="66FF33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8682" name="Picture 24"/>
          <p:cNvPicPr>
            <a:picLocks noChangeAspect="1" noChangeArrowheads="1"/>
          </p:cNvPicPr>
          <p:nvPr/>
        </p:nvPicPr>
        <p:blipFill>
          <a:blip r:embed="rId5"/>
          <a:srcRect l="8362" t="4724" r="10034" b="7559"/>
          <a:stretch>
            <a:fillRect/>
          </a:stretch>
        </p:blipFill>
        <p:spPr bwMode="auto">
          <a:xfrm>
            <a:off x="304800" y="5029200"/>
            <a:ext cx="1122363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3638" y="0"/>
            <a:ext cx="6816725" cy="65420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7763" name="Picture 3" descr="5_cmd.ps"/>
          <p:cNvPicPr>
            <a:picLocks noChangeAspect="1"/>
          </p:cNvPicPr>
          <p:nvPr/>
        </p:nvPicPr>
        <p:blipFill>
          <a:blip r:embed="rId3">
            <a:alphaModFix amt="92000"/>
          </a:blip>
          <a:srcRect/>
          <a:stretch>
            <a:fillRect/>
          </a:stretch>
        </p:blipFill>
        <p:spPr bwMode="auto">
          <a:xfrm>
            <a:off x="1290638" y="106363"/>
            <a:ext cx="3398837" cy="3270250"/>
          </a:xfrm>
          <a:prstGeom prst="rect">
            <a:avLst/>
          </a:prstGeom>
          <a:solidFill>
            <a:schemeClr val="bg1">
              <a:alpha val="92155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17764" name="TextBox 4"/>
          <p:cNvSpPr txBox="1">
            <a:spLocks noChangeArrowheads="1"/>
          </p:cNvSpPr>
          <p:nvPr/>
        </p:nvSpPr>
        <p:spPr bwMode="auto">
          <a:xfrm>
            <a:off x="1552575" y="787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7765" name="Picture 5" descr="10_cmd.ps"/>
          <p:cNvPicPr>
            <a:picLocks noChangeAspect="1"/>
          </p:cNvPicPr>
          <p:nvPr/>
        </p:nvPicPr>
        <p:blipFill>
          <a:blip r:embed="rId4">
            <a:alphaModFix amt="92000"/>
          </a:blip>
          <a:srcRect/>
          <a:stretch>
            <a:fillRect/>
          </a:stretch>
        </p:blipFill>
        <p:spPr bwMode="auto">
          <a:xfrm>
            <a:off x="4689475" y="106363"/>
            <a:ext cx="3419475" cy="3270250"/>
          </a:xfrm>
          <a:prstGeom prst="rect">
            <a:avLst/>
          </a:prstGeom>
          <a:solidFill>
            <a:schemeClr val="bg1">
              <a:alpha val="92155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17766" name="Picture 6" descr="8_cmd.ps"/>
          <p:cNvPicPr>
            <a:picLocks noChangeAspect="1"/>
          </p:cNvPicPr>
          <p:nvPr/>
        </p:nvPicPr>
        <p:blipFill>
          <a:blip r:embed="rId5">
            <a:alphaModFix amt="92000"/>
          </a:blip>
          <a:srcRect t="4938"/>
          <a:stretch>
            <a:fillRect/>
          </a:stretch>
        </p:blipFill>
        <p:spPr bwMode="auto">
          <a:xfrm>
            <a:off x="4689475" y="3357349"/>
            <a:ext cx="3419475" cy="3108766"/>
          </a:xfrm>
          <a:prstGeom prst="rect">
            <a:avLst/>
          </a:prstGeom>
          <a:solidFill>
            <a:schemeClr val="bg1">
              <a:alpha val="92155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17767" name="Picture 7" descr="9_cmd.ps"/>
          <p:cNvPicPr>
            <a:picLocks noChangeAspect="1"/>
          </p:cNvPicPr>
          <p:nvPr/>
        </p:nvPicPr>
        <p:blipFill>
          <a:blip r:embed="rId6">
            <a:alphaModFix amt="92000"/>
          </a:blip>
          <a:srcRect t="4938"/>
          <a:stretch>
            <a:fillRect/>
          </a:stretch>
        </p:blipFill>
        <p:spPr bwMode="auto">
          <a:xfrm>
            <a:off x="1290638" y="3357467"/>
            <a:ext cx="3398837" cy="3113292"/>
          </a:xfrm>
          <a:prstGeom prst="rect">
            <a:avLst/>
          </a:prstGeom>
          <a:solidFill>
            <a:schemeClr val="bg1">
              <a:alpha val="92155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069067" y="376264"/>
            <a:ext cx="1128854" cy="2610332"/>
          </a:xfrm>
          <a:prstGeom prst="rect">
            <a:avLst/>
          </a:prstGeom>
          <a:solidFill>
            <a:srgbClr val="FF0000">
              <a:alpha val="7000"/>
            </a:srgbClr>
          </a:solidFill>
          <a:ln>
            <a:solidFill>
              <a:srgbClr val="FF0000"/>
            </a:solidFill>
          </a:ln>
          <a:effectLst>
            <a:glow rad="190500">
              <a:srgbClr val="FF0000">
                <a:alpha val="8000"/>
              </a:srgbClr>
            </a:glo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65987" y="3655901"/>
            <a:ext cx="1128854" cy="2610332"/>
          </a:xfrm>
          <a:prstGeom prst="rect">
            <a:avLst/>
          </a:prstGeom>
          <a:solidFill>
            <a:srgbClr val="FF0000">
              <a:alpha val="7000"/>
            </a:srgbClr>
          </a:solidFill>
          <a:ln>
            <a:solidFill>
              <a:srgbClr val="FF0000"/>
            </a:solidFill>
          </a:ln>
          <a:effectLst>
            <a:glow rad="190500">
              <a:srgbClr val="FF0000">
                <a:alpha val="8000"/>
              </a:srgbClr>
            </a:glo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69067" y="3561868"/>
            <a:ext cx="1128854" cy="2610332"/>
          </a:xfrm>
          <a:prstGeom prst="rect">
            <a:avLst/>
          </a:prstGeom>
          <a:solidFill>
            <a:srgbClr val="FF0000">
              <a:alpha val="7000"/>
            </a:srgbClr>
          </a:solidFill>
          <a:ln>
            <a:solidFill>
              <a:srgbClr val="FF0000"/>
            </a:solidFill>
          </a:ln>
          <a:effectLst>
            <a:glow rad="190500">
              <a:srgbClr val="FF0000">
                <a:alpha val="8000"/>
              </a:srgbClr>
            </a:glo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65987" y="376264"/>
            <a:ext cx="1128854" cy="2610332"/>
          </a:xfrm>
          <a:prstGeom prst="rect">
            <a:avLst/>
          </a:prstGeom>
          <a:solidFill>
            <a:srgbClr val="FF0000">
              <a:alpha val="7000"/>
            </a:srgbClr>
          </a:solidFill>
          <a:ln>
            <a:solidFill>
              <a:srgbClr val="FF0000"/>
            </a:solidFill>
          </a:ln>
          <a:effectLst>
            <a:glow rad="190500">
              <a:srgbClr val="FF0000">
                <a:alpha val="8000"/>
              </a:srgbClr>
            </a:glo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7780" name="TextBox 13"/>
          <p:cNvSpPr txBox="1">
            <a:spLocks noChangeArrowheads="1"/>
          </p:cNvSpPr>
          <p:nvPr/>
        </p:nvSpPr>
        <p:spPr bwMode="auto">
          <a:xfrm>
            <a:off x="1927225" y="3678238"/>
            <a:ext cx="860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2E2224"/>
                </a:solidFill>
              </a:rPr>
              <a:t>SFH9</a:t>
            </a:r>
          </a:p>
        </p:txBody>
      </p:sp>
      <p:sp>
        <p:nvSpPr>
          <p:cNvPr id="117781" name="TextBox 14"/>
          <p:cNvSpPr txBox="1">
            <a:spLocks noChangeArrowheads="1"/>
          </p:cNvSpPr>
          <p:nvPr/>
        </p:nvSpPr>
        <p:spPr bwMode="auto">
          <a:xfrm>
            <a:off x="2033588" y="376238"/>
            <a:ext cx="844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2E2224"/>
                </a:solidFill>
              </a:rPr>
              <a:t>SFH5</a:t>
            </a:r>
          </a:p>
        </p:txBody>
      </p:sp>
      <p:sp>
        <p:nvSpPr>
          <p:cNvPr id="117782" name="TextBox 15"/>
          <p:cNvSpPr txBox="1">
            <a:spLocks noChangeArrowheads="1"/>
          </p:cNvSpPr>
          <p:nvPr/>
        </p:nvSpPr>
        <p:spPr bwMode="auto">
          <a:xfrm>
            <a:off x="5359400" y="3687763"/>
            <a:ext cx="862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SFH8</a:t>
            </a:r>
          </a:p>
        </p:txBody>
      </p:sp>
      <p:sp>
        <p:nvSpPr>
          <p:cNvPr id="117783" name="TextBox 16"/>
          <p:cNvSpPr txBox="1">
            <a:spLocks noChangeArrowheads="1"/>
          </p:cNvSpPr>
          <p:nvPr/>
        </p:nvSpPr>
        <p:spPr bwMode="auto">
          <a:xfrm>
            <a:off x="5334000" y="392113"/>
            <a:ext cx="965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2E2224"/>
                </a:solidFill>
              </a:rPr>
              <a:t>SFH10</a:t>
            </a:r>
          </a:p>
        </p:txBody>
      </p:sp>
      <p:sp>
        <p:nvSpPr>
          <p:cNvPr id="117784" name="TextBox 17"/>
          <p:cNvSpPr txBox="1">
            <a:spLocks noChangeArrowheads="1"/>
          </p:cNvSpPr>
          <p:nvPr/>
        </p:nvSpPr>
        <p:spPr bwMode="auto">
          <a:xfrm>
            <a:off x="3068638" y="352425"/>
            <a:ext cx="1031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Model</a:t>
            </a:r>
          </a:p>
        </p:txBody>
      </p:sp>
      <p:sp>
        <p:nvSpPr>
          <p:cNvPr id="117785" name="TextBox 21"/>
          <p:cNvSpPr txBox="1">
            <a:spLocks noChangeArrowheads="1"/>
          </p:cNvSpPr>
          <p:nvPr/>
        </p:nvSpPr>
        <p:spPr bwMode="auto">
          <a:xfrm>
            <a:off x="6465888" y="3678238"/>
            <a:ext cx="1031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Model</a:t>
            </a:r>
          </a:p>
        </p:txBody>
      </p:sp>
      <p:sp>
        <p:nvSpPr>
          <p:cNvPr id="117786" name="TextBox 22"/>
          <p:cNvSpPr txBox="1">
            <a:spLocks noChangeArrowheads="1"/>
          </p:cNvSpPr>
          <p:nvPr/>
        </p:nvSpPr>
        <p:spPr bwMode="auto">
          <a:xfrm>
            <a:off x="6465888" y="374650"/>
            <a:ext cx="1031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Model</a:t>
            </a:r>
          </a:p>
        </p:txBody>
      </p:sp>
      <p:sp>
        <p:nvSpPr>
          <p:cNvPr id="117787" name="TextBox 23"/>
          <p:cNvSpPr txBox="1">
            <a:spLocks noChangeArrowheads="1"/>
          </p:cNvSpPr>
          <p:nvPr/>
        </p:nvSpPr>
        <p:spPr bwMode="auto">
          <a:xfrm>
            <a:off x="3068638" y="3678238"/>
            <a:ext cx="1031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Model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2088" y="392113"/>
            <a:ext cx="1243012" cy="128746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0F1D68"/>
            </a:solidFill>
          </a:ln>
        </p:spPr>
      </p:pic>
      <p:pic>
        <p:nvPicPr>
          <p:cNvPr id="117789" name="Picture 2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7488" y="4876800"/>
            <a:ext cx="1243012" cy="1287463"/>
          </a:xfrm>
          <a:prstGeom prst="rect">
            <a:avLst/>
          </a:prstGeom>
          <a:solidFill>
            <a:schemeClr val="bg2"/>
          </a:solidFill>
          <a:ln w="952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2088" y="4876800"/>
            <a:ext cx="1243012" cy="128746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0F1D68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200" y="390525"/>
            <a:ext cx="1244600" cy="128746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3" name="Oval 2"/>
          <p:cNvSpPr/>
          <p:nvPr/>
        </p:nvSpPr>
        <p:spPr>
          <a:xfrm>
            <a:off x="838200" y="1308100"/>
            <a:ext cx="1651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242300" y="1195388"/>
            <a:ext cx="1651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07975" y="5867400"/>
            <a:ext cx="1651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8890000" y="4953000"/>
            <a:ext cx="1651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17796" name="TextBox 29"/>
          <p:cNvSpPr txBox="1">
            <a:spLocks noChangeArrowheads="1"/>
          </p:cNvSpPr>
          <p:nvPr/>
        </p:nvSpPr>
        <p:spPr bwMode="auto">
          <a:xfrm>
            <a:off x="3588539" y="6400800"/>
            <a:ext cx="2050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 b="0" dirty="0" err="1">
                <a:solidFill>
                  <a:schemeClr val="bg1"/>
                </a:solidFill>
              </a:rPr>
              <a:t>Cignoni</a:t>
            </a:r>
            <a:r>
              <a:rPr lang="en-GB" sz="1800" b="0" dirty="0">
                <a:solidFill>
                  <a:schemeClr val="bg1"/>
                </a:solidFill>
              </a:rPr>
              <a:t> et al (</a:t>
            </a:r>
            <a:r>
              <a:rPr lang="en-GB" sz="1800" b="0" dirty="0" smtClean="0">
                <a:solidFill>
                  <a:schemeClr val="bg1"/>
                </a:solidFill>
              </a:rPr>
              <a:t>2013)</a:t>
            </a:r>
            <a:endParaRPr lang="en-GB" sz="1800" b="0" dirty="0">
              <a:solidFill>
                <a:schemeClr val="bg1"/>
              </a:solidFill>
            </a:endParaRPr>
          </a:p>
        </p:txBody>
      </p:sp>
      <p:sp>
        <p:nvSpPr>
          <p:cNvPr id="30" name="Cloud Callout 29"/>
          <p:cNvSpPr/>
          <p:nvPr/>
        </p:nvSpPr>
        <p:spPr bwMode="auto">
          <a:xfrm>
            <a:off x="381000" y="2286000"/>
            <a:ext cx="914400" cy="612648"/>
          </a:xfrm>
          <a:prstGeom prst="cloud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34" name="Cloud Callout 33"/>
          <p:cNvSpPr/>
          <p:nvPr/>
        </p:nvSpPr>
        <p:spPr bwMode="auto">
          <a:xfrm>
            <a:off x="0" y="2362200"/>
            <a:ext cx="2286000" cy="1546086"/>
          </a:xfrm>
          <a:prstGeom prst="cloudCallout">
            <a:avLst>
              <a:gd name="adj1" fmla="val -9933"/>
              <a:gd name="adj2" fmla="val -111474"/>
            </a:avLst>
          </a:prstGeom>
          <a:solidFill>
            <a:srgbClr val="66FF33"/>
          </a:solidFill>
          <a:ln w="317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Times New Roman" charset="0"/>
              </a:rPr>
              <a:t>6 HST/ACS fields in SMC</a:t>
            </a:r>
            <a:endParaRPr kumimoji="0" lang="en-GB" b="1" i="0" u="none" strike="noStrike" cap="none" normalizeH="0" baseline="0" dirty="0">
              <a:ln>
                <a:noFill/>
              </a:ln>
              <a:solidFill>
                <a:srgbClr val="000090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8" y="165100"/>
            <a:ext cx="6972300" cy="522922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0F1D68"/>
            </a:solidFill>
          </a:ln>
        </p:spPr>
      </p:pic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6902450" y="2598738"/>
            <a:ext cx="2087563" cy="2344737"/>
            <a:chOff x="6902724" y="2597964"/>
            <a:chExt cx="2088000" cy="2345946"/>
          </a:xfrm>
          <a:solidFill>
            <a:schemeClr val="bg1"/>
          </a:solidFill>
        </p:grpSpPr>
        <p:sp>
          <p:nvSpPr>
            <p:cNvPr id="33" name="Rectangular Callout 32"/>
            <p:cNvSpPr/>
            <p:nvPr/>
          </p:nvSpPr>
          <p:spPr>
            <a:xfrm>
              <a:off x="6902724" y="2597964"/>
              <a:ext cx="2088000" cy="2345946"/>
            </a:xfrm>
            <a:prstGeom prst="wedgeRectCallout">
              <a:avLst>
                <a:gd name="adj1" fmla="val -98550"/>
                <a:gd name="adj2" fmla="val 12879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6831" name="Picture 1" descr="sfr1.ps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02725" y="2675910"/>
              <a:ext cx="2087999" cy="2268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2154238" y="165100"/>
            <a:ext cx="2087562" cy="2344738"/>
            <a:chOff x="2154267" y="164639"/>
            <a:chExt cx="2087999" cy="2345946"/>
          </a:xfrm>
          <a:solidFill>
            <a:schemeClr val="bg1"/>
          </a:solidFill>
        </p:grpSpPr>
        <p:sp>
          <p:nvSpPr>
            <p:cNvPr id="35" name="Rectangular Callout 34"/>
            <p:cNvSpPr/>
            <p:nvPr/>
          </p:nvSpPr>
          <p:spPr>
            <a:xfrm>
              <a:off x="2154267" y="164639"/>
              <a:ext cx="2087999" cy="2345946"/>
            </a:xfrm>
            <a:prstGeom prst="wedgeRectCallout">
              <a:avLst>
                <a:gd name="adj1" fmla="val 69836"/>
                <a:gd name="adj2" fmla="val 71020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6829" name="Picture 25" descr="sfr4.ps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54267" y="164639"/>
              <a:ext cx="2078930" cy="2252185"/>
            </a:xfrm>
            <a:prstGeom prst="rect">
              <a:avLst/>
            </a:prstGeom>
            <a:grpFill/>
            <a:ln w="60325">
              <a:noFill/>
              <a:miter lim="800000"/>
              <a:headEnd/>
              <a:tailEnd/>
            </a:ln>
          </p:spPr>
        </p:pic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4411663" y="4314825"/>
            <a:ext cx="2087562" cy="2409825"/>
            <a:chOff x="4411914" y="4315275"/>
            <a:chExt cx="2088000" cy="2409098"/>
          </a:xfrm>
          <a:solidFill>
            <a:schemeClr val="bg1"/>
          </a:solidFill>
        </p:grpSpPr>
        <p:sp>
          <p:nvSpPr>
            <p:cNvPr id="38" name="Rectangular Callout 37"/>
            <p:cNvSpPr/>
            <p:nvPr/>
          </p:nvSpPr>
          <p:spPr>
            <a:xfrm>
              <a:off x="4411914" y="4315275"/>
              <a:ext cx="2088000" cy="2409098"/>
            </a:xfrm>
            <a:prstGeom prst="wedgeRectCallout">
              <a:avLst>
                <a:gd name="adj1" fmla="val -33223"/>
                <a:gd name="adj2" fmla="val -58795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6827" name="Picture 26" descr="sfr5.ps"/>
            <p:cNvPicPr>
              <a:picLocks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11914" y="4456375"/>
              <a:ext cx="2088000" cy="2267998"/>
            </a:xfrm>
            <a:prstGeom prst="rect">
              <a:avLst/>
            </a:prstGeom>
            <a:grpFill/>
            <a:ln w="60325">
              <a:noFill/>
              <a:miter lim="800000"/>
              <a:headEnd/>
              <a:tailEnd/>
            </a:ln>
          </p:spPr>
        </p:pic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4556125" y="165100"/>
            <a:ext cx="1983081" cy="2349500"/>
            <a:chOff x="4556574" y="164639"/>
            <a:chExt cx="2088210" cy="2345946"/>
          </a:xfrm>
          <a:solidFill>
            <a:schemeClr val="bg1"/>
          </a:solidFill>
        </p:grpSpPr>
        <p:sp>
          <p:nvSpPr>
            <p:cNvPr id="34" name="Rectangular Callout 33"/>
            <p:cNvSpPr/>
            <p:nvPr/>
          </p:nvSpPr>
          <p:spPr>
            <a:xfrm>
              <a:off x="4556574" y="164639"/>
              <a:ext cx="2088210" cy="2345946"/>
            </a:xfrm>
            <a:prstGeom prst="wedgeRectCallout">
              <a:avLst>
                <a:gd name="adj1" fmla="val 90110"/>
                <a:gd name="adj2" fmla="val -31228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76825" name="Picture 27" descr="sfr8.ps"/>
            <p:cNvPicPr>
              <a:picLocks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73219" y="228043"/>
              <a:ext cx="2006061" cy="2240514"/>
            </a:xfrm>
            <a:prstGeom prst="rect">
              <a:avLst/>
            </a:prstGeom>
            <a:grpFill/>
            <a:ln w="60325">
              <a:noFill/>
              <a:miter lim="800000"/>
              <a:headEnd/>
              <a:tailEnd/>
            </a:ln>
          </p:spPr>
        </p:pic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2133600" y="4351338"/>
            <a:ext cx="2105024" cy="2430462"/>
            <a:chOff x="2107228" y="4350550"/>
            <a:chExt cx="2131853" cy="2448000"/>
          </a:xfrm>
          <a:solidFill>
            <a:schemeClr val="bg1"/>
          </a:solidFill>
        </p:grpSpPr>
        <p:sp>
          <p:nvSpPr>
            <p:cNvPr id="37" name="Rectangular Callout 36"/>
            <p:cNvSpPr/>
            <p:nvPr/>
          </p:nvSpPr>
          <p:spPr>
            <a:xfrm>
              <a:off x="2115164" y="4350550"/>
              <a:ext cx="2088994" cy="2416249"/>
            </a:xfrm>
            <a:prstGeom prst="wedgeRectCallout">
              <a:avLst>
                <a:gd name="adj1" fmla="val 17462"/>
                <a:gd name="adj2" fmla="val -75822"/>
              </a:avLst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6823" name="Picture 29" descr="sfr10.ps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07228" y="4350550"/>
              <a:ext cx="2131853" cy="2448000"/>
            </a:xfrm>
            <a:prstGeom prst="rect">
              <a:avLst/>
            </a:prstGeom>
            <a:grpFill/>
            <a:ln w="60325">
              <a:noFill/>
              <a:miter lim="800000"/>
              <a:headEnd/>
              <a:tailEnd/>
            </a:ln>
          </p:spPr>
        </p:pic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76200" y="1676400"/>
            <a:ext cx="2057401" cy="2368551"/>
            <a:chOff x="27804" y="1699022"/>
            <a:chExt cx="2105467" cy="2345947"/>
          </a:xfrm>
          <a:solidFill>
            <a:schemeClr val="bg1"/>
          </a:solidFill>
        </p:grpSpPr>
        <p:sp>
          <p:nvSpPr>
            <p:cNvPr id="36" name="Rectangular Callout 35"/>
            <p:cNvSpPr/>
            <p:nvPr/>
          </p:nvSpPr>
          <p:spPr>
            <a:xfrm>
              <a:off x="65913" y="1699023"/>
              <a:ext cx="2067358" cy="2345946"/>
            </a:xfrm>
            <a:prstGeom prst="wedgeRectCallout">
              <a:avLst>
                <a:gd name="adj1" fmla="val 33194"/>
                <a:gd name="adj2" fmla="val 66509"/>
              </a:avLst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6821" name="Picture 30" descr="sfr9.ps"/>
            <p:cNvPicPr>
              <a:picLocks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804" y="1699022"/>
              <a:ext cx="2088002" cy="2345947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sp>
        <p:nvSpPr>
          <p:cNvPr id="22" name="Down Arrow 21"/>
          <p:cNvSpPr/>
          <p:nvPr/>
        </p:nvSpPr>
        <p:spPr>
          <a:xfrm>
            <a:off x="7534275" y="2108200"/>
            <a:ext cx="484188" cy="979488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2895600" y="4943475"/>
            <a:ext cx="484188" cy="979488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5135563" y="4456113"/>
            <a:ext cx="485775" cy="9779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2792413" y="-85725"/>
            <a:ext cx="484187" cy="979488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5257800" y="906463"/>
            <a:ext cx="484188" cy="979487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827088" y="2603500"/>
            <a:ext cx="484187" cy="9779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7242175" y="2160588"/>
            <a:ext cx="277813" cy="977900"/>
          </a:xfrm>
          <a:prstGeom prst="downArrow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45" name="Down Arrow 44"/>
          <p:cNvSpPr/>
          <p:nvPr/>
        </p:nvSpPr>
        <p:spPr>
          <a:xfrm>
            <a:off x="4749800" y="4657725"/>
            <a:ext cx="277813" cy="977900"/>
          </a:xfrm>
          <a:prstGeom prst="downArrow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47" name="Down Arrow 46"/>
          <p:cNvSpPr/>
          <p:nvPr/>
        </p:nvSpPr>
        <p:spPr>
          <a:xfrm>
            <a:off x="2617788" y="4945063"/>
            <a:ext cx="277812" cy="979487"/>
          </a:xfrm>
          <a:prstGeom prst="downArrow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48" name="Down Arrow 47"/>
          <p:cNvSpPr/>
          <p:nvPr/>
        </p:nvSpPr>
        <p:spPr>
          <a:xfrm>
            <a:off x="2514600" y="420688"/>
            <a:ext cx="277813" cy="979487"/>
          </a:xfrm>
          <a:prstGeom prst="downArrow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49" name="Down Arrow 48"/>
          <p:cNvSpPr/>
          <p:nvPr/>
        </p:nvSpPr>
        <p:spPr>
          <a:xfrm>
            <a:off x="536575" y="2649538"/>
            <a:ext cx="277813" cy="977900"/>
          </a:xfrm>
          <a:prstGeom prst="downArrow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29400" y="6172200"/>
            <a:ext cx="247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dirty="0" err="1" smtClean="0">
                <a:solidFill>
                  <a:schemeClr val="bg1"/>
                </a:solidFill>
              </a:rPr>
              <a:t>Cignoni</a:t>
            </a:r>
            <a:r>
              <a:rPr lang="en-GB" sz="1800" b="0" dirty="0" smtClean="0">
                <a:solidFill>
                  <a:schemeClr val="bg1"/>
                </a:solidFill>
              </a:rPr>
              <a:t> et al 2012, 2013</a:t>
            </a:r>
            <a:endParaRPr lang="en-GB" sz="1800" b="0" dirty="0">
              <a:solidFill>
                <a:schemeClr val="bg1"/>
              </a:solidFill>
            </a:endParaRPr>
          </a:p>
        </p:txBody>
      </p:sp>
      <p:sp>
        <p:nvSpPr>
          <p:cNvPr id="40" name="Cloud Callout 39"/>
          <p:cNvSpPr/>
          <p:nvPr/>
        </p:nvSpPr>
        <p:spPr bwMode="auto">
          <a:xfrm>
            <a:off x="0" y="228600"/>
            <a:ext cx="2286000" cy="1546086"/>
          </a:xfrm>
          <a:prstGeom prst="cloudCallout">
            <a:avLst>
              <a:gd name="adj1" fmla="val -1386"/>
              <a:gd name="adj2" fmla="val -44083"/>
            </a:avLst>
          </a:prstGeom>
          <a:solidFill>
            <a:srgbClr val="66FF33"/>
          </a:solidFill>
          <a:ln w="317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Times New Roman" charset="0"/>
              </a:rPr>
              <a:t>6 HST/ACS fields in SMC</a:t>
            </a:r>
            <a:endParaRPr kumimoji="0" lang="en-GB" b="1" i="0" u="none" strike="noStrike" cap="none" normalizeH="0" baseline="0" dirty="0">
              <a:ln>
                <a:noFill/>
              </a:ln>
              <a:solidFill>
                <a:srgbClr val="000090"/>
              </a:solidFill>
              <a:effectLst/>
              <a:latin typeface="Times New Roman" charset="0"/>
            </a:endParaRPr>
          </a:p>
        </p:txBody>
      </p:sp>
      <p:sp>
        <p:nvSpPr>
          <p:cNvPr id="41" name="Rectangle 46"/>
          <p:cNvSpPr>
            <a:spLocks noChangeArrowheads="1"/>
          </p:cNvSpPr>
          <p:nvPr/>
        </p:nvSpPr>
        <p:spPr bwMode="auto">
          <a:xfrm>
            <a:off x="2120900" y="2057400"/>
            <a:ext cx="546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 dirty="0" err="1">
                <a:solidFill>
                  <a:srgbClr val="000099"/>
                </a:solidFill>
              </a:rPr>
              <a:t>now</a:t>
            </a:r>
            <a:endParaRPr lang="it-IT" sz="1600" dirty="0">
              <a:solidFill>
                <a:srgbClr val="000099"/>
              </a:solidFill>
            </a:endParaRPr>
          </a:p>
        </p:txBody>
      </p:sp>
      <p:sp>
        <p:nvSpPr>
          <p:cNvPr id="43" name="Rectangle 46"/>
          <p:cNvSpPr>
            <a:spLocks noChangeArrowheads="1"/>
          </p:cNvSpPr>
          <p:nvPr/>
        </p:nvSpPr>
        <p:spPr bwMode="auto">
          <a:xfrm>
            <a:off x="4572000" y="2133600"/>
            <a:ext cx="546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 dirty="0" err="1">
                <a:solidFill>
                  <a:srgbClr val="000099"/>
                </a:solidFill>
              </a:rPr>
              <a:t>now</a:t>
            </a:r>
            <a:endParaRPr lang="it-IT" sz="1600" dirty="0">
              <a:solidFill>
                <a:srgbClr val="000099"/>
              </a:solidFill>
            </a:endParaRPr>
          </a:p>
        </p:txBody>
      </p:sp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63500" y="3657600"/>
            <a:ext cx="546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 dirty="0" err="1">
                <a:solidFill>
                  <a:srgbClr val="000099"/>
                </a:solidFill>
              </a:rPr>
              <a:t>now</a:t>
            </a:r>
            <a:endParaRPr lang="it-IT" sz="1600" dirty="0">
              <a:solidFill>
                <a:srgbClr val="0000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6934200" y="4572000"/>
            <a:ext cx="546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 dirty="0" err="1">
                <a:solidFill>
                  <a:srgbClr val="000099"/>
                </a:solidFill>
              </a:rPr>
              <a:t>now</a:t>
            </a:r>
            <a:endParaRPr lang="it-IT" sz="1600" dirty="0">
              <a:solidFill>
                <a:srgbClr val="000099"/>
              </a:solidFill>
            </a:endParaRPr>
          </a:p>
        </p:txBody>
      </p:sp>
      <p:sp>
        <p:nvSpPr>
          <p:cNvPr id="50" name="Rectangle 46"/>
          <p:cNvSpPr>
            <a:spLocks noChangeArrowheads="1"/>
          </p:cNvSpPr>
          <p:nvPr/>
        </p:nvSpPr>
        <p:spPr bwMode="auto">
          <a:xfrm>
            <a:off x="4483100" y="6369050"/>
            <a:ext cx="546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 dirty="0" err="1">
                <a:solidFill>
                  <a:srgbClr val="000099"/>
                </a:solidFill>
              </a:rPr>
              <a:t>now</a:t>
            </a:r>
            <a:endParaRPr lang="it-IT" sz="1600" dirty="0">
              <a:solidFill>
                <a:srgbClr val="000099"/>
              </a:solidFill>
            </a:endParaRPr>
          </a:p>
        </p:txBody>
      </p:sp>
      <p:sp>
        <p:nvSpPr>
          <p:cNvPr id="51" name="Rectangle 46"/>
          <p:cNvSpPr>
            <a:spLocks noChangeArrowheads="1"/>
          </p:cNvSpPr>
          <p:nvPr/>
        </p:nvSpPr>
        <p:spPr bwMode="auto">
          <a:xfrm>
            <a:off x="2133600" y="6400800"/>
            <a:ext cx="546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 dirty="0" err="1">
                <a:solidFill>
                  <a:srgbClr val="000099"/>
                </a:solidFill>
              </a:rPr>
              <a:t>now</a:t>
            </a:r>
            <a:endParaRPr lang="it-IT" sz="16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9" grpId="0" animBg="1"/>
      <p:bldP spid="32" grpId="0" animBg="1"/>
      <p:bldP spid="42" grpId="0" animBg="1"/>
      <p:bldP spid="45" grpId="0" animBg="1"/>
      <p:bldP spid="47" grpId="0" animBg="1"/>
      <p:bldP spid="48" grpId="0" animBg="1"/>
      <p:bldP spid="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00"/>
                </a:solidFill>
              </a:rPr>
              <a:t>Effect of distance on star resolution</a:t>
            </a:r>
            <a:br>
              <a:rPr lang="en-US" sz="2800" b="1" dirty="0">
                <a:solidFill>
                  <a:srgbClr val="FFFF00"/>
                </a:solidFill>
              </a:rPr>
            </a:br>
            <a:r>
              <a:rPr lang="en-US" sz="2800" b="1" dirty="0">
                <a:solidFill>
                  <a:srgbClr val="FFFF00"/>
                </a:solidFill>
              </a:rPr>
              <a:t>      on reachable </a:t>
            </a:r>
            <a:r>
              <a:rPr lang="en-US" sz="2800" b="1" dirty="0" err="1">
                <a:solidFill>
                  <a:srgbClr val="FFFF00"/>
                </a:solidFill>
              </a:rPr>
              <a:t>lookback</a:t>
            </a:r>
            <a:r>
              <a:rPr lang="en-US" sz="2800" b="1" dirty="0">
                <a:solidFill>
                  <a:srgbClr val="FFFF00"/>
                </a:solidFill>
              </a:rPr>
              <a:t> times / stellar ages</a:t>
            </a:r>
            <a:endParaRPr lang="it-IT" sz="2800" b="1" dirty="0">
              <a:solidFill>
                <a:srgbClr val="FFFF00"/>
              </a:solidFill>
            </a:endParaRPr>
          </a:p>
        </p:txBody>
      </p:sp>
      <p:sp>
        <p:nvSpPr>
          <p:cNvPr id="796676" name="AutoShape 4"/>
          <p:cNvSpPr>
            <a:spLocks noChangeArrowheads="1"/>
          </p:cNvSpPr>
          <p:nvPr/>
        </p:nvSpPr>
        <p:spPr bwMode="auto">
          <a:xfrm>
            <a:off x="1143000" y="9906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0116" name="Picture 7" descr="cmdab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03388"/>
            <a:ext cx="8534400" cy="46212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1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533400"/>
            <a:ext cx="2743200" cy="198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5" name="Picture 44" descr="sfall13.jpg"/>
          <p:cNvPicPr>
            <a:picLocks noChangeAspect="1"/>
          </p:cNvPicPr>
          <p:nvPr/>
        </p:nvPicPr>
        <p:blipFill>
          <a:blip r:embed="rId4"/>
          <a:srcRect l="3703" t="1234" b="46908"/>
          <a:stretch>
            <a:fillRect/>
          </a:stretch>
        </p:blipFill>
        <p:spPr>
          <a:xfrm>
            <a:off x="152400" y="2827221"/>
            <a:ext cx="5356563" cy="2811579"/>
          </a:xfrm>
          <a:prstGeom prst="rect">
            <a:avLst/>
          </a:prstGeom>
        </p:spPr>
      </p:pic>
      <p:pic>
        <p:nvPicPr>
          <p:cNvPr id="48" name="Picture 10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533400"/>
            <a:ext cx="2895600" cy="198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66562" name="Picture 62" descr="field_34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35700" y="4572000"/>
            <a:ext cx="2603500" cy="1846263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4343400" cy="533400"/>
          </a:xfrm>
          <a:solidFill>
            <a:srgbClr val="000099"/>
          </a:solidFill>
        </p:spPr>
        <p:txBody>
          <a:bodyPr/>
          <a:lstStyle/>
          <a:p>
            <a:pPr eaLnBrk="1" hangingPunct="1"/>
            <a:r>
              <a:rPr lang="en-US" sz="2400" b="1">
                <a:solidFill>
                  <a:srgbClr val="FFFF00"/>
                </a:solidFill>
              </a:rPr>
              <a:t>SFHs in dwarf galaxies</a:t>
            </a:r>
          </a:p>
        </p:txBody>
      </p:sp>
      <p:sp>
        <p:nvSpPr>
          <p:cNvPr id="66566" name="Text Box 4"/>
          <p:cNvSpPr txBox="1">
            <a:spLocks noChangeArrowheads="1"/>
          </p:cNvSpPr>
          <p:nvPr/>
        </p:nvSpPr>
        <p:spPr bwMode="auto">
          <a:xfrm>
            <a:off x="685800" y="3124200"/>
            <a:ext cx="558800" cy="3048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00"/>
                </a:solidFill>
              </a:rPr>
              <a:t>BCD</a:t>
            </a:r>
            <a:endParaRPr lang="it-IT" sz="1800">
              <a:solidFill>
                <a:srgbClr val="FFFF00"/>
              </a:solidFill>
            </a:endParaRPr>
          </a:p>
        </p:txBody>
      </p:sp>
      <p:sp>
        <p:nvSpPr>
          <p:cNvPr id="66567" name="Rectangle 5"/>
          <p:cNvSpPr>
            <a:spLocks noChangeArrowheads="1"/>
          </p:cNvSpPr>
          <p:nvPr/>
        </p:nvSpPr>
        <p:spPr bwMode="auto">
          <a:xfrm>
            <a:off x="2413000" y="4267200"/>
            <a:ext cx="558800" cy="3048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BCD</a:t>
            </a:r>
            <a:endParaRPr lang="it-IT" sz="1400" dirty="0">
              <a:solidFill>
                <a:srgbClr val="FFFF00"/>
              </a:solidFill>
            </a:endParaRPr>
          </a:p>
        </p:txBody>
      </p:sp>
      <p:sp>
        <p:nvSpPr>
          <p:cNvPr id="66568" name="Rectangle 6"/>
          <p:cNvSpPr>
            <a:spLocks noChangeArrowheads="1"/>
          </p:cNvSpPr>
          <p:nvPr/>
        </p:nvSpPr>
        <p:spPr bwMode="auto">
          <a:xfrm>
            <a:off x="2413000" y="3124200"/>
            <a:ext cx="558800" cy="3048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00"/>
                </a:solidFill>
              </a:rPr>
              <a:t>BCD</a:t>
            </a:r>
            <a:endParaRPr lang="it-IT" sz="1400">
              <a:solidFill>
                <a:srgbClr val="FFFF00"/>
              </a:solidFill>
            </a:endParaRPr>
          </a:p>
        </p:txBody>
      </p:sp>
      <p:sp>
        <p:nvSpPr>
          <p:cNvPr id="66569" name="Rectangle 7"/>
          <p:cNvSpPr>
            <a:spLocks noChangeArrowheads="1"/>
          </p:cNvSpPr>
          <p:nvPr/>
        </p:nvSpPr>
        <p:spPr bwMode="auto">
          <a:xfrm>
            <a:off x="660400" y="4267200"/>
            <a:ext cx="558800" cy="3048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00"/>
                </a:solidFill>
              </a:rPr>
              <a:t>BCD</a:t>
            </a:r>
            <a:endParaRPr lang="it-IT" sz="1400">
              <a:solidFill>
                <a:srgbClr val="FFFF00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auto">
          <a:xfrm>
            <a:off x="4062413" y="3124200"/>
            <a:ext cx="509587" cy="3048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FFFF00"/>
                </a:solidFill>
              </a:rPr>
              <a:t>dIrr</a:t>
            </a:r>
            <a:endParaRPr lang="it-IT" sz="1400" dirty="0">
              <a:solidFill>
                <a:srgbClr val="FFFF00"/>
              </a:solidFill>
            </a:endParaRPr>
          </a:p>
        </p:txBody>
      </p:sp>
      <p:sp>
        <p:nvSpPr>
          <p:cNvPr id="66571" name="Rectangle 9"/>
          <p:cNvSpPr>
            <a:spLocks noChangeArrowheads="1"/>
          </p:cNvSpPr>
          <p:nvPr/>
        </p:nvSpPr>
        <p:spPr bwMode="auto">
          <a:xfrm>
            <a:off x="4876800" y="4191000"/>
            <a:ext cx="411163" cy="3048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00"/>
                </a:solidFill>
              </a:rPr>
              <a:t>Irr</a:t>
            </a:r>
            <a:endParaRPr lang="it-IT" sz="1400">
              <a:solidFill>
                <a:srgbClr val="FFFF00"/>
              </a:solidFill>
            </a:endParaRPr>
          </a:p>
        </p:txBody>
      </p:sp>
      <p:sp>
        <p:nvSpPr>
          <p:cNvPr id="192522" name="Text Box 10"/>
          <p:cNvSpPr txBox="1">
            <a:spLocks noChangeArrowheads="1"/>
          </p:cNvSpPr>
          <p:nvPr/>
        </p:nvSpPr>
        <p:spPr bwMode="auto">
          <a:xfrm>
            <a:off x="2122488" y="21955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sz="3600">
              <a:solidFill>
                <a:srgbClr val="FB150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2525" name="Text Box 13"/>
          <p:cNvSpPr txBox="1">
            <a:spLocks noChangeArrowheads="1"/>
          </p:cNvSpPr>
          <p:nvPr/>
        </p:nvSpPr>
        <p:spPr bwMode="auto">
          <a:xfrm>
            <a:off x="2514600" y="2438400"/>
            <a:ext cx="9975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400" b="0" dirty="0" err="1" smtClean="0">
                <a:solidFill>
                  <a:srgbClr val="FFFFFF"/>
                </a:solidFill>
              </a:rPr>
              <a:t>Dolphin</a:t>
            </a:r>
            <a:r>
              <a:rPr lang="it-IT" sz="1400" b="0" dirty="0" smtClean="0">
                <a:solidFill>
                  <a:srgbClr val="FFFFFF"/>
                </a:solidFill>
              </a:rPr>
              <a:t> 03</a:t>
            </a:r>
            <a:endParaRPr lang="it-IT" sz="1600" b="0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6574" name="Picture 19" descr="ic1613fig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76200"/>
            <a:ext cx="2438400" cy="210820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92533" name="Text Box 21"/>
          <p:cNvSpPr txBox="1">
            <a:spLocks noChangeArrowheads="1"/>
          </p:cNvSpPr>
          <p:nvPr/>
        </p:nvSpPr>
        <p:spPr bwMode="auto">
          <a:xfrm>
            <a:off x="6891338" y="2133600"/>
            <a:ext cx="1393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400" b="0" dirty="0" err="1">
                <a:solidFill>
                  <a:srgbClr val="FFFFFF"/>
                </a:solidFill>
              </a:rPr>
              <a:t>Skillman</a:t>
            </a:r>
            <a:r>
              <a:rPr lang="it-IT" sz="1400" b="0" dirty="0">
                <a:solidFill>
                  <a:srgbClr val="FFFFFF"/>
                </a:solidFill>
              </a:rPr>
              <a:t> </a:t>
            </a:r>
            <a:r>
              <a:rPr lang="it-IT" sz="1400" b="0" dirty="0" err="1">
                <a:solidFill>
                  <a:srgbClr val="FFFFFF"/>
                </a:solidFill>
              </a:rPr>
              <a:t>et</a:t>
            </a:r>
            <a:r>
              <a:rPr lang="it-IT" sz="1400" b="0" dirty="0">
                <a:solidFill>
                  <a:srgbClr val="FFFFFF"/>
                </a:solidFill>
              </a:rPr>
              <a:t> al 03</a:t>
            </a:r>
            <a:endParaRPr lang="it-IT" sz="2400" b="0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2534" name="Text Box 22"/>
          <p:cNvSpPr txBox="1">
            <a:spLocks noChangeArrowheads="1"/>
          </p:cNvSpPr>
          <p:nvPr/>
        </p:nvSpPr>
        <p:spPr bwMode="auto">
          <a:xfrm>
            <a:off x="8153400" y="228600"/>
            <a:ext cx="533400" cy="3048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400">
                <a:solidFill>
                  <a:srgbClr val="FFFF00"/>
                </a:solidFill>
              </a:rPr>
              <a:t>dIrr</a:t>
            </a:r>
            <a:endParaRPr lang="it-IT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6580" name="Rectangle 12"/>
          <p:cNvSpPr>
            <a:spLocks noChangeArrowheads="1"/>
          </p:cNvSpPr>
          <p:nvPr/>
        </p:nvSpPr>
        <p:spPr bwMode="auto">
          <a:xfrm>
            <a:off x="2057400" y="838200"/>
            <a:ext cx="584064" cy="30777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 smtClean="0">
                <a:solidFill>
                  <a:srgbClr val="FFFF00"/>
                </a:solidFill>
              </a:rPr>
              <a:t>dSph</a:t>
            </a:r>
            <a:endParaRPr lang="it-IT" sz="1800" dirty="0">
              <a:solidFill>
                <a:srgbClr val="FFFF00"/>
              </a:solidFill>
            </a:endParaRPr>
          </a:p>
        </p:txBody>
      </p:sp>
      <p:sp>
        <p:nvSpPr>
          <p:cNvPr id="66581" name="Text Box 29"/>
          <p:cNvSpPr txBox="1">
            <a:spLocks noChangeArrowheads="1"/>
          </p:cNvSpPr>
          <p:nvPr/>
        </p:nvSpPr>
        <p:spPr bwMode="auto">
          <a:xfrm>
            <a:off x="2501900" y="2209800"/>
            <a:ext cx="546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 dirty="0" err="1">
                <a:solidFill>
                  <a:srgbClr val="000099"/>
                </a:solidFill>
              </a:rPr>
              <a:t>now</a:t>
            </a:r>
            <a:endParaRPr lang="it-IT" sz="1600" dirty="0">
              <a:solidFill>
                <a:srgbClr val="000099"/>
              </a:solidFill>
            </a:endParaRPr>
          </a:p>
        </p:txBody>
      </p:sp>
      <p:sp>
        <p:nvSpPr>
          <p:cNvPr id="66582" name="Line 30"/>
          <p:cNvSpPr>
            <a:spLocks noChangeShapeType="1"/>
          </p:cNvSpPr>
          <p:nvPr/>
        </p:nvSpPr>
        <p:spPr bwMode="auto">
          <a:xfrm flipH="1" flipV="1">
            <a:off x="2286000" y="2286000"/>
            <a:ext cx="228600" cy="1524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583" name="Rectangle 31"/>
          <p:cNvSpPr>
            <a:spLocks noChangeArrowheads="1"/>
          </p:cNvSpPr>
          <p:nvPr/>
        </p:nvSpPr>
        <p:spPr bwMode="auto">
          <a:xfrm>
            <a:off x="5105400" y="2209800"/>
            <a:ext cx="546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 dirty="0" err="1">
                <a:solidFill>
                  <a:srgbClr val="000099"/>
                </a:solidFill>
              </a:rPr>
              <a:t>now</a:t>
            </a:r>
            <a:endParaRPr lang="it-IT" sz="1600" dirty="0">
              <a:solidFill>
                <a:srgbClr val="000099"/>
              </a:solidFill>
            </a:endParaRPr>
          </a:p>
        </p:txBody>
      </p:sp>
      <p:sp>
        <p:nvSpPr>
          <p:cNvPr id="66584" name="Rectangle 32"/>
          <p:cNvSpPr>
            <a:spLocks noChangeArrowheads="1"/>
          </p:cNvSpPr>
          <p:nvPr/>
        </p:nvSpPr>
        <p:spPr bwMode="auto">
          <a:xfrm>
            <a:off x="6248400" y="1905000"/>
            <a:ext cx="546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>
                <a:solidFill>
                  <a:srgbClr val="000099"/>
                </a:solidFill>
              </a:rPr>
              <a:t>now</a:t>
            </a:r>
          </a:p>
        </p:txBody>
      </p:sp>
      <p:sp>
        <p:nvSpPr>
          <p:cNvPr id="66585" name="Line 33"/>
          <p:cNvSpPr>
            <a:spLocks noChangeShapeType="1"/>
          </p:cNvSpPr>
          <p:nvPr/>
        </p:nvSpPr>
        <p:spPr bwMode="auto">
          <a:xfrm>
            <a:off x="2743200" y="3733800"/>
            <a:ext cx="304800" cy="304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586" name="Line 34"/>
          <p:cNvSpPr>
            <a:spLocks noChangeShapeType="1"/>
          </p:cNvSpPr>
          <p:nvPr/>
        </p:nvSpPr>
        <p:spPr bwMode="auto">
          <a:xfrm>
            <a:off x="4419600" y="3733800"/>
            <a:ext cx="304800" cy="304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587" name="Rectangle 36"/>
          <p:cNvSpPr>
            <a:spLocks noChangeArrowheads="1"/>
          </p:cNvSpPr>
          <p:nvPr/>
        </p:nvSpPr>
        <p:spPr bwMode="auto">
          <a:xfrm>
            <a:off x="573088" y="3535363"/>
            <a:ext cx="11033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200" dirty="0" err="1">
                <a:solidFill>
                  <a:srgbClr val="006600"/>
                </a:solidFill>
              </a:rPr>
              <a:t>lookback</a:t>
            </a:r>
            <a:r>
              <a:rPr lang="it-IT" sz="1200" dirty="0">
                <a:solidFill>
                  <a:srgbClr val="006600"/>
                </a:solidFill>
              </a:rPr>
              <a:t> </a:t>
            </a:r>
            <a:r>
              <a:rPr lang="it-IT" sz="1200" dirty="0" err="1">
                <a:solidFill>
                  <a:srgbClr val="006600"/>
                </a:solidFill>
              </a:rPr>
              <a:t>time</a:t>
            </a:r>
            <a:endParaRPr lang="it-IT" sz="1400" dirty="0">
              <a:solidFill>
                <a:srgbClr val="006600"/>
              </a:solidFill>
            </a:endParaRPr>
          </a:p>
        </p:txBody>
      </p:sp>
      <p:sp>
        <p:nvSpPr>
          <p:cNvPr id="66588" name="Line 37"/>
          <p:cNvSpPr>
            <a:spLocks noChangeShapeType="1"/>
          </p:cNvSpPr>
          <p:nvPr/>
        </p:nvSpPr>
        <p:spPr bwMode="auto">
          <a:xfrm>
            <a:off x="1295400" y="3733800"/>
            <a:ext cx="304800" cy="304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589" name="Line 38"/>
          <p:cNvSpPr>
            <a:spLocks noChangeShapeType="1"/>
          </p:cNvSpPr>
          <p:nvPr/>
        </p:nvSpPr>
        <p:spPr bwMode="auto">
          <a:xfrm>
            <a:off x="990600" y="4876800"/>
            <a:ext cx="304800" cy="304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590" name="Line 39"/>
          <p:cNvSpPr>
            <a:spLocks noChangeShapeType="1"/>
          </p:cNvSpPr>
          <p:nvPr/>
        </p:nvSpPr>
        <p:spPr bwMode="auto">
          <a:xfrm>
            <a:off x="2743200" y="4876800"/>
            <a:ext cx="304800" cy="304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6591" name="Picture 42" descr="leoa-sfh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9800" y="2438400"/>
            <a:ext cx="2819400" cy="1851025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66592" name="Rectangle 43"/>
          <p:cNvSpPr>
            <a:spLocks noChangeArrowheads="1"/>
          </p:cNvSpPr>
          <p:nvPr/>
        </p:nvSpPr>
        <p:spPr bwMode="auto">
          <a:xfrm>
            <a:off x="8077200" y="2514600"/>
            <a:ext cx="6334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 b="0">
                <a:solidFill>
                  <a:schemeClr val="tx1"/>
                </a:solidFill>
              </a:rPr>
              <a:t>Leo A</a:t>
            </a:r>
          </a:p>
        </p:txBody>
      </p:sp>
      <p:sp>
        <p:nvSpPr>
          <p:cNvPr id="66593" name="Rectangle 45"/>
          <p:cNvSpPr>
            <a:spLocks noChangeArrowheads="1"/>
          </p:cNvSpPr>
          <p:nvPr/>
        </p:nvSpPr>
        <p:spPr bwMode="auto">
          <a:xfrm>
            <a:off x="6913563" y="4267200"/>
            <a:ext cx="1087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 b="0">
                <a:solidFill>
                  <a:srgbClr val="FFFFFF"/>
                </a:solidFill>
              </a:rPr>
              <a:t>Cole et al 07</a:t>
            </a:r>
            <a:endParaRPr lang="it-IT" sz="1600" b="0">
              <a:solidFill>
                <a:srgbClr val="FFFFFF"/>
              </a:solidFill>
            </a:endParaRPr>
          </a:p>
        </p:txBody>
      </p:sp>
      <p:sp>
        <p:nvSpPr>
          <p:cNvPr id="66594" name="Rectangle 46"/>
          <p:cNvSpPr>
            <a:spLocks noChangeArrowheads="1"/>
          </p:cNvSpPr>
          <p:nvPr/>
        </p:nvSpPr>
        <p:spPr bwMode="auto">
          <a:xfrm>
            <a:off x="6007100" y="3962400"/>
            <a:ext cx="546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 dirty="0" err="1">
                <a:solidFill>
                  <a:srgbClr val="000099"/>
                </a:solidFill>
              </a:rPr>
              <a:t>now</a:t>
            </a:r>
            <a:endParaRPr lang="it-IT" sz="1600" dirty="0">
              <a:solidFill>
                <a:srgbClr val="000099"/>
              </a:solidFill>
            </a:endParaRPr>
          </a:p>
        </p:txBody>
      </p:sp>
      <p:sp>
        <p:nvSpPr>
          <p:cNvPr id="66598" name="Rectangle 50"/>
          <p:cNvSpPr>
            <a:spLocks noChangeArrowheads="1"/>
          </p:cNvSpPr>
          <p:nvPr/>
        </p:nvSpPr>
        <p:spPr bwMode="auto">
          <a:xfrm>
            <a:off x="6311900" y="6096000"/>
            <a:ext cx="546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>
                <a:solidFill>
                  <a:srgbClr val="000099"/>
                </a:solidFill>
              </a:rPr>
              <a:t>now</a:t>
            </a:r>
          </a:p>
        </p:txBody>
      </p:sp>
      <p:sp>
        <p:nvSpPr>
          <p:cNvPr id="66599" name="Rectangle 52"/>
          <p:cNvSpPr>
            <a:spLocks noChangeArrowheads="1"/>
          </p:cNvSpPr>
          <p:nvPr/>
        </p:nvSpPr>
        <p:spPr bwMode="auto">
          <a:xfrm>
            <a:off x="6781800" y="6400800"/>
            <a:ext cx="1385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 b="0">
                <a:solidFill>
                  <a:schemeClr val="bg1"/>
                </a:solidFill>
              </a:rPr>
              <a:t>Cignoni et al 08</a:t>
            </a:r>
          </a:p>
        </p:txBody>
      </p:sp>
      <p:sp>
        <p:nvSpPr>
          <p:cNvPr id="66600" name="Rectangle 53"/>
          <p:cNvSpPr>
            <a:spLocks noChangeArrowheads="1"/>
          </p:cNvSpPr>
          <p:nvPr/>
        </p:nvSpPr>
        <p:spPr bwMode="auto">
          <a:xfrm>
            <a:off x="8177213" y="4876800"/>
            <a:ext cx="509587" cy="3048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>
                <a:solidFill>
                  <a:srgbClr val="FFFF00"/>
                </a:solidFill>
              </a:rPr>
              <a:t>dIrr</a:t>
            </a:r>
          </a:p>
        </p:txBody>
      </p:sp>
      <p:sp>
        <p:nvSpPr>
          <p:cNvPr id="192566" name="Text Box 54"/>
          <p:cNvSpPr txBox="1">
            <a:spLocks noChangeArrowheads="1"/>
          </p:cNvSpPr>
          <p:nvPr/>
        </p:nvSpPr>
        <p:spPr bwMode="auto">
          <a:xfrm>
            <a:off x="7334250" y="4572000"/>
            <a:ext cx="14287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400" b="0">
                <a:solidFill>
                  <a:schemeClr val="tx1"/>
                </a:solidFill>
              </a:rPr>
              <a:t>NGC346 in SMC</a:t>
            </a:r>
            <a:endParaRPr lang="it-IT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6602" name="Rectangle 44"/>
          <p:cNvSpPr>
            <a:spLocks noChangeArrowheads="1"/>
          </p:cNvSpPr>
          <p:nvPr/>
        </p:nvSpPr>
        <p:spPr bwMode="auto">
          <a:xfrm>
            <a:off x="8229600" y="2819400"/>
            <a:ext cx="519113" cy="314325"/>
          </a:xfrm>
          <a:prstGeom prst="rect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>
                <a:solidFill>
                  <a:srgbClr val="FFFF00"/>
                </a:solidFill>
              </a:rPr>
              <a:t>dIrr</a:t>
            </a:r>
          </a:p>
        </p:txBody>
      </p:sp>
      <p:sp>
        <p:nvSpPr>
          <p:cNvPr id="192537" name="Text Box 25"/>
          <p:cNvSpPr txBox="1">
            <a:spLocks noChangeArrowheads="1"/>
          </p:cNvSpPr>
          <p:nvPr/>
        </p:nvSpPr>
        <p:spPr bwMode="auto">
          <a:xfrm>
            <a:off x="4756287" y="838200"/>
            <a:ext cx="730113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400" dirty="0" err="1" smtClean="0">
                <a:solidFill>
                  <a:srgbClr val="FFFF00"/>
                </a:solidFill>
              </a:rPr>
              <a:t>dTrans</a:t>
            </a:r>
            <a:endParaRPr lang="it-IT" sz="2400" b="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2569" name="Line 57"/>
          <p:cNvSpPr>
            <a:spLocks noChangeShapeType="1"/>
          </p:cNvSpPr>
          <p:nvPr/>
        </p:nvSpPr>
        <p:spPr bwMode="auto">
          <a:xfrm flipH="1">
            <a:off x="5638800" y="6096000"/>
            <a:ext cx="685800" cy="0"/>
          </a:xfrm>
          <a:prstGeom prst="line">
            <a:avLst/>
          </a:prstGeom>
          <a:noFill/>
          <a:ln w="47625">
            <a:solidFill>
              <a:srgbClr val="66FF33"/>
            </a:solidFill>
            <a:round/>
            <a:headEnd/>
            <a:tailEnd type="triangle" w="med" len="med"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92570" name="Text Box 58"/>
          <p:cNvSpPr txBox="1">
            <a:spLocks noChangeArrowheads="1"/>
          </p:cNvSpPr>
          <p:nvPr/>
        </p:nvSpPr>
        <p:spPr bwMode="auto">
          <a:xfrm>
            <a:off x="152400" y="5689600"/>
            <a:ext cx="5486400" cy="1016000"/>
          </a:xfrm>
          <a:prstGeom prst="rect">
            <a:avLst/>
          </a:prstGeom>
          <a:noFill/>
          <a:ln w="34925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it-IT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Notice</a:t>
            </a:r>
            <a:r>
              <a:rPr lang="it-IT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 </a:t>
            </a:r>
            <a:r>
              <a:rPr lang="it-IT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similarity</a:t>
            </a:r>
            <a:r>
              <a:rPr lang="it-IT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between</a:t>
            </a:r>
            <a:r>
              <a:rPr lang="it-IT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SFH in </a:t>
            </a:r>
            <a:r>
              <a:rPr lang="it-IT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starburst</a:t>
            </a:r>
            <a:r>
              <a:rPr lang="it-IT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dwarfs</a:t>
            </a:r>
            <a:r>
              <a:rPr lang="it-IT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in SMC </a:t>
            </a:r>
            <a:r>
              <a:rPr lang="it-IT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region</a:t>
            </a:r>
            <a:r>
              <a:rPr lang="it-IT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</a:t>
            </a:r>
            <a:r>
              <a:rPr lang="it-IT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young</a:t>
            </a:r>
            <a:r>
              <a:rPr lang="it-IT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cluster (</a:t>
            </a:r>
            <a:r>
              <a:rPr lang="it-IT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where</a:t>
            </a:r>
            <a:r>
              <a:rPr lang="it-IT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involved</a:t>
            </a:r>
            <a:r>
              <a:rPr lang="it-IT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area </a:t>
            </a:r>
            <a:r>
              <a:rPr lang="it-IT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</a:t>
            </a:r>
            <a:r>
              <a:rPr lang="it-IT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much</a:t>
            </a:r>
            <a:r>
              <a:rPr lang="it-IT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smaller</a:t>
            </a:r>
            <a:r>
              <a:rPr lang="it-IT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it-IT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though</a:t>
            </a:r>
            <a:r>
              <a:rPr lang="it-IT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9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69" grpId="0" animBg="1"/>
      <p:bldP spid="19257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6096000" cy="533400"/>
          </a:xfrm>
          <a:solidFill>
            <a:srgbClr val="000099"/>
          </a:solidFill>
        </p:spPr>
        <p:txBody>
          <a:bodyPr/>
          <a:lstStyle/>
          <a:p>
            <a:pPr eaLnBrk="1" hangingPunct="1"/>
            <a:r>
              <a:rPr lang="en-US" sz="2400" b="1">
                <a:solidFill>
                  <a:srgbClr val="FFFF00"/>
                </a:solidFill>
              </a:rPr>
              <a:t>SFHs in Spirals</a:t>
            </a:r>
          </a:p>
        </p:txBody>
      </p:sp>
      <p:sp>
        <p:nvSpPr>
          <p:cNvPr id="201738" name="Text Box 10"/>
          <p:cNvSpPr txBox="1">
            <a:spLocks noChangeArrowheads="1"/>
          </p:cNvSpPr>
          <p:nvPr/>
        </p:nvSpPr>
        <p:spPr bwMode="auto">
          <a:xfrm>
            <a:off x="2122488" y="21955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sz="3600">
              <a:solidFill>
                <a:srgbClr val="FB150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1741" name="Text Box 13"/>
          <p:cNvSpPr txBox="1">
            <a:spLocks noChangeArrowheads="1"/>
          </p:cNvSpPr>
          <p:nvPr/>
        </p:nvSpPr>
        <p:spPr bwMode="auto">
          <a:xfrm>
            <a:off x="6172200" y="3321050"/>
            <a:ext cx="1487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600" b="0" dirty="0" err="1">
                <a:solidFill>
                  <a:srgbClr val="FFFFFF"/>
                </a:solidFill>
              </a:rPr>
              <a:t>Cignoni</a:t>
            </a:r>
            <a:r>
              <a:rPr lang="it-IT" sz="1600" b="0" dirty="0">
                <a:solidFill>
                  <a:srgbClr val="FFFFFF"/>
                </a:solidFill>
              </a:rPr>
              <a:t> </a:t>
            </a:r>
            <a:r>
              <a:rPr lang="it-IT" sz="1600" b="0" dirty="0" err="1">
                <a:solidFill>
                  <a:srgbClr val="FFFFFF"/>
                </a:solidFill>
              </a:rPr>
              <a:t>et</a:t>
            </a:r>
            <a:r>
              <a:rPr lang="it-IT" sz="1600" b="0" dirty="0">
                <a:solidFill>
                  <a:srgbClr val="FFFFFF"/>
                </a:solidFill>
              </a:rPr>
              <a:t> al 06</a:t>
            </a:r>
            <a:endParaRPr lang="it-IT" sz="1600" b="0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8613" name="Picture 14" descr="f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85800"/>
            <a:ext cx="2922588" cy="327660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201744" name="Text Box 16"/>
          <p:cNvSpPr txBox="1">
            <a:spLocks noChangeArrowheads="1"/>
          </p:cNvSpPr>
          <p:nvPr/>
        </p:nvSpPr>
        <p:spPr bwMode="auto">
          <a:xfrm>
            <a:off x="2620963" y="762000"/>
            <a:ext cx="579437" cy="3365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600">
                <a:solidFill>
                  <a:srgbClr val="FFFF00"/>
                </a:solidFill>
              </a:rPr>
              <a:t>M31</a:t>
            </a:r>
            <a:endParaRPr lang="it-IT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1745" name="Text Box 17"/>
          <p:cNvSpPr txBox="1">
            <a:spLocks noChangeArrowheads="1"/>
          </p:cNvSpPr>
          <p:nvPr/>
        </p:nvSpPr>
        <p:spPr bwMode="auto">
          <a:xfrm>
            <a:off x="1447800" y="39624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600" b="0" dirty="0" err="1">
                <a:solidFill>
                  <a:srgbClr val="FFFFFF"/>
                </a:solidFill>
              </a:rPr>
              <a:t>Brown</a:t>
            </a:r>
            <a:r>
              <a:rPr lang="it-IT" sz="1600" b="0" dirty="0">
                <a:solidFill>
                  <a:srgbClr val="FFFFFF"/>
                </a:solidFill>
              </a:rPr>
              <a:t> 03</a:t>
            </a:r>
            <a:endParaRPr lang="it-IT" sz="2400" b="0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8616" name="Picture 19" descr="cignonisfr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762000"/>
            <a:ext cx="3886200" cy="259080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201748" name="Text Box 20"/>
          <p:cNvSpPr txBox="1">
            <a:spLocks noChangeArrowheads="1"/>
          </p:cNvSpPr>
          <p:nvPr/>
        </p:nvSpPr>
        <p:spPr bwMode="auto">
          <a:xfrm>
            <a:off x="7275513" y="838200"/>
            <a:ext cx="1106487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charset="2"/>
              </a:rPr>
              <a:t></a:t>
            </a:r>
            <a:r>
              <a:rPr lang="it-IT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charset="2"/>
              </a:rPr>
              <a:t> neighb</a:t>
            </a:r>
            <a:endParaRPr lang="it-IT" sz="24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1749" name="Text Box 21"/>
          <p:cNvSpPr txBox="1">
            <a:spLocks noChangeArrowheads="1"/>
          </p:cNvSpPr>
          <p:nvPr/>
        </p:nvSpPr>
        <p:spPr bwMode="auto">
          <a:xfrm>
            <a:off x="6934200" y="1187450"/>
            <a:ext cx="1509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600" b="0">
                <a:solidFill>
                  <a:schemeClr val="tx1"/>
                </a:solidFill>
              </a:rPr>
              <a:t>from Hypparcos</a:t>
            </a:r>
            <a:endParaRPr lang="it-IT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8619" name="Rectangle 22"/>
          <p:cNvSpPr>
            <a:spLocks noChangeArrowheads="1"/>
          </p:cNvSpPr>
          <p:nvPr/>
        </p:nvSpPr>
        <p:spPr bwMode="auto">
          <a:xfrm>
            <a:off x="596900" y="3625850"/>
            <a:ext cx="546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 dirty="0" err="1">
                <a:solidFill>
                  <a:srgbClr val="000099"/>
                </a:solidFill>
              </a:rPr>
              <a:t>now</a:t>
            </a:r>
            <a:endParaRPr lang="it-IT" sz="1600" dirty="0">
              <a:solidFill>
                <a:srgbClr val="000099"/>
              </a:solidFill>
            </a:endParaRPr>
          </a:p>
        </p:txBody>
      </p:sp>
      <p:sp>
        <p:nvSpPr>
          <p:cNvPr id="68620" name="Rectangle 23"/>
          <p:cNvSpPr>
            <a:spLocks noChangeArrowheads="1"/>
          </p:cNvSpPr>
          <p:nvPr/>
        </p:nvSpPr>
        <p:spPr bwMode="auto">
          <a:xfrm>
            <a:off x="5016500" y="3048000"/>
            <a:ext cx="546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 dirty="0" err="1">
                <a:solidFill>
                  <a:srgbClr val="000099"/>
                </a:solidFill>
              </a:rPr>
              <a:t>now</a:t>
            </a:r>
            <a:endParaRPr lang="it-IT" sz="1600" dirty="0">
              <a:solidFill>
                <a:srgbClr val="000099"/>
              </a:solidFill>
            </a:endParaRPr>
          </a:p>
        </p:txBody>
      </p:sp>
      <p:sp>
        <p:nvSpPr>
          <p:cNvPr id="68621" name="Line 24"/>
          <p:cNvSpPr>
            <a:spLocks noChangeShapeType="1"/>
          </p:cNvSpPr>
          <p:nvPr/>
        </p:nvSpPr>
        <p:spPr bwMode="auto">
          <a:xfrm flipV="1">
            <a:off x="685800" y="3581400"/>
            <a:ext cx="228600" cy="1524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622" name="Line 25"/>
          <p:cNvSpPr>
            <a:spLocks noChangeShapeType="1"/>
          </p:cNvSpPr>
          <p:nvPr/>
        </p:nvSpPr>
        <p:spPr bwMode="auto">
          <a:xfrm flipV="1">
            <a:off x="4953000" y="3124200"/>
            <a:ext cx="228600" cy="1524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8623" name="Picture 35" descr="M33_fg7"/>
          <p:cNvPicPr>
            <a:picLocks noChangeAspect="1" noChangeArrowheads="1"/>
          </p:cNvPicPr>
          <p:nvPr/>
        </p:nvPicPr>
        <p:blipFill>
          <a:blip r:embed="rId5"/>
          <a:srcRect r="49606" b="51195"/>
          <a:stretch>
            <a:fillRect/>
          </a:stretch>
        </p:blipFill>
        <p:spPr bwMode="auto">
          <a:xfrm>
            <a:off x="3657600" y="3713163"/>
            <a:ext cx="3048000" cy="2943225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68624" name="Rectangle 36"/>
          <p:cNvSpPr>
            <a:spLocks noChangeArrowheads="1"/>
          </p:cNvSpPr>
          <p:nvPr/>
        </p:nvSpPr>
        <p:spPr bwMode="auto">
          <a:xfrm>
            <a:off x="5867400" y="3810000"/>
            <a:ext cx="579438" cy="3365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>
                <a:solidFill>
                  <a:srgbClr val="FFFF00"/>
                </a:solidFill>
              </a:rPr>
              <a:t>M33</a:t>
            </a:r>
          </a:p>
        </p:txBody>
      </p:sp>
      <p:sp>
        <p:nvSpPr>
          <p:cNvPr id="68625" name="Line 37"/>
          <p:cNvSpPr>
            <a:spLocks noChangeShapeType="1"/>
          </p:cNvSpPr>
          <p:nvPr/>
        </p:nvSpPr>
        <p:spPr bwMode="auto">
          <a:xfrm flipV="1">
            <a:off x="3962400" y="6172200"/>
            <a:ext cx="228600" cy="1524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626" name="Rectangle 38"/>
          <p:cNvSpPr>
            <a:spLocks noChangeArrowheads="1"/>
          </p:cNvSpPr>
          <p:nvPr/>
        </p:nvSpPr>
        <p:spPr bwMode="auto">
          <a:xfrm>
            <a:off x="3657600" y="6248400"/>
            <a:ext cx="546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>
                <a:solidFill>
                  <a:srgbClr val="000099"/>
                </a:solidFill>
              </a:rPr>
              <a:t>now</a:t>
            </a:r>
          </a:p>
        </p:txBody>
      </p:sp>
      <p:sp>
        <p:nvSpPr>
          <p:cNvPr id="68627" name="Rectangle 40"/>
          <p:cNvSpPr>
            <a:spLocks noChangeArrowheads="1"/>
          </p:cNvSpPr>
          <p:nvPr/>
        </p:nvSpPr>
        <p:spPr bwMode="auto">
          <a:xfrm>
            <a:off x="6705600" y="3886200"/>
            <a:ext cx="1385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 b="0">
                <a:solidFill>
                  <a:srgbClr val="FFFFFF"/>
                </a:solidFill>
              </a:rPr>
              <a:t>Barker et al 07</a:t>
            </a:r>
          </a:p>
        </p:txBody>
      </p:sp>
      <p:pic>
        <p:nvPicPr>
          <p:cNvPr id="201769" name="Picture 41" descr="leoa-sf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4343400"/>
            <a:ext cx="2209800" cy="1450975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201770" name="Text Box 42"/>
          <p:cNvSpPr txBox="1">
            <a:spLocks noChangeArrowheads="1"/>
          </p:cNvSpPr>
          <p:nvPr/>
        </p:nvSpPr>
        <p:spPr bwMode="auto">
          <a:xfrm>
            <a:off x="0" y="4305300"/>
            <a:ext cx="3597275" cy="1562100"/>
          </a:xfrm>
          <a:prstGeom prst="rect">
            <a:avLst/>
          </a:prstGeom>
          <a:solidFill>
            <a:srgbClr val="FFFC3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it-IT" sz="2400" dirty="0">
                <a:solidFill>
                  <a:srgbClr val="00007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it-IT" sz="2400" dirty="0" err="1">
                <a:solidFill>
                  <a:srgbClr val="00007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later</a:t>
            </a:r>
            <a:r>
              <a:rPr lang="it-IT" sz="2400" dirty="0">
                <a:solidFill>
                  <a:srgbClr val="00007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 </a:t>
            </a:r>
            <a:r>
              <a:rPr lang="it-IT" sz="2400" dirty="0" err="1">
                <a:solidFill>
                  <a:srgbClr val="00007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</a:t>
            </a:r>
            <a:r>
              <a:rPr lang="it-IT" sz="2400" dirty="0">
                <a:solidFill>
                  <a:srgbClr val="00007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</a:p>
          <a:p>
            <a:pPr algn="ctr">
              <a:defRPr/>
            </a:pPr>
            <a:r>
              <a:rPr lang="it-IT" sz="2400" dirty="0">
                <a:solidFill>
                  <a:srgbClr val="00007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it-IT" sz="2400" dirty="0" err="1">
                <a:solidFill>
                  <a:srgbClr val="00007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lower</a:t>
            </a:r>
            <a:r>
              <a:rPr lang="it-IT" sz="2400" dirty="0">
                <a:solidFill>
                  <a:srgbClr val="00007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 </a:t>
            </a:r>
            <a:r>
              <a:rPr lang="it-IT" sz="2400" dirty="0" err="1">
                <a:solidFill>
                  <a:srgbClr val="00007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luminosity</a:t>
            </a:r>
            <a:r>
              <a:rPr lang="it-IT" sz="2400" dirty="0">
                <a:solidFill>
                  <a:srgbClr val="00007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400" dirty="0" err="1">
                <a:solidFill>
                  <a:srgbClr val="00007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</a:t>
            </a:r>
            <a:r>
              <a:rPr lang="it-IT" sz="2400" dirty="0">
                <a:solidFill>
                  <a:srgbClr val="00007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the more </a:t>
            </a:r>
            <a:r>
              <a:rPr lang="it-IT" sz="2400" dirty="0" err="1">
                <a:solidFill>
                  <a:srgbClr val="00007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similar</a:t>
            </a:r>
            <a:r>
              <a:rPr lang="it-IT" sz="2400" dirty="0">
                <a:solidFill>
                  <a:srgbClr val="00007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400" dirty="0" err="1">
                <a:solidFill>
                  <a:srgbClr val="00007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</a:t>
            </a:r>
            <a:r>
              <a:rPr lang="it-IT" sz="2400" dirty="0">
                <a:solidFill>
                  <a:srgbClr val="00007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400" dirty="0" err="1" smtClean="0">
                <a:solidFill>
                  <a:srgbClr val="00007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dwarfs</a:t>
            </a:r>
            <a:r>
              <a:rPr lang="it-IT" sz="2400" dirty="0" smtClean="0">
                <a:solidFill>
                  <a:srgbClr val="00007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’ </a:t>
            </a:r>
            <a:r>
              <a:rPr lang="it-IT" sz="2400" dirty="0" err="1">
                <a:solidFill>
                  <a:srgbClr val="00007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SFHs</a:t>
            </a:r>
            <a:endParaRPr lang="it-IT" sz="2400" dirty="0">
              <a:solidFill>
                <a:srgbClr val="00007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1771" name="Text Box 43"/>
          <p:cNvSpPr txBox="1">
            <a:spLocks noChangeArrowheads="1"/>
          </p:cNvSpPr>
          <p:nvPr/>
        </p:nvSpPr>
        <p:spPr bwMode="auto">
          <a:xfrm>
            <a:off x="2286000" y="1050925"/>
            <a:ext cx="115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>
                <a:effectLst>
                  <a:outerShdw blurRad="38100" dist="38100" dir="2700000" algn="tl">
                    <a:srgbClr val="000000"/>
                  </a:outerShdw>
                </a:effectLst>
              </a:rPr>
              <a:t>SA b I-II</a:t>
            </a:r>
          </a:p>
        </p:txBody>
      </p:sp>
      <p:sp>
        <p:nvSpPr>
          <p:cNvPr id="201772" name="Text Box 44"/>
          <p:cNvSpPr txBox="1">
            <a:spLocks noChangeArrowheads="1"/>
          </p:cNvSpPr>
          <p:nvPr/>
        </p:nvSpPr>
        <p:spPr bwMode="auto">
          <a:xfrm>
            <a:off x="5981700" y="784225"/>
            <a:ext cx="1257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>
                <a:effectLst>
                  <a:outerShdw blurRad="38100" dist="38100" dir="2700000" algn="tl">
                    <a:srgbClr val="000000"/>
                  </a:outerShdw>
                </a:effectLst>
              </a:rPr>
              <a:t>SAB bc II</a:t>
            </a:r>
          </a:p>
        </p:txBody>
      </p:sp>
      <p:sp>
        <p:nvSpPr>
          <p:cNvPr id="201773" name="Text Box 45"/>
          <p:cNvSpPr txBox="1">
            <a:spLocks noChangeArrowheads="1"/>
          </p:cNvSpPr>
          <p:nvPr/>
        </p:nvSpPr>
        <p:spPr bwMode="auto">
          <a:xfrm>
            <a:off x="5105400" y="4114800"/>
            <a:ext cx="1468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>
                <a:effectLst>
                  <a:outerShdw blurRad="38100" dist="38100" dir="2700000" algn="tl">
                    <a:srgbClr val="000000"/>
                  </a:outerShdw>
                </a:effectLst>
              </a:rPr>
              <a:t>SA cd II-III</a:t>
            </a:r>
          </a:p>
        </p:txBody>
      </p:sp>
      <p:sp>
        <p:nvSpPr>
          <p:cNvPr id="201774" name="Text Box 46"/>
          <p:cNvSpPr txBox="1">
            <a:spLocks noChangeArrowheads="1"/>
          </p:cNvSpPr>
          <p:nvPr/>
        </p:nvSpPr>
        <p:spPr bwMode="auto">
          <a:xfrm>
            <a:off x="8077200" y="4724400"/>
            <a:ext cx="839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Leo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70" grpId="0" animBg="1" autoUpdateAnimBg="0"/>
      <p:bldP spid="20177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15" name="AutoShape 23"/>
          <p:cNvSpPr>
            <a:spLocks noChangeArrowheads="1"/>
          </p:cNvSpPr>
          <p:nvPr/>
        </p:nvSpPr>
        <p:spPr bwMode="auto">
          <a:xfrm>
            <a:off x="4876800" y="4648200"/>
            <a:ext cx="4038600" cy="1371600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3014" name="AutoShape 22"/>
          <p:cNvSpPr>
            <a:spLocks noChangeArrowheads="1"/>
          </p:cNvSpPr>
          <p:nvPr/>
        </p:nvSpPr>
        <p:spPr bwMode="auto">
          <a:xfrm>
            <a:off x="838200" y="4648200"/>
            <a:ext cx="3733800" cy="1371600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3011" name="AutoShape 19"/>
          <p:cNvSpPr>
            <a:spLocks noChangeArrowheads="1"/>
          </p:cNvSpPr>
          <p:nvPr/>
        </p:nvSpPr>
        <p:spPr bwMode="auto">
          <a:xfrm>
            <a:off x="4876800" y="2057400"/>
            <a:ext cx="4038600" cy="2286000"/>
          </a:xfrm>
          <a:prstGeom prst="roundRect">
            <a:avLst>
              <a:gd name="adj" fmla="val 16667"/>
            </a:avLst>
          </a:prstGeom>
          <a:solidFill>
            <a:srgbClr val="FFE5DF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3010" name="AutoShape 18"/>
          <p:cNvSpPr>
            <a:spLocks noChangeArrowheads="1"/>
          </p:cNvSpPr>
          <p:nvPr/>
        </p:nvSpPr>
        <p:spPr bwMode="auto">
          <a:xfrm>
            <a:off x="838200" y="2057400"/>
            <a:ext cx="3733800" cy="2286000"/>
          </a:xfrm>
          <a:prstGeom prst="roundRect">
            <a:avLst>
              <a:gd name="adj" fmla="val 16667"/>
            </a:avLst>
          </a:prstGeom>
          <a:solidFill>
            <a:srgbClr val="FFE5DF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14475" y="609600"/>
            <a:ext cx="6115050" cy="533400"/>
          </a:xfrm>
          <a:solidFill>
            <a:srgbClr val="000099"/>
          </a:solidFill>
        </p:spPr>
        <p:txBody>
          <a:bodyPr/>
          <a:lstStyle/>
          <a:p>
            <a:r>
              <a:rPr lang="en-US" sz="2800" b="1">
                <a:solidFill>
                  <a:srgbClr val="FFFF00"/>
                </a:solidFill>
              </a:rPr>
              <a:t>comparison</a:t>
            </a:r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1520825" y="152400"/>
            <a:ext cx="6478431" cy="52322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effectLst/>
              </a:rPr>
              <a:t>chemical evolution of</a:t>
            </a:r>
            <a:r>
              <a:rPr lang="en-US" sz="28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spirals</a:t>
            </a:r>
            <a:r>
              <a:rPr lang="en-US" sz="28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2800" dirty="0">
                <a:solidFill>
                  <a:srgbClr val="FFFF00"/>
                </a:solidFill>
                <a:effectLst/>
              </a:rPr>
              <a:t>and dwarfs:</a:t>
            </a:r>
            <a:endParaRPr lang="it-IT" sz="2800" dirty="0">
              <a:solidFill>
                <a:srgbClr val="FFFF00"/>
              </a:solidFill>
              <a:effectLst/>
            </a:endParaRPr>
          </a:p>
        </p:txBody>
      </p:sp>
      <p:sp>
        <p:nvSpPr>
          <p:cNvPr id="212997" name="Line 5"/>
          <p:cNvSpPr>
            <a:spLocks noChangeShapeType="1"/>
          </p:cNvSpPr>
          <p:nvPr/>
        </p:nvSpPr>
        <p:spPr bwMode="auto">
          <a:xfrm>
            <a:off x="4724400" y="1600200"/>
            <a:ext cx="0" cy="49133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2057400" y="1447800"/>
            <a:ext cx="1056900" cy="46166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 smtClean="0">
                <a:solidFill>
                  <a:srgbClr val="FFFFFF"/>
                </a:solidFill>
              </a:rPr>
              <a:t>spirals</a:t>
            </a:r>
            <a:endParaRPr lang="it-IT" sz="2400" dirty="0">
              <a:solidFill>
                <a:srgbClr val="FFFFFF"/>
              </a:solidFill>
              <a:effectLst/>
            </a:endParaRP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152400" y="2590800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9A9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SF:</a:t>
            </a:r>
            <a:endParaRPr lang="it-IT" dirty="0">
              <a:solidFill>
                <a:srgbClr val="FF9A9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914400" y="2117725"/>
            <a:ext cx="35210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 smtClean="0"/>
              <a:t>Continuous but as average of many contiguous episodes. On </a:t>
            </a:r>
            <a:r>
              <a:rPr lang="en-US" dirty="0" smtClean="0">
                <a:effectLst/>
              </a:rPr>
              <a:t>average slowly </a:t>
            </a:r>
            <a:r>
              <a:rPr lang="en-US" dirty="0">
                <a:effectLst/>
              </a:rPr>
              <a:t>decreasing with </a:t>
            </a:r>
            <a:r>
              <a:rPr lang="en-US" dirty="0" smtClean="0">
                <a:effectLst/>
              </a:rPr>
              <a:t>time (the later the type, the slower the decrease). </a:t>
            </a:r>
            <a:r>
              <a:rPr lang="en-US" dirty="0" smtClean="0"/>
              <a:t>Varying with </a:t>
            </a:r>
            <a:r>
              <a:rPr lang="en-US" dirty="0" err="1" smtClean="0"/>
              <a:t>galactocentric</a:t>
            </a:r>
            <a:r>
              <a:rPr lang="en-US" dirty="0" smtClean="0"/>
              <a:t> distance.</a:t>
            </a:r>
            <a:r>
              <a:rPr lang="en-US" dirty="0" smtClean="0">
                <a:effectLst/>
              </a:rPr>
              <a:t> </a:t>
            </a:r>
            <a:endParaRPr lang="it-IT" dirty="0">
              <a:effectLst/>
            </a:endParaRP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0" y="5013325"/>
            <a:ext cx="896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flows:</a:t>
            </a:r>
            <a:endParaRPr lang="it-IT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914400" y="4632325"/>
            <a:ext cx="3521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 err="1">
                <a:solidFill>
                  <a:schemeClr val="tx1"/>
                </a:solidFill>
                <a:effectLst/>
              </a:rPr>
              <a:t>infall</a:t>
            </a:r>
            <a:r>
              <a:rPr lang="en-US" dirty="0">
                <a:solidFill>
                  <a:schemeClr val="tx1"/>
                </a:solidFill>
                <a:effectLst/>
              </a:rPr>
              <a:t> of metal poor gas needed to dilute metals and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favor </a:t>
            </a:r>
            <a:r>
              <a:rPr lang="en-US" dirty="0">
                <a:solidFill>
                  <a:schemeClr val="tx1"/>
                </a:solidFill>
                <a:effectLst/>
              </a:rPr>
              <a:t>gradient. Fountains possible. Winds unlikely.</a:t>
            </a:r>
            <a:endParaRPr lang="it-IT" dirty="0">
              <a:solidFill>
                <a:schemeClr val="tx1"/>
              </a:solidFill>
              <a:effectLst/>
            </a:endParaRPr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6248400" y="1447800"/>
            <a:ext cx="1081088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/>
              </a:rPr>
              <a:t>dwarfs</a:t>
            </a:r>
            <a:endParaRPr lang="it-IT" sz="2400">
              <a:solidFill>
                <a:srgbClr val="FFFFFF"/>
              </a:solidFill>
              <a:effectLst/>
            </a:endParaRPr>
          </a:p>
        </p:txBody>
      </p:sp>
      <p:sp>
        <p:nvSpPr>
          <p:cNvPr id="213007" name="Text Box 15"/>
          <p:cNvSpPr txBox="1">
            <a:spLocks noChangeArrowheads="1"/>
          </p:cNvSpPr>
          <p:nvPr/>
        </p:nvSpPr>
        <p:spPr bwMode="auto">
          <a:xfrm>
            <a:off x="5029200" y="2117725"/>
            <a:ext cx="3886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 smtClean="0">
                <a:effectLst/>
              </a:rPr>
              <a:t>Fairly continuous, </a:t>
            </a:r>
            <a:r>
              <a:rPr lang="en-US" dirty="0">
                <a:effectLst/>
              </a:rPr>
              <a:t>but</a:t>
            </a:r>
            <a:r>
              <a:rPr lang="en-US" dirty="0" smtClean="0">
                <a:effectLst/>
              </a:rPr>
              <a:t> less than in </a:t>
            </a:r>
            <a:r>
              <a:rPr lang="en-US" dirty="0" smtClean="0"/>
              <a:t>spirals. Gasping more than bursting. Peaked at early or recent epochs depending on morphological type. No dwarf currently at first SF episode ever found yet.</a:t>
            </a:r>
            <a:endParaRPr lang="it-IT" dirty="0">
              <a:effectLst/>
            </a:endParaRPr>
          </a:p>
        </p:txBody>
      </p:sp>
      <p:sp>
        <p:nvSpPr>
          <p:cNvPr id="213009" name="Text Box 17"/>
          <p:cNvSpPr txBox="1">
            <a:spLocks noChangeArrowheads="1"/>
          </p:cNvSpPr>
          <p:nvPr/>
        </p:nvSpPr>
        <p:spPr bwMode="auto">
          <a:xfrm>
            <a:off x="5059362" y="4708525"/>
            <a:ext cx="37798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effectLst/>
              </a:rPr>
              <a:t>winds very likely in lower mass galaxies; </a:t>
            </a:r>
            <a:r>
              <a:rPr lang="en-US" dirty="0" err="1">
                <a:solidFill>
                  <a:srgbClr val="000000"/>
                </a:solidFill>
                <a:effectLst/>
              </a:rPr>
              <a:t>infall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present, </a:t>
            </a:r>
            <a:r>
              <a:rPr lang="en-US" dirty="0">
                <a:solidFill>
                  <a:srgbClr val="000000"/>
                </a:solidFill>
                <a:effectLst/>
              </a:rPr>
              <a:t>fountains unlikely.</a:t>
            </a:r>
            <a:endParaRPr lang="it-IT" dirty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0"/>
            <a:ext cx="7315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FFFF00"/>
                </a:solidFill>
              </a:rPr>
              <a:t>Francesca</a:t>
            </a:r>
            <a:r>
              <a:rPr lang="en-GB" sz="3200" dirty="0" smtClean="0">
                <a:solidFill>
                  <a:srgbClr val="FFFF00"/>
                </a:solidFill>
              </a:rPr>
              <a:t>: </a:t>
            </a:r>
          </a:p>
          <a:p>
            <a:pPr algn="ctr"/>
            <a:endParaRPr lang="en-GB" sz="3200" dirty="0" smtClean="0">
              <a:solidFill>
                <a:srgbClr val="FFFF00"/>
              </a:solidFill>
            </a:endParaRPr>
          </a:p>
          <a:p>
            <a:pPr algn="ctr"/>
            <a:r>
              <a:rPr lang="en-GB" sz="3200" dirty="0" smtClean="0">
                <a:solidFill>
                  <a:srgbClr val="FFFF00"/>
                </a:solidFill>
              </a:rPr>
              <a:t>since 1978, </a:t>
            </a:r>
          </a:p>
          <a:p>
            <a:pPr algn="ctr"/>
            <a:r>
              <a:rPr lang="en-GB" sz="3200" dirty="0" smtClean="0">
                <a:solidFill>
                  <a:srgbClr val="FFFF00"/>
                </a:solidFill>
              </a:rPr>
              <a:t>35 years of great fun together.</a:t>
            </a:r>
          </a:p>
          <a:p>
            <a:pPr algn="ctr"/>
            <a:r>
              <a:rPr lang="en-GB" sz="3200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GB" sz="3200" dirty="0" smtClean="0">
                <a:solidFill>
                  <a:srgbClr val="FFFF00"/>
                </a:solidFill>
              </a:rPr>
              <a:t>I’m looking forward to the next 35 …</a:t>
            </a:r>
            <a:endParaRPr lang="en-GB" sz="2800" dirty="0" smtClean="0">
              <a:solidFill>
                <a:srgbClr val="FFFF00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144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THANKS !</a:t>
            </a:r>
            <a:endParaRPr lang="en-GB" b="1" dirty="0">
              <a:solidFill>
                <a:srgbClr val="FFFF00"/>
              </a:solidFill>
            </a:endParaRPr>
          </a:p>
        </p:txBody>
      </p:sp>
      <p:pic>
        <p:nvPicPr>
          <p:cNvPr id="6" name="Picture 5" descr="befana.jpg"/>
          <p:cNvPicPr>
            <a:picLocks noChangeAspect="1"/>
          </p:cNvPicPr>
          <p:nvPr/>
        </p:nvPicPr>
        <p:blipFill>
          <a:blip r:embed="rId2"/>
          <a:srcRect l="23701"/>
          <a:stretch>
            <a:fillRect/>
          </a:stretch>
        </p:blipFill>
        <p:spPr>
          <a:xfrm>
            <a:off x="5638800" y="4343400"/>
            <a:ext cx="3124200" cy="2300679"/>
          </a:xfrm>
          <a:prstGeom prst="rect">
            <a:avLst/>
          </a:prstGeom>
        </p:spPr>
      </p:pic>
      <p:pic>
        <p:nvPicPr>
          <p:cNvPr id="8" name="Picture 7" descr="foto-befana.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3815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GB" sz="3200" dirty="0" smtClean="0">
                <a:solidFill>
                  <a:srgbClr val="FFFF00"/>
                </a:solidFill>
              </a:rPr>
              <a:t>Models in cosmological context are the new frontier, but still far from satisfactory</a:t>
            </a:r>
            <a:endParaRPr lang="en-GB" sz="3200" dirty="0">
              <a:solidFill>
                <a:srgbClr val="FFFF00"/>
              </a:solidFill>
            </a:endParaRPr>
          </a:p>
        </p:txBody>
      </p:sp>
      <p:pic>
        <p:nvPicPr>
          <p:cNvPr id="4" name="Picture 3" descr="romano.jpg"/>
          <p:cNvPicPr>
            <a:picLocks noChangeAspect="1"/>
          </p:cNvPicPr>
          <p:nvPr/>
        </p:nvPicPr>
        <p:blipFill>
          <a:blip r:embed="rId2"/>
          <a:srcRect l="4921" t="5249" r="5906" b="15748"/>
          <a:stretch>
            <a:fillRect/>
          </a:stretch>
        </p:blipFill>
        <p:spPr>
          <a:xfrm>
            <a:off x="154264" y="914400"/>
            <a:ext cx="4357920" cy="2895600"/>
          </a:xfrm>
          <a:prstGeom prst="rect">
            <a:avLst/>
          </a:prstGeom>
        </p:spPr>
      </p:pic>
      <p:pic>
        <p:nvPicPr>
          <p:cNvPr id="5" name="Picture 4" descr="romano_8.jpg"/>
          <p:cNvPicPr>
            <a:picLocks noChangeAspect="1"/>
          </p:cNvPicPr>
          <p:nvPr/>
        </p:nvPicPr>
        <p:blipFill>
          <a:blip r:embed="rId3"/>
          <a:srcRect l="4921" t="6562" r="5906" b="15748"/>
          <a:stretch>
            <a:fillRect/>
          </a:stretch>
        </p:blipFill>
        <p:spPr>
          <a:xfrm>
            <a:off x="4572000" y="914401"/>
            <a:ext cx="4431492" cy="2895599"/>
          </a:xfrm>
          <a:prstGeom prst="rect">
            <a:avLst/>
          </a:prstGeom>
        </p:spPr>
      </p:pic>
      <p:pic>
        <p:nvPicPr>
          <p:cNvPr id="6" name="Picture 5" descr="romano_9.jpg"/>
          <p:cNvPicPr>
            <a:picLocks noChangeAspect="1"/>
          </p:cNvPicPr>
          <p:nvPr/>
        </p:nvPicPr>
        <p:blipFill>
          <a:blip r:embed="rId4"/>
          <a:srcRect l="3937" t="18373" r="3937" b="18373"/>
          <a:stretch>
            <a:fillRect/>
          </a:stretch>
        </p:blipFill>
        <p:spPr>
          <a:xfrm>
            <a:off x="1752600" y="3870419"/>
            <a:ext cx="5653728" cy="29113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0023" y="6412468"/>
            <a:ext cx="265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dirty="0" smtClean="0"/>
              <a:t>Courtesy D. Romano 2013</a:t>
            </a:r>
            <a:endParaRPr lang="en-GB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0"/>
            <a:ext cx="3505200" cy="914400"/>
          </a:xfrm>
        </p:spPr>
        <p:txBody>
          <a:bodyPr/>
          <a:lstStyle/>
          <a:p>
            <a:r>
              <a:rPr lang="en-GB" sz="3200" b="1" dirty="0" smtClean="0">
                <a:solidFill>
                  <a:srgbClr val="FF9A97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And, by the way,</a:t>
            </a:r>
            <a:endParaRPr lang="en-GB" sz="3200" b="1" dirty="0">
              <a:solidFill>
                <a:srgbClr val="FF9A97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762000"/>
            <a:ext cx="735870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We met our future husbands in the same place (</a:t>
            </a:r>
            <a:r>
              <a:rPr lang="en-GB" sz="2400" dirty="0" err="1" smtClean="0">
                <a:solidFill>
                  <a:schemeClr val="bg1"/>
                </a:solidFill>
              </a:rPr>
              <a:t>Erice</a:t>
            </a:r>
            <a:r>
              <a:rPr lang="en-GB" sz="2400" dirty="0" smtClean="0">
                <a:solidFill>
                  <a:schemeClr val="bg1"/>
                </a:solidFill>
              </a:rPr>
              <a:t>): 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they are both astronomers 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and </a:t>
            </a:r>
            <a:r>
              <a:rPr lang="en-GB" sz="2400" i="1" dirty="0" smtClean="0">
                <a:solidFill>
                  <a:schemeClr val="bg1"/>
                </a:solidFill>
              </a:rPr>
              <a:t>sleeping lions </a:t>
            </a:r>
            <a:r>
              <a:rPr lang="en-GB" sz="2400" dirty="0" smtClean="0">
                <a:solidFill>
                  <a:schemeClr val="bg1"/>
                </a:solidFill>
              </a:rPr>
              <a:t>(i.e. born in August)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6" name="Picture 5" descr="jh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33600"/>
            <a:ext cx="3048000" cy="2073088"/>
          </a:xfrm>
          <a:prstGeom prst="rect">
            <a:avLst/>
          </a:prstGeom>
        </p:spPr>
      </p:pic>
      <p:pic>
        <p:nvPicPr>
          <p:cNvPr id="8" name="Picture 7" descr="1980_GianniMonica.JPG"/>
          <p:cNvPicPr>
            <a:picLocks noChangeAspect="1"/>
          </p:cNvPicPr>
          <p:nvPr/>
        </p:nvPicPr>
        <p:blipFill>
          <a:blip r:embed="rId3"/>
          <a:srcRect l="36507" t="23021" r="32212" b="57554"/>
          <a:stretch>
            <a:fillRect/>
          </a:stretch>
        </p:blipFill>
        <p:spPr>
          <a:xfrm>
            <a:off x="1524000" y="2092923"/>
            <a:ext cx="2362200" cy="2098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6858000" cy="457200"/>
          </a:xfrm>
          <a:solidFill>
            <a:srgbClr val="000099"/>
          </a:solidFill>
          <a:ln>
            <a:solidFill>
              <a:srgbClr val="E4E62C"/>
            </a:solidFill>
          </a:ln>
        </p:spPr>
        <p:txBody>
          <a:bodyPr/>
          <a:lstStyle/>
          <a:p>
            <a:r>
              <a:rPr lang="en-US" sz="2400" b="1" dirty="0" err="1" smtClean="0">
                <a:solidFill>
                  <a:srgbClr val="FFFF00"/>
                </a:solidFill>
              </a:rPr>
              <a:t>SFHs</a:t>
            </a:r>
            <a:r>
              <a:rPr lang="en-US" sz="2400" b="1" dirty="0" smtClean="0">
                <a:solidFill>
                  <a:srgbClr val="FFFF00"/>
                </a:solidFill>
              </a:rPr>
              <a:t> from </a:t>
            </a:r>
            <a:r>
              <a:rPr lang="en-US" sz="2400" b="1" dirty="0" err="1" smtClean="0">
                <a:solidFill>
                  <a:srgbClr val="FFFF00"/>
                </a:solidFill>
              </a:rPr>
              <a:t>CMDs</a:t>
            </a:r>
            <a:r>
              <a:rPr lang="en-US" sz="2400" b="1" dirty="0" smtClean="0">
                <a:solidFill>
                  <a:srgbClr val="FFFF00"/>
                </a:solidFill>
              </a:rPr>
              <a:t> of resolved stellar  populations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396291" name="Text Box 3"/>
          <p:cNvSpPr txBox="1">
            <a:spLocks noChangeArrowheads="1"/>
          </p:cNvSpPr>
          <p:nvPr/>
        </p:nvSpPr>
        <p:spPr bwMode="auto">
          <a:xfrm>
            <a:off x="381000" y="911225"/>
            <a:ext cx="8458200" cy="252376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                                  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Local </a:t>
            </a:r>
            <a:r>
              <a:rPr lang="en-US" sz="2400" dirty="0">
                <a:solidFill>
                  <a:schemeClr val="bg1"/>
                </a:solidFill>
              </a:rPr>
              <a:t>Group galaxies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</a:p>
          <a:p>
            <a:endParaRPr lang="en-US" sz="1800" dirty="0" smtClean="0">
              <a:solidFill>
                <a:schemeClr val="bg1"/>
              </a:solidFill>
            </a:endParaRPr>
          </a:p>
          <a:p>
            <a:pPr algn="just"/>
            <a:r>
              <a:rPr lang="en-US" dirty="0">
                <a:solidFill>
                  <a:srgbClr val="66FF33"/>
                </a:solidFill>
              </a:rPr>
              <a:t>Photometric resolution of individual stars is possible down to fainter/older objects in all galactic regions</a:t>
            </a:r>
            <a:endParaRPr lang="en-US" dirty="0" smtClean="0">
              <a:solidFill>
                <a:srgbClr val="66FF33"/>
              </a:solidFill>
            </a:endParaRPr>
          </a:p>
          <a:p>
            <a:endParaRPr lang="en-US" sz="1800" dirty="0" smtClean="0">
              <a:solidFill>
                <a:srgbClr val="000099"/>
              </a:solidFill>
            </a:endParaRPr>
          </a:p>
          <a:p>
            <a:pPr algn="just"/>
            <a:r>
              <a:rPr lang="en-US" dirty="0">
                <a:solidFill>
                  <a:srgbClr val="66FF33"/>
                </a:solidFill>
              </a:rPr>
              <a:t>long </a:t>
            </a:r>
            <a:r>
              <a:rPr lang="en-US" dirty="0" err="1">
                <a:solidFill>
                  <a:srgbClr val="66FF33"/>
                </a:solidFill>
              </a:rPr>
              <a:t>lookback</a:t>
            </a:r>
            <a:r>
              <a:rPr lang="en-US" dirty="0">
                <a:solidFill>
                  <a:srgbClr val="66FF33"/>
                </a:solidFill>
              </a:rPr>
              <a:t> time (up to Hubble time) for SFH is reachable and space distribution of SF is derivable </a:t>
            </a:r>
          </a:p>
          <a:p>
            <a:endParaRPr lang="it-IT" sz="1800" dirty="0">
              <a:solidFill>
                <a:srgbClr val="000099"/>
              </a:solidFill>
            </a:endParaRPr>
          </a:p>
        </p:txBody>
      </p:sp>
      <p:sp>
        <p:nvSpPr>
          <p:cNvPr id="396292" name="Text Box 4"/>
          <p:cNvSpPr txBox="1">
            <a:spLocks noChangeArrowheads="1"/>
          </p:cNvSpPr>
          <p:nvPr/>
        </p:nvSpPr>
        <p:spPr bwMode="auto">
          <a:xfrm>
            <a:off x="304800" y="3457575"/>
            <a:ext cx="85344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       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More </a:t>
            </a:r>
            <a:r>
              <a:rPr lang="en-US" sz="2400" dirty="0">
                <a:solidFill>
                  <a:srgbClr val="FFFFFF"/>
                </a:solidFill>
              </a:rPr>
              <a:t>distant galaxies</a:t>
            </a:r>
            <a:r>
              <a:rPr lang="en-US" sz="2400" dirty="0" smtClean="0">
                <a:solidFill>
                  <a:srgbClr val="FFFFFF"/>
                </a:solidFill>
              </a:rPr>
              <a:t>:</a:t>
            </a:r>
          </a:p>
          <a:p>
            <a:endParaRPr lang="en-US" sz="1800" dirty="0" smtClean="0">
              <a:solidFill>
                <a:srgbClr val="FFFFFF"/>
              </a:solidFill>
            </a:endParaRPr>
          </a:p>
          <a:p>
            <a:pPr algn="just"/>
            <a:r>
              <a:rPr lang="en-US" dirty="0">
                <a:solidFill>
                  <a:srgbClr val="66FF33"/>
                </a:solidFill>
              </a:rPr>
              <a:t>Distance makes crowding much more severe and even HST has not resolved yet stars as faint as the MS-TO</a:t>
            </a:r>
            <a:endParaRPr lang="en-US" dirty="0" smtClean="0">
              <a:solidFill>
                <a:srgbClr val="66FF33"/>
              </a:solidFill>
            </a:endParaRPr>
          </a:p>
          <a:p>
            <a:pPr algn="just"/>
            <a:endParaRPr lang="en-US" dirty="0" smtClean="0">
              <a:solidFill>
                <a:srgbClr val="000099"/>
              </a:solidFill>
            </a:endParaRPr>
          </a:p>
          <a:p>
            <a:pPr algn="just"/>
            <a:endParaRPr lang="en-US" dirty="0" smtClean="0">
              <a:solidFill>
                <a:srgbClr val="000099"/>
              </a:solidFill>
            </a:endParaRPr>
          </a:p>
          <a:p>
            <a:pPr algn="just"/>
            <a:r>
              <a:rPr lang="en-US" dirty="0" err="1" smtClean="0">
                <a:solidFill>
                  <a:srgbClr val="66FF33"/>
                </a:solidFill>
              </a:rPr>
              <a:t>lookback</a:t>
            </a:r>
            <a:r>
              <a:rPr lang="en-US" dirty="0" smtClean="0">
                <a:solidFill>
                  <a:srgbClr val="66FF33"/>
                </a:solidFill>
              </a:rPr>
              <a:t>  </a:t>
            </a:r>
            <a:r>
              <a:rPr lang="en-US" dirty="0">
                <a:solidFill>
                  <a:srgbClr val="66FF33"/>
                </a:solidFill>
              </a:rPr>
              <a:t>time  ranges  from a few tens of  </a:t>
            </a:r>
            <a:r>
              <a:rPr lang="en-US" dirty="0" err="1">
                <a:solidFill>
                  <a:srgbClr val="66FF33"/>
                </a:solidFill>
              </a:rPr>
              <a:t>Myr</a:t>
            </a:r>
            <a:r>
              <a:rPr lang="en-US" dirty="0">
                <a:solidFill>
                  <a:srgbClr val="66FF33"/>
                </a:solidFill>
              </a:rPr>
              <a:t>  to  several  </a:t>
            </a:r>
            <a:r>
              <a:rPr lang="en-US" dirty="0" err="1">
                <a:solidFill>
                  <a:srgbClr val="66FF33"/>
                </a:solidFill>
              </a:rPr>
              <a:t>Gyr</a:t>
            </a:r>
            <a:r>
              <a:rPr lang="en-US" dirty="0">
                <a:solidFill>
                  <a:srgbClr val="66FF33"/>
                </a:solidFill>
              </a:rPr>
              <a:t>   (reached only in outer,  less crowded regions) and space distribution is derivable only in a few cases </a:t>
            </a:r>
            <a:endParaRPr lang="it-IT" dirty="0">
              <a:solidFill>
                <a:srgbClr val="66FF33"/>
              </a:solidFill>
            </a:endParaRPr>
          </a:p>
        </p:txBody>
      </p:sp>
      <p:sp>
        <p:nvSpPr>
          <p:cNvPr id="396294" name="AutoShape 6"/>
          <p:cNvSpPr>
            <a:spLocks noChangeArrowheads="1"/>
          </p:cNvSpPr>
          <p:nvPr/>
        </p:nvSpPr>
        <p:spPr bwMode="auto">
          <a:xfrm>
            <a:off x="304800" y="838200"/>
            <a:ext cx="8534400" cy="243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6295" name="AutoShape 7"/>
          <p:cNvSpPr>
            <a:spLocks noChangeArrowheads="1"/>
          </p:cNvSpPr>
          <p:nvPr/>
        </p:nvSpPr>
        <p:spPr bwMode="auto">
          <a:xfrm>
            <a:off x="304800" y="3429000"/>
            <a:ext cx="8534400" cy="3200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6297" name="AutoShape 9"/>
          <p:cNvSpPr>
            <a:spLocks noChangeArrowheads="1"/>
          </p:cNvSpPr>
          <p:nvPr/>
        </p:nvSpPr>
        <p:spPr bwMode="auto">
          <a:xfrm>
            <a:off x="4495800" y="20574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6298" name="AutoShape 10"/>
          <p:cNvSpPr>
            <a:spLocks noChangeArrowheads="1"/>
          </p:cNvSpPr>
          <p:nvPr/>
        </p:nvSpPr>
        <p:spPr bwMode="auto">
          <a:xfrm>
            <a:off x="4457700" y="48768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76200"/>
            <a:ext cx="4267200" cy="838200"/>
          </a:xfrm>
        </p:spPr>
        <p:txBody>
          <a:bodyPr/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Once upon the time ...</a:t>
            </a:r>
            <a:endParaRPr lang="en-GB" sz="32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bikini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76200"/>
            <a:ext cx="2215978" cy="3823423"/>
          </a:xfrm>
          <a:prstGeom prst="rect">
            <a:avLst/>
          </a:prstGeom>
        </p:spPr>
      </p:pic>
      <p:pic>
        <p:nvPicPr>
          <p:cNvPr id="4" name="Picture 3" descr="1977_Moni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"/>
            <a:ext cx="2540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2743200"/>
            <a:ext cx="696657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9A97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In pre-history, </a:t>
            </a:r>
          </a:p>
          <a:p>
            <a:pPr algn="ctr"/>
            <a:r>
              <a:rPr lang="en-GB" sz="2400" dirty="0" smtClean="0">
                <a:solidFill>
                  <a:srgbClr val="FF9A97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Francesca and I 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lived in the same city (Rome), 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were students at the same University (La </a:t>
            </a:r>
            <a:r>
              <a:rPr lang="en-GB" sz="2400" dirty="0" err="1" smtClean="0">
                <a:solidFill>
                  <a:schemeClr val="bg1"/>
                </a:solidFill>
              </a:rPr>
              <a:t>Sapienza</a:t>
            </a:r>
            <a:r>
              <a:rPr lang="en-GB" sz="2400" dirty="0" smtClean="0">
                <a:solidFill>
                  <a:schemeClr val="bg1"/>
                </a:solidFill>
              </a:rPr>
              <a:t>),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graduated roughly at the same time (1976 and 78), 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but</a:t>
            </a:r>
          </a:p>
          <a:p>
            <a:pPr algn="ctr"/>
            <a:r>
              <a:rPr lang="en-GB" sz="2400" dirty="0" smtClean="0">
                <a:solidFill>
                  <a:srgbClr val="FF9A97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didn’t know each other and</a:t>
            </a:r>
          </a:p>
          <a:p>
            <a:pPr algn="ctr"/>
            <a:r>
              <a:rPr lang="en-GB" sz="2400" dirty="0" smtClean="0">
                <a:solidFill>
                  <a:srgbClr val="FF9A97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didn’t work on chemical evolution models</a:t>
            </a:r>
            <a:endParaRPr lang="en-GB" sz="2400" dirty="0">
              <a:solidFill>
                <a:srgbClr val="FF9A97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2343" y="5943600"/>
            <a:ext cx="3276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CC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We first met in 1978</a:t>
            </a:r>
            <a:endParaRPr lang="en-GB" sz="2800" dirty="0">
              <a:solidFill>
                <a:srgbClr val="00CC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620000" cy="16764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FFFF00"/>
                </a:solidFill>
              </a:rPr>
              <a:t>Then, roughly at the same time, </a:t>
            </a:r>
            <a:br>
              <a:rPr lang="en-GB" sz="3600" b="1" dirty="0" smtClean="0">
                <a:solidFill>
                  <a:srgbClr val="FFFF00"/>
                </a:solidFill>
              </a:rPr>
            </a:br>
            <a:r>
              <a:rPr lang="en-GB" sz="3600" b="1" dirty="0" smtClean="0">
                <a:solidFill>
                  <a:srgbClr val="FFFF00"/>
                </a:solidFill>
              </a:rPr>
              <a:t>we moved, </a:t>
            </a:r>
            <a:br>
              <a:rPr lang="en-GB" sz="3600" b="1" dirty="0" smtClean="0">
                <a:solidFill>
                  <a:srgbClr val="FFFF00"/>
                </a:solidFill>
              </a:rPr>
            </a:br>
            <a:r>
              <a:rPr lang="en-GB" sz="3600" b="1" dirty="0" smtClean="0">
                <a:solidFill>
                  <a:srgbClr val="FFFF00"/>
                </a:solidFill>
              </a:rPr>
              <a:t>… and found our way to astrophysics</a:t>
            </a:r>
            <a:endParaRPr lang="en-GB" sz="36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905000"/>
            <a:ext cx="5867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She got a fellowship to go to </a:t>
            </a:r>
            <a:r>
              <a:rPr lang="en-GB" sz="24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Padova</a:t>
            </a:r>
            <a:r>
              <a:rPr lang="en-GB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r>
              <a:rPr lang="en-GB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and work with </a:t>
            </a:r>
            <a:r>
              <a:rPr lang="en-GB" sz="24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Cesare</a:t>
            </a:r>
            <a:r>
              <a:rPr lang="en-GB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Chiosi</a:t>
            </a:r>
            <a:r>
              <a:rPr lang="en-GB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on </a:t>
            </a:r>
          </a:p>
          <a:p>
            <a:r>
              <a:rPr lang="en-GB" sz="2400" u="sng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Galactic chemical evolution models</a:t>
            </a:r>
            <a:r>
              <a:rPr lang="en-GB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</a:t>
            </a:r>
          </a:p>
          <a:p>
            <a:pPr algn="ctr"/>
            <a:endParaRPr lang="en-GB" sz="2400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en-GB" sz="2400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en-GB" sz="2400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en-GB" sz="2400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>
              <a:spcAft>
                <a:spcPts val="0"/>
              </a:spcAft>
            </a:pPr>
            <a:r>
              <a:rPr lang="en-GB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 got a fellowship to go to Yale </a:t>
            </a:r>
          </a:p>
          <a:p>
            <a:pPr algn="r">
              <a:spcAft>
                <a:spcPts val="0"/>
              </a:spcAft>
            </a:pPr>
            <a:r>
              <a:rPr lang="en-GB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and work with Beatrice Tinsley on</a:t>
            </a:r>
          </a:p>
          <a:p>
            <a:pPr algn="r"/>
            <a:r>
              <a:rPr lang="en-GB" sz="2400" u="sng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Galactic chemical evolution models</a:t>
            </a:r>
            <a:endParaRPr lang="en-GB" sz="2400" u="sng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chios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364" y="2057400"/>
            <a:ext cx="2005236" cy="2184066"/>
          </a:xfrm>
          <a:prstGeom prst="rect">
            <a:avLst/>
          </a:prstGeom>
        </p:spPr>
      </p:pic>
      <p:pic>
        <p:nvPicPr>
          <p:cNvPr id="6" name="Picture 5" descr="Beatrice_Tinsl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869921"/>
            <a:ext cx="1752600" cy="2302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2133600"/>
          </a:xfrm>
        </p:spPr>
        <p:txBody>
          <a:bodyPr anchor="ctr"/>
          <a:lstStyle/>
          <a:p>
            <a:pPr>
              <a:spcAft>
                <a:spcPts val="0"/>
              </a:spcAft>
            </a:pPr>
            <a:r>
              <a:rPr lang="en-GB" sz="4000" b="1" dirty="0" smtClean="0">
                <a:solidFill>
                  <a:srgbClr val="FFFF00"/>
                </a:solidFill>
              </a:rPr>
              <a:t>SF and gas flows (in and out), and </a:t>
            </a:r>
            <a:r>
              <a:rPr lang="en-GB" sz="4000" b="1" u="sng" dirty="0" smtClean="0">
                <a:solidFill>
                  <a:srgbClr val="FFFF00"/>
                </a:solidFill>
              </a:rPr>
              <a:t>their rates ratio </a:t>
            </a:r>
            <a:r>
              <a:rPr lang="en-GB" sz="4000" b="1" dirty="0" smtClean="0">
                <a:solidFill>
                  <a:srgbClr val="FFFF00"/>
                </a:solidFill>
              </a:rPr>
              <a:t/>
            </a:r>
            <a:br>
              <a:rPr lang="en-GB" sz="4000" b="1" dirty="0" smtClean="0">
                <a:solidFill>
                  <a:srgbClr val="FFFF00"/>
                </a:solidFill>
              </a:rPr>
            </a:br>
            <a:r>
              <a:rPr lang="en-GB" sz="4000" b="1" dirty="0" smtClean="0">
                <a:solidFill>
                  <a:srgbClr val="FFFF00"/>
                </a:solidFill>
              </a:rPr>
              <a:t>are </a:t>
            </a:r>
            <a:r>
              <a:rPr lang="en-GB" sz="4000" b="1" u="sng" dirty="0" smtClean="0">
                <a:solidFill>
                  <a:srgbClr val="FFFF00"/>
                </a:solidFill>
              </a:rPr>
              <a:t>the key </a:t>
            </a:r>
            <a:r>
              <a:rPr lang="en-GB" sz="4000" b="1" dirty="0" smtClean="0">
                <a:solidFill>
                  <a:srgbClr val="FFFF00"/>
                </a:solidFill>
              </a:rPr>
              <a:t>ingredients </a:t>
            </a:r>
            <a:br>
              <a:rPr lang="en-GB" sz="4000" b="1" dirty="0" smtClean="0">
                <a:solidFill>
                  <a:srgbClr val="FFFF00"/>
                </a:solidFill>
              </a:rPr>
            </a:br>
            <a:r>
              <a:rPr lang="en-GB" sz="4000" b="1" dirty="0" smtClean="0">
                <a:solidFill>
                  <a:srgbClr val="FFFF00"/>
                </a:solidFill>
              </a:rPr>
              <a:t>in chemical evolution models</a:t>
            </a:r>
            <a:endParaRPr lang="en-GB" sz="40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7203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One of the first basic lessons we learnt is that</a:t>
            </a:r>
            <a:endParaRPr lang="en-GB" sz="2400" dirty="0">
              <a:solidFill>
                <a:schemeClr val="accent3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819400"/>
            <a:ext cx="731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66FF3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They govern element production and dilution, hence:</a:t>
            </a:r>
          </a:p>
          <a:p>
            <a:pPr algn="ctr"/>
            <a:r>
              <a:rPr lang="en-GB" sz="2800" dirty="0" smtClean="0">
                <a:solidFill>
                  <a:srgbClr val="66FF3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Time scales of galaxy active life </a:t>
            </a:r>
          </a:p>
          <a:p>
            <a:pPr algn="ctr"/>
            <a:r>
              <a:rPr lang="en-GB" sz="2800" dirty="0" err="1" smtClean="0">
                <a:solidFill>
                  <a:srgbClr val="66FF3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metallicity</a:t>
            </a:r>
            <a:r>
              <a:rPr lang="en-GB" sz="2800" dirty="0" smtClean="0">
                <a:solidFill>
                  <a:srgbClr val="66FF3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and abundance gradients</a:t>
            </a:r>
          </a:p>
          <a:p>
            <a:pPr algn="ctr"/>
            <a:r>
              <a:rPr lang="en-GB" sz="2800" dirty="0" smtClean="0">
                <a:solidFill>
                  <a:srgbClr val="66FF3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age-</a:t>
            </a:r>
            <a:r>
              <a:rPr lang="en-GB" sz="2800" dirty="0" err="1" smtClean="0">
                <a:solidFill>
                  <a:srgbClr val="66FF3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metallicity</a:t>
            </a:r>
            <a:r>
              <a:rPr lang="en-GB" sz="2800" dirty="0" smtClean="0">
                <a:solidFill>
                  <a:srgbClr val="66FF3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relations</a:t>
            </a:r>
          </a:p>
          <a:p>
            <a:pPr algn="ctr"/>
            <a:r>
              <a:rPr lang="en-GB" sz="2800" dirty="0" smtClean="0">
                <a:solidFill>
                  <a:srgbClr val="66FF3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Etc…</a:t>
            </a:r>
            <a:endParaRPr lang="en-GB" sz="2800" dirty="0">
              <a:solidFill>
                <a:srgbClr val="66FF33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5715000" cy="457200"/>
          </a:xfrm>
          <a:solidFill>
            <a:srgbClr val="000099"/>
          </a:solidFill>
        </p:spPr>
        <p:txBody>
          <a:bodyPr/>
          <a:lstStyle/>
          <a:p>
            <a:r>
              <a:rPr lang="en-US" sz="2800" b="1" dirty="0" err="1" smtClean="0">
                <a:solidFill>
                  <a:srgbClr val="FFFF00"/>
                </a:solidFill>
              </a:rPr>
              <a:t>Infall</a:t>
            </a:r>
            <a:r>
              <a:rPr lang="en-US" sz="2800" b="1" dirty="0" smtClean="0">
                <a:solidFill>
                  <a:srgbClr val="FFFF00"/>
                </a:solidFill>
              </a:rPr>
              <a:t> history: MW </a:t>
            </a:r>
            <a:r>
              <a:rPr lang="en-US" sz="2800" b="1" dirty="0">
                <a:solidFill>
                  <a:srgbClr val="FFFF00"/>
                </a:solidFill>
              </a:rPr>
              <a:t>models </a:t>
            </a:r>
            <a:r>
              <a:rPr lang="en-US" sz="2400" b="1" dirty="0" smtClean="0">
                <a:solidFill>
                  <a:srgbClr val="FFFF00"/>
                </a:solidFill>
              </a:rPr>
              <a:t>(the 80s)</a:t>
            </a:r>
            <a:endParaRPr lang="en-US" sz="2400" dirty="0"/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304800" y="609600"/>
            <a:ext cx="853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>
                <a:solidFill>
                  <a:srgbClr val="FFFFFF"/>
                </a:solidFill>
                <a:effectLst/>
              </a:rPr>
              <a:t>Tinsley (1980 and references therein): continuous metal poor </a:t>
            </a:r>
            <a:r>
              <a:rPr lang="en-US" dirty="0" err="1">
                <a:solidFill>
                  <a:srgbClr val="FFFFFF"/>
                </a:solidFill>
                <a:effectLst/>
              </a:rPr>
              <a:t>infall</a:t>
            </a:r>
            <a:r>
              <a:rPr lang="en-US" dirty="0">
                <a:solidFill>
                  <a:srgbClr val="FFFFFF"/>
                </a:solidFill>
                <a:effectLst/>
              </a:rPr>
              <a:t> needed to solve G-dwarf problem and explain radial </a:t>
            </a:r>
            <a:r>
              <a:rPr lang="en-US" dirty="0" err="1">
                <a:solidFill>
                  <a:srgbClr val="FFFFFF"/>
                </a:solidFill>
                <a:effectLst/>
              </a:rPr>
              <a:t>metallicity</a:t>
            </a:r>
            <a:r>
              <a:rPr lang="en-US" dirty="0">
                <a:solidFill>
                  <a:srgbClr val="FFFFFF"/>
                </a:solidFill>
                <a:effectLst/>
              </a:rPr>
              <a:t> gradients</a:t>
            </a:r>
          </a:p>
        </p:txBody>
      </p:sp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358775" y="1371600"/>
            <a:ext cx="845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 err="1">
                <a:solidFill>
                  <a:srgbClr val="66FF33"/>
                </a:solidFill>
                <a:effectLst/>
              </a:rPr>
              <a:t>Chiosi</a:t>
            </a:r>
            <a:r>
              <a:rPr lang="en-US" dirty="0">
                <a:solidFill>
                  <a:srgbClr val="66FF33"/>
                </a:solidFill>
                <a:effectLst/>
              </a:rPr>
              <a:t> (1980): continuous slow </a:t>
            </a:r>
            <a:r>
              <a:rPr lang="en-US" dirty="0" err="1">
                <a:solidFill>
                  <a:srgbClr val="66FF33"/>
                </a:solidFill>
                <a:effectLst/>
              </a:rPr>
              <a:t>infall</a:t>
            </a:r>
            <a:r>
              <a:rPr lang="en-US" dirty="0">
                <a:solidFill>
                  <a:srgbClr val="66FF33"/>
                </a:solidFill>
                <a:effectLst/>
              </a:rPr>
              <a:t> [</a:t>
            </a:r>
            <a:r>
              <a:rPr lang="en-US" dirty="0" err="1">
                <a:solidFill>
                  <a:srgbClr val="66FF33"/>
                </a:solidFill>
                <a:effectLst/>
                <a:latin typeface="Symbol" charset="2"/>
              </a:rPr>
              <a:t>t</a:t>
            </a:r>
            <a:r>
              <a:rPr lang="en-US" baseline="-25000" dirty="0" err="1">
                <a:solidFill>
                  <a:srgbClr val="66FF33"/>
                </a:solidFill>
                <a:effectLst/>
                <a:latin typeface="Symbol" charset="2"/>
              </a:rPr>
              <a:t>i</a:t>
            </a:r>
            <a:r>
              <a:rPr lang="en-US" baseline="-25000" dirty="0" err="1">
                <a:solidFill>
                  <a:srgbClr val="66FF33"/>
                </a:solidFill>
                <a:effectLst/>
              </a:rPr>
              <a:t>nf</a:t>
            </a:r>
            <a:r>
              <a:rPr lang="en-US" dirty="0">
                <a:solidFill>
                  <a:srgbClr val="66FF33"/>
                </a:solidFill>
                <a:effectLst/>
              </a:rPr>
              <a:t> ≈ (2-3) </a:t>
            </a:r>
            <a:r>
              <a:rPr lang="en-US" dirty="0" err="1">
                <a:solidFill>
                  <a:srgbClr val="66FF33"/>
                </a:solidFill>
                <a:effectLst/>
                <a:sym typeface="Symbol" charset="2"/>
              </a:rPr>
              <a:t></a:t>
            </a:r>
            <a:r>
              <a:rPr lang="en-US" dirty="0">
                <a:solidFill>
                  <a:srgbClr val="66FF33"/>
                </a:solidFill>
                <a:effectLst/>
              </a:rPr>
              <a:t> 10</a:t>
            </a:r>
            <a:r>
              <a:rPr lang="en-US" baseline="30000" dirty="0">
                <a:solidFill>
                  <a:srgbClr val="66FF33"/>
                </a:solidFill>
                <a:effectLst/>
              </a:rPr>
              <a:t>9</a:t>
            </a:r>
            <a:r>
              <a:rPr lang="en-US" dirty="0">
                <a:solidFill>
                  <a:srgbClr val="66FF33"/>
                </a:solidFill>
                <a:effectLst/>
              </a:rPr>
              <a:t> yr] after first rapid collapse to account for G-dwarfs and radial distribution of gas and SFR in the disk</a:t>
            </a:r>
          </a:p>
        </p:txBody>
      </p:sp>
      <p:sp>
        <p:nvSpPr>
          <p:cNvPr id="229382" name="Text Box 6"/>
          <p:cNvSpPr txBox="1">
            <a:spLocks noChangeArrowheads="1"/>
          </p:cNvSpPr>
          <p:nvPr/>
        </p:nvSpPr>
        <p:spPr bwMode="auto">
          <a:xfrm>
            <a:off x="358775" y="2362200"/>
            <a:ext cx="8420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 err="1">
                <a:solidFill>
                  <a:srgbClr val="FFFFFF"/>
                </a:solidFill>
                <a:effectLst/>
              </a:rPr>
              <a:t>Twarog</a:t>
            </a:r>
            <a:r>
              <a:rPr lang="en-US" dirty="0">
                <a:solidFill>
                  <a:srgbClr val="FFFFFF"/>
                </a:solidFill>
                <a:effectLst/>
              </a:rPr>
              <a:t> (1980):  </a:t>
            </a:r>
            <a:r>
              <a:rPr lang="en-US" dirty="0" err="1">
                <a:solidFill>
                  <a:srgbClr val="FFFFFF"/>
                </a:solidFill>
                <a:effectLst/>
              </a:rPr>
              <a:t>infall</a:t>
            </a:r>
            <a:r>
              <a:rPr lang="en-US" dirty="0">
                <a:solidFill>
                  <a:srgbClr val="FFFFFF"/>
                </a:solidFill>
                <a:effectLst/>
              </a:rPr>
              <a:t> rate ≈ 1/2 SFR (with </a:t>
            </a:r>
            <a:r>
              <a:rPr lang="en-US" dirty="0">
                <a:solidFill>
                  <a:srgbClr val="FFFFFF"/>
                </a:solidFill>
                <a:effectLst/>
                <a:latin typeface="Times CE" pitchFamily="48" charset="0"/>
              </a:rPr>
              <a:t>&lt;</a:t>
            </a:r>
            <a:r>
              <a:rPr lang="en-US" dirty="0">
                <a:solidFill>
                  <a:srgbClr val="FFFFFF"/>
                </a:solidFill>
                <a:effectLst/>
              </a:rPr>
              <a:t>SFR</a:t>
            </a:r>
            <a:r>
              <a:rPr lang="en-US" dirty="0">
                <a:solidFill>
                  <a:srgbClr val="FFFFFF"/>
                </a:solidFill>
                <a:effectLst/>
                <a:latin typeface="Times CE" pitchFamily="48" charset="0"/>
              </a:rPr>
              <a:t>&gt;/</a:t>
            </a:r>
            <a:r>
              <a:rPr lang="en-US" dirty="0" err="1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SFR</a:t>
            </a:r>
            <a:r>
              <a:rPr lang="en-US" baseline="-25000" dirty="0" err="1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now</a:t>
            </a:r>
            <a:r>
              <a:rPr lang="en-US" dirty="0">
                <a:solidFill>
                  <a:srgbClr val="FFFFFF"/>
                </a:solidFill>
                <a:effectLst/>
                <a:latin typeface="Times CE" pitchFamily="48" charset="0"/>
              </a:rPr>
              <a:t> </a:t>
            </a:r>
            <a:r>
              <a:rPr lang="en-US" dirty="0">
                <a:solidFill>
                  <a:srgbClr val="FFFFFF"/>
                </a:solidFill>
                <a:effectLst/>
              </a:rPr>
              <a:t>≈ 2.5) needed to explain AMR =&gt; long lasting </a:t>
            </a:r>
            <a:r>
              <a:rPr lang="en-US" dirty="0" err="1">
                <a:solidFill>
                  <a:srgbClr val="FFFFFF"/>
                </a:solidFill>
                <a:effectLst/>
              </a:rPr>
              <a:t>infall</a:t>
            </a:r>
            <a:endParaRPr lang="en-US" dirty="0">
              <a:solidFill>
                <a:srgbClr val="FFFFFF"/>
              </a:solidFill>
              <a:effectLst/>
            </a:endParaRPr>
          </a:p>
        </p:txBody>
      </p:sp>
      <p:sp>
        <p:nvSpPr>
          <p:cNvPr id="229383" name="Text Box 7"/>
          <p:cNvSpPr txBox="1">
            <a:spLocks noChangeArrowheads="1"/>
          </p:cNvSpPr>
          <p:nvPr/>
        </p:nvSpPr>
        <p:spPr bwMode="auto">
          <a:xfrm>
            <a:off x="358775" y="3124200"/>
            <a:ext cx="8458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>
                <a:solidFill>
                  <a:srgbClr val="66FF33"/>
                </a:solidFill>
                <a:effectLst/>
              </a:rPr>
              <a:t>Tosi (1982 and 1988</a:t>
            </a:r>
            <a:r>
              <a:rPr lang="en-US" dirty="0" smtClean="0">
                <a:solidFill>
                  <a:srgbClr val="66FF33"/>
                </a:solidFill>
                <a:effectLst/>
              </a:rPr>
              <a:t>): </a:t>
            </a:r>
            <a:r>
              <a:rPr lang="en-US" dirty="0">
                <a:solidFill>
                  <a:srgbClr val="66FF33"/>
                </a:solidFill>
                <a:effectLst/>
              </a:rPr>
              <a:t>almost constant </a:t>
            </a:r>
            <a:r>
              <a:rPr lang="en-US" dirty="0" err="1">
                <a:solidFill>
                  <a:srgbClr val="66FF33"/>
                </a:solidFill>
                <a:effectLst/>
              </a:rPr>
              <a:t>infall</a:t>
            </a:r>
            <a:r>
              <a:rPr lang="en-US" dirty="0">
                <a:solidFill>
                  <a:srgbClr val="66FF33"/>
                </a:solidFill>
                <a:effectLst/>
              </a:rPr>
              <a:t> of extragalactic metal poor gas (</a:t>
            </a:r>
            <a:r>
              <a:rPr lang="en-US" dirty="0" err="1">
                <a:solidFill>
                  <a:srgbClr val="66FF33"/>
                </a:solidFill>
                <a:effectLst/>
              </a:rPr>
              <a:t>Z</a:t>
            </a:r>
            <a:r>
              <a:rPr lang="en-US" baseline="-25000" dirty="0" err="1">
                <a:solidFill>
                  <a:srgbClr val="66FF33"/>
                </a:solidFill>
                <a:effectLst/>
              </a:rPr>
              <a:t>inf</a:t>
            </a:r>
            <a:r>
              <a:rPr lang="en-US" dirty="0">
                <a:solidFill>
                  <a:srgbClr val="66FF33"/>
                </a:solidFill>
                <a:effectLst/>
              </a:rPr>
              <a:t> </a:t>
            </a:r>
            <a:r>
              <a:rPr lang="en-US" dirty="0" err="1">
                <a:solidFill>
                  <a:srgbClr val="66FF33"/>
                </a:solidFill>
                <a:effectLst/>
                <a:sym typeface="Symbol" charset="2"/>
              </a:rPr>
              <a:t></a:t>
            </a:r>
            <a:r>
              <a:rPr lang="en-US" dirty="0">
                <a:solidFill>
                  <a:srgbClr val="66FF33"/>
                </a:solidFill>
                <a:effectLst/>
                <a:sym typeface="Symbol" charset="2"/>
              </a:rPr>
              <a:t> 0.2 Z</a:t>
            </a:r>
            <a:r>
              <a:rPr lang="en-US" baseline="-25000" dirty="0">
                <a:solidFill>
                  <a:srgbClr val="66FF33"/>
                </a:solidFill>
                <a:effectLst/>
                <a:sym typeface="Wingdings" charset="2"/>
              </a:rPr>
              <a:t></a:t>
            </a:r>
            <a:r>
              <a:rPr lang="en-US" dirty="0">
                <a:solidFill>
                  <a:srgbClr val="66FF33"/>
                </a:solidFill>
                <a:effectLst/>
                <a:sym typeface="Symbol" charset="2"/>
              </a:rPr>
              <a:t> </a:t>
            </a:r>
            <a:r>
              <a:rPr lang="en-US" dirty="0">
                <a:solidFill>
                  <a:srgbClr val="66FF33"/>
                </a:solidFill>
                <a:effectLst/>
                <a:sym typeface="Wingdings" charset="2"/>
              </a:rPr>
              <a:t>) after disk formation to account for AMR and radial distribution of element abundances and abundance ratios, gas, SFR, etc. Current</a:t>
            </a:r>
            <a:r>
              <a:rPr lang="en-US" dirty="0" smtClean="0">
                <a:solidFill>
                  <a:srgbClr val="66FF33"/>
                </a:solidFill>
                <a:effectLst/>
                <a:sym typeface="Wingdings" charset="2"/>
              </a:rPr>
              <a:t> total rate </a:t>
            </a:r>
            <a:r>
              <a:rPr lang="en-US" dirty="0">
                <a:solidFill>
                  <a:srgbClr val="66FF33"/>
                </a:solidFill>
                <a:effectLst/>
                <a:sym typeface="Wingdings" charset="2"/>
              </a:rPr>
              <a:t>1-2 M</a:t>
            </a:r>
            <a:r>
              <a:rPr lang="en-US" baseline="-25000" dirty="0">
                <a:solidFill>
                  <a:srgbClr val="66FF33"/>
                </a:solidFill>
                <a:effectLst/>
                <a:sym typeface="Wingdings" charset="2"/>
              </a:rPr>
              <a:t></a:t>
            </a:r>
            <a:r>
              <a:rPr lang="en-US" dirty="0">
                <a:solidFill>
                  <a:srgbClr val="66FF33"/>
                </a:solidFill>
                <a:effectLst/>
                <a:sym typeface="Wingdings" charset="2"/>
              </a:rPr>
              <a:t> yr</a:t>
            </a:r>
            <a:r>
              <a:rPr lang="en-US" baseline="30000" dirty="0">
                <a:solidFill>
                  <a:srgbClr val="66FF33"/>
                </a:solidFill>
                <a:effectLst/>
                <a:sym typeface="Wingdings" charset="2"/>
              </a:rPr>
              <a:t>-1</a:t>
            </a:r>
            <a:r>
              <a:rPr lang="en-US" dirty="0">
                <a:solidFill>
                  <a:srgbClr val="66FF33"/>
                </a:solidFill>
                <a:effectLst/>
                <a:sym typeface="Wingdings" charset="2"/>
              </a:rPr>
              <a:t>.</a:t>
            </a:r>
            <a:endParaRPr lang="en-US" dirty="0">
              <a:solidFill>
                <a:srgbClr val="66FF33"/>
              </a:solidFill>
              <a:effectLst/>
            </a:endParaRPr>
          </a:p>
        </p:txBody>
      </p:sp>
      <p:sp>
        <p:nvSpPr>
          <p:cNvPr id="229384" name="Text Box 8"/>
          <p:cNvSpPr txBox="1">
            <a:spLocks noChangeArrowheads="1"/>
          </p:cNvSpPr>
          <p:nvPr/>
        </p:nvSpPr>
        <p:spPr bwMode="auto">
          <a:xfrm>
            <a:off x="358775" y="4419600"/>
            <a:ext cx="845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effectLst/>
              </a:rPr>
              <a:t>Lacey &amp; Fall (1985): radial gas flows make the observed gradients, but </a:t>
            </a:r>
            <a:r>
              <a:rPr lang="en-US" dirty="0" err="1">
                <a:solidFill>
                  <a:schemeClr val="bg1"/>
                </a:solidFill>
                <a:effectLst/>
              </a:rPr>
              <a:t>infall</a:t>
            </a:r>
            <a:r>
              <a:rPr lang="en-US" dirty="0">
                <a:solidFill>
                  <a:schemeClr val="bg1"/>
                </a:solidFill>
                <a:effectLst/>
              </a:rPr>
              <a:t> of metal-free gas is still needed to reproduce solar </a:t>
            </a:r>
            <a:r>
              <a:rPr lang="en-US" dirty="0" err="1">
                <a:solidFill>
                  <a:schemeClr val="bg1"/>
                </a:solidFill>
                <a:effectLst/>
              </a:rPr>
              <a:t>neighbourhood</a:t>
            </a:r>
            <a:r>
              <a:rPr lang="en-US" dirty="0">
                <a:solidFill>
                  <a:schemeClr val="bg1"/>
                </a:solidFill>
                <a:effectLst/>
              </a:rPr>
              <a:t> properties, with current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total rate </a:t>
            </a:r>
            <a:r>
              <a:rPr lang="en-US" dirty="0">
                <a:solidFill>
                  <a:schemeClr val="bg1"/>
                </a:solidFill>
                <a:effectLst/>
              </a:rPr>
              <a:t>0.1-1 M</a:t>
            </a:r>
            <a:r>
              <a:rPr lang="en-US" baseline="-25000" dirty="0">
                <a:solidFill>
                  <a:schemeClr val="bg1"/>
                </a:solidFill>
                <a:effectLst/>
                <a:sym typeface="Wingdings" charset="2"/>
              </a:rPr>
              <a:t></a:t>
            </a:r>
            <a:r>
              <a:rPr lang="en-US" dirty="0">
                <a:solidFill>
                  <a:schemeClr val="bg1"/>
                </a:solidFill>
                <a:effectLst/>
              </a:rPr>
              <a:t> yr</a:t>
            </a:r>
            <a:r>
              <a:rPr lang="en-US" baseline="30000" dirty="0">
                <a:solidFill>
                  <a:schemeClr val="bg1"/>
                </a:solidFill>
                <a:effectLst/>
              </a:rPr>
              <a:t>-1</a:t>
            </a:r>
            <a:r>
              <a:rPr lang="en-US" dirty="0">
                <a:solidFill>
                  <a:schemeClr val="bg1"/>
                </a:solidFill>
                <a:effectLst/>
              </a:rPr>
              <a:t>.</a:t>
            </a:r>
          </a:p>
        </p:txBody>
      </p:sp>
      <p:sp>
        <p:nvSpPr>
          <p:cNvPr id="229389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2209800"/>
            <a:ext cx="280988" cy="228600"/>
          </a:xfrm>
          <a:prstGeom prst="actionButtonBlank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9390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5257800"/>
            <a:ext cx="280988" cy="228600"/>
          </a:xfrm>
          <a:prstGeom prst="actionButtonBlank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81000" y="54864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err="1" smtClean="0">
                <a:solidFill>
                  <a:srgbClr val="66FF33"/>
                </a:solidFill>
              </a:rPr>
              <a:t>Matteucci</a:t>
            </a:r>
            <a:r>
              <a:rPr lang="en-GB" dirty="0" smtClean="0">
                <a:solidFill>
                  <a:srgbClr val="66FF33"/>
                </a:solidFill>
              </a:rPr>
              <a:t> &amp; Francois (1989): </a:t>
            </a:r>
            <a:r>
              <a:rPr lang="en-GB" dirty="0" err="1" smtClean="0">
                <a:solidFill>
                  <a:srgbClr val="66FF33"/>
                </a:solidFill>
              </a:rPr>
              <a:t>infall</a:t>
            </a:r>
            <a:r>
              <a:rPr lang="en-GB" dirty="0" smtClean="0">
                <a:solidFill>
                  <a:srgbClr val="66FF33"/>
                </a:solidFill>
              </a:rPr>
              <a:t> of extragalactic metal poor gas, with </a:t>
            </a:r>
            <a:r>
              <a:rPr lang="en-GB" dirty="0" err="1" smtClean="0">
                <a:solidFill>
                  <a:srgbClr val="66FF33"/>
                </a:solidFill>
              </a:rPr>
              <a:t>e</a:t>
            </a:r>
            <a:r>
              <a:rPr lang="en-GB" dirty="0" smtClean="0">
                <a:solidFill>
                  <a:srgbClr val="66FF33"/>
                </a:solidFill>
              </a:rPr>
              <a:t>-folding time proportional to </a:t>
            </a:r>
            <a:r>
              <a:rPr lang="en-GB" dirty="0" err="1" smtClean="0">
                <a:solidFill>
                  <a:srgbClr val="66FF33"/>
                </a:solidFill>
              </a:rPr>
              <a:t>galactocentric</a:t>
            </a:r>
            <a:r>
              <a:rPr lang="en-GB" dirty="0" smtClean="0">
                <a:solidFill>
                  <a:srgbClr val="66FF33"/>
                </a:solidFill>
              </a:rPr>
              <a:t> distance (i.e. the more distant, the longer) to account for abundance gradient of several elements.</a:t>
            </a:r>
            <a:endParaRPr lang="en-GB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0" grpId="0" autoUpdateAnimBg="0"/>
      <p:bldP spid="229381" grpId="0" autoUpdateAnimBg="0"/>
      <p:bldP spid="229382" grpId="0" autoUpdateAnimBg="0"/>
      <p:bldP spid="229383" grpId="0" autoUpdateAnimBg="0"/>
      <p:bldP spid="229384" grpId="0" autoUpdateAnimBg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533400"/>
          </a:xfrm>
          <a:solidFill>
            <a:srgbClr val="000099"/>
          </a:solidFill>
        </p:spPr>
        <p:txBody>
          <a:bodyPr/>
          <a:lstStyle/>
          <a:p>
            <a:r>
              <a:rPr lang="en-US" sz="2800" b="1" dirty="0" err="1">
                <a:solidFill>
                  <a:srgbClr val="FFFF00"/>
                </a:solidFill>
              </a:rPr>
              <a:t>infall</a:t>
            </a:r>
            <a:r>
              <a:rPr lang="en-US" sz="2800" b="1" dirty="0">
                <a:solidFill>
                  <a:srgbClr val="FFFF00"/>
                </a:solidFill>
              </a:rPr>
              <a:t> to reproduce properties of stellar populations</a:t>
            </a:r>
            <a:endParaRPr lang="it-IT" sz="3200" b="1" dirty="0">
              <a:solidFill>
                <a:srgbClr val="FFFF00"/>
              </a:solidFill>
            </a:endParaRPr>
          </a:p>
        </p:txBody>
      </p:sp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3"/>
          <a:srcRect l="17636" t="20358" r="24072" b="50476"/>
          <a:stretch>
            <a:fillRect/>
          </a:stretch>
        </p:blipFill>
        <p:spPr bwMode="auto">
          <a:xfrm>
            <a:off x="147638" y="2708275"/>
            <a:ext cx="4357687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381000" y="2270125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abundance gradients (HII regions)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2514600" y="822325"/>
            <a:ext cx="41148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smtClean="0">
                <a:solidFill>
                  <a:schemeClr val="accent2"/>
                </a:solidFill>
                <a:effectLst/>
              </a:rPr>
              <a:t>           models </a:t>
            </a:r>
            <a:r>
              <a:rPr lang="en-US" dirty="0">
                <a:solidFill>
                  <a:schemeClr val="accent2"/>
                </a:solidFill>
                <a:effectLst/>
              </a:rPr>
              <a:t>with no </a:t>
            </a:r>
            <a:r>
              <a:rPr lang="en-US" dirty="0" err="1">
                <a:solidFill>
                  <a:schemeClr val="accent2"/>
                </a:solidFill>
                <a:effectLst/>
              </a:rPr>
              <a:t>infall</a:t>
            </a:r>
            <a:endParaRPr lang="it-IT" dirty="0">
              <a:solidFill>
                <a:schemeClr val="accent2"/>
              </a:solidFill>
              <a:effectLst/>
            </a:endParaRP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2514600" y="1355725"/>
            <a:ext cx="41132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  <a:effectLst/>
              </a:rPr>
              <a:t>           models </a:t>
            </a:r>
            <a:r>
              <a:rPr lang="en-US" dirty="0">
                <a:solidFill>
                  <a:srgbClr val="FF0000"/>
                </a:solidFill>
                <a:effectLst/>
              </a:rPr>
              <a:t>with metal free </a:t>
            </a:r>
            <a:r>
              <a:rPr lang="en-US" dirty="0" err="1">
                <a:solidFill>
                  <a:srgbClr val="FF0000"/>
                </a:solidFill>
                <a:effectLst/>
              </a:rPr>
              <a:t>infall</a:t>
            </a:r>
            <a:endParaRPr lang="it-IT" dirty="0">
              <a:solidFill>
                <a:srgbClr val="FF0000"/>
              </a:solidFill>
              <a:effectLst/>
            </a:endParaRPr>
          </a:p>
        </p:txBody>
      </p:sp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942975" y="4648200"/>
            <a:ext cx="1343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 err="1">
                <a:solidFill>
                  <a:srgbClr val="FF0000"/>
                </a:solidFill>
                <a:effectLst/>
              </a:rPr>
              <a:t>Z</a:t>
            </a:r>
            <a:r>
              <a:rPr lang="en-US" sz="1800" baseline="-25000" dirty="0" err="1">
                <a:solidFill>
                  <a:srgbClr val="FF0000"/>
                </a:solidFill>
                <a:effectLst/>
              </a:rPr>
              <a:t>infall/</a:t>
            </a:r>
            <a:r>
              <a:rPr lang="en-US" sz="1800" dirty="0" err="1">
                <a:solidFill>
                  <a:srgbClr val="FF0000"/>
                </a:solidFill>
                <a:effectLst/>
              </a:rPr>
              <a:t>Z</a:t>
            </a:r>
            <a:r>
              <a:rPr lang="en-US" sz="1800" baseline="-25000" dirty="0" err="1">
                <a:solidFill>
                  <a:srgbClr val="FF0000"/>
                </a:solidFill>
                <a:effectLst/>
              </a:rPr>
              <a:t>sun</a:t>
            </a:r>
            <a:r>
              <a:rPr lang="en-US" sz="1800" dirty="0">
                <a:solidFill>
                  <a:srgbClr val="FF0000"/>
                </a:solidFill>
                <a:effectLst/>
              </a:rPr>
              <a:t>=0</a:t>
            </a:r>
            <a:endParaRPr lang="it-IT" dirty="0">
              <a:solidFill>
                <a:srgbClr val="FF0000"/>
              </a:solidFill>
              <a:effectLst/>
            </a:endParaRPr>
          </a:p>
        </p:txBody>
      </p:sp>
      <p:sp>
        <p:nvSpPr>
          <p:cNvPr id="174090" name="Text Box 10"/>
          <p:cNvSpPr txBox="1">
            <a:spLocks noChangeArrowheads="1"/>
          </p:cNvSpPr>
          <p:nvPr/>
        </p:nvSpPr>
        <p:spPr bwMode="auto">
          <a:xfrm>
            <a:off x="3733800" y="4510088"/>
            <a:ext cx="46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  <a:effectLst/>
              </a:rPr>
              <a:t>0.5</a:t>
            </a:r>
            <a:endParaRPr lang="it-IT" dirty="0">
              <a:solidFill>
                <a:srgbClr val="FF0000"/>
              </a:solidFill>
              <a:effectLst/>
            </a:endParaRPr>
          </a:p>
        </p:txBody>
      </p:sp>
      <p:sp>
        <p:nvSpPr>
          <p:cNvPr id="174091" name="Text Box 11"/>
          <p:cNvSpPr txBox="1">
            <a:spLocks noChangeArrowheads="1"/>
          </p:cNvSpPr>
          <p:nvPr/>
        </p:nvSpPr>
        <p:spPr bwMode="auto">
          <a:xfrm>
            <a:off x="3657600" y="4267200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  <a:effectLst/>
              </a:rPr>
              <a:t>1</a:t>
            </a:r>
            <a:endParaRPr lang="it-IT" dirty="0">
              <a:solidFill>
                <a:srgbClr val="FF0000"/>
              </a:solidFill>
              <a:effectLst/>
            </a:endParaRPr>
          </a:p>
        </p:txBody>
      </p:sp>
      <p:sp>
        <p:nvSpPr>
          <p:cNvPr id="174093" name="Text Box 13"/>
          <p:cNvSpPr txBox="1">
            <a:spLocks noChangeArrowheads="1"/>
          </p:cNvSpPr>
          <p:nvPr/>
        </p:nvSpPr>
        <p:spPr bwMode="auto">
          <a:xfrm>
            <a:off x="6324600" y="36576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dots: F stars</a:t>
            </a:r>
            <a:endParaRPr lang="it-IT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74098" name="Picture 18" descr="gdwarf"/>
          <p:cNvPicPr>
            <a:picLocks noChangeAspect="1" noChangeArrowheads="1"/>
          </p:cNvPicPr>
          <p:nvPr/>
        </p:nvPicPr>
        <p:blipFill>
          <a:blip r:embed="rId4"/>
          <a:srcRect t="4494" r="1617"/>
          <a:stretch>
            <a:fillRect/>
          </a:stretch>
        </p:blipFill>
        <p:spPr bwMode="auto">
          <a:xfrm>
            <a:off x="4718050" y="2293937"/>
            <a:ext cx="4273550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9" name="Rectangle 19"/>
          <p:cNvSpPr>
            <a:spLocks noChangeArrowheads="1"/>
          </p:cNvSpPr>
          <p:nvPr/>
        </p:nvSpPr>
        <p:spPr bwMode="auto">
          <a:xfrm>
            <a:off x="6019800" y="1828800"/>
            <a:ext cx="1785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local G-dwarfs</a:t>
            </a:r>
            <a:endParaRPr lang="it-IT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00" name="Text Box 20"/>
          <p:cNvSpPr txBox="1">
            <a:spLocks noChangeArrowheads="1"/>
          </p:cNvSpPr>
          <p:nvPr/>
        </p:nvSpPr>
        <p:spPr bwMode="auto">
          <a:xfrm>
            <a:off x="990600" y="5071646"/>
            <a:ext cx="32766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i="1" dirty="0">
                <a:solidFill>
                  <a:srgbClr val="0000FF"/>
                </a:solidFill>
                <a:effectLst/>
              </a:rPr>
              <a:t>data Shaver et al 83, models Tosi 88</a:t>
            </a:r>
            <a:endParaRPr lang="it-IT" sz="1600" i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05" name="Freeform 25"/>
          <p:cNvSpPr>
            <a:spLocks/>
          </p:cNvSpPr>
          <p:nvPr/>
        </p:nvSpPr>
        <p:spPr bwMode="auto">
          <a:xfrm>
            <a:off x="6019800" y="3390900"/>
            <a:ext cx="2819400" cy="1866900"/>
          </a:xfrm>
          <a:custGeom>
            <a:avLst/>
            <a:gdLst/>
            <a:ahLst/>
            <a:cxnLst>
              <a:cxn ang="0">
                <a:pos x="0" y="1176"/>
              </a:cxn>
              <a:cxn ang="0">
                <a:pos x="192" y="888"/>
              </a:cxn>
              <a:cxn ang="0">
                <a:pos x="336" y="648"/>
              </a:cxn>
              <a:cxn ang="0">
                <a:pos x="528" y="408"/>
              </a:cxn>
              <a:cxn ang="0">
                <a:pos x="816" y="120"/>
              </a:cxn>
              <a:cxn ang="0">
                <a:pos x="1056" y="24"/>
              </a:cxn>
              <a:cxn ang="0">
                <a:pos x="1200" y="24"/>
              </a:cxn>
              <a:cxn ang="0">
                <a:pos x="1296" y="168"/>
              </a:cxn>
              <a:cxn ang="0">
                <a:pos x="1392" y="408"/>
              </a:cxn>
              <a:cxn ang="0">
                <a:pos x="1440" y="696"/>
              </a:cxn>
              <a:cxn ang="0">
                <a:pos x="1536" y="1080"/>
              </a:cxn>
              <a:cxn ang="0">
                <a:pos x="1776" y="1176"/>
              </a:cxn>
            </a:cxnLst>
            <a:rect l="0" t="0" r="r" b="b"/>
            <a:pathLst>
              <a:path w="1776" h="1176">
                <a:moveTo>
                  <a:pt x="0" y="1176"/>
                </a:moveTo>
                <a:cubicBezTo>
                  <a:pt x="68" y="1076"/>
                  <a:pt x="136" y="976"/>
                  <a:pt x="192" y="888"/>
                </a:cubicBezTo>
                <a:cubicBezTo>
                  <a:pt x="248" y="800"/>
                  <a:pt x="280" y="728"/>
                  <a:pt x="336" y="648"/>
                </a:cubicBezTo>
                <a:cubicBezTo>
                  <a:pt x="392" y="568"/>
                  <a:pt x="448" y="496"/>
                  <a:pt x="528" y="408"/>
                </a:cubicBezTo>
                <a:cubicBezTo>
                  <a:pt x="608" y="320"/>
                  <a:pt x="728" y="184"/>
                  <a:pt x="816" y="120"/>
                </a:cubicBezTo>
                <a:cubicBezTo>
                  <a:pt x="904" y="56"/>
                  <a:pt x="992" y="40"/>
                  <a:pt x="1056" y="24"/>
                </a:cubicBezTo>
                <a:cubicBezTo>
                  <a:pt x="1120" y="8"/>
                  <a:pt x="1160" y="0"/>
                  <a:pt x="1200" y="24"/>
                </a:cubicBezTo>
                <a:cubicBezTo>
                  <a:pt x="1240" y="48"/>
                  <a:pt x="1264" y="104"/>
                  <a:pt x="1296" y="168"/>
                </a:cubicBezTo>
                <a:cubicBezTo>
                  <a:pt x="1328" y="232"/>
                  <a:pt x="1368" y="320"/>
                  <a:pt x="1392" y="408"/>
                </a:cubicBezTo>
                <a:cubicBezTo>
                  <a:pt x="1416" y="496"/>
                  <a:pt x="1416" y="584"/>
                  <a:pt x="1440" y="696"/>
                </a:cubicBezTo>
                <a:cubicBezTo>
                  <a:pt x="1464" y="808"/>
                  <a:pt x="1480" y="1000"/>
                  <a:pt x="1536" y="1080"/>
                </a:cubicBezTo>
                <a:cubicBezTo>
                  <a:pt x="1592" y="1160"/>
                  <a:pt x="1736" y="1160"/>
                  <a:pt x="1776" y="1176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4107" name="Line 27"/>
          <p:cNvSpPr>
            <a:spLocks noChangeShapeType="1"/>
          </p:cNvSpPr>
          <p:nvPr/>
        </p:nvSpPr>
        <p:spPr bwMode="auto">
          <a:xfrm>
            <a:off x="2590800" y="10668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4108" name="Line 28"/>
          <p:cNvSpPr>
            <a:spLocks noChangeShapeType="1"/>
          </p:cNvSpPr>
          <p:nvPr/>
        </p:nvSpPr>
        <p:spPr bwMode="auto">
          <a:xfrm>
            <a:off x="2590800" y="1600200"/>
            <a:ext cx="533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dirty="0" smtClean="0"/>
              <a:t>   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5029200" cy="457200"/>
          </a:xfrm>
          <a:solidFill>
            <a:srgbClr val="000099"/>
          </a:solidFill>
        </p:spPr>
        <p:txBody>
          <a:bodyPr/>
          <a:lstStyle/>
          <a:p>
            <a:r>
              <a:rPr lang="en-US" sz="2800" b="1" dirty="0" err="1" smtClean="0">
                <a:solidFill>
                  <a:srgbClr val="FFFF00"/>
                </a:solidFill>
              </a:rPr>
              <a:t>Infall</a:t>
            </a:r>
            <a:r>
              <a:rPr lang="en-US" sz="2800" b="1" dirty="0" smtClean="0">
                <a:solidFill>
                  <a:srgbClr val="FFFF00"/>
                </a:solidFill>
              </a:rPr>
              <a:t> history: MW </a:t>
            </a:r>
            <a:r>
              <a:rPr lang="en-US" sz="2800" b="1" dirty="0">
                <a:solidFill>
                  <a:srgbClr val="FFFF00"/>
                </a:solidFill>
              </a:rPr>
              <a:t>models </a:t>
            </a:r>
            <a:r>
              <a:rPr lang="en-US" sz="2000" b="1" dirty="0">
                <a:solidFill>
                  <a:srgbClr val="FFFF00"/>
                </a:solidFill>
              </a:rPr>
              <a:t>(2)</a:t>
            </a:r>
          </a:p>
        </p:txBody>
      </p:sp>
      <p:sp>
        <p:nvSpPr>
          <p:cNvPr id="230403" name="Text Box 3"/>
          <p:cNvSpPr txBox="1">
            <a:spLocks noChangeArrowheads="1"/>
          </p:cNvSpPr>
          <p:nvPr/>
        </p:nvSpPr>
        <p:spPr bwMode="auto">
          <a:xfrm>
            <a:off x="342900" y="831761"/>
            <a:ext cx="84582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>
                <a:solidFill>
                  <a:srgbClr val="66FF33"/>
                </a:solidFill>
                <a:effectLst>
                  <a:outerShdw blurRad="38100" dist="38100" dir="2700000" algn="tl" rotWithShape="0">
                    <a:scrgbClr r="0" g="0" b="0"/>
                  </a:outerShdw>
                </a:effectLst>
              </a:rPr>
              <a:t>Then, people started arguing that </a:t>
            </a:r>
            <a:r>
              <a:rPr lang="en-US" sz="2400" dirty="0" err="1">
                <a:solidFill>
                  <a:srgbClr val="66FF33"/>
                </a:solidFill>
                <a:effectLst>
                  <a:outerShdw blurRad="38100" dist="38100" dir="2700000" algn="tl" rotWithShape="0">
                    <a:scrgbClr r="0" g="0" b="0"/>
                  </a:outerShdw>
                </a:effectLst>
              </a:rPr>
              <a:t>HVCs</a:t>
            </a:r>
            <a:r>
              <a:rPr lang="en-US" sz="2400" dirty="0">
                <a:solidFill>
                  <a:srgbClr val="66FF33"/>
                </a:solidFill>
                <a:effectLst>
                  <a:outerShdw blurRad="38100" dist="38100" dir="2700000" algn="tl" rotWithShape="0">
                    <a:scrgbClr r="0" g="0" b="0"/>
                  </a:outerShdw>
                </a:effectLst>
              </a:rPr>
              <a:t> were not sufficient evidence of significant persisting </a:t>
            </a:r>
            <a:r>
              <a:rPr lang="en-US" sz="2400" dirty="0" err="1">
                <a:solidFill>
                  <a:srgbClr val="66FF33"/>
                </a:solidFill>
                <a:effectLst>
                  <a:outerShdw blurRad="38100" dist="38100" dir="2700000" algn="tl" rotWithShape="0">
                    <a:scrgbClr r="0" g="0" b="0"/>
                  </a:outerShdw>
                </a:effectLst>
              </a:rPr>
              <a:t>infall</a:t>
            </a:r>
            <a:r>
              <a:rPr lang="en-US" sz="2400" dirty="0">
                <a:solidFill>
                  <a:srgbClr val="66FF33"/>
                </a:solidFill>
                <a:effectLst>
                  <a:outerShdw blurRad="38100" dist="38100" dir="2700000" algn="tl" rotWithShape="0">
                    <a:scrgbClr r="0" g="0" b="0"/>
                  </a:outerShdw>
                </a:effectLst>
              </a:rPr>
              <a:t> and, for more than a decade,  only very few of us kept insisting on its need. Until …</a:t>
            </a:r>
          </a:p>
        </p:txBody>
      </p:sp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304800" y="2277458"/>
            <a:ext cx="8534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effectLst/>
              </a:rPr>
              <a:t>Chiappini</a:t>
            </a:r>
            <a:r>
              <a:rPr lang="en-US" sz="2400" dirty="0">
                <a:solidFill>
                  <a:schemeClr val="bg1"/>
                </a:solidFill>
                <a:effectLst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Matteucci</a:t>
            </a:r>
            <a:r>
              <a:rPr lang="en-US" sz="2400" dirty="0">
                <a:solidFill>
                  <a:schemeClr val="bg1"/>
                </a:solidFill>
                <a:effectLst/>
              </a:rPr>
              <a:t> &amp;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Gratton</a:t>
            </a:r>
            <a:r>
              <a:rPr lang="en-US" sz="2400" dirty="0">
                <a:solidFill>
                  <a:schemeClr val="bg1"/>
                </a:solidFill>
                <a:effectLst/>
              </a:rPr>
              <a:t> (1997): proposed the </a:t>
            </a:r>
            <a:r>
              <a:rPr lang="en-US" sz="2400" i="1" dirty="0">
                <a:solidFill>
                  <a:schemeClr val="bg1"/>
                </a:solidFill>
                <a:effectLst/>
              </a:rPr>
              <a:t>two-</a:t>
            </a:r>
            <a:r>
              <a:rPr lang="en-US" sz="2400" i="1" dirty="0" err="1">
                <a:solidFill>
                  <a:schemeClr val="bg1"/>
                </a:solidFill>
                <a:effectLst/>
              </a:rPr>
              <a:t>infall</a:t>
            </a:r>
            <a:r>
              <a:rPr lang="en-US" sz="2400" dirty="0">
                <a:solidFill>
                  <a:schemeClr val="bg1"/>
                </a:solidFill>
                <a:effectLst/>
              </a:rPr>
              <a:t> model, with a rapid halo collapse, followed by a slow gas accretion from outside the Galaxy to explain both disk and halo observed properties.  Inside-out disk formation.</a:t>
            </a:r>
          </a:p>
        </p:txBody>
      </p:sp>
      <p:sp>
        <p:nvSpPr>
          <p:cNvPr id="230410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34400" y="3657600"/>
            <a:ext cx="381000" cy="228600"/>
          </a:xfrm>
          <a:prstGeom prst="actionButtonBlank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20000" cy="457200"/>
          </a:xfrm>
        </p:spPr>
        <p:txBody>
          <a:bodyPr/>
          <a:lstStyle/>
          <a:p>
            <a:r>
              <a:rPr lang="en-US" sz="2400" b="1" dirty="0">
                <a:solidFill>
                  <a:srgbClr val="FF9A97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two-</a:t>
            </a:r>
            <a:r>
              <a:rPr lang="en-US" sz="2400" b="1" dirty="0" err="1">
                <a:solidFill>
                  <a:srgbClr val="FF9A97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infall</a:t>
            </a:r>
            <a:r>
              <a:rPr lang="en-US" sz="2400" b="1" dirty="0">
                <a:solidFill>
                  <a:srgbClr val="FF9A97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model: </a:t>
            </a:r>
            <a:r>
              <a:rPr lang="en-US" sz="2400" b="1" dirty="0" err="1">
                <a:solidFill>
                  <a:srgbClr val="FF9A97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infall</a:t>
            </a:r>
            <a:r>
              <a:rPr lang="en-US" sz="2400" b="1" dirty="0">
                <a:solidFill>
                  <a:srgbClr val="FF9A97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rate in </a:t>
            </a:r>
            <a:r>
              <a:rPr lang="en-US" sz="2000" b="1" dirty="0" err="1">
                <a:solidFill>
                  <a:srgbClr val="FF9A97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 charset="2"/>
              </a:rPr>
              <a:t></a:t>
            </a:r>
            <a:r>
              <a:rPr lang="en-US" sz="2400" b="1" dirty="0">
                <a:solidFill>
                  <a:srgbClr val="FF9A97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 charset="2"/>
              </a:rPr>
              <a:t> </a:t>
            </a:r>
            <a:r>
              <a:rPr lang="en-US" sz="2400" b="1" dirty="0" err="1">
                <a:solidFill>
                  <a:srgbClr val="FF9A97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 charset="2"/>
              </a:rPr>
              <a:t>neighbourhood</a:t>
            </a:r>
            <a:endParaRPr lang="en-US" sz="2000" b="1" dirty="0">
              <a:solidFill>
                <a:srgbClr val="FF9A97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344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1575" y="796925"/>
            <a:ext cx="6799263" cy="5262563"/>
          </a:xfrm>
          <a:prstGeom prst="rect">
            <a:avLst/>
          </a:prstGeom>
          <a:noFill/>
        </p:spPr>
      </p:pic>
      <p:sp>
        <p:nvSpPr>
          <p:cNvPr id="234500" name="AutoShape 4"/>
          <p:cNvSpPr>
            <a:spLocks noChangeArrowheads="1"/>
          </p:cNvSpPr>
          <p:nvPr/>
        </p:nvSpPr>
        <p:spPr bwMode="auto">
          <a:xfrm>
            <a:off x="2586038" y="1219200"/>
            <a:ext cx="4818062" cy="523875"/>
          </a:xfrm>
          <a:prstGeom prst="wedgeEllipseCallout">
            <a:avLst>
              <a:gd name="adj1" fmla="val -51421"/>
              <a:gd name="adj2" fmla="val 120606"/>
            </a:avLst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Halo and thick disk formation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4501" name="AutoShape 5"/>
          <p:cNvSpPr>
            <a:spLocks noChangeArrowheads="1"/>
          </p:cNvSpPr>
          <p:nvPr/>
        </p:nvSpPr>
        <p:spPr bwMode="auto">
          <a:xfrm>
            <a:off x="4035425" y="3429000"/>
            <a:ext cx="3160713" cy="523875"/>
          </a:xfrm>
          <a:prstGeom prst="wedgeEllipseCallout">
            <a:avLst>
              <a:gd name="adj1" fmla="val -48389"/>
              <a:gd name="adj2" fmla="val 142426"/>
            </a:avLst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thin disk formation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2663825" y="6172200"/>
            <a:ext cx="443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FF9A9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Chiappini</a:t>
            </a:r>
            <a:r>
              <a:rPr lang="en-US" dirty="0">
                <a:solidFill>
                  <a:srgbClr val="FF9A9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, </a:t>
            </a:r>
            <a:r>
              <a:rPr lang="en-US" dirty="0" err="1">
                <a:solidFill>
                  <a:srgbClr val="FF9A9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Matteucci</a:t>
            </a:r>
            <a:r>
              <a:rPr lang="en-US" dirty="0">
                <a:solidFill>
                  <a:srgbClr val="FF9A9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&amp; </a:t>
            </a:r>
            <a:r>
              <a:rPr lang="en-US" dirty="0" err="1">
                <a:solidFill>
                  <a:srgbClr val="FF9A9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Gratton</a:t>
            </a:r>
            <a:r>
              <a:rPr lang="en-US" dirty="0">
                <a:solidFill>
                  <a:srgbClr val="FF9A9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(1997)</a:t>
            </a:r>
          </a:p>
        </p:txBody>
      </p:sp>
      <p:sp>
        <p:nvSpPr>
          <p:cNvPr id="234503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458200" y="6400800"/>
            <a:ext cx="228600" cy="228600"/>
          </a:xfrm>
          <a:prstGeom prst="actionButtonBackPrevious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sci05tosib">
  <a:themeElements>
    <a:clrScheme name="stsci05tosib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sci05tosib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tsci05tosib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sci05tosib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sci05tosib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sci05tosib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sci05tosib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sci05tosib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sci05tosib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17143</TotalTime>
  <Words>1949</Words>
  <Application>Microsoft Macintosh PowerPoint</Application>
  <PresentationFormat>On-screen Show (4:3)</PresentationFormat>
  <Paragraphs>243</Paragraphs>
  <Slides>29</Slides>
  <Notes>20</Notes>
  <HiddenSlides>0</HiddenSlides>
  <MMClips>0</MMClips>
  <ScaleCrop>false</ScaleCrop>
  <HeadingPairs>
    <vt:vector size="8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  <vt:variant>
        <vt:lpstr>Custom Shows</vt:lpstr>
      </vt:variant>
      <vt:variant>
        <vt:i4>1</vt:i4>
      </vt:variant>
    </vt:vector>
  </HeadingPairs>
  <TitlesOfParts>
    <vt:vector size="33" baseType="lpstr">
      <vt:lpstr>Struttura predefinita</vt:lpstr>
      <vt:lpstr>stsci05tosib</vt:lpstr>
      <vt:lpstr>Φωτογραφία του Photo Editor</vt:lpstr>
      <vt:lpstr>Chemical evolution modeling:  the role of star formation histories and gas flows</vt:lpstr>
      <vt:lpstr>Chemical evolution modelling:  the role of star formation histories and gas flows</vt:lpstr>
      <vt:lpstr>Once upon the time ...</vt:lpstr>
      <vt:lpstr>Then, roughly at the same time,  we moved,  … and found our way to astrophysics</vt:lpstr>
      <vt:lpstr>SF and gas flows (in and out), and their rates ratio  are the key ingredients  in chemical evolution models</vt:lpstr>
      <vt:lpstr>Infall history: MW models (the 80s)</vt:lpstr>
      <vt:lpstr>infall to reproduce properties of stellar populations</vt:lpstr>
      <vt:lpstr>Infall history: MW models (2)</vt:lpstr>
      <vt:lpstr>two-infall model: infall rate in  neighbourhood</vt:lpstr>
      <vt:lpstr>Infall history: MW models (2)</vt:lpstr>
      <vt:lpstr>Infall summary</vt:lpstr>
      <vt:lpstr>galactic winds</vt:lpstr>
      <vt:lpstr>first wind models: Matteucci &amp; Tosi 85, Pilyugin 93, Marconi et al 94</vt:lpstr>
      <vt:lpstr>gas flows comparison</vt:lpstr>
      <vt:lpstr>Star formation history </vt:lpstr>
      <vt:lpstr>Slide 16</vt:lpstr>
      <vt:lpstr>Star Formation</vt:lpstr>
      <vt:lpstr>SF in the Milky Way</vt:lpstr>
      <vt:lpstr>We need robust SFHs</vt:lpstr>
      <vt:lpstr>Slide 20</vt:lpstr>
      <vt:lpstr>Slide 21</vt:lpstr>
      <vt:lpstr>Effect of distance on star resolution       on reachable lookback times / stellar ages</vt:lpstr>
      <vt:lpstr>SFHs in dwarf galaxies</vt:lpstr>
      <vt:lpstr>SFHs in Spirals</vt:lpstr>
      <vt:lpstr>comparison</vt:lpstr>
      <vt:lpstr>THANKS !</vt:lpstr>
      <vt:lpstr>Models in cosmological context are the new frontier, but still far from satisfactory</vt:lpstr>
      <vt:lpstr>And, by the way,</vt:lpstr>
      <vt:lpstr>SFHs from CMDs of resolved stellar  populations</vt:lpstr>
      <vt:lpstr>Presentazione personalizzata 1</vt:lpstr>
    </vt:vector>
  </TitlesOfParts>
  <Company>Monica Tosi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FORMATION HISTORIES  FROM RESOLVED STELLAR POPULATIONS: IN AND BEYOND THE LOCAL GROUP</dc:title>
  <cp:lastModifiedBy>Monica Tosi</cp:lastModifiedBy>
  <cp:revision>987</cp:revision>
  <cp:lastPrinted>2013-09-09T12:16:36Z</cp:lastPrinted>
  <dcterms:created xsi:type="dcterms:W3CDTF">2013-09-13T12:22:17Z</dcterms:created>
  <dcterms:modified xsi:type="dcterms:W3CDTF">2013-09-13T13:20:40Z</dcterms:modified>
</cp:coreProperties>
</file>