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3" r:id="rId3"/>
    <p:sldId id="326" r:id="rId4"/>
    <p:sldId id="284" r:id="rId5"/>
    <p:sldId id="330" r:id="rId6"/>
    <p:sldId id="332" r:id="rId7"/>
    <p:sldId id="327" r:id="rId8"/>
    <p:sldId id="328" r:id="rId9"/>
    <p:sldId id="301" r:id="rId10"/>
    <p:sldId id="319" r:id="rId11"/>
    <p:sldId id="302" r:id="rId12"/>
    <p:sldId id="317" r:id="rId13"/>
    <p:sldId id="316" r:id="rId14"/>
    <p:sldId id="303" r:id="rId15"/>
    <p:sldId id="329" r:id="rId16"/>
    <p:sldId id="309" r:id="rId17"/>
    <p:sldId id="315" r:id="rId18"/>
    <p:sldId id="306" r:id="rId19"/>
    <p:sldId id="325" r:id="rId20"/>
    <p:sldId id="320" r:id="rId21"/>
    <p:sldId id="321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E6E6E6"/>
    <a:srgbClr val="45E910"/>
    <a:srgbClr val="FF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9" d="100"/>
          <a:sy n="99" d="100"/>
        </p:scale>
        <p:origin x="-1656" y="-176"/>
      </p:cViewPr>
      <p:guideLst>
        <p:guide orient="horz" pos="2682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3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818-1A52-454C-8D86-E91296ED3E01}" type="datetimeFigureOut">
              <a:rPr lang="en-US" smtClean="0"/>
              <a:t>18/9/13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38A5-2CE1-3847-BD44-ED1A1380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E74D-8A22-D24F-B78E-6BB4BEA6315D}" type="datetimeFigureOut">
              <a:rPr lang="en-US" smtClean="0"/>
              <a:t>18/9/13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F005-4B13-1B42-8B8C-7DA249DB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3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CF005-4B13-1B42-8B8C-7DA249DB3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CF005-4B13-1B42-8B8C-7DA249DB37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CDD7-50EC-5443-B50F-A75EB60A0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61FC-CF9F-8642-88DF-15E1E17A36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466-8DCC-E541-B905-3427E333899B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E58D-79F4-5945-9E98-5F6AC0C94ED6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E225-4FB3-B540-9258-F8A73D4F2371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4CD-1856-094A-A2CC-24325E413EE2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759-726F-254E-9447-CABA1A76251B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AA60-FA8F-4B44-B321-F062276BC8CA}" type="datetime1">
              <a:rPr lang="en-US" smtClean="0"/>
              <a:t>18/9/13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56E0-F549-BE4C-969B-6B234F473A38}" type="datetime1">
              <a:rPr lang="en-US" smtClean="0"/>
              <a:t>18/9/13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A22C-B9B5-254C-BECC-4C3D4A4A32DA}" type="datetime1">
              <a:rPr lang="en-US" smtClean="0"/>
              <a:t>18/9/13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7DED-77CB-F544-AB7D-B3F46739A73C}" type="datetime1">
              <a:rPr lang="en-US" smtClean="0"/>
              <a:t>18/9/13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F8A5-9A8D-4B45-B637-1ABE82AE7CBE}" type="datetime1">
              <a:rPr lang="en-US" smtClean="0"/>
              <a:t>18/9/13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3182-E7AB-8F4E-A61F-D69FE20CE8BE}" type="datetime1">
              <a:rPr lang="en-US" smtClean="0"/>
              <a:t>18/9/13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EBF7-09B6-9740-AC01-85C6D2616441}" type="datetime1">
              <a:rPr lang="en-US" smtClean="0"/>
              <a:t>18/9/13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Jerusalem Winter School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4BC7-8FBF-0642-8C7D-60669E4F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7.emf"/><Relationship Id="rId6" Type="http://schemas.openxmlformats.org/officeDocument/2006/relationships/package" Target="../embeddings/Microsoft_Word_Document9.docx"/><Relationship Id="rId7" Type="http://schemas.openxmlformats.org/officeDocument/2006/relationships/image" Target="../media/image18.png"/><Relationship Id="rId8" Type="http://schemas.openxmlformats.org/officeDocument/2006/relationships/package" Target="../embeddings/Microsoft_Word_Document10.docx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21.png"/><Relationship Id="rId5" Type="http://schemas.openxmlformats.org/officeDocument/2006/relationships/package" Target="../embeddings/Microsoft_Word_Document12.docx"/><Relationship Id="rId6" Type="http://schemas.openxmlformats.org/officeDocument/2006/relationships/image" Target="../media/image22.emf"/><Relationship Id="rId7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5.emf"/><Relationship Id="rId5" Type="http://schemas.openxmlformats.org/officeDocument/2006/relationships/package" Target="../embeddings/Microsoft_Word_Document13.docx"/><Relationship Id="rId6" Type="http://schemas.openxmlformats.org/officeDocument/2006/relationships/image" Target="../media/image28.emf"/><Relationship Id="rId7" Type="http://schemas.openxmlformats.org/officeDocument/2006/relationships/package" Target="../embeddings/Microsoft_Word_Document14.docx"/><Relationship Id="rId8" Type="http://schemas.openxmlformats.org/officeDocument/2006/relationships/image" Target="../media/image2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1.png"/><Relationship Id="rId5" Type="http://schemas.openxmlformats.org/officeDocument/2006/relationships/package" Target="../embeddings/Microsoft_Word_Document15.docx"/><Relationship Id="rId6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7.docx"/><Relationship Id="rId12" Type="http://schemas.openxmlformats.org/officeDocument/2006/relationships/image" Target="../media/image35.emf"/><Relationship Id="rId13" Type="http://schemas.openxmlformats.org/officeDocument/2006/relationships/package" Target="../embeddings/Microsoft_Word_Document18.docx"/><Relationship Id="rId14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Relationship Id="rId4" Type="http://schemas.openxmlformats.org/officeDocument/2006/relationships/package" Target="../embeddings/Microsoft_Word_Document16.docx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34.emf"/><Relationship Id="rId1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Microsoft_Word_Document19.docx"/><Relationship Id="rId5" Type="http://schemas.openxmlformats.org/officeDocument/2006/relationships/image" Target="../media/image38.emf"/><Relationship Id="rId6" Type="http://schemas.openxmlformats.org/officeDocument/2006/relationships/package" Target="../embeddings/Microsoft_Word_Document20.docx"/><Relationship Id="rId7" Type="http://schemas.openxmlformats.org/officeDocument/2006/relationships/image" Target="../media/image39.emf"/><Relationship Id="rId8" Type="http://schemas.openxmlformats.org/officeDocument/2006/relationships/package" Target="../embeddings/Microsoft_Word_Document21.docx"/><Relationship Id="rId9" Type="http://schemas.openxmlformats.org/officeDocument/2006/relationships/image" Target="../media/image40.png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4.docx"/><Relationship Id="rId12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7.png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8.png"/><Relationship Id="rId10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6.docx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9" Type="http://schemas.openxmlformats.org/officeDocument/2006/relationships/package" Target="../embeddings/Microsoft_Word_Document7.docx"/><Relationship Id="rId1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04272" y="3071820"/>
            <a:ext cx="73014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Metallicity and the control of star-formation*</a:t>
            </a:r>
          </a:p>
          <a:p>
            <a:endParaRPr lang="en-US" sz="2000" dirty="0"/>
          </a:p>
          <a:p>
            <a:r>
              <a:rPr lang="en-US" sz="2000" dirty="0" smtClean="0"/>
              <a:t>Simon Lilly</a:t>
            </a:r>
          </a:p>
          <a:p>
            <a:r>
              <a:rPr lang="en-US" sz="2000" dirty="0" smtClean="0"/>
              <a:t>ETH Zurich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* based on Lilly, </a:t>
            </a:r>
            <a:r>
              <a:rPr lang="en-US" dirty="0" err="1" smtClean="0">
                <a:solidFill>
                  <a:srgbClr val="7F7F7F"/>
                </a:solidFill>
              </a:rPr>
              <a:t>Carollo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err="1" smtClean="0">
                <a:solidFill>
                  <a:srgbClr val="7F7F7F"/>
                </a:solidFill>
              </a:rPr>
              <a:t>Renzini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err="1" smtClean="0">
                <a:solidFill>
                  <a:srgbClr val="7F7F7F"/>
                </a:solidFill>
              </a:rPr>
              <a:t>Pipino</a:t>
            </a:r>
            <a:r>
              <a:rPr lang="en-US" dirty="0" smtClean="0">
                <a:solidFill>
                  <a:srgbClr val="7F7F7F"/>
                </a:solidFill>
              </a:rPr>
              <a:t> &amp; </a:t>
            </a:r>
            <a:r>
              <a:rPr lang="en-US" dirty="0" err="1" smtClean="0">
                <a:solidFill>
                  <a:srgbClr val="7F7F7F"/>
                </a:solidFill>
              </a:rPr>
              <a:t>Peng</a:t>
            </a:r>
            <a:r>
              <a:rPr lang="en-US" dirty="0" smtClean="0">
                <a:solidFill>
                  <a:srgbClr val="7F7F7F"/>
                </a:solidFill>
              </a:rPr>
              <a:t> (2013) </a:t>
            </a:r>
            <a:r>
              <a:rPr lang="en-US" dirty="0" err="1" smtClean="0">
                <a:solidFill>
                  <a:srgbClr val="7F7F7F"/>
                </a:solidFill>
              </a:rPr>
              <a:t>ApJ</a:t>
            </a:r>
            <a:r>
              <a:rPr lang="en-US" dirty="0" smtClean="0">
                <a:solidFill>
                  <a:srgbClr val="7F7F7F"/>
                </a:solidFill>
              </a:rPr>
              <a:t> 772 119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1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t_durh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64" y="1848105"/>
            <a:ext cx="4841110" cy="7009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6584" y="4086514"/>
            <a:ext cx="4277177" cy="3476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un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584" y="4004922"/>
            <a:ext cx="4875089" cy="344498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0596" y="114504"/>
            <a:ext cx="874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Aside: </a:t>
            </a:r>
            <a:r>
              <a:rPr lang="en-US" sz="2400" dirty="0"/>
              <a:t>M</a:t>
            </a:r>
            <a:r>
              <a:rPr lang="en-US" sz="2400" dirty="0" smtClean="0"/>
              <a:t>apping </a:t>
            </a:r>
            <a:r>
              <a:rPr lang="en-US" sz="2400" dirty="0" err="1" smtClean="0"/>
              <a:t>MgII</a:t>
            </a:r>
            <a:r>
              <a:rPr lang="en-US" sz="2400" dirty="0" smtClean="0"/>
              <a:t> in outflows at intermediate redshift</a:t>
            </a:r>
            <a:endParaRPr lang="en-US" sz="240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3258612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Mapping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MgII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at intermediate redshift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593" y="3129930"/>
            <a:ext cx="5123407" cy="2258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484" y="1975777"/>
            <a:ext cx="4904170" cy="1073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05340" y="939365"/>
            <a:ext cx="510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Outflow EW and &lt;</a:t>
            </a:r>
            <a:r>
              <a:rPr lang="en-US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&gt; of outflow </a:t>
            </a:r>
            <a:r>
              <a:rPr lang="en-US" dirty="0" err="1" smtClean="0"/>
              <a:t>MgII</a:t>
            </a:r>
            <a:r>
              <a:rPr lang="en-US" dirty="0" smtClean="0"/>
              <a:t> as</a:t>
            </a:r>
            <a:r>
              <a:rPr lang="en-US" i="1" dirty="0" smtClean="0">
                <a:latin typeface="Times New Roman"/>
                <a:cs typeface="Times New Roman"/>
              </a:rPr>
              <a:t> f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in ~500 stacked  “down the barrel” zCOSMOS spectra  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Bordoloi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 2013 arXiv1307.6553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650" y="924775"/>
            <a:ext cx="3934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 Radial and azimuthal &lt;W&gt;</a:t>
            </a:r>
            <a:r>
              <a:rPr lang="en-US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MgII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behind 4000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0.5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 z &lt;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0.9 zCOSMOS galaxies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Bordoloi</a:t>
            </a:r>
            <a:r>
              <a:rPr lang="en-US" dirty="0" smtClean="0">
                <a:solidFill>
                  <a:srgbClr val="7F7F7F"/>
                </a:solidFill>
              </a:rPr>
              <a:t>+ 2011, </a:t>
            </a:r>
            <a:r>
              <a:rPr lang="en-US" dirty="0" err="1" smtClean="0">
                <a:solidFill>
                  <a:srgbClr val="7F7F7F"/>
                </a:solidFill>
              </a:rPr>
              <a:t>ApJ</a:t>
            </a:r>
            <a:r>
              <a:rPr lang="en-US" dirty="0" smtClean="0">
                <a:solidFill>
                  <a:srgbClr val="7F7F7F"/>
                </a:solidFill>
              </a:rPr>
              <a:t> 743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59290" y="5467999"/>
            <a:ext cx="481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Also evidence for magnetization of wind from excess Faraday Rotation of background quasars 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Bernet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+ 2007, Nature,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Bernet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+ 2013,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ApJL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Metallicity as a diagnostic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726" y="135618"/>
            <a:ext cx="85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Metallicity as a diagnostic of the regulator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64622" y="2927843"/>
            <a:ext cx="345059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Generally small, only term that depends on history of system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100" y="4846120"/>
            <a:ext cx="8498232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/>
              </a:rPr>
              <a:t>Key idea: Metallicity is set “instantaneously” by the parameters of the regulator,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Times New Roman"/>
              </a:rPr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cs typeface="Times New Roman"/>
              </a:rPr>
              <a:t> and by the </a:t>
            </a:r>
            <a:r>
              <a:rPr lang="en-US" dirty="0" err="1" smtClean="0">
                <a:cs typeface="Times New Roman"/>
              </a:rPr>
              <a:t>sSFR</a:t>
            </a:r>
            <a:r>
              <a:rPr lang="en-US" dirty="0" smtClean="0">
                <a:cs typeface="Times New Roman"/>
              </a:rPr>
              <a:t> (which is set by specific accretion rate), and not by the previous history of the galaxy, which enters only via the (small) </a:t>
            </a:r>
            <a:r>
              <a:rPr lang="en-US" dirty="0" err="1" smtClean="0">
                <a:latin typeface="Times New Roman"/>
                <a:cs typeface="Times New Roman"/>
              </a:rPr>
              <a:t>dln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dt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term, i.e. extreme flow-through solution.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This is because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gas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is short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69834"/>
              </p:ext>
            </p:extLst>
          </p:nvPr>
        </p:nvGraphicFramePr>
        <p:xfrm>
          <a:off x="689085" y="3760326"/>
          <a:ext cx="7453678" cy="65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5" name="Document" r:id="rId4" imgW="5334000" imgH="469900" progId="Word.Document.12">
                  <p:embed/>
                </p:oleObj>
              </mc:Choice>
              <mc:Fallback>
                <p:oleObj name="Document" r:id="rId4" imgW="53340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085" y="3760326"/>
                        <a:ext cx="7453678" cy="65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50286"/>
              </p:ext>
            </p:extLst>
          </p:nvPr>
        </p:nvGraphicFramePr>
        <p:xfrm>
          <a:off x="264101" y="968375"/>
          <a:ext cx="9007347" cy="6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6" name="Document" r:id="rId6" imgW="5334000" imgH="406400" progId="Word.Document.12">
                  <p:embed/>
                </p:oleObj>
              </mc:Choice>
              <mc:Fallback>
                <p:oleObj name="Document" r:id="rId6" imgW="53340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101" y="968375"/>
                        <a:ext cx="9007347" cy="68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03919"/>
              </p:ext>
            </p:extLst>
          </p:nvPr>
        </p:nvGraphicFramePr>
        <p:xfrm>
          <a:off x="264101" y="2098627"/>
          <a:ext cx="7746786" cy="68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7" name="Document" r:id="rId8" imgW="5334000" imgH="469900" progId="Word.Document.12">
                  <p:embed/>
                </p:oleObj>
              </mc:Choice>
              <mc:Fallback>
                <p:oleObj name="Document" r:id="rId8" imgW="53340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101" y="2098627"/>
                        <a:ext cx="7746786" cy="68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5264"/>
              </p:ext>
            </p:extLst>
          </p:nvPr>
        </p:nvGraphicFramePr>
        <p:xfrm>
          <a:off x="6496247" y="2103759"/>
          <a:ext cx="1787350" cy="67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8" name="Equation" r:id="rId10" imgW="1219200" imgH="457200" progId="Equation.3">
                  <p:embed/>
                </p:oleObj>
              </mc:Choice>
              <mc:Fallback>
                <p:oleObj name="Equation" r:id="rId10" imgW="1219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6247" y="2103759"/>
                        <a:ext cx="1787350" cy="67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35780" y="1664822"/>
            <a:ext cx="2093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c.f. closed box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8222" y="2003376"/>
            <a:ext cx="2120639" cy="843289"/>
          </a:xfrm>
          <a:prstGeom prst="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4101" y="3518613"/>
            <a:ext cx="6775462" cy="1018086"/>
          </a:xfrm>
          <a:prstGeom prst="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37395" y="2256712"/>
            <a:ext cx="2080772" cy="6041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21877" y="3919682"/>
            <a:ext cx="2558713" cy="65754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02029" y="2832394"/>
            <a:ext cx="22835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87063" y="2985789"/>
            <a:ext cx="33931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This term from </a:t>
            </a:r>
            <a:r>
              <a:rPr lang="en-US" sz="16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dm</a:t>
            </a:r>
            <a:r>
              <a:rPr lang="en-US" sz="1600" baseline="-25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gas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dt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 ≠ 0</a:t>
            </a:r>
            <a:endParaRPr lang="en-US" sz="16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341302" y="4678048"/>
            <a:ext cx="36982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3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 animBg="1"/>
      <p:bldP spid="25" grpId="0"/>
      <p:bldP spid="29" grpId="0" animBg="1"/>
      <p:bldP spid="30" grpId="0" animBg="1"/>
      <p:bldP spid="2" grpId="0" animBg="1"/>
      <p:bldP spid="2" grpId="1" animBg="1"/>
      <p:bldP spid="32" grpId="0" animBg="1"/>
      <p:bldP spid="32" grpId="1" animBg="1"/>
      <p:bldP spid="27" grpId="1"/>
      <p:bldP spid="2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2816"/>
              </p:ext>
            </p:extLst>
          </p:nvPr>
        </p:nvGraphicFramePr>
        <p:xfrm>
          <a:off x="1362982" y="1123521"/>
          <a:ext cx="8313716" cy="73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2" name="Document" r:id="rId3" imgW="5334000" imgH="469900" progId="Word.Document.12">
                  <p:embed/>
                </p:oleObj>
              </mc:Choice>
              <mc:Fallback>
                <p:oleObj name="Document" r:id="rId3" imgW="53340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982" y="1123521"/>
                        <a:ext cx="8313716" cy="732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925" y="5618442"/>
            <a:ext cx="394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j-lt"/>
                <a:cs typeface="Times New Roman"/>
              </a:rPr>
              <a:t>We can get </a:t>
            </a:r>
            <a:r>
              <a:rPr lang="en-US" i="1" dirty="0" err="1" smtClean="0">
                <a:latin typeface="Times New Roman"/>
                <a:cs typeface="Times New Roman"/>
              </a:rPr>
              <a:t>f</a:t>
            </a:r>
            <a:r>
              <a:rPr lang="en-US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dirty="0"/>
              <a:t>(</a:t>
            </a:r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baseline="-25000" dirty="0" err="1">
                <a:latin typeface="Times New Roman"/>
                <a:cs typeface="Times New Roman"/>
              </a:rPr>
              <a:t>star</a:t>
            </a:r>
            <a:r>
              <a:rPr lang="en-US" dirty="0"/>
              <a:t>) </a:t>
            </a:r>
            <a:r>
              <a:rPr lang="en-US" dirty="0" smtClean="0"/>
              <a:t>directly </a:t>
            </a:r>
            <a:r>
              <a:rPr lang="en-US" dirty="0"/>
              <a:t>from </a:t>
            </a:r>
            <a:r>
              <a:rPr lang="en-US" i="1" dirty="0">
                <a:latin typeface="Times New Roman"/>
                <a:cs typeface="Times New Roman"/>
              </a:rPr>
              <a:t>Z</a:t>
            </a:r>
            <a:r>
              <a:rPr lang="en-US" dirty="0"/>
              <a:t>(</a:t>
            </a:r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baseline="-25000" dirty="0" err="1">
                <a:latin typeface="Times New Roman"/>
                <a:cs typeface="Times New Roman"/>
              </a:rPr>
              <a:t>star</a:t>
            </a:r>
            <a:r>
              <a:rPr lang="en-US" dirty="0" smtClean="0"/>
              <a:t>), without needing to know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 or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l (</a:t>
            </a:r>
            <a:r>
              <a:rPr lang="en-US" dirty="0" smtClean="0">
                <a:latin typeface="+mj-lt"/>
                <a:cs typeface="Symbol" charset="2"/>
              </a:rPr>
              <a:t>assume 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are </a:t>
            </a:r>
            <a:r>
              <a:rPr lang="en-US" dirty="0">
                <a:latin typeface="+mj-lt"/>
                <a:cs typeface="Symbol" charset="2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   ~ independent of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12863"/>
              </p:ext>
            </p:extLst>
          </p:nvPr>
        </p:nvGraphicFramePr>
        <p:xfrm>
          <a:off x="4439950" y="5972357"/>
          <a:ext cx="8209334" cy="56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3" name="Document" r:id="rId5" imgW="5334000" imgH="355600" progId="Word.Document.12">
                  <p:embed/>
                </p:oleObj>
              </mc:Choice>
              <mc:Fallback>
                <p:oleObj name="Document" r:id="rId5" imgW="53340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9950" y="5972357"/>
                        <a:ext cx="8209334" cy="56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925" y="2090098"/>
            <a:ext cx="5406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following: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Global link between cosmic </a:t>
            </a:r>
            <a:r>
              <a:rPr lang="en-US" dirty="0" err="1" smtClean="0">
                <a:latin typeface="Times New Roman"/>
                <a:cs typeface="Times New Roman"/>
              </a:rPr>
              <a:t>sSFR</a:t>
            </a:r>
            <a:r>
              <a:rPr lang="en-US" dirty="0" smtClean="0">
                <a:latin typeface="Times New Roman"/>
                <a:cs typeface="Times New Roman"/>
              </a:rPr>
              <a:t>(t) </a:t>
            </a:r>
            <a:r>
              <a:rPr lang="en-US" dirty="0" smtClean="0"/>
              <a:t>and </a:t>
            </a:r>
            <a:r>
              <a:rPr lang="en-US" dirty="0" smtClean="0"/>
              <a:t>typical   </a:t>
            </a:r>
            <a:r>
              <a:rPr lang="en-US" dirty="0" smtClean="0">
                <a:latin typeface="Times New Roman"/>
                <a:cs typeface="Times New Roman"/>
              </a:rPr>
              <a:t>Z(t) </a:t>
            </a:r>
            <a:r>
              <a:rPr lang="en-US" dirty="0" smtClean="0">
                <a:cs typeface="Times New Roman"/>
              </a:rPr>
              <a:t>in the </a:t>
            </a:r>
            <a:r>
              <a:rPr lang="en-US" dirty="0" smtClean="0">
                <a:cs typeface="Times New Roman"/>
              </a:rPr>
              <a:t>Universe</a:t>
            </a:r>
          </a:p>
          <a:p>
            <a:pPr marL="358775" indent="-358775"/>
            <a:r>
              <a:rPr lang="en-US" dirty="0">
                <a:latin typeface="Apple Casual"/>
                <a:cs typeface="Apple Casual"/>
              </a:rPr>
              <a:t> </a:t>
            </a:r>
            <a:r>
              <a:rPr lang="en-US" dirty="0" smtClean="0">
                <a:latin typeface="Apple Casual"/>
                <a:cs typeface="Apple Casual"/>
              </a:rPr>
              <a:t>  </a:t>
            </a:r>
            <a:endParaRPr lang="en-US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908720"/>
            <a:ext cx="6782842" cy="1121328"/>
          </a:xfrm>
          <a:prstGeom prst="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83968" y="5805264"/>
            <a:ext cx="4645948" cy="895296"/>
          </a:xfrm>
          <a:prstGeom prst="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726" y="135618"/>
            <a:ext cx="85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Metallicity as a diagnostic of the regulator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531" y="2428108"/>
            <a:ext cx="3213792" cy="3190334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956343" y="2570273"/>
            <a:ext cx="172782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0000FF"/>
                </a:solidFill>
              </a:rPr>
              <a:t>Møller</a:t>
            </a:r>
            <a:r>
              <a:rPr lang="en-US" sz="1600" dirty="0" smtClean="0">
                <a:solidFill>
                  <a:srgbClr val="0000FF"/>
                </a:solidFill>
              </a:rPr>
              <a:t> et al 2013</a:t>
            </a:r>
          </a:p>
          <a:p>
            <a:pPr algn="r"/>
            <a:r>
              <a:rPr lang="en-US" sz="1600" dirty="0" smtClean="0">
                <a:solidFill>
                  <a:srgbClr val="0000FF"/>
                </a:solidFill>
              </a:rPr>
              <a:t>DLA metallicities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25" y="3807593"/>
            <a:ext cx="5441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Requires a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SFR</a:t>
            </a:r>
            <a:r>
              <a:rPr lang="en-US" dirty="0" smtClean="0"/>
              <a:t>) relation ….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…. that will only change with time </a:t>
            </a:r>
            <a:r>
              <a:rPr lang="en-US" u="sng" dirty="0" smtClean="0"/>
              <a:t>to the extent that </a:t>
            </a:r>
            <a:r>
              <a:rPr lang="en-US" i="1" u="sng" dirty="0" smtClean="0">
                <a:latin typeface="Symbol" charset="2"/>
                <a:cs typeface="Symbol" charset="2"/>
              </a:rPr>
              <a:t>e</a:t>
            </a:r>
            <a:r>
              <a:rPr lang="en-US" i="1" u="sng" dirty="0" smtClean="0"/>
              <a:t> </a:t>
            </a:r>
            <a:r>
              <a:rPr lang="en-US" u="sng" dirty="0" smtClean="0"/>
              <a:t>and</a:t>
            </a:r>
            <a:r>
              <a:rPr lang="en-US" i="1" u="sng" dirty="0" smtClean="0">
                <a:latin typeface="Symbol" charset="2"/>
                <a:cs typeface="Symbol" charset="2"/>
              </a:rPr>
              <a:t> l </a:t>
            </a:r>
            <a:r>
              <a:rPr lang="en-US" u="sng" dirty="0" smtClean="0"/>
              <a:t>do</a:t>
            </a:r>
            <a:r>
              <a:rPr lang="en-US" dirty="0" smtClean="0"/>
              <a:t>:  so we expect a </a:t>
            </a:r>
            <a:r>
              <a:rPr lang="en-US" i="1" dirty="0" smtClean="0"/>
              <a:t>“</a:t>
            </a:r>
            <a:r>
              <a:rPr lang="en-US" dirty="0" smtClean="0"/>
              <a:t>fundamental metallicity relation”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882" y="33995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pple Casual"/>
                <a:cs typeface="Apple Casual"/>
              </a:rPr>
              <a:t>Note also: link with </a:t>
            </a:r>
            <a:r>
              <a:rPr lang="en-US" dirty="0">
                <a:solidFill>
                  <a:srgbClr val="008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8000"/>
                </a:solidFill>
                <a:latin typeface="Apple Casual"/>
                <a:cs typeface="Apple Casual"/>
              </a:rPr>
              <a:t>/Fe 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which follows from </a:t>
            </a:r>
            <a:r>
              <a:rPr lang="en-US" dirty="0" err="1" smtClean="0">
                <a:solidFill>
                  <a:srgbClr val="008000"/>
                </a:solidFill>
                <a:latin typeface="Apple Casual"/>
                <a:cs typeface="Apple Casual"/>
              </a:rPr>
              <a:t>sSFR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:  </a:t>
            </a:r>
            <a:r>
              <a:rPr lang="en-US" dirty="0">
                <a:solidFill>
                  <a:srgbClr val="008000"/>
                </a:solidFill>
                <a:latin typeface="Apple Casual"/>
                <a:cs typeface="Apple Casual"/>
              </a:rPr>
              <a:t>Expect knee 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in </a:t>
            </a:r>
            <a:r>
              <a:rPr lang="en-US" dirty="0">
                <a:solidFill>
                  <a:srgbClr val="008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8000"/>
                </a:solidFill>
                <a:latin typeface="Apple Casual"/>
                <a:cs typeface="Apple Casual"/>
              </a:rPr>
              <a:t>/Fe 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vs. Z to </a:t>
            </a:r>
            <a:r>
              <a:rPr lang="en-US" dirty="0">
                <a:solidFill>
                  <a:srgbClr val="008000"/>
                </a:solidFill>
                <a:latin typeface="Apple Casual"/>
                <a:cs typeface="Apple Casual"/>
              </a:rPr>
              <a:t>migrate to lower Z in lower mass galaxies</a:t>
            </a:r>
            <a:endParaRPr lang="en-US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54584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 animBg="1"/>
      <p:bldP spid="18" grpId="0"/>
      <p:bldP spid="18" grpId="1"/>
      <p:bldP spid="10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06" y="146745"/>
            <a:ext cx="847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star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SFR</a:t>
            </a:r>
            <a:r>
              <a:rPr lang="en-US" sz="2400" dirty="0" smtClean="0">
                <a:solidFill>
                  <a:srgbClr val="000000"/>
                </a:solidFill>
              </a:rPr>
              <a:t>) is observationally a </a:t>
            </a:r>
            <a:r>
              <a:rPr lang="en-US" sz="2400" u="sng" dirty="0" smtClean="0">
                <a:solidFill>
                  <a:srgbClr val="000000"/>
                </a:solidFill>
              </a:rPr>
              <a:t>mess</a:t>
            </a:r>
            <a:r>
              <a:rPr lang="en-US" sz="2400" baseline="-250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4" y="1295898"/>
            <a:ext cx="4117100" cy="29006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55" y="990093"/>
            <a:ext cx="6747043" cy="40690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52725" y="899699"/>
            <a:ext cx="2424907" cy="46043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16" y="4053561"/>
            <a:ext cx="4688063" cy="2470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6610" y="1363805"/>
            <a:ext cx="254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Ellison et al 2008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172" y="1328647"/>
            <a:ext cx="254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/>
                </a:solidFill>
              </a:rPr>
              <a:t>Mannucci</a:t>
            </a:r>
            <a:r>
              <a:rPr lang="en-US" sz="1600" dirty="0" smtClean="0">
                <a:solidFill>
                  <a:schemeClr val="bg1"/>
                </a:solidFill>
              </a:rPr>
              <a:t>  et al 2010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866" y="6355020"/>
            <a:ext cx="254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Yates et al 2012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90" y="4113764"/>
            <a:ext cx="3405380" cy="24672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610" y="6465786"/>
            <a:ext cx="254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Andrews &amp; Martini 2012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6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22" y="768080"/>
            <a:ext cx="7789197" cy="529157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FMR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726" y="135618"/>
            <a:ext cx="85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Reproducing the </a:t>
            </a:r>
            <a:r>
              <a:rPr lang="en-US" sz="2400" dirty="0" err="1" smtClean="0"/>
              <a:t>Mannucci</a:t>
            </a:r>
            <a:r>
              <a:rPr lang="en-US" sz="2400" dirty="0" smtClean="0"/>
              <a:t> et al Z(</a:t>
            </a:r>
            <a:r>
              <a:rPr lang="en-US" sz="2400" dirty="0" err="1" smtClean="0"/>
              <a:t>m,SFR</a:t>
            </a:r>
            <a:r>
              <a:rPr lang="en-US" sz="2400" dirty="0" smtClean="0"/>
              <a:t>) data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5945" y="1166279"/>
            <a:ext cx="3474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 from </a:t>
            </a:r>
            <a:r>
              <a:rPr lang="en-US" sz="1600" dirty="0" err="1" smtClean="0">
                <a:solidFill>
                  <a:schemeClr val="bg1"/>
                </a:solidFill>
              </a:rPr>
              <a:t>Mannucci</a:t>
            </a:r>
            <a:r>
              <a:rPr lang="en-US" sz="1600" dirty="0" smtClean="0">
                <a:solidFill>
                  <a:schemeClr val="bg1"/>
                </a:solidFill>
              </a:rPr>
              <a:t>  et al 2010 at </a:t>
            </a:r>
            <a:r>
              <a:rPr lang="en-US" sz="1600" i="1" dirty="0" smtClean="0">
                <a:solidFill>
                  <a:schemeClr val="bg1"/>
                </a:solidFill>
              </a:rPr>
              <a:t>z</a:t>
            </a:r>
            <a:r>
              <a:rPr lang="en-US" sz="1600" dirty="0" smtClean="0">
                <a:solidFill>
                  <a:schemeClr val="bg1"/>
                </a:solidFill>
              </a:rPr>
              <a:t> = </a:t>
            </a:r>
            <a:r>
              <a:rPr lang="en-US" sz="1600" dirty="0">
                <a:solidFill>
                  <a:schemeClr val="bg1"/>
                </a:solidFill>
              </a:rPr>
              <a:t>0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 ~ 0.07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83196" y="895068"/>
            <a:ext cx="4388368" cy="3763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2427" y="4458744"/>
            <a:ext cx="1356265" cy="409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</a:t>
            </a:r>
            <a:r>
              <a:rPr lang="en-US" sz="1400" dirty="0" smtClean="0"/>
              <a:t>og(</a:t>
            </a:r>
            <a:r>
              <a:rPr lang="en-US" sz="1400" i="1" dirty="0" err="1" smtClean="0">
                <a:latin typeface="Times New Roman"/>
                <a:cs typeface="Times New Roman"/>
              </a:rPr>
              <a:t>m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440019" y="2571932"/>
            <a:ext cx="135626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</a:t>
            </a:r>
            <a:r>
              <a:rPr lang="en-US" sz="1400" dirty="0" smtClean="0"/>
              <a:t>og(</a:t>
            </a:r>
            <a:r>
              <a:rPr lang="en-US" sz="1400" i="1" dirty="0" smtClean="0">
                <a:latin typeface="Times New Roman"/>
                <a:cs typeface="Times New Roman"/>
              </a:rPr>
              <a:t>SFR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685287" y="846834"/>
            <a:ext cx="4388367" cy="611833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97526"/>
              </p:ext>
            </p:extLst>
          </p:nvPr>
        </p:nvGraphicFramePr>
        <p:xfrm>
          <a:off x="4778652" y="957795"/>
          <a:ext cx="5071774" cy="44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Document" r:id="rId5" imgW="5334000" imgH="469900" progId="Word.Document.12">
                  <p:embed/>
                </p:oleObj>
              </mc:Choice>
              <mc:Fallback>
                <p:oleObj name="Document" r:id="rId5" imgW="53340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8652" y="957795"/>
                        <a:ext cx="5071774" cy="44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31886"/>
              </p:ext>
            </p:extLst>
          </p:nvPr>
        </p:nvGraphicFramePr>
        <p:xfrm>
          <a:off x="4685287" y="1751055"/>
          <a:ext cx="4727157" cy="416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Document" r:id="rId7" imgW="5486400" imgH="4838700" progId="Word.Document.12">
                  <p:embed/>
                </p:oleObj>
              </mc:Choice>
              <mc:Fallback>
                <p:oleObj name="Document" r:id="rId7" imgW="5486400" imgH="483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5287" y="1751055"/>
                        <a:ext cx="4727157" cy="4169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483100" y="4368171"/>
            <a:ext cx="4729467" cy="14620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3871" y="5026943"/>
            <a:ext cx="3192365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Recovered values of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 </a:t>
            </a:r>
            <a:r>
              <a:rPr lang="en-US" dirty="0" smtClean="0"/>
              <a:t>are </a:t>
            </a:r>
            <a:r>
              <a:rPr lang="en-US" dirty="0" err="1" smtClean="0"/>
              <a:t>astrophysically</a:t>
            </a:r>
            <a:r>
              <a:rPr lang="en-US" dirty="0" smtClean="0"/>
              <a:t> plausible: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-1 </a:t>
            </a:r>
            <a:r>
              <a:rPr lang="en-US" dirty="0" smtClean="0">
                <a:latin typeface="Times New Roman"/>
                <a:cs typeface="Times New Roman"/>
              </a:rPr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Times New Roman"/>
                <a:cs typeface="Times New Roman"/>
              </a:rPr>
              <a:t>gas</a:t>
            </a:r>
            <a:r>
              <a:rPr lang="en-US" dirty="0" smtClean="0">
                <a:latin typeface="Times New Roman"/>
                <a:cs typeface="Times New Roman"/>
              </a:rPr>
              <a:t> ~ 2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latin typeface="Times New Roman"/>
                <a:cs typeface="Times New Roman"/>
              </a:rPr>
              <a:t>10</a:t>
            </a:r>
            <a:r>
              <a:rPr lang="en-US" baseline="30000" dirty="0" smtClean="0">
                <a:latin typeface="Times New Roman"/>
                <a:cs typeface="Times New Roman"/>
              </a:rPr>
              <a:t>-0.3 </a:t>
            </a:r>
            <a:r>
              <a:rPr lang="en-US" dirty="0" err="1" smtClean="0"/>
              <a:t>Gyr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~ 0.5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latin typeface="Times New Roman"/>
                <a:cs typeface="Times New Roman"/>
              </a:rPr>
              <a:t>10</a:t>
            </a:r>
            <a:r>
              <a:rPr lang="en-US" baseline="30000" dirty="0" smtClean="0">
                <a:latin typeface="Times New Roman"/>
                <a:cs typeface="Times New Roman"/>
              </a:rPr>
              <a:t>-0.8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70643" y="4477383"/>
            <a:ext cx="185086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Metallicity </a:t>
            </a:r>
            <a:r>
              <a:rPr lang="en-US" sz="1400" i="1" dirty="0" err="1" smtClean="0">
                <a:latin typeface="Times New Roman"/>
                <a:cs typeface="Times New Roman"/>
              </a:rPr>
              <a:t>Z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gas</a:t>
            </a:r>
            <a:endParaRPr lang="en-US" sz="1400" baseline="-250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863" y="5026943"/>
            <a:ext cx="3812237" cy="1200329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Also, note that the fact that the relation for individual regulator is seen in the population, implies </a:t>
            </a:r>
            <a:r>
              <a:rPr lang="en-US" dirty="0" smtClean="0">
                <a:latin typeface="Symbol" charset="2"/>
                <a:cs typeface="Symbol" charset="2"/>
              </a:rPr>
              <a:t>e </a:t>
            </a:r>
            <a:r>
              <a:rPr lang="en-US" dirty="0" smtClean="0"/>
              <a:t>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are uniform.</a:t>
            </a:r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7" grpId="0" animBg="1"/>
      <p:bldP spid="32" grpId="0" animBg="1"/>
      <p:bldP spid="21" grpId="0" animBg="1"/>
      <p:bldP spid="8" grpId="0" animBg="1"/>
      <p:bldP spid="3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523" y="141129"/>
            <a:ext cx="9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Three-way split into </a:t>
            </a:r>
            <a:r>
              <a:rPr lang="en-US" sz="2400" dirty="0" smtClean="0">
                <a:solidFill>
                  <a:srgbClr val="FF0000"/>
                </a:solidFill>
              </a:rPr>
              <a:t>stars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outflow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8000"/>
                </a:solidFill>
              </a:rPr>
              <a:t>into or out of the reservoir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3" y="754592"/>
            <a:ext cx="6026509" cy="615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5122" y="4439751"/>
            <a:ext cx="388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Reservoir is depleting at present epoch (i.e. negative </a:t>
            </a:r>
            <a:r>
              <a:rPr lang="en-US" i="1" dirty="0" err="1" smtClean="0">
                <a:latin typeface="Times New Roman"/>
                <a:cs typeface="Times New Roman"/>
              </a:rPr>
              <a:t>f</a:t>
            </a:r>
            <a:r>
              <a:rPr lang="en-US" baseline="-25000" dirty="0" err="1" smtClean="0">
                <a:latin typeface="Times New Roman"/>
                <a:cs typeface="Times New Roman"/>
              </a:rPr>
              <a:t>res</a:t>
            </a:r>
            <a:r>
              <a:rPr lang="en-US" dirty="0" smtClean="0"/>
              <a:t>), but at rate that is still small compared with the flow through the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131" y="3057355"/>
            <a:ext cx="401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Change in the reservoir size is significant at high redshift (marginally dominant at some masses)i.e.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23" y="1383153"/>
            <a:ext cx="385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baryons entering the galaxy system end up in stars at high masses.  Most are re-ejected at low masses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5554" y="2053964"/>
            <a:ext cx="7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z =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83100" y="4932642"/>
            <a:ext cx="7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z =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31407" y="754592"/>
            <a:ext cx="2873737" cy="6103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9235" y="6386044"/>
            <a:ext cx="470896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</a:t>
            </a:r>
            <a:r>
              <a:rPr lang="en-US" sz="1600" dirty="0" smtClean="0"/>
              <a:t>og stellar mass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34703" y="3452908"/>
            <a:ext cx="470896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Flow </a:t>
            </a:r>
            <a:r>
              <a:rPr lang="en-US" sz="1600" dirty="0" err="1" smtClean="0"/>
              <a:t>normalised</a:t>
            </a:r>
            <a:r>
              <a:rPr lang="en-US" sz="1600" dirty="0" smtClean="0"/>
              <a:t> to inflow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798115" y="754592"/>
            <a:ext cx="4345885" cy="399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5" y="2350427"/>
            <a:ext cx="7189377" cy="3675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5287" y="846834"/>
            <a:ext cx="4388367" cy="611833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Chemical evolution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5142" y="149128"/>
            <a:ext cx="874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Chemical “evolution” is just the changing operation of the regulator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4490" y="1605614"/>
            <a:ext cx="708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Qualitatively reproduces observed “evolution” in the mean </a:t>
            </a:r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) </a:t>
            </a:r>
            <a:r>
              <a:rPr lang="en-US" sz="2000" dirty="0" smtClean="0"/>
              <a:t>relation to </a:t>
            </a:r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sz="2000" dirty="0" smtClean="0"/>
              <a:t> ~ 2+</a:t>
            </a:r>
            <a:endParaRPr lang="en-US" sz="1600" dirty="0" smtClean="0">
              <a:solidFill>
                <a:srgbClr val="7F7F7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9897" y="2730916"/>
            <a:ext cx="2023663" cy="3554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40305"/>
              </p:ext>
            </p:extLst>
          </p:nvPr>
        </p:nvGraphicFramePr>
        <p:xfrm>
          <a:off x="4778652" y="957795"/>
          <a:ext cx="5071774" cy="44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9" name="Document" r:id="rId5" imgW="5334000" imgH="469900" progId="Word.Document.12">
                  <p:embed/>
                </p:oleObj>
              </mc:Choice>
              <mc:Fallback>
                <p:oleObj name="Document" r:id="rId5" imgW="53340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8652" y="957795"/>
                        <a:ext cx="5071774" cy="44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75413" y="2366898"/>
            <a:ext cx="4301226" cy="36592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" y="5972751"/>
            <a:ext cx="9143999" cy="4070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7779" y="6055319"/>
            <a:ext cx="141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Stellar mass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1854" y="4745611"/>
            <a:ext cx="142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z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2 </a:t>
            </a:r>
            <a:r>
              <a:rPr lang="en-US" sz="1400" dirty="0" smtClean="0">
                <a:solidFill>
                  <a:srgbClr val="0000FF"/>
                </a:solidFill>
                <a:cs typeface="Times New Roman"/>
              </a:rPr>
              <a:t>data     from Erb+2008</a:t>
            </a:r>
            <a:endParaRPr lang="en-US" sz="1400" dirty="0">
              <a:solidFill>
                <a:srgbClr val="0000FF"/>
              </a:solidFill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334" y="3195666"/>
            <a:ext cx="159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0 </a:t>
            </a:r>
            <a:r>
              <a:rPr lang="en-US" sz="1400" dirty="0" smtClean="0">
                <a:solidFill>
                  <a:srgbClr val="FF0000"/>
                </a:solidFill>
                <a:cs typeface="Times New Roman"/>
              </a:rPr>
              <a:t>data from </a:t>
            </a:r>
            <a:r>
              <a:rPr lang="en-US" sz="1400" dirty="0" err="1" smtClean="0">
                <a:solidFill>
                  <a:srgbClr val="FF0000"/>
                </a:solidFill>
                <a:cs typeface="Times New Roman"/>
              </a:rPr>
              <a:t>Mannucci</a:t>
            </a:r>
            <a:r>
              <a:rPr lang="en-US" sz="1400" dirty="0" smtClean="0">
                <a:solidFill>
                  <a:srgbClr val="FF0000"/>
                </a:solidFill>
                <a:cs typeface="Times New Roman"/>
              </a:rPr>
              <a:t>+ 2010</a:t>
            </a:r>
            <a:endParaRPr lang="en-US" sz="1400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6665" y="6136519"/>
            <a:ext cx="1946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Lilly et al (2013)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15" y="2396067"/>
            <a:ext cx="576018" cy="36592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56174" y="3981042"/>
            <a:ext cx="141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12+log[O/H]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3861" y="3740513"/>
            <a:ext cx="4239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change of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) at  </a:t>
            </a:r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 = 0,1,2,3,4 for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 (1+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z</a:t>
            </a:r>
            <a:r>
              <a:rPr lang="en-US" dirty="0" smtClean="0">
                <a:sym typeface="Symbol"/>
              </a:rPr>
              <a:t>) (solid lines) and for constant </a:t>
            </a:r>
            <a:r>
              <a:rPr lang="en-US" dirty="0" smtClean="0">
                <a:latin typeface="Symbol" charset="2"/>
                <a:cs typeface="Symbol" charset="2"/>
                <a:sym typeface="Symbol"/>
              </a:rPr>
              <a:t>e</a:t>
            </a:r>
            <a:r>
              <a:rPr lang="en-US" dirty="0" smtClean="0">
                <a:sym typeface="Symbol"/>
              </a:rPr>
              <a:t> (dashed lines)</a:t>
            </a:r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2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6" grpId="0"/>
      <p:bldP spid="5" grpId="0"/>
      <p:bldP spid="22" grpId="0"/>
      <p:bldP spid="2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72660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Stellar content of haloes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8103" y="135618"/>
            <a:ext cx="85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stellar content of dark matter haloes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7855" y="1141481"/>
            <a:ext cx="434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) </a:t>
            </a:r>
            <a:r>
              <a:rPr lang="en-US" sz="2000" dirty="0" smtClean="0"/>
              <a:t>gives </a:t>
            </a:r>
            <a:r>
              <a:rPr lang="en-US" sz="2000" i="1" dirty="0" err="1" smtClean="0">
                <a:latin typeface="Times New Roman"/>
                <a:cs typeface="Times New Roman"/>
              </a:rPr>
              <a:t>f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 smtClean="0"/>
              <a:t> without need to know regulator parameters </a:t>
            </a:r>
            <a:r>
              <a:rPr lang="en-US" sz="2000" dirty="0" smtClean="0">
                <a:latin typeface="Symbol" charset="2"/>
                <a:cs typeface="Symbol" charset="2"/>
              </a:rPr>
              <a:t>e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.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04108" y="901362"/>
            <a:ext cx="2193306" cy="47861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14609"/>
              </p:ext>
            </p:extLst>
          </p:nvPr>
        </p:nvGraphicFramePr>
        <p:xfrm>
          <a:off x="6919966" y="980390"/>
          <a:ext cx="8709498" cy="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6" name="Document" r:id="rId4" imgW="5334000" imgH="190500" progId="Word.Document.12">
                  <p:embed/>
                </p:oleObj>
              </mc:Choice>
              <mc:Fallback>
                <p:oleObj name="Document" r:id="rId4" imgW="53340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9966" y="980390"/>
                        <a:ext cx="8709498" cy="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8104" y="3096735"/>
            <a:ext cx="383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/>
                <a:cs typeface="Times New Roman"/>
              </a:rPr>
              <a:t>f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 smtClean="0"/>
              <a:t> x </a:t>
            </a:r>
            <a:r>
              <a:rPr lang="en-US" sz="2000" i="1" dirty="0" err="1" smtClean="0">
                <a:latin typeface="Times New Roman"/>
                <a:cs typeface="Times New Roman"/>
              </a:rPr>
              <a:t>f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gal</a:t>
            </a:r>
            <a:r>
              <a:rPr lang="en-US" sz="2000" dirty="0" smtClean="0"/>
              <a:t> determines 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/>
              <a:t>      as </a:t>
            </a:r>
            <a:r>
              <a:rPr lang="en-US" sz="2000" i="1" dirty="0" smtClean="0"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halo</a:t>
            </a:r>
            <a:r>
              <a:rPr lang="en-US" sz="2000" dirty="0" smtClean="0">
                <a:latin typeface="Times New Roman"/>
                <a:cs typeface="Times New Roman"/>
              </a:rPr>
              <a:t>). 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If </a:t>
            </a:r>
            <a:r>
              <a:rPr lang="en-US" sz="2000" i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gal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ym typeface="Symbol"/>
              </a:rPr>
              <a:t> </a:t>
            </a:r>
            <a:r>
              <a:rPr lang="en-US" sz="2000" i="1" dirty="0" err="1" smtClean="0">
                <a:latin typeface="Times New Roman"/>
                <a:cs typeface="Times New Roman"/>
                <a:sym typeface="Symbol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  <a:sym typeface="Symbol"/>
              </a:rPr>
              <a:t>halo</a:t>
            </a:r>
            <a:r>
              <a:rPr lang="en-US" sz="2000" baseline="30000" dirty="0" err="1" smtClean="0">
                <a:latin typeface="Symbol" charset="2"/>
                <a:cs typeface="Symbol" charset="2"/>
                <a:sym typeface="Symbol"/>
              </a:rPr>
              <a:t>x</a:t>
            </a:r>
            <a:endParaRPr lang="en-US" sz="2000" baseline="30000" dirty="0">
              <a:latin typeface="Symbol" charset="2"/>
              <a:cs typeface="Symbol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3497"/>
              </p:ext>
            </p:extLst>
          </p:nvPr>
        </p:nvGraphicFramePr>
        <p:xfrm>
          <a:off x="1169176" y="2469583"/>
          <a:ext cx="1190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7" name="Equation" r:id="rId6" imgW="685800" imgH="241300" progId="Equation.3">
                  <p:embed/>
                </p:oleObj>
              </mc:Choice>
              <mc:Fallback>
                <p:oleObj name="Equation" r:id="rId6" imgW="685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9176" y="2469583"/>
                        <a:ext cx="1190625" cy="419100"/>
                      </a:xfrm>
                      <a:prstGeom prst="rect">
                        <a:avLst/>
                      </a:prstGeom>
                      <a:ln>
                        <a:solidFill>
                          <a:srgbClr val="F7964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79720"/>
              </p:ext>
            </p:extLst>
          </p:nvPr>
        </p:nvGraphicFramePr>
        <p:xfrm>
          <a:off x="1169176" y="3964265"/>
          <a:ext cx="15001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8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9176" y="3964265"/>
                        <a:ext cx="1500187" cy="636587"/>
                      </a:xfrm>
                      <a:prstGeom prst="rect">
                        <a:avLst/>
                      </a:prstGeom>
                      <a:ln>
                        <a:solidFill>
                          <a:srgbClr val="F7964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4481" y="1826621"/>
            <a:ext cx="40729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“Abundance matching” of galaxies and dark matter haloes (e.g.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Moster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2010)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8818" y="2484700"/>
            <a:ext cx="210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ith 0.4 &lt; </a:t>
            </a:r>
            <a:r>
              <a:rPr lang="en-US" sz="2000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 &lt; 0.5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7855" y="2008260"/>
            <a:ext cx="371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ymbol" charset="2"/>
              </a:rPr>
              <a:t>Low mass slope of Z(m) gives  </a:t>
            </a:r>
            <a:r>
              <a:rPr lang="en-US" sz="2000" dirty="0">
                <a:latin typeface="Symbol" charset="2"/>
                <a:cs typeface="Symbol" charset="2"/>
              </a:rPr>
              <a:t>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91473" y="2913891"/>
            <a:ext cx="663430" cy="4814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5390" y="3352326"/>
            <a:ext cx="10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10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star</a:t>
            </a:r>
            <a:r>
              <a:rPr lang="en-US" sz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10</a:t>
            </a:r>
            <a:r>
              <a:rPr lang="en-US" sz="1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lang="en-US" sz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-10</a:t>
            </a:r>
            <a:r>
              <a:rPr lang="en-US" sz="1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lang="en-US" sz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51" y="2441353"/>
            <a:ext cx="4673704" cy="302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03" y="4889213"/>
            <a:ext cx="4477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 ~ 0.45 exactly what is required to match the mass functions of galaxies and dark matter haloes, with </a:t>
            </a:r>
            <a:r>
              <a:rPr lang="en-US" sz="2000" dirty="0" smtClean="0">
                <a:latin typeface="Symbol" charset="2"/>
                <a:cs typeface="Symbol" charset="2"/>
              </a:rPr>
              <a:t>x</a:t>
            </a:r>
            <a:r>
              <a:rPr lang="en-US" sz="2000" dirty="0" smtClean="0"/>
              <a:t> ~ 0, i.e. </a:t>
            </a: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93417"/>
              </p:ext>
            </p:extLst>
          </p:nvPr>
        </p:nvGraphicFramePr>
        <p:xfrm>
          <a:off x="6074709" y="4285218"/>
          <a:ext cx="8203393" cy="52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9" name="Document" r:id="rId11" imgW="5334000" imgH="342900" progId="Word.Document.12">
                  <p:embed/>
                </p:oleObj>
              </mc:Choice>
              <mc:Fallback>
                <p:oleObj name="Document" r:id="rId11" imgW="53340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4709" y="4285218"/>
                        <a:ext cx="8203393" cy="52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6737"/>
              </p:ext>
            </p:extLst>
          </p:nvPr>
        </p:nvGraphicFramePr>
        <p:xfrm>
          <a:off x="1130764" y="5946826"/>
          <a:ext cx="8350002" cy="37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0" name="Document" r:id="rId13" imgW="5334000" imgH="203200" progId="Word.Document.12">
                  <p:embed/>
                </p:oleObj>
              </mc:Choice>
              <mc:Fallback>
                <p:oleObj name="Document" r:id="rId13" imgW="53340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0764" y="5946826"/>
                        <a:ext cx="8350002" cy="37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119349" y="3185413"/>
            <a:ext cx="955360" cy="1209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6" grpId="0"/>
      <p:bldP spid="13" grpId="0"/>
      <p:bldP spid="7" grpId="0"/>
      <p:bldP spid="2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FMR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3914" y="135618"/>
            <a:ext cx="85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boost of the </a:t>
            </a:r>
            <a:r>
              <a:rPr lang="en-US" sz="2400" dirty="0" err="1" smtClean="0"/>
              <a:t>sSFR</a:t>
            </a:r>
            <a:r>
              <a:rPr lang="en-US" sz="2400" dirty="0" smtClean="0"/>
              <a:t> relative to the specific accretion rate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3916" y="1313702"/>
            <a:ext cx="434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imes New Roman"/>
              </a:rPr>
              <a:t>Fact that </a:t>
            </a:r>
            <a:r>
              <a:rPr lang="en-US" sz="2000" i="1" dirty="0" err="1" smtClean="0">
                <a:latin typeface="Times New Roman"/>
                <a:cs typeface="Times New Roman"/>
              </a:rPr>
              <a:t>f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 smtClean="0"/>
              <a:t> increases with mass also implies that </a:t>
            </a:r>
            <a:r>
              <a:rPr lang="en-US" sz="2000" dirty="0" err="1" smtClean="0"/>
              <a:t>sSFR</a:t>
            </a:r>
            <a:r>
              <a:rPr lang="en-US" sz="2000" dirty="0" smtClean="0"/>
              <a:t> &gt; </a:t>
            </a:r>
            <a:r>
              <a:rPr lang="en-US" sz="2000" dirty="0" err="1" smtClean="0"/>
              <a:t>sMIR</a:t>
            </a:r>
            <a:r>
              <a:rPr lang="en-US" sz="2000" baseline="-25000" dirty="0" err="1" smtClean="0"/>
              <a:t>DM</a:t>
            </a:r>
            <a:endParaRPr lang="en-US" sz="2000" baseline="-25000" dirty="0" smtClean="0">
              <a:latin typeface="Symbol" charset="2"/>
              <a:cs typeface="Symbol" charset="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04108" y="901362"/>
            <a:ext cx="2193306" cy="47861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76634"/>
              </p:ext>
            </p:extLst>
          </p:nvPr>
        </p:nvGraphicFramePr>
        <p:xfrm>
          <a:off x="6919966" y="980390"/>
          <a:ext cx="8709498" cy="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1" name="Document" r:id="rId4" imgW="5334000" imgH="190500" progId="Word.Document.12">
                  <p:embed/>
                </p:oleObj>
              </mc:Choice>
              <mc:Fallback>
                <p:oleObj name="Document" r:id="rId4" imgW="53340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9966" y="980390"/>
                        <a:ext cx="8709498" cy="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51492"/>
              </p:ext>
            </p:extLst>
          </p:nvPr>
        </p:nvGraphicFramePr>
        <p:xfrm>
          <a:off x="881357" y="2378940"/>
          <a:ext cx="9171437" cy="65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2" name="Document" r:id="rId6" imgW="5334000" imgH="381000" progId="Word.Document.12">
                  <p:embed/>
                </p:oleObj>
              </mc:Choice>
              <mc:Fallback>
                <p:oleObj name="Document" r:id="rId6" imgW="53340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1357" y="2378940"/>
                        <a:ext cx="9171437" cy="655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5415413" y="2202925"/>
            <a:ext cx="971176" cy="971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02407" y="3047553"/>
            <a:ext cx="132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small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35134"/>
              </p:ext>
            </p:extLst>
          </p:nvPr>
        </p:nvGraphicFramePr>
        <p:xfrm>
          <a:off x="881357" y="3390540"/>
          <a:ext cx="8116057" cy="56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3" name="Document" r:id="rId8" imgW="5334000" imgH="368300" progId="Word.Document.12">
                  <p:embed/>
                </p:oleObj>
              </mc:Choice>
              <mc:Fallback>
                <p:oleObj name="Document" r:id="rId8" imgW="53340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1357" y="3390540"/>
                        <a:ext cx="8116057" cy="56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313" y="3402866"/>
            <a:ext cx="4808363" cy="3001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916" y="4192912"/>
            <a:ext cx="3144021" cy="2031325"/>
          </a:xfrm>
          <a:prstGeom prst="rect">
            <a:avLst/>
          </a:prstGeom>
          <a:solidFill>
            <a:srgbClr val="E6E6E6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Taken at face value, the last two slides suggest that </a:t>
            </a:r>
            <a:r>
              <a:rPr lang="en-US" i="1" dirty="0" smtClean="0"/>
              <a:t>baryonic processes within galaxies, as sampled by the metallicity, </a:t>
            </a:r>
            <a:r>
              <a:rPr lang="en-US" dirty="0" smtClean="0"/>
              <a:t>produce the differences between stellar and dark matter build-up. </a:t>
            </a:r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8820" y="125955"/>
            <a:ext cx="583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Concluding points to take away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0043" y="1088487"/>
            <a:ext cx="849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regulator picture implies that high redshift galaxies are gas-rich </a:t>
            </a:r>
            <a:r>
              <a:rPr lang="en-US" u="sng" dirty="0" smtClean="0"/>
              <a:t>because</a:t>
            </a:r>
            <a:r>
              <a:rPr lang="en-US" dirty="0" smtClean="0"/>
              <a:t> they must have a high </a:t>
            </a:r>
            <a:r>
              <a:rPr lang="en-US" dirty="0" err="1" smtClean="0"/>
              <a:t>sSFR</a:t>
            </a:r>
            <a:r>
              <a:rPr lang="en-US" dirty="0" smtClean="0"/>
              <a:t> </a:t>
            </a:r>
            <a:r>
              <a:rPr lang="en-US" u="sng" dirty="0" smtClean="0"/>
              <a:t>because</a:t>
            </a:r>
            <a:r>
              <a:rPr lang="en-US" dirty="0" smtClean="0"/>
              <a:t> their haloes have a high specific accretion rate (and not the other way around).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6419" y="2135008"/>
            <a:ext cx="824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Metallicity and chemical “evolution” reflect the </a:t>
            </a:r>
            <a:r>
              <a:rPr lang="en-US" i="1" dirty="0" smtClean="0"/>
              <a:t>quasi-instantaneous </a:t>
            </a:r>
            <a:r>
              <a:rPr lang="en-US" dirty="0" smtClean="0"/>
              <a:t>operation of the </a:t>
            </a:r>
            <a:r>
              <a:rPr lang="en-US" dirty="0"/>
              <a:t>regulator. </a:t>
            </a:r>
            <a:r>
              <a:rPr lang="en-US" dirty="0" smtClean="0"/>
              <a:t>Provides </a:t>
            </a:r>
            <a:r>
              <a:rPr lang="en-US" dirty="0"/>
              <a:t>natural explanations for SFR as “second parameter” in Z(m) and for a more or less epoch independent “FMR”.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103" y="5623892"/>
            <a:ext cx="824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is good convergence between quite independent </a:t>
            </a:r>
            <a:r>
              <a:rPr lang="en-US" i="1" dirty="0" smtClean="0"/>
              <a:t>phenomenological</a:t>
            </a:r>
            <a:r>
              <a:rPr lang="en-US" dirty="0" smtClean="0"/>
              <a:t> approaches (e.g. </a:t>
            </a:r>
            <a:r>
              <a:rPr lang="en-US" dirty="0" err="1" smtClean="0"/>
              <a:t>Behroozi</a:t>
            </a:r>
            <a:r>
              <a:rPr lang="en-US" dirty="0" smtClean="0"/>
              <a:t> et al epoch dependent abundance matching).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154" y="3163102"/>
            <a:ext cx="772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Fact that Z(</a:t>
            </a:r>
            <a:r>
              <a:rPr lang="en-US" dirty="0" err="1"/>
              <a:t>m,SFR</a:t>
            </a:r>
            <a:r>
              <a:rPr lang="en-US" dirty="0"/>
              <a:t>) relation for individual regulators appears to apply to the population </a:t>
            </a:r>
            <a:r>
              <a:rPr lang="en-US" dirty="0" smtClean="0"/>
              <a:t>(with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at each point &lt;&lt; range across the population), indicates that </a:t>
            </a:r>
            <a:r>
              <a:rPr lang="en-US" dirty="0" smtClean="0"/>
              <a:t>the regulator </a:t>
            </a:r>
            <a:r>
              <a:rPr lang="en-US" dirty="0"/>
              <a:t>parameters (</a:t>
            </a:r>
            <a:r>
              <a:rPr lang="en-US" dirty="0">
                <a:latin typeface="Symbol" charset="2"/>
                <a:cs typeface="Symbol" charset="2"/>
              </a:rPr>
              <a:t>e </a:t>
            </a:r>
            <a:r>
              <a:rPr lang="en-US" dirty="0"/>
              <a:t>and</a:t>
            </a:r>
            <a:r>
              <a:rPr lang="en-US" dirty="0">
                <a:latin typeface="Symbol" charset="2"/>
                <a:cs typeface="Symbol" charset="2"/>
              </a:rPr>
              <a:t> l) </a:t>
            </a:r>
            <a:r>
              <a:rPr lang="en-US" dirty="0"/>
              <a:t>are uniform across the population of galaxies. </a:t>
            </a:r>
            <a:r>
              <a:rPr lang="en-US" dirty="0" smtClean="0"/>
              <a:t>Implications for “feedback</a:t>
            </a:r>
            <a:r>
              <a:rPr lang="en-US" dirty="0"/>
              <a:t>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0761" y="4553165"/>
            <a:ext cx="824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very simple “no-free-parameter SAM” consisting </a:t>
            </a:r>
            <a:r>
              <a:rPr lang="en-US" dirty="0"/>
              <a:t>of DM haloes, regulators as described here plus phenomenological </a:t>
            </a:r>
            <a:r>
              <a:rPr lang="en-US" dirty="0" smtClean="0"/>
              <a:t>models </a:t>
            </a:r>
            <a:r>
              <a:rPr lang="en-US" dirty="0"/>
              <a:t>of mass- and satellite-quenching </a:t>
            </a:r>
            <a:r>
              <a:rPr lang="en-US" dirty="0" smtClean="0"/>
              <a:t>channels, does very well in reproducing galaxy population.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3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5044" y="918396"/>
            <a:ext cx="6723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Goal is to understand galaxies at their simplest level in their cosmological context and especially to illuminate connections between disparate aspects of galaxy evolution.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5044" y="4194647"/>
            <a:ext cx="647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</a:t>
            </a:r>
            <a:r>
              <a:rPr lang="en-US" sz="2000" dirty="0"/>
              <a:t>important qualifications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Will be talking about typical fairly </a:t>
            </a:r>
            <a:r>
              <a:rPr lang="en-US" sz="2000" dirty="0" smtClean="0"/>
              <a:t>massive star-forming  </a:t>
            </a:r>
            <a:r>
              <a:rPr lang="en-US" sz="2000" dirty="0"/>
              <a:t>galaxies (9 &lt; log </a:t>
            </a:r>
            <a:r>
              <a:rPr lang="en-US" sz="2000" dirty="0" err="1"/>
              <a:t>m</a:t>
            </a:r>
            <a:r>
              <a:rPr lang="en-US" sz="2000" baseline="-25000" dirty="0" err="1"/>
              <a:t>star</a:t>
            </a:r>
            <a:r>
              <a:rPr lang="en-US" sz="2000" dirty="0"/>
              <a:t> &lt; 11).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Will be talking about approximations to a </a:t>
            </a:r>
            <a:r>
              <a:rPr lang="en-US" sz="2000" dirty="0" smtClean="0"/>
              <a:t>(simple) </a:t>
            </a:r>
            <a:r>
              <a:rPr lang="en-US" sz="2000" dirty="0"/>
              <a:t>big picture, not constructing detailed physical models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5043" y="2527050"/>
            <a:ext cx="6871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</a:t>
            </a:r>
            <a:r>
              <a:rPr lang="en-US" sz="2000" dirty="0"/>
              <a:t>on analysis of the evolving </a:t>
            </a:r>
            <a:r>
              <a:rPr lang="en-US" sz="2000" u="sng" dirty="0"/>
              <a:t>population</a:t>
            </a:r>
            <a:r>
              <a:rPr lang="en-US" sz="2000" dirty="0"/>
              <a:t> of galaxies as revealed in the large imaging and spectroscopic surveys at z = 0 (SDSS) and at 0.1 &lt; z &lt; 4 (e.g. (z)COSMOS, GOODS, AEGIS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FMR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3914" y="135618"/>
            <a:ext cx="85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semi-analytic model with “no free parameters” **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378" y="839281"/>
            <a:ext cx="8815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Birrer</a:t>
            </a:r>
            <a:r>
              <a:rPr lang="en-US" dirty="0" smtClean="0"/>
              <a:t> et al (2013, to be submitted soon)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DM haloes and </a:t>
            </a:r>
            <a:r>
              <a:rPr lang="en-US" dirty="0" err="1" smtClean="0"/>
              <a:t>subhaloes</a:t>
            </a:r>
            <a:r>
              <a:rPr lang="en-US" dirty="0" smtClean="0"/>
              <a:t> from excursion set (from Parkinson et al (2008)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Populate (sub-)haloes with gas-regulator systems with </a:t>
            </a:r>
            <a:r>
              <a:rPr lang="en-US" dirty="0" smtClean="0">
                <a:latin typeface="Symbol" charset="2"/>
                <a:cs typeface="Symbol" charset="2"/>
              </a:rPr>
              <a:t>e(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), l(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) </a:t>
            </a:r>
            <a:r>
              <a:rPr lang="en-US" dirty="0" smtClean="0"/>
              <a:t>taken from gas-regulator (Lilly+13) based on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SFR,m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from </a:t>
            </a:r>
            <a:r>
              <a:rPr lang="en-US" dirty="0" err="1" smtClean="0"/>
              <a:t>Manucci</a:t>
            </a:r>
            <a:r>
              <a:rPr lang="en-US" dirty="0" smtClean="0"/>
              <a:t> et al (2010)</a:t>
            </a:r>
            <a:endParaRPr lang="en-US" i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gas entering halo is divided amongst regulators (+ central gets gas and half stars from mergers).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Prescription for merging of some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regulators </a:t>
            </a:r>
            <a:r>
              <a:rPr lang="en-US" dirty="0"/>
              <a:t>into </a:t>
            </a:r>
            <a:r>
              <a:rPr lang="en-US" dirty="0" smtClean="0"/>
              <a:t>central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Quench galaxies with empirical </a:t>
            </a:r>
          </a:p>
          <a:p>
            <a:r>
              <a:rPr lang="en-US" dirty="0"/>
              <a:t>	</a:t>
            </a:r>
            <a:r>
              <a:rPr lang="en-US" dirty="0" smtClean="0"/>
              <a:t>quenching “laws”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sat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taken from Peng+10+12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1489" y="4631040"/>
            <a:ext cx="2992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pple Casual"/>
                <a:cs typeface="Apple Casual"/>
              </a:rPr>
              <a:t>**  i.e. the (relatively few) parameters are inserted a priori from independent data and are not adjusted to match the output to observations</a:t>
            </a:r>
            <a:endParaRPr lang="en-US" sz="1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07" y="2650734"/>
            <a:ext cx="4363018" cy="360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2974" y="3517720"/>
            <a:ext cx="87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sz="1200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1200" dirty="0">
                <a:solidFill>
                  <a:srgbClr val="FF0000"/>
                </a:solidFill>
                <a:cs typeface="Symbol" charset="2"/>
              </a:rPr>
              <a:t>a</a:t>
            </a:r>
            <a:r>
              <a:rPr lang="en-US" sz="1200" dirty="0" smtClean="0">
                <a:solidFill>
                  <a:srgbClr val="FF0000"/>
                </a:solidFill>
                <a:cs typeface="Symbol" charset="2"/>
              </a:rPr>
              <a:t>nd</a:t>
            </a:r>
            <a:r>
              <a:rPr lang="en-US" sz="1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l </a:t>
            </a:r>
            <a:r>
              <a:rPr lang="en-US" sz="1200" dirty="0" smtClean="0">
                <a:solidFill>
                  <a:srgbClr val="FF0000"/>
                </a:solidFill>
              </a:rPr>
              <a:t>of regulator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974" y="4138571"/>
            <a:ext cx="108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cs typeface="Symbol" charset="2"/>
              </a:rPr>
              <a:t>M* and </a:t>
            </a:r>
            <a:r>
              <a:rPr lang="en-US" sz="1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sz="1200" baseline="-25000" dirty="0" err="1" smtClean="0">
                <a:solidFill>
                  <a:srgbClr val="FF0000"/>
                </a:solidFill>
                <a:cs typeface="Symbol" charset="2"/>
              </a:rPr>
              <a:t>sat</a:t>
            </a:r>
            <a:r>
              <a:rPr lang="en-US" sz="1200" dirty="0" smtClean="0">
                <a:solidFill>
                  <a:srgbClr val="FF0000"/>
                </a:solidFill>
                <a:cs typeface="Symbol" charset="2"/>
              </a:rPr>
              <a:t> of quenching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5398" y="4889767"/>
            <a:ext cx="108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cs typeface="Symbol" charset="2"/>
              </a:rPr>
              <a:t>Cosmology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5398" y="5368032"/>
            <a:ext cx="1085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cs typeface="Symbol" charset="2"/>
              </a:rPr>
              <a:t>Three other practical parameters with little sensitivity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FMR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989"/>
            <a:ext cx="3637256" cy="272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98" y="886318"/>
            <a:ext cx="3944540" cy="2720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914" y="135618"/>
            <a:ext cx="85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successes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41211" y="2585970"/>
            <a:ext cx="183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Good SFR(m) relation @ z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8067" y="2635898"/>
            <a:ext cx="227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sSFR</a:t>
            </a:r>
            <a:r>
              <a:rPr lang="en-US" dirty="0" smtClean="0"/>
              <a:t>(z) is low at z ~ 2 (common problem)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010" y="3895959"/>
            <a:ext cx="3628032" cy="24778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6676" y="3971881"/>
            <a:ext cx="159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Good faint end slope to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(</a:t>
            </a:r>
            <a:r>
              <a:rPr lang="en-US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972" y="3989004"/>
            <a:ext cx="3955629" cy="24233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98330" y="5117240"/>
            <a:ext cx="195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Evolution of</a:t>
            </a:r>
            <a:r>
              <a:rPr lang="en-US" dirty="0" smtClean="0">
                <a:latin typeface="Symbol" charset="2"/>
                <a:cs typeface="Symbol" charset="2"/>
              </a:rPr>
              <a:t> f</a:t>
            </a:r>
            <a:r>
              <a:rPr lang="en-US" dirty="0" smtClean="0"/>
              <a:t>* and M* for SF galaxies to z =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9553" y="4043456"/>
            <a:ext cx="3306823" cy="20290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94335" y="4064214"/>
            <a:ext cx="1087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</a:p>
          <a:p>
            <a:pPr marL="180975" indent="-180975"/>
            <a:r>
              <a:rPr lang="en-US" sz="1000" dirty="0" smtClean="0">
                <a:solidFill>
                  <a:srgbClr val="000090"/>
                </a:solidFill>
              </a:rPr>
              <a:t>Data compilation from B13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4397" y="1087588"/>
            <a:ext cx="12272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000" dirty="0" smtClean="0">
                <a:solidFill>
                  <a:srgbClr val="FF0000"/>
                </a:solidFill>
              </a:rPr>
              <a:t>Model</a:t>
            </a:r>
          </a:p>
          <a:p>
            <a:pPr marL="180975" indent="-180975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Data compilation from Stark+12</a:t>
            </a:r>
            <a:endParaRPr lang="en-US" sz="10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1743" y="1087588"/>
            <a:ext cx="1730504" cy="523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6416" y="1265054"/>
            <a:ext cx="122727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000" dirty="0" smtClean="0">
                <a:solidFill>
                  <a:srgbClr val="0000FF"/>
                </a:solidFill>
              </a:rPr>
              <a:t>Model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85622" y="5468800"/>
            <a:ext cx="52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z = 4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0105" y="3977003"/>
            <a:ext cx="10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z = 0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6256" y="4809463"/>
            <a:ext cx="10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z = 2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0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Comparison with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Behroozi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3914" y="135618"/>
            <a:ext cx="85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orthogonal phenomenological approach (</a:t>
            </a:r>
            <a:r>
              <a:rPr lang="en-US" sz="2400" dirty="0" err="1" smtClean="0"/>
              <a:t>Behroozi</a:t>
            </a:r>
            <a:r>
              <a:rPr lang="en-US" sz="2400" dirty="0" smtClean="0"/>
              <a:t> et al 2013)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0343"/>
            <a:ext cx="4510880" cy="3714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543" y="952050"/>
            <a:ext cx="8042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Start with </a:t>
            </a:r>
            <a:r>
              <a:rPr lang="en-US" sz="2000" dirty="0" smtClean="0">
                <a:latin typeface="Symbol" charset="2"/>
                <a:cs typeface="Symbol" charset="2"/>
              </a:rPr>
              <a:t>f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/>
              <a:t>) for DM haloes and galaxies: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Abundance-match galaxies and haloes at all redshifts to fix 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halo</a:t>
            </a:r>
            <a:r>
              <a:rPr lang="en-US" sz="2000" dirty="0" err="1" smtClean="0">
                <a:latin typeface="Times New Roman"/>
                <a:cs typeface="Times New Roman"/>
              </a:rPr>
              <a:t>,</a:t>
            </a:r>
            <a:r>
              <a:rPr lang="en-US" sz="2000" i="1" dirty="0" err="1" smtClean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Differentiate 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to get the SFR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Global fit to observational data </a:t>
            </a:r>
            <a:r>
              <a:rPr lang="en-US" sz="2000" dirty="0" err="1" smtClean="0"/>
              <a:t>sSFR</a:t>
            </a:r>
            <a:r>
              <a:rPr lang="en-US" sz="2000" dirty="0" smtClean="0"/>
              <a:t>, SFRD etc.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879" y="2400343"/>
            <a:ext cx="4748711" cy="266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935" y="6067470"/>
            <a:ext cx="305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Behroozi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 2013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536" y="5159577"/>
            <a:ext cx="305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No-parameter SAM 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Birrer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 2013)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2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controls SFR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163" y="135619"/>
            <a:ext cx="865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Main </a:t>
            </a:r>
            <a:r>
              <a:rPr lang="en-US" sz="2400" dirty="0" smtClean="0"/>
              <a:t>Sequence </a:t>
            </a:r>
            <a:r>
              <a:rPr lang="en-US" sz="2400" dirty="0" smtClean="0"/>
              <a:t>of star-forming galaxies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48" y="707572"/>
            <a:ext cx="4067805" cy="2931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163" y="886931"/>
            <a:ext cx="467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sSFR</a:t>
            </a:r>
            <a:r>
              <a:rPr lang="en-US" dirty="0" smtClean="0"/>
              <a:t> of </a:t>
            </a:r>
            <a:r>
              <a:rPr lang="en-US" dirty="0" smtClean="0"/>
              <a:t>most SF </a:t>
            </a:r>
            <a:r>
              <a:rPr lang="en-US" dirty="0" smtClean="0"/>
              <a:t>galaxies </a:t>
            </a:r>
            <a:r>
              <a:rPr lang="en-US" dirty="0" smtClean="0"/>
              <a:t>has a </a:t>
            </a:r>
            <a:r>
              <a:rPr lang="en-US" dirty="0" smtClean="0"/>
              <a:t>small dispersion (± 0.3 </a:t>
            </a:r>
            <a:r>
              <a:rPr lang="en-US" dirty="0" err="1" smtClean="0"/>
              <a:t>dex</a:t>
            </a:r>
            <a:r>
              <a:rPr lang="en-US" dirty="0" smtClean="0"/>
              <a:t>) and is more or less constant over a wide range of mass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1804" y="889020"/>
            <a:ext cx="448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Brinchmann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(2004)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02941"/>
              </p:ext>
            </p:extLst>
          </p:nvPr>
        </p:nvGraphicFramePr>
        <p:xfrm>
          <a:off x="1170971" y="1852841"/>
          <a:ext cx="1484670" cy="98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Equation" r:id="rId4" imgW="1028700" imgH="685800" progId="Equation.3">
                  <p:embed/>
                </p:oleObj>
              </mc:Choice>
              <mc:Fallback>
                <p:oleObj name="Equation" r:id="rId4" imgW="1028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971" y="1852841"/>
                        <a:ext cx="1484670" cy="98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171498"/>
            <a:ext cx="3404000" cy="32184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56100" y="4057707"/>
            <a:ext cx="467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Arial"/>
              <a:buChar char="•"/>
            </a:pPr>
            <a:r>
              <a:rPr lang="en-US" dirty="0" smtClean="0"/>
              <a:t>Main Sequence also seen out to z ~ 2.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</a:p>
          <a:p>
            <a:pPr marL="358775" indent="-358775"/>
            <a:r>
              <a:rPr lang="en-US" dirty="0">
                <a:solidFill>
                  <a:srgbClr val="7F7F7F"/>
                </a:solidFill>
              </a:rPr>
              <a:t>	</a:t>
            </a:r>
            <a:r>
              <a:rPr lang="en-US" dirty="0" err="1" smtClean="0">
                <a:solidFill>
                  <a:srgbClr val="7F7F7F"/>
                </a:solidFill>
              </a:rPr>
              <a:t>Daddi</a:t>
            </a:r>
            <a:r>
              <a:rPr lang="en-US" dirty="0" smtClean="0">
                <a:solidFill>
                  <a:srgbClr val="7F7F7F"/>
                </a:solidFill>
              </a:rPr>
              <a:t> et al (2007), </a:t>
            </a:r>
            <a:r>
              <a:rPr lang="en-US" dirty="0" err="1" smtClean="0">
                <a:solidFill>
                  <a:srgbClr val="7F7F7F"/>
                </a:solidFill>
              </a:rPr>
              <a:t>Elbaz</a:t>
            </a:r>
            <a:r>
              <a:rPr lang="en-US" dirty="0" smtClean="0">
                <a:solidFill>
                  <a:srgbClr val="7F7F7F"/>
                </a:solidFill>
              </a:rPr>
              <a:t> et al (2007).</a:t>
            </a:r>
            <a:endParaRPr lang="en-US" dirty="0">
              <a:solidFill>
                <a:srgbClr val="7F7F7F"/>
              </a:solidFill>
            </a:endParaRPr>
          </a:p>
          <a:p>
            <a:pPr marL="358775" indent="-358775">
              <a:buFont typeface="Arial"/>
              <a:buChar char="•"/>
            </a:pPr>
            <a:r>
              <a:rPr lang="en-US" dirty="0" smtClean="0"/>
              <a:t>“Outliers” with significantly elevated SFR comprise ~ 2% of population and ~ 10% of total SFR  </a:t>
            </a:r>
            <a:r>
              <a:rPr lang="en-US" dirty="0" err="1" smtClean="0">
                <a:solidFill>
                  <a:srgbClr val="7F7F7F"/>
                </a:solidFill>
              </a:rPr>
              <a:t>Rodighiero</a:t>
            </a:r>
            <a:r>
              <a:rPr lang="en-US" dirty="0" smtClean="0">
                <a:solidFill>
                  <a:srgbClr val="7F7F7F"/>
                </a:solidFill>
              </a:rPr>
              <a:t> et al (2012)</a:t>
            </a:r>
          </a:p>
          <a:p>
            <a:pPr marL="358775" indent="-358775">
              <a:buFont typeface="Arial"/>
              <a:buChar char="•"/>
            </a:pPr>
            <a:r>
              <a:rPr lang="en-US" dirty="0" smtClean="0"/>
              <a:t>This ratio changes little with redshift. </a:t>
            </a:r>
            <a:r>
              <a:rPr lang="en-US" dirty="0" smtClean="0">
                <a:solidFill>
                  <a:srgbClr val="7F7F7F"/>
                </a:solidFill>
              </a:rPr>
              <a:t>Sargent et al (2012)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660190" y="3056317"/>
            <a:ext cx="448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Rodighiero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(2012)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8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 rot="19608996">
            <a:off x="585704" y="4044902"/>
            <a:ext cx="3523029" cy="3515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95092" y="2486973"/>
            <a:ext cx="0" cy="898672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63262" y="3110899"/>
            <a:ext cx="0" cy="831049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68390" y="4093087"/>
            <a:ext cx="0" cy="877495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85052" y="3582425"/>
            <a:ext cx="0" cy="8297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6536" y="113945"/>
            <a:ext cx="875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/>
              </a:rPr>
              <a:t>A cartoon of galaxy evolution (at least since </a:t>
            </a:r>
            <a:r>
              <a:rPr lang="en-US" sz="2800" i="1" dirty="0" smtClean="0">
                <a:latin typeface="Times New Roman"/>
                <a:cs typeface="Times New Roman"/>
              </a:rPr>
              <a:t>z</a:t>
            </a:r>
            <a:r>
              <a:rPr lang="en-US" sz="2800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~ 3)</a:t>
            </a:r>
            <a:endParaRPr lang="en-US" sz="2400" dirty="0"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56628" y="1605976"/>
            <a:ext cx="0" cy="41350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6627" y="5741014"/>
            <a:ext cx="4015373" cy="76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15640" y="3182900"/>
            <a:ext cx="6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33476" y="5752896"/>
            <a:ext cx="234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Stellar mass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608996">
            <a:off x="585704" y="3125217"/>
            <a:ext cx="3523029" cy="3515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776163">
            <a:off x="1942540" y="4373686"/>
            <a:ext cx="2522456" cy="7829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608996">
            <a:off x="1465360" y="2130783"/>
            <a:ext cx="2537273" cy="445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500104">
            <a:off x="1283668" y="3673566"/>
            <a:ext cx="680378" cy="215464"/>
          </a:xfrm>
          <a:prstGeom prst="rightArrow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2142574" y="3883270"/>
            <a:ext cx="1631270" cy="2494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>
            <a:off x="3203767" y="2028585"/>
            <a:ext cx="375578" cy="483916"/>
          </a:xfrm>
          <a:prstGeom prst="curved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9500104">
            <a:off x="2783178" y="2688136"/>
            <a:ext cx="680378" cy="215464"/>
          </a:xfrm>
          <a:prstGeom prst="rightArrow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500104">
            <a:off x="2102252" y="3148460"/>
            <a:ext cx="680378" cy="215464"/>
          </a:xfrm>
          <a:prstGeom prst="rightArrow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653721">
            <a:off x="1254202" y="3115463"/>
            <a:ext cx="21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“main sequence”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765860">
            <a:off x="2138819" y="4611168"/>
            <a:ext cx="212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“quenched” passive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653721">
            <a:off x="1974281" y="1929731"/>
            <a:ext cx="21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1% outliers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2645687" y="2371771"/>
            <a:ext cx="375578" cy="483916"/>
          </a:xfrm>
          <a:prstGeom prst="curved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Questions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5092" y="2711131"/>
            <a:ext cx="149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Factor of 20 decline since z = 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2626090" y="3560343"/>
            <a:ext cx="1631270" cy="2494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36366" y="1597266"/>
            <a:ext cx="3707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Some key questions in galaxy evolution: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What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quenches star-formation in some galaxies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Times New Roman"/>
              </a:rPr>
              <a:t>What controls the evolution of </a:t>
            </a:r>
            <a:r>
              <a:rPr lang="en-US" b="1" dirty="0" err="1">
                <a:cs typeface="Times New Roman"/>
              </a:rPr>
              <a:t>sSFR</a:t>
            </a:r>
            <a:r>
              <a:rPr lang="en-US" b="1" baseline="-25000" dirty="0">
                <a:cs typeface="Times New Roman"/>
              </a:rPr>
              <a:t> </a:t>
            </a:r>
            <a:r>
              <a:rPr lang="en-US" b="1" dirty="0">
                <a:cs typeface="Times New Roman"/>
              </a:rPr>
              <a:t>on the Main Sequence</a:t>
            </a:r>
            <a:r>
              <a:rPr lang="en-US" b="1" dirty="0" smtClean="0">
                <a:cs typeface="Times New Roman"/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What is relative contribution of mass increase due to mergers?  i.e.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sMMR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vs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sSFR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/>
              </a:rPr>
              <a:t>What is the link with central black holes?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What is the link to structure and morphology</a:t>
            </a:r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8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16" grpId="0"/>
      <p:bldP spid="40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t_ell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0" y="-345765"/>
            <a:ext cx="7576259" cy="980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controls SFR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163" y="135619"/>
            <a:ext cx="865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Aside: implied SFR(t) of Main Sequence galaxies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controls SFR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0" y="911555"/>
            <a:ext cx="6409919" cy="386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163" y="135619"/>
            <a:ext cx="865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controls the SFR of Main Sequence galaxies?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317" y="4836358"/>
            <a:ext cx="807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latin typeface="+mj-lt"/>
              </a:rPr>
              <a:t>observed</a:t>
            </a:r>
            <a:r>
              <a:rPr lang="en-US" sz="2000" dirty="0" smtClean="0">
                <a:latin typeface="+mj-lt"/>
                <a:cs typeface="Times New Roman"/>
              </a:rPr>
              <a:t> (r)</a:t>
            </a:r>
            <a:r>
              <a:rPr lang="en-US" sz="2000" dirty="0" err="1" smtClean="0">
                <a:latin typeface="+mj-lt"/>
                <a:cs typeface="Times New Roman"/>
              </a:rPr>
              <a:t>sSFR</a:t>
            </a:r>
            <a:r>
              <a:rPr lang="en-US" sz="2000" dirty="0" smtClean="0">
                <a:latin typeface="+mj-lt"/>
                <a:cs typeface="Times New Roman"/>
              </a:rPr>
              <a:t>(t) </a:t>
            </a:r>
            <a:r>
              <a:rPr lang="en-US" sz="2000" dirty="0" smtClean="0">
                <a:latin typeface="+mj-lt"/>
              </a:rPr>
              <a:t>is closely related to the theoretical specific accretion rate of dark matter </a:t>
            </a:r>
            <a:r>
              <a:rPr lang="en-US" sz="2000" dirty="0" smtClean="0">
                <a:latin typeface="+mj-lt"/>
              </a:rPr>
              <a:t>haloes, </a:t>
            </a:r>
            <a:r>
              <a:rPr lang="en-US" sz="2000" dirty="0" err="1" smtClean="0">
                <a:latin typeface="+mj-lt"/>
                <a:cs typeface="Times New Roman"/>
              </a:rPr>
              <a:t>sMIR</a:t>
            </a:r>
            <a:r>
              <a:rPr lang="en-US" sz="2000" baseline="-25000" dirty="0" err="1" smtClean="0">
                <a:latin typeface="+mj-lt"/>
                <a:cs typeface="Times New Roman"/>
              </a:rPr>
              <a:t>DM</a:t>
            </a:r>
            <a:r>
              <a:rPr lang="en-US" sz="2000" dirty="0" smtClean="0">
                <a:latin typeface="+mj-lt"/>
              </a:rPr>
              <a:t>(t)</a:t>
            </a:r>
            <a:r>
              <a:rPr lang="en-US" sz="2000" dirty="0" smtClean="0">
                <a:latin typeface="+mj-lt"/>
              </a:rPr>
              <a:t>.  But </a:t>
            </a:r>
            <a:r>
              <a:rPr lang="en-US" sz="2000" dirty="0" smtClean="0"/>
              <a:t>note: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sSFR</a:t>
            </a:r>
            <a:r>
              <a:rPr lang="en-US" sz="2000" dirty="0" smtClean="0"/>
              <a:t> systematically higher than </a:t>
            </a:r>
            <a:r>
              <a:rPr lang="en-US" sz="2000" dirty="0" err="1" smtClean="0"/>
              <a:t>sMIR</a:t>
            </a:r>
            <a:r>
              <a:rPr lang="en-US" sz="2000" dirty="0" smtClean="0"/>
              <a:t> by factor of a few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Reversed weak dependence on mass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53470" y="2256946"/>
            <a:ext cx="2162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Lilly et al (2013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using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</a:rPr>
              <a:t>Data compilation from Stark et al (2012)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</a:rPr>
              <a:t>Dark Matter </a:t>
            </a:r>
            <a:r>
              <a:rPr lang="en-US" sz="1400" dirty="0" err="1">
                <a:solidFill>
                  <a:srgbClr val="7F7F7F"/>
                </a:solidFill>
              </a:rPr>
              <a:t>sMIR</a:t>
            </a:r>
            <a:r>
              <a:rPr lang="en-US" sz="1400" dirty="0">
                <a:solidFill>
                  <a:srgbClr val="7F7F7F"/>
                </a:solidFill>
              </a:rPr>
              <a:t> from </a:t>
            </a:r>
            <a:r>
              <a:rPr lang="en-US" sz="1400" dirty="0" err="1">
                <a:solidFill>
                  <a:srgbClr val="7F7F7F"/>
                </a:solidFill>
              </a:rPr>
              <a:t>Neistein&amp;Dekel</a:t>
            </a:r>
            <a:r>
              <a:rPr lang="en-US" sz="1400" dirty="0">
                <a:solidFill>
                  <a:srgbClr val="7F7F7F"/>
                </a:solidFill>
              </a:rPr>
              <a:t> (2008</a:t>
            </a:r>
            <a:r>
              <a:rPr lang="en-US" sz="1400" dirty="0" smtClean="0">
                <a:solidFill>
                  <a:srgbClr val="7F7F7F"/>
                </a:solidFill>
              </a:rPr>
              <a:t>)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06738"/>
              </p:ext>
            </p:extLst>
          </p:nvPr>
        </p:nvGraphicFramePr>
        <p:xfrm>
          <a:off x="330597" y="2964533"/>
          <a:ext cx="8684063" cy="57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4" name="Document" r:id="rId4" imgW="5334000" imgH="355600" progId="Word.Document.12">
                  <p:embed/>
                </p:oleObj>
              </mc:Choice>
              <mc:Fallback>
                <p:oleObj name="Document" r:id="rId4" imgW="53340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597" y="2964533"/>
                        <a:ext cx="8684063" cy="57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3204" y="958706"/>
            <a:ext cx="11064095" cy="1038233"/>
            <a:chOff x="213204" y="2179276"/>
            <a:chExt cx="11064095" cy="1038233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448765"/>
                </p:ext>
              </p:extLst>
            </p:nvPr>
          </p:nvGraphicFramePr>
          <p:xfrm>
            <a:off x="2262386" y="2787655"/>
            <a:ext cx="8939850" cy="297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35" name="Document" r:id="rId6" imgW="5334000" imgH="177800" progId="Word.Document.12">
                    <p:embed/>
                  </p:oleObj>
                </mc:Choice>
                <mc:Fallback>
                  <p:oleObj name="Document" r:id="rId6" imgW="53340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2386" y="2787655"/>
                          <a:ext cx="8939850" cy="2979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096148"/>
                </p:ext>
              </p:extLst>
            </p:nvPr>
          </p:nvGraphicFramePr>
          <p:xfrm>
            <a:off x="2260621" y="2376280"/>
            <a:ext cx="9016678" cy="343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36" name="Document" r:id="rId8" imgW="5334000" imgH="203200" progId="Word.Document.12">
                    <p:embed/>
                  </p:oleObj>
                </mc:Choice>
                <mc:Fallback>
                  <p:oleObj name="Document" r:id="rId8" imgW="5334000" imgH="203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60621" y="2376280"/>
                          <a:ext cx="9016678" cy="3434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213204" y="2179276"/>
              <a:ext cx="3674037" cy="1038233"/>
              <a:chOff x="213204" y="2179276"/>
              <a:chExt cx="3674037" cy="103823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47956" y="2645652"/>
                <a:ext cx="1093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Outflow</a:t>
                </a:r>
                <a:endParaRPr lang="en-US" sz="2000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626221" y="2718344"/>
                <a:ext cx="489960" cy="4285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29363" y="2313949"/>
                <a:ext cx="495026" cy="4285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7956" y="2292578"/>
                <a:ext cx="1825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Star-formation</a:t>
                </a:r>
                <a:endParaRPr lang="en-US" sz="2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3204" y="2179276"/>
                <a:ext cx="3674037" cy="103823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 descr="bath2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41" y="340974"/>
            <a:ext cx="10403425" cy="7045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8314" y="0"/>
            <a:ext cx="2922291" cy="59206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59473" y="5858902"/>
            <a:ext cx="3284527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Lilly et al (2013), c.f. </a:t>
            </a:r>
          </a:p>
          <a:p>
            <a:r>
              <a:rPr lang="en-US" sz="1600" dirty="0" err="1" smtClean="0">
                <a:solidFill>
                  <a:srgbClr val="7F7F7F"/>
                </a:solidFill>
              </a:rPr>
              <a:t>Bouché</a:t>
            </a:r>
            <a:r>
              <a:rPr lang="en-US" sz="1600" dirty="0" smtClean="0">
                <a:solidFill>
                  <a:srgbClr val="7F7F7F"/>
                </a:solidFill>
              </a:rPr>
              <a:t> et al (2010), Dave et al (2012)</a:t>
            </a:r>
            <a:endParaRPr lang="en-US" sz="1600" dirty="0">
              <a:solidFill>
                <a:srgbClr val="7F7F7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0597" y="114504"/>
            <a:ext cx="788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classical regulator system regulated by the gas content</a:t>
            </a:r>
            <a:endParaRPr lang="en-US" sz="240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Self-regulation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22464"/>
              </p:ext>
            </p:extLst>
          </p:nvPr>
        </p:nvGraphicFramePr>
        <p:xfrm>
          <a:off x="330597" y="2216433"/>
          <a:ext cx="9108035" cy="58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Document" r:id="rId11" imgW="5334000" imgH="342900" progId="Word.Document.12">
                  <p:embed/>
                </p:oleObj>
              </mc:Choice>
              <mc:Fallback>
                <p:oleObj name="Document" r:id="rId11" imgW="53340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597" y="2216433"/>
                        <a:ext cx="9108035" cy="58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47956" y="4491877"/>
            <a:ext cx="4038903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Key feature of this regulator is that it sets </a:t>
            </a:r>
            <a:r>
              <a:rPr lang="en-US" dirty="0" err="1" smtClean="0">
                <a:latin typeface="Times New Roman"/>
                <a:cs typeface="Times New Roman"/>
              </a:rPr>
              <a:t>sSFR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cs typeface="Times New Roman"/>
              </a:rPr>
              <a:t>specific accretion rate (</a:t>
            </a:r>
            <a:r>
              <a:rPr lang="en-US" dirty="0" err="1" smtClean="0">
                <a:latin typeface="Times New Roman"/>
                <a:cs typeface="Times New Roman"/>
              </a:rPr>
              <a:t>sMIR</a:t>
            </a:r>
            <a:r>
              <a:rPr lang="en-US" baseline="-25000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</a:p>
          <a:p>
            <a:r>
              <a:rPr lang="en-US" u="sng" dirty="0" smtClean="0">
                <a:cs typeface="Times New Roman"/>
              </a:rPr>
              <a:t>independent</a:t>
            </a:r>
            <a:r>
              <a:rPr lang="en-US" dirty="0" smtClean="0">
                <a:cs typeface="Times New Roman"/>
              </a:rPr>
              <a:t> of values of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Times New Roman"/>
              </a:rPr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 (</a:t>
            </a:r>
            <a:r>
              <a:rPr lang="en-US" dirty="0" smtClean="0">
                <a:cs typeface="Symbol" charset="2"/>
              </a:rPr>
              <a:t>if they are constant)</a:t>
            </a:r>
            <a:endParaRPr lang="en-US" dirty="0" smtClean="0"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Why? Because a constant fraction of the inflow goes into stars</a:t>
            </a:r>
            <a:endParaRPr lang="en-US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037" y="3590233"/>
            <a:ext cx="10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inflow</a:t>
            </a:r>
            <a:endParaRPr lang="en-US" sz="1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3204" y="3557993"/>
            <a:ext cx="1764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pple Casual"/>
                <a:cs typeface="Apple Casual"/>
              </a:rPr>
              <a:t>c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hange in reservoir (</a:t>
            </a:r>
            <a:r>
              <a:rPr lang="en-US" sz="1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cf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Dave+2012, Bouche 2010)</a:t>
            </a:r>
            <a:endParaRPr lang="en-US" sz="1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204" y="958706"/>
            <a:ext cx="11064095" cy="1038233"/>
            <a:chOff x="213204" y="2179276"/>
            <a:chExt cx="11064095" cy="1038233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049291"/>
                </p:ext>
              </p:extLst>
            </p:nvPr>
          </p:nvGraphicFramePr>
          <p:xfrm>
            <a:off x="2262386" y="2787655"/>
            <a:ext cx="8939850" cy="297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33" name="Document" r:id="rId4" imgW="5334000" imgH="177800" progId="Word.Document.12">
                    <p:embed/>
                  </p:oleObj>
                </mc:Choice>
                <mc:Fallback>
                  <p:oleObj name="Document" r:id="rId4" imgW="53340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2386" y="2787655"/>
                          <a:ext cx="8939850" cy="2979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1471312"/>
                </p:ext>
              </p:extLst>
            </p:nvPr>
          </p:nvGraphicFramePr>
          <p:xfrm>
            <a:off x="2260621" y="2376280"/>
            <a:ext cx="9016678" cy="343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34" name="Document" r:id="rId6" imgW="5334000" imgH="203200" progId="Word.Document.12">
                    <p:embed/>
                  </p:oleObj>
                </mc:Choice>
                <mc:Fallback>
                  <p:oleObj name="Document" r:id="rId6" imgW="5334000" imgH="203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0621" y="2376280"/>
                          <a:ext cx="9016678" cy="3434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213204" y="2179276"/>
              <a:ext cx="3674037" cy="1038233"/>
              <a:chOff x="213204" y="2179276"/>
              <a:chExt cx="3674037" cy="103823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47956" y="2645652"/>
                <a:ext cx="1093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Outflow</a:t>
                </a:r>
                <a:endParaRPr lang="en-US" sz="2000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626221" y="2731172"/>
                <a:ext cx="489960" cy="4285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29363" y="2313949"/>
                <a:ext cx="495026" cy="4285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7956" y="2292578"/>
                <a:ext cx="1825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Star-formation</a:t>
                </a:r>
                <a:endParaRPr lang="en-US" sz="2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3204" y="2179276"/>
                <a:ext cx="3674037" cy="103823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1781310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Self-regulation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282680" y="955281"/>
            <a:ext cx="5031826" cy="5072126"/>
            <a:chOff x="4258020" y="955281"/>
            <a:chExt cx="5031826" cy="507212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8020" y="1388575"/>
              <a:ext cx="4485058" cy="437566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46824" y="5504187"/>
              <a:ext cx="9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800" baseline="-25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star</a:t>
              </a:r>
              <a:endPara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0876" y="955281"/>
              <a:ext cx="91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3200" baseline="-25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res</a:t>
              </a:r>
              <a:endParaRPr lang="en-US" sz="3200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70246" y="3319131"/>
              <a:ext cx="9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800" baseline="-25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out</a:t>
              </a:r>
              <a:endPara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5234278" y="2274472"/>
              <a:ext cx="1673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/>
                </a:rPr>
                <a:t>Two-way flow</a:t>
              </a:r>
              <a:endParaRPr lang="en-US" sz="1400" baseline="-25000" dirty="0">
                <a:solidFill>
                  <a:srgbClr val="FF0000"/>
                </a:solidFill>
                <a:latin typeface="+mj-lt"/>
                <a:cs typeface="Times New Roman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9814" y="2952721"/>
            <a:ext cx="405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Note: High z galaxies are gas rich because they </a:t>
            </a:r>
            <a:r>
              <a:rPr lang="en-US" i="1" dirty="0" smtClean="0">
                <a:solidFill>
                  <a:srgbClr val="008000"/>
                </a:solidFill>
                <a:latin typeface="Apple Casual"/>
                <a:cs typeface="Apple Casual"/>
              </a:rPr>
              <a:t>must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 have a high </a:t>
            </a:r>
            <a:r>
              <a:rPr lang="en-US" dirty="0" err="1" smtClean="0">
                <a:solidFill>
                  <a:srgbClr val="008000"/>
                </a:solidFill>
                <a:latin typeface="Apple Casual"/>
                <a:cs typeface="Apple Casual"/>
              </a:rPr>
              <a:t>sSFR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 because they have a high </a:t>
            </a:r>
            <a:r>
              <a:rPr lang="en-US" dirty="0" err="1" smtClean="0">
                <a:solidFill>
                  <a:srgbClr val="008000"/>
                </a:solidFill>
                <a:latin typeface="Apple Casual"/>
                <a:cs typeface="Apple Casual"/>
              </a:rPr>
              <a:t>sMIR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 </a:t>
            </a:r>
            <a:endParaRPr lang="en-US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2816" y="6391329"/>
            <a:ext cx="3517234" cy="515694"/>
          </a:xfrm>
        </p:spPr>
        <p:txBody>
          <a:bodyPr/>
          <a:lstStyle/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7956" y="4491877"/>
            <a:ext cx="4038903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Key feature of this regulator is that it sets </a:t>
            </a:r>
            <a:r>
              <a:rPr lang="en-US" dirty="0" err="1" smtClean="0">
                <a:latin typeface="Times New Roman"/>
                <a:cs typeface="Times New Roman"/>
              </a:rPr>
              <a:t>sSFR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cs typeface="Times New Roman"/>
              </a:rPr>
              <a:t>specific accretion rate (</a:t>
            </a:r>
            <a:r>
              <a:rPr lang="en-US" dirty="0" err="1" smtClean="0">
                <a:latin typeface="Times New Roman"/>
                <a:cs typeface="Times New Roman"/>
              </a:rPr>
              <a:t>sMIR</a:t>
            </a:r>
            <a:r>
              <a:rPr lang="en-US" baseline="-25000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</a:p>
          <a:p>
            <a:r>
              <a:rPr lang="en-US" u="sng" dirty="0" smtClean="0">
                <a:cs typeface="Times New Roman"/>
              </a:rPr>
              <a:t>independent</a:t>
            </a:r>
            <a:r>
              <a:rPr lang="en-US" dirty="0" smtClean="0">
                <a:cs typeface="Times New Roman"/>
              </a:rPr>
              <a:t> of values of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Times New Roman"/>
              </a:rPr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 (</a:t>
            </a:r>
            <a:r>
              <a:rPr lang="en-US" dirty="0" smtClean="0">
                <a:cs typeface="Symbol" charset="2"/>
              </a:rPr>
              <a:t>if they are constant)</a:t>
            </a:r>
            <a:endParaRPr lang="en-US" dirty="0" smtClean="0"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Why? Because a constant fraction of the inflow goes into stars</a:t>
            </a:r>
            <a:endParaRPr lang="en-US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597" y="114504"/>
            <a:ext cx="788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classical regulator system regulated by the gas content</a:t>
            </a:r>
            <a:endParaRPr lang="en-US" sz="24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86448"/>
              </p:ext>
            </p:extLst>
          </p:nvPr>
        </p:nvGraphicFramePr>
        <p:xfrm>
          <a:off x="330597" y="2216433"/>
          <a:ext cx="9108035" cy="58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5" name="Document" r:id="rId9" imgW="5334000" imgH="342900" progId="Word.Document.12">
                  <p:embed/>
                </p:oleObj>
              </mc:Choice>
              <mc:Fallback>
                <p:oleObj name="Document" r:id="rId9" imgW="53340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597" y="2216433"/>
                        <a:ext cx="9108035" cy="58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83707" y="4598559"/>
            <a:ext cx="243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Gas stays in system for only a short time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solidFill>
                  <a:srgbClr val="008000"/>
                </a:solidFill>
                <a:latin typeface="Apple Casual"/>
                <a:cs typeface="Apple Casual"/>
              </a:rPr>
              <a:t>gas</a:t>
            </a:r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 ~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solidFill>
                  <a:srgbClr val="008000"/>
                </a:solidFill>
                <a:latin typeface="Apple Casual"/>
                <a:cs typeface="Apple Casual"/>
              </a:rPr>
              <a:t>-1</a:t>
            </a:r>
            <a:endParaRPr lang="en-US" baseline="300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94111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38206" y="1327871"/>
            <a:ext cx="3428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/>
              </a:rPr>
              <a:t>The gas regulator requires</a:t>
            </a:r>
          </a:p>
          <a:p>
            <a:endParaRPr lang="en-US" sz="2000" dirty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gas</a:t>
            </a:r>
            <a:r>
              <a:rPr lang="en-US" sz="2000" dirty="0" smtClean="0">
                <a:cs typeface="Times New Roman"/>
              </a:rPr>
              <a:t> &lt; timescale on which </a:t>
            </a:r>
            <a:r>
              <a:rPr lang="en-US" sz="2000" i="1" dirty="0" smtClean="0">
                <a:cs typeface="Times New Roman"/>
              </a:rPr>
              <a:t>external</a:t>
            </a:r>
            <a:r>
              <a:rPr lang="en-US" sz="2000" dirty="0" smtClean="0">
                <a:cs typeface="Times New Roman"/>
              </a:rPr>
              <a:t> conditions (i.e. </a:t>
            </a:r>
            <a:r>
              <a:rPr lang="en-US" sz="2000" dirty="0" err="1" smtClean="0">
                <a:cs typeface="Times New Roman"/>
              </a:rPr>
              <a:t>sMIR</a:t>
            </a:r>
            <a:r>
              <a:rPr lang="en-US" sz="2000" baseline="-25000" dirty="0" err="1" smtClean="0">
                <a:cs typeface="Times New Roman"/>
              </a:rPr>
              <a:t>B</a:t>
            </a:r>
            <a:r>
              <a:rPr lang="en-US" sz="2000" dirty="0" smtClean="0">
                <a:cs typeface="Times New Roman"/>
              </a:rPr>
              <a:t>) are changing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>
                <a:latin typeface="Times New Roman"/>
                <a:cs typeface="Times New Roman"/>
              </a:rPr>
              <a:t>gas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&lt; timescale on which </a:t>
            </a:r>
            <a:r>
              <a:rPr lang="en-US" sz="2000" i="1" dirty="0" smtClean="0">
                <a:cs typeface="Times New Roman"/>
              </a:rPr>
              <a:t>internal</a:t>
            </a:r>
            <a:r>
              <a:rPr lang="en-US" sz="2000" dirty="0" smtClean="0">
                <a:cs typeface="Times New Roman"/>
              </a:rPr>
              <a:t> parameters </a:t>
            </a:r>
            <a:r>
              <a:rPr lang="en-US" sz="2000" dirty="0">
                <a:latin typeface="Symbol" charset="2"/>
                <a:cs typeface="Symbol" charset="2"/>
              </a:rPr>
              <a:t>e</a:t>
            </a:r>
            <a:r>
              <a:rPr lang="en-US" sz="2000" dirty="0">
                <a:cs typeface="Times New Roman"/>
              </a:rPr>
              <a:t> and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>
                <a:latin typeface="Symbol" charset="2"/>
                <a:cs typeface="Symbol" charset="2"/>
              </a:rPr>
              <a:t>l </a:t>
            </a:r>
            <a:r>
              <a:rPr lang="en-US" sz="2000" dirty="0">
                <a:cs typeface="Times New Roman"/>
              </a:rPr>
              <a:t>are </a:t>
            </a:r>
            <a:r>
              <a:rPr lang="en-US" sz="2000" dirty="0" smtClean="0">
                <a:cs typeface="Times New Roman"/>
              </a:rPr>
              <a:t>changing:   If </a:t>
            </a:r>
            <a:r>
              <a:rPr lang="en-US" sz="2000" dirty="0">
                <a:latin typeface="Symbol" charset="2"/>
                <a:cs typeface="Symbol" charset="2"/>
              </a:rPr>
              <a:t>e</a:t>
            </a:r>
            <a:r>
              <a:rPr lang="en-US" sz="2000" dirty="0">
                <a:cs typeface="Times New Roman"/>
              </a:rPr>
              <a:t> and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>
                <a:cs typeface="Symbol" charset="2"/>
              </a:rPr>
              <a:t>  </a:t>
            </a:r>
            <a:r>
              <a:rPr lang="en-US" sz="2000" dirty="0" smtClean="0">
                <a:cs typeface="Times New Roman"/>
              </a:rPr>
              <a:t>depend strongly on </a:t>
            </a:r>
            <a:r>
              <a:rPr lang="en-US" sz="2000" i="1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star</a:t>
            </a:r>
            <a:r>
              <a:rPr lang="en-US" sz="2000" dirty="0" smtClean="0">
                <a:cs typeface="Times New Roman"/>
              </a:rPr>
              <a:t>, this will be </a:t>
            </a:r>
            <a:r>
              <a:rPr lang="en-US" sz="2000" dirty="0">
                <a:cs typeface="Times New Roman"/>
              </a:rPr>
              <a:t>~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rsSFR</a:t>
            </a:r>
            <a:r>
              <a:rPr lang="en-US" sz="2000" baseline="30000" dirty="0">
                <a:latin typeface="Times New Roman"/>
                <a:cs typeface="Times New Roman"/>
              </a:rPr>
              <a:t>-1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endParaRPr lang="en-US" sz="2000" baseline="-25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459832"/>
            <a:ext cx="2872816" cy="398168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Timescales in galaxy evolution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054" y="6492875"/>
            <a:ext cx="2133600" cy="365125"/>
          </a:xfrm>
        </p:spPr>
        <p:txBody>
          <a:bodyPr/>
          <a:lstStyle/>
          <a:p>
            <a:fld id="{C3614BC7-8FBF-0642-8C7D-60669E4F6E8E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19869" y="6451955"/>
            <a:ext cx="9163869" cy="123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4550" y="135618"/>
            <a:ext cx="734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Will the regulator regulate in practice?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16" y="1327872"/>
            <a:ext cx="5423310" cy="50093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53111" y="2747680"/>
            <a:ext cx="1013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OK!</a:t>
            </a:r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3689" y="4821238"/>
            <a:ext cx="3118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No longer OK at </a:t>
            </a:r>
            <a:r>
              <a:rPr lang="en-US" sz="2000" i="1" dirty="0" smtClean="0">
                <a:solidFill>
                  <a:srgbClr val="FF0000"/>
                </a:solidFill>
                <a:latin typeface="Apple Casual"/>
                <a:cs typeface="Apple Casual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 ≥ 2 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Changes in </a:t>
            </a:r>
            <a:r>
              <a:rPr lang="en-US" sz="2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rsSFR</a:t>
            </a: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Apple Casual"/>
                <a:cs typeface="Apple Casual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)?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Clumpy disks</a:t>
            </a:r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11" y="6006764"/>
            <a:ext cx="448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Lilly et al (2013)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2762970" y="6393145"/>
            <a:ext cx="3517234" cy="51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Matteucci</a:t>
            </a:r>
            <a:r>
              <a:rPr lang="en-US" dirty="0" smtClean="0"/>
              <a:t> Meeting, September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2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16157</TotalTime>
  <Words>2123</Words>
  <Application>Microsoft Macintosh PowerPoint</Application>
  <PresentationFormat>On-screen Show (4:3)</PresentationFormat>
  <Paragraphs>253</Paragraphs>
  <Slides>22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Document</vt:lpstr>
      <vt:lpstr>Microsoft Word Document</vt:lpstr>
      <vt:lpstr>Equation</vt:lpstr>
      <vt:lpstr>PowerPoint Presentation</vt:lpstr>
      <vt:lpstr>PowerPoint Presentation</vt:lpstr>
      <vt:lpstr>What controls SFR</vt:lpstr>
      <vt:lpstr>Questions</vt:lpstr>
      <vt:lpstr>What controls SFR</vt:lpstr>
      <vt:lpstr>What controls SFR</vt:lpstr>
      <vt:lpstr>Self-regulation</vt:lpstr>
      <vt:lpstr>Self-regulation</vt:lpstr>
      <vt:lpstr>Timescales in galaxy evolution</vt:lpstr>
      <vt:lpstr>Mapping MgII at intermediate redshift</vt:lpstr>
      <vt:lpstr>Metallicity as a diagnostic</vt:lpstr>
      <vt:lpstr>PowerPoint Presentation</vt:lpstr>
      <vt:lpstr>PowerPoint Presentation</vt:lpstr>
      <vt:lpstr>The FMR</vt:lpstr>
      <vt:lpstr>PowerPoint Presentation</vt:lpstr>
      <vt:lpstr>Chemical evolution</vt:lpstr>
      <vt:lpstr>Stellar content of haloes</vt:lpstr>
      <vt:lpstr>The FMR</vt:lpstr>
      <vt:lpstr>PowerPoint Presentation</vt:lpstr>
      <vt:lpstr>The FMR</vt:lpstr>
      <vt:lpstr>The FMR</vt:lpstr>
      <vt:lpstr>Comparison with Behroozi</vt:lpstr>
    </vt:vector>
  </TitlesOfParts>
  <Company>ETH Zurich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Lilly</dc:creator>
  <cp:lastModifiedBy>Simon Lilly</cp:lastModifiedBy>
  <cp:revision>544</cp:revision>
  <cp:lastPrinted>2013-04-09T21:43:55Z</cp:lastPrinted>
  <dcterms:created xsi:type="dcterms:W3CDTF">2012-12-30T10:15:09Z</dcterms:created>
  <dcterms:modified xsi:type="dcterms:W3CDTF">2013-09-19T08:46:50Z</dcterms:modified>
</cp:coreProperties>
</file>