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85" r:id="rId3"/>
    <p:sldId id="257" r:id="rId4"/>
    <p:sldId id="259" r:id="rId5"/>
    <p:sldId id="286" r:id="rId6"/>
    <p:sldId id="258" r:id="rId7"/>
    <p:sldId id="288" r:id="rId8"/>
    <p:sldId id="260" r:id="rId9"/>
    <p:sldId id="284" r:id="rId10"/>
    <p:sldId id="270" r:id="rId11"/>
    <p:sldId id="271" r:id="rId12"/>
    <p:sldId id="283" r:id="rId13"/>
    <p:sldId id="279" r:id="rId14"/>
    <p:sldId id="281" r:id="rId15"/>
    <p:sldId id="280" r:id="rId16"/>
    <p:sldId id="282" r:id="rId17"/>
    <p:sldId id="273" r:id="rId18"/>
    <p:sldId id="274" r:id="rId19"/>
    <p:sldId id="275" r:id="rId20"/>
    <p:sldId id="268" r:id="rId21"/>
    <p:sldId id="265" r:id="rId22"/>
    <p:sldId id="267" r:id="rId23"/>
    <p:sldId id="266" r:id="rId24"/>
    <p:sldId id="278" r:id="rId25"/>
    <p:sldId id="277" r:id="rId26"/>
    <p:sldId id="276" r:id="rId27"/>
    <p:sldId id="262" r:id="rId28"/>
    <p:sldId id="269" r:id="rId29"/>
    <p:sldId id="263" r:id="rId30"/>
  </p:sldIdLst>
  <p:sldSz cx="9144000" cy="6858000" type="screen4x3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348"/>
    <a:srgbClr val="000D32"/>
    <a:srgbClr val="001142"/>
    <a:srgbClr val="04042A"/>
    <a:srgbClr val="05053D"/>
    <a:srgbClr val="000D42"/>
    <a:srgbClr val="0D1F3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9FC3F09-71E3-4983-970F-D5067422E1AF}" type="datetimeFigureOut">
              <a:rPr lang="it-IT"/>
              <a:pPr>
                <a:defRPr/>
              </a:pPr>
              <a:t>11/11/2011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t-IT" noProof="0" smtClean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7EEF5BA-BCE7-4E75-A709-B3774BFB33E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smtClean="0"/>
          </a:p>
        </p:txBody>
      </p:sp>
      <p:sp>
        <p:nvSpPr>
          <p:cNvPr id="32772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846689A-4477-4420-AC52-804A9F5BA606}" type="slidenum">
              <a:rPr lang="it-IT" smtClean="0"/>
              <a:pPr/>
              <a:t>10</a:t>
            </a:fld>
            <a:endParaRPr lang="it-IT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9CC101A-917B-4ABF-ACD2-B172855E66FD}" type="slidenum">
              <a:rPr lang="it-IT" smtClean="0"/>
              <a:pPr/>
              <a:t>24</a:t>
            </a:fld>
            <a:endParaRPr lang="it-IT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D6E184C-A59B-45E3-9C3C-6A8CDA92AD19}" type="slidenum">
              <a:rPr lang="it-IT" smtClean="0"/>
              <a:pPr/>
              <a:t>25</a:t>
            </a:fld>
            <a:endParaRPr lang="it-IT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30B8A4-BB97-4BFD-B13D-F45AAD8F352E}" type="datetimeFigureOut">
              <a:rPr lang="it-IT"/>
              <a:pPr>
                <a:defRPr/>
              </a:pPr>
              <a:t>11/11/2011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1E228D-EF28-4F3D-AFEB-8E6566E006E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74753B-4389-42E0-BBEB-5ACD9C960B33}" type="datetimeFigureOut">
              <a:rPr lang="it-IT"/>
              <a:pPr>
                <a:defRPr/>
              </a:pPr>
              <a:t>11/11/2011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0E732-2D51-4EEB-9C03-DC1E4AB7B95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DB4D81-C919-4445-A2BC-677E249E54D5}" type="datetimeFigureOut">
              <a:rPr lang="it-IT"/>
              <a:pPr>
                <a:defRPr/>
              </a:pPr>
              <a:t>11/11/2011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969D7-1BBC-42A9-B030-91419439B2E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D8E32-2B32-4323-A564-69162499C7DD}" type="datetimeFigureOut">
              <a:rPr lang="it-IT"/>
              <a:pPr>
                <a:defRPr/>
              </a:pPr>
              <a:t>11/11/2011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B7E49-6C49-4B19-AD9C-238502ABB74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86DF0-8462-4B04-A392-98488CF6D9C7}" type="datetimeFigureOut">
              <a:rPr lang="it-IT"/>
              <a:pPr>
                <a:defRPr/>
              </a:pPr>
              <a:t>11/11/2011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323562-15BF-4640-B364-EBB1F81380C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C15E18-B5C2-4ECD-9604-F8C76B51DBEB}" type="datetimeFigureOut">
              <a:rPr lang="it-IT"/>
              <a:pPr>
                <a:defRPr/>
              </a:pPr>
              <a:t>11/11/2011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26364-C9DB-4669-B51F-A8190D50E58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0871EF-48D8-433D-BF0D-A6AB3242E0FA}" type="datetimeFigureOut">
              <a:rPr lang="it-IT"/>
              <a:pPr>
                <a:defRPr/>
              </a:pPr>
              <a:t>11/11/2011</a:t>
            </a:fld>
            <a:endParaRPr 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C80A1-9641-4A4E-B9EC-11FA3229108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18CED-AE18-4082-9263-742FFEE95478}" type="datetimeFigureOut">
              <a:rPr lang="it-IT"/>
              <a:pPr>
                <a:defRPr/>
              </a:pPr>
              <a:t>11/11/2011</a:t>
            </a:fld>
            <a:endParaRPr lang="it-IT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0B90AA-E81F-4306-9591-A4A4C198447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F1DDF-989C-4549-8533-F873DEEF9A62}" type="datetimeFigureOut">
              <a:rPr lang="it-IT"/>
              <a:pPr>
                <a:defRPr/>
              </a:pPr>
              <a:t>11/11/2011</a:t>
            </a:fld>
            <a:endParaRPr lang="it-IT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60745-6BD5-4FC9-8F2D-CF006F3ACB8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846FB3-2592-433A-B019-4473EFB42D91}" type="datetimeFigureOut">
              <a:rPr lang="it-IT"/>
              <a:pPr>
                <a:defRPr/>
              </a:pPr>
              <a:t>11/11/2011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74DA8-B1B8-425F-AB6E-1E6CEFCA97C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0055-51A4-49A2-825A-C28D1D767B71}" type="datetimeFigureOut">
              <a:rPr lang="it-IT"/>
              <a:pPr>
                <a:defRPr/>
              </a:pPr>
              <a:t>11/11/2011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2239CD-4651-47D9-A496-1C39162DBCB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A6E7C90-8D8C-46C3-ACB5-22A1FD775098}" type="datetimeFigureOut">
              <a:rPr lang="it-IT"/>
              <a:pPr>
                <a:defRPr/>
              </a:pPr>
              <a:t>11/11/2011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C4B8292-4B6B-4F57-83EF-E0B53617145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13" Type="http://schemas.openxmlformats.org/officeDocument/2006/relationships/image" Target="../media/image39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12" Type="http://schemas.openxmlformats.org/officeDocument/2006/relationships/image" Target="../media/image38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jpeg"/><Relationship Id="rId11" Type="http://schemas.openxmlformats.org/officeDocument/2006/relationships/image" Target="../media/image37.jpeg"/><Relationship Id="rId5" Type="http://schemas.openxmlformats.org/officeDocument/2006/relationships/image" Target="../media/image31.jpeg"/><Relationship Id="rId10" Type="http://schemas.openxmlformats.org/officeDocument/2006/relationships/image" Target="../media/image36.jpeg"/><Relationship Id="rId4" Type="http://schemas.openxmlformats.org/officeDocument/2006/relationships/image" Target="../media/image30.jpeg"/><Relationship Id="rId9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Documents%20and%20Settings\Frank\Desktop\Unijunior\Guida%20alle%20vacanze%20sulla%20Luna\Mina%20Tintarella%20di%20luna%20(1959).mpg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Documents%20and%20Settings\Frank\Desktop\Unijunior\Guida%20alle%20vacanze%20sulla%20Luna\Apollo11.mpg" TargetMode="External"/><Relationship Id="rId5" Type="http://schemas.openxmlformats.org/officeDocument/2006/relationships/image" Target="../media/image40.png"/><Relationship Id="rId4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3.gif"/><Relationship Id="rId4" Type="http://schemas.openxmlformats.org/officeDocument/2006/relationships/hyperlink" Target="salto/salto.html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gif"/><Relationship Id="rId4" Type="http://schemas.openxmlformats.org/officeDocument/2006/relationships/image" Target="../media/image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gif"/><Relationship Id="rId4" Type="http://schemas.openxmlformats.org/officeDocument/2006/relationships/image" Target="../media/image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Documents%20and%20Settings\Frank\Desktop\Unijunior\Guida%20alle%20vacanze%20sulla%20Luna\galileo.mpg" TargetMode="External"/><Relationship Id="rId5" Type="http://schemas.openxmlformats.org/officeDocument/2006/relationships/image" Target="../media/image46.png"/><Relationship Id="rId4" Type="http://schemas.openxmlformats.org/officeDocument/2006/relationships/image" Target="../media/image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Documents%20and%20Settings\Frank\Desktop\Unijunior\Guida%20alle%20vacanze%20sulla%20Luna\sing.mpg" TargetMode="External"/><Relationship Id="rId5" Type="http://schemas.openxmlformats.org/officeDocument/2006/relationships/image" Target="../media/image47.png"/><Relationship Id="rId4" Type="http://schemas.openxmlformats.org/officeDocument/2006/relationships/image" Target="../media/image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Documents%20and%20Settings\Frank\Desktop\Unijunior\Guida%20alle%20vacanze%20sulla%20Luna\La%20canzone%20della%20luna.mpg" TargetMode="External"/><Relationship Id="rId5" Type="http://schemas.openxmlformats.org/officeDocument/2006/relationships/image" Target="../media/image48.png"/><Relationship Id="rId4" Type="http://schemas.openxmlformats.org/officeDocument/2006/relationships/image" Target="../media/image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Documents%20and%20Settings\Frank\Desktop\Unijunior\Guida%20alle%20vacanze%20sulla%20Luna\260503main_red_green_blue2.mpg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Documents%20and%20Settings\Frank\Desktop\Unijunior\Guida%20alle%20vacanze%20sulla%20Luna\FasiLuna.mpg" TargetMode="Externa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Documents%20and%20Settings\Frank\Desktop\Unijunior\Guida%20alle%20vacanze%20sulla%20Luna\Eclipses.mpg" TargetMode="External"/><Relationship Id="rId6" Type="http://schemas.openxmlformats.org/officeDocument/2006/relationships/image" Target="../media/image14.png"/><Relationship Id="rId5" Type="http://schemas.openxmlformats.org/officeDocument/2006/relationships/image" Target="../media/image12.pn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olo 1"/>
          <p:cNvSpPr>
            <a:spLocks noGrp="1"/>
          </p:cNvSpPr>
          <p:nvPr>
            <p:ph type="ctrTitle"/>
          </p:nvPr>
        </p:nvSpPr>
        <p:spPr>
          <a:xfrm>
            <a:off x="684213" y="1916113"/>
            <a:ext cx="7772400" cy="3098800"/>
          </a:xfrm>
        </p:spPr>
        <p:txBody>
          <a:bodyPr/>
          <a:lstStyle/>
          <a:p>
            <a:pPr eaLnBrk="1" hangingPunct="1">
              <a:defRPr/>
            </a:pPr>
            <a:r>
              <a:rPr lang="it-IT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Guida alle vacanze </a:t>
            </a:r>
            <a:r>
              <a:rPr lang="it-IT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it-IT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9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sulla Luna</a:t>
            </a:r>
          </a:p>
        </p:txBody>
      </p:sp>
      <p:sp>
        <p:nvSpPr>
          <p:cNvPr id="2051" name="Sottotitolo 2"/>
          <p:cNvSpPr>
            <a:spLocks noGrp="1"/>
          </p:cNvSpPr>
          <p:nvPr>
            <p:ph type="subTitle" idx="1"/>
          </p:nvPr>
        </p:nvSpPr>
        <p:spPr>
          <a:xfrm>
            <a:off x="6227763" y="6021388"/>
            <a:ext cx="2728912" cy="576262"/>
          </a:xfrm>
          <a:solidFill>
            <a:schemeClr val="accent1"/>
          </a:solidFill>
        </p:spPr>
        <p:txBody>
          <a:bodyPr/>
          <a:lstStyle/>
          <a:p>
            <a:pPr eaLnBrk="1" hangingPunct="1">
              <a:defRPr/>
            </a:pPr>
            <a:r>
              <a:rPr lang="it-IT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</a:t>
            </a:r>
            <a:r>
              <a:rPr lang="it-IT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novembre </a:t>
            </a:r>
            <a:r>
              <a:rPr lang="it-IT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2011</a:t>
            </a:r>
          </a:p>
        </p:txBody>
      </p:sp>
      <p:pic>
        <p:nvPicPr>
          <p:cNvPr id="2052" name="Picture 2" descr="C:\FrankPoppy\2011\Unijunior\unijuni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5876925"/>
            <a:ext cx="1776413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63500">
              <a:prstClr val="black"/>
            </a:innerShdw>
          </a:effectLst>
        </p:spPr>
      </p:pic>
      <p:pic>
        <p:nvPicPr>
          <p:cNvPr id="2053" name="Picture 5" descr="C:\FrankPoppy\Amministrazione\loghi\OABO_logo2lo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213" y="323850"/>
            <a:ext cx="3384550" cy="144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63500">
              <a:prstClr val="black"/>
            </a:inn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FrankPoppy\2011\Unijunior\Orlandi\figura 035 AS11-40-5874 saluto small cro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23850" y="0"/>
            <a:ext cx="97440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60350"/>
            <a:ext cx="6192838" cy="647700"/>
          </a:xfrm>
        </p:spPr>
        <p:txBody>
          <a:bodyPr/>
          <a:lstStyle/>
          <a:p>
            <a:r>
              <a:rPr lang="it-IT" sz="4000" smtClean="0">
                <a:solidFill>
                  <a:srgbClr val="FFFF00"/>
                </a:solidFill>
              </a:rPr>
              <a:t>Programma Apollo…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850" y="5445125"/>
            <a:ext cx="5976938" cy="1152525"/>
          </a:xfrm>
        </p:spPr>
        <p:txBody>
          <a:bodyPr/>
          <a:lstStyle/>
          <a:p>
            <a:r>
              <a:rPr lang="it-IT" smtClean="0">
                <a:solidFill>
                  <a:srgbClr val="FFFF00"/>
                </a:solidFill>
              </a:rPr>
              <a:t>… ovvero, come siamo andati sulla Luna tra il 1969 e il 1972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3898776" cy="490066"/>
          </a:xfrm>
          <a:solidFill>
            <a:schemeClr val="accent1"/>
          </a:solidFill>
        </p:spPr>
        <p:txBody>
          <a:bodyPr/>
          <a:lstStyle/>
          <a:p>
            <a:pPr algn="l"/>
            <a:r>
              <a:rPr lang="it-IT" sz="3200" dirty="0" smtClean="0">
                <a:solidFill>
                  <a:srgbClr val="FFFF00"/>
                </a:solidFill>
              </a:rPr>
              <a:t>Sulla Luna con l’Apollo</a:t>
            </a:r>
          </a:p>
        </p:txBody>
      </p:sp>
      <p:pic>
        <p:nvPicPr>
          <p:cNvPr id="12291" name="Picture 5" descr="69-H-04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3933825"/>
            <a:ext cx="1954212" cy="274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6" descr="untitleda"/>
          <p:cNvPicPr>
            <a:picLocks noChangeAspect="1" noChangeArrowheads="1"/>
          </p:cNvPicPr>
          <p:nvPr/>
        </p:nvPicPr>
        <p:blipFill>
          <a:blip r:embed="rId3" cstate="print"/>
          <a:srcRect l="4724" r="3543"/>
          <a:stretch>
            <a:fillRect/>
          </a:stretch>
        </p:blipFill>
        <p:spPr bwMode="auto">
          <a:xfrm>
            <a:off x="4716463" y="404813"/>
            <a:ext cx="4195762" cy="3427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7" descr="apollo-c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4076700"/>
            <a:ext cx="3081338" cy="258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8" descr="ad011"/>
          <p:cNvPicPr>
            <a:picLocks noChangeAspect="1" noChangeArrowheads="1"/>
          </p:cNvPicPr>
          <p:nvPr/>
        </p:nvPicPr>
        <p:blipFill>
          <a:blip r:embed="rId5" cstate="print"/>
          <a:srcRect t="7651"/>
          <a:stretch>
            <a:fillRect/>
          </a:stretch>
        </p:blipFill>
        <p:spPr bwMode="auto">
          <a:xfrm>
            <a:off x="250825" y="981075"/>
            <a:ext cx="4002088" cy="273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9" descr="S69-390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00338" y="4365625"/>
            <a:ext cx="2806700" cy="211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74637"/>
          </a:xfrm>
        </p:spPr>
        <p:txBody>
          <a:bodyPr/>
          <a:lstStyle/>
          <a:p>
            <a:r>
              <a:rPr lang="it-IT" sz="3200" smtClean="0">
                <a:solidFill>
                  <a:srgbClr val="FFFF00"/>
                </a:solidFill>
              </a:rPr>
              <a:t>Riepilogando: la missione lunare Apollo</a:t>
            </a:r>
          </a:p>
        </p:txBody>
      </p:sp>
      <p:pic>
        <p:nvPicPr>
          <p:cNvPr id="13315" name="Picture 3" descr="69-H-096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8888" y="966788"/>
            <a:ext cx="6626225" cy="54149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74637"/>
          </a:xfrm>
        </p:spPr>
        <p:txBody>
          <a:bodyPr/>
          <a:lstStyle/>
          <a:p>
            <a:r>
              <a:rPr lang="it-IT" sz="3200" smtClean="0">
                <a:solidFill>
                  <a:srgbClr val="FFFF00"/>
                </a:solidFill>
              </a:rPr>
              <a:t>Riepilogando: la missione lunare Apollo</a:t>
            </a:r>
          </a:p>
        </p:txBody>
      </p:sp>
      <p:pic>
        <p:nvPicPr>
          <p:cNvPr id="14339" name="Picture 4" descr="69-H-096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8888" y="981075"/>
            <a:ext cx="6553200" cy="5354638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74637"/>
          </a:xfrm>
        </p:spPr>
        <p:txBody>
          <a:bodyPr/>
          <a:lstStyle/>
          <a:p>
            <a:r>
              <a:rPr lang="it-IT" sz="3200" smtClean="0">
                <a:solidFill>
                  <a:srgbClr val="FFFF00"/>
                </a:solidFill>
              </a:rPr>
              <a:t>Riepilogando: la missione lunare Apollo</a:t>
            </a:r>
          </a:p>
        </p:txBody>
      </p:sp>
      <p:pic>
        <p:nvPicPr>
          <p:cNvPr id="15363" name="Picture 5" descr="69-H-096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981075"/>
            <a:ext cx="6840537" cy="5594350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74637"/>
          </a:xfrm>
        </p:spPr>
        <p:txBody>
          <a:bodyPr/>
          <a:lstStyle/>
          <a:p>
            <a:r>
              <a:rPr lang="it-IT" sz="3200" smtClean="0">
                <a:solidFill>
                  <a:srgbClr val="FFFF00"/>
                </a:solidFill>
              </a:rPr>
              <a:t>Riepilogando: la missione lunare Apollo</a:t>
            </a:r>
          </a:p>
        </p:txBody>
      </p:sp>
      <p:pic>
        <p:nvPicPr>
          <p:cNvPr id="16387" name="Picture 6" descr="69-H-096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908050"/>
            <a:ext cx="6904037" cy="5643563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74637"/>
          </a:xfrm>
        </p:spPr>
        <p:txBody>
          <a:bodyPr/>
          <a:lstStyle/>
          <a:p>
            <a:r>
              <a:rPr lang="it-IT" sz="3200" smtClean="0"/>
              <a:t>Riepilogando: la missione lunare Apollo</a:t>
            </a:r>
          </a:p>
        </p:txBody>
      </p:sp>
      <p:pic>
        <p:nvPicPr>
          <p:cNvPr id="17411" name="Picture 7" descr="69-H-096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836613"/>
            <a:ext cx="6818312" cy="5519737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FrankPoppy\2011\Unijunior\Orlandi\AS11-40-58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10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Rectangle 4"/>
          <p:cNvSpPr>
            <a:spLocks noGrp="1" noChangeArrowheads="1"/>
          </p:cNvSpPr>
          <p:nvPr>
            <p:ph type="title"/>
          </p:nvPr>
        </p:nvSpPr>
        <p:spPr>
          <a:xfrm>
            <a:off x="250825" y="333375"/>
            <a:ext cx="8424863" cy="890588"/>
          </a:xfrm>
        </p:spPr>
        <p:txBody>
          <a:bodyPr/>
          <a:lstStyle/>
          <a:p>
            <a:pPr algn="l"/>
            <a:r>
              <a:rPr lang="it-IT" sz="3600" smtClean="0">
                <a:solidFill>
                  <a:srgbClr val="FFFF00"/>
                </a:solidFill>
              </a:rPr>
              <a:t>Quante volte siamo scesi sulla Luna?</a:t>
            </a:r>
            <a:r>
              <a:rPr lang="it-IT" sz="3600" smtClean="0"/>
              <a:t/>
            </a:r>
            <a:br>
              <a:rPr lang="it-IT" sz="3600" smtClean="0"/>
            </a:br>
            <a:endParaRPr lang="it-IT" sz="3600" smtClean="0"/>
          </a:p>
        </p:txBody>
      </p:sp>
      <p:sp>
        <p:nvSpPr>
          <p:cNvPr id="18436" name="Rectangle 9"/>
          <p:cNvSpPr>
            <a:spLocks noChangeArrowheads="1"/>
          </p:cNvSpPr>
          <p:nvPr/>
        </p:nvSpPr>
        <p:spPr bwMode="auto">
          <a:xfrm>
            <a:off x="323850" y="1012825"/>
            <a:ext cx="7345363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it-IT" b="1">
                <a:solidFill>
                  <a:srgbClr val="FFFF00"/>
                </a:solidFill>
              </a:rPr>
              <a:t>Sei volte:</a:t>
            </a:r>
            <a:endParaRPr lang="it-IT">
              <a:solidFill>
                <a:srgbClr val="FFFF00"/>
              </a:solidFill>
            </a:endParaRPr>
          </a:p>
          <a:p>
            <a:r>
              <a:rPr lang="it-IT" b="1">
                <a:solidFill>
                  <a:srgbClr val="FFFF00"/>
                </a:solidFill>
              </a:rPr>
              <a:t>Apollo 11 : 16-24 luglio 1969</a:t>
            </a:r>
            <a:endParaRPr lang="it-IT">
              <a:solidFill>
                <a:srgbClr val="FFFF00"/>
              </a:solidFill>
            </a:endParaRPr>
          </a:p>
          <a:p>
            <a:r>
              <a:rPr lang="it-IT" b="1">
                <a:solidFill>
                  <a:srgbClr val="FFFF00"/>
                </a:solidFill>
              </a:rPr>
              <a:t>Apollo 12 : 14-24 novembre 1969</a:t>
            </a:r>
            <a:endParaRPr lang="it-IT">
              <a:solidFill>
                <a:srgbClr val="FFFF00"/>
              </a:solidFill>
            </a:endParaRPr>
          </a:p>
          <a:p>
            <a:r>
              <a:rPr lang="it-IT" b="1">
                <a:solidFill>
                  <a:srgbClr val="FFFF00"/>
                </a:solidFill>
              </a:rPr>
              <a:t>Apollo 14 : 31 gennaio-9 febbraio 1971</a:t>
            </a:r>
            <a:endParaRPr lang="it-IT">
              <a:solidFill>
                <a:srgbClr val="FFFF00"/>
              </a:solidFill>
            </a:endParaRPr>
          </a:p>
          <a:p>
            <a:r>
              <a:rPr lang="it-IT" b="1">
                <a:solidFill>
                  <a:srgbClr val="FFFF00"/>
                </a:solidFill>
              </a:rPr>
              <a:t>Apollo 15 : 26 luglio-7 agosto 1971</a:t>
            </a:r>
            <a:endParaRPr lang="it-IT">
              <a:solidFill>
                <a:srgbClr val="FFFF00"/>
              </a:solidFill>
            </a:endParaRPr>
          </a:p>
          <a:p>
            <a:r>
              <a:rPr lang="it-IT" b="1">
                <a:solidFill>
                  <a:srgbClr val="FFFF00"/>
                </a:solidFill>
              </a:rPr>
              <a:t>Apollo 16 : 16-27 aprile 1972</a:t>
            </a:r>
            <a:endParaRPr lang="it-IT">
              <a:solidFill>
                <a:srgbClr val="FFFF00"/>
              </a:solidFill>
            </a:endParaRPr>
          </a:p>
          <a:p>
            <a:r>
              <a:rPr lang="it-IT" b="1">
                <a:solidFill>
                  <a:srgbClr val="FFFF00"/>
                </a:solidFill>
              </a:rPr>
              <a:t>Apollo 17 : 7-19 dicembre 1972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3" descr="C:\FrankPoppy\2011\Unijunior\Orlandi\s72-37002lo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758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Rectangle 4"/>
          <p:cNvSpPr>
            <a:spLocks noGrp="1" noChangeArrowheads="1"/>
          </p:cNvSpPr>
          <p:nvPr>
            <p:ph type="title"/>
          </p:nvPr>
        </p:nvSpPr>
        <p:spPr>
          <a:xfrm>
            <a:off x="5435600" y="188913"/>
            <a:ext cx="3457575" cy="2663825"/>
          </a:xfrm>
        </p:spPr>
        <p:txBody>
          <a:bodyPr/>
          <a:lstStyle/>
          <a:p>
            <a:pPr algn="l"/>
            <a:r>
              <a:rPr lang="it-IT" sz="3600" b="1" smtClean="0">
                <a:solidFill>
                  <a:srgbClr val="FFFF00"/>
                </a:solidFill>
              </a:rPr>
              <a:t>Cosa hanno riportato dalla Luna gli astronauti dell’Apollo?</a:t>
            </a:r>
          </a:p>
        </p:txBody>
      </p:sp>
      <p:sp>
        <p:nvSpPr>
          <p:cNvPr id="19460" name="Rectangle 7"/>
          <p:cNvSpPr>
            <a:spLocks noChangeArrowheads="1"/>
          </p:cNvSpPr>
          <p:nvPr/>
        </p:nvSpPr>
        <p:spPr bwMode="auto">
          <a:xfrm>
            <a:off x="2301875" y="4419600"/>
            <a:ext cx="454025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it-IT" sz="4000" b="1">
                <a:solidFill>
                  <a:srgbClr val="FFFF00"/>
                </a:solidFill>
              </a:rPr>
              <a:t>382 kg di campioni (rocce, terreno, ecc.)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270750" cy="692150"/>
          </a:xfrm>
        </p:spPr>
        <p:txBody>
          <a:bodyPr/>
          <a:lstStyle/>
          <a:p>
            <a:pPr>
              <a:defRPr/>
            </a:pPr>
            <a:r>
              <a:rPr lang="it-IT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Gli esploratori lunari</a:t>
            </a:r>
          </a:p>
        </p:txBody>
      </p:sp>
      <p:pic>
        <p:nvPicPr>
          <p:cNvPr id="20483" name="Picture 3" descr="KSC-69P-06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88913"/>
            <a:ext cx="1627188" cy="2049462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20484" name="Picture 4" descr="S69-3387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2492375"/>
            <a:ext cx="1443038" cy="2138363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20485" name="Picture 5" descr="69-H-183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4822825"/>
            <a:ext cx="1511300" cy="1906588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20486" name="Picture 6" descr="KSC-69PC-07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1050" y="1268413"/>
            <a:ext cx="1730375" cy="2155825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20487" name="Picture 7" descr="KSC-71P-008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51050" y="3789363"/>
            <a:ext cx="1878013" cy="2343150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20488" name="Picture 8" descr="S70-5538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24300" y="765175"/>
            <a:ext cx="2439988" cy="1828800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20489" name="Picture 9" descr="S71-5227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140200" y="2349500"/>
            <a:ext cx="1811338" cy="2189163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20490" name="Picture 10" descr="S71-5647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140200" y="4724400"/>
            <a:ext cx="1622425" cy="1919288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20491" name="Picture 11" descr="S71-5126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732588" y="260350"/>
            <a:ext cx="2238375" cy="2822575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20492" name="Picture 12" descr="S71-51289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877050" y="2492375"/>
            <a:ext cx="1936750" cy="2439988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20493" name="Picture 13" descr="72-H-0305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011863" y="3284538"/>
            <a:ext cx="1062037" cy="1573212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20494" name="Picture 14" descr="72-H-150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443663" y="4508500"/>
            <a:ext cx="2505075" cy="1993900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FrankPoppy\2011\Unijunior\unijuni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325" y="6381750"/>
            <a:ext cx="1198563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63500">
              <a:prstClr val="black"/>
            </a:innerShdw>
          </a:effectLst>
        </p:spPr>
      </p:pic>
      <p:pic>
        <p:nvPicPr>
          <p:cNvPr id="3075" name="Picture 4" descr="C:\FrankPoppy\Amministrazione\loghi\OABO_logo2lo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088" y="6286500"/>
            <a:ext cx="127635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63500">
              <a:prstClr val="black"/>
            </a:innerShdw>
          </a:effectLst>
        </p:spPr>
      </p:pic>
      <p:sp>
        <p:nvSpPr>
          <p:cNvPr id="3076" name="CasellaDiTesto 6"/>
          <p:cNvSpPr txBox="1">
            <a:spLocks noChangeArrowheads="1"/>
          </p:cNvSpPr>
          <p:nvPr/>
        </p:nvSpPr>
        <p:spPr bwMode="auto">
          <a:xfrm>
            <a:off x="2339975" y="6237288"/>
            <a:ext cx="4608513" cy="5238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Guida alle vacanze sulla Luna</a:t>
            </a:r>
          </a:p>
        </p:txBody>
      </p:sp>
      <p:pic>
        <p:nvPicPr>
          <p:cNvPr id="7" name="Mina Tintarella di luna (1959).mpg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907705" y="1340767"/>
            <a:ext cx="5448604" cy="4086453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716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FrankPoppy\2011\Unijunior\unijuni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325" y="6381750"/>
            <a:ext cx="1198563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4" descr="C:\FrankPoppy\Amministrazione\loghi\OABO_logo2lo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088" y="6286500"/>
            <a:ext cx="127635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CasellaDiTesto 3"/>
          <p:cNvSpPr txBox="1">
            <a:spLocks noChangeArrowheads="1"/>
          </p:cNvSpPr>
          <p:nvPr/>
        </p:nvSpPr>
        <p:spPr bwMode="auto">
          <a:xfrm>
            <a:off x="2627313" y="5414963"/>
            <a:ext cx="3816350" cy="46196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 viaggio dell’Apollo 11</a:t>
            </a:r>
          </a:p>
        </p:txBody>
      </p:sp>
      <p:pic>
        <p:nvPicPr>
          <p:cNvPr id="6" name="Apollo11.mpg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907705" y="1129055"/>
            <a:ext cx="5352594" cy="4014445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748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7" descr="C:\FRANKPOPPY\2011\Unijunior\Lu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150" y="730250"/>
            <a:ext cx="5473700" cy="565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2" descr="C:\FrankPoppy\2011\Unijunior\unijuni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325" y="6381750"/>
            <a:ext cx="1198563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4" descr="C:\FrankPoppy\Amministrazione\loghi\OABO_logo2lo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088" y="6286500"/>
            <a:ext cx="127635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CasellaDiTesto 6"/>
          <p:cNvSpPr txBox="1">
            <a:spLocks noChangeArrowheads="1"/>
          </p:cNvSpPr>
          <p:nvPr/>
        </p:nvSpPr>
        <p:spPr bwMode="auto">
          <a:xfrm>
            <a:off x="179388" y="188640"/>
            <a:ext cx="3397250" cy="5238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800" b="1" dirty="0">
                <a:solidFill>
                  <a:srgbClr val="FFFF00"/>
                </a:solidFill>
                <a:latin typeface="Calibri" pitchFamily="34" charset="0"/>
              </a:rPr>
              <a:t>La mappa della Luna</a:t>
            </a:r>
          </a:p>
        </p:txBody>
      </p:sp>
      <p:sp>
        <p:nvSpPr>
          <p:cNvPr id="22534" name="CasellaDiTesto 7"/>
          <p:cNvSpPr txBox="1">
            <a:spLocks noChangeArrowheads="1"/>
          </p:cNvSpPr>
          <p:nvPr/>
        </p:nvSpPr>
        <p:spPr bwMode="auto">
          <a:xfrm>
            <a:off x="5220072" y="5517232"/>
            <a:ext cx="216143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it-IT" sz="2400" b="1" dirty="0" err="1">
                <a:solidFill>
                  <a:srgbClr val="FFFF00"/>
                </a:solidFill>
                <a:latin typeface="Calibri" pitchFamily="34" charset="0"/>
              </a:rPr>
              <a:t>…e</a:t>
            </a:r>
            <a:r>
              <a:rPr lang="it-IT" sz="2400" b="1" dirty="0">
                <a:solidFill>
                  <a:srgbClr val="FFFF00"/>
                </a:solidFill>
                <a:latin typeface="Calibri" pitchFamily="34" charset="0"/>
              </a:rPr>
              <a:t> i luoghi </a:t>
            </a:r>
            <a:endParaRPr lang="it-IT" sz="2400" b="1" dirty="0" smtClean="0">
              <a:solidFill>
                <a:srgbClr val="FFFF00"/>
              </a:solidFill>
              <a:latin typeface="Calibri" pitchFamily="34" charset="0"/>
            </a:endParaRPr>
          </a:p>
          <a:p>
            <a:pPr algn="r"/>
            <a:r>
              <a:rPr lang="it-IT" sz="2400" b="1" dirty="0" smtClean="0">
                <a:solidFill>
                  <a:srgbClr val="FFFF00"/>
                </a:solidFill>
                <a:latin typeface="Calibri" pitchFamily="34" charset="0"/>
              </a:rPr>
              <a:t>di allunaggio</a:t>
            </a:r>
            <a:endParaRPr lang="it-IT" sz="2400" b="1" dirty="0">
              <a:solidFill>
                <a:srgbClr val="FFFF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FrankPoppy\2011\Unijunior\unijuni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325" y="6381750"/>
            <a:ext cx="1198563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4" descr="C:\FrankPoppy\Amministrazione\loghi\OABO_logo2lo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088" y="6286500"/>
            <a:ext cx="127635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CasellaDiTesto 6"/>
          <p:cNvSpPr txBox="1">
            <a:spLocks noChangeArrowheads="1"/>
          </p:cNvSpPr>
          <p:nvPr/>
        </p:nvSpPr>
        <p:spPr bwMode="auto">
          <a:xfrm rot="20437442">
            <a:off x="400050" y="696913"/>
            <a:ext cx="2886075" cy="5238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it-IT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Ma quanti crateri!</a:t>
            </a:r>
          </a:p>
        </p:txBody>
      </p:sp>
      <p:pic>
        <p:nvPicPr>
          <p:cNvPr id="23557" name="Picture 2" descr="C:\FrankPoppy\2011\Unijunior\galileo_1609dec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8538" y="1125538"/>
            <a:ext cx="4391025" cy="440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8" name="CasellaDiTesto 3"/>
          <p:cNvSpPr txBox="1">
            <a:spLocks noChangeArrowheads="1"/>
          </p:cNvSpPr>
          <p:nvPr/>
        </p:nvSpPr>
        <p:spPr bwMode="auto">
          <a:xfrm>
            <a:off x="3492500" y="5661025"/>
            <a:ext cx="3167063" cy="36988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>
                <a:solidFill>
                  <a:srgbClr val="FFFF00"/>
                </a:solidFill>
              </a:rPr>
              <a:t>La Luna disegnata da Galileo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FrankPoppy\2011\Unijunior\unijuni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325" y="6381750"/>
            <a:ext cx="1198563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4" descr="C:\FrankPoppy\Amministrazione\loghi\OABO_logo2lo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088" y="6286500"/>
            <a:ext cx="127635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CasellaDiTesto 6"/>
          <p:cNvSpPr txBox="1">
            <a:spLocks noChangeArrowheads="1"/>
          </p:cNvSpPr>
          <p:nvPr/>
        </p:nvSpPr>
        <p:spPr bwMode="auto">
          <a:xfrm rot="20437442">
            <a:off x="1621097" y="1325812"/>
            <a:ext cx="3001940" cy="954107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2800" b="1" dirty="0" smtClean="0">
                <a:solidFill>
                  <a:srgbClr val="FFFF00"/>
                </a:solidFill>
                <a:latin typeface="Calibri" pitchFamily="34" charset="0"/>
              </a:rPr>
              <a:t>Quanto siamo leggeri sulla Luna!</a:t>
            </a:r>
            <a:endParaRPr lang="it-IT" sz="2800" b="1" dirty="0">
              <a:solidFill>
                <a:srgbClr val="FFFF00"/>
              </a:solidFill>
              <a:latin typeface="Calibri" pitchFamily="34" charset="0"/>
            </a:endParaRPr>
          </a:p>
        </p:txBody>
      </p:sp>
      <p:pic>
        <p:nvPicPr>
          <p:cNvPr id="24581" name="Picture 9" descr="C:\FrankPoppy\2011\Unijunior\Guida alle vacanze sulla Luna\02.gif">
            <a:hlinkClick r:id="rId4" action="ppaction://hlinkfile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4300" y="2133600"/>
            <a:ext cx="1077913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sellaDiTesto 6"/>
          <p:cNvSpPr txBox="1">
            <a:spLocks noChangeArrowheads="1"/>
          </p:cNvSpPr>
          <p:nvPr/>
        </p:nvSpPr>
        <p:spPr bwMode="auto">
          <a:xfrm>
            <a:off x="3851275" y="4941888"/>
            <a:ext cx="4249738" cy="83026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Sulla Luna la gravità è circa 1/6 di quella sulla Terra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1027"/>
          <p:cNvSpPr txBox="1">
            <a:spLocks noChangeArrowheads="1"/>
          </p:cNvSpPr>
          <p:nvPr/>
        </p:nvSpPr>
        <p:spPr bwMode="auto">
          <a:xfrm>
            <a:off x="2843213" y="5805488"/>
            <a:ext cx="3446462" cy="579437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it-IT" sz="3200" b="1">
                <a:solidFill>
                  <a:srgbClr val="FFFF00"/>
                </a:solidFill>
                <a:latin typeface="Times New Roman" pitchFamily="18" charset="0"/>
                <a:ea typeface="ＭＳ Ｐゴシック" pitchFamily="34" charset="-128"/>
              </a:rPr>
              <a:t>in presenza di aria</a:t>
            </a:r>
          </a:p>
        </p:txBody>
      </p:sp>
      <p:sp>
        <p:nvSpPr>
          <p:cNvPr id="25603" name="CasellaDiTesto 6"/>
          <p:cNvSpPr txBox="1">
            <a:spLocks noChangeArrowheads="1"/>
          </p:cNvSpPr>
          <p:nvPr/>
        </p:nvSpPr>
        <p:spPr bwMode="auto">
          <a:xfrm rot="-1162558">
            <a:off x="482600" y="381000"/>
            <a:ext cx="3600450" cy="157003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400" b="1">
                <a:solidFill>
                  <a:srgbClr val="FFFF00"/>
                </a:solidFill>
                <a:latin typeface="Calibri" pitchFamily="34" charset="0"/>
              </a:rPr>
              <a:t>Cosa succede </a:t>
            </a:r>
          </a:p>
          <a:p>
            <a:r>
              <a:rPr lang="it-IT" sz="2400" b="1">
                <a:solidFill>
                  <a:srgbClr val="FFFF00"/>
                </a:solidFill>
                <a:latin typeface="Calibri" pitchFamily="34" charset="0"/>
              </a:rPr>
              <a:t>quando lasciamo cadere due oggetti di peso diverso sulla Terra ?</a:t>
            </a:r>
          </a:p>
        </p:txBody>
      </p:sp>
      <p:pic>
        <p:nvPicPr>
          <p:cNvPr id="25604" name="Picture 2" descr="C:\FrankPoppy\2011\Unijunior\unijuni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325" y="6381750"/>
            <a:ext cx="1198563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4" descr="C:\FrankPoppy\Amministrazione\loghi\OABO_logo2lo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088" y="6286500"/>
            <a:ext cx="127635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1026" descr="elef_air_movie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03638" y="1165225"/>
            <a:ext cx="17367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1027"/>
          <p:cNvSpPr txBox="1">
            <a:spLocks noChangeArrowheads="1"/>
          </p:cNvSpPr>
          <p:nvPr/>
        </p:nvSpPr>
        <p:spPr bwMode="auto">
          <a:xfrm>
            <a:off x="3708400" y="5876925"/>
            <a:ext cx="1790700" cy="584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it-IT" sz="3200" b="1">
                <a:solidFill>
                  <a:srgbClr val="FFFF00"/>
                </a:solidFill>
                <a:latin typeface="Times New Roman" pitchFamily="18" charset="0"/>
                <a:ea typeface="ＭＳ Ｐゴシック" pitchFamily="34" charset="-128"/>
              </a:rPr>
              <a:t>nel vuoto</a:t>
            </a:r>
          </a:p>
        </p:txBody>
      </p:sp>
      <p:pic>
        <p:nvPicPr>
          <p:cNvPr id="26627" name="Picture 2" descr="C:\FrankPoppy\2011\Unijunior\unijuni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325" y="6381750"/>
            <a:ext cx="1198563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4" descr="C:\FrankPoppy\Amministrazione\loghi\OABO_logo2lo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088" y="6286500"/>
            <a:ext cx="127635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CasellaDiTesto 6"/>
          <p:cNvSpPr txBox="1">
            <a:spLocks noChangeArrowheads="1"/>
          </p:cNvSpPr>
          <p:nvPr/>
        </p:nvSpPr>
        <p:spPr bwMode="auto">
          <a:xfrm rot="-1162558">
            <a:off x="482600" y="381000"/>
            <a:ext cx="3600450" cy="157003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400" b="1">
                <a:solidFill>
                  <a:srgbClr val="FFFF00"/>
                </a:solidFill>
                <a:latin typeface="Calibri" pitchFamily="34" charset="0"/>
              </a:rPr>
              <a:t>Cosa succede </a:t>
            </a:r>
          </a:p>
          <a:p>
            <a:r>
              <a:rPr lang="it-IT" sz="2400" b="1">
                <a:solidFill>
                  <a:srgbClr val="FFFF00"/>
                </a:solidFill>
                <a:latin typeface="Calibri" pitchFamily="34" charset="0"/>
              </a:rPr>
              <a:t>quando lasciamo cadere due oggetti di peso diverso sulla Terra ?</a:t>
            </a:r>
          </a:p>
        </p:txBody>
      </p:sp>
      <p:pic>
        <p:nvPicPr>
          <p:cNvPr id="26630" name="Picture 1026" descr="elef_movie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03638" y="1165225"/>
            <a:ext cx="17367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FrankPoppy\2011\Unijunior\unijuni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325" y="6381750"/>
            <a:ext cx="1198563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4" descr="C:\FrankPoppy\Amministrazione\loghi\OABO_logo2lo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088" y="6286500"/>
            <a:ext cx="127635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CasellaDiTesto 6"/>
          <p:cNvSpPr txBox="1">
            <a:spLocks noChangeArrowheads="1"/>
          </p:cNvSpPr>
          <p:nvPr/>
        </p:nvSpPr>
        <p:spPr bwMode="auto">
          <a:xfrm rot="-1162558">
            <a:off x="266700" y="788988"/>
            <a:ext cx="2508250" cy="522287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800" b="1">
                <a:solidFill>
                  <a:srgbClr val="FFFF00"/>
                </a:solidFill>
                <a:latin typeface="Calibri" pitchFamily="34" charset="0"/>
              </a:rPr>
              <a:t>… e sulla Luna?</a:t>
            </a:r>
          </a:p>
        </p:txBody>
      </p:sp>
      <p:pic>
        <p:nvPicPr>
          <p:cNvPr id="6" name="galileo.mpg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2286000" y="1714500"/>
            <a:ext cx="4572000" cy="3429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6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FrankPoppy\2011\Unijunior\unijuni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325" y="6381750"/>
            <a:ext cx="1198563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4" descr="C:\FrankPoppy\Amministrazione\loghi\OABO_logo2lo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088" y="6286500"/>
            <a:ext cx="127635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CasellaDiTesto 4"/>
          <p:cNvSpPr txBox="1">
            <a:spLocks noChangeArrowheads="1"/>
          </p:cNvSpPr>
          <p:nvPr/>
        </p:nvSpPr>
        <p:spPr bwMode="auto">
          <a:xfrm>
            <a:off x="3132138" y="5589588"/>
            <a:ext cx="3024187" cy="46196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it-IT" sz="2400" dirty="0">
                <a:solidFill>
                  <a:srgbClr val="FFFF00"/>
                </a:solidFill>
                <a:latin typeface="+mn-lt"/>
              </a:rPr>
              <a:t>Astronauti …</a:t>
            </a:r>
            <a:r>
              <a:rPr lang="it-IT" sz="2400" b="1" dirty="0">
                <a:solidFill>
                  <a:srgbClr val="FFFF00"/>
                </a:solidFill>
                <a:latin typeface="+mn-lt"/>
              </a:rPr>
              <a:t> </a:t>
            </a:r>
            <a:r>
              <a:rPr lang="it-IT" sz="2400" dirty="0">
                <a:solidFill>
                  <a:srgbClr val="FFFF00"/>
                </a:solidFill>
                <a:latin typeface="+mn-lt"/>
              </a:rPr>
              <a:t>cantanti!</a:t>
            </a:r>
          </a:p>
        </p:txBody>
      </p:sp>
      <p:pic>
        <p:nvPicPr>
          <p:cNvPr id="6" name="sing.mpg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2286000" y="1714500"/>
            <a:ext cx="4572000" cy="3429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04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539750" y="260350"/>
            <a:ext cx="3671888" cy="5910263"/>
          </a:xfrm>
          <a:prstGeom prst="rect">
            <a:avLst/>
          </a:prstGeom>
          <a:solidFill>
            <a:schemeClr val="accent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it-IT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La canzone della luna</a:t>
            </a:r>
            <a: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 </a:t>
            </a:r>
            <a:b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it-IT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Mennillo</a:t>
            </a:r>
            <a:r>
              <a:rPr lang="it-IT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- A. Martelli - B. Martelli</a:t>
            </a:r>
            <a: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 </a:t>
            </a:r>
          </a:p>
          <a:p>
            <a:pPr>
              <a:defRPr/>
            </a:pPr>
            <a: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 </a:t>
            </a:r>
            <a:b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Zio Filippo è uno scienziato</a:t>
            </a:r>
            <a:b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Scruta sempre il firmamento</a:t>
            </a:r>
            <a:b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Ed è già in collegamento</a:t>
            </a:r>
            <a:b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Coi lunatici </a:t>
            </a:r>
            <a:r>
              <a:rPr lang="it-IT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lassù…</a:t>
            </a:r>
            <a: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!</a:t>
            </a:r>
            <a:b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Ha già avuto un’intervista</a:t>
            </a:r>
            <a:b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 m’ha detto “che disdetta</a:t>
            </a:r>
            <a:b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Sulla luna han sempre fretta</a:t>
            </a:r>
            <a:b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Tutti cantano </a:t>
            </a:r>
            <a:r>
              <a:rPr lang="it-IT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così…</a:t>
            </a:r>
            <a: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Precipitevolissimevolmente</a:t>
            </a:r>
            <a:b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E’ questa la canzone della luna</a:t>
            </a:r>
            <a:b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Che gira </a:t>
            </a:r>
            <a:r>
              <a:rPr lang="it-IT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gira</a:t>
            </a:r>
            <a: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it-IT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gira</a:t>
            </a:r>
            <a: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e chi lo sa</a:t>
            </a:r>
            <a:b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Per il primo chi l’acchiapperà.</a:t>
            </a:r>
            <a:b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Studia e pensa zio Filippo</a:t>
            </a:r>
            <a:b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Preparato ha una proposta</a:t>
            </a:r>
            <a:b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 mandata l’ha per posta</a:t>
            </a:r>
            <a:b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Ai lunatici </a:t>
            </a:r>
            <a:r>
              <a:rPr lang="it-IT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lassù…</a:t>
            </a:r>
            <a: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!</a:t>
            </a:r>
          </a:p>
        </p:txBody>
      </p:sp>
      <p:pic>
        <p:nvPicPr>
          <p:cNvPr id="29699" name="Picture 2" descr="C:\FrankPoppy\2011\Unijunior\unijuni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325" y="6381750"/>
            <a:ext cx="1198563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4" descr="C:\FrankPoppy\Amministrazione\loghi\OABO_logo2lo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088" y="6286500"/>
            <a:ext cx="127635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ttangolo 6"/>
          <p:cNvSpPr/>
          <p:nvPr/>
        </p:nvSpPr>
        <p:spPr>
          <a:xfrm>
            <a:off x="4427538" y="260350"/>
            <a:ext cx="4032250" cy="5910263"/>
          </a:xfrm>
          <a:prstGeom prst="rect">
            <a:avLst/>
          </a:prstGeom>
          <a:solidFill>
            <a:schemeClr val="accent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Chi va piano va lontano!…</a:t>
            </a:r>
            <a:b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Ma non gli hanno dato retta</a:t>
            </a:r>
            <a:b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Sulla luna han sempre fretta</a:t>
            </a:r>
            <a:b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 risposto gli han </a:t>
            </a:r>
            <a:r>
              <a:rPr lang="it-IT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così…</a:t>
            </a:r>
            <a: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Precipitevolissimevolmente</a:t>
            </a:r>
            <a:b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E’ questa la canzone della luna</a:t>
            </a:r>
            <a:b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Che gira </a:t>
            </a:r>
            <a:r>
              <a:rPr lang="it-IT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gira</a:t>
            </a:r>
            <a: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it-IT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gira</a:t>
            </a:r>
            <a: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e chi lo sa</a:t>
            </a:r>
            <a:b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Per il primo chi l’acchiapperà.</a:t>
            </a:r>
            <a:r>
              <a:rPr lang="it-IT" dirty="0">
                <a:solidFill>
                  <a:schemeClr val="bg1"/>
                </a:solidFill>
                <a:latin typeface="+mn-lt"/>
              </a:rPr>
              <a:t/>
            </a:r>
            <a:br>
              <a:rPr lang="it-IT" dirty="0">
                <a:solidFill>
                  <a:schemeClr val="bg1"/>
                </a:solidFill>
                <a:latin typeface="+mn-lt"/>
              </a:rPr>
            </a:br>
            <a:r>
              <a:rPr lang="it-IT" dirty="0">
                <a:solidFill>
                  <a:schemeClr val="bg1"/>
                </a:solidFill>
                <a:latin typeface="+mn-lt"/>
              </a:rPr>
              <a:t/>
            </a:r>
            <a:br>
              <a:rPr lang="it-IT" dirty="0">
                <a:solidFill>
                  <a:schemeClr val="bg1"/>
                </a:solidFill>
                <a:latin typeface="+mn-lt"/>
              </a:rPr>
            </a:br>
            <a:r>
              <a:rPr lang="it-IT" dirty="0">
                <a:solidFill>
                  <a:schemeClr val="bg1"/>
                </a:solidFill>
                <a:latin typeface="+mn-lt"/>
              </a:rPr>
              <a:t>Così ormai lo zio Filippo</a:t>
            </a:r>
            <a:br>
              <a:rPr lang="it-IT" dirty="0">
                <a:solidFill>
                  <a:schemeClr val="bg1"/>
                </a:solidFill>
                <a:latin typeface="+mn-lt"/>
              </a:rPr>
            </a:br>
            <a:r>
              <a:rPr lang="it-IT" dirty="0">
                <a:solidFill>
                  <a:schemeClr val="bg1"/>
                </a:solidFill>
                <a:latin typeface="+mn-lt"/>
              </a:rPr>
              <a:t>È lunatico anche lui</a:t>
            </a:r>
            <a:br>
              <a:rPr lang="it-IT" dirty="0">
                <a:solidFill>
                  <a:schemeClr val="bg1"/>
                </a:solidFill>
                <a:latin typeface="+mn-lt"/>
              </a:rPr>
            </a:br>
            <a:r>
              <a:rPr lang="it-IT" dirty="0">
                <a:solidFill>
                  <a:schemeClr val="bg1"/>
                </a:solidFill>
                <a:latin typeface="+mn-lt"/>
              </a:rPr>
              <a:t>Tutto il giorno ha sempre fretta</a:t>
            </a:r>
            <a:br>
              <a:rPr lang="it-IT" dirty="0">
                <a:solidFill>
                  <a:schemeClr val="bg1"/>
                </a:solidFill>
                <a:latin typeface="+mn-lt"/>
              </a:rPr>
            </a:br>
            <a:r>
              <a:rPr lang="it-IT" dirty="0">
                <a:solidFill>
                  <a:schemeClr val="bg1"/>
                </a:solidFill>
                <a:latin typeface="+mn-lt"/>
              </a:rPr>
              <a:t>E ripete la </a:t>
            </a:r>
            <a:r>
              <a:rPr lang="it-IT" dirty="0" err="1">
                <a:solidFill>
                  <a:schemeClr val="bg1"/>
                </a:solidFill>
                <a:latin typeface="+mn-lt"/>
              </a:rPr>
              <a:t>canzon…</a:t>
            </a:r>
            <a:r>
              <a:rPr lang="it-IT" dirty="0">
                <a:solidFill>
                  <a:schemeClr val="bg1"/>
                </a:solidFill>
                <a:latin typeface="+mn-lt"/>
              </a:rPr>
              <a:t/>
            </a:r>
            <a:br>
              <a:rPr lang="it-IT" dirty="0">
                <a:solidFill>
                  <a:schemeClr val="bg1"/>
                </a:solidFill>
                <a:latin typeface="+mn-lt"/>
              </a:rPr>
            </a:br>
            <a:r>
              <a:rPr lang="it-IT" dirty="0">
                <a:solidFill>
                  <a:schemeClr val="bg1"/>
                </a:solidFill>
                <a:latin typeface="+mn-lt"/>
              </a:rPr>
              <a:t/>
            </a:r>
            <a:br>
              <a:rPr lang="it-IT" dirty="0">
                <a:solidFill>
                  <a:schemeClr val="bg1"/>
                </a:solidFill>
                <a:latin typeface="+mn-lt"/>
              </a:rPr>
            </a:br>
            <a:r>
              <a:rPr lang="it-IT" dirty="0">
                <a:solidFill>
                  <a:schemeClr val="bg1"/>
                </a:solidFill>
                <a:latin typeface="+mn-lt"/>
              </a:rPr>
              <a:t>Precipitevolissimevolmente</a:t>
            </a:r>
            <a:br>
              <a:rPr lang="it-IT" dirty="0">
                <a:solidFill>
                  <a:schemeClr val="bg1"/>
                </a:solidFill>
                <a:latin typeface="+mn-lt"/>
              </a:rPr>
            </a:br>
            <a:r>
              <a:rPr lang="it-IT" dirty="0">
                <a:solidFill>
                  <a:schemeClr val="bg1"/>
                </a:solidFill>
                <a:latin typeface="+mn-lt"/>
              </a:rPr>
              <a:t>E’ questa la canzone della luna</a:t>
            </a:r>
            <a:br>
              <a:rPr lang="it-IT" dirty="0">
                <a:solidFill>
                  <a:schemeClr val="bg1"/>
                </a:solidFill>
                <a:latin typeface="+mn-lt"/>
              </a:rPr>
            </a:br>
            <a:r>
              <a:rPr lang="it-IT" dirty="0">
                <a:solidFill>
                  <a:schemeClr val="bg1"/>
                </a:solidFill>
                <a:latin typeface="+mn-lt"/>
              </a:rPr>
              <a:t>Che gira </a:t>
            </a:r>
            <a:r>
              <a:rPr lang="it-IT" dirty="0" err="1">
                <a:solidFill>
                  <a:schemeClr val="bg1"/>
                </a:solidFill>
                <a:latin typeface="+mn-lt"/>
              </a:rPr>
              <a:t>gira</a:t>
            </a:r>
            <a:r>
              <a:rPr lang="it-IT" dirty="0">
                <a:solidFill>
                  <a:schemeClr val="bg1"/>
                </a:solidFill>
                <a:latin typeface="+mn-lt"/>
              </a:rPr>
              <a:t> </a:t>
            </a:r>
            <a:r>
              <a:rPr lang="it-IT" dirty="0" err="1">
                <a:solidFill>
                  <a:schemeClr val="bg1"/>
                </a:solidFill>
                <a:latin typeface="+mn-lt"/>
              </a:rPr>
              <a:t>gira</a:t>
            </a:r>
            <a:r>
              <a:rPr lang="it-IT" dirty="0">
                <a:solidFill>
                  <a:schemeClr val="bg1"/>
                </a:solidFill>
                <a:latin typeface="+mn-lt"/>
              </a:rPr>
              <a:t> e chi lo sa</a:t>
            </a:r>
            <a:br>
              <a:rPr lang="it-IT" dirty="0">
                <a:solidFill>
                  <a:schemeClr val="bg1"/>
                </a:solidFill>
                <a:latin typeface="+mn-lt"/>
              </a:rPr>
            </a:br>
            <a:r>
              <a:rPr lang="it-IT" dirty="0">
                <a:solidFill>
                  <a:schemeClr val="bg1"/>
                </a:solidFill>
                <a:latin typeface="+mn-lt"/>
              </a:rPr>
              <a:t>Per il primo chi l’acchiapperà.</a:t>
            </a:r>
          </a:p>
          <a:p>
            <a:pPr>
              <a:defRPr/>
            </a:pPr>
            <a:r>
              <a:rPr lang="it-IT" dirty="0">
                <a:solidFill>
                  <a:schemeClr val="bg1"/>
                </a:solidFill>
                <a:latin typeface="+mn-lt"/>
              </a:rPr>
              <a:t> </a:t>
            </a:r>
          </a:p>
          <a:p>
            <a:pPr>
              <a:defRPr/>
            </a:pPr>
            <a:r>
              <a:rPr lang="it-IT" i="1" dirty="0">
                <a:solidFill>
                  <a:schemeClr val="bg1"/>
                </a:solidFill>
                <a:latin typeface="+mn-lt"/>
              </a:rPr>
              <a:t>9° edizione dello Zecchino d'Oro (1967)</a:t>
            </a:r>
            <a:endParaRPr lang="it-IT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8" name="La canzone della luna.mpg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88499" y="2808312"/>
            <a:ext cx="3899925" cy="2924944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956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FrankPoppy\2011\Unijunior\unijuni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325" y="6381750"/>
            <a:ext cx="1198563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4" descr="C:\FrankPoppy\Amministrazione\loghi\OABO_logo2lo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088" y="6286500"/>
            <a:ext cx="127635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CasellaDiTesto 4"/>
          <p:cNvSpPr txBox="1">
            <a:spLocks noChangeArrowheads="1"/>
          </p:cNvSpPr>
          <p:nvPr/>
        </p:nvSpPr>
        <p:spPr bwMode="auto">
          <a:xfrm>
            <a:off x="2916238" y="4724400"/>
            <a:ext cx="3240087" cy="36988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>
                <a:solidFill>
                  <a:schemeClr val="bg1"/>
                </a:solidFill>
              </a:rPr>
              <a:t>http://www.google.com/moon/</a:t>
            </a:r>
          </a:p>
        </p:txBody>
      </p:sp>
      <p:sp>
        <p:nvSpPr>
          <p:cNvPr id="30725" name="CasellaDiTesto 6"/>
          <p:cNvSpPr txBox="1">
            <a:spLocks noChangeArrowheads="1"/>
          </p:cNvSpPr>
          <p:nvPr/>
        </p:nvSpPr>
        <p:spPr bwMode="auto">
          <a:xfrm rot="-1480786">
            <a:off x="1362075" y="990600"/>
            <a:ext cx="1728788" cy="132238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4000" b="1">
                <a:solidFill>
                  <a:srgbClr val="FFFF00"/>
                </a:solidFill>
                <a:latin typeface="Calibri" pitchFamily="34" charset="0"/>
              </a:rPr>
              <a:t>Ciao ciao!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2771775" y="2708275"/>
            <a:ext cx="4176713" cy="954088"/>
          </a:xfrm>
          <a:prstGeom prst="rect">
            <a:avLst/>
          </a:prstGeom>
          <a:solidFill>
            <a:schemeClr val="accent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it-IT" sz="2800" b="1" dirty="0">
                <a:solidFill>
                  <a:srgbClr val="FFFF00"/>
                </a:solidFill>
                <a:latin typeface="+mn-lt"/>
              </a:rPr>
              <a:t>… preparatevi che la prossima volta si parte!!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asellaDiTesto 8"/>
          <p:cNvSpPr txBox="1">
            <a:spLocks noChangeArrowheads="1"/>
          </p:cNvSpPr>
          <p:nvPr/>
        </p:nvSpPr>
        <p:spPr bwMode="auto">
          <a:xfrm>
            <a:off x="2195513" y="4541838"/>
            <a:ext cx="4537075" cy="8318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48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Sei lunatico?</a:t>
            </a:r>
          </a:p>
        </p:txBody>
      </p:sp>
      <p:pic>
        <p:nvPicPr>
          <p:cNvPr id="4099" name="Picture 4" descr="C:\FrankPoppy\2011\Unijunior\Paperino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2500" y="2268538"/>
            <a:ext cx="190500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2" descr="C:\FrankPoppy\2011\Unijunior\unijuni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325" y="6381750"/>
            <a:ext cx="1198563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4" descr="C:\FrankPoppy\Amministrazione\loghi\OABO_logo2lo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088" y="6286500"/>
            <a:ext cx="127635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FrankPoppy\2011\Unijunior\unijuni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325" y="6381750"/>
            <a:ext cx="1198563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4" descr="C:\FrankPoppy\Amministrazione\loghi\OABO_logo2lo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088" y="6286500"/>
            <a:ext cx="127635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 descr="C:\FrankPoppy\2011\Unijunior\luna_pien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613" y="836613"/>
            <a:ext cx="5073650" cy="512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CasellaDiTesto 6"/>
          <p:cNvSpPr txBox="1">
            <a:spLocks noChangeArrowheads="1"/>
          </p:cNvSpPr>
          <p:nvPr/>
        </p:nvSpPr>
        <p:spPr bwMode="auto">
          <a:xfrm rot="20437442">
            <a:off x="77788" y="1001713"/>
            <a:ext cx="4117975" cy="5238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it-IT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Quanto è lontana la Luna?</a:t>
            </a:r>
          </a:p>
        </p:txBody>
      </p:sp>
      <p:sp>
        <p:nvSpPr>
          <p:cNvPr id="5126" name="CasellaDiTesto 7"/>
          <p:cNvSpPr txBox="1">
            <a:spLocks noChangeArrowheads="1"/>
          </p:cNvSpPr>
          <p:nvPr/>
        </p:nvSpPr>
        <p:spPr bwMode="auto">
          <a:xfrm>
            <a:off x="3924300" y="6092825"/>
            <a:ext cx="3311525" cy="5238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it-IT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…e</a:t>
            </a:r>
            <a:r>
              <a:rPr lang="it-IT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quanto è grande?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FrankPoppy\2011\Unijunior\unijuni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325" y="6381750"/>
            <a:ext cx="1198563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4" descr="C:\FrankPoppy\Amministrazione\loghi\OABO_logo2lo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088" y="6286500"/>
            <a:ext cx="127635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CasellaDiTesto 7"/>
          <p:cNvSpPr txBox="1">
            <a:spLocks noChangeArrowheads="1"/>
          </p:cNvSpPr>
          <p:nvPr/>
        </p:nvSpPr>
        <p:spPr bwMode="auto">
          <a:xfrm>
            <a:off x="1619672" y="5373216"/>
            <a:ext cx="5976938" cy="7080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it-IT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… Terra e Luna viste dal vero dalla sonda </a:t>
            </a:r>
            <a:r>
              <a:rPr lang="it-IT" sz="20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Deep</a:t>
            </a:r>
            <a:r>
              <a:rPr lang="it-IT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Impact da una distanza di 50 milioni di km !!</a:t>
            </a:r>
          </a:p>
        </p:txBody>
      </p:sp>
      <p:pic>
        <p:nvPicPr>
          <p:cNvPr id="7" name="260503main_red_green_blue2.mpg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997967" y="1196752"/>
            <a:ext cx="5262331" cy="394674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92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FrankPoppy\2011\Unijunior\unijuni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325" y="6381750"/>
            <a:ext cx="1198563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4" descr="C:\FrankPoppy\Amministrazione\loghi\OABO_logo2lo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088" y="6286500"/>
            <a:ext cx="127635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4513" y="260350"/>
            <a:ext cx="2587625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1638" y="1916113"/>
            <a:ext cx="3600450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8" name="CasellaDiTesto 5"/>
          <p:cNvSpPr txBox="1">
            <a:spLocks noChangeArrowheads="1"/>
          </p:cNvSpPr>
          <p:nvPr/>
        </p:nvSpPr>
        <p:spPr bwMode="auto">
          <a:xfrm>
            <a:off x="3203575" y="260350"/>
            <a:ext cx="5472113" cy="14779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it-I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Se conosci la distanza di un tuo amico, puoi determinare la sua altezza confrontandolo con un oggetto vicino a te. Per esempio in questa immagine si usa una moneta da 1 euro. Allontana dagli occhi la moneta finché copre esattamente l'altezza del tuo amico.</a:t>
            </a:r>
          </a:p>
        </p:txBody>
      </p:sp>
      <p:sp>
        <p:nvSpPr>
          <p:cNvPr id="8199" name="CasellaDiTesto 7"/>
          <p:cNvSpPr txBox="1">
            <a:spLocks noChangeArrowheads="1"/>
          </p:cNvSpPr>
          <p:nvPr/>
        </p:nvSpPr>
        <p:spPr bwMode="auto">
          <a:xfrm>
            <a:off x="395288" y="3989388"/>
            <a:ext cx="8353425" cy="2032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it-IT" sz="1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Supponiamo che tu sia lontano dal tuo amico 20 m (cioè 2 000 cm). La moneta da 1 € copre il tuo amico quando la metti a 30 cm dagli occhi. Allora il rapporto tra l'altezza del tuo amico e il diametro della moneta è uguale a 2000/30. Visto che una moneta da 1 € ha un diametro di circa 2,3 cm, il tuo amico è alto circa 153,3 cm.</a:t>
            </a:r>
          </a:p>
          <a:p>
            <a:pPr>
              <a:defRPr/>
            </a:pPr>
            <a:r>
              <a:rPr lang="it-IT" sz="1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 </a:t>
            </a:r>
          </a:p>
          <a:p>
            <a:pPr>
              <a:defRPr/>
            </a:pPr>
            <a:r>
              <a:rPr lang="it-IT" sz="1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La stessa moneta copre la Luna quando la tieni a circa 250 cm. Il rapporto tra distanza della Luna e distanza della moneta è quindi circa 151086956. Questo rapporto moltiplicato per 2,3 cm ti dà allora circa 3 475 km.</a:t>
            </a:r>
          </a:p>
          <a:p>
            <a:pPr>
              <a:defRPr/>
            </a:pPr>
            <a:r>
              <a:rPr lang="it-IT" sz="1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 </a:t>
            </a:r>
          </a:p>
          <a:p>
            <a:pPr>
              <a:defRPr/>
            </a:pPr>
            <a:r>
              <a:rPr lang="it-IT" sz="1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La Terra è quindi 3,7 volte più grande della Luna, e la distanza Terra-Luna è di 380 000 km, pari a circa 30 volte le dimensioni della Terra.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FrankPoppy\2011\Unijunior\unijuni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325" y="6381750"/>
            <a:ext cx="1198563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4" descr="C:\FrankPoppy\Amministrazione\loghi\OABO_logo2lo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088" y="6286500"/>
            <a:ext cx="127635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CasellaDiTesto 6"/>
          <p:cNvSpPr txBox="1">
            <a:spLocks noChangeArrowheads="1"/>
          </p:cNvSpPr>
          <p:nvPr/>
        </p:nvSpPr>
        <p:spPr bwMode="auto">
          <a:xfrm>
            <a:off x="684213" y="1085850"/>
            <a:ext cx="2303462" cy="8302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400" b="1">
                <a:solidFill>
                  <a:srgbClr val="FFFF00"/>
                </a:solidFill>
                <a:latin typeface="Calibri" pitchFamily="34" charset="0"/>
              </a:rPr>
              <a:t>La massa della </a:t>
            </a:r>
          </a:p>
          <a:p>
            <a:r>
              <a:rPr lang="it-IT" sz="2400" b="1">
                <a:solidFill>
                  <a:srgbClr val="FFFF00"/>
                </a:solidFill>
                <a:latin typeface="Calibri" pitchFamily="34" charset="0"/>
              </a:rPr>
              <a:t>Luna?</a:t>
            </a:r>
          </a:p>
        </p:txBody>
      </p:sp>
      <p:sp>
        <p:nvSpPr>
          <p:cNvPr id="7173" name="Rettangolo 6"/>
          <p:cNvSpPr>
            <a:spLocks noChangeArrowheads="1"/>
          </p:cNvSpPr>
          <p:nvPr/>
        </p:nvSpPr>
        <p:spPr bwMode="auto">
          <a:xfrm>
            <a:off x="6084888" y="1052513"/>
            <a:ext cx="2563812" cy="8318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it-IT" sz="2400" b="1">
                <a:solidFill>
                  <a:srgbClr val="FFFF00"/>
                </a:solidFill>
                <a:latin typeface="Calibri" pitchFamily="34" charset="0"/>
              </a:rPr>
              <a:t>circa 1/100 della    </a:t>
            </a:r>
          </a:p>
          <a:p>
            <a:pPr algn="r"/>
            <a:r>
              <a:rPr lang="it-IT" sz="2400" b="1">
                <a:solidFill>
                  <a:srgbClr val="FFFF00"/>
                </a:solidFill>
                <a:latin typeface="Calibri" pitchFamily="34" charset="0"/>
              </a:rPr>
              <a:t>massa della Terra</a:t>
            </a:r>
            <a:endParaRPr lang="it-IT" sz="2400">
              <a:solidFill>
                <a:srgbClr val="FFFF00"/>
              </a:solidFill>
            </a:endParaRPr>
          </a:p>
        </p:txBody>
      </p:sp>
      <p:sp>
        <p:nvSpPr>
          <p:cNvPr id="7174" name="CasellaDiTesto 6"/>
          <p:cNvSpPr txBox="1">
            <a:spLocks noChangeArrowheads="1"/>
          </p:cNvSpPr>
          <p:nvPr/>
        </p:nvSpPr>
        <p:spPr bwMode="auto">
          <a:xfrm>
            <a:off x="323850" y="2636838"/>
            <a:ext cx="1871663" cy="8318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400" b="1">
                <a:solidFill>
                  <a:srgbClr val="FFFF00"/>
                </a:solidFill>
                <a:latin typeface="Calibri" pitchFamily="34" charset="0"/>
              </a:rPr>
              <a:t>Il diametro della Luna?</a:t>
            </a:r>
          </a:p>
        </p:txBody>
      </p:sp>
      <p:sp>
        <p:nvSpPr>
          <p:cNvPr id="7175" name="Rettangolo 8"/>
          <p:cNvSpPr>
            <a:spLocks noChangeArrowheads="1"/>
          </p:cNvSpPr>
          <p:nvPr/>
        </p:nvSpPr>
        <p:spPr bwMode="auto">
          <a:xfrm>
            <a:off x="6645275" y="2516188"/>
            <a:ext cx="2030413" cy="12001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it-IT" sz="2400" b="1">
                <a:solidFill>
                  <a:srgbClr val="FFFF00"/>
                </a:solidFill>
                <a:latin typeface="Calibri" pitchFamily="34" charset="0"/>
              </a:rPr>
              <a:t>circa 1/4 del diametro</a:t>
            </a:r>
          </a:p>
          <a:p>
            <a:pPr algn="r"/>
            <a:r>
              <a:rPr lang="it-IT" sz="2400" b="1">
                <a:solidFill>
                  <a:srgbClr val="FFFF00"/>
                </a:solidFill>
                <a:latin typeface="Calibri" pitchFamily="34" charset="0"/>
              </a:rPr>
              <a:t>della Terra</a:t>
            </a:r>
            <a:endParaRPr lang="it-IT" sz="2400">
              <a:solidFill>
                <a:srgbClr val="FFFF00"/>
              </a:solidFill>
            </a:endParaRPr>
          </a:p>
        </p:txBody>
      </p:sp>
      <p:sp>
        <p:nvSpPr>
          <p:cNvPr id="7176" name="CasellaDiTesto 6"/>
          <p:cNvSpPr txBox="1">
            <a:spLocks noChangeArrowheads="1"/>
          </p:cNvSpPr>
          <p:nvPr/>
        </p:nvSpPr>
        <p:spPr bwMode="auto">
          <a:xfrm>
            <a:off x="179388" y="4470400"/>
            <a:ext cx="2987675" cy="8302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400" b="1">
                <a:solidFill>
                  <a:srgbClr val="FFFF00"/>
                </a:solidFill>
                <a:latin typeface="Calibri" pitchFamily="34" charset="0"/>
              </a:rPr>
              <a:t>La distanza tra </a:t>
            </a:r>
          </a:p>
          <a:p>
            <a:r>
              <a:rPr lang="it-IT" sz="2400" b="1">
                <a:solidFill>
                  <a:srgbClr val="FFFF00"/>
                </a:solidFill>
                <a:latin typeface="Calibri" pitchFamily="34" charset="0"/>
              </a:rPr>
              <a:t>la Luna e la Terra?</a:t>
            </a:r>
          </a:p>
        </p:txBody>
      </p:sp>
      <p:sp>
        <p:nvSpPr>
          <p:cNvPr id="7177" name="Rettangolo 10"/>
          <p:cNvSpPr>
            <a:spLocks noChangeArrowheads="1"/>
          </p:cNvSpPr>
          <p:nvPr/>
        </p:nvSpPr>
        <p:spPr bwMode="auto">
          <a:xfrm>
            <a:off x="6227763" y="4508500"/>
            <a:ext cx="2765425" cy="8302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it-IT" sz="2400" b="1">
                <a:solidFill>
                  <a:srgbClr val="FFFF00"/>
                </a:solidFill>
                <a:latin typeface="Calibri" pitchFamily="34" charset="0"/>
              </a:rPr>
              <a:t>circa 30 volte il </a:t>
            </a:r>
          </a:p>
          <a:p>
            <a:pPr algn="r"/>
            <a:r>
              <a:rPr lang="it-IT" sz="2400" b="1">
                <a:solidFill>
                  <a:srgbClr val="FFFF00"/>
                </a:solidFill>
                <a:latin typeface="Calibri" pitchFamily="34" charset="0"/>
              </a:rPr>
              <a:t>diametro della Terra</a:t>
            </a:r>
            <a:endParaRPr lang="it-IT" sz="2400">
              <a:solidFill>
                <a:srgbClr val="FFFF00"/>
              </a:solidFill>
            </a:endParaRPr>
          </a:p>
        </p:txBody>
      </p:sp>
      <p:pic>
        <p:nvPicPr>
          <p:cNvPr id="7178" name="Picture 4" descr="C:\FrankPoppy\2011\Unijunior\luna_pien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613" y="836613"/>
            <a:ext cx="5073650" cy="512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FrankPoppy\2011\Unijunior\unijuni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325" y="6381750"/>
            <a:ext cx="1198563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4" descr="C:\FrankPoppy\Amministrazione\loghi\OABO_logo2lo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088" y="6286500"/>
            <a:ext cx="127635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CasellaDiTesto 6"/>
          <p:cNvSpPr txBox="1">
            <a:spLocks noChangeArrowheads="1"/>
          </p:cNvSpPr>
          <p:nvPr/>
        </p:nvSpPr>
        <p:spPr bwMode="auto">
          <a:xfrm rot="-1162558">
            <a:off x="376238" y="1047750"/>
            <a:ext cx="3340100" cy="4619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400" b="1">
                <a:solidFill>
                  <a:srgbClr val="FFFF00"/>
                </a:solidFill>
                <a:latin typeface="Calibri" pitchFamily="34" charset="0"/>
              </a:rPr>
              <a:t>Come si muove la Luna?</a:t>
            </a:r>
          </a:p>
        </p:txBody>
      </p:sp>
      <p:sp>
        <p:nvSpPr>
          <p:cNvPr id="9221" name="CasellaDiTesto 7"/>
          <p:cNvSpPr txBox="1">
            <a:spLocks noChangeArrowheads="1"/>
          </p:cNvSpPr>
          <p:nvPr/>
        </p:nvSpPr>
        <p:spPr bwMode="auto">
          <a:xfrm>
            <a:off x="5795963" y="5445125"/>
            <a:ext cx="2016125" cy="5238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800" b="1">
                <a:solidFill>
                  <a:srgbClr val="FFFF00"/>
                </a:solidFill>
                <a:latin typeface="Calibri" pitchFamily="34" charset="0"/>
              </a:rPr>
              <a:t>le fasi lunari</a:t>
            </a:r>
          </a:p>
        </p:txBody>
      </p:sp>
      <p:pic>
        <p:nvPicPr>
          <p:cNvPr id="9222" name="Picture 5" descr="C:\FrankPoppy\2011\Unijunior\sol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188" y="2781300"/>
            <a:ext cx="1944687" cy="191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Connettore 1 14"/>
          <p:cNvCxnSpPr/>
          <p:nvPr/>
        </p:nvCxnSpPr>
        <p:spPr>
          <a:xfrm>
            <a:off x="2339975" y="4292600"/>
            <a:ext cx="2087563" cy="0"/>
          </a:xfrm>
          <a:prstGeom prst="line">
            <a:avLst/>
          </a:prstGeom>
          <a:ln w="38100" cap="rnd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1 9"/>
          <p:cNvCxnSpPr/>
          <p:nvPr/>
        </p:nvCxnSpPr>
        <p:spPr>
          <a:xfrm flipV="1">
            <a:off x="1979613" y="1412875"/>
            <a:ext cx="2447925" cy="1584325"/>
          </a:xfrm>
          <a:prstGeom prst="line">
            <a:avLst/>
          </a:prstGeom>
          <a:ln w="38100" cap="rnd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FasiLuna.mpg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716016" y="1268760"/>
            <a:ext cx="3048000" cy="3048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FrankPoppy\2011\Unijunior\unijuni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325" y="6381750"/>
            <a:ext cx="1198563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4" descr="C:\FrankPoppy\Amministrazione\loghi\OABO_logo2lo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088" y="6286500"/>
            <a:ext cx="127635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CasellaDiTesto 7"/>
          <p:cNvSpPr txBox="1">
            <a:spLocks noChangeArrowheads="1"/>
          </p:cNvSpPr>
          <p:nvPr/>
        </p:nvSpPr>
        <p:spPr bwMode="auto">
          <a:xfrm>
            <a:off x="5003800" y="260350"/>
            <a:ext cx="3851275" cy="4619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400" b="1">
                <a:solidFill>
                  <a:srgbClr val="FFFF00"/>
                </a:solidFill>
                <a:latin typeface="Calibri" pitchFamily="34" charset="0"/>
              </a:rPr>
              <a:t>… le eclissi di Sole e di Luna</a:t>
            </a:r>
          </a:p>
        </p:txBody>
      </p:sp>
      <p:pic>
        <p:nvPicPr>
          <p:cNvPr id="10245" name="Picture 5" descr="C:\FrankPoppy\2011\Unijunior\sol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2588" y="4652963"/>
            <a:ext cx="1798637" cy="177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Eclipses.mpg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899592" y="1124744"/>
            <a:ext cx="5004048" cy="375303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88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1500</TotalTime>
  <Words>457</Words>
  <Application>Microsoft Office PowerPoint</Application>
  <PresentationFormat>Presentazione su schermo (4:3)</PresentationFormat>
  <Paragraphs>73</Paragraphs>
  <Slides>29</Slides>
  <Notes>3</Notes>
  <HiddenSlides>0</HiddenSlides>
  <MMClips>8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29</vt:i4>
      </vt:variant>
    </vt:vector>
  </HeadingPairs>
  <TitlesOfParts>
    <vt:vector size="30" baseType="lpstr">
      <vt:lpstr>Tema di Office</vt:lpstr>
      <vt:lpstr>Guida alle vacanze  sulla Luna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Programma Apollo…</vt:lpstr>
      <vt:lpstr>Sulla Luna con l’Apollo</vt:lpstr>
      <vt:lpstr>Riepilogando: la missione lunare Apollo</vt:lpstr>
      <vt:lpstr>Riepilogando: la missione lunare Apollo</vt:lpstr>
      <vt:lpstr>Riepilogando: la missione lunare Apollo</vt:lpstr>
      <vt:lpstr>Riepilogando: la missione lunare Apollo</vt:lpstr>
      <vt:lpstr>Riepilogando: la missione lunare Apollo</vt:lpstr>
      <vt:lpstr>Quante volte siamo scesi sulla Luna? </vt:lpstr>
      <vt:lpstr>Cosa hanno riportato dalla Luna gli astronauti dell’Apollo?</vt:lpstr>
      <vt:lpstr>Gli esploratori lunari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</vt:vector>
  </TitlesOfParts>
  <Company>INAF - Osservatorio Astronomico di Bologna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Guida alle vacanze  sulla Luna</dc:title>
  <dc:creator>Francesco</dc:creator>
  <cp:lastModifiedBy>Frank</cp:lastModifiedBy>
  <cp:revision>133</cp:revision>
  <dcterms:created xsi:type="dcterms:W3CDTF">2011-01-12T10:42:27Z</dcterms:created>
  <dcterms:modified xsi:type="dcterms:W3CDTF">2011-11-11T22:08:36Z</dcterms:modified>
</cp:coreProperties>
</file>