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36"/>
  </p:notesMasterIdLst>
  <p:sldIdLst>
    <p:sldId id="256" r:id="rId2"/>
    <p:sldId id="258" r:id="rId3"/>
    <p:sldId id="289" r:id="rId4"/>
    <p:sldId id="267" r:id="rId5"/>
    <p:sldId id="266" r:id="rId6"/>
    <p:sldId id="268" r:id="rId7"/>
    <p:sldId id="260" r:id="rId8"/>
    <p:sldId id="352" r:id="rId9"/>
    <p:sldId id="279" r:id="rId10"/>
    <p:sldId id="341" r:id="rId11"/>
    <p:sldId id="354" r:id="rId12"/>
    <p:sldId id="288" r:id="rId13"/>
    <p:sldId id="356" r:id="rId14"/>
    <p:sldId id="272" r:id="rId15"/>
    <p:sldId id="305" r:id="rId16"/>
    <p:sldId id="344" r:id="rId17"/>
    <p:sldId id="345" r:id="rId18"/>
    <p:sldId id="357" r:id="rId19"/>
    <p:sldId id="332" r:id="rId20"/>
    <p:sldId id="273" r:id="rId21"/>
    <p:sldId id="271" r:id="rId22"/>
    <p:sldId id="290" r:id="rId23"/>
    <p:sldId id="281" r:id="rId24"/>
    <p:sldId id="292" r:id="rId25"/>
    <p:sldId id="283" r:id="rId26"/>
    <p:sldId id="364" r:id="rId27"/>
    <p:sldId id="358" r:id="rId28"/>
    <p:sldId id="278" r:id="rId29"/>
    <p:sldId id="359" r:id="rId30"/>
    <p:sldId id="365" r:id="rId31"/>
    <p:sldId id="367" r:id="rId32"/>
    <p:sldId id="369" r:id="rId33"/>
    <p:sldId id="361" r:id="rId34"/>
    <p:sldId id="362" r:id="rId3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rgbClr val="FF0000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rgbClr val="FF0000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rgbClr val="FF0000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rgbClr val="FF0000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8000"/>
    <a:srgbClr val="CC9900"/>
    <a:srgbClr val="FF9900"/>
    <a:srgbClr val="FF3300"/>
    <a:srgbClr val="FFFF00"/>
    <a:srgbClr val="3399FF"/>
    <a:srgbClr val="CC00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7" Type="http://schemas.openxmlformats.org/officeDocument/2006/relationships/slide" Target="slides/slide6.xml"/><Relationship Id="rId3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70605CBF-597B-9B45-98AE-0269F23CCBE7}" type="slidenum">
              <a:rPr lang="it-IT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D299B-C28B-CD40-817B-910577A4C059}" type="slidenum">
              <a:rPr lang="it-IT"/>
              <a:pPr/>
              <a:t>4</a:t>
            </a:fld>
            <a:endParaRPr lang="it-IT"/>
          </a:p>
        </p:txBody>
      </p:sp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17625" y="877888"/>
            <a:ext cx="4219575" cy="3163887"/>
          </a:xfrm>
          <a:solidFill>
            <a:srgbClr val="FFFFFF"/>
          </a:solidFill>
          <a:ln/>
        </p:spPr>
      </p:sp>
      <p:sp>
        <p:nvSpPr>
          <p:cNvPr id="17411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1062038" y="4349750"/>
            <a:ext cx="4738687" cy="3513138"/>
          </a:xfrm>
          <a:ln/>
        </p:spPr>
        <p:txBody>
          <a:bodyPr lIns="0" tIns="0" rIns="0" bIns="0"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B0BAEE-F481-B243-9F62-8AF06F50E78F}" type="slidenum">
              <a:rPr lang="it-IT"/>
              <a:pPr/>
              <a:t>34</a:t>
            </a:fld>
            <a:endParaRPr lang="it-IT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17625" y="877888"/>
            <a:ext cx="4219575" cy="3163887"/>
          </a:xfrm>
          <a:solidFill>
            <a:srgbClr val="FFFFFF"/>
          </a:solidFill>
          <a:ln/>
        </p:spPr>
      </p:sp>
      <p:sp>
        <p:nvSpPr>
          <p:cNvPr id="35843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1062038" y="4349750"/>
            <a:ext cx="4738687" cy="3513138"/>
          </a:xfrm>
          <a:ln/>
        </p:spPr>
        <p:txBody>
          <a:bodyPr lIns="0" tIns="0" rIns="0" bIns="0"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C3A1B7-72DC-A345-A5EB-B6E06EE15C19}" type="slidenum">
              <a:rPr lang="it-IT"/>
              <a:pPr/>
              <a:t>5</a:t>
            </a:fld>
            <a:endParaRPr lang="it-IT"/>
          </a:p>
        </p:txBody>
      </p:sp>
      <p:sp>
        <p:nvSpPr>
          <p:cNvPr id="153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17625" y="877888"/>
            <a:ext cx="4219575" cy="3163887"/>
          </a:xfrm>
          <a:solidFill>
            <a:srgbClr val="FFFFFF"/>
          </a:solidFill>
          <a:ln/>
        </p:spPr>
      </p:sp>
      <p:sp>
        <p:nvSpPr>
          <p:cNvPr id="15363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1062038" y="4349750"/>
            <a:ext cx="4738687" cy="3513138"/>
          </a:xfrm>
          <a:ln/>
        </p:spPr>
        <p:txBody>
          <a:bodyPr lIns="0" tIns="0" rIns="0" bIns="0"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6416A4-A06B-0141-B246-78B1F8F2547A}" type="slidenum">
              <a:rPr lang="it-IT"/>
              <a:pPr/>
              <a:t>14</a:t>
            </a:fld>
            <a:endParaRPr lang="it-IT"/>
          </a:p>
        </p:txBody>
      </p:sp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17625" y="877888"/>
            <a:ext cx="4219575" cy="3163887"/>
          </a:xfrm>
          <a:solidFill>
            <a:srgbClr val="FFFFFF"/>
          </a:solidFill>
          <a:ln/>
        </p:spPr>
      </p:sp>
      <p:sp>
        <p:nvSpPr>
          <p:cNvPr id="26627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1062038" y="4349750"/>
            <a:ext cx="4738687" cy="3513138"/>
          </a:xfrm>
          <a:ln/>
        </p:spPr>
        <p:txBody>
          <a:bodyPr lIns="0" tIns="0" rIns="0" bIns="0"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8F1DC-D3A7-DA42-9DF5-3E7D67174A54}" type="slidenum">
              <a:rPr lang="it-IT"/>
              <a:pPr/>
              <a:t>18</a:t>
            </a:fld>
            <a:endParaRPr lang="it-IT"/>
          </a:p>
        </p:txBody>
      </p:sp>
      <p:sp>
        <p:nvSpPr>
          <p:cNvPr id="136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354739-3C95-794A-802E-CC6BC9C274AC}" type="slidenum">
              <a:rPr lang="it-IT"/>
              <a:pPr/>
              <a:t>20</a:t>
            </a:fld>
            <a:endParaRPr lang="it-IT"/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/>
        </p:spPr>
      </p:sp>
      <p:sp>
        <p:nvSpPr>
          <p:cNvPr id="28675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1062038" y="4349750"/>
            <a:ext cx="4740275" cy="3514725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54D331-6CA7-374A-AC9C-EEA4C0F41F3A}" type="slidenum">
              <a:rPr lang="it-IT"/>
              <a:pPr/>
              <a:t>21</a:t>
            </a:fld>
            <a:endParaRPr lang="it-IT"/>
          </a:p>
        </p:txBody>
      </p:sp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17625" y="877888"/>
            <a:ext cx="4219575" cy="3163887"/>
          </a:xfrm>
          <a:solidFill>
            <a:srgbClr val="FFFFFF"/>
          </a:solidFill>
          <a:ln/>
        </p:spPr>
      </p:sp>
      <p:sp>
        <p:nvSpPr>
          <p:cNvPr id="24579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1062038" y="4349750"/>
            <a:ext cx="4738687" cy="3513138"/>
          </a:xfrm>
          <a:ln/>
        </p:spPr>
        <p:txBody>
          <a:bodyPr lIns="0" tIns="0" rIns="0" bIns="0"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B0BAEE-F481-B243-9F62-8AF06F50E78F}" type="slidenum">
              <a:rPr lang="it-IT"/>
              <a:pPr/>
              <a:t>28</a:t>
            </a:fld>
            <a:endParaRPr lang="it-IT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17625" y="877888"/>
            <a:ext cx="4219575" cy="3163887"/>
          </a:xfrm>
          <a:solidFill>
            <a:srgbClr val="FFFFFF"/>
          </a:solidFill>
          <a:ln/>
        </p:spPr>
      </p:sp>
      <p:sp>
        <p:nvSpPr>
          <p:cNvPr id="35843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1062038" y="4349750"/>
            <a:ext cx="4738687" cy="3513138"/>
          </a:xfrm>
          <a:ln/>
        </p:spPr>
        <p:txBody>
          <a:bodyPr lIns="0" tIns="0" rIns="0" bIns="0"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A5A962-FEAB-5344-A928-51A7623A130F}" type="slidenum">
              <a:rPr lang="it-IT"/>
              <a:pPr/>
              <a:t>29</a:t>
            </a:fld>
            <a:endParaRPr lang="it-IT"/>
          </a:p>
        </p:txBody>
      </p:sp>
      <p:sp>
        <p:nvSpPr>
          <p:cNvPr id="140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A5A962-FEAB-5344-A928-51A7623A130F}" type="slidenum">
              <a:rPr lang="it-IT"/>
              <a:pPr/>
              <a:t>30</a:t>
            </a:fld>
            <a:endParaRPr lang="it-IT"/>
          </a:p>
        </p:txBody>
      </p:sp>
      <p:sp>
        <p:nvSpPr>
          <p:cNvPr id="140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13574FF-6B1B-CE4C-A1B8-95458CB62878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F95E4D-21DE-A546-BFB3-1359680E5E7E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989CDAB-81F2-1147-99AA-0488EC85E166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236971FE-6A9B-F445-9C52-AFD68B940BCE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E6ACDF3-70C0-D847-B783-FFF6EADD90D9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988FEB-9604-1C4B-919A-2A8DC95BFBDA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88D28AA-B238-6E40-A78E-F7315BE84EFE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DF07239-CE80-7C40-9693-93AAF1D25B24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B2A3DBB-1A3F-7C4F-A505-3BD9EF3A27C9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003619C-8D28-6F49-AC7C-4606F5C89C47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A18437D-DD28-A34C-866B-7AFA7295B6C0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CC4EDD9-9DEC-1845-B2F8-DC2C2446D153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329619A0-0313-254F-BFEA-DD5CBA653560}" type="slidenum">
              <a:rPr lang="it-IT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Obscured AGN and the synthesis of the cosmic X-ray background</a:t>
            </a:r>
            <a:endParaRPr lang="it-IT" sz="4000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971800" y="4038600"/>
            <a:ext cx="2877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R. Gilli 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INAF </a:t>
            </a:r>
            <a:r>
              <a:rPr lang="it-IT" dirty="0" err="1" smtClean="0">
                <a:solidFill>
                  <a:schemeClr val="tx1"/>
                </a:solidFill>
              </a:rPr>
              <a:t>–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Oss</a:t>
            </a:r>
            <a:r>
              <a:rPr lang="it-IT" dirty="0" smtClean="0">
                <a:solidFill>
                  <a:schemeClr val="tx1"/>
                </a:solidFill>
              </a:rPr>
              <a:t>. Bologna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25488"/>
          </a:xfrm>
        </p:spPr>
        <p:txBody>
          <a:bodyPr/>
          <a:lstStyle/>
          <a:p>
            <a:r>
              <a:rPr lang="en-US" sz="2400" dirty="0" smtClean="0"/>
              <a:t>Do bright </a:t>
            </a:r>
            <a:r>
              <a:rPr lang="en-US" sz="2400" dirty="0"/>
              <a:t>(</a:t>
            </a:r>
            <a:r>
              <a:rPr lang="en-US" sz="2400" dirty="0" err="1" smtClean="0"/>
              <a:t>unobscured</a:t>
            </a:r>
            <a:r>
              <a:rPr lang="en-US" sz="2400" dirty="0" smtClean="0"/>
              <a:t>) AGN have </a:t>
            </a:r>
            <a:br>
              <a:rPr lang="en-US" sz="2400" dirty="0" smtClean="0"/>
            </a:br>
            <a:r>
              <a:rPr lang="en-US" sz="2400" dirty="0" smtClean="0"/>
              <a:t>the right spectrum to produce the XRB?</a:t>
            </a:r>
            <a:endParaRPr lang="it-IT" sz="2400" dirty="0"/>
          </a:p>
        </p:txBody>
      </p:sp>
      <p:grpSp>
        <p:nvGrpSpPr>
          <p:cNvPr id="116739" name="Group 3"/>
          <p:cNvGrpSpPr>
            <a:grpSpLocks/>
          </p:cNvGrpSpPr>
          <p:nvPr/>
        </p:nvGrpSpPr>
        <p:grpSpPr bwMode="auto">
          <a:xfrm>
            <a:off x="179388" y="1412875"/>
            <a:ext cx="4608512" cy="3887788"/>
            <a:chOff x="567" y="1071"/>
            <a:chExt cx="2631" cy="2358"/>
          </a:xfrm>
        </p:grpSpPr>
        <p:pic>
          <p:nvPicPr>
            <p:cNvPr id="116740" name="Picture 4" descr="spec"/>
            <p:cNvPicPr>
              <a:picLocks noChangeAspect="1" noChangeArrowheads="1"/>
            </p:cNvPicPr>
            <p:nvPr/>
          </p:nvPicPr>
          <p:blipFill>
            <a:blip r:embed="rId2"/>
            <a:srcRect r="43315"/>
            <a:stretch>
              <a:fillRect/>
            </a:stretch>
          </p:blipFill>
          <p:spPr bwMode="auto">
            <a:xfrm>
              <a:off x="567" y="1071"/>
              <a:ext cx="2585" cy="2358"/>
            </a:xfrm>
            <a:prstGeom prst="rect">
              <a:avLst/>
            </a:prstGeom>
            <a:noFill/>
          </p:spPr>
        </p:pic>
        <p:sp>
          <p:nvSpPr>
            <p:cNvPr id="116741" name="Rectangle 5"/>
            <p:cNvSpPr>
              <a:spLocks noChangeArrowheads="1"/>
            </p:cNvSpPr>
            <p:nvPr/>
          </p:nvSpPr>
          <p:spPr bwMode="auto">
            <a:xfrm>
              <a:off x="3016" y="1071"/>
              <a:ext cx="182" cy="20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116742" name="Group 6"/>
          <p:cNvGrpSpPr>
            <a:grpSpLocks/>
          </p:cNvGrpSpPr>
          <p:nvPr/>
        </p:nvGrpSpPr>
        <p:grpSpPr bwMode="auto">
          <a:xfrm>
            <a:off x="4859338" y="1700213"/>
            <a:ext cx="3937000" cy="2232025"/>
            <a:chOff x="113" y="1026"/>
            <a:chExt cx="3308" cy="2086"/>
          </a:xfrm>
        </p:grpSpPr>
        <p:grpSp>
          <p:nvGrpSpPr>
            <p:cNvPr id="116743" name="Group 7"/>
            <p:cNvGrpSpPr>
              <a:grpSpLocks/>
            </p:cNvGrpSpPr>
            <p:nvPr/>
          </p:nvGrpSpPr>
          <p:grpSpPr bwMode="auto">
            <a:xfrm>
              <a:off x="113" y="1520"/>
              <a:ext cx="3308" cy="1592"/>
              <a:chOff x="1247" y="2024"/>
              <a:chExt cx="3658" cy="1755"/>
            </a:xfrm>
          </p:grpSpPr>
          <p:grpSp>
            <p:nvGrpSpPr>
              <p:cNvPr id="116744" name="Group 8"/>
              <p:cNvGrpSpPr>
                <a:grpSpLocks/>
              </p:cNvGrpSpPr>
              <p:nvPr/>
            </p:nvGrpSpPr>
            <p:grpSpPr bwMode="auto">
              <a:xfrm>
                <a:off x="1247" y="2115"/>
                <a:ext cx="3175" cy="1664"/>
                <a:chOff x="1247" y="2115"/>
                <a:chExt cx="3175" cy="1664"/>
              </a:xfrm>
            </p:grpSpPr>
            <p:sp>
              <p:nvSpPr>
                <p:cNvPr id="116745" name="Oval 9"/>
                <p:cNvSpPr>
                  <a:spLocks noChangeArrowheads="1"/>
                </p:cNvSpPr>
                <p:nvPr/>
              </p:nvSpPr>
              <p:spPr bwMode="auto">
                <a:xfrm>
                  <a:off x="2699" y="2795"/>
                  <a:ext cx="272" cy="27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16746" name="Oval 10"/>
                <p:cNvSpPr>
                  <a:spLocks noChangeArrowheads="1"/>
                </p:cNvSpPr>
                <p:nvPr/>
              </p:nvSpPr>
              <p:spPr bwMode="auto">
                <a:xfrm>
                  <a:off x="1247" y="2931"/>
                  <a:ext cx="1361" cy="4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16747" name="Oval 11"/>
                <p:cNvSpPr>
                  <a:spLocks noChangeArrowheads="1"/>
                </p:cNvSpPr>
                <p:nvPr/>
              </p:nvSpPr>
              <p:spPr bwMode="auto">
                <a:xfrm>
                  <a:off x="3061" y="2931"/>
                  <a:ext cx="1361" cy="4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16748" name="Oval 12"/>
                <p:cNvSpPr>
                  <a:spLocks noChangeArrowheads="1"/>
                </p:cNvSpPr>
                <p:nvPr/>
              </p:nvSpPr>
              <p:spPr bwMode="auto">
                <a:xfrm>
                  <a:off x="1610" y="2115"/>
                  <a:ext cx="2450" cy="576"/>
                </a:xfrm>
                <a:prstGeom prst="ellipse">
                  <a:avLst/>
                </a:prstGeom>
                <a:pattFill prst="pct10">
                  <a:fgClr>
                    <a:schemeClr val="tx2">
                      <a:alpha val="97000"/>
                    </a:schemeClr>
                  </a:fgClr>
                  <a:bgClr>
                    <a:schemeClr val="bg1">
                      <a:alpha val="97000"/>
                    </a:schemeClr>
                  </a:bgClr>
                </a:patt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16749" name="Oval 13"/>
                <p:cNvSpPr>
                  <a:spLocks noChangeArrowheads="1"/>
                </p:cNvSpPr>
                <p:nvPr/>
              </p:nvSpPr>
              <p:spPr bwMode="auto">
                <a:xfrm>
                  <a:off x="1655" y="3203"/>
                  <a:ext cx="2450" cy="576"/>
                </a:xfrm>
                <a:prstGeom prst="ellipse">
                  <a:avLst/>
                </a:prstGeom>
                <a:pattFill prst="pct10">
                  <a:fgClr>
                    <a:schemeClr val="tx2">
                      <a:alpha val="97000"/>
                    </a:schemeClr>
                  </a:fgClr>
                  <a:bgClr>
                    <a:schemeClr val="bg1">
                      <a:alpha val="97000"/>
                    </a:schemeClr>
                  </a:bgClr>
                </a:patt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116750" name="Line 14"/>
              <p:cNvSpPr>
                <a:spLocks noChangeShapeType="1"/>
              </p:cNvSpPr>
              <p:nvPr/>
            </p:nvSpPr>
            <p:spPr bwMode="auto">
              <a:xfrm flipV="1">
                <a:off x="3878" y="2296"/>
                <a:ext cx="680" cy="59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 type="stealth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6751" name="Line 15"/>
              <p:cNvSpPr>
                <a:spLocks noChangeShapeType="1"/>
              </p:cNvSpPr>
              <p:nvPr/>
            </p:nvSpPr>
            <p:spPr bwMode="auto">
              <a:xfrm flipH="1" flipV="1">
                <a:off x="2064" y="2478"/>
                <a:ext cx="45" cy="40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6752" name="Line 16"/>
              <p:cNvSpPr>
                <a:spLocks noChangeShapeType="1"/>
              </p:cNvSpPr>
              <p:nvPr/>
            </p:nvSpPr>
            <p:spPr bwMode="auto">
              <a:xfrm>
                <a:off x="3061" y="2432"/>
                <a:ext cx="272" cy="49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6753" name="Line 17"/>
              <p:cNvSpPr>
                <a:spLocks noChangeShapeType="1"/>
              </p:cNvSpPr>
              <p:nvPr/>
            </p:nvSpPr>
            <p:spPr bwMode="auto">
              <a:xfrm flipV="1">
                <a:off x="3334" y="2024"/>
                <a:ext cx="1043" cy="907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stealth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6754" name="Text Box 18"/>
              <p:cNvSpPr txBox="1">
                <a:spLocks noChangeArrowheads="1"/>
              </p:cNvSpPr>
              <p:nvPr/>
            </p:nvSpPr>
            <p:spPr bwMode="auto">
              <a:xfrm>
                <a:off x="2426" y="3000"/>
                <a:ext cx="1040" cy="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chemeClr val="tx1"/>
                    </a:solidFill>
                    <a:latin typeface="Arial" charset="0"/>
                  </a:rPr>
                  <a:t>Black hole</a:t>
                </a:r>
                <a:endParaRPr lang="it-IT" sz="16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16755" name="Text Box 19"/>
              <p:cNvSpPr txBox="1">
                <a:spLocks noChangeArrowheads="1"/>
              </p:cNvSpPr>
              <p:nvPr/>
            </p:nvSpPr>
            <p:spPr bwMode="auto">
              <a:xfrm>
                <a:off x="3560" y="2956"/>
                <a:ext cx="1345" cy="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chemeClr val="tx1"/>
                    </a:solidFill>
                    <a:latin typeface="Arial" charset="0"/>
                  </a:rPr>
                  <a:t>Accretion disk</a:t>
                </a:r>
                <a:endParaRPr lang="it-IT" sz="16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16756" name="Text Box 20"/>
              <p:cNvSpPr txBox="1">
                <a:spLocks noChangeArrowheads="1"/>
              </p:cNvSpPr>
              <p:nvPr/>
            </p:nvSpPr>
            <p:spPr bwMode="auto">
              <a:xfrm>
                <a:off x="2654" y="2276"/>
                <a:ext cx="1537" cy="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Arial" charset="0"/>
                  </a:rPr>
                  <a:t>Hot electrons   </a:t>
                </a:r>
                <a:endParaRPr lang="it-IT" sz="1600" b="1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116757" name="Line 21"/>
            <p:cNvSpPr>
              <a:spLocks noChangeShapeType="1"/>
            </p:cNvSpPr>
            <p:nvPr/>
          </p:nvSpPr>
          <p:spPr bwMode="auto">
            <a:xfrm flipV="1">
              <a:off x="852" y="1026"/>
              <a:ext cx="1067" cy="90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16758" name="Text Box 22"/>
          <p:cNvSpPr txBox="1">
            <a:spLocks noChangeArrowheads="1"/>
          </p:cNvSpPr>
          <p:nvPr/>
        </p:nvSpPr>
        <p:spPr bwMode="auto">
          <a:xfrm>
            <a:off x="7524750" y="1052513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Arial" charset="0"/>
              </a:rPr>
              <a:t>observer</a:t>
            </a:r>
            <a:endParaRPr 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5292725" y="4221163"/>
            <a:ext cx="3511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 charset="0"/>
              </a:rPr>
              <a:t>Primary powerlaw</a:t>
            </a:r>
          </a:p>
          <a:p>
            <a:r>
              <a:rPr lang="en-US" sz="1800" b="1">
                <a:solidFill>
                  <a:srgbClr val="00FF00"/>
                </a:solidFill>
                <a:latin typeface="Arial" charset="0"/>
              </a:rPr>
              <a:t>Soft excess</a:t>
            </a:r>
          </a:p>
          <a:p>
            <a:r>
              <a:rPr lang="en-US" sz="1800" b="1">
                <a:solidFill>
                  <a:schemeClr val="accent2"/>
                </a:solidFill>
                <a:latin typeface="Arial" charset="0"/>
              </a:rPr>
              <a:t>Compton reflection continuum</a:t>
            </a:r>
          </a:p>
          <a:p>
            <a:r>
              <a:rPr lang="en-US" sz="1800" b="1">
                <a:solidFill>
                  <a:srgbClr val="FF3399"/>
                </a:solidFill>
                <a:latin typeface="Arial" charset="0"/>
              </a:rPr>
              <a:t>Iron K</a:t>
            </a:r>
            <a:r>
              <a:rPr lang="el-GR" sz="1800" b="1">
                <a:solidFill>
                  <a:srgbClr val="FF3399"/>
                </a:solidFill>
                <a:latin typeface="Arial" charset="0"/>
                <a:ea typeface="Arial" charset="0"/>
                <a:cs typeface="Arial" charset="0"/>
              </a:rPr>
              <a:t>α</a:t>
            </a:r>
            <a:r>
              <a:rPr lang="en-US" sz="1800" b="1">
                <a:solidFill>
                  <a:srgbClr val="FF3399"/>
                </a:solidFill>
                <a:latin typeface="Arial" charset="0"/>
              </a:rPr>
              <a:t> line</a:t>
            </a:r>
            <a:endParaRPr lang="it-IT" sz="1800" b="1">
              <a:solidFill>
                <a:srgbClr val="FF3399"/>
              </a:solidFill>
              <a:latin typeface="Arial" charset="0"/>
            </a:endParaRPr>
          </a:p>
        </p:txBody>
      </p:sp>
      <p:sp>
        <p:nvSpPr>
          <p:cNvPr id="116760" name="Rectangle 24"/>
          <p:cNvSpPr>
            <a:spLocks noChangeArrowheads="1"/>
          </p:cNvSpPr>
          <p:nvPr/>
        </p:nvSpPr>
        <p:spPr bwMode="auto">
          <a:xfrm>
            <a:off x="1835150" y="5589588"/>
            <a:ext cx="595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F(E) = C </a:t>
            </a:r>
            <a:r>
              <a:rPr lang="en-US"/>
              <a:t>E</a:t>
            </a:r>
            <a:r>
              <a:rPr lang="en-US" baseline="30000"/>
              <a:t>-</a:t>
            </a:r>
            <a:r>
              <a:rPr lang="en-US" baseline="30000">
                <a:latin typeface="Symbol" charset="2"/>
              </a:rPr>
              <a:t>a</a:t>
            </a:r>
            <a:r>
              <a:rPr lang="en-US"/>
              <a:t> e</a:t>
            </a:r>
            <a:r>
              <a:rPr lang="en-US" baseline="30000"/>
              <a:t>(-E/Ec)</a:t>
            </a:r>
            <a:r>
              <a:rPr lang="en-US">
                <a:solidFill>
                  <a:schemeClr val="tx1"/>
                </a:solidFill>
              </a:rPr>
              <a:t> [1+ </a:t>
            </a:r>
            <a:r>
              <a:rPr lang="en-US">
                <a:solidFill>
                  <a:schemeClr val="accent2"/>
                </a:solidFill>
              </a:rPr>
              <a:t>A(E)</a:t>
            </a:r>
            <a:r>
              <a:rPr lang="en-US">
                <a:solidFill>
                  <a:schemeClr val="tx1"/>
                </a:solidFill>
              </a:rPr>
              <a:t> ] + </a:t>
            </a:r>
            <a:r>
              <a:rPr lang="en-US">
                <a:solidFill>
                  <a:srgbClr val="00FF00"/>
                </a:solidFill>
              </a:rPr>
              <a:t>BB(E)</a:t>
            </a:r>
            <a:r>
              <a:rPr lang="en-US">
                <a:solidFill>
                  <a:schemeClr val="tx1"/>
                </a:solidFill>
              </a:rPr>
              <a:t> + </a:t>
            </a:r>
            <a:r>
              <a:rPr lang="en-US">
                <a:solidFill>
                  <a:srgbClr val="FF3399"/>
                </a:solidFill>
              </a:rPr>
              <a:t>G(E)</a:t>
            </a:r>
          </a:p>
        </p:txBody>
      </p:sp>
      <p:sp>
        <p:nvSpPr>
          <p:cNvPr id="116761" name="Text Box 25"/>
          <p:cNvSpPr txBox="1">
            <a:spLocks noChangeArrowheads="1"/>
          </p:cNvSpPr>
          <p:nvPr/>
        </p:nvSpPr>
        <p:spPr bwMode="auto">
          <a:xfrm>
            <a:off x="1692275" y="2492375"/>
            <a:ext cx="854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Symbol" charset="2"/>
              </a:rPr>
              <a:t>a ~ 0.9</a:t>
            </a:r>
            <a:endParaRPr lang="it-IT" sz="1800" b="1">
              <a:latin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725488"/>
          </a:xfrm>
        </p:spPr>
        <p:txBody>
          <a:bodyPr/>
          <a:lstStyle/>
          <a:p>
            <a:r>
              <a:rPr lang="en-US" sz="3600"/>
              <a:t>AGN X-ray spectra: indices and units</a:t>
            </a:r>
            <a:endParaRPr lang="it-IT" sz="360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Times New Roman" charset="0"/>
              </a:rPr>
              <a:t>Primary component of AGN X-ray spectra: power law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Times New Roman" charset="0"/>
              </a:rPr>
              <a:t>with a high energy cutoff.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Times New Roman" charset="0"/>
              </a:rPr>
              <a:t>Energy spectrum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3300"/>
                </a:solidFill>
                <a:latin typeface="Times New Roman" charset="0"/>
              </a:rPr>
              <a:t>F(E) =  E</a:t>
            </a:r>
            <a:r>
              <a:rPr lang="en-US" sz="2400" baseline="30000" dirty="0">
                <a:solidFill>
                  <a:srgbClr val="FF3300"/>
                </a:solidFill>
                <a:latin typeface="Times New Roman" charset="0"/>
              </a:rPr>
              <a:t>-</a:t>
            </a:r>
            <a:r>
              <a:rPr lang="en-US" sz="2400" baseline="30000" dirty="0">
                <a:solidFill>
                  <a:srgbClr val="FF3300"/>
                </a:solidFill>
                <a:latin typeface="Symbol" charset="2"/>
              </a:rPr>
              <a:t>a</a:t>
            </a:r>
            <a:r>
              <a:rPr lang="en-US" sz="2400" baseline="30000" dirty="0">
                <a:solidFill>
                  <a:srgbClr val="FF3300"/>
                </a:solidFill>
                <a:latin typeface="Times New Roman" charset="0"/>
              </a:rPr>
              <a:t> </a:t>
            </a:r>
            <a:r>
              <a:rPr lang="en-US" sz="2400" dirty="0">
                <a:solidFill>
                  <a:srgbClr val="FF33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charset="0"/>
              </a:rPr>
              <a:t>e</a:t>
            </a:r>
            <a:r>
              <a:rPr lang="en-US" sz="2400" baseline="30000" dirty="0" err="1">
                <a:solidFill>
                  <a:srgbClr val="FF3300"/>
                </a:solidFill>
                <a:latin typeface="Times New Roman" charset="0"/>
              </a:rPr>
              <a:t>-(E/Ec</a:t>
            </a:r>
            <a:r>
              <a:rPr lang="en-US" sz="2400" baseline="30000" dirty="0">
                <a:solidFill>
                  <a:srgbClr val="FF3300"/>
                </a:solidFill>
                <a:latin typeface="Times New Roman" charset="0"/>
              </a:rPr>
              <a:t>)</a:t>
            </a:r>
            <a:r>
              <a:rPr lang="en-US" sz="2400" baseline="30000" dirty="0">
                <a:latin typeface="Times New Roman" charset="0"/>
              </a:rPr>
              <a:t>  </a:t>
            </a:r>
            <a:r>
              <a:rPr lang="en-US" sz="2400" dirty="0">
                <a:latin typeface="Times New Roman" charset="0"/>
              </a:rPr>
              <a:t> in keV/cm</a:t>
            </a:r>
            <a:r>
              <a:rPr lang="en-US" sz="2400" baseline="30000" dirty="0">
                <a:latin typeface="Times New Roman" charset="0"/>
              </a:rPr>
              <a:t>2</a:t>
            </a:r>
            <a:r>
              <a:rPr lang="en-US" sz="2400" dirty="0">
                <a:latin typeface="Times New Roman" charset="0"/>
              </a:rPr>
              <a:t>/s/keV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Times New Roman" charset="0"/>
              </a:rPr>
              <a:t>Photon spectrum: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N(E) =  E</a:t>
            </a:r>
            <a:r>
              <a:rPr lang="en-US" sz="2400" baseline="30000" dirty="0">
                <a:latin typeface="Times New Roman" charset="0"/>
              </a:rPr>
              <a:t>-</a:t>
            </a:r>
            <a:r>
              <a:rPr lang="en-US" sz="2400" baseline="30000" dirty="0">
                <a:latin typeface="Symbol" charset="2"/>
              </a:rPr>
              <a:t>G</a:t>
            </a:r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 err="1">
                <a:latin typeface="Times New Roman" charset="0"/>
              </a:rPr>
              <a:t>e</a:t>
            </a:r>
            <a:r>
              <a:rPr lang="en-US" sz="2400" baseline="30000" dirty="0" err="1">
                <a:latin typeface="Times New Roman" charset="0"/>
              </a:rPr>
              <a:t>-(E/Ec</a:t>
            </a:r>
            <a:r>
              <a:rPr lang="en-US" sz="2400" baseline="30000" dirty="0">
                <a:latin typeface="Times New Roman" charset="0"/>
              </a:rPr>
              <a:t>)</a:t>
            </a:r>
            <a:r>
              <a:rPr lang="en-US" sz="2400" dirty="0">
                <a:latin typeface="Times New Roman" charset="0"/>
              </a:rPr>
              <a:t> in photons/cm</a:t>
            </a:r>
            <a:r>
              <a:rPr lang="en-US" sz="2400" baseline="30000" dirty="0">
                <a:latin typeface="Times New Roman" charset="0"/>
              </a:rPr>
              <a:t>2</a:t>
            </a:r>
            <a:r>
              <a:rPr lang="en-US" sz="2400" dirty="0">
                <a:latin typeface="Times New Roman" charset="0"/>
              </a:rPr>
              <a:t>/s/keV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F(E) = E </a:t>
            </a:r>
            <a:r>
              <a:rPr lang="en-US" sz="2400" dirty="0" err="1">
                <a:latin typeface="Times New Roman" charset="0"/>
              </a:rPr>
              <a:t>x</a:t>
            </a:r>
            <a:r>
              <a:rPr lang="en-US" sz="2400" dirty="0">
                <a:latin typeface="Times New Roman" charset="0"/>
              </a:rPr>
              <a:t> N(E) </a:t>
            </a:r>
            <a:endParaRPr lang="en-US" sz="2400" dirty="0">
              <a:latin typeface="Times New Roman" charset="0"/>
              <a:sym typeface="Wingdings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Times New Roman" charset="0"/>
                <a:sym typeface="Wingdings" charset="2"/>
              </a:rPr>
              <a:t>E</a:t>
            </a:r>
            <a:r>
              <a:rPr lang="en-US" sz="2400" baseline="30000" dirty="0">
                <a:latin typeface="Times New Roman" charset="0"/>
                <a:sym typeface="Wingdings" charset="2"/>
              </a:rPr>
              <a:t>-</a:t>
            </a:r>
            <a:r>
              <a:rPr lang="el-GR" sz="2400" baseline="30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α</a:t>
            </a:r>
            <a:r>
              <a:rPr lang="en-US" sz="2400" dirty="0">
                <a:latin typeface="Times New Roman" charset="0"/>
                <a:sym typeface="Wingdings" charset="2"/>
              </a:rPr>
              <a:t> = E</a:t>
            </a:r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 err="1">
                <a:latin typeface="Times New Roman" charset="0"/>
              </a:rPr>
              <a:t>x</a:t>
            </a:r>
            <a:r>
              <a:rPr lang="en-US" sz="2400" dirty="0">
                <a:latin typeface="Times New Roman" charset="0"/>
              </a:rPr>
              <a:t> E</a:t>
            </a:r>
            <a:r>
              <a:rPr lang="en-US" sz="2400" baseline="30000" dirty="0">
                <a:latin typeface="Times New Roman" charset="0"/>
              </a:rPr>
              <a:t>-</a:t>
            </a:r>
            <a:r>
              <a:rPr lang="el-GR" sz="2400" baseline="30000" dirty="0">
                <a:latin typeface="Times New Roman" charset="0"/>
                <a:ea typeface="Times New Roman" charset="0"/>
                <a:cs typeface="Times New Roman" charset="0"/>
              </a:rPr>
              <a:t>Γ</a:t>
            </a:r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  <a:sym typeface="Wingdings" charset="2"/>
              </a:rPr>
              <a:t>= </a:t>
            </a:r>
            <a:r>
              <a:rPr lang="en-US" sz="2400" baseline="30000" dirty="0">
                <a:latin typeface="Times New Roman" charset="0"/>
                <a:sym typeface="Wingdings" charset="2"/>
              </a:rPr>
              <a:t>-(</a:t>
            </a:r>
            <a:r>
              <a:rPr lang="el-GR" sz="2400" baseline="300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Γ</a:t>
            </a:r>
            <a:r>
              <a:rPr lang="en-US" sz="2400" baseline="30000" dirty="0">
                <a:latin typeface="Times New Roman" charset="0"/>
                <a:sym typeface="Wingdings" charset="2"/>
              </a:rPr>
              <a:t>-1)</a:t>
            </a:r>
            <a:r>
              <a:rPr lang="en-US" sz="2400" dirty="0">
                <a:latin typeface="Times New Roman" charset="0"/>
                <a:sym typeface="Wingdings" charset="2"/>
              </a:rPr>
              <a:t> </a:t>
            </a:r>
            <a:r>
              <a:rPr lang="en-US" sz="2400" dirty="0" err="1">
                <a:latin typeface="Times New Roman" charset="0"/>
                <a:sym typeface="Wingdings" charset="2"/>
              </a:rPr>
              <a:t></a:t>
            </a:r>
            <a:r>
              <a:rPr lang="en-US" sz="2400" dirty="0">
                <a:latin typeface="Times New Roman" charset="0"/>
                <a:sym typeface="Wingdings" charset="2"/>
              </a:rPr>
              <a:t> </a:t>
            </a:r>
            <a:r>
              <a:rPr lang="el-GR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Γ</a:t>
            </a:r>
            <a:r>
              <a:rPr lang="en-US" sz="2400" dirty="0">
                <a:latin typeface="Times New Roman" charset="0"/>
                <a:sym typeface="Wingdings" charset="2"/>
              </a:rPr>
              <a:t> = </a:t>
            </a:r>
            <a:r>
              <a:rPr lang="el-GR" sz="2400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α</a:t>
            </a:r>
            <a:r>
              <a:rPr lang="en-US" sz="2400" dirty="0">
                <a:latin typeface="Times New Roman" charset="0"/>
                <a:sym typeface="Wingdings" charset="2"/>
              </a:rPr>
              <a:t>+1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dirty="0">
                <a:latin typeface="Times New Roman" charset="0"/>
                <a:ea typeface="Times New Roman" charset="0"/>
                <a:cs typeface="Times New Roman" charset="0"/>
              </a:rPr>
              <a:t>α</a:t>
            </a:r>
            <a:r>
              <a:rPr lang="en-US" sz="2400" dirty="0">
                <a:latin typeface="Times New Roman" charset="0"/>
              </a:rPr>
              <a:t>= spectral index;   </a:t>
            </a:r>
            <a:r>
              <a:rPr lang="el-GR" sz="2400" dirty="0">
                <a:latin typeface="Times New Roman" charset="0"/>
                <a:ea typeface="Times New Roman" charset="0"/>
                <a:cs typeface="Times New Roman" charset="0"/>
              </a:rPr>
              <a:t>α</a:t>
            </a:r>
            <a:r>
              <a:rPr lang="en-US" sz="2400" dirty="0">
                <a:latin typeface="Times New Roman" charset="0"/>
              </a:rPr>
              <a:t> ~ 0.7 - 1.0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dirty="0">
                <a:latin typeface="Times New Roman" charset="0"/>
                <a:ea typeface="Times New Roman" charset="0"/>
                <a:cs typeface="Times New Roman" charset="0"/>
              </a:rPr>
              <a:t>Γ</a:t>
            </a:r>
            <a:r>
              <a:rPr lang="en-US" sz="2400" dirty="0">
                <a:latin typeface="Times New Roman" charset="0"/>
              </a:rPr>
              <a:t>= photon index;    </a:t>
            </a:r>
            <a:r>
              <a:rPr lang="el-GR" sz="2400" dirty="0">
                <a:latin typeface="Times New Roman" charset="0"/>
                <a:ea typeface="Times New Roman" charset="0"/>
                <a:cs typeface="Times New Roman" charset="0"/>
              </a:rPr>
              <a:t>Γ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~ 1.7 - 2.0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>
                <a:latin typeface="Times New Roman" charset="0"/>
              </a:rPr>
              <a:t>E</a:t>
            </a:r>
            <a:r>
              <a:rPr lang="en-US" sz="2400" baseline="-25000" dirty="0" err="1">
                <a:latin typeface="Times New Roman" charset="0"/>
              </a:rPr>
              <a:t>c</a:t>
            </a:r>
            <a:r>
              <a:rPr lang="en-US" sz="2400" dirty="0">
                <a:latin typeface="Times New Roman" charset="0"/>
              </a:rPr>
              <a:t>=high energy cut off;  </a:t>
            </a:r>
            <a:r>
              <a:rPr lang="en-US" sz="2400" dirty="0" err="1">
                <a:latin typeface="Times New Roman" charset="0"/>
              </a:rPr>
              <a:t>E</a:t>
            </a:r>
            <a:r>
              <a:rPr lang="en-US" sz="2400" baseline="-25000" dirty="0" err="1">
                <a:latin typeface="Times New Roman" charset="0"/>
              </a:rPr>
              <a:t>c</a:t>
            </a:r>
            <a:r>
              <a:rPr lang="en-US" sz="2400" dirty="0">
                <a:latin typeface="Times New Roman" charset="0"/>
              </a:rPr>
              <a:t> ~ 100 – 500 </a:t>
            </a:r>
            <a:r>
              <a:rPr lang="en-US" sz="2400" dirty="0" err="1">
                <a:latin typeface="Times New Roman" charset="0"/>
              </a:rPr>
              <a:t>keV</a:t>
            </a:r>
            <a:r>
              <a:rPr lang="en-US" sz="2400" dirty="0">
                <a:latin typeface="Times New Roman" charset="0"/>
              </a:rPr>
              <a:t> (highly uncertain)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latin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24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47063" cy="90805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 </a:t>
            </a:r>
            <a:endParaRPr lang="it-IT" sz="360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47107" name="Picture 3" descr="xr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43000"/>
            <a:ext cx="6856412" cy="4650376"/>
          </a:xfrm>
          <a:prstGeom prst="rect">
            <a:avLst/>
          </a:prstGeom>
          <a:noFill/>
        </p:spPr>
      </p:pic>
      <p:sp>
        <p:nvSpPr>
          <p:cNvPr id="47108" name="Line 4"/>
          <p:cNvSpPr>
            <a:spLocks noChangeShapeType="1"/>
          </p:cNvSpPr>
          <p:nvPr/>
        </p:nvSpPr>
        <p:spPr bwMode="auto">
          <a:xfrm flipV="1">
            <a:off x="3048000" y="1676400"/>
            <a:ext cx="2714625" cy="2519363"/>
          </a:xfrm>
          <a:prstGeom prst="line">
            <a:avLst/>
          </a:prstGeom>
          <a:noFill/>
          <a:ln w="508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348038" y="1412875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  <a:ea typeface="Arial" charset="0"/>
                <a:cs typeface="Arial" charset="0"/>
              </a:rPr>
              <a:t>XRB spectrum: </a:t>
            </a:r>
            <a:r>
              <a:rPr lang="el-GR" sz="1800" b="1" dirty="0">
                <a:solidFill>
                  <a:srgbClr val="0000FF"/>
                </a:solidFill>
                <a:ea typeface="Arial" charset="0"/>
                <a:cs typeface="Arial" charset="0"/>
              </a:rPr>
              <a:t>α</a:t>
            </a:r>
            <a:r>
              <a:rPr lang="en-US" sz="1800" b="1" dirty="0">
                <a:solidFill>
                  <a:srgbClr val="0000FF"/>
                </a:solidFill>
              </a:rPr>
              <a:t>=0.4</a:t>
            </a:r>
            <a:endParaRPr lang="it-IT" sz="1800" b="1" dirty="0">
              <a:solidFill>
                <a:srgbClr val="0000FF"/>
              </a:solidFill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V="1">
            <a:off x="3505200" y="3352800"/>
            <a:ext cx="2867025" cy="461963"/>
          </a:xfrm>
          <a:prstGeom prst="line">
            <a:avLst/>
          </a:prstGeom>
          <a:noFill/>
          <a:ln w="508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 rot="21120000">
            <a:off x="3205602" y="3564038"/>
            <a:ext cx="4175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ea typeface="Arial" charset="0"/>
                <a:cs typeface="Arial" charset="0"/>
              </a:rPr>
              <a:t>Spectrum of </a:t>
            </a:r>
            <a:r>
              <a:rPr lang="en-US" sz="1800" b="1" dirty="0" err="1" smtClean="0">
                <a:ea typeface="Arial" charset="0"/>
                <a:cs typeface="Arial" charset="0"/>
              </a:rPr>
              <a:t>unobscured</a:t>
            </a:r>
            <a:r>
              <a:rPr lang="en-US" sz="1800" b="1" dirty="0" smtClean="0">
                <a:ea typeface="Arial" charset="0"/>
                <a:cs typeface="Arial" charset="0"/>
              </a:rPr>
              <a:t> AGN: </a:t>
            </a:r>
            <a:r>
              <a:rPr lang="el-GR" sz="1800" b="1" dirty="0">
                <a:ea typeface="Arial" charset="0"/>
                <a:cs typeface="Arial" charset="0"/>
              </a:rPr>
              <a:t>α</a:t>
            </a:r>
            <a:r>
              <a:rPr lang="en-US" sz="1800" b="1" dirty="0"/>
              <a:t>=0.9</a:t>
            </a:r>
            <a:endParaRPr lang="it-IT" sz="1800" b="1" dirty="0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311275" y="65182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 </a:t>
            </a:r>
            <a:endParaRPr lang="it-IT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1258888" y="260350"/>
            <a:ext cx="7219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Spectral paradox</a:t>
            </a:r>
            <a:r>
              <a:rPr lang="en-US" sz="1800" dirty="0">
                <a:solidFill>
                  <a:schemeClr val="tx1"/>
                </a:solidFill>
              </a:rPr>
              <a:t>: the X-ray spectra of bright, </a:t>
            </a:r>
            <a:r>
              <a:rPr lang="en-US" sz="1800" dirty="0" err="1">
                <a:solidFill>
                  <a:schemeClr val="tx1"/>
                </a:solidFill>
              </a:rPr>
              <a:t>unobscured</a:t>
            </a:r>
            <a:r>
              <a:rPr lang="en-US" sz="1800" dirty="0">
                <a:solidFill>
                  <a:schemeClr val="tx1"/>
                </a:solidFill>
              </a:rPr>
              <a:t> AGN is too steep</a:t>
            </a:r>
          </a:p>
          <a:p>
            <a:r>
              <a:rPr lang="en-US" sz="1800" dirty="0">
                <a:solidFill>
                  <a:schemeClr val="tx1"/>
                </a:solidFill>
              </a:rPr>
              <a:t>(</a:t>
            </a:r>
            <a:r>
              <a:rPr lang="el-GR" sz="18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α</a:t>
            </a:r>
            <a:r>
              <a:rPr lang="en-US" sz="1800" dirty="0">
                <a:solidFill>
                  <a:schemeClr val="tx1"/>
                </a:solidFill>
              </a:rPr>
              <a:t>~0.9) to produce the XRB spectrum in the 2-10 </a:t>
            </a:r>
            <a:r>
              <a:rPr lang="en-US" sz="1800" dirty="0" err="1">
                <a:solidFill>
                  <a:schemeClr val="tx1"/>
                </a:solidFill>
              </a:rPr>
              <a:t>keV</a:t>
            </a:r>
            <a:r>
              <a:rPr lang="en-US" sz="1800" dirty="0">
                <a:solidFill>
                  <a:schemeClr val="tx1"/>
                </a:solidFill>
              </a:rPr>
              <a:t> band (</a:t>
            </a:r>
            <a:r>
              <a:rPr lang="el-GR" sz="18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α</a:t>
            </a:r>
            <a:r>
              <a:rPr lang="en-US" sz="1800" dirty="0">
                <a:solidFill>
                  <a:schemeClr val="tx1"/>
                </a:solidFill>
              </a:rPr>
              <a:t>~0.4) </a:t>
            </a:r>
            <a:r>
              <a:rPr lang="en-US" sz="1800" dirty="0" err="1">
                <a:solidFill>
                  <a:schemeClr val="tx1"/>
                </a:solidFill>
                <a:sym typeface="Wingdings" charset="2"/>
              </a:rPr>
              <a:t></a:t>
            </a:r>
            <a:endParaRPr lang="en-US" sz="1800" dirty="0">
              <a:solidFill>
                <a:schemeClr val="tx1"/>
              </a:solidFill>
              <a:sym typeface="Wingdings" charset="2"/>
            </a:endParaRPr>
          </a:p>
          <a:p>
            <a:r>
              <a:rPr lang="en-US" sz="1800" dirty="0">
                <a:solidFill>
                  <a:schemeClr val="tx1"/>
                </a:solidFill>
                <a:sym typeface="Wingdings" charset="2"/>
              </a:rPr>
              <a:t>The contribution from</a:t>
            </a:r>
            <a:r>
              <a:rPr lang="en-US" sz="1800" dirty="0" smtClean="0">
                <a:solidFill>
                  <a:schemeClr val="tx1"/>
                </a:solidFill>
                <a:sym typeface="Wingdings" charset="2"/>
              </a:rPr>
              <a:t> harder sources is fundamental </a:t>
            </a:r>
            <a:r>
              <a:rPr lang="en-US" sz="1800" dirty="0" err="1" smtClean="0">
                <a:solidFill>
                  <a:schemeClr val="tx1"/>
                </a:solidFill>
                <a:sym typeface="Wingdings"/>
              </a:rPr>
              <a:t></a:t>
            </a:r>
            <a:r>
              <a:rPr lang="en-US" sz="18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obscured AGN</a:t>
            </a:r>
            <a:endParaRPr lang="it-IT" sz="18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85800" y="5867400"/>
            <a:ext cx="802785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schemeClr val="tx1"/>
                </a:solidFill>
              </a:rPr>
              <a:t>Original</a:t>
            </a:r>
            <a:r>
              <a:rPr lang="it-IT" sz="2000" dirty="0" smtClean="0">
                <a:solidFill>
                  <a:schemeClr val="tx1"/>
                </a:solidFill>
              </a:rPr>
              <a:t> idea </a:t>
            </a:r>
            <a:r>
              <a:rPr lang="it-IT" sz="2000" dirty="0" err="1" smtClean="0">
                <a:solidFill>
                  <a:schemeClr val="tx1"/>
                </a:solidFill>
              </a:rPr>
              <a:t>by</a:t>
            </a:r>
            <a:r>
              <a:rPr lang="it-IT" sz="2000" dirty="0" smtClean="0">
                <a:solidFill>
                  <a:schemeClr val="tx1"/>
                </a:solidFill>
              </a:rPr>
              <a:t> Setti&amp;Woltjer1989 </a:t>
            </a:r>
            <a:r>
              <a:rPr lang="it-IT" sz="2000" dirty="0" err="1" smtClean="0">
                <a:solidFill>
                  <a:schemeClr val="tx1"/>
                </a:solidFill>
              </a:rPr>
              <a:t>subsequently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developed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by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many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others</a:t>
            </a:r>
            <a:endParaRPr lang="it-IT" sz="2000" dirty="0" smtClean="0">
              <a:solidFill>
                <a:schemeClr val="tx1"/>
              </a:solidFill>
            </a:endParaRPr>
          </a:p>
          <a:p>
            <a:r>
              <a:rPr lang="it-IT" sz="1800" dirty="0" smtClean="0">
                <a:solidFill>
                  <a:schemeClr val="tx1"/>
                </a:solidFill>
              </a:rPr>
              <a:t>(e.g. Madau+94,Comastri+95,Ballantyne+06,Gilli+07,Treister+09,</a:t>
            </a:r>
            <a:r>
              <a:rPr lang="it-IT" sz="1800" dirty="0" err="1" smtClean="0">
                <a:solidFill>
                  <a:schemeClr val="tx1"/>
                </a:solidFill>
              </a:rPr>
              <a:t>…</a:t>
            </a:r>
            <a:r>
              <a:rPr lang="it-IT" sz="1800" dirty="0" smtClean="0">
                <a:solidFill>
                  <a:schemeClr val="tx1"/>
                </a:solidFill>
              </a:rPr>
              <a:t>)</a:t>
            </a:r>
            <a:endParaRPr lang="it-IT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576263"/>
          </a:xfrm>
        </p:spPr>
        <p:txBody>
          <a:bodyPr/>
          <a:lstStyle/>
          <a:p>
            <a:r>
              <a:rPr lang="en-US" sz="2800" dirty="0"/>
              <a:t>Examples of</a:t>
            </a:r>
            <a:r>
              <a:rPr lang="en-US" sz="2800" dirty="0" smtClean="0"/>
              <a:t> obscured and </a:t>
            </a:r>
            <a:r>
              <a:rPr lang="en-US" sz="2800" dirty="0" err="1" smtClean="0"/>
              <a:t>unobscured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X</a:t>
            </a:r>
            <a:r>
              <a:rPr lang="en-US" sz="2800" dirty="0"/>
              <a:t>-ray spectra</a:t>
            </a:r>
            <a:endParaRPr lang="it-IT" sz="2800" dirty="0"/>
          </a:p>
        </p:txBody>
      </p:sp>
      <p:pic>
        <p:nvPicPr>
          <p:cNvPr id="133123" name="Picture 3" descr="myfig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700213"/>
            <a:ext cx="6229350" cy="4643437"/>
          </a:xfrm>
          <a:prstGeom prst="rect">
            <a:avLst/>
          </a:prstGeom>
          <a:noFill/>
        </p:spPr>
      </p:pic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763713" y="342900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Arial" charset="0"/>
              </a:rPr>
              <a:t>Seyfert 1</a:t>
            </a:r>
            <a:endParaRPr 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2319338" y="510540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Arial" charset="0"/>
              </a:rPr>
              <a:t>Seyfert 2</a:t>
            </a:r>
            <a:endParaRPr 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 flipV="1">
            <a:off x="2667000" y="4572000"/>
            <a:ext cx="6858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429000" y="4648200"/>
            <a:ext cx="28924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Absorption cut-off: it mimics</a:t>
            </a:r>
          </a:p>
          <a:p>
            <a:r>
              <a:rPr lang="en-US" sz="1800" dirty="0">
                <a:solidFill>
                  <a:srgbClr val="0000FF"/>
                </a:solidFill>
              </a:rPr>
              <a:t>a</a:t>
            </a:r>
            <a:r>
              <a:rPr lang="en-US" sz="1800" dirty="0" smtClean="0">
                <a:solidFill>
                  <a:srgbClr val="0000FF"/>
                </a:solidFill>
              </a:rPr>
              <a:t> hard (</a:t>
            </a:r>
            <a:r>
              <a:rPr lang="en-US" sz="1800" dirty="0" smtClean="0">
                <a:solidFill>
                  <a:srgbClr val="0000FF"/>
                </a:solidFill>
                <a:latin typeface="Symbol"/>
              </a:rPr>
              <a:t>a</a:t>
            </a:r>
            <a:r>
              <a:rPr lang="en-US" sz="1800" dirty="0" smtClean="0">
                <a:solidFill>
                  <a:srgbClr val="0000FF"/>
                </a:solidFill>
              </a:rPr>
              <a:t>&lt;0.7) power law</a:t>
            </a:r>
            <a:endParaRPr lang="it-IT" sz="1800" dirty="0">
              <a:solidFill>
                <a:srgbClr val="0000FF"/>
              </a:solidFill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V="1">
            <a:off x="1905000" y="3048000"/>
            <a:ext cx="2590800" cy="1257300"/>
          </a:xfrm>
          <a:prstGeom prst="line">
            <a:avLst/>
          </a:prstGeom>
          <a:noFill/>
          <a:ln w="508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V="1">
            <a:off x="1905000" y="3733800"/>
            <a:ext cx="1524000" cy="1893888"/>
          </a:xfrm>
          <a:prstGeom prst="line">
            <a:avLst/>
          </a:prstGeom>
          <a:noFill/>
          <a:ln w="508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557338"/>
            <a:ext cx="3522663" cy="3640137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60350"/>
            <a:ext cx="3240088" cy="3190875"/>
          </a:xfrm>
          <a:prstGeom prst="rect">
            <a:avLst/>
          </a:prstGeom>
          <a:noFill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522663"/>
            <a:ext cx="3311525" cy="3086100"/>
          </a:xfrm>
          <a:prstGeom prst="rect">
            <a:avLst/>
          </a:prstGeom>
          <a:noFill/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 flipH="1">
            <a:off x="3492500" y="3284538"/>
            <a:ext cx="2198688" cy="1081087"/>
          </a:xfrm>
          <a:prstGeom prst="line">
            <a:avLst/>
          </a:prstGeom>
          <a:noFill/>
          <a:ln w="54720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H="1" flipV="1">
            <a:off x="3563938" y="1916113"/>
            <a:ext cx="2160587" cy="1368425"/>
          </a:xfrm>
          <a:prstGeom prst="line">
            <a:avLst/>
          </a:prstGeom>
          <a:noFill/>
          <a:ln w="54720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572000" y="333375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4000">
                <a:solidFill>
                  <a:schemeClr val="tx1"/>
                </a:solidFill>
                <a:latin typeface="Charter" charset="0"/>
              </a:rPr>
              <a:t>The unified model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427538" y="5229225"/>
            <a:ext cx="3016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Figure by Urry &amp; Padovani (1995)</a:t>
            </a:r>
            <a:endParaRPr lang="it-IT" sz="1600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292725" y="90805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Antonucci &amp; Miller (1985)</a:t>
            </a:r>
            <a:endParaRPr lang="it-IT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1187450" y="5589588"/>
            <a:ext cx="6696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F</a:t>
            </a:r>
            <a:r>
              <a:rPr lang="en-US" sz="2800" baseline="-25000">
                <a:solidFill>
                  <a:schemeClr val="tx1"/>
                </a:solidFill>
              </a:rPr>
              <a:t>abs</a:t>
            </a:r>
            <a:r>
              <a:rPr lang="en-US" sz="2800">
                <a:solidFill>
                  <a:schemeClr val="tx1"/>
                </a:solidFill>
              </a:rPr>
              <a:t>(E) ~ </a:t>
            </a:r>
            <a:r>
              <a:rPr lang="en-US" sz="2800"/>
              <a:t>F</a:t>
            </a:r>
            <a:r>
              <a:rPr lang="en-US" sz="2800" baseline="-25000"/>
              <a:t>unabs</a:t>
            </a:r>
            <a:r>
              <a:rPr lang="en-US" sz="2800"/>
              <a:t> e</a:t>
            </a:r>
            <a:r>
              <a:rPr lang="en-US" sz="2800" baseline="30000"/>
              <a:t>-N</a:t>
            </a:r>
            <a:r>
              <a:rPr lang="en-US" sz="2000" baseline="30000"/>
              <a:t>H</a:t>
            </a:r>
            <a:r>
              <a:rPr lang="el-GR" sz="2800" baseline="30000">
                <a:ea typeface="Times New Roman" charset="0"/>
                <a:cs typeface="Times New Roman" charset="0"/>
              </a:rPr>
              <a:t>σ</a:t>
            </a:r>
            <a:r>
              <a:rPr lang="en-US" sz="2000" baseline="30000"/>
              <a:t>E</a:t>
            </a:r>
            <a:r>
              <a:rPr lang="en-US" sz="2800">
                <a:solidFill>
                  <a:schemeClr val="tx1"/>
                </a:solidFill>
              </a:rPr>
              <a:t>  +  </a:t>
            </a:r>
            <a:r>
              <a:rPr lang="en-US" sz="2800">
                <a:solidFill>
                  <a:srgbClr val="0000FF"/>
                </a:solidFill>
              </a:rPr>
              <a:t>F</a:t>
            </a:r>
            <a:r>
              <a:rPr lang="en-US" sz="2800" baseline="-25000">
                <a:solidFill>
                  <a:srgbClr val="0000FF"/>
                </a:solidFill>
              </a:rPr>
              <a:t>unabs</a:t>
            </a:r>
            <a:r>
              <a:rPr lang="en-US" sz="2800">
                <a:solidFill>
                  <a:srgbClr val="0000FF"/>
                </a:solidFill>
              </a:rPr>
              <a:t> A</a:t>
            </a:r>
            <a:r>
              <a:rPr lang="en-US" sz="2800" baseline="-25000">
                <a:solidFill>
                  <a:srgbClr val="0000FF"/>
                </a:solidFill>
              </a:rPr>
              <a:t>torus</a:t>
            </a:r>
            <a:r>
              <a:rPr lang="en-US" sz="2800">
                <a:solidFill>
                  <a:srgbClr val="0000FF"/>
                </a:solidFill>
              </a:rPr>
              <a:t>(E)</a:t>
            </a:r>
            <a:endParaRPr lang="it-IT" sz="2800">
              <a:solidFill>
                <a:srgbClr val="0000FF"/>
              </a:solidFill>
            </a:endParaRP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3203575" y="333375"/>
            <a:ext cx="2725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Obscured AGN</a:t>
            </a:r>
            <a:endParaRPr lang="it-IT" sz="3200">
              <a:solidFill>
                <a:schemeClr val="tx1"/>
              </a:solidFill>
            </a:endParaRPr>
          </a:p>
        </p:txBody>
      </p:sp>
      <p:grpSp>
        <p:nvGrpSpPr>
          <p:cNvPr id="79895" name="Group 23"/>
          <p:cNvGrpSpPr>
            <a:grpSpLocks/>
          </p:cNvGrpSpPr>
          <p:nvPr/>
        </p:nvGrpSpPr>
        <p:grpSpPr bwMode="auto">
          <a:xfrm>
            <a:off x="1403350" y="1341438"/>
            <a:ext cx="7108825" cy="3987800"/>
            <a:chOff x="917" y="845"/>
            <a:chExt cx="4478" cy="2512"/>
          </a:xfrm>
        </p:grpSpPr>
        <p:grpSp>
          <p:nvGrpSpPr>
            <p:cNvPr id="79874" name="Group 2"/>
            <p:cNvGrpSpPr>
              <a:grpSpLocks/>
            </p:cNvGrpSpPr>
            <p:nvPr/>
          </p:nvGrpSpPr>
          <p:grpSpPr bwMode="auto">
            <a:xfrm>
              <a:off x="1066" y="1570"/>
              <a:ext cx="3183" cy="1324"/>
              <a:chOff x="1066" y="1570"/>
              <a:chExt cx="3183" cy="1324"/>
            </a:xfrm>
          </p:grpSpPr>
          <p:sp>
            <p:nvSpPr>
              <p:cNvPr id="79875" name="Oval 3" descr="50%"/>
              <p:cNvSpPr>
                <a:spLocks noChangeAspect="1" noChangeArrowheads="1"/>
              </p:cNvSpPr>
              <p:nvPr/>
            </p:nvSpPr>
            <p:spPr bwMode="auto">
              <a:xfrm>
                <a:off x="1066" y="1570"/>
                <a:ext cx="1324" cy="1324"/>
              </a:xfrm>
              <a:prstGeom prst="ellipse">
                <a:avLst/>
              </a:prstGeom>
              <a:pattFill prst="pct50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grpSp>
            <p:nvGrpSpPr>
              <p:cNvPr id="79876" name="Group 4"/>
              <p:cNvGrpSpPr>
                <a:grpSpLocks/>
              </p:cNvGrpSpPr>
              <p:nvPr/>
            </p:nvGrpSpPr>
            <p:grpSpPr bwMode="auto">
              <a:xfrm>
                <a:off x="2426" y="2069"/>
                <a:ext cx="453" cy="368"/>
                <a:chOff x="1247" y="2115"/>
                <a:chExt cx="3175" cy="1664"/>
              </a:xfrm>
            </p:grpSpPr>
            <p:sp>
              <p:nvSpPr>
                <p:cNvPr id="79877" name="Oval 5"/>
                <p:cNvSpPr>
                  <a:spLocks noChangeArrowheads="1"/>
                </p:cNvSpPr>
                <p:nvPr/>
              </p:nvSpPr>
              <p:spPr bwMode="auto">
                <a:xfrm>
                  <a:off x="2699" y="2795"/>
                  <a:ext cx="272" cy="27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79878" name="Oval 6"/>
                <p:cNvSpPr>
                  <a:spLocks noChangeArrowheads="1"/>
                </p:cNvSpPr>
                <p:nvPr/>
              </p:nvSpPr>
              <p:spPr bwMode="auto">
                <a:xfrm>
                  <a:off x="1247" y="2931"/>
                  <a:ext cx="1361" cy="4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79879" name="Oval 7"/>
                <p:cNvSpPr>
                  <a:spLocks noChangeArrowheads="1"/>
                </p:cNvSpPr>
                <p:nvPr/>
              </p:nvSpPr>
              <p:spPr bwMode="auto">
                <a:xfrm>
                  <a:off x="3061" y="2931"/>
                  <a:ext cx="1361" cy="4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79880" name="Oval 8"/>
                <p:cNvSpPr>
                  <a:spLocks noChangeArrowheads="1"/>
                </p:cNvSpPr>
                <p:nvPr/>
              </p:nvSpPr>
              <p:spPr bwMode="auto">
                <a:xfrm>
                  <a:off x="1610" y="2115"/>
                  <a:ext cx="2450" cy="576"/>
                </a:xfrm>
                <a:prstGeom prst="ellipse">
                  <a:avLst/>
                </a:prstGeom>
                <a:pattFill prst="pct10">
                  <a:fgClr>
                    <a:schemeClr val="tx2">
                      <a:alpha val="97000"/>
                    </a:schemeClr>
                  </a:fgClr>
                  <a:bgClr>
                    <a:schemeClr val="bg1">
                      <a:alpha val="97000"/>
                    </a:schemeClr>
                  </a:bgClr>
                </a:patt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79881" name="Oval 9"/>
                <p:cNvSpPr>
                  <a:spLocks noChangeArrowheads="1"/>
                </p:cNvSpPr>
                <p:nvPr/>
              </p:nvSpPr>
              <p:spPr bwMode="auto">
                <a:xfrm>
                  <a:off x="1655" y="3203"/>
                  <a:ext cx="2450" cy="576"/>
                </a:xfrm>
                <a:prstGeom prst="ellipse">
                  <a:avLst/>
                </a:prstGeom>
                <a:pattFill prst="pct10">
                  <a:fgClr>
                    <a:schemeClr val="tx2">
                      <a:alpha val="97000"/>
                    </a:schemeClr>
                  </a:fgClr>
                  <a:bgClr>
                    <a:schemeClr val="bg1">
                      <a:alpha val="97000"/>
                    </a:schemeClr>
                  </a:bgClr>
                </a:patt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79882" name="Oval 10" descr="50%"/>
              <p:cNvSpPr>
                <a:spLocks noChangeAspect="1" noChangeArrowheads="1"/>
              </p:cNvSpPr>
              <p:nvPr/>
            </p:nvSpPr>
            <p:spPr bwMode="auto">
              <a:xfrm>
                <a:off x="2925" y="1570"/>
                <a:ext cx="1324" cy="1324"/>
              </a:xfrm>
              <a:prstGeom prst="ellipse">
                <a:avLst/>
              </a:prstGeom>
              <a:pattFill prst="pct50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79883" name="Line 11"/>
            <p:cNvSpPr>
              <a:spLocks noChangeShapeType="1"/>
            </p:cNvSpPr>
            <p:nvPr/>
          </p:nvSpPr>
          <p:spPr bwMode="auto">
            <a:xfrm flipV="1">
              <a:off x="2653" y="1480"/>
              <a:ext cx="2314" cy="77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884" name="Line 12"/>
            <p:cNvSpPr>
              <a:spLocks noChangeShapeType="1"/>
            </p:cNvSpPr>
            <p:nvPr/>
          </p:nvSpPr>
          <p:spPr bwMode="auto">
            <a:xfrm flipV="1">
              <a:off x="2018" y="1117"/>
              <a:ext cx="2314" cy="771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prstDash val="dash"/>
              <a:round/>
              <a:headEnd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885" name="Line 13"/>
            <p:cNvSpPr>
              <a:spLocks noChangeShapeType="1"/>
            </p:cNvSpPr>
            <p:nvPr/>
          </p:nvSpPr>
          <p:spPr bwMode="auto">
            <a:xfrm flipH="1" flipV="1">
              <a:off x="2018" y="1888"/>
              <a:ext cx="635" cy="36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887" name="Text Box 15"/>
            <p:cNvSpPr txBox="1">
              <a:spLocks noChangeArrowheads="1"/>
            </p:cNvSpPr>
            <p:nvPr/>
          </p:nvSpPr>
          <p:spPr bwMode="auto">
            <a:xfrm>
              <a:off x="4455" y="1673"/>
              <a:ext cx="9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latin typeface="Arial" charset="0"/>
                </a:rPr>
                <a:t>Transmitted</a:t>
              </a:r>
            </a:p>
            <a:p>
              <a:r>
                <a:rPr lang="en-US" sz="1800" b="1">
                  <a:latin typeface="Arial" charset="0"/>
                </a:rPr>
                <a:t>component</a:t>
              </a:r>
              <a:endParaRPr lang="it-IT" sz="1800" b="1">
                <a:latin typeface="Arial" charset="0"/>
              </a:endParaRPr>
            </a:p>
          </p:txBody>
        </p:sp>
        <p:sp>
          <p:nvSpPr>
            <p:cNvPr id="79888" name="Text Box 16"/>
            <p:cNvSpPr txBox="1">
              <a:spLocks noChangeArrowheads="1"/>
            </p:cNvSpPr>
            <p:nvPr/>
          </p:nvSpPr>
          <p:spPr bwMode="auto">
            <a:xfrm>
              <a:off x="2835" y="845"/>
              <a:ext cx="140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 smtClean="0">
                  <a:solidFill>
                    <a:srgbClr val="0000FF"/>
                  </a:solidFill>
                  <a:latin typeface="Arial" charset="0"/>
                </a:rPr>
                <a:t>Compton reflected </a:t>
              </a:r>
              <a:endParaRPr lang="en-US" sz="1800" b="1" dirty="0">
                <a:solidFill>
                  <a:srgbClr val="0000FF"/>
                </a:solidFill>
                <a:latin typeface="Arial" charset="0"/>
              </a:endParaRPr>
            </a:p>
            <a:p>
              <a:r>
                <a:rPr lang="en-US" sz="1800" b="1" dirty="0">
                  <a:solidFill>
                    <a:srgbClr val="0000FF"/>
                  </a:solidFill>
                  <a:latin typeface="Arial" charset="0"/>
                </a:rPr>
                <a:t>component</a:t>
              </a:r>
              <a:endParaRPr lang="it-IT" sz="1800" b="1" dirty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79890" name="Text Box 18"/>
            <p:cNvSpPr txBox="1">
              <a:spLocks noChangeArrowheads="1"/>
            </p:cNvSpPr>
            <p:nvPr/>
          </p:nvSpPr>
          <p:spPr bwMode="auto">
            <a:xfrm>
              <a:off x="4455" y="993"/>
              <a:ext cx="6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observer</a:t>
              </a:r>
              <a:endParaRPr lang="it-IT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9891" name="Line 19"/>
            <p:cNvSpPr>
              <a:spLocks noChangeShapeType="1"/>
            </p:cNvSpPr>
            <p:nvPr/>
          </p:nvSpPr>
          <p:spPr bwMode="auto">
            <a:xfrm flipH="1">
              <a:off x="1111" y="3158"/>
              <a:ext cx="14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9892" name="Text Box 20"/>
            <p:cNvSpPr txBox="1">
              <a:spLocks noChangeArrowheads="1"/>
            </p:cNvSpPr>
            <p:nvPr/>
          </p:nvSpPr>
          <p:spPr bwMode="auto">
            <a:xfrm>
              <a:off x="1507" y="3126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</a:rPr>
                <a:t>1-100 pc</a:t>
              </a:r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79893" name="Text Box 21"/>
            <p:cNvSpPr txBox="1">
              <a:spLocks noChangeArrowheads="1"/>
            </p:cNvSpPr>
            <p:nvPr/>
          </p:nvSpPr>
          <p:spPr bwMode="auto">
            <a:xfrm>
              <a:off x="917" y="1312"/>
              <a:ext cx="64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</a:rPr>
                <a:t>T&lt;10</a:t>
              </a:r>
              <a:r>
                <a:rPr lang="en-US" sz="1800" baseline="30000">
                  <a:solidFill>
                    <a:schemeClr val="tx1"/>
                  </a:solidFill>
                </a:rPr>
                <a:t>5 </a:t>
              </a:r>
              <a:r>
                <a:rPr lang="en-US" sz="1800">
                  <a:solidFill>
                    <a:schemeClr val="tx1"/>
                  </a:solidFill>
                </a:rPr>
                <a:t> K</a:t>
              </a:r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79894" name="Text Box 22"/>
            <p:cNvSpPr txBox="1">
              <a:spLocks noChangeArrowheads="1"/>
            </p:cNvSpPr>
            <p:nvPr/>
          </p:nvSpPr>
          <p:spPr bwMode="auto">
            <a:xfrm>
              <a:off x="2971" y="2296"/>
              <a:ext cx="131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</a:rPr>
                <a:t>N</a:t>
              </a:r>
              <a:r>
                <a:rPr lang="en-US" sz="2000" b="1" baseline="-25000">
                  <a:solidFill>
                    <a:schemeClr val="tx1"/>
                  </a:solidFill>
                </a:rPr>
                <a:t>H</a:t>
              </a:r>
              <a:r>
                <a:rPr lang="en-US" sz="2000" b="1">
                  <a:solidFill>
                    <a:schemeClr val="tx1"/>
                  </a:solidFill>
                </a:rPr>
                <a:t>=10</a:t>
              </a:r>
              <a:r>
                <a:rPr lang="en-US" sz="2000" b="1" baseline="30000">
                  <a:solidFill>
                    <a:schemeClr val="tx1"/>
                  </a:solidFill>
                </a:rPr>
                <a:t>21</a:t>
              </a:r>
              <a:r>
                <a:rPr lang="en-US" sz="2000" b="1">
                  <a:solidFill>
                    <a:schemeClr val="tx1"/>
                  </a:solidFill>
                </a:rPr>
                <a:t>-10</a:t>
              </a:r>
              <a:r>
                <a:rPr lang="en-US" sz="2000" b="1" baseline="30000">
                  <a:solidFill>
                    <a:schemeClr val="tx1"/>
                  </a:solidFill>
                </a:rPr>
                <a:t>25</a:t>
              </a:r>
              <a:r>
                <a:rPr lang="en-US" sz="2000" b="1">
                  <a:solidFill>
                    <a:schemeClr val="tx1"/>
                  </a:solidFill>
                </a:rPr>
                <a:t> cm</a:t>
              </a:r>
              <a:r>
                <a:rPr lang="en-US" sz="2000" b="1" baseline="30000">
                  <a:solidFill>
                    <a:schemeClr val="tx1"/>
                  </a:solidFill>
                </a:rPr>
                <a:t>-2</a:t>
              </a:r>
              <a:endParaRPr lang="it-IT" sz="2000" b="1" baseline="300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c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341438"/>
            <a:ext cx="5040312" cy="5040312"/>
          </a:xfrm>
          <a:prstGeom prst="rect">
            <a:avLst/>
          </a:prstGeom>
          <a:noFill/>
        </p:spPr>
      </p:pic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706438"/>
          </a:xfrm>
        </p:spPr>
        <p:txBody>
          <a:bodyPr/>
          <a:lstStyle/>
          <a:p>
            <a:r>
              <a:rPr lang="en-US" sz="4000"/>
              <a:t>Cross sections </a:t>
            </a:r>
            <a:endParaRPr lang="it-IT" sz="4000"/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1331913" y="3860800"/>
            <a:ext cx="401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800">
                <a:solidFill>
                  <a:schemeClr val="tx1"/>
                </a:solidFill>
                <a:ea typeface="Times New Roman" charset="0"/>
                <a:cs typeface="Times New Roman" charset="0"/>
              </a:rPr>
              <a:t>σ</a:t>
            </a:r>
            <a:r>
              <a:rPr lang="en-US" sz="1800" baseline="-25000">
                <a:solidFill>
                  <a:schemeClr val="tx1"/>
                </a:solidFill>
              </a:rPr>
              <a:t>T</a:t>
            </a:r>
            <a:endParaRPr lang="it-IT" sz="1800" baseline="-25000">
              <a:solidFill>
                <a:schemeClr val="tx1"/>
              </a:solidFill>
            </a:endParaRP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2627313" y="1916113"/>
            <a:ext cx="200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Cosmic abundances</a:t>
            </a:r>
          </a:p>
          <a:p>
            <a:r>
              <a:rPr lang="el-GR" sz="1800">
                <a:solidFill>
                  <a:schemeClr val="tx1"/>
                </a:solidFill>
                <a:ea typeface="Times New Roman" charset="0"/>
                <a:cs typeface="Times New Roman" charset="0"/>
              </a:rPr>
              <a:t>σ</a:t>
            </a:r>
            <a:r>
              <a:rPr lang="en-US" sz="1800" baseline="-25000">
                <a:solidFill>
                  <a:schemeClr val="tx1"/>
                </a:solidFill>
              </a:rPr>
              <a:t>E  </a:t>
            </a:r>
            <a:r>
              <a:rPr lang="en-US" sz="1800">
                <a:solidFill>
                  <a:schemeClr val="tx1"/>
                </a:solidFill>
              </a:rPr>
              <a:t>~ E</a:t>
            </a:r>
            <a:r>
              <a:rPr lang="en-US" sz="1800" baseline="30000">
                <a:solidFill>
                  <a:schemeClr val="tx1"/>
                </a:solidFill>
              </a:rPr>
              <a:t>-2.5</a:t>
            </a:r>
            <a:endParaRPr lang="it-IT" sz="1800" baseline="30000">
              <a:solidFill>
                <a:schemeClr val="tx1"/>
              </a:solidFill>
            </a:endParaRP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5795963" y="5516563"/>
            <a:ext cx="2779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>
                <a:solidFill>
                  <a:schemeClr val="tx1"/>
                </a:solidFill>
                <a:ea typeface="Times New Roman" charset="0"/>
                <a:cs typeface="Times New Roman" charset="0"/>
              </a:rPr>
              <a:t>σ</a:t>
            </a:r>
            <a:r>
              <a:rPr lang="en-US" baseline="-25000">
                <a:solidFill>
                  <a:schemeClr val="tx1"/>
                </a:solidFill>
              </a:rPr>
              <a:t>T</a:t>
            </a:r>
            <a:r>
              <a:rPr lang="en-US">
                <a:solidFill>
                  <a:schemeClr val="tx1"/>
                </a:solidFill>
              </a:rPr>
              <a:t>&gt;</a:t>
            </a:r>
            <a:r>
              <a:rPr lang="el-GR">
                <a:solidFill>
                  <a:schemeClr val="tx1"/>
                </a:solidFill>
                <a:ea typeface="Times New Roman" charset="0"/>
                <a:cs typeface="Times New Roman" charset="0"/>
              </a:rPr>
              <a:t>σ</a:t>
            </a:r>
            <a:r>
              <a:rPr lang="en-US" baseline="-25000">
                <a:solidFill>
                  <a:schemeClr val="tx1"/>
                </a:solidFill>
              </a:rPr>
              <a:t>E</a:t>
            </a:r>
            <a:r>
              <a:rPr lang="en-US">
                <a:solidFill>
                  <a:schemeClr val="tx1"/>
                </a:solidFill>
              </a:rPr>
              <a:t> at  E&gt; 10 keV </a:t>
            </a:r>
            <a:endParaRPr lang="it-IT">
              <a:solidFill>
                <a:schemeClr val="tx1"/>
              </a:solidFill>
            </a:endParaRP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5867400" y="2997200"/>
            <a:ext cx="23764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baseline="-25000" dirty="0" err="1">
                <a:solidFill>
                  <a:schemeClr val="tx1"/>
                </a:solidFill>
              </a:rPr>
              <a:t>obs</a:t>
            </a:r>
            <a:r>
              <a:rPr lang="en-US" dirty="0" err="1">
                <a:solidFill>
                  <a:schemeClr val="tx1"/>
                </a:solidFill>
              </a:rPr>
              <a:t>(E)/I</a:t>
            </a:r>
            <a:r>
              <a:rPr lang="en-US" baseline="-25000" dirty="0" err="1">
                <a:solidFill>
                  <a:schemeClr val="tx1"/>
                </a:solidFill>
              </a:rPr>
              <a:t>int</a:t>
            </a:r>
            <a:r>
              <a:rPr lang="en-US" dirty="0" err="1">
                <a:solidFill>
                  <a:schemeClr val="tx1"/>
                </a:solidFill>
              </a:rPr>
              <a:t>(E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  <a:ea typeface="Arial" charset="0"/>
                <a:cs typeface="Arial" charset="0"/>
              </a:rPr>
              <a:t>≈</a:t>
            </a:r>
            <a:r>
              <a:rPr lang="en-US" dirty="0" err="1">
                <a:solidFill>
                  <a:schemeClr val="tx1"/>
                </a:solidFill>
                <a:ea typeface="Arial" charset="0"/>
                <a:cs typeface="Arial" charset="0"/>
              </a:rPr>
              <a:t>e</a:t>
            </a:r>
            <a:r>
              <a:rPr lang="en-US" baseline="30000" dirty="0">
                <a:solidFill>
                  <a:schemeClr val="tx1"/>
                </a:solidFill>
              </a:rPr>
              <a:t>-</a:t>
            </a:r>
            <a:r>
              <a:rPr lang="el-GR" baseline="300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τ</a:t>
            </a:r>
          </a:p>
          <a:p>
            <a:r>
              <a:rPr lang="el-GR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dirty="0">
                <a:solidFill>
                  <a:schemeClr val="tx1"/>
                </a:solidFill>
              </a:rPr>
              <a:t>=N</a:t>
            </a:r>
            <a:r>
              <a:rPr lang="en-US" baseline="-25000" dirty="0">
                <a:solidFill>
                  <a:schemeClr val="tx1"/>
                </a:solidFill>
              </a:rPr>
              <a:t>H</a:t>
            </a:r>
            <a:r>
              <a:rPr lang="el-GR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σ</a:t>
            </a:r>
            <a:r>
              <a:rPr lang="en-US" baseline="-25000" dirty="0">
                <a:solidFill>
                  <a:schemeClr val="tx1"/>
                </a:solidFill>
              </a:rPr>
              <a:t>E </a:t>
            </a:r>
          </a:p>
          <a:p>
            <a:r>
              <a:rPr lang="el-GR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σ</a:t>
            </a:r>
            <a:r>
              <a:rPr lang="en-US" baseline="-25000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tx1"/>
                </a:solidFill>
                <a:ea typeface="Arial" charset="0"/>
                <a:cs typeface="Arial" charset="0"/>
              </a:rPr>
              <a:t>≈</a:t>
            </a: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30000" dirty="0">
                <a:solidFill>
                  <a:schemeClr val="tx1"/>
                </a:solidFill>
              </a:rPr>
              <a:t>-2.5 </a:t>
            </a:r>
            <a:r>
              <a:rPr lang="en-US" dirty="0" err="1">
                <a:solidFill>
                  <a:schemeClr val="tx1"/>
                </a:solidFill>
                <a:sym typeface="Wingdings" charset="2"/>
              </a:rPr>
              <a:t></a:t>
            </a:r>
            <a:endParaRPr lang="en-US" dirty="0">
              <a:solidFill>
                <a:schemeClr val="tx1"/>
              </a:solidFill>
              <a:sym typeface="Wingdings" charset="2"/>
            </a:endParaRPr>
          </a:p>
          <a:p>
            <a:r>
              <a:rPr lang="en-US" dirty="0">
                <a:solidFill>
                  <a:schemeClr val="tx1"/>
                </a:solidFill>
                <a:sym typeface="Wingdings" charset="2"/>
              </a:rPr>
              <a:t>Nuclear emission</a:t>
            </a:r>
          </a:p>
          <a:p>
            <a:r>
              <a:rPr lang="en-US" dirty="0">
                <a:solidFill>
                  <a:schemeClr val="tx1"/>
                </a:solidFill>
                <a:sym typeface="Wingdings" charset="2"/>
              </a:rPr>
              <a:t>is transparent at</a:t>
            </a:r>
          </a:p>
          <a:p>
            <a:r>
              <a:rPr lang="en-US" dirty="0">
                <a:solidFill>
                  <a:schemeClr val="tx1"/>
                </a:solidFill>
                <a:sym typeface="Wingdings" charset="2"/>
              </a:rPr>
              <a:t>high energies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2124075" y="515778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Arial" charset="0"/>
              </a:rPr>
              <a:t> H + He only </a:t>
            </a:r>
            <a:endParaRPr 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6426200" y="549275"/>
            <a:ext cx="2611875" cy="2308324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8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σ</a:t>
            </a:r>
            <a:r>
              <a:rPr lang="en-US" sz="1800" baseline="-25000" dirty="0">
                <a:solidFill>
                  <a:schemeClr val="tx1"/>
                </a:solidFill>
              </a:rPr>
              <a:t>E</a:t>
            </a:r>
            <a:r>
              <a:rPr lang="en-US" sz="1800" dirty="0">
                <a:solidFill>
                  <a:schemeClr val="tx1"/>
                </a:solidFill>
              </a:rPr>
              <a:t> = cross section for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p</a:t>
            </a:r>
            <a:r>
              <a:rPr lang="en-US" sz="1800" dirty="0" smtClean="0">
                <a:solidFill>
                  <a:schemeClr val="tx1"/>
                </a:solidFill>
              </a:rPr>
              <a:t>hotoelectric </a:t>
            </a:r>
            <a:r>
              <a:rPr lang="en-US" sz="1800" dirty="0">
                <a:solidFill>
                  <a:schemeClr val="tx1"/>
                </a:solidFill>
              </a:rPr>
              <a:t>absorption </a:t>
            </a:r>
          </a:p>
          <a:p>
            <a:r>
              <a:rPr lang="el-GR" sz="18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σ</a:t>
            </a:r>
            <a:r>
              <a:rPr lang="en-US" sz="1800" baseline="-25000" dirty="0">
                <a:solidFill>
                  <a:schemeClr val="tx1"/>
                </a:solidFill>
              </a:rPr>
              <a:t>T</a:t>
            </a:r>
            <a:r>
              <a:rPr lang="en-US" sz="1800" dirty="0">
                <a:solidFill>
                  <a:schemeClr val="tx1"/>
                </a:solidFill>
              </a:rPr>
              <a:t> = cross section for </a:t>
            </a:r>
          </a:p>
          <a:p>
            <a:r>
              <a:rPr lang="en-US" sz="1800" dirty="0">
                <a:solidFill>
                  <a:schemeClr val="tx1"/>
                </a:solidFill>
              </a:rPr>
              <a:t>Thomson scattering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N</a:t>
            </a:r>
            <a:r>
              <a:rPr lang="en-US" sz="1800" baseline="-25000" dirty="0">
                <a:solidFill>
                  <a:schemeClr val="tx1"/>
                </a:solidFill>
              </a:rPr>
              <a:t>H</a:t>
            </a:r>
            <a:r>
              <a:rPr lang="en-US" sz="1800" dirty="0">
                <a:solidFill>
                  <a:schemeClr val="tx1"/>
                </a:solidFill>
              </a:rPr>
              <a:t> = hydrogen equivalent</a:t>
            </a:r>
          </a:p>
          <a:p>
            <a:r>
              <a:rPr lang="en-US" sz="1800" dirty="0">
                <a:solidFill>
                  <a:schemeClr val="tx1"/>
                </a:solidFill>
              </a:rPr>
              <a:t>column density</a:t>
            </a:r>
          </a:p>
          <a:p>
            <a:r>
              <a:rPr lang="en-US" sz="1800" dirty="0">
                <a:solidFill>
                  <a:schemeClr val="tx1"/>
                </a:solidFill>
              </a:rPr>
              <a:t>units : cm</a:t>
            </a:r>
            <a:r>
              <a:rPr lang="en-US" sz="1800" baseline="30000" dirty="0">
                <a:solidFill>
                  <a:schemeClr val="tx1"/>
                </a:solidFill>
              </a:rPr>
              <a:t>-2</a:t>
            </a:r>
            <a:endParaRPr lang="it-IT" sz="1800" baseline="30000" dirty="0">
              <a:solidFill>
                <a:schemeClr val="tx1"/>
              </a:solidFill>
            </a:endParaRPr>
          </a:p>
        </p:txBody>
      </p:sp>
      <p:sp>
        <p:nvSpPr>
          <p:cNvPr id="119818" name="Oval 10"/>
          <p:cNvSpPr>
            <a:spLocks noChangeArrowheads="1"/>
          </p:cNvSpPr>
          <p:nvPr/>
        </p:nvSpPr>
        <p:spPr bwMode="auto">
          <a:xfrm>
            <a:off x="3348038" y="3716338"/>
            <a:ext cx="574675" cy="5810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3419475" y="3357563"/>
            <a:ext cx="1587500" cy="6413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Iron edge</a:t>
            </a:r>
          </a:p>
          <a:p>
            <a:r>
              <a:rPr lang="en-US" sz="1800"/>
              <a:t>        at 7.1 keV</a:t>
            </a:r>
            <a:endParaRPr lang="it-IT" sz="1800"/>
          </a:p>
        </p:txBody>
      </p:sp>
      <p:sp>
        <p:nvSpPr>
          <p:cNvPr id="119820" name="Line 12"/>
          <p:cNvSpPr>
            <a:spLocks noChangeShapeType="1"/>
          </p:cNvSpPr>
          <p:nvPr/>
        </p:nvSpPr>
        <p:spPr bwMode="auto">
          <a:xfrm flipV="1">
            <a:off x="3059113" y="4797425"/>
            <a:ext cx="433387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9821" name="Line 13"/>
          <p:cNvSpPr>
            <a:spLocks noChangeShapeType="1"/>
          </p:cNvSpPr>
          <p:nvPr/>
        </p:nvSpPr>
        <p:spPr bwMode="auto">
          <a:xfrm flipH="1">
            <a:off x="3132138" y="2852738"/>
            <a:ext cx="71437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9822" name="Text Box 14"/>
          <p:cNvSpPr txBox="1">
            <a:spLocks noChangeArrowheads="1"/>
          </p:cNvSpPr>
          <p:nvPr/>
        </p:nvSpPr>
        <p:spPr bwMode="auto">
          <a:xfrm>
            <a:off x="519113" y="6257925"/>
            <a:ext cx="4889500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Absorption of X-ray photons is produced by metals</a:t>
            </a:r>
            <a:endParaRPr lang="it-IT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imes New Roman" charset="0"/>
              </a:rPr>
              <a:t>Photoelectric absorption + scattering</a:t>
            </a:r>
            <a:endParaRPr lang="it-IT" sz="3200">
              <a:latin typeface="Times New Roman" charset="0"/>
            </a:endParaRPr>
          </a:p>
        </p:txBody>
      </p:sp>
      <p:pic>
        <p:nvPicPr>
          <p:cNvPr id="120835" name="Picture 3" descr="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4608512" cy="4608512"/>
          </a:xfrm>
          <a:prstGeom prst="rect">
            <a:avLst/>
          </a:prstGeom>
          <a:noFill/>
        </p:spPr>
      </p:pic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5867400" y="1773238"/>
            <a:ext cx="2376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I</a:t>
            </a:r>
            <a:r>
              <a:rPr lang="en-US" baseline="-25000">
                <a:solidFill>
                  <a:schemeClr val="tx1"/>
                </a:solidFill>
              </a:rPr>
              <a:t>obs</a:t>
            </a:r>
            <a:r>
              <a:rPr lang="en-US">
                <a:solidFill>
                  <a:schemeClr val="tx1"/>
                </a:solidFill>
              </a:rPr>
              <a:t>(E)/I</a:t>
            </a:r>
            <a:r>
              <a:rPr lang="en-US" baseline="-25000">
                <a:solidFill>
                  <a:schemeClr val="tx1"/>
                </a:solidFill>
              </a:rPr>
              <a:t>int</a:t>
            </a:r>
            <a:r>
              <a:rPr lang="en-US">
                <a:solidFill>
                  <a:schemeClr val="tx1"/>
                </a:solidFill>
              </a:rPr>
              <a:t>(E) </a:t>
            </a:r>
            <a:r>
              <a:rPr lang="en-US">
                <a:solidFill>
                  <a:schemeClr val="tx1"/>
                </a:solidFill>
                <a:ea typeface="Arial" charset="0"/>
                <a:cs typeface="Arial" charset="0"/>
              </a:rPr>
              <a:t>≈e</a:t>
            </a:r>
            <a:r>
              <a:rPr lang="en-US" baseline="30000">
                <a:solidFill>
                  <a:schemeClr val="tx1"/>
                </a:solidFill>
              </a:rPr>
              <a:t>-</a:t>
            </a:r>
            <a:r>
              <a:rPr lang="en-US" baseline="30000">
                <a:solidFill>
                  <a:schemeClr val="tx1"/>
                </a:solidFill>
                <a:latin typeface="Symbol" charset="2"/>
              </a:rPr>
              <a:t>t</a:t>
            </a:r>
          </a:p>
          <a:p>
            <a:r>
              <a:rPr lang="en-US">
                <a:solidFill>
                  <a:schemeClr val="tx1"/>
                </a:solidFill>
                <a:latin typeface="Symbol" charset="2"/>
              </a:rPr>
              <a:t>t </a:t>
            </a:r>
            <a:r>
              <a:rPr lang="en-US">
                <a:solidFill>
                  <a:schemeClr val="tx1"/>
                </a:solidFill>
              </a:rPr>
              <a:t>= N</a:t>
            </a:r>
            <a:r>
              <a:rPr lang="en-US" baseline="-25000">
                <a:solidFill>
                  <a:schemeClr val="tx1"/>
                </a:solidFill>
              </a:rPr>
              <a:t>H</a:t>
            </a:r>
            <a:r>
              <a:rPr lang="en-US">
                <a:solidFill>
                  <a:schemeClr val="tx1"/>
                </a:solidFill>
                <a:latin typeface="Symbol" charset="2"/>
              </a:rPr>
              <a:t>s</a:t>
            </a:r>
            <a:endParaRPr lang="it-IT" baseline="-25000">
              <a:solidFill>
                <a:schemeClr val="tx1"/>
              </a:solidFill>
            </a:endParaRP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4572000" y="3048000"/>
            <a:ext cx="432254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For N</a:t>
            </a:r>
            <a:r>
              <a:rPr lang="en-US" sz="2000" baseline="-25000" dirty="0">
                <a:solidFill>
                  <a:schemeClr val="tx1"/>
                </a:solidFill>
              </a:rPr>
              <a:t>H</a:t>
            </a:r>
            <a:r>
              <a:rPr lang="en-US" sz="2000" dirty="0">
                <a:solidFill>
                  <a:schemeClr val="tx1"/>
                </a:solidFill>
              </a:rPr>
              <a:t>&gt;</a:t>
            </a:r>
            <a:r>
              <a:rPr lang="el-GR" sz="20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σ</a:t>
            </a:r>
            <a:r>
              <a:rPr lang="en-US" sz="2000" baseline="-25000" dirty="0">
                <a:solidFill>
                  <a:schemeClr val="tx1"/>
                </a:solidFill>
              </a:rPr>
              <a:t>T</a:t>
            </a:r>
            <a:r>
              <a:rPr lang="en-US" sz="2000" baseline="30000" dirty="0">
                <a:solidFill>
                  <a:schemeClr val="tx1"/>
                </a:solidFill>
              </a:rPr>
              <a:t>-1</a:t>
            </a:r>
            <a:r>
              <a:rPr lang="en-US" sz="2000" dirty="0">
                <a:solidFill>
                  <a:schemeClr val="tx1"/>
                </a:solidFill>
              </a:rPr>
              <a:t>~1.5 10</a:t>
            </a:r>
            <a:r>
              <a:rPr lang="en-US" sz="2000" baseline="30000" dirty="0">
                <a:solidFill>
                  <a:schemeClr val="tx1"/>
                </a:solidFill>
              </a:rPr>
              <a:t>24</a:t>
            </a:r>
            <a:r>
              <a:rPr lang="en-US" sz="2000" dirty="0">
                <a:solidFill>
                  <a:schemeClr val="tx1"/>
                </a:solidFill>
              </a:rPr>
              <a:t> cm</a:t>
            </a:r>
            <a:r>
              <a:rPr lang="en-US" sz="2000" baseline="30000" dirty="0">
                <a:solidFill>
                  <a:schemeClr val="tx1"/>
                </a:solidFill>
              </a:rPr>
              <a:t>-</a:t>
            </a:r>
            <a:r>
              <a:rPr lang="en-US" sz="2000" baseline="30000" dirty="0" smtClean="0">
                <a:solidFill>
                  <a:schemeClr val="tx1"/>
                </a:solidFill>
              </a:rPr>
              <a:t>2 </a:t>
            </a:r>
            <a:r>
              <a:rPr lang="en-US" sz="2000" dirty="0" smtClean="0">
                <a:solidFill>
                  <a:schemeClr val="tx1"/>
                </a:solidFill>
              </a:rPr>
              <a:t> even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high-energy radiation, which would</a:t>
            </a:r>
          </a:p>
          <a:p>
            <a:r>
              <a:rPr lang="en-US" sz="2000" dirty="0">
                <a:solidFill>
                  <a:schemeClr val="tx1"/>
                </a:solidFill>
              </a:rPr>
              <a:t>e</a:t>
            </a:r>
            <a:r>
              <a:rPr lang="en-US" sz="2000" dirty="0" smtClean="0">
                <a:solidFill>
                  <a:schemeClr val="tx1"/>
                </a:solidFill>
              </a:rPr>
              <a:t>scape photo-electric absorption,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is depressed because of scattering.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These objects are </a:t>
            </a:r>
            <a:r>
              <a:rPr lang="en-US" sz="2000" dirty="0">
                <a:solidFill>
                  <a:schemeClr val="tx1"/>
                </a:solidFill>
              </a:rPr>
              <a:t>called Compton-thick.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1187450" y="1989138"/>
            <a:ext cx="2863850" cy="4572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Dashed line = photoelectric absorption only</a:t>
            </a:r>
          </a:p>
          <a:p>
            <a:r>
              <a:rPr lang="en-US" sz="1200">
                <a:solidFill>
                  <a:schemeClr val="tx1"/>
                </a:solidFill>
              </a:rPr>
              <a:t>Solid line = absorption + scattering</a:t>
            </a:r>
            <a:endParaRPr lang="it-IT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all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836613"/>
            <a:ext cx="5040312" cy="5040312"/>
          </a:xfrm>
          <a:prstGeom prst="rect">
            <a:avLst/>
          </a:prstGeom>
          <a:noFill/>
        </p:spPr>
      </p:pic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6084888" y="836613"/>
            <a:ext cx="25939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ea typeface="Arial" charset="0"/>
                <a:cs typeface="Arial" charset="0"/>
              </a:rPr>
              <a:t>Unabsorbed:</a:t>
            </a:r>
          </a:p>
          <a:p>
            <a:r>
              <a:rPr lang="en-US" sz="2000">
                <a:solidFill>
                  <a:schemeClr val="tx1"/>
                </a:solidFill>
                <a:ea typeface="Arial" charset="0"/>
                <a:cs typeface="Arial" charset="0"/>
              </a:rPr>
              <a:t>logN</a:t>
            </a:r>
            <a:r>
              <a:rPr lang="en-US" sz="2000" baseline="-25000">
                <a:solidFill>
                  <a:schemeClr val="tx1"/>
                </a:solidFill>
                <a:ea typeface="Arial" charset="0"/>
                <a:cs typeface="Arial" charset="0"/>
              </a:rPr>
              <a:t>H</a:t>
            </a:r>
            <a:r>
              <a:rPr lang="en-US" sz="2000">
                <a:solidFill>
                  <a:schemeClr val="tx1"/>
                </a:solidFill>
                <a:ea typeface="Arial" charset="0"/>
                <a:cs typeface="Arial" charset="0"/>
              </a:rPr>
              <a:t>&lt;21 </a:t>
            </a:r>
          </a:p>
          <a:p>
            <a:endParaRPr lang="en-US" sz="2000">
              <a:solidFill>
                <a:schemeClr val="tx1"/>
              </a:solidFill>
              <a:ea typeface="Arial" charset="0"/>
              <a:cs typeface="Arial" charset="0"/>
            </a:endParaRPr>
          </a:p>
          <a:p>
            <a:r>
              <a:rPr lang="en-US" sz="2000">
                <a:solidFill>
                  <a:schemeClr val="tx1"/>
                </a:solidFill>
                <a:ea typeface="Arial" charset="0"/>
                <a:cs typeface="Arial" charset="0"/>
              </a:rPr>
              <a:t>Compton-Thin:</a:t>
            </a:r>
          </a:p>
          <a:p>
            <a:r>
              <a:rPr lang="en-US" sz="2000">
                <a:solidFill>
                  <a:schemeClr val="tx1"/>
                </a:solidFill>
                <a:ea typeface="Arial" charset="0"/>
                <a:cs typeface="Arial" charset="0"/>
              </a:rPr>
              <a:t>21&lt;logN</a:t>
            </a:r>
            <a:r>
              <a:rPr lang="en-US" sz="2000" baseline="-25000">
                <a:solidFill>
                  <a:schemeClr val="tx1"/>
                </a:solidFill>
                <a:ea typeface="Arial" charset="0"/>
                <a:cs typeface="Arial" charset="0"/>
              </a:rPr>
              <a:t>H</a:t>
            </a:r>
            <a:r>
              <a:rPr lang="en-US" sz="2000">
                <a:solidFill>
                  <a:schemeClr val="tx1"/>
                </a:solidFill>
                <a:ea typeface="Arial" charset="0"/>
                <a:cs typeface="Arial" charset="0"/>
              </a:rPr>
              <a:t>&lt;24</a:t>
            </a:r>
          </a:p>
          <a:p>
            <a:endParaRPr lang="en-US" sz="2000">
              <a:solidFill>
                <a:schemeClr val="tx1"/>
              </a:solidFill>
              <a:ea typeface="Arial" charset="0"/>
              <a:cs typeface="Arial" charset="0"/>
            </a:endParaRPr>
          </a:p>
          <a:p>
            <a:r>
              <a:rPr lang="en-US" sz="2000">
                <a:solidFill>
                  <a:schemeClr val="tx1"/>
                </a:solidFill>
                <a:ea typeface="Arial" charset="0"/>
                <a:cs typeface="Arial" charset="0"/>
              </a:rPr>
              <a:t>Compton-Thick:</a:t>
            </a:r>
          </a:p>
          <a:p>
            <a:r>
              <a:rPr lang="en-US" sz="2000">
                <a:solidFill>
                  <a:schemeClr val="tx1"/>
                </a:solidFill>
                <a:ea typeface="Arial" charset="0"/>
                <a:cs typeface="Arial" charset="0"/>
              </a:rPr>
              <a:t>Mildly (log N</a:t>
            </a:r>
            <a:r>
              <a:rPr lang="en-US" sz="2000" baseline="-25000">
                <a:solidFill>
                  <a:schemeClr val="tx1"/>
                </a:solidFill>
                <a:ea typeface="Arial" charset="0"/>
                <a:cs typeface="Arial" charset="0"/>
              </a:rPr>
              <a:t>H</a:t>
            </a:r>
            <a:r>
              <a:rPr lang="en-US" sz="2000">
                <a:solidFill>
                  <a:schemeClr val="tx1"/>
                </a:solidFill>
                <a:ea typeface="Arial" charset="0"/>
                <a:cs typeface="Arial" charset="0"/>
              </a:rPr>
              <a:t> =24-25)</a:t>
            </a:r>
          </a:p>
          <a:p>
            <a:r>
              <a:rPr lang="en-US" sz="2000">
                <a:solidFill>
                  <a:schemeClr val="tx1"/>
                </a:solidFill>
                <a:ea typeface="Arial" charset="0"/>
                <a:cs typeface="Arial" charset="0"/>
              </a:rPr>
              <a:t>Heavily (log N</a:t>
            </a:r>
            <a:r>
              <a:rPr lang="en-US" sz="2000" baseline="-25000">
                <a:solidFill>
                  <a:schemeClr val="tx1"/>
                </a:solidFill>
                <a:ea typeface="Arial" charset="0"/>
                <a:cs typeface="Arial" charset="0"/>
              </a:rPr>
              <a:t>H</a:t>
            </a:r>
            <a:r>
              <a:rPr lang="en-US" sz="2000">
                <a:solidFill>
                  <a:schemeClr val="tx1"/>
                </a:solidFill>
                <a:ea typeface="Arial" charset="0"/>
                <a:cs typeface="Arial" charset="0"/>
              </a:rPr>
              <a:t> &gt;25)</a:t>
            </a:r>
            <a:endParaRPr lang="it-IT" sz="200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895350" y="184150"/>
            <a:ext cx="7069138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  <a:cs typeface="Arial" charset="0"/>
              </a:rPr>
              <a:t>AGN X-ray spectral templates with different N</a:t>
            </a:r>
            <a:r>
              <a:rPr lang="en-US" sz="2800" baseline="-25000"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  <a:cs typeface="Arial" charset="0"/>
              </a:rPr>
              <a:t>H</a:t>
            </a:r>
            <a:endParaRPr lang="it-IT" sz="2800" baseline="-25000">
              <a:effectLst>
                <a:outerShdw blurRad="38100" dist="38100" dir="2700000" algn="tl">
                  <a:srgbClr val="DDDDDD"/>
                </a:outerShdw>
              </a:effectLst>
              <a:ea typeface="Arial" charset="0"/>
              <a:cs typeface="Arial" charset="0"/>
            </a:endParaRP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152400" y="5867400"/>
            <a:ext cx="5779647" cy="70788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 Unicode MS" charset="0"/>
                <a:ea typeface="Arial" charset="0"/>
                <a:cs typeface="Arial" charset="0"/>
              </a:rPr>
              <a:t>Only about 40</a:t>
            </a:r>
            <a:r>
              <a:rPr lang="en-US" sz="2000" dirty="0" smtClean="0">
                <a:latin typeface="Arial Unicode MS" charset="0"/>
                <a:ea typeface="Arial" charset="0"/>
                <a:cs typeface="Arial" charset="0"/>
              </a:rPr>
              <a:t> “certified” C</a:t>
            </a:r>
            <a:r>
              <a:rPr lang="en-US" sz="2000" dirty="0">
                <a:latin typeface="Arial Unicode MS" charset="0"/>
                <a:ea typeface="Arial" charset="0"/>
                <a:cs typeface="Arial" charset="0"/>
              </a:rPr>
              <a:t>-thick AGN </a:t>
            </a:r>
            <a:endParaRPr lang="en-US" sz="2000" dirty="0" smtClean="0">
              <a:latin typeface="Arial Unicode MS" charset="0"/>
              <a:ea typeface="Arial" charset="0"/>
              <a:cs typeface="Arial" charset="0"/>
            </a:endParaRPr>
          </a:p>
          <a:p>
            <a:r>
              <a:rPr lang="en-US" sz="2000" dirty="0" smtClean="0">
                <a:latin typeface="Arial Unicode MS" charset="0"/>
                <a:ea typeface="Arial" charset="0"/>
                <a:cs typeface="Arial" charset="0"/>
              </a:rPr>
              <a:t>known </a:t>
            </a:r>
            <a:r>
              <a:rPr lang="en-US" sz="2000" dirty="0">
                <a:latin typeface="Arial Unicode MS" charset="0"/>
                <a:ea typeface="Arial" charset="0"/>
                <a:cs typeface="Arial" charset="0"/>
              </a:rPr>
              <a:t>so </a:t>
            </a:r>
            <a:r>
              <a:rPr lang="en-US" sz="2000" dirty="0" smtClean="0">
                <a:latin typeface="Arial Unicode MS" charset="0"/>
                <a:ea typeface="Arial" charset="0"/>
                <a:cs typeface="Arial" charset="0"/>
              </a:rPr>
              <a:t>far, mostly in the local Universe (</a:t>
            </a:r>
            <a:r>
              <a:rPr lang="en-US" sz="2000" dirty="0" err="1" smtClean="0">
                <a:latin typeface="Arial Unicode MS" charset="0"/>
                <a:ea typeface="Arial" charset="0"/>
                <a:cs typeface="Arial" charset="0"/>
              </a:rPr>
              <a:t>z</a:t>
            </a:r>
            <a:r>
              <a:rPr lang="en-US" sz="2000" dirty="0" smtClean="0">
                <a:latin typeface="Arial Unicode MS" charset="0"/>
                <a:ea typeface="Arial" charset="0"/>
                <a:cs typeface="Arial" charset="0"/>
              </a:rPr>
              <a:t>&lt;0.1) </a:t>
            </a:r>
            <a:endParaRPr lang="it-IT" sz="2000" dirty="0">
              <a:latin typeface="Arial Unicode MS" charset="0"/>
              <a:ea typeface="Arial" charset="0"/>
              <a:cs typeface="Arial" charset="0"/>
            </a:endParaRP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6156325" y="2997200"/>
            <a:ext cx="2592388" cy="360363"/>
          </a:xfrm>
          <a:prstGeom prst="rect">
            <a:avLst/>
          </a:prstGeom>
          <a:solidFill>
            <a:srgbClr val="FF0000">
              <a:alpha val="31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2759075" y="3094038"/>
            <a:ext cx="431800" cy="288925"/>
          </a:xfrm>
          <a:prstGeom prst="rect">
            <a:avLst/>
          </a:prstGeom>
          <a:solidFill>
            <a:srgbClr val="FF0000">
              <a:alpha val="31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6156325" y="3357563"/>
            <a:ext cx="2232025" cy="361950"/>
          </a:xfrm>
          <a:prstGeom prst="rect">
            <a:avLst/>
          </a:prstGeom>
          <a:solidFill>
            <a:srgbClr val="0000FF">
              <a:alpha val="31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3741738" y="3886200"/>
            <a:ext cx="431800" cy="288925"/>
          </a:xfrm>
          <a:prstGeom prst="rect">
            <a:avLst/>
          </a:prstGeom>
          <a:solidFill>
            <a:srgbClr val="0000FF">
              <a:alpha val="31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5903912" y="5257800"/>
            <a:ext cx="32400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The cold gas in the torus contributes to the iron  K</a:t>
            </a:r>
            <a:r>
              <a:rPr lang="el-GR" sz="16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α</a:t>
            </a:r>
            <a:r>
              <a:rPr lang="en-US" sz="16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line emission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5943600" y="5867400"/>
            <a:ext cx="3457575" cy="8255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As N</a:t>
            </a:r>
            <a:r>
              <a:rPr lang="en-US" sz="1600" baseline="-25000" dirty="0">
                <a:solidFill>
                  <a:schemeClr val="tx1"/>
                </a:solidFill>
              </a:rPr>
              <a:t>H</a:t>
            </a:r>
            <a:r>
              <a:rPr lang="en-US" sz="1600" dirty="0">
                <a:solidFill>
                  <a:schemeClr val="tx1"/>
                </a:solidFill>
              </a:rPr>
              <a:t> increases, the spectrum is absorbed towards higher and higher energies.</a:t>
            </a:r>
            <a:endParaRPr lang="it-IT" sz="1600" dirty="0">
              <a:solidFill>
                <a:schemeClr val="tx1"/>
              </a:solidFill>
            </a:endParaRPr>
          </a:p>
        </p:txBody>
      </p:sp>
      <p:grpSp>
        <p:nvGrpSpPr>
          <p:cNvPr id="135238" name="Group 70"/>
          <p:cNvGrpSpPr>
            <a:grpSpLocks/>
          </p:cNvGrpSpPr>
          <p:nvPr/>
        </p:nvGrpSpPr>
        <p:grpSpPr bwMode="auto">
          <a:xfrm>
            <a:off x="5651500" y="3860800"/>
            <a:ext cx="2941638" cy="1385888"/>
            <a:chOff x="657" y="618"/>
            <a:chExt cx="1853" cy="873"/>
          </a:xfrm>
        </p:grpSpPr>
        <p:grpSp>
          <p:nvGrpSpPr>
            <p:cNvPr id="135219" name="Group 51"/>
            <p:cNvGrpSpPr>
              <a:grpSpLocks/>
            </p:cNvGrpSpPr>
            <p:nvPr/>
          </p:nvGrpSpPr>
          <p:grpSpPr bwMode="auto">
            <a:xfrm>
              <a:off x="706" y="1027"/>
              <a:ext cx="1055" cy="416"/>
              <a:chOff x="1066" y="1570"/>
              <a:chExt cx="3183" cy="1324"/>
            </a:xfrm>
          </p:grpSpPr>
          <p:sp>
            <p:nvSpPr>
              <p:cNvPr id="135220" name="Oval 52" descr="50%"/>
              <p:cNvSpPr>
                <a:spLocks noChangeAspect="1" noChangeArrowheads="1"/>
              </p:cNvSpPr>
              <p:nvPr/>
            </p:nvSpPr>
            <p:spPr bwMode="auto">
              <a:xfrm>
                <a:off x="1066" y="1570"/>
                <a:ext cx="1324" cy="1324"/>
              </a:xfrm>
              <a:prstGeom prst="ellipse">
                <a:avLst/>
              </a:prstGeom>
              <a:pattFill prst="pct50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grpSp>
            <p:nvGrpSpPr>
              <p:cNvPr id="135221" name="Group 53"/>
              <p:cNvGrpSpPr>
                <a:grpSpLocks/>
              </p:cNvGrpSpPr>
              <p:nvPr/>
            </p:nvGrpSpPr>
            <p:grpSpPr bwMode="auto">
              <a:xfrm>
                <a:off x="2426" y="2069"/>
                <a:ext cx="453" cy="368"/>
                <a:chOff x="1247" y="2115"/>
                <a:chExt cx="3175" cy="1664"/>
              </a:xfrm>
            </p:grpSpPr>
            <p:sp>
              <p:nvSpPr>
                <p:cNvPr id="135222" name="Oval 54"/>
                <p:cNvSpPr>
                  <a:spLocks noChangeArrowheads="1"/>
                </p:cNvSpPr>
                <p:nvPr/>
              </p:nvSpPr>
              <p:spPr bwMode="auto">
                <a:xfrm>
                  <a:off x="2699" y="2795"/>
                  <a:ext cx="272" cy="27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35223" name="Oval 55"/>
                <p:cNvSpPr>
                  <a:spLocks noChangeArrowheads="1"/>
                </p:cNvSpPr>
                <p:nvPr/>
              </p:nvSpPr>
              <p:spPr bwMode="auto">
                <a:xfrm>
                  <a:off x="1247" y="2931"/>
                  <a:ext cx="1361" cy="4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35224" name="Oval 56"/>
                <p:cNvSpPr>
                  <a:spLocks noChangeArrowheads="1"/>
                </p:cNvSpPr>
                <p:nvPr/>
              </p:nvSpPr>
              <p:spPr bwMode="auto">
                <a:xfrm>
                  <a:off x="3061" y="2931"/>
                  <a:ext cx="1361" cy="4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35225" name="Oval 57"/>
                <p:cNvSpPr>
                  <a:spLocks noChangeArrowheads="1"/>
                </p:cNvSpPr>
                <p:nvPr/>
              </p:nvSpPr>
              <p:spPr bwMode="auto">
                <a:xfrm>
                  <a:off x="1610" y="2115"/>
                  <a:ext cx="2450" cy="576"/>
                </a:xfrm>
                <a:prstGeom prst="ellipse">
                  <a:avLst/>
                </a:prstGeom>
                <a:pattFill prst="pct10">
                  <a:fgClr>
                    <a:schemeClr val="tx2">
                      <a:alpha val="97000"/>
                    </a:schemeClr>
                  </a:fgClr>
                  <a:bgClr>
                    <a:schemeClr val="bg1">
                      <a:alpha val="97000"/>
                    </a:schemeClr>
                  </a:bgClr>
                </a:patt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35226" name="Oval 58"/>
                <p:cNvSpPr>
                  <a:spLocks noChangeArrowheads="1"/>
                </p:cNvSpPr>
                <p:nvPr/>
              </p:nvSpPr>
              <p:spPr bwMode="auto">
                <a:xfrm>
                  <a:off x="1655" y="3203"/>
                  <a:ext cx="2450" cy="576"/>
                </a:xfrm>
                <a:prstGeom prst="ellipse">
                  <a:avLst/>
                </a:prstGeom>
                <a:pattFill prst="pct10">
                  <a:fgClr>
                    <a:schemeClr val="tx2">
                      <a:alpha val="97000"/>
                    </a:schemeClr>
                  </a:fgClr>
                  <a:bgClr>
                    <a:schemeClr val="bg1">
                      <a:alpha val="97000"/>
                    </a:schemeClr>
                  </a:bgClr>
                </a:patt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135227" name="Oval 59" descr="50%"/>
              <p:cNvSpPr>
                <a:spLocks noChangeAspect="1" noChangeArrowheads="1"/>
              </p:cNvSpPr>
              <p:nvPr/>
            </p:nvSpPr>
            <p:spPr bwMode="auto">
              <a:xfrm>
                <a:off x="2925" y="1570"/>
                <a:ext cx="1324" cy="1324"/>
              </a:xfrm>
              <a:prstGeom prst="ellipse">
                <a:avLst/>
              </a:prstGeom>
              <a:pattFill prst="pct50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135228" name="Line 60"/>
            <p:cNvSpPr>
              <a:spLocks noChangeShapeType="1"/>
            </p:cNvSpPr>
            <p:nvPr/>
          </p:nvSpPr>
          <p:spPr bwMode="auto">
            <a:xfrm flipV="1">
              <a:off x="1232" y="998"/>
              <a:ext cx="767" cy="24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5229" name="Line 61"/>
            <p:cNvSpPr>
              <a:spLocks noChangeShapeType="1"/>
            </p:cNvSpPr>
            <p:nvPr/>
          </p:nvSpPr>
          <p:spPr bwMode="auto">
            <a:xfrm flipV="1">
              <a:off x="1066" y="845"/>
              <a:ext cx="767" cy="243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5230" name="Line 62"/>
            <p:cNvSpPr>
              <a:spLocks noChangeShapeType="1"/>
            </p:cNvSpPr>
            <p:nvPr/>
          </p:nvSpPr>
          <p:spPr bwMode="auto">
            <a:xfrm flipH="1" flipV="1">
              <a:off x="1022" y="1127"/>
              <a:ext cx="210" cy="11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5231" name="Text Box 63"/>
            <p:cNvSpPr txBox="1">
              <a:spLocks noChangeArrowheads="1"/>
            </p:cNvSpPr>
            <p:nvPr/>
          </p:nvSpPr>
          <p:spPr bwMode="auto">
            <a:xfrm>
              <a:off x="1973" y="935"/>
              <a:ext cx="5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Arial" charset="0"/>
                </a:rPr>
                <a:t>Transmitted</a:t>
              </a:r>
            </a:p>
            <a:p>
              <a:r>
                <a:rPr lang="en-US" sz="1000">
                  <a:latin typeface="Arial" charset="0"/>
                </a:rPr>
                <a:t>component</a:t>
              </a:r>
              <a:endParaRPr lang="it-IT" sz="1000">
                <a:latin typeface="Arial" charset="0"/>
              </a:endParaRPr>
            </a:p>
          </p:txBody>
        </p:sp>
        <p:sp>
          <p:nvSpPr>
            <p:cNvPr id="135232" name="Text Box 64"/>
            <p:cNvSpPr txBox="1">
              <a:spLocks noChangeArrowheads="1"/>
            </p:cNvSpPr>
            <p:nvPr/>
          </p:nvSpPr>
          <p:spPr bwMode="auto">
            <a:xfrm>
              <a:off x="1292" y="618"/>
              <a:ext cx="5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0000FF"/>
                  </a:solidFill>
                  <a:latin typeface="Arial" charset="0"/>
                </a:rPr>
                <a:t>Reflected </a:t>
              </a:r>
            </a:p>
            <a:p>
              <a:r>
                <a:rPr lang="en-US" sz="1000">
                  <a:solidFill>
                    <a:srgbClr val="0000FF"/>
                  </a:solidFill>
                  <a:latin typeface="Arial" charset="0"/>
                </a:rPr>
                <a:t>component</a:t>
              </a:r>
              <a:endParaRPr lang="it-IT" sz="100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35233" name="Text Box 65"/>
            <p:cNvSpPr txBox="1">
              <a:spLocks noChangeArrowheads="1"/>
            </p:cNvSpPr>
            <p:nvPr/>
          </p:nvSpPr>
          <p:spPr bwMode="auto">
            <a:xfrm>
              <a:off x="1973" y="799"/>
              <a:ext cx="39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chemeClr val="tx1"/>
                  </a:solidFill>
                  <a:latin typeface="Arial" charset="0"/>
                </a:rPr>
                <a:t>observer</a:t>
              </a:r>
              <a:endParaRPr lang="it-IT" sz="9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35236" name="Text Box 68"/>
            <p:cNvSpPr txBox="1">
              <a:spLocks noChangeArrowheads="1"/>
            </p:cNvSpPr>
            <p:nvPr/>
          </p:nvSpPr>
          <p:spPr bwMode="auto">
            <a:xfrm>
              <a:off x="657" y="946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135237" name="Text Box 69"/>
            <p:cNvSpPr txBox="1">
              <a:spLocks noChangeArrowheads="1"/>
            </p:cNvSpPr>
            <p:nvPr/>
          </p:nvSpPr>
          <p:spPr bwMode="auto">
            <a:xfrm>
              <a:off x="1338" y="1308"/>
              <a:ext cx="116" cy="18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it-IT" sz="2000" b="1" baseline="300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Examples of</a:t>
            </a:r>
            <a:r>
              <a:rPr lang="en-US" sz="3600" dirty="0" smtClean="0"/>
              <a:t> local Compton</a:t>
            </a:r>
            <a:r>
              <a:rPr lang="en-US" sz="3600" dirty="0"/>
              <a:t>-thick AGN</a:t>
            </a:r>
            <a:endParaRPr lang="it-IT" sz="3600" dirty="0"/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1905000" y="5867400"/>
            <a:ext cx="6172200" cy="646331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</a:rPr>
              <a:t>Seyfert</a:t>
            </a:r>
            <a:r>
              <a:rPr lang="en-US" sz="1800" dirty="0">
                <a:solidFill>
                  <a:schemeClr val="tx1"/>
                </a:solidFill>
              </a:rPr>
              <a:t> 2 NGC4595 : logN</a:t>
            </a:r>
            <a:r>
              <a:rPr lang="en-US" sz="1800" baseline="-25000" dirty="0">
                <a:solidFill>
                  <a:schemeClr val="tx1"/>
                </a:solidFill>
              </a:rPr>
              <a:t>H</a:t>
            </a:r>
            <a:r>
              <a:rPr lang="en-US" sz="1800" dirty="0">
                <a:solidFill>
                  <a:schemeClr val="tx1"/>
                </a:solidFill>
              </a:rPr>
              <a:t>~24 </a:t>
            </a:r>
            <a:r>
              <a:rPr lang="en-US" sz="1800" dirty="0" err="1">
                <a:solidFill>
                  <a:schemeClr val="tx1"/>
                </a:solidFill>
                <a:sym typeface="Wingdings" charset="2"/>
              </a:rPr>
              <a:t></a:t>
            </a:r>
            <a:r>
              <a:rPr lang="en-US" sz="1800" dirty="0">
                <a:solidFill>
                  <a:schemeClr val="tx1"/>
                </a:solidFill>
              </a:rPr>
              <a:t> reflection + transmission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Seyfert</a:t>
            </a:r>
            <a:r>
              <a:rPr lang="en-US" sz="1800" dirty="0">
                <a:solidFill>
                  <a:schemeClr val="tx1"/>
                </a:solidFill>
              </a:rPr>
              <a:t> 2 NGC1068 : </a:t>
            </a:r>
            <a:r>
              <a:rPr lang="en-US" sz="1800" dirty="0" err="1">
                <a:solidFill>
                  <a:schemeClr val="tx1"/>
                </a:solidFill>
              </a:rPr>
              <a:t>logN</a:t>
            </a:r>
            <a:r>
              <a:rPr lang="en-US" sz="1800" baseline="-25000" dirty="0" err="1">
                <a:solidFill>
                  <a:schemeClr val="tx1"/>
                </a:solidFill>
              </a:rPr>
              <a:t>H</a:t>
            </a:r>
            <a:r>
              <a:rPr lang="en-US" sz="1800" dirty="0">
                <a:solidFill>
                  <a:schemeClr val="tx1"/>
                </a:solidFill>
              </a:rPr>
              <a:t>&gt;25 </a:t>
            </a:r>
            <a:r>
              <a:rPr lang="en-US" sz="1800" dirty="0" err="1">
                <a:solidFill>
                  <a:schemeClr val="tx1"/>
                </a:solidFill>
                <a:sym typeface="Wingdings" charset="2"/>
              </a:rPr>
              <a:t></a:t>
            </a:r>
            <a:r>
              <a:rPr lang="en-US" sz="1800" dirty="0">
                <a:solidFill>
                  <a:schemeClr val="tx1"/>
                </a:solidFill>
                <a:sym typeface="Wingdings" charset="2"/>
              </a:rPr>
              <a:t> only reflection</a:t>
            </a:r>
            <a:endParaRPr lang="it-IT" sz="1800" dirty="0">
              <a:solidFill>
                <a:schemeClr val="tx1"/>
              </a:solidFill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2209800" y="1524000"/>
            <a:ext cx="4248150" cy="4248150"/>
            <a:chOff x="4724400" y="1676400"/>
            <a:chExt cx="4248150" cy="4248150"/>
          </a:xfrm>
        </p:grpSpPr>
        <p:pic>
          <p:nvPicPr>
            <p:cNvPr id="107523" name="Picture 3" descr="guain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24400" y="1676400"/>
              <a:ext cx="4248150" cy="4248150"/>
            </a:xfrm>
            <a:prstGeom prst="rect">
              <a:avLst/>
            </a:prstGeom>
            <a:noFill/>
          </p:spPr>
        </p:pic>
        <p:sp>
          <p:nvSpPr>
            <p:cNvPr id="107525" name="Text Box 5"/>
            <p:cNvSpPr txBox="1">
              <a:spLocks noChangeArrowheads="1"/>
            </p:cNvSpPr>
            <p:nvPr/>
          </p:nvSpPr>
          <p:spPr bwMode="auto">
            <a:xfrm>
              <a:off x="7596188" y="3644900"/>
              <a:ext cx="11080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</a:rPr>
                <a:t>logN</a:t>
              </a:r>
              <a:r>
                <a:rPr lang="en-US" sz="1800" baseline="-25000">
                  <a:solidFill>
                    <a:schemeClr val="tx1"/>
                  </a:solidFill>
                </a:rPr>
                <a:t>H</a:t>
              </a:r>
              <a:r>
                <a:rPr lang="en-US" sz="1800">
                  <a:solidFill>
                    <a:schemeClr val="tx1"/>
                  </a:solidFill>
                </a:rPr>
                <a:t>&gt;25</a:t>
              </a:r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107526" name="Text Box 6"/>
            <p:cNvSpPr txBox="1">
              <a:spLocks noChangeArrowheads="1"/>
            </p:cNvSpPr>
            <p:nvPr/>
          </p:nvSpPr>
          <p:spPr bwMode="auto">
            <a:xfrm>
              <a:off x="7235825" y="1844675"/>
              <a:ext cx="11033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</a:rPr>
                <a:t>logN</a:t>
              </a:r>
              <a:r>
                <a:rPr lang="en-US" sz="1800" baseline="-25000">
                  <a:solidFill>
                    <a:schemeClr val="tx1"/>
                  </a:solidFill>
                </a:rPr>
                <a:t>H</a:t>
              </a:r>
              <a:r>
                <a:rPr lang="en-US" sz="1800">
                  <a:solidFill>
                    <a:schemeClr val="tx1"/>
                  </a:solidFill>
                </a:rPr>
                <a:t>~24</a:t>
              </a:r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107533" name="Text Box 13"/>
            <p:cNvSpPr txBox="1">
              <a:spLocks noChangeArrowheads="1"/>
            </p:cNvSpPr>
            <p:nvPr/>
          </p:nvSpPr>
          <p:spPr bwMode="auto">
            <a:xfrm>
              <a:off x="7596188" y="2349500"/>
              <a:ext cx="11985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Mildly thick</a:t>
              </a:r>
              <a:endParaRPr lang="it-IT" sz="1600"/>
            </a:p>
          </p:txBody>
        </p:sp>
        <p:sp>
          <p:nvSpPr>
            <p:cNvPr id="107534" name="Text Box 14"/>
            <p:cNvSpPr txBox="1">
              <a:spLocks noChangeArrowheads="1"/>
            </p:cNvSpPr>
            <p:nvPr/>
          </p:nvSpPr>
          <p:spPr bwMode="auto">
            <a:xfrm>
              <a:off x="7524750" y="3141663"/>
              <a:ext cx="12430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heavily thick</a:t>
              </a:r>
              <a:endParaRPr lang="it-IT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000" y="5715000"/>
            <a:ext cx="63176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Giacconi</a:t>
            </a:r>
            <a:r>
              <a:rPr lang="en-US" dirty="0">
                <a:solidFill>
                  <a:schemeClr val="tx1"/>
                </a:solidFill>
              </a:rPr>
              <a:t> et al. (1962).  Nobel prize in </a:t>
            </a:r>
            <a:r>
              <a:rPr lang="en-US" dirty="0" smtClean="0">
                <a:solidFill>
                  <a:schemeClr val="tx1"/>
                </a:solidFill>
              </a:rPr>
              <a:t>2002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It is the first cosmic background discovered (CMB in 1964) </a:t>
            </a:r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4102" name="Picture 6" descr="a"/>
          <p:cNvPicPr>
            <a:picLocks noChangeAspect="1" noChangeArrowheads="1"/>
          </p:cNvPicPr>
          <p:nvPr/>
        </p:nvPicPr>
        <p:blipFill>
          <a:blip r:embed="rId2"/>
          <a:srcRect l="9778" t="33905" r="51674" b="49368"/>
          <a:stretch>
            <a:fillRect/>
          </a:stretch>
        </p:blipFill>
        <p:spPr bwMode="auto">
          <a:xfrm>
            <a:off x="1476375" y="1196975"/>
            <a:ext cx="7451725" cy="4184650"/>
          </a:xfrm>
          <a:prstGeom prst="rect">
            <a:avLst/>
          </a:prstGeom>
          <a:noFill/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092950" y="2420938"/>
            <a:ext cx="142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 2-6 keV data</a:t>
            </a:r>
            <a:endParaRPr lang="it-IT" sz="1800">
              <a:solidFill>
                <a:schemeClr val="tx1"/>
              </a:solidFill>
            </a:endParaRP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2628900" y="3789363"/>
            <a:ext cx="5905500" cy="0"/>
          </a:xfrm>
          <a:prstGeom prst="line">
            <a:avLst/>
          </a:prstGeom>
          <a:noFill/>
          <a:ln w="508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2557463" y="4221163"/>
            <a:ext cx="5976937" cy="0"/>
          </a:xfrm>
          <a:prstGeom prst="line">
            <a:avLst/>
          </a:prstGeom>
          <a:noFill/>
          <a:ln w="508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V="1">
            <a:off x="1476375" y="3860800"/>
            <a:ext cx="1008063" cy="1512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V="1">
            <a:off x="1476375" y="4292600"/>
            <a:ext cx="1008063" cy="10810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79388" y="5373688"/>
            <a:ext cx="5360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ym typeface="Wingdings" charset="2"/>
              </a:rPr>
              <a:t>Counts &gt; 0 from all  directions  diffuse background radiation</a:t>
            </a:r>
            <a:endParaRPr lang="it-IT" sz="16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893175" cy="1143000"/>
          </a:xfrm>
        </p:spPr>
        <p:txBody>
          <a:bodyPr/>
          <a:lstStyle/>
          <a:p>
            <a:r>
              <a:rPr lang="en-US" sz="3600">
                <a:latin typeface="Times New Roman" charset="0"/>
              </a:rPr>
              <a:t>The discovery of the </a:t>
            </a:r>
            <a:br>
              <a:rPr lang="en-US" sz="3600">
                <a:latin typeface="Times New Roman" charset="0"/>
              </a:rPr>
            </a:br>
            <a:r>
              <a:rPr lang="en-US" sz="3600">
                <a:latin typeface="Times New Roman" charset="0"/>
              </a:rPr>
              <a:t>cosmic X-ray background (XRB)</a:t>
            </a:r>
            <a:endParaRPr lang="it-IT" sz="36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8229599" cy="838200"/>
          </a:xfrm>
          <a:ln/>
        </p:spPr>
        <p:txBody>
          <a:bodyPr lIns="0" tIns="0" rIns="0" bIns="0"/>
          <a:lstStyle/>
          <a:p>
            <a:pPr algn="l" defTabSz="1008063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800" dirty="0" smtClean="0">
                <a:solidFill>
                  <a:schemeClr val="tx1"/>
                </a:solidFill>
                <a:latin typeface="Times New Roman" charset="0"/>
              </a:rPr>
              <a:t>The </a:t>
            </a:r>
            <a:r>
              <a:rPr lang="en-GB" sz="1800" dirty="0">
                <a:solidFill>
                  <a:schemeClr val="tx1"/>
                </a:solidFill>
                <a:latin typeface="Times New Roman" charset="0"/>
              </a:rPr>
              <a:t>number of obscured AGN and relative NH distribution is known with some</a:t>
            </a:r>
            <a:br>
              <a:rPr lang="en-GB" sz="1800" dirty="0">
                <a:solidFill>
                  <a:schemeClr val="tx1"/>
                </a:solidFill>
                <a:latin typeface="Times New Roman" charset="0"/>
              </a:rPr>
            </a:br>
            <a:r>
              <a:rPr lang="en-GB" sz="1800" dirty="0">
                <a:solidFill>
                  <a:schemeClr val="tx1"/>
                </a:solidFill>
                <a:latin typeface="Times New Roman" charset="0"/>
              </a:rPr>
              <a:t>accuracy only in the local</a:t>
            </a:r>
            <a:r>
              <a:rPr lang="en-GB" sz="1800" dirty="0" smtClean="0">
                <a:solidFill>
                  <a:schemeClr val="tx1"/>
                </a:solidFill>
                <a:latin typeface="Times New Roman" charset="0"/>
              </a:rPr>
              <a:t> Universe</a:t>
            </a:r>
            <a:r>
              <a:rPr lang="en-GB" sz="1800" dirty="0">
                <a:solidFill>
                  <a:schemeClr val="tx1"/>
                </a:solidFill>
                <a:latin typeface="Times New Roman" charset="0"/>
              </a:rPr>
              <a:t>: the cosmological evolution of the NH distribution</a:t>
            </a:r>
            <a:br>
              <a:rPr lang="en-GB" sz="1800" dirty="0">
                <a:solidFill>
                  <a:schemeClr val="tx1"/>
                </a:solidFill>
                <a:latin typeface="Times New Roman" charset="0"/>
              </a:rPr>
            </a:br>
            <a:r>
              <a:rPr lang="en-GB" sz="1800" dirty="0">
                <a:solidFill>
                  <a:schemeClr val="tx1"/>
                </a:solidFill>
                <a:latin typeface="Times New Roman" charset="0"/>
              </a:rPr>
              <a:t>and of the abs/</a:t>
            </a:r>
            <a:r>
              <a:rPr lang="en-GB" sz="1800" dirty="0" err="1">
                <a:solidFill>
                  <a:schemeClr val="tx1"/>
                </a:solidFill>
                <a:latin typeface="Times New Roman" charset="0"/>
              </a:rPr>
              <a:t>unabs</a:t>
            </a:r>
            <a:r>
              <a:rPr lang="en-GB" sz="18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Times New Roman" charset="0"/>
              </a:rPr>
              <a:t>AGN ratio are still debated (La Franca+05, Treister+06, and others)</a:t>
            </a:r>
            <a:endParaRPr lang="en-GB" sz="180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85800" y="5715000"/>
            <a:ext cx="81375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8675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>
                <a:solidFill>
                  <a:schemeClr val="tx1"/>
                </a:solidFill>
              </a:rPr>
              <a:t>In the local Universe it is estimated that absorbed AGN outnumber </a:t>
            </a:r>
            <a:r>
              <a:rPr lang="en-US" sz="1800" dirty="0" err="1">
                <a:solidFill>
                  <a:schemeClr val="tx1"/>
                </a:solidFill>
              </a:rPr>
              <a:t>unobscured</a:t>
            </a:r>
            <a:endParaRPr lang="en-US" sz="1800" dirty="0">
              <a:solidFill>
                <a:schemeClr val="tx1"/>
              </a:solidFill>
            </a:endParaRPr>
          </a:p>
          <a:p>
            <a:pPr defTabSz="828675" hangingPunct="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dirty="0">
                <a:solidFill>
                  <a:schemeClr val="tx1"/>
                </a:solidFill>
              </a:rPr>
              <a:t>ones by a factor of &gt;4, and that half of them are Compton-thick (</a:t>
            </a:r>
            <a:r>
              <a:rPr lang="en-US" sz="1800" b="1" dirty="0">
                <a:solidFill>
                  <a:schemeClr val="tx1"/>
                </a:solidFill>
              </a:rPr>
              <a:t>N thick ~ N thin</a:t>
            </a:r>
            <a:r>
              <a:rPr lang="en-US" sz="1800" dirty="0">
                <a:solidFill>
                  <a:schemeClr val="tx1"/>
                </a:solidFill>
              </a:rPr>
              <a:t>): </a:t>
            </a:r>
            <a:r>
              <a:rPr lang="en-US" sz="1800" dirty="0" smtClean="0">
                <a:solidFill>
                  <a:schemeClr val="tx1"/>
                </a:solidFill>
              </a:rPr>
              <a:t>therefore,</a:t>
            </a:r>
            <a:r>
              <a:rPr lang="en-US" sz="1800" dirty="0" smtClean="0"/>
              <a:t> more than </a:t>
            </a:r>
            <a:r>
              <a:rPr lang="en-US" sz="1800" b="1" dirty="0" smtClean="0"/>
              <a:t>80%</a:t>
            </a:r>
            <a:r>
              <a:rPr lang="en-US" sz="1800" dirty="0" smtClean="0"/>
              <a:t> </a:t>
            </a:r>
            <a:r>
              <a:rPr lang="en-US" sz="1800" dirty="0">
                <a:solidFill>
                  <a:schemeClr val="tx1"/>
                </a:solidFill>
              </a:rPr>
              <a:t>of the local AGN population is obscured.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7740650" y="6291263"/>
            <a:ext cx="830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7668" name="Group 20"/>
          <p:cNvGrpSpPr>
            <a:grpSpLocks/>
          </p:cNvGrpSpPr>
          <p:nvPr/>
        </p:nvGrpSpPr>
        <p:grpSpPr bwMode="auto">
          <a:xfrm>
            <a:off x="228600" y="2133600"/>
            <a:ext cx="4500563" cy="3389313"/>
            <a:chOff x="158" y="1026"/>
            <a:chExt cx="2835" cy="2135"/>
          </a:xfrm>
        </p:grpSpPr>
        <p:grpSp>
          <p:nvGrpSpPr>
            <p:cNvPr id="27666" name="Group 18"/>
            <p:cNvGrpSpPr>
              <a:grpSpLocks/>
            </p:cNvGrpSpPr>
            <p:nvPr/>
          </p:nvGrpSpPr>
          <p:grpSpPr bwMode="auto">
            <a:xfrm>
              <a:off x="340" y="1026"/>
              <a:ext cx="2653" cy="2135"/>
              <a:chOff x="340" y="1026"/>
              <a:chExt cx="2653" cy="2135"/>
            </a:xfrm>
          </p:grpSpPr>
          <p:pic>
            <p:nvPicPr>
              <p:cNvPr id="27651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 l="3459" b="51691"/>
              <a:stretch>
                <a:fillRect/>
              </a:stretch>
            </p:blipFill>
            <p:spPr bwMode="auto">
              <a:xfrm>
                <a:off x="340" y="1026"/>
                <a:ext cx="2653" cy="181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sp>
            <p:nvSpPr>
              <p:cNvPr id="27654" name="Line 6"/>
              <p:cNvSpPr>
                <a:spLocks noChangeShapeType="1"/>
              </p:cNvSpPr>
              <p:nvPr/>
            </p:nvSpPr>
            <p:spPr bwMode="auto">
              <a:xfrm>
                <a:off x="1959" y="2047"/>
                <a:ext cx="218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659" name="Rectangle 11"/>
              <p:cNvSpPr>
                <a:spLocks noChangeArrowheads="1"/>
              </p:cNvSpPr>
              <p:nvPr/>
            </p:nvSpPr>
            <p:spPr bwMode="auto">
              <a:xfrm>
                <a:off x="566" y="2439"/>
                <a:ext cx="174" cy="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7661" name="Rectangle 13"/>
              <p:cNvSpPr>
                <a:spLocks noChangeArrowheads="1"/>
              </p:cNvSpPr>
              <p:nvPr/>
            </p:nvSpPr>
            <p:spPr bwMode="auto">
              <a:xfrm>
                <a:off x="657" y="1434"/>
                <a:ext cx="131" cy="1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7662" name="Rectangle 14"/>
              <p:cNvSpPr>
                <a:spLocks noChangeArrowheads="1"/>
              </p:cNvSpPr>
              <p:nvPr/>
            </p:nvSpPr>
            <p:spPr bwMode="auto">
              <a:xfrm>
                <a:off x="612" y="1344"/>
                <a:ext cx="175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7665" name="Text Box 17"/>
              <p:cNvSpPr txBox="1">
                <a:spLocks noChangeArrowheads="1"/>
              </p:cNvSpPr>
              <p:nvPr/>
            </p:nvSpPr>
            <p:spPr bwMode="auto">
              <a:xfrm>
                <a:off x="476" y="2795"/>
                <a:ext cx="208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342900" indent="-342900">
                  <a:buFontTx/>
                  <a:buAutoNum type="arabicPlain" startAt="21"/>
                </a:pPr>
                <a:r>
                  <a:rPr lang="en-US" sz="1600">
                    <a:solidFill>
                      <a:schemeClr val="tx1"/>
                    </a:solidFill>
                    <a:latin typeface="Arial" charset="0"/>
                  </a:rPr>
                  <a:t>      22         23         24         25</a:t>
                </a:r>
              </a:p>
              <a:p>
                <a:pPr marL="342900" indent="-342900"/>
                <a:r>
                  <a:rPr lang="en-US" sz="1600">
                    <a:solidFill>
                      <a:schemeClr val="tx1"/>
                    </a:solidFill>
                    <a:latin typeface="Arial" charset="0"/>
                  </a:rPr>
                  <a:t>                             logN</a:t>
                </a:r>
                <a:r>
                  <a:rPr lang="en-US" sz="1600" baseline="-25000">
                    <a:solidFill>
                      <a:schemeClr val="tx1"/>
                    </a:solidFill>
                    <a:latin typeface="Arial" charset="0"/>
                  </a:rPr>
                  <a:t>H</a:t>
                </a:r>
                <a:endParaRPr lang="it-IT" sz="1600" baseline="-2500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sp>
          <p:nvSpPr>
            <p:cNvPr id="27667" name="Text Box 19"/>
            <p:cNvSpPr txBox="1">
              <a:spLocks noChangeArrowheads="1"/>
            </p:cNvSpPr>
            <p:nvPr/>
          </p:nvSpPr>
          <p:spPr bwMode="auto">
            <a:xfrm rot="16200000">
              <a:off x="-40" y="1904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frazione</a:t>
              </a:r>
              <a:endParaRPr lang="it-IT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pic>
        <p:nvPicPr>
          <p:cNvPr id="27669" name="Picture 21" descr="all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905000"/>
            <a:ext cx="3651250" cy="3651250"/>
          </a:xfrm>
          <a:prstGeom prst="rect">
            <a:avLst/>
          </a:prstGeom>
          <a:noFill/>
        </p:spPr>
      </p:pic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990600" y="2590800"/>
            <a:ext cx="1825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err="1" smtClean="0"/>
              <a:t>Risaliti</a:t>
            </a:r>
            <a:r>
              <a:rPr lang="en-US" sz="1600" dirty="0" smtClean="0"/>
              <a:t> </a:t>
            </a:r>
            <a:r>
              <a:rPr lang="en-US" sz="1600" dirty="0"/>
              <a:t>et al. (1999)</a:t>
            </a:r>
            <a:endParaRPr lang="it-IT" sz="16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752600" y="228600"/>
            <a:ext cx="53355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/>
              <a:t>How</a:t>
            </a:r>
            <a:r>
              <a:rPr lang="it-IT" sz="3200" dirty="0" smtClean="0"/>
              <a:t> </a:t>
            </a:r>
            <a:r>
              <a:rPr lang="it-IT" sz="3200" dirty="0" err="1" smtClean="0"/>
              <a:t>many</a:t>
            </a:r>
            <a:r>
              <a:rPr lang="it-IT" sz="3200" dirty="0" smtClean="0"/>
              <a:t> AGN are </a:t>
            </a:r>
            <a:r>
              <a:rPr lang="it-IT" sz="3200" dirty="0" err="1" smtClean="0"/>
              <a:t>obscured</a:t>
            </a:r>
            <a:r>
              <a:rPr lang="it-IT" sz="3200" dirty="0" smtClean="0"/>
              <a:t>?</a:t>
            </a:r>
            <a:endParaRPr lang="it-IT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68375" y="207963"/>
            <a:ext cx="7346950" cy="1220787"/>
          </a:xfrm>
          <a:noFill/>
          <a:ln/>
        </p:spPr>
        <p:txBody>
          <a:bodyPr lIns="0" tIns="0" rIns="0" bIns="0"/>
          <a:lstStyle/>
          <a:p>
            <a:pPr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>
                <a:solidFill>
                  <a:srgbClr val="FF0000"/>
                </a:solidFill>
                <a:latin typeface="Times New Roman" charset="0"/>
              </a:rPr>
              <a:t>Synthesis of the XRB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93750" y="2343150"/>
            <a:ext cx="706596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2005013"/>
            <a:ext cx="8542337" cy="915987"/>
          </a:xfrm>
          <a:prstGeom prst="rect">
            <a:avLst/>
          </a:prstGeom>
          <a:noFill/>
        </p:spPr>
      </p:pic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6427788" y="2005013"/>
            <a:ext cx="1220787" cy="99695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4976813" y="2005013"/>
            <a:ext cx="1468437" cy="968375"/>
          </a:xfrm>
          <a:prstGeom prst="ellipse">
            <a:avLst/>
          </a:prstGeom>
          <a:noFill/>
          <a:ln w="3672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H="1">
            <a:off x="6427788" y="3179763"/>
            <a:ext cx="444500" cy="757237"/>
          </a:xfrm>
          <a:prstGeom prst="line">
            <a:avLst/>
          </a:prstGeom>
          <a:noFill/>
          <a:ln w="36703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H="1">
            <a:off x="2695575" y="2971800"/>
            <a:ext cx="2622550" cy="638175"/>
          </a:xfrm>
          <a:prstGeom prst="line">
            <a:avLst/>
          </a:prstGeom>
          <a:noFill/>
          <a:ln w="3672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4716463" y="4005263"/>
            <a:ext cx="40544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2200" b="1">
                <a:latin typeface="Charter" charset="0"/>
              </a:rPr>
              <a:t>X-ray luminosity function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106488" y="3594100"/>
            <a:ext cx="26733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8675" eaLnBrk="0" hangingPunct="0">
              <a:buClr>
                <a:srgbClr val="000000"/>
              </a:buClr>
              <a:buSzPct val="45000"/>
              <a:buFont typeface="StarBats" charset="0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2200" b="1">
                <a:solidFill>
                  <a:srgbClr val="0000FF"/>
                </a:solidFill>
                <a:latin typeface="Charter" charset="0"/>
              </a:rPr>
              <a:t>X-ray spectrum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395288" y="2205038"/>
            <a:ext cx="287337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431800" y="2170113"/>
            <a:ext cx="303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solidFill>
                  <a:schemeClr val="tx1"/>
                </a:solidFill>
              </a:rPr>
              <a:t>I</a:t>
            </a:r>
            <a:endParaRPr lang="it-IT" sz="2800" i="1">
              <a:solidFill>
                <a:schemeClr val="tx1"/>
              </a:solidFill>
            </a:endParaRP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539750" y="5373688"/>
            <a:ext cx="826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chemeClr val="tx1"/>
                </a:solidFill>
              </a:rPr>
              <a:t>I</a:t>
            </a:r>
            <a:r>
              <a:rPr lang="en-US">
                <a:solidFill>
                  <a:schemeClr val="tx1"/>
                </a:solidFill>
              </a:rPr>
              <a:t>(</a:t>
            </a:r>
            <a:r>
              <a:rPr lang="en-US" i="1">
                <a:solidFill>
                  <a:schemeClr val="tx1"/>
                </a:solidFill>
              </a:rPr>
              <a:t>E</a:t>
            </a:r>
            <a:r>
              <a:rPr lang="en-US">
                <a:solidFill>
                  <a:schemeClr val="tx1"/>
                </a:solidFill>
              </a:rPr>
              <a:t>)=cosmic XRB intensity . Usually in units of keV/cm</a:t>
            </a:r>
            <a:r>
              <a:rPr lang="en-US" baseline="30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/s/sr/keV</a:t>
            </a:r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n-US" sz="2400">
                <a:latin typeface="Times New Roman" charset="0"/>
              </a:rPr>
              <a:t>AGN luminosity function in the soft band</a:t>
            </a:r>
            <a:br>
              <a:rPr lang="en-US" sz="2400">
                <a:latin typeface="Times New Roman" charset="0"/>
              </a:rPr>
            </a:br>
            <a:r>
              <a:rPr lang="en-US" sz="2400">
                <a:latin typeface="Times New Roman" charset="0"/>
              </a:rPr>
              <a:t>(unobscured AGN only)</a:t>
            </a:r>
            <a:endParaRPr lang="it-IT" sz="2400">
              <a:latin typeface="Times New Roman" charset="0"/>
            </a:endParaRPr>
          </a:p>
        </p:txBody>
      </p:sp>
      <p:pic>
        <p:nvPicPr>
          <p:cNvPr id="49156" name="Picture 4" descr="hasi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96975"/>
            <a:ext cx="5661025" cy="5465763"/>
          </a:xfrm>
          <a:prstGeom prst="rect">
            <a:avLst/>
          </a:prstGeom>
          <a:noFill/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5992813" y="5562600"/>
            <a:ext cx="317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From </a:t>
            </a:r>
          </a:p>
          <a:p>
            <a:r>
              <a:rPr lang="en-US" sz="1600"/>
              <a:t>Hasinger, Miyaji &amp; Schmidt (2005)</a:t>
            </a:r>
            <a:r>
              <a:rPr lang="en-US"/>
              <a:t> </a:t>
            </a:r>
            <a:endParaRPr lang="it-IT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5919788" y="2058988"/>
            <a:ext cx="24590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Luminosity dependent</a:t>
            </a:r>
          </a:p>
          <a:p>
            <a:r>
              <a:rPr lang="en-US" sz="2000">
                <a:solidFill>
                  <a:schemeClr val="tx1"/>
                </a:solidFill>
              </a:rPr>
              <a:t>density evolution</a:t>
            </a:r>
          </a:p>
          <a:p>
            <a:r>
              <a:rPr lang="en-US" sz="2000">
                <a:solidFill>
                  <a:schemeClr val="tx1"/>
                </a:solidFill>
              </a:rPr>
              <a:t>(LDDE):</a:t>
            </a:r>
          </a:p>
          <a:p>
            <a:r>
              <a:rPr lang="en-US" sz="2000">
                <a:solidFill>
                  <a:schemeClr val="tx1"/>
                </a:solidFill>
              </a:rPr>
              <a:t>evolution rate is</a:t>
            </a:r>
          </a:p>
          <a:p>
            <a:r>
              <a:rPr lang="en-US" sz="2000">
                <a:solidFill>
                  <a:schemeClr val="tx1"/>
                </a:solidFill>
              </a:rPr>
              <a:t>higher for high </a:t>
            </a:r>
          </a:p>
          <a:p>
            <a:r>
              <a:rPr lang="en-US" sz="2000">
                <a:solidFill>
                  <a:schemeClr val="tx1"/>
                </a:solidFill>
              </a:rPr>
              <a:t>luminosity objects</a:t>
            </a:r>
            <a:endParaRPr lang="it-IT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966200" cy="647700"/>
          </a:xfrm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  <a:latin typeface="Times New Roman" charset="0"/>
              </a:rPr>
              <a:t>AGN cosmological evolution</a:t>
            </a:r>
            <a:endParaRPr lang="it-IT" sz="320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38919" name="Picture 7" descr="hasi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84313"/>
            <a:ext cx="7072313" cy="4167187"/>
          </a:xfrm>
          <a:prstGeom prst="rect">
            <a:avLst/>
          </a:prstGeom>
          <a:noFill/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547813" y="981075"/>
            <a:ext cx="640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Number density                         Luminosity density</a:t>
            </a:r>
            <a:endParaRPr lang="it-IT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971550" y="5734050"/>
            <a:ext cx="7272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Objects with lower luminosity peak at lower redshift, </a:t>
            </a:r>
          </a:p>
          <a:p>
            <a:r>
              <a:rPr lang="en-US" sz="2000">
                <a:solidFill>
                  <a:schemeClr val="tx1"/>
                </a:solidFill>
              </a:rPr>
              <a:t>similar to what observed for SFR in galaxies: downsizing</a:t>
            </a:r>
            <a:endParaRPr lang="it-IT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353425" cy="711200"/>
          </a:xfrm>
        </p:spPr>
        <p:txBody>
          <a:bodyPr/>
          <a:lstStyle/>
          <a:p>
            <a:pPr algn="l"/>
            <a:r>
              <a:rPr lang="en-US" sz="2800">
                <a:latin typeface="Times New Roman" charset="0"/>
              </a:rPr>
              <a:t>Hard band  (2-10 keV) LF: unabs + Compton-thin AGN</a:t>
            </a:r>
            <a:r>
              <a:rPr lang="en-US" sz="3600">
                <a:latin typeface="Times New Roman" charset="0"/>
              </a:rPr>
              <a:t> </a:t>
            </a:r>
            <a:endParaRPr lang="it-IT" sz="3600">
              <a:latin typeface="Times New Roman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156325" y="17002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51209" name="Group 9"/>
          <p:cNvGrpSpPr>
            <a:grpSpLocks/>
          </p:cNvGrpSpPr>
          <p:nvPr/>
        </p:nvGrpSpPr>
        <p:grpSpPr bwMode="auto">
          <a:xfrm>
            <a:off x="323850" y="549275"/>
            <a:ext cx="5256213" cy="5040313"/>
            <a:chOff x="204" y="663"/>
            <a:chExt cx="3538" cy="3538"/>
          </a:xfrm>
        </p:grpSpPr>
        <p:pic>
          <p:nvPicPr>
            <p:cNvPr id="51204" name="Picture 4" descr="xl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" y="663"/>
              <a:ext cx="3538" cy="3538"/>
            </a:xfrm>
            <a:prstGeom prst="rect">
              <a:avLst/>
            </a:prstGeom>
            <a:noFill/>
          </p:spPr>
        </p:pic>
        <p:sp>
          <p:nvSpPr>
            <p:cNvPr id="51208" name="Freeform 8"/>
            <p:cNvSpPr>
              <a:spLocks/>
            </p:cNvSpPr>
            <p:nvPr/>
          </p:nvSpPr>
          <p:spPr bwMode="auto">
            <a:xfrm>
              <a:off x="567" y="1752"/>
              <a:ext cx="816" cy="731"/>
            </a:xfrm>
            <a:custGeom>
              <a:avLst/>
              <a:gdLst/>
              <a:ahLst/>
              <a:cxnLst>
                <a:cxn ang="0">
                  <a:pos x="75" y="137"/>
                </a:cxn>
                <a:cxn ang="0">
                  <a:pos x="66" y="265"/>
                </a:cxn>
                <a:cxn ang="0">
                  <a:pos x="688" y="485"/>
                </a:cxn>
                <a:cxn ang="0">
                  <a:pos x="725" y="494"/>
                </a:cxn>
                <a:cxn ang="0">
                  <a:pos x="779" y="512"/>
                </a:cxn>
                <a:cxn ang="0">
                  <a:pos x="743" y="384"/>
                </a:cxn>
                <a:cxn ang="0">
                  <a:pos x="734" y="357"/>
                </a:cxn>
                <a:cxn ang="0">
                  <a:pos x="715" y="329"/>
                </a:cxn>
                <a:cxn ang="0">
                  <a:pos x="697" y="265"/>
                </a:cxn>
                <a:cxn ang="0">
                  <a:pos x="642" y="192"/>
                </a:cxn>
                <a:cxn ang="0">
                  <a:pos x="624" y="137"/>
                </a:cxn>
                <a:cxn ang="0">
                  <a:pos x="377" y="0"/>
                </a:cxn>
                <a:cxn ang="0">
                  <a:pos x="213" y="19"/>
                </a:cxn>
                <a:cxn ang="0">
                  <a:pos x="121" y="92"/>
                </a:cxn>
                <a:cxn ang="0">
                  <a:pos x="75" y="137"/>
                </a:cxn>
              </a:cxnLst>
              <a:rect l="0" t="0" r="r" b="b"/>
              <a:pathLst>
                <a:path w="779" h="686">
                  <a:moveTo>
                    <a:pt x="75" y="137"/>
                  </a:moveTo>
                  <a:cubicBezTo>
                    <a:pt x="72" y="180"/>
                    <a:pt x="68" y="222"/>
                    <a:pt x="66" y="265"/>
                  </a:cubicBezTo>
                  <a:cubicBezTo>
                    <a:pt x="44" y="686"/>
                    <a:pt x="0" y="475"/>
                    <a:pt x="688" y="485"/>
                  </a:cubicBezTo>
                  <a:cubicBezTo>
                    <a:pt x="700" y="488"/>
                    <a:pt x="713" y="490"/>
                    <a:pt x="725" y="494"/>
                  </a:cubicBezTo>
                  <a:cubicBezTo>
                    <a:pt x="743" y="499"/>
                    <a:pt x="779" y="512"/>
                    <a:pt x="779" y="512"/>
                  </a:cubicBezTo>
                  <a:cubicBezTo>
                    <a:pt x="773" y="467"/>
                    <a:pt x="775" y="418"/>
                    <a:pt x="743" y="384"/>
                  </a:cubicBezTo>
                  <a:cubicBezTo>
                    <a:pt x="740" y="375"/>
                    <a:pt x="738" y="365"/>
                    <a:pt x="734" y="357"/>
                  </a:cubicBezTo>
                  <a:cubicBezTo>
                    <a:pt x="729" y="347"/>
                    <a:pt x="720" y="339"/>
                    <a:pt x="715" y="329"/>
                  </a:cubicBezTo>
                  <a:cubicBezTo>
                    <a:pt x="706" y="309"/>
                    <a:pt x="708" y="284"/>
                    <a:pt x="697" y="265"/>
                  </a:cubicBezTo>
                  <a:cubicBezTo>
                    <a:pt x="672" y="220"/>
                    <a:pt x="670" y="220"/>
                    <a:pt x="642" y="192"/>
                  </a:cubicBezTo>
                  <a:cubicBezTo>
                    <a:pt x="636" y="174"/>
                    <a:pt x="642" y="143"/>
                    <a:pt x="624" y="137"/>
                  </a:cubicBezTo>
                  <a:cubicBezTo>
                    <a:pt x="532" y="107"/>
                    <a:pt x="462" y="44"/>
                    <a:pt x="377" y="0"/>
                  </a:cubicBezTo>
                  <a:cubicBezTo>
                    <a:pt x="372" y="0"/>
                    <a:pt x="247" y="4"/>
                    <a:pt x="213" y="19"/>
                  </a:cubicBezTo>
                  <a:cubicBezTo>
                    <a:pt x="184" y="32"/>
                    <a:pt x="146" y="81"/>
                    <a:pt x="121" y="92"/>
                  </a:cubicBezTo>
                  <a:cubicBezTo>
                    <a:pt x="63" y="117"/>
                    <a:pt x="75" y="75"/>
                    <a:pt x="75" y="137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435600" y="765175"/>
            <a:ext cx="27368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Unabsorbed AGN</a:t>
            </a:r>
          </a:p>
          <a:p>
            <a:r>
              <a:rPr lang="en-US" sz="1200"/>
              <a:t> (from soft XLF)</a:t>
            </a:r>
          </a:p>
          <a:p>
            <a:endParaRPr lang="en-US" sz="1200"/>
          </a:p>
          <a:p>
            <a:r>
              <a:rPr lang="en-US" sz="1200">
                <a:solidFill>
                  <a:srgbClr val="3366FF"/>
                </a:solidFill>
              </a:rPr>
              <a:t>Total Compton-thin AGN (abs/unabs ratio decreasing with increasing Lx)</a:t>
            </a:r>
          </a:p>
          <a:p>
            <a:endParaRPr lang="en-US" sz="1200">
              <a:solidFill>
                <a:srgbClr val="3366FF"/>
              </a:solidFill>
            </a:endParaRPr>
          </a:p>
          <a:p>
            <a:r>
              <a:rPr lang="en-US" sz="1200">
                <a:solidFill>
                  <a:schemeClr val="tx1"/>
                </a:solidFill>
              </a:rPr>
              <a:t>Total Compton-thin AGN </a:t>
            </a:r>
          </a:p>
          <a:p>
            <a:r>
              <a:rPr lang="en-US" sz="1200">
                <a:solidFill>
                  <a:schemeClr val="tx1"/>
                </a:solidFill>
              </a:rPr>
              <a:t>(constant abs/unabs ratio)</a:t>
            </a:r>
            <a:r>
              <a:rPr lang="en-US" sz="1200"/>
              <a:t> </a:t>
            </a:r>
            <a:endParaRPr lang="it-IT" sz="1200"/>
          </a:p>
        </p:txBody>
      </p:sp>
      <p:grpSp>
        <p:nvGrpSpPr>
          <p:cNvPr id="51211" name="Group 11"/>
          <p:cNvGrpSpPr>
            <a:grpSpLocks/>
          </p:cNvGrpSpPr>
          <p:nvPr/>
        </p:nvGrpSpPr>
        <p:grpSpPr bwMode="auto">
          <a:xfrm>
            <a:off x="6084888" y="2708275"/>
            <a:ext cx="2374900" cy="2320925"/>
            <a:chOff x="423" y="210"/>
            <a:chExt cx="1496" cy="1462"/>
          </a:xfrm>
        </p:grpSpPr>
        <p:pic>
          <p:nvPicPr>
            <p:cNvPr id="51212" name="Picture 12" descr="confcont"/>
            <p:cNvPicPr>
              <a:picLocks noChangeAspect="1" noChangeArrowheads="1"/>
            </p:cNvPicPr>
            <p:nvPr/>
          </p:nvPicPr>
          <p:blipFill>
            <a:blip r:embed="rId3"/>
            <a:srcRect l="5017" t="3763" r="2168" b="4677"/>
            <a:stretch>
              <a:fillRect/>
            </a:stretch>
          </p:blipFill>
          <p:spPr bwMode="auto">
            <a:xfrm>
              <a:off x="612" y="210"/>
              <a:ext cx="1307" cy="1315"/>
            </a:xfrm>
            <a:prstGeom prst="rect">
              <a:avLst/>
            </a:prstGeom>
            <a:noFill/>
          </p:spPr>
        </p:pic>
        <p:sp>
          <p:nvSpPr>
            <p:cNvPr id="51213" name="Text Box 13"/>
            <p:cNvSpPr txBox="1">
              <a:spLocks noChangeArrowheads="1"/>
            </p:cNvSpPr>
            <p:nvPr/>
          </p:nvSpPr>
          <p:spPr bwMode="auto">
            <a:xfrm>
              <a:off x="884" y="1480"/>
              <a:ext cx="743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Unicode MS" charset="0"/>
                  <a:ea typeface="Arial" charset="0"/>
                  <a:cs typeface="Arial" charset="0"/>
                </a:rPr>
                <a:t>R ( low lum )</a:t>
              </a:r>
              <a:endParaRPr lang="it-IT" sz="14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Unicode MS" charset="0"/>
                <a:ea typeface="Arial" charset="0"/>
                <a:cs typeface="Arial" charset="0"/>
              </a:endParaRPr>
            </a:p>
          </p:txBody>
        </p:sp>
        <p:sp>
          <p:nvSpPr>
            <p:cNvPr id="51214" name="Text Box 14"/>
            <p:cNvSpPr txBox="1">
              <a:spLocks noChangeArrowheads="1"/>
            </p:cNvSpPr>
            <p:nvPr/>
          </p:nvSpPr>
          <p:spPr bwMode="auto">
            <a:xfrm rot="16200000">
              <a:off x="126" y="751"/>
              <a:ext cx="786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Unicode MS" charset="0"/>
                  <a:ea typeface="Arial" charset="0"/>
                  <a:cs typeface="Arial" charset="0"/>
                </a:rPr>
                <a:t>R ( high lum )</a:t>
              </a:r>
              <a:endParaRPr lang="it-IT" sz="14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Unicode MS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1187450" y="5661025"/>
            <a:ext cx="6408738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FF3300"/>
                </a:solidFill>
                <a:latin typeface="Allegro BT" pitchFamily="82" charset="0"/>
                <a:ea typeface="Arial" charset="0"/>
                <a:cs typeface="Arial" charset="0"/>
              </a:rPr>
              <a:t>Best fit thin/unabs ratios: ~ 4 for Log Lx ~ 42 erg/s</a:t>
            </a:r>
          </a:p>
          <a:p>
            <a:pPr algn="ctr"/>
            <a:r>
              <a:rPr lang="en-US" sz="2000">
                <a:solidFill>
                  <a:srgbClr val="FF3300"/>
                </a:solidFill>
                <a:latin typeface="Allegro BT" pitchFamily="82" charset="0"/>
                <a:ea typeface="Arial" charset="0"/>
                <a:cs typeface="Arial" charset="0"/>
              </a:rPr>
              <a:t>		               ~ 1 for Log Lx ~ 45 erg/s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ueda_f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916113"/>
            <a:ext cx="6048375" cy="2941637"/>
          </a:xfrm>
          <a:prstGeom prst="rect">
            <a:avLst/>
          </a:prstGeom>
          <a:noFill/>
        </p:spPr>
      </p:pic>
      <p:sp>
        <p:nvSpPr>
          <p:cNvPr id="40970" name="Rectangle 10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561975"/>
          </a:xfrm>
        </p:spPr>
        <p:txBody>
          <a:bodyPr/>
          <a:lstStyle/>
          <a:p>
            <a:r>
              <a:rPr lang="en-US" sz="2800"/>
              <a:t>Dependence of the obscured AGN fraction on </a:t>
            </a:r>
            <a:br>
              <a:rPr lang="en-US" sz="2800"/>
            </a:br>
            <a:r>
              <a:rPr lang="en-US" sz="2800"/>
              <a:t>X-ray luminosity and redshift </a:t>
            </a:r>
            <a:endParaRPr lang="it-IT" sz="2800"/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685800" y="5029200"/>
            <a:ext cx="788858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Broad consensus for an obscured AGN fraction declining</a:t>
            </a:r>
          </a:p>
          <a:p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towards high intrinsic luminosities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  <a:sym typeface="Wingdings" charset="2"/>
              </a:rPr>
              <a:t></a:t>
            </a:r>
            <a:r>
              <a:rPr lang="en-US" sz="1800" b="1" dirty="0">
                <a:solidFill>
                  <a:schemeClr val="tx1"/>
                </a:solidFill>
                <a:latin typeface="Arial" charset="0"/>
                <a:sym typeface="Wingdings" charset="2"/>
              </a:rPr>
              <a:t> receding torus model</a:t>
            </a:r>
          </a:p>
          <a:p>
            <a:r>
              <a:rPr lang="en-US" sz="1800" b="1" dirty="0">
                <a:solidFill>
                  <a:schemeClr val="tx1"/>
                </a:solidFill>
                <a:latin typeface="Arial" charset="0"/>
                <a:sym typeface="Wingdings" charset="2"/>
              </a:rPr>
              <a:t>(Lawrence 1991, Simpson 2005)</a:t>
            </a:r>
            <a:endParaRPr lang="en-US" sz="1800" b="1" dirty="0">
              <a:solidFill>
                <a:schemeClr val="tx1"/>
              </a:solidFill>
              <a:latin typeface="Arial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charset="0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Behavior with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</a:rPr>
              <a:t>z</a:t>
            </a: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 still debated</a:t>
            </a:r>
            <a:r>
              <a:rPr lang="en-US" sz="18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en-US" sz="1800" b="1" dirty="0" smtClean="0">
                <a:solidFill>
                  <a:schemeClr val="tx1"/>
                </a:solidFill>
                <a:latin typeface="Arial" charset="0"/>
              </a:rPr>
              <a:t>e</a:t>
            </a: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.g. La </a:t>
            </a:r>
            <a:r>
              <a:rPr lang="en-US" sz="1800" b="1" dirty="0" smtClean="0">
                <a:solidFill>
                  <a:schemeClr val="tx1"/>
                </a:solidFill>
                <a:latin typeface="Arial" charset="0"/>
              </a:rPr>
              <a:t>Franca</a:t>
            </a: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+</a:t>
            </a:r>
            <a:r>
              <a:rPr lang="en-US" sz="1800" b="1" dirty="0" smtClean="0">
                <a:solidFill>
                  <a:schemeClr val="tx1"/>
                </a:solidFill>
                <a:latin typeface="Arial" charset="0"/>
              </a:rPr>
              <a:t>2005,Treister+06,Gilli+09)</a:t>
            </a:r>
            <a:endParaRPr lang="it-IT" sz="1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5076825" y="1484313"/>
            <a:ext cx="244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From Ueda et al. (2003) </a:t>
            </a:r>
            <a:endParaRPr lang="it-I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0" name="Rectangle 10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561975"/>
          </a:xfrm>
        </p:spPr>
        <p:txBody>
          <a:bodyPr/>
          <a:lstStyle/>
          <a:p>
            <a:r>
              <a:rPr lang="it-IT" sz="2800" dirty="0" err="1" smtClean="0"/>
              <a:t>How</a:t>
            </a:r>
            <a:r>
              <a:rPr lang="it-IT" sz="2800" dirty="0" smtClean="0"/>
              <a:t> </a:t>
            </a:r>
            <a:r>
              <a:rPr lang="it-IT" sz="2800" dirty="0" err="1" smtClean="0"/>
              <a:t>about</a:t>
            </a:r>
            <a:r>
              <a:rPr lang="it-IT" sz="2800" dirty="0" smtClean="0"/>
              <a:t> the </a:t>
            </a:r>
            <a:r>
              <a:rPr lang="it-IT" sz="2800" dirty="0" err="1" smtClean="0"/>
              <a:t>evolution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C-thick</a:t>
            </a:r>
            <a:r>
              <a:rPr lang="it-IT" sz="2800" dirty="0" smtClean="0"/>
              <a:t> AGN?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219200" y="990600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essentially</a:t>
            </a:r>
            <a:r>
              <a:rPr lang="it-IT" dirty="0" smtClean="0"/>
              <a:t> do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know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In XRB </a:t>
            </a:r>
            <a:r>
              <a:rPr lang="it-IT" dirty="0" err="1" smtClean="0"/>
              <a:t>models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are </a:t>
            </a:r>
            <a:r>
              <a:rPr lang="it-IT" dirty="0" err="1" smtClean="0"/>
              <a:t>usually</a:t>
            </a:r>
            <a:r>
              <a:rPr lang="it-IT" dirty="0" smtClean="0"/>
              <a:t> </a:t>
            </a:r>
            <a:r>
              <a:rPr lang="it-IT" dirty="0" err="1" smtClean="0"/>
              <a:t>assumed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evolve </a:t>
            </a:r>
            <a:r>
              <a:rPr lang="it-IT" dirty="0" err="1" smtClean="0"/>
              <a:t>like</a:t>
            </a:r>
            <a:r>
              <a:rPr lang="it-IT" dirty="0" smtClean="0"/>
              <a:t> </a:t>
            </a:r>
            <a:r>
              <a:rPr lang="it-IT" dirty="0" err="1" smtClean="0"/>
              <a:t>less</a:t>
            </a:r>
            <a:r>
              <a:rPr lang="it-IT" dirty="0" smtClean="0"/>
              <a:t> </a:t>
            </a:r>
            <a:r>
              <a:rPr lang="it-IT" dirty="0" err="1" smtClean="0"/>
              <a:t>obscured</a:t>
            </a:r>
            <a:r>
              <a:rPr lang="it-IT" dirty="0" smtClean="0"/>
              <a:t> AGN,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/>
              <a:t>h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still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proven</a:t>
            </a:r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609600" y="3124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</a:t>
            </a:r>
            <a:r>
              <a:rPr kumimoji="0" lang="it-IT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</a:t>
            </a:r>
            <a:r>
              <a:rPr kumimoji="0" lang="it-IT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relative </a:t>
            </a:r>
            <a:r>
              <a:rPr kumimoji="0" lang="it-IT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fraction</a:t>
            </a:r>
            <a:r>
              <a:rPr kumimoji="0" lang="it-IT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</a:t>
            </a:r>
            <a:r>
              <a:rPr kumimoji="0" lang="it-IT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mildly</a:t>
            </a:r>
            <a:r>
              <a:rPr kumimoji="0" lang="it-IT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vs </a:t>
            </a:r>
            <a:r>
              <a:rPr kumimoji="0" lang="it-IT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heavily</a:t>
            </a:r>
            <a:r>
              <a:rPr kumimoji="0" lang="it-IT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C-thick</a:t>
            </a:r>
            <a:r>
              <a:rPr kumimoji="0" lang="it-IT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AGN?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19200" y="44196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essentially</a:t>
            </a:r>
            <a:r>
              <a:rPr lang="it-IT" dirty="0" smtClean="0"/>
              <a:t> do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know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In XRB </a:t>
            </a:r>
            <a:r>
              <a:rPr lang="it-IT" dirty="0" err="1" smtClean="0"/>
              <a:t>models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are </a:t>
            </a:r>
            <a:r>
              <a:rPr lang="it-IT" dirty="0" err="1" smtClean="0"/>
              <a:t>usually</a:t>
            </a:r>
            <a:r>
              <a:rPr lang="it-IT" dirty="0" smtClean="0"/>
              <a:t> </a:t>
            </a:r>
            <a:r>
              <a:rPr lang="it-IT" dirty="0" err="1" smtClean="0"/>
              <a:t>assumed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equally</a:t>
            </a:r>
            <a:r>
              <a:rPr lang="it-IT" dirty="0" smtClean="0"/>
              <a:t> </a:t>
            </a:r>
            <a:r>
              <a:rPr lang="it-IT" dirty="0" err="1" smtClean="0"/>
              <a:t>abundant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seeon"/>
          <p:cNvPicPr>
            <a:picLocks noChangeAspect="1" noChangeArrowheads="1"/>
          </p:cNvPicPr>
          <p:nvPr/>
        </p:nvPicPr>
        <p:blipFill>
          <a:blip r:embed="rId2"/>
          <a:srcRect t="15886" r="3125" b="8014"/>
          <a:stretch>
            <a:fillRect/>
          </a:stretch>
        </p:blipFill>
        <p:spPr bwMode="auto">
          <a:xfrm>
            <a:off x="1331913" y="908050"/>
            <a:ext cx="5905500" cy="4638675"/>
          </a:xfrm>
          <a:prstGeom prst="rect">
            <a:avLst/>
          </a:prstGeom>
          <a:noFill/>
        </p:spPr>
      </p:pic>
      <p:grpSp>
        <p:nvGrpSpPr>
          <p:cNvPr id="137219" name="Group 3"/>
          <p:cNvGrpSpPr>
            <a:grpSpLocks/>
          </p:cNvGrpSpPr>
          <p:nvPr/>
        </p:nvGrpSpPr>
        <p:grpSpPr bwMode="auto">
          <a:xfrm>
            <a:off x="1331913" y="908050"/>
            <a:ext cx="5903912" cy="4633913"/>
            <a:chOff x="839" y="572"/>
            <a:chExt cx="3719" cy="2919"/>
          </a:xfrm>
        </p:grpSpPr>
        <p:pic>
          <p:nvPicPr>
            <p:cNvPr id="137220" name="Picture 4" descr="seeon"/>
            <p:cNvPicPr>
              <a:picLocks noChangeAspect="1" noChangeArrowheads="1"/>
            </p:cNvPicPr>
            <p:nvPr/>
          </p:nvPicPr>
          <p:blipFill>
            <a:blip r:embed="rId3"/>
            <a:srcRect t="15825" r="2936" b="7985"/>
            <a:stretch>
              <a:fillRect/>
            </a:stretch>
          </p:blipFill>
          <p:spPr bwMode="auto">
            <a:xfrm>
              <a:off x="839" y="572"/>
              <a:ext cx="3719" cy="2919"/>
            </a:xfrm>
            <a:prstGeom prst="rect">
              <a:avLst/>
            </a:prstGeom>
            <a:noFill/>
          </p:spPr>
        </p:pic>
        <p:sp>
          <p:nvSpPr>
            <p:cNvPr id="137221" name="Text Box 5"/>
            <p:cNvSpPr txBox="1">
              <a:spLocks noChangeArrowheads="1"/>
            </p:cNvSpPr>
            <p:nvPr/>
          </p:nvSpPr>
          <p:spPr bwMode="auto">
            <a:xfrm>
              <a:off x="3742" y="799"/>
              <a:ext cx="734" cy="74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N thick </a:t>
              </a:r>
            </a:p>
            <a:p>
              <a:pPr algn="ctr"/>
              <a:r>
                <a:rPr lang="en-US">
                  <a:ea typeface="Arial" charset="0"/>
                  <a:cs typeface="Arial" charset="0"/>
                </a:rPr>
                <a:t>=</a:t>
              </a:r>
            </a:p>
            <a:p>
              <a:pPr algn="ctr"/>
              <a:r>
                <a:rPr lang="en-US">
                  <a:ea typeface="Arial" charset="0"/>
                  <a:cs typeface="Arial" charset="0"/>
                </a:rPr>
                <a:t>N thin</a:t>
              </a:r>
              <a:endParaRPr lang="it-IT">
                <a:ea typeface="Arial" charset="0"/>
                <a:cs typeface="Arial" charset="0"/>
              </a:endParaRPr>
            </a:p>
          </p:txBody>
        </p:sp>
      </p:grpSp>
      <p:pic>
        <p:nvPicPr>
          <p:cNvPr id="137222" name="Picture 6" descr="seeon"/>
          <p:cNvPicPr>
            <a:picLocks noChangeAspect="1" noChangeArrowheads="1"/>
          </p:cNvPicPr>
          <p:nvPr/>
        </p:nvPicPr>
        <p:blipFill>
          <a:blip r:embed="rId4"/>
          <a:srcRect t="16693" r="2916" b="8702"/>
          <a:stretch>
            <a:fillRect/>
          </a:stretch>
        </p:blipFill>
        <p:spPr bwMode="auto">
          <a:xfrm>
            <a:off x="1331913" y="963613"/>
            <a:ext cx="5903912" cy="4537075"/>
          </a:xfrm>
          <a:prstGeom prst="rect">
            <a:avLst/>
          </a:prstGeom>
          <a:noFill/>
        </p:spPr>
      </p:pic>
      <p:sp>
        <p:nvSpPr>
          <p:cNvPr id="137223" name="Rectangle 7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854075"/>
          </a:xfrm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  <a:latin typeface="Times New Roman" charset="0"/>
              </a:rPr>
              <a:t>The fit to the XRB spectrum</a:t>
            </a:r>
            <a:endParaRPr lang="it-IT" sz="40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914400" y="5562600"/>
            <a:ext cx="70572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COMPTON-THICK AGN NECESSARY TO FILL THE 30 KEV </a:t>
            </a:r>
            <a:r>
              <a:rPr lang="en-US" sz="1800" dirty="0" smtClean="0">
                <a:solidFill>
                  <a:schemeClr val="tx1"/>
                </a:solidFill>
              </a:rPr>
              <a:t>GAP:</a:t>
            </a:r>
          </a:p>
          <a:p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dirty="0" smtClean="0">
                <a:solidFill>
                  <a:schemeClr val="tx1"/>
                </a:solidFill>
              </a:rPr>
              <a:t>heir contribution varies from 10 to 30% depending on model assumptions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Many models in the literature. </a:t>
            </a:r>
            <a:endParaRPr lang="it-IT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3987" cy="1141413"/>
          </a:xfrm>
          <a:noFill/>
          <a:ln/>
        </p:spPr>
        <p:txBody>
          <a:bodyPr lIns="0" tIns="0" rIns="0" bIns="0"/>
          <a:lstStyle/>
          <a:p>
            <a:pPr algn="l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000" b="1">
                <a:solidFill>
                  <a:schemeClr val="tx1"/>
                </a:solidFill>
                <a:latin typeface="Times New Roman" charset="0"/>
              </a:rPr>
              <a:t>AGN number counts</a:t>
            </a:r>
            <a:r>
              <a:rPr lang="en-GB" sz="2000">
                <a:solidFill>
                  <a:schemeClr val="tx1"/>
                </a:solidFill>
                <a:latin typeface="Times New Roman" charset="0"/>
              </a:rPr>
              <a:t/>
            </a:r>
            <a:br>
              <a:rPr lang="en-GB" sz="2000">
                <a:solidFill>
                  <a:schemeClr val="tx1"/>
                </a:solidFill>
                <a:latin typeface="Times New Roman" charset="0"/>
              </a:rPr>
            </a:br>
            <a:r>
              <a:rPr lang="en-GB" sz="2000">
                <a:solidFill>
                  <a:schemeClr val="tx1"/>
                </a:solidFill>
                <a:latin typeface="Times New Roman" charset="0"/>
              </a:rPr>
              <a:t>logN-logS relation: source counts above a given flux S. At bright fluxes</a:t>
            </a:r>
            <a:br>
              <a:rPr lang="en-GB" sz="2000">
                <a:solidFill>
                  <a:schemeClr val="tx1"/>
                </a:solidFill>
                <a:latin typeface="Times New Roman" charset="0"/>
              </a:rPr>
            </a:br>
            <a:r>
              <a:rPr lang="en-GB" sz="2000">
                <a:solidFill>
                  <a:schemeClr val="tx1"/>
                </a:solidFill>
                <a:latin typeface="Times New Roman" charset="0"/>
              </a:rPr>
              <a:t>unobscured AGN dominates, while the contribution from obscured sources</a:t>
            </a:r>
            <a:br>
              <a:rPr lang="en-GB" sz="2000">
                <a:solidFill>
                  <a:schemeClr val="tx1"/>
                </a:solidFill>
                <a:latin typeface="Times New Roman" charset="0"/>
              </a:rPr>
            </a:br>
            <a:r>
              <a:rPr lang="en-GB" sz="2000">
                <a:solidFill>
                  <a:schemeClr val="tx1"/>
                </a:solidFill>
                <a:latin typeface="Times New Roman" charset="0"/>
              </a:rPr>
              <a:t>increases towards fainter fluxes.</a:t>
            </a:r>
            <a:endParaRPr lang="en-GB" sz="24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22300" y="3032125"/>
            <a:ext cx="7065963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marL="392113" lvl="1" indent="-196850" algn="ctr" defTabSz="828675" eaLnBrk="0" hangingPunct="0">
              <a:buClr>
                <a:srgbClr val="000000"/>
              </a:buClr>
              <a:buSzPct val="33000"/>
              <a:buFont typeface="StarBats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endParaRPr lang="en-GB" sz="2900">
              <a:solidFill>
                <a:schemeClr val="tx1"/>
              </a:solidFill>
              <a:latin typeface="Arial" charset="0"/>
            </a:endParaRPr>
          </a:p>
          <a:p>
            <a:pPr marL="392113" lvl="1" indent="-196850" algn="ctr" defTabSz="828675" eaLnBrk="0" hangingPunct="0">
              <a:buClr>
                <a:srgbClr val="000000"/>
              </a:buClr>
              <a:buSzPct val="33000"/>
              <a:buFont typeface="StarBats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endParaRPr lang="en-GB" sz="29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4821" name="Picture 5" descr="ec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412875"/>
            <a:ext cx="5237163" cy="5237163"/>
          </a:xfrm>
          <a:prstGeom prst="rect">
            <a:avLst/>
          </a:prstGeom>
          <a:noFill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424613" y="2081213"/>
            <a:ext cx="2111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For a Euclidean</a:t>
            </a:r>
          </a:p>
          <a:p>
            <a:r>
              <a:rPr lang="en-US">
                <a:solidFill>
                  <a:schemeClr val="tx1"/>
                </a:solidFill>
              </a:rPr>
              <a:t>Universe:</a:t>
            </a:r>
          </a:p>
          <a:p>
            <a:r>
              <a:rPr lang="en-US">
                <a:solidFill>
                  <a:schemeClr val="tx1"/>
                </a:solidFill>
              </a:rPr>
              <a:t>N(&gt;S) ~ S</a:t>
            </a:r>
            <a:r>
              <a:rPr lang="en-US" baseline="30000">
                <a:solidFill>
                  <a:schemeClr val="tx1"/>
                </a:solidFill>
              </a:rPr>
              <a:t>-1.5</a:t>
            </a:r>
            <a:endParaRPr lang="it-IT" baseline="30000">
              <a:solidFill>
                <a:schemeClr val="tx1"/>
              </a:solidFill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372225" y="5516563"/>
            <a:ext cx="226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[cgs] = erg/cm</a:t>
            </a:r>
            <a:r>
              <a:rPr lang="en-US" baseline="30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/s</a:t>
            </a:r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pi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052513"/>
            <a:ext cx="4249738" cy="4249737"/>
          </a:xfrm>
          <a:prstGeom prst="rect">
            <a:avLst/>
          </a:prstGeom>
          <a:noFill/>
        </p:spPr>
      </p:pic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1258888" y="188913"/>
            <a:ext cx="6973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tx1"/>
                </a:solidFill>
                <a:ea typeface="Arial" charset="0"/>
                <a:cs typeface="Arial" charset="0"/>
              </a:rPr>
              <a:t>Obscured AGN fraction vs sample limiting flux</a:t>
            </a:r>
            <a:endParaRPr lang="it-IT" sz="280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pic>
        <p:nvPicPr>
          <p:cNvPr id="139267" name="Picture 3" descr="ec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028700"/>
            <a:ext cx="4249737" cy="4249738"/>
          </a:xfrm>
          <a:prstGeom prst="rect">
            <a:avLst/>
          </a:prstGeom>
          <a:noFill/>
        </p:spPr>
      </p:pic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5076825" y="2924175"/>
            <a:ext cx="77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ea typeface="Arial" charset="0"/>
                <a:cs typeface="Arial" charset="0"/>
              </a:rPr>
              <a:t>Thick</a:t>
            </a:r>
            <a:endParaRPr lang="it-IT" sz="200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827088" y="2997200"/>
            <a:ext cx="776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ea typeface="Arial" charset="0"/>
                <a:cs typeface="Arial" charset="0"/>
              </a:rPr>
              <a:t>Thick</a:t>
            </a:r>
            <a:endParaRPr lang="it-IT" sz="200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6227763" y="1773238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ea typeface="Arial" charset="0"/>
                <a:cs typeface="Arial" charset="0"/>
              </a:rPr>
              <a:t>All abs.</a:t>
            </a:r>
            <a:endParaRPr lang="it-IT" sz="200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2916238" y="2781300"/>
            <a:ext cx="97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ea typeface="Arial" charset="0"/>
                <a:cs typeface="Arial" charset="0"/>
              </a:rPr>
              <a:t>All abs.</a:t>
            </a:r>
            <a:endParaRPr lang="it-IT" sz="200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1577975" y="836613"/>
            <a:ext cx="201295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Unicode MS" charset="0"/>
                <a:ea typeface="Arial" charset="0"/>
                <a:cs typeface="Arial" charset="0"/>
              </a:rPr>
              <a:t>2-10 keV samples</a:t>
            </a:r>
            <a:endParaRPr lang="it-IT" sz="180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Unicode MS" charset="0"/>
              <a:ea typeface="Arial" charset="0"/>
              <a:cs typeface="Arial" charset="0"/>
            </a:endParaRP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5310188" y="836613"/>
            <a:ext cx="31115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Unicode MS" charset="0"/>
                <a:ea typeface="Arial" charset="0"/>
                <a:cs typeface="Arial" charset="0"/>
              </a:rPr>
              <a:t>Swift/BAT (&gt; 10 keV) sample</a:t>
            </a:r>
            <a:endParaRPr lang="it-IT" sz="180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Unicode MS" charset="0"/>
              <a:ea typeface="Arial" charset="0"/>
              <a:cs typeface="Arial" charset="0"/>
            </a:endParaRPr>
          </a:p>
        </p:txBody>
      </p:sp>
      <p:grpSp>
        <p:nvGrpSpPr>
          <p:cNvPr id="139275" name="Group 11"/>
          <p:cNvGrpSpPr>
            <a:grpSpLocks/>
          </p:cNvGrpSpPr>
          <p:nvPr/>
        </p:nvGrpSpPr>
        <p:grpSpPr bwMode="auto">
          <a:xfrm>
            <a:off x="1416050" y="4773613"/>
            <a:ext cx="5378450" cy="1031875"/>
            <a:chOff x="851" y="3521"/>
            <a:chExt cx="3388" cy="650"/>
          </a:xfrm>
        </p:grpSpPr>
        <p:sp>
          <p:nvSpPr>
            <p:cNvPr id="139276" name="Line 12"/>
            <p:cNvSpPr>
              <a:spLocks noChangeShapeType="1"/>
            </p:cNvSpPr>
            <p:nvPr/>
          </p:nvSpPr>
          <p:spPr bwMode="auto">
            <a:xfrm flipH="1" flipV="1">
              <a:off x="1247" y="3521"/>
              <a:ext cx="363" cy="3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9277" name="Text Box 13"/>
            <p:cNvSpPr txBox="1">
              <a:spLocks noChangeArrowheads="1"/>
            </p:cNvSpPr>
            <p:nvPr/>
          </p:nvSpPr>
          <p:spPr bwMode="auto">
            <a:xfrm>
              <a:off x="851" y="3959"/>
              <a:ext cx="3388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Unicode MS" charset="0"/>
                  <a:ea typeface="Arial" charset="0"/>
                  <a:cs typeface="Arial" charset="0"/>
                </a:rPr>
                <a:t>Compton-thick candidates in the CDFS (Tozzi et al. 2006)</a:t>
              </a:r>
              <a:endParaRPr lang="it-IT" sz="1600">
                <a:effectLst>
                  <a:outerShdw blurRad="38100" dist="38100" dir="2700000" algn="tl">
                    <a:srgbClr val="DDDDDD"/>
                  </a:outerShdw>
                </a:effectLst>
                <a:latin typeface="Arial Unicode MS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39278" name="Text Box 14"/>
          <p:cNvSpPr txBox="1">
            <a:spLocks noChangeArrowheads="1"/>
          </p:cNvSpPr>
          <p:nvPr/>
        </p:nvSpPr>
        <p:spPr bwMode="auto">
          <a:xfrm>
            <a:off x="684213" y="6021388"/>
            <a:ext cx="815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Compton-thick AGN are present in very small numbers in current samples</a:t>
            </a:r>
            <a:endParaRPr lang="it-IT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Times New Roman" charset="0"/>
              </a:rPr>
              <a:t>ROSAT image of the moon (0.5-2 keV)</a:t>
            </a:r>
            <a:endParaRPr lang="it-IT" sz="3600">
              <a:latin typeface="Times New Roman" charset="0"/>
            </a:endParaRPr>
          </a:p>
        </p:txBody>
      </p:sp>
      <p:pic>
        <p:nvPicPr>
          <p:cNvPr id="48132" name="Picture 4" descr="rosat_mo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628775"/>
            <a:ext cx="4857750" cy="4762500"/>
          </a:xfrm>
          <a:prstGeom prst="rect">
            <a:avLst/>
          </a:prstGeom>
          <a:noFill/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03213" y="2513013"/>
            <a:ext cx="23066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The moon casts a</a:t>
            </a:r>
          </a:p>
          <a:p>
            <a:r>
              <a:rPr lang="en-US"/>
              <a:t>shadow on the </a:t>
            </a:r>
          </a:p>
          <a:p>
            <a:r>
              <a:rPr lang="en-US"/>
              <a:t>XRB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otaru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219200"/>
            <a:ext cx="4572000" cy="4572000"/>
          </a:xfrm>
          <a:prstGeom prst="rect">
            <a:avLst/>
          </a:prstGeom>
        </p:spPr>
      </p:pic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2057400" y="304800"/>
            <a:ext cx="55436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a typeface="Arial" charset="0"/>
                <a:cs typeface="Arial" charset="0"/>
              </a:rPr>
              <a:t>The fraction of C-thick AGN</a:t>
            </a:r>
            <a:endParaRPr lang="it-IT" sz="3600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4191000" y="4267200"/>
            <a:ext cx="1108559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Unicode MS" charset="0"/>
                <a:ea typeface="Arial" charset="0"/>
                <a:cs typeface="Arial" charset="0"/>
              </a:rPr>
              <a:t>2-10 </a:t>
            </a:r>
            <a:r>
              <a:rPr lang="en-US" sz="1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Unicode MS" charset="0"/>
                <a:ea typeface="Arial" charset="0"/>
                <a:cs typeface="Arial" charset="0"/>
              </a:rPr>
              <a:t>keV</a:t>
            </a:r>
            <a:endParaRPr lang="it-IT" sz="1800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Unicode MS" charset="0"/>
              <a:ea typeface="Arial" charset="0"/>
              <a:cs typeface="Arial" charset="0"/>
            </a:endParaRP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4572000" y="2743200"/>
            <a:ext cx="1102247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Unicode MS" charset="0"/>
                <a:ea typeface="Arial" charset="0"/>
                <a:cs typeface="Arial" charset="0"/>
              </a:rPr>
              <a:t>&gt; 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Unicode MS" charset="0"/>
                <a:ea typeface="Arial" charset="0"/>
                <a:cs typeface="Arial" charset="0"/>
              </a:rPr>
              <a:t>10 </a:t>
            </a:r>
            <a:r>
              <a:rPr lang="en-US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Unicode MS" charset="0"/>
                <a:ea typeface="Arial" charset="0"/>
                <a:cs typeface="Arial" charset="0"/>
              </a:rPr>
              <a:t>keV</a:t>
            </a:r>
            <a:endParaRPr lang="it-IT" sz="18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Unicode MS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Nuvola 26"/>
          <p:cNvSpPr/>
          <p:nvPr/>
        </p:nvSpPr>
        <p:spPr>
          <a:xfrm>
            <a:off x="741362" y="3077431"/>
            <a:ext cx="2101851" cy="210185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843213" y="3904642"/>
            <a:ext cx="719138" cy="584200"/>
            <a:chOff x="1247" y="2115"/>
            <a:chExt cx="3175" cy="1664"/>
          </a:xfrm>
        </p:grpSpPr>
        <p:sp>
          <p:nvSpPr>
            <p:cNvPr id="43032" name="Oval 24"/>
            <p:cNvSpPr>
              <a:spLocks noChangeArrowheads="1"/>
            </p:cNvSpPr>
            <p:nvPr/>
          </p:nvSpPr>
          <p:spPr bwMode="auto">
            <a:xfrm>
              <a:off x="2699" y="2795"/>
              <a:ext cx="272" cy="2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033" name="Oval 25"/>
            <p:cNvSpPr>
              <a:spLocks noChangeArrowheads="1"/>
            </p:cNvSpPr>
            <p:nvPr/>
          </p:nvSpPr>
          <p:spPr bwMode="auto">
            <a:xfrm>
              <a:off x="1247" y="2931"/>
              <a:ext cx="1361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034" name="Oval 26"/>
            <p:cNvSpPr>
              <a:spLocks noChangeArrowheads="1"/>
            </p:cNvSpPr>
            <p:nvPr/>
          </p:nvSpPr>
          <p:spPr bwMode="auto">
            <a:xfrm>
              <a:off x="3061" y="2931"/>
              <a:ext cx="1361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035" name="Oval 27"/>
            <p:cNvSpPr>
              <a:spLocks noChangeArrowheads="1"/>
            </p:cNvSpPr>
            <p:nvPr/>
          </p:nvSpPr>
          <p:spPr bwMode="auto">
            <a:xfrm>
              <a:off x="1610" y="2115"/>
              <a:ext cx="2450" cy="576"/>
            </a:xfrm>
            <a:prstGeom prst="ellipse">
              <a:avLst/>
            </a:prstGeom>
            <a:pattFill prst="pct10">
              <a:fgClr>
                <a:schemeClr val="tx2">
                  <a:alpha val="97000"/>
                </a:schemeClr>
              </a:fgClr>
              <a:bgClr>
                <a:schemeClr val="bg1">
                  <a:alpha val="97000"/>
                </a:schemeClr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036" name="Oval 28"/>
            <p:cNvSpPr>
              <a:spLocks noChangeArrowheads="1"/>
            </p:cNvSpPr>
            <p:nvPr/>
          </p:nvSpPr>
          <p:spPr bwMode="auto">
            <a:xfrm>
              <a:off x="1655" y="3203"/>
              <a:ext cx="2450" cy="576"/>
            </a:xfrm>
            <a:prstGeom prst="ellipse">
              <a:avLst/>
            </a:prstGeom>
            <a:pattFill prst="pct10">
              <a:fgClr>
                <a:schemeClr val="tx2">
                  <a:alpha val="97000"/>
                </a:schemeClr>
              </a:fgClr>
              <a:bgClr>
                <a:schemeClr val="bg1">
                  <a:alpha val="97000"/>
                </a:schemeClr>
              </a:bgClr>
            </a:patt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43056" name="Text Box 48"/>
          <p:cNvSpPr txBox="1">
            <a:spLocks noChangeArrowheads="1"/>
          </p:cNvSpPr>
          <p:nvPr/>
        </p:nvSpPr>
        <p:spPr bwMode="auto">
          <a:xfrm>
            <a:off x="1143000" y="4038600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torus</a:t>
            </a:r>
            <a:endParaRPr lang="it-IT" dirty="0"/>
          </a:p>
        </p:txBody>
      </p:sp>
      <p:sp>
        <p:nvSpPr>
          <p:cNvPr id="23" name="Rectangle 7"/>
          <p:cNvSpPr>
            <a:spLocks noGrp="1" noChangeArrowheads="1"/>
          </p:cNvSpPr>
          <p:nvPr>
            <p:ph type="title"/>
          </p:nvPr>
        </p:nvSpPr>
        <p:spPr>
          <a:xfrm>
            <a:off x="214521" y="86420"/>
            <a:ext cx="5421823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i="1" dirty="0" smtClean="0">
                <a:solidFill>
                  <a:srgbClr val="FF0000"/>
                </a:solidFill>
                <a:latin typeface="Times New Roman" pitchFamily="-65" charset="0"/>
              </a:rPr>
              <a:t>How to select C-thick AGN?</a:t>
            </a:r>
            <a:endParaRPr lang="it-IT" sz="4000" i="1" dirty="0">
              <a:solidFill>
                <a:srgbClr val="FF0000"/>
              </a:solidFill>
              <a:latin typeface="Times New Roman" pitchFamily="-65" charset="0"/>
            </a:endParaRPr>
          </a:p>
        </p:txBody>
      </p:sp>
      <p:sp>
        <p:nvSpPr>
          <p:cNvPr id="25" name="Nuvola 24"/>
          <p:cNvSpPr/>
          <p:nvPr/>
        </p:nvSpPr>
        <p:spPr>
          <a:xfrm>
            <a:off x="3581400" y="3048000"/>
            <a:ext cx="2101851" cy="210185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igura a mano libera 28"/>
          <p:cNvSpPr/>
          <p:nvPr/>
        </p:nvSpPr>
        <p:spPr>
          <a:xfrm flipH="1">
            <a:off x="2256482" y="1250018"/>
            <a:ext cx="1954433" cy="1600199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blipFill rotWithShape="1"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igura a mano libera 29"/>
          <p:cNvSpPr/>
          <p:nvPr/>
        </p:nvSpPr>
        <p:spPr>
          <a:xfrm flipH="1">
            <a:off x="2195512" y="5257801"/>
            <a:ext cx="1954433" cy="1600199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blipFill rotWithShape="1"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/>
          <p:cNvSpPr txBox="1"/>
          <p:nvPr/>
        </p:nvSpPr>
        <p:spPr>
          <a:xfrm>
            <a:off x="4114800" y="3733800"/>
            <a:ext cx="1908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IR </a:t>
            </a:r>
            <a:r>
              <a:rPr lang="it-IT" sz="2000" dirty="0" err="1" smtClean="0"/>
              <a:t>emission</a:t>
            </a:r>
            <a:endParaRPr lang="it-IT" sz="2000" dirty="0" smtClean="0"/>
          </a:p>
          <a:p>
            <a:r>
              <a:rPr lang="it-IT" sz="2000" dirty="0" err="1"/>
              <a:t>f</a:t>
            </a:r>
            <a:r>
              <a:rPr lang="it-IT" sz="2000" dirty="0" err="1" smtClean="0"/>
              <a:t>rom</a:t>
            </a:r>
            <a:r>
              <a:rPr lang="it-IT" sz="2000" dirty="0" smtClean="0"/>
              <a:t> </a:t>
            </a:r>
            <a:r>
              <a:rPr lang="it-IT" sz="2000" dirty="0" err="1" smtClean="0"/>
              <a:t>heated</a:t>
            </a:r>
            <a:r>
              <a:rPr lang="it-IT" sz="2000" dirty="0" smtClean="0"/>
              <a:t> </a:t>
            </a:r>
            <a:r>
              <a:rPr lang="it-IT" sz="2000" dirty="0" err="1" smtClean="0"/>
              <a:t>d</a:t>
            </a:r>
            <a:r>
              <a:rPr lang="it-IT" sz="2000" dirty="0" err="1" smtClean="0"/>
              <a:t>ust</a:t>
            </a:r>
            <a:endParaRPr lang="it-IT" sz="2000" dirty="0"/>
          </a:p>
        </p:txBody>
      </p:sp>
      <p:sp>
        <p:nvSpPr>
          <p:cNvPr id="32" name="Line 38"/>
          <p:cNvSpPr>
            <a:spLocks noChangeShapeType="1"/>
          </p:cNvSpPr>
          <p:nvPr/>
        </p:nvSpPr>
        <p:spPr bwMode="auto">
          <a:xfrm flipH="1" flipV="1">
            <a:off x="3103073" y="2203886"/>
            <a:ext cx="96811" cy="1700756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" name="Line 37"/>
          <p:cNvSpPr>
            <a:spLocks noChangeShapeType="1"/>
          </p:cNvSpPr>
          <p:nvPr/>
        </p:nvSpPr>
        <p:spPr bwMode="auto">
          <a:xfrm flipV="1">
            <a:off x="3254086" y="1752599"/>
            <a:ext cx="1520752" cy="451285"/>
          </a:xfrm>
          <a:prstGeom prst="line">
            <a:avLst/>
          </a:prstGeom>
          <a:noFill/>
          <a:ln w="25400">
            <a:solidFill>
              <a:srgbClr val="008000"/>
            </a:solidFill>
            <a:prstDash val="dash"/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" name="CasellaDiTesto 33"/>
          <p:cNvSpPr txBox="1"/>
          <p:nvPr/>
        </p:nvSpPr>
        <p:spPr>
          <a:xfrm>
            <a:off x="2362200" y="1447800"/>
            <a:ext cx="1325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8000"/>
                </a:solidFill>
              </a:rPr>
              <a:t>Narrow</a:t>
            </a:r>
            <a:r>
              <a:rPr lang="it-IT" dirty="0" smtClean="0">
                <a:solidFill>
                  <a:srgbClr val="008000"/>
                </a:solidFill>
              </a:rPr>
              <a:t> </a:t>
            </a:r>
            <a:r>
              <a:rPr lang="it-IT" dirty="0" err="1" smtClean="0">
                <a:solidFill>
                  <a:srgbClr val="008000"/>
                </a:solidFill>
              </a:rPr>
              <a:t>Line</a:t>
            </a:r>
            <a:endParaRPr lang="it-IT" dirty="0" smtClean="0">
              <a:solidFill>
                <a:srgbClr val="008000"/>
              </a:solidFill>
            </a:endParaRPr>
          </a:p>
          <a:p>
            <a:r>
              <a:rPr lang="it-IT" dirty="0" err="1" smtClean="0">
                <a:solidFill>
                  <a:srgbClr val="008000"/>
                </a:solidFill>
              </a:rPr>
              <a:t>Region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4572000" y="1981200"/>
            <a:ext cx="4230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srgbClr val="008000"/>
                </a:solidFill>
              </a:rPr>
              <a:t>Optical</a:t>
            </a:r>
            <a:r>
              <a:rPr lang="it-IT" sz="2000" dirty="0" smtClean="0">
                <a:solidFill>
                  <a:srgbClr val="008000"/>
                </a:solidFill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</a:rPr>
              <a:t>emission</a:t>
            </a:r>
            <a:r>
              <a:rPr lang="it-IT" sz="2000" dirty="0" smtClean="0">
                <a:solidFill>
                  <a:srgbClr val="008000"/>
                </a:solidFill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</a:rPr>
              <a:t>lines</a:t>
            </a:r>
            <a:r>
              <a:rPr lang="it-IT" sz="2000" dirty="0" smtClean="0">
                <a:solidFill>
                  <a:srgbClr val="008000"/>
                </a:solidFill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</a:rPr>
              <a:t>of</a:t>
            </a:r>
            <a:r>
              <a:rPr lang="it-IT" sz="2000" dirty="0" smtClean="0">
                <a:solidFill>
                  <a:srgbClr val="008000"/>
                </a:solidFill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</a:rPr>
              <a:t>photo-ionized</a:t>
            </a:r>
            <a:endParaRPr lang="it-IT" sz="2000" dirty="0" smtClean="0">
              <a:solidFill>
                <a:srgbClr val="008000"/>
              </a:solidFill>
            </a:endParaRPr>
          </a:p>
          <a:p>
            <a:r>
              <a:rPr lang="it-IT" sz="2000" dirty="0" err="1">
                <a:solidFill>
                  <a:srgbClr val="008000"/>
                </a:solidFill>
              </a:rPr>
              <a:t>e</a:t>
            </a:r>
            <a:r>
              <a:rPr lang="it-IT" sz="2000" dirty="0" err="1" smtClean="0">
                <a:solidFill>
                  <a:srgbClr val="008000"/>
                </a:solidFill>
              </a:rPr>
              <a:t>lements</a:t>
            </a:r>
            <a:r>
              <a:rPr lang="it-IT" sz="2000" dirty="0" smtClean="0">
                <a:solidFill>
                  <a:srgbClr val="008000"/>
                </a:solidFill>
              </a:rPr>
              <a:t>:</a:t>
            </a:r>
            <a:r>
              <a:rPr lang="it-IT" sz="2000" dirty="0">
                <a:solidFill>
                  <a:srgbClr val="008000"/>
                </a:solidFill>
              </a:rPr>
              <a:t> </a:t>
            </a:r>
            <a:r>
              <a:rPr lang="it-IT" sz="2000" dirty="0" smtClean="0">
                <a:solidFill>
                  <a:srgbClr val="008000"/>
                </a:solidFill>
              </a:rPr>
              <a:t>e</a:t>
            </a:r>
            <a:r>
              <a:rPr lang="it-IT" sz="2000" dirty="0" smtClean="0">
                <a:solidFill>
                  <a:srgbClr val="008000"/>
                </a:solidFill>
              </a:rPr>
              <a:t>.g. [O III]</a:t>
            </a:r>
            <a:r>
              <a:rPr lang="it-IT" sz="2000" dirty="0" smtClean="0">
                <a:solidFill>
                  <a:srgbClr val="008000"/>
                </a:solidFill>
              </a:rPr>
              <a:t>5007, [</a:t>
            </a:r>
            <a:r>
              <a:rPr lang="it-IT" sz="2000" dirty="0" err="1" smtClean="0">
                <a:solidFill>
                  <a:srgbClr val="008000"/>
                </a:solidFill>
              </a:rPr>
              <a:t>NeV</a:t>
            </a:r>
            <a:r>
              <a:rPr lang="it-IT" sz="2000" dirty="0" smtClean="0">
                <a:solidFill>
                  <a:srgbClr val="008000"/>
                </a:solidFill>
              </a:rPr>
              <a:t>]3427</a:t>
            </a:r>
            <a:r>
              <a:rPr lang="it-IT" sz="2000" dirty="0" smtClean="0"/>
              <a:t> </a:t>
            </a:r>
            <a:endParaRPr lang="it-IT" sz="2000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7010400" y="685800"/>
            <a:ext cx="117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OBSERVER</a:t>
            </a:r>
            <a:endParaRPr lang="it-IT" dirty="0"/>
          </a:p>
        </p:txBody>
      </p:sp>
      <p:sp>
        <p:nvSpPr>
          <p:cNvPr id="37" name="Ovale 36"/>
          <p:cNvSpPr/>
          <p:nvPr/>
        </p:nvSpPr>
        <p:spPr>
          <a:xfrm>
            <a:off x="6969173" y="609600"/>
            <a:ext cx="1752600" cy="64041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V="1">
            <a:off x="5421823" y="3460533"/>
            <a:ext cx="597977" cy="138112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" name="CasellaDiTesto 39"/>
          <p:cNvSpPr txBox="1"/>
          <p:nvPr/>
        </p:nvSpPr>
        <p:spPr>
          <a:xfrm>
            <a:off x="5606178" y="5029200"/>
            <a:ext cx="35378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schemeClr val="tx1"/>
                </a:solidFill>
              </a:rPr>
              <a:t>Objects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with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unusually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weak</a:t>
            </a:r>
            <a:endParaRPr lang="it-IT" sz="2000" dirty="0" smtClean="0">
              <a:solidFill>
                <a:schemeClr val="tx1"/>
              </a:solidFill>
            </a:endParaRPr>
          </a:p>
          <a:p>
            <a:r>
              <a:rPr lang="it-IT" sz="2000" dirty="0" err="1" smtClean="0">
                <a:solidFill>
                  <a:schemeClr val="tx1"/>
                </a:solidFill>
              </a:rPr>
              <a:t>X-ray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emission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wrt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to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2000" dirty="0" smtClean="0">
                <a:solidFill>
                  <a:schemeClr val="tx1"/>
                </a:solidFill>
              </a:rPr>
              <a:t>IR (e.g. at 6</a:t>
            </a:r>
            <a:r>
              <a:rPr lang="it-IT" sz="2000" dirty="0">
                <a:solidFill>
                  <a:schemeClr val="tx1"/>
                </a:solidFill>
                <a:latin typeface="Symbol"/>
              </a:rPr>
              <a:t>m</a:t>
            </a:r>
            <a:r>
              <a:rPr lang="it-IT" sz="2000" dirty="0" smtClean="0">
                <a:solidFill>
                  <a:schemeClr val="tx1"/>
                </a:solidFill>
              </a:rPr>
              <a:t>m) or </a:t>
            </a:r>
            <a:r>
              <a:rPr lang="it-IT" sz="2000" dirty="0" err="1" smtClean="0">
                <a:solidFill>
                  <a:schemeClr val="tx1"/>
                </a:solidFill>
              </a:rPr>
              <a:t>line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emission</a:t>
            </a:r>
            <a:endParaRPr lang="it-IT" sz="2000" dirty="0" smtClean="0">
              <a:solidFill>
                <a:schemeClr val="tx1"/>
              </a:solidFill>
            </a:endParaRPr>
          </a:p>
          <a:p>
            <a:r>
              <a:rPr lang="it-IT" sz="2000" dirty="0" smtClean="0">
                <a:solidFill>
                  <a:schemeClr val="tx1"/>
                </a:solidFill>
              </a:rPr>
              <a:t>are candidate </a:t>
            </a:r>
            <a:r>
              <a:rPr lang="it-IT" sz="2000" dirty="0" err="1" smtClean="0">
                <a:solidFill>
                  <a:schemeClr val="tx1"/>
                </a:solidFill>
              </a:rPr>
              <a:t>C-thick</a:t>
            </a:r>
            <a:r>
              <a:rPr lang="it-IT" sz="2000" dirty="0" smtClean="0">
                <a:solidFill>
                  <a:schemeClr val="tx1"/>
                </a:solidFill>
              </a:rPr>
              <a:t> AGN </a:t>
            </a:r>
            <a:endParaRPr lang="it-IT" sz="2000" dirty="0">
              <a:solidFill>
                <a:schemeClr val="tx1"/>
              </a:solidFill>
            </a:endParaRPr>
          </a:p>
        </p:txBody>
      </p:sp>
      <p:grpSp>
        <p:nvGrpSpPr>
          <p:cNvPr id="41" name="Gruppo 40"/>
          <p:cNvGrpSpPr/>
          <p:nvPr/>
        </p:nvGrpSpPr>
        <p:grpSpPr>
          <a:xfrm>
            <a:off x="762000" y="-1447800"/>
            <a:ext cx="6096000" cy="5638800"/>
            <a:chOff x="2827421" y="1349222"/>
            <a:chExt cx="7420731" cy="6985951"/>
          </a:xfrm>
        </p:grpSpPr>
        <p:grpSp>
          <p:nvGrpSpPr>
            <p:cNvPr id="42" name="Gruppo 17"/>
            <p:cNvGrpSpPr/>
            <p:nvPr/>
          </p:nvGrpSpPr>
          <p:grpSpPr>
            <a:xfrm>
              <a:off x="2827421" y="1349222"/>
              <a:ext cx="7420731" cy="6985951"/>
              <a:chOff x="2725508" y="1841578"/>
              <a:chExt cx="7420731" cy="6985951"/>
            </a:xfrm>
          </p:grpSpPr>
          <p:grpSp>
            <p:nvGrpSpPr>
              <p:cNvPr id="45" name="Gruppo 11"/>
              <p:cNvGrpSpPr/>
              <p:nvPr/>
            </p:nvGrpSpPr>
            <p:grpSpPr>
              <a:xfrm>
                <a:off x="2725508" y="1841578"/>
                <a:ext cx="7420731" cy="6985951"/>
                <a:chOff x="971550" y="2276475"/>
                <a:chExt cx="5249725" cy="6119967"/>
              </a:xfrm>
            </p:grpSpPr>
            <p:sp>
              <p:nvSpPr>
                <p:cNvPr id="4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71550" y="2276475"/>
                  <a:ext cx="18466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342900" indent="-342900"/>
                  <a:r>
                    <a:rPr lang="en-US" dirty="0" smtClean="0"/>
                    <a:t> </a:t>
                  </a:r>
                  <a:endParaRPr lang="it-IT" dirty="0"/>
                </a:p>
              </p:txBody>
            </p:sp>
            <p:pic>
              <p:nvPicPr>
                <p:cNvPr id="48" name="Immagine 47" descr="spec_ave_CT.jpg"/>
                <p:cNvPicPr>
                  <a:picLocks noChangeAspect="1"/>
                </p:cNvPicPr>
                <p:nvPr/>
              </p:nvPicPr>
              <p:blipFill>
                <a:blip r:embed="rId3"/>
                <a:srcRect l="3540" t="6667" r="8389" b="8889"/>
                <a:stretch>
                  <a:fillRect/>
                </a:stretch>
              </p:blipFill>
              <p:spPr>
                <a:xfrm rot="16200000">
                  <a:off x="2517679" y="4692845"/>
                  <a:ext cx="3229932" cy="4177261"/>
                </a:xfrm>
                <a:prstGeom prst="rect">
                  <a:avLst/>
                </a:prstGeom>
              </p:spPr>
            </p:pic>
            <p:cxnSp>
              <p:nvCxnSpPr>
                <p:cNvPr id="49" name="Connettore 2 48"/>
                <p:cNvCxnSpPr/>
                <p:nvPr/>
              </p:nvCxnSpPr>
              <p:spPr>
                <a:xfrm>
                  <a:off x="4280624" y="6594079"/>
                  <a:ext cx="609600" cy="1588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Connettore 2 45"/>
              <p:cNvCxnSpPr/>
              <p:nvPr/>
            </p:nvCxnSpPr>
            <p:spPr>
              <a:xfrm>
                <a:off x="5269439" y="7836929"/>
                <a:ext cx="776743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CasellaDiTesto 42"/>
            <p:cNvSpPr txBox="1"/>
            <p:nvPr/>
          </p:nvSpPr>
          <p:spPr>
            <a:xfrm>
              <a:off x="4990352" y="6811173"/>
              <a:ext cx="1352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/>
                <a:t>[</a:t>
              </a:r>
              <a:r>
                <a:rPr lang="it-IT" sz="2000" dirty="0" err="1" smtClean="0"/>
                <a:t>NeV</a:t>
              </a:r>
              <a:r>
                <a:rPr lang="it-IT" sz="2000" dirty="0" smtClean="0"/>
                <a:t>]3427</a:t>
              </a:r>
              <a:endParaRPr lang="it-IT" sz="2000" dirty="0"/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7123952" y="5744373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/>
                <a:t>[OIII]5007</a:t>
              </a:r>
              <a:endParaRPr lang="it-IT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706437"/>
          </a:xfrm>
        </p:spPr>
        <p:txBody>
          <a:bodyPr/>
          <a:lstStyle/>
          <a:p>
            <a:r>
              <a:rPr lang="en-US" sz="3600" i="1" dirty="0" smtClean="0">
                <a:solidFill>
                  <a:srgbClr val="FF0000"/>
                </a:solidFill>
                <a:latin typeface="Times New Roman" pitchFamily="-65" charset="0"/>
              </a:rPr>
              <a:t>Space density of C-thick AGN</a:t>
            </a:r>
            <a:endParaRPr lang="it-IT" sz="3600" i="1" dirty="0">
              <a:solidFill>
                <a:srgbClr val="FF0000"/>
              </a:solidFill>
              <a:latin typeface="Times New Roman" pitchFamily="-65" charset="0"/>
            </a:endParaRP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71550" y="2276475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dirty="0" smtClean="0"/>
              <a:t> </a:t>
            </a:r>
            <a:endParaRPr lang="it-IT" dirty="0"/>
          </a:p>
        </p:txBody>
      </p:sp>
      <p:pic>
        <p:nvPicPr>
          <p:cNvPr id="6" name="Immagine 5" descr="v09_nomartinez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38200"/>
            <a:ext cx="4572000" cy="4572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524000" y="54864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But</a:t>
            </a:r>
            <a:r>
              <a:rPr lang="it-IT" sz="2000" dirty="0" smtClean="0"/>
              <a:t> </a:t>
            </a:r>
            <a:r>
              <a:rPr lang="it-IT" sz="2000" dirty="0" err="1" smtClean="0"/>
              <a:t>these</a:t>
            </a:r>
            <a:r>
              <a:rPr lang="it-IT" sz="2000" dirty="0" smtClean="0"/>
              <a:t> are </a:t>
            </a:r>
            <a:r>
              <a:rPr lang="it-IT" sz="2000" dirty="0" err="1" smtClean="0"/>
              <a:t>indirect</a:t>
            </a:r>
            <a:r>
              <a:rPr lang="it-IT" sz="2000" dirty="0" smtClean="0"/>
              <a:t> </a:t>
            </a:r>
            <a:r>
              <a:rPr lang="it-IT" sz="2000" dirty="0" err="1" smtClean="0"/>
              <a:t>estimates</a:t>
            </a:r>
            <a:r>
              <a:rPr lang="it-IT" sz="2000" dirty="0" smtClean="0"/>
              <a:t>: </a:t>
            </a:r>
            <a:r>
              <a:rPr lang="it-IT" sz="2000" dirty="0" err="1" smtClean="0"/>
              <a:t>one</a:t>
            </a:r>
            <a:r>
              <a:rPr lang="it-IT" sz="2000" dirty="0" smtClean="0"/>
              <a:t> </a:t>
            </a:r>
            <a:r>
              <a:rPr lang="it-IT" sz="2000" dirty="0" err="1" smtClean="0"/>
              <a:t>needs</a:t>
            </a:r>
            <a:r>
              <a:rPr lang="it-IT" sz="2000" dirty="0"/>
              <a:t> </a:t>
            </a:r>
            <a:r>
              <a:rPr lang="it-IT" sz="2000" dirty="0" err="1" smtClean="0"/>
              <a:t>X-ray</a:t>
            </a:r>
            <a:r>
              <a:rPr lang="it-IT" sz="2000" dirty="0" smtClean="0"/>
              <a:t> </a:t>
            </a:r>
            <a:r>
              <a:rPr lang="it-IT" sz="2000" dirty="0" err="1" smtClean="0"/>
              <a:t>spectra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unambiguously</a:t>
            </a:r>
            <a:r>
              <a:rPr lang="it-IT" sz="2000" dirty="0" smtClean="0"/>
              <a:t> </a:t>
            </a:r>
            <a:r>
              <a:rPr lang="it-IT" sz="2000" dirty="0" err="1" smtClean="0"/>
              <a:t>select</a:t>
            </a:r>
            <a:r>
              <a:rPr lang="it-IT" sz="2000" dirty="0" smtClean="0"/>
              <a:t> </a:t>
            </a:r>
            <a:r>
              <a:rPr lang="it-IT" sz="2000" dirty="0" err="1" smtClean="0"/>
              <a:t>C-thick</a:t>
            </a:r>
            <a:r>
              <a:rPr lang="it-IT" sz="2000" dirty="0" smtClean="0"/>
              <a:t> AGN 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l4rg0_postproce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6858000" cy="6858000"/>
          </a:xfrm>
          <a:prstGeom prst="rect">
            <a:avLst/>
          </a:prstGeom>
        </p:spPr>
      </p:pic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250825" y="1412875"/>
            <a:ext cx="1974900" cy="77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800" dirty="0">
                <a:latin typeface="Charter" charset="0"/>
              </a:rPr>
              <a:t>red   =  </a:t>
            </a:r>
            <a:r>
              <a:rPr lang="en-GB" sz="1800" dirty="0" smtClean="0">
                <a:latin typeface="Charter" charset="0"/>
              </a:rPr>
              <a:t>0.4 </a:t>
            </a:r>
            <a:r>
              <a:rPr lang="en-GB" sz="1800" dirty="0">
                <a:latin typeface="Charter" charset="0"/>
              </a:rPr>
              <a:t>-1 </a:t>
            </a:r>
            <a:r>
              <a:rPr lang="en-GB" sz="1800" dirty="0" err="1">
                <a:latin typeface="Charter" charset="0"/>
              </a:rPr>
              <a:t>keV</a:t>
            </a:r>
            <a:endParaRPr lang="en-GB" sz="1800" dirty="0">
              <a:latin typeface="Charter" charset="0"/>
            </a:endParaRP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800" dirty="0">
                <a:solidFill>
                  <a:srgbClr val="00FF00"/>
                </a:solidFill>
                <a:latin typeface="Charter" charset="0"/>
              </a:rPr>
              <a:t>green =    1 - 2 </a:t>
            </a:r>
            <a:r>
              <a:rPr lang="en-GB" sz="1800" dirty="0" err="1">
                <a:solidFill>
                  <a:srgbClr val="00FF00"/>
                </a:solidFill>
                <a:latin typeface="Charter" charset="0"/>
              </a:rPr>
              <a:t>keV</a:t>
            </a:r>
            <a:endParaRPr lang="en-GB" sz="1800" dirty="0">
              <a:solidFill>
                <a:srgbClr val="00FF00"/>
              </a:solidFill>
              <a:latin typeface="Charter" charset="0"/>
            </a:endParaRP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800" dirty="0">
                <a:solidFill>
                  <a:srgbClr val="00B8FF"/>
                </a:solidFill>
                <a:latin typeface="Charter" charset="0"/>
              </a:rPr>
              <a:t>blue   =    2</a:t>
            </a:r>
            <a:r>
              <a:rPr lang="en-GB" sz="1800" dirty="0" smtClean="0">
                <a:solidFill>
                  <a:srgbClr val="00B8FF"/>
                </a:solidFill>
                <a:latin typeface="Charter" charset="0"/>
              </a:rPr>
              <a:t> -8 </a:t>
            </a:r>
            <a:r>
              <a:rPr lang="en-GB" sz="1800" dirty="0" err="1">
                <a:solidFill>
                  <a:srgbClr val="00B8FF"/>
                </a:solidFill>
                <a:latin typeface="Charter" charset="0"/>
              </a:rPr>
              <a:t>keV</a:t>
            </a:r>
            <a:endParaRPr lang="en-GB" sz="1800" dirty="0">
              <a:solidFill>
                <a:srgbClr val="00B8FF"/>
              </a:solidFill>
              <a:latin typeface="Charter" charset="0"/>
            </a:endParaRP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1219200" y="381000"/>
            <a:ext cx="6776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2.5Ms XMM image of the Chandra </a:t>
            </a:r>
            <a:r>
              <a:rPr lang="en-US" dirty="0"/>
              <a:t>Deep Field South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391400" y="990600"/>
            <a:ext cx="1359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~0.</a:t>
            </a:r>
            <a:r>
              <a:rPr lang="it-IT" dirty="0" err="1">
                <a:solidFill>
                  <a:schemeClr val="bg1"/>
                </a:solidFill>
              </a:rPr>
              <a:t>3</a:t>
            </a:r>
            <a:r>
              <a:rPr lang="it-IT" dirty="0" smtClean="0">
                <a:solidFill>
                  <a:schemeClr val="bg1"/>
                </a:solidFill>
              </a:rPr>
              <a:t> deg</a:t>
            </a:r>
            <a:r>
              <a:rPr lang="it-IT" baseline="30000" dirty="0" smtClean="0">
                <a:solidFill>
                  <a:schemeClr val="bg1"/>
                </a:solidFill>
              </a:rPr>
              <a:t>2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781800" y="6019800"/>
            <a:ext cx="2022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PI A. </a:t>
            </a:r>
            <a:r>
              <a:rPr lang="it-IT" dirty="0" err="1" smtClean="0">
                <a:solidFill>
                  <a:srgbClr val="FFFF00"/>
                </a:solidFill>
              </a:rPr>
              <a:t>Comastri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52400" y="5486400"/>
            <a:ext cx="47288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srgbClr val="FFFF00"/>
                </a:solidFill>
              </a:rPr>
              <a:t>Goals</a:t>
            </a:r>
            <a:r>
              <a:rPr lang="it-IT" sz="2000" dirty="0" smtClean="0">
                <a:solidFill>
                  <a:srgbClr val="FFFF00"/>
                </a:solidFill>
              </a:rPr>
              <a:t>:  </a:t>
            </a:r>
          </a:p>
          <a:p>
            <a:r>
              <a:rPr lang="it-IT" sz="2000" dirty="0" err="1" smtClean="0">
                <a:solidFill>
                  <a:schemeClr val="bg1"/>
                </a:solidFill>
              </a:rPr>
              <a:t>resolve</a:t>
            </a:r>
            <a:r>
              <a:rPr lang="it-IT" sz="2000" dirty="0" smtClean="0">
                <a:solidFill>
                  <a:schemeClr val="bg1"/>
                </a:solidFill>
              </a:rPr>
              <a:t> the XRB in the 5-10 </a:t>
            </a:r>
            <a:r>
              <a:rPr lang="it-IT" sz="2000" dirty="0" err="1" smtClean="0">
                <a:solidFill>
                  <a:schemeClr val="bg1"/>
                </a:solidFill>
              </a:rPr>
              <a:t>keV</a:t>
            </a:r>
            <a:r>
              <a:rPr lang="it-IT" sz="2000" dirty="0" smtClean="0">
                <a:solidFill>
                  <a:schemeClr val="bg1"/>
                </a:solidFill>
              </a:rPr>
              <a:t> band</a:t>
            </a:r>
          </a:p>
          <a:p>
            <a:r>
              <a:rPr lang="it-IT" sz="2000" dirty="0" err="1">
                <a:solidFill>
                  <a:schemeClr val="bg1"/>
                </a:solidFill>
              </a:rPr>
              <a:t>g</a:t>
            </a:r>
            <a:r>
              <a:rPr lang="it-IT" sz="2000" dirty="0" err="1" smtClean="0">
                <a:solidFill>
                  <a:schemeClr val="bg1"/>
                </a:solidFill>
              </a:rPr>
              <a:t>et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spectra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of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distant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heavily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obscured</a:t>
            </a:r>
            <a:r>
              <a:rPr lang="it-IT" sz="2000" dirty="0" smtClean="0">
                <a:solidFill>
                  <a:schemeClr val="bg1"/>
                </a:solidFill>
              </a:rPr>
              <a:t> AGN 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22300" y="3032125"/>
            <a:ext cx="7065963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marL="392113" lvl="1" indent="-196850" algn="ctr" defTabSz="828675" eaLnBrk="0" hangingPunct="0">
              <a:buClr>
                <a:srgbClr val="000000"/>
              </a:buClr>
              <a:buSzPct val="33000"/>
              <a:buFont typeface="StarBats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endParaRPr lang="en-GB" sz="2900">
              <a:solidFill>
                <a:schemeClr val="tx1"/>
              </a:solidFill>
              <a:latin typeface="Arial" charset="0"/>
            </a:endParaRPr>
          </a:p>
          <a:p>
            <a:pPr marL="392113" lvl="1" indent="-196850" algn="ctr" defTabSz="828675" eaLnBrk="0" hangingPunct="0">
              <a:buClr>
                <a:srgbClr val="000000"/>
              </a:buClr>
              <a:buSzPct val="33000"/>
              <a:buFont typeface="StarBats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endParaRPr lang="en-GB" sz="2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err="1" smtClean="0"/>
              <a:t>Two</a:t>
            </a:r>
            <a:r>
              <a:rPr lang="it-IT" sz="3200" dirty="0" smtClean="0"/>
              <a:t> </a:t>
            </a:r>
            <a:r>
              <a:rPr lang="it-IT" sz="3200" dirty="0" err="1" smtClean="0"/>
              <a:t>clear</a:t>
            </a:r>
            <a:r>
              <a:rPr lang="it-IT" sz="3200" dirty="0"/>
              <a:t> </a:t>
            </a:r>
            <a:r>
              <a:rPr lang="it-IT" sz="3200" dirty="0" err="1" smtClean="0"/>
              <a:t>examples</a:t>
            </a:r>
            <a:r>
              <a:rPr lang="it-IT" sz="3200" dirty="0" smtClean="0"/>
              <a:t> </a:t>
            </a:r>
            <a:r>
              <a:rPr lang="it-IT" sz="3200" dirty="0" err="1" smtClean="0"/>
              <a:t>of</a:t>
            </a:r>
            <a:r>
              <a:rPr lang="it-IT" sz="3200" dirty="0" smtClean="0"/>
              <a:t> </a:t>
            </a:r>
            <a:r>
              <a:rPr lang="it-IT" sz="3200" dirty="0" err="1" smtClean="0"/>
              <a:t>distant</a:t>
            </a:r>
            <a:r>
              <a:rPr lang="it-IT" sz="3200" dirty="0" smtClean="0"/>
              <a:t> </a:t>
            </a:r>
            <a:r>
              <a:rPr lang="it-IT" sz="3200" dirty="0" err="1" smtClean="0"/>
              <a:t>C-thick</a:t>
            </a:r>
            <a:r>
              <a:rPr lang="it-IT" sz="3200" dirty="0" smtClean="0"/>
              <a:t> AGN </a:t>
            </a:r>
            <a:r>
              <a:rPr lang="it-IT" sz="3200" dirty="0" err="1" smtClean="0"/>
              <a:t>found</a:t>
            </a:r>
            <a:r>
              <a:rPr lang="it-IT" sz="3200" dirty="0" smtClean="0"/>
              <a:t> in the XMM-CDFS</a:t>
            </a:r>
            <a:endParaRPr lang="it-IT" sz="3200" dirty="0"/>
          </a:p>
        </p:txBody>
      </p:sp>
      <p:pic>
        <p:nvPicPr>
          <p:cNvPr id="8" name="Immagine 7" descr="Immagin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8800000" cy="3301587"/>
          </a:xfrm>
          <a:prstGeom prst="rect">
            <a:avLst/>
          </a:prstGeom>
        </p:spPr>
      </p:pic>
      <p:grpSp>
        <p:nvGrpSpPr>
          <p:cNvPr id="14" name="Gruppo 13"/>
          <p:cNvGrpSpPr/>
          <p:nvPr/>
        </p:nvGrpSpPr>
        <p:grpSpPr>
          <a:xfrm>
            <a:off x="1676400" y="1981200"/>
            <a:ext cx="5257800" cy="3886200"/>
            <a:chOff x="1526741" y="1447800"/>
            <a:chExt cx="5765160" cy="4343400"/>
          </a:xfrm>
        </p:grpSpPr>
        <p:pic>
          <p:nvPicPr>
            <p:cNvPr id="9" name="Immagine 8" descr="Immagine 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6741" y="1447800"/>
              <a:ext cx="5765160" cy="4343400"/>
            </a:xfrm>
            <a:prstGeom prst="rect">
              <a:avLst/>
            </a:prstGeom>
          </p:spPr>
        </p:pic>
        <p:sp>
          <p:nvSpPr>
            <p:cNvPr id="10" name="CasellaDiTesto 9"/>
            <p:cNvSpPr txBox="1"/>
            <p:nvPr/>
          </p:nvSpPr>
          <p:spPr>
            <a:xfrm>
              <a:off x="2819400" y="2133600"/>
              <a:ext cx="10893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solidFill>
                    <a:schemeClr val="tx2"/>
                  </a:solidFill>
                </a:rPr>
                <a:t>XID 202</a:t>
              </a:r>
              <a:endParaRPr lang="it-IT" sz="2000" dirty="0">
                <a:solidFill>
                  <a:schemeClr val="tx2"/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4724400" y="3886200"/>
              <a:ext cx="10893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solidFill>
                    <a:schemeClr val="tx2"/>
                  </a:solidFill>
                </a:rPr>
                <a:t>XID 153</a:t>
              </a:r>
              <a:endParaRPr lang="it-IT" sz="2000" dirty="0">
                <a:solidFill>
                  <a:schemeClr val="tx2"/>
                </a:solidFill>
              </a:endParaRPr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762000" y="1828800"/>
            <a:ext cx="1270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XID 153</a:t>
            </a:r>
          </a:p>
          <a:p>
            <a:r>
              <a:rPr lang="it-IT" dirty="0"/>
              <a:t>z</a:t>
            </a:r>
            <a:r>
              <a:rPr lang="it-IT" dirty="0" smtClean="0"/>
              <a:t>=1.53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239000" y="1752600"/>
            <a:ext cx="1270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XID 202</a:t>
            </a:r>
          </a:p>
          <a:p>
            <a:r>
              <a:rPr lang="it-IT" dirty="0"/>
              <a:t>z</a:t>
            </a:r>
            <a:r>
              <a:rPr lang="it-IT" dirty="0" smtClean="0"/>
              <a:t>=3.70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752600" y="5791200"/>
            <a:ext cx="5917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Detection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significant</a:t>
            </a:r>
            <a:r>
              <a:rPr lang="it-IT" sz="2000" dirty="0" smtClean="0"/>
              <a:t> </a:t>
            </a:r>
            <a:r>
              <a:rPr lang="it-IT" sz="2000" dirty="0" err="1" smtClean="0"/>
              <a:t>samples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distant</a:t>
            </a:r>
            <a:r>
              <a:rPr lang="it-IT" sz="2000" dirty="0" smtClean="0"/>
              <a:t> </a:t>
            </a:r>
            <a:r>
              <a:rPr lang="it-IT" sz="2000" dirty="0" err="1"/>
              <a:t>C</a:t>
            </a:r>
            <a:r>
              <a:rPr lang="it-IT" sz="2000" dirty="0" err="1" smtClean="0"/>
              <a:t>-thick</a:t>
            </a:r>
            <a:r>
              <a:rPr lang="it-IT" sz="2000" dirty="0" smtClean="0"/>
              <a:t> AGN </a:t>
            </a:r>
          </a:p>
          <a:p>
            <a:r>
              <a:rPr lang="it-IT" sz="2000" dirty="0" err="1" smtClean="0"/>
              <a:t>will</a:t>
            </a:r>
            <a:r>
              <a:rPr lang="it-IT" sz="2000" dirty="0" smtClean="0"/>
              <a:t> </a:t>
            </a:r>
            <a:r>
              <a:rPr lang="it-IT" sz="2000" dirty="0" err="1" smtClean="0"/>
              <a:t>allow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determine</a:t>
            </a:r>
            <a:r>
              <a:rPr lang="it-IT" sz="2000" dirty="0" smtClean="0"/>
              <a:t> </a:t>
            </a:r>
            <a:r>
              <a:rPr lang="it-IT" sz="2000" dirty="0" err="1" smtClean="0"/>
              <a:t>their</a:t>
            </a:r>
            <a:r>
              <a:rPr lang="it-IT" sz="2000" dirty="0" smtClean="0"/>
              <a:t> </a:t>
            </a:r>
            <a:r>
              <a:rPr lang="it-IT" sz="2000" dirty="0" err="1" smtClean="0"/>
              <a:t>cosmological</a:t>
            </a:r>
            <a:r>
              <a:rPr lang="it-IT" sz="2000" dirty="0" smtClean="0"/>
              <a:t> </a:t>
            </a:r>
            <a:r>
              <a:rPr lang="it-IT" sz="2000" dirty="0" err="1" smtClean="0"/>
              <a:t>evolution</a:t>
            </a:r>
            <a:endParaRPr lang="it-IT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03" name="Group 19"/>
          <p:cNvGrpSpPr>
            <a:grpSpLocks/>
          </p:cNvGrpSpPr>
          <p:nvPr/>
        </p:nvGrpSpPr>
        <p:grpSpPr bwMode="auto">
          <a:xfrm>
            <a:off x="3708400" y="908050"/>
            <a:ext cx="5111750" cy="5721350"/>
            <a:chOff x="1429" y="618"/>
            <a:chExt cx="3220" cy="3604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/>
            <a:srcRect l="11757" t="13055" r="11778"/>
            <a:stretch>
              <a:fillRect/>
            </a:stretch>
          </p:blipFill>
          <p:spPr bwMode="auto">
            <a:xfrm>
              <a:off x="1429" y="618"/>
              <a:ext cx="3220" cy="2746"/>
            </a:xfrm>
            <a:prstGeom prst="rect">
              <a:avLst/>
            </a:prstGeom>
            <a:noFill/>
          </p:spPr>
        </p:pic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9" y="2524"/>
              <a:ext cx="3220" cy="1698"/>
            </a:xfrm>
            <a:prstGeom prst="rect">
              <a:avLst/>
            </a:prstGeom>
            <a:blipFill dpi="0" rotWithShape="0">
              <a:blip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3779838" y="5157788"/>
            <a:ext cx="4968875" cy="21590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036638" y="760413"/>
            <a:ext cx="2079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414338"/>
            <a:ext cx="8286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1728788" y="6359525"/>
            <a:ext cx="7588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1797050" y="6359525"/>
            <a:ext cx="138271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1797050" y="6291263"/>
            <a:ext cx="6223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1763713" y="1196975"/>
            <a:ext cx="17287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8675" eaLnBrk="0" hangingPunct="0">
              <a:buClr>
                <a:srgbClr val="000000"/>
              </a:buClr>
              <a:buSzPct val="30000"/>
              <a:buFont typeface="StarBats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r>
              <a:rPr lang="en-GB">
                <a:solidFill>
                  <a:schemeClr val="tx1"/>
                </a:solidFill>
              </a:rPr>
              <a:t>ROSAT </a:t>
            </a:r>
          </a:p>
          <a:p>
            <a:pPr defTabSz="828675" eaLnBrk="0" hangingPunct="0">
              <a:buClr>
                <a:srgbClr val="000000"/>
              </a:buClr>
              <a:buSzPct val="30000"/>
              <a:buFont typeface="StarBats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r>
              <a:rPr lang="en-GB">
                <a:solidFill>
                  <a:schemeClr val="tx1"/>
                </a:solidFill>
              </a:rPr>
              <a:t>E ~ 0.25 keV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539750" y="3500438"/>
            <a:ext cx="3024188" cy="110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8675" eaLnBrk="0" hangingPunct="0">
              <a:buClr>
                <a:srgbClr val="000000"/>
              </a:buClr>
              <a:buSzPct val="30000"/>
              <a:buFont typeface="StarBats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dirty="0">
                <a:solidFill>
                  <a:schemeClr val="tx2"/>
                </a:solidFill>
              </a:rPr>
              <a:t>HEAO-1 E ~ 10 </a:t>
            </a:r>
            <a:r>
              <a:rPr lang="en-GB" dirty="0" err="1">
                <a:solidFill>
                  <a:schemeClr val="tx2"/>
                </a:solidFill>
              </a:rPr>
              <a:t>keV</a:t>
            </a:r>
            <a:r>
              <a:rPr lang="en-GB" dirty="0">
                <a:solidFill>
                  <a:schemeClr val="tx2"/>
                </a:solidFill>
              </a:rPr>
              <a:t>:</a:t>
            </a:r>
          </a:p>
          <a:p>
            <a:pPr defTabSz="828675" eaLnBrk="0" hangingPunct="0">
              <a:buClr>
                <a:srgbClr val="000000"/>
              </a:buClr>
              <a:buSzPct val="30000"/>
              <a:buFont typeface="StarBats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GB" dirty="0">
                <a:solidFill>
                  <a:schemeClr val="tx2"/>
                </a:solidFill>
              </a:rPr>
              <a:t>Galaxy transparent at </a:t>
            </a:r>
            <a:r>
              <a:rPr lang="en-GB" dirty="0" smtClean="0">
                <a:solidFill>
                  <a:schemeClr val="tx2"/>
                </a:solidFill>
              </a:rPr>
              <a:t>these </a:t>
            </a:r>
            <a:r>
              <a:rPr lang="en-GB" dirty="0">
                <a:solidFill>
                  <a:schemeClr val="tx2"/>
                </a:solidFill>
              </a:rPr>
              <a:t>energies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1187450" y="5013325"/>
            <a:ext cx="22669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828675" hangingPunct="0">
              <a:spcBef>
                <a:spcPct val="2000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000">
                <a:solidFill>
                  <a:schemeClr val="tx2"/>
                </a:solidFill>
              </a:rPr>
              <a:t> XRB isotropy:</a:t>
            </a:r>
          </a:p>
          <a:p>
            <a:pPr defTabSz="828675" hangingPunct="0">
              <a:spcBef>
                <a:spcPct val="2000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000">
                <a:solidFill>
                  <a:schemeClr val="tx2"/>
                </a:solidFill>
              </a:rPr>
              <a:t> ~3%  on deg</a:t>
            </a:r>
            <a:r>
              <a:rPr lang="en-US" sz="2000" baseline="30000">
                <a:solidFill>
                  <a:schemeClr val="tx2"/>
                </a:solidFill>
              </a:rPr>
              <a:t>2</a:t>
            </a:r>
            <a:r>
              <a:rPr lang="en-US" sz="2000">
                <a:solidFill>
                  <a:schemeClr val="tx2"/>
                </a:solidFill>
              </a:rPr>
              <a:t> scales</a:t>
            </a:r>
          </a:p>
          <a:p>
            <a:pPr defTabSz="828675" hangingPunct="0">
              <a:spcBef>
                <a:spcPct val="2000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000">
                <a:solidFill>
                  <a:schemeClr val="tx2"/>
                </a:solidFill>
              </a:rPr>
              <a:t>- isotropy suggests an </a:t>
            </a:r>
          </a:p>
          <a:p>
            <a:pPr defTabSz="828675" hangingPunct="0">
              <a:spcBef>
                <a:spcPct val="2000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000">
                <a:solidFill>
                  <a:schemeClr val="tx2"/>
                </a:solidFill>
              </a:rPr>
              <a:t>  extragalactic origin</a:t>
            </a:r>
            <a:endParaRPr lang="it-IT" sz="2000">
              <a:solidFill>
                <a:schemeClr val="tx2"/>
              </a:solidFill>
            </a:endParaRP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2268538" y="188913"/>
            <a:ext cx="3778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All sky X-ray maps</a:t>
            </a:r>
            <a:endParaRPr lang="it-IT" sz="3600">
              <a:solidFill>
                <a:schemeClr val="tx1"/>
              </a:solidFill>
            </a:endParaRPr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3492500" y="1700213"/>
            <a:ext cx="863600" cy="360362"/>
          </a:xfrm>
          <a:prstGeom prst="line">
            <a:avLst/>
          </a:prstGeom>
          <a:noFill/>
          <a:ln w="5397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3132138" y="3789363"/>
            <a:ext cx="935037" cy="792162"/>
          </a:xfrm>
          <a:prstGeom prst="line">
            <a:avLst/>
          </a:prstGeom>
          <a:noFill/>
          <a:ln w="5397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5076825" y="5084763"/>
            <a:ext cx="2320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G a l a c t i c        p l a n e </a:t>
            </a:r>
            <a:endParaRPr lang="it-IT" sz="1600">
              <a:solidFill>
                <a:schemeClr val="tx1"/>
              </a:solidFill>
            </a:endParaRP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3779838" y="2492375"/>
            <a:ext cx="4968875" cy="21590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5148263" y="2420938"/>
            <a:ext cx="2168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G a l a c t i c      p l a n e</a:t>
            </a:r>
            <a:endParaRPr lang="it-IT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9" name="Picture 17" descr="bkg_sci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908050"/>
            <a:ext cx="7886700" cy="5762625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207963"/>
            <a:ext cx="8126413" cy="484187"/>
          </a:xfrm>
          <a:noFill/>
          <a:ln/>
        </p:spPr>
        <p:txBody>
          <a:bodyPr lIns="0" tIns="0" rIns="0" bIns="0"/>
          <a:lstStyle/>
          <a:p>
            <a:pPr defTabSz="1008063">
              <a:buSzPct val="5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>
                <a:solidFill>
                  <a:srgbClr val="FF0000"/>
                </a:solidFill>
                <a:latin typeface="Times New Roman" charset="0"/>
              </a:rPr>
              <a:t>Cosmic backgrounds at different wavelengths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908175" y="1628775"/>
            <a:ext cx="571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828675" hangingPunct="0">
              <a:spcBef>
                <a:spcPct val="2000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1800">
                <a:solidFill>
                  <a:srgbClr val="00CC00"/>
                </a:solidFill>
                <a:latin typeface="Charter" charset="0"/>
              </a:rPr>
              <a:t>CMB</a:t>
            </a:r>
            <a:r>
              <a:rPr lang="en-US" sz="1800" b="1">
                <a:solidFill>
                  <a:srgbClr val="33CC33"/>
                </a:solidFill>
                <a:latin typeface="Charter" charset="0"/>
              </a:rPr>
              <a:t> </a:t>
            </a:r>
            <a:endParaRPr lang="it-IT" sz="1800" b="1">
              <a:solidFill>
                <a:srgbClr val="33CC33"/>
              </a:solidFill>
              <a:latin typeface="Charter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851275" y="2708275"/>
            <a:ext cx="80803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828675" hangingPunct="0">
              <a:spcBef>
                <a:spcPct val="2000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1600">
                <a:solidFill>
                  <a:srgbClr val="CC0000"/>
                </a:solidFill>
                <a:latin typeface="Charter" charset="0"/>
              </a:rPr>
              <a:t>Optical =</a:t>
            </a:r>
          </a:p>
          <a:p>
            <a:pPr defTabSz="828675" hangingPunct="0">
              <a:spcBef>
                <a:spcPct val="2000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1600">
                <a:solidFill>
                  <a:srgbClr val="CC0000"/>
                </a:solidFill>
                <a:latin typeface="Charter" charset="0"/>
              </a:rPr>
              <a:t> stars</a:t>
            </a:r>
            <a:endParaRPr lang="it-IT" sz="1600">
              <a:solidFill>
                <a:srgbClr val="CC0000"/>
              </a:solidFill>
              <a:latin typeface="Charter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932363" y="4076700"/>
            <a:ext cx="2584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828675" hangingPunct="0">
              <a:spcBef>
                <a:spcPct val="2000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1800">
                <a:solidFill>
                  <a:srgbClr val="3399FF"/>
                </a:solidFill>
                <a:latin typeface="Charter" charset="0"/>
              </a:rPr>
              <a:t>X-ray Background = AGN</a:t>
            </a:r>
            <a:endParaRPr lang="it-IT" sz="1800">
              <a:solidFill>
                <a:srgbClr val="3399FF"/>
              </a:solidFill>
              <a:latin typeface="Charter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 rot="16200000">
            <a:off x="1213644" y="3704431"/>
            <a:ext cx="338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828675" hangingPunct="0">
              <a:spcBef>
                <a:spcPct val="2000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1800">
                <a:solidFill>
                  <a:schemeClr val="bg2"/>
                </a:solidFill>
                <a:latin typeface="Symbol" charset="2"/>
              </a:rPr>
              <a:t>nI</a:t>
            </a:r>
            <a:r>
              <a:rPr lang="en-US" sz="1300">
                <a:solidFill>
                  <a:schemeClr val="bg2"/>
                </a:solidFill>
                <a:latin typeface="Symbol" charset="2"/>
              </a:rPr>
              <a:t>n</a:t>
            </a:r>
            <a:r>
              <a:rPr lang="en-US" sz="1800">
                <a:solidFill>
                  <a:schemeClr val="bg2"/>
                </a:solidFill>
                <a:latin typeface="Symbol" charset="2"/>
              </a:rPr>
              <a:t> </a:t>
            </a:r>
            <a:endParaRPr lang="it-IT" sz="1800">
              <a:solidFill>
                <a:schemeClr val="bg2"/>
              </a:solidFill>
              <a:latin typeface="Symbol" charset="2"/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4838700" y="4492625"/>
            <a:ext cx="68263" cy="6985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5076825" y="4437063"/>
            <a:ext cx="0" cy="11747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859338" y="5589588"/>
            <a:ext cx="460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defTabSz="828675"/>
            <a:r>
              <a:rPr lang="en-US" sz="1500">
                <a:solidFill>
                  <a:schemeClr val="tx1"/>
                </a:solidFill>
              </a:rPr>
              <a:t>2 keV</a:t>
            </a:r>
            <a:endParaRPr lang="it-IT" sz="1500">
              <a:solidFill>
                <a:schemeClr val="tx1"/>
              </a:solidFill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716463" y="5229225"/>
            <a:ext cx="7667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defTabSz="828675"/>
            <a:r>
              <a:rPr lang="en-US" sz="1500"/>
              <a:t>soft</a:t>
            </a:r>
            <a:r>
              <a:rPr lang="en-US" sz="1500">
                <a:solidFill>
                  <a:schemeClr val="hlink"/>
                </a:solidFill>
              </a:rPr>
              <a:t> </a:t>
            </a:r>
            <a:r>
              <a:rPr lang="en-US" sz="1500">
                <a:solidFill>
                  <a:srgbClr val="FFFF00"/>
                </a:solidFill>
              </a:rPr>
              <a:t>  </a:t>
            </a:r>
            <a:r>
              <a:rPr lang="en-US" sz="1500">
                <a:solidFill>
                  <a:srgbClr val="3366FF"/>
                </a:solidFill>
              </a:rPr>
              <a:t>hard</a:t>
            </a:r>
            <a:endParaRPr lang="it-IT" sz="1500">
              <a:solidFill>
                <a:srgbClr val="3366FF"/>
              </a:solidFill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2411413" y="3644900"/>
            <a:ext cx="10048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Arial" charset="0"/>
              </a:rPr>
              <a:t>Infrared=</a:t>
            </a:r>
          </a:p>
          <a:p>
            <a:r>
              <a:rPr lang="en-US" sz="1600">
                <a:solidFill>
                  <a:srgbClr val="CC0000"/>
                </a:solidFill>
                <a:latin typeface="Arial" charset="0"/>
              </a:rPr>
              <a:t>Stars</a:t>
            </a:r>
          </a:p>
          <a:p>
            <a:r>
              <a:rPr lang="en-US" sz="1600">
                <a:solidFill>
                  <a:srgbClr val="CC0000"/>
                </a:solidFill>
                <a:latin typeface="Arial" charset="0"/>
              </a:rPr>
              <a:t>(+AGN?)</a:t>
            </a:r>
            <a:endParaRPr lang="it-IT" sz="1600">
              <a:solidFill>
                <a:srgbClr val="CC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8066087" cy="6477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imes New Roman" charset="0"/>
              </a:rPr>
              <a:t> The spectrum of the cosmic XRB</a:t>
            </a:r>
            <a:endParaRPr lang="it-IT" sz="360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18435" name="Picture 3" descr="xr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908050"/>
            <a:ext cx="6265862" cy="4249738"/>
          </a:xfrm>
          <a:prstGeom prst="rect">
            <a:avLst/>
          </a:prstGeom>
          <a:noFill/>
        </p:spPr>
      </p:pic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771525" y="5229225"/>
            <a:ext cx="8048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The first spectral data (1980) in the 3-60 keV band could be reproduced accurately by thermal emission from an optically thin plasma:</a:t>
            </a:r>
          </a:p>
          <a:p>
            <a:r>
              <a:rPr lang="en-US" sz="2000">
                <a:solidFill>
                  <a:schemeClr val="tx1"/>
                </a:solidFill>
              </a:rPr>
              <a:t>F(E)~ E</a:t>
            </a:r>
            <a:r>
              <a:rPr lang="en-US" sz="2000" baseline="30000">
                <a:solidFill>
                  <a:schemeClr val="tx1"/>
                </a:solidFill>
              </a:rPr>
              <a:t>-0.29</a:t>
            </a:r>
            <a:r>
              <a:rPr lang="en-US" sz="2000">
                <a:solidFill>
                  <a:schemeClr val="tx1"/>
                </a:solidFill>
              </a:rPr>
              <a:t>e</a:t>
            </a:r>
            <a:r>
              <a:rPr lang="en-US" sz="2000" baseline="30000">
                <a:solidFill>
                  <a:schemeClr val="tx1"/>
                </a:solidFill>
              </a:rPr>
              <a:t>-E/41keV</a:t>
            </a:r>
            <a:r>
              <a:rPr lang="en-US" sz="2000">
                <a:solidFill>
                  <a:schemeClr val="tx1"/>
                </a:solidFill>
              </a:rPr>
              <a:t> (bremsstrahlung)</a:t>
            </a:r>
            <a:endParaRPr lang="it-IT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4525962"/>
          </a:xfrm>
        </p:spPr>
        <p:txBody>
          <a:bodyPr/>
          <a:lstStyle/>
          <a:p>
            <a:pPr marL="533400" indent="-533400">
              <a:buFontTx/>
              <a:buNone/>
            </a:pPr>
            <a:endParaRPr lang="en-US" sz="2000">
              <a:latin typeface="Times New Roman" charset="0"/>
            </a:endParaRPr>
          </a:p>
          <a:p>
            <a:pPr marL="533400" indent="-533400"/>
            <a:endParaRPr lang="en-US" sz="2000">
              <a:latin typeface="Times New Roman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619250" y="692150"/>
            <a:ext cx="5256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sz="2000">
                <a:solidFill>
                  <a:schemeClr val="tx1"/>
                </a:solidFill>
              </a:rPr>
              <a:t>Can diffuse plasma explain the XRB spectrum??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68313" y="2492375"/>
            <a:ext cx="83883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/>
            <a:endParaRPr lang="en-US" sz="2000">
              <a:solidFill>
                <a:schemeClr val="tx1"/>
              </a:solidFill>
            </a:endParaRPr>
          </a:p>
          <a:p>
            <a:pPr marL="342900" indent="-342900"/>
            <a:r>
              <a:rPr lang="en-US" sz="2000">
                <a:solidFill>
                  <a:schemeClr val="tx1"/>
                </a:solidFill>
              </a:rPr>
              <a:t>1)  subtracting AGN no more bremsstrahlung</a:t>
            </a:r>
          </a:p>
          <a:p>
            <a:pPr marL="342900" indent="-342900"/>
            <a:endParaRPr lang="en-US" sz="2000">
              <a:solidFill>
                <a:schemeClr val="tx1"/>
              </a:solidFill>
            </a:endParaRPr>
          </a:p>
          <a:p>
            <a:pPr marL="342900" indent="-342900"/>
            <a:r>
              <a:rPr lang="en-US" sz="2000">
                <a:solidFill>
                  <a:schemeClr val="tx1"/>
                </a:solidFill>
              </a:rPr>
              <a:t>2) CMB perfect blackbody; hot gas (T~40 keV ~ 4 10</a:t>
            </a:r>
            <a:r>
              <a:rPr lang="en-US" sz="2000" baseline="30000">
                <a:solidFill>
                  <a:schemeClr val="tx1"/>
                </a:solidFill>
              </a:rPr>
              <a:t>8</a:t>
            </a:r>
            <a:r>
              <a:rPr lang="en-US" sz="2000">
                <a:solidFill>
                  <a:schemeClr val="tx1"/>
                </a:solidFill>
              </a:rPr>
              <a:t> K) would produce</a:t>
            </a:r>
          </a:p>
          <a:p>
            <a:pPr marL="342900" indent="-342900"/>
            <a:r>
              <a:rPr lang="en-US" sz="2000">
                <a:solidFill>
                  <a:schemeClr val="tx1"/>
                </a:solidFill>
              </a:rPr>
              <a:t>distortions by inverse Compton effect</a:t>
            </a:r>
          </a:p>
          <a:p>
            <a:pPr marL="342900" indent="-342900"/>
            <a:endParaRPr lang="en-US" sz="2000">
              <a:solidFill>
                <a:schemeClr val="tx1"/>
              </a:solidFill>
            </a:endParaRPr>
          </a:p>
          <a:p>
            <a:pPr marL="342900" indent="-342900"/>
            <a:endParaRPr lang="en-US" sz="2000">
              <a:solidFill>
                <a:schemeClr val="tx1"/>
              </a:solidFill>
            </a:endParaRPr>
          </a:p>
          <a:p>
            <a:pPr marL="342900" indent="-342900"/>
            <a:r>
              <a:rPr lang="en-US" sz="2000">
                <a:solidFill>
                  <a:schemeClr val="tx1"/>
                </a:solidFill>
                <a:sym typeface="Wingdings" charset="2"/>
              </a:rPr>
              <a:t> Emission by unresolved faint individual sources  AGN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851275" y="1989138"/>
            <a:ext cx="65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No!</a:t>
            </a:r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 descr="paper13-cdfn-color"/>
          <p:cNvPicPr>
            <a:picLocks noChangeAspect="1" noChangeArrowheads="1"/>
          </p:cNvPicPr>
          <p:nvPr/>
        </p:nvPicPr>
        <p:blipFill>
          <a:blip r:embed="rId2"/>
          <a:srcRect l="1695" t="1627"/>
          <a:stretch>
            <a:fillRect/>
          </a:stretch>
        </p:blipFill>
        <p:spPr bwMode="auto">
          <a:xfrm>
            <a:off x="395288" y="1268413"/>
            <a:ext cx="4559300" cy="4754562"/>
          </a:xfrm>
          <a:prstGeom prst="rect">
            <a:avLst/>
          </a:prstGeom>
          <a:noFill/>
        </p:spPr>
      </p:pic>
      <p:sp>
        <p:nvSpPr>
          <p:cNvPr id="1290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44450"/>
            <a:ext cx="9001125" cy="504825"/>
          </a:xfrm>
        </p:spPr>
        <p:txBody>
          <a:bodyPr/>
          <a:lstStyle/>
          <a:p>
            <a:r>
              <a:rPr lang="de-DE" sz="2400">
                <a:solidFill>
                  <a:srgbClr val="FF0000"/>
                </a:solidFill>
                <a:latin typeface="Times New Roman" charset="0"/>
              </a:rPr>
              <a:t>The deepest X-ray fields and the resolved XRB fraction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250825" y="1412875"/>
            <a:ext cx="19494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800">
                <a:latin typeface="Charter" charset="0"/>
              </a:rPr>
              <a:t>red   =  0.3 -1 keV</a:t>
            </a: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800">
                <a:solidFill>
                  <a:srgbClr val="00FF00"/>
                </a:solidFill>
                <a:latin typeface="Charter" charset="0"/>
              </a:rPr>
              <a:t>green =    1 - 2 keV</a:t>
            </a: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800">
                <a:solidFill>
                  <a:srgbClr val="00B8FF"/>
                </a:solidFill>
                <a:latin typeface="Charter" charset="0"/>
              </a:rPr>
              <a:t>blue   =    2 -7 keV</a:t>
            </a: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250825" y="6021388"/>
            <a:ext cx="42841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latin typeface="Arial" charset="0"/>
              </a:rPr>
              <a:t>2Ms Chandra</a:t>
            </a:r>
            <a:r>
              <a:rPr lang="en-US" sz="1800" dirty="0" smtClean="0">
                <a:solidFill>
                  <a:srgbClr val="FFFF00"/>
                </a:solidFill>
                <a:latin typeface="Arial" charset="0"/>
              </a:rPr>
              <a:t> ~ </a:t>
            </a:r>
            <a:r>
              <a:rPr lang="en-US" sz="1800" dirty="0">
                <a:solidFill>
                  <a:srgbClr val="FFFF00"/>
                </a:solidFill>
                <a:latin typeface="Arial" charset="0"/>
              </a:rPr>
              <a:t>20 days integration time</a:t>
            </a:r>
            <a:endParaRPr lang="it-IT" sz="18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609600" y="609600"/>
            <a:ext cx="4043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2Ms Chandra Deep Field North</a:t>
            </a:r>
            <a:endParaRPr lang="it-IT" dirty="0"/>
          </a:p>
        </p:txBody>
      </p:sp>
      <p:sp>
        <p:nvSpPr>
          <p:cNvPr id="129032" name="Line 8"/>
          <p:cNvSpPr>
            <a:spLocks noChangeShapeType="1"/>
          </p:cNvSpPr>
          <p:nvPr/>
        </p:nvSpPr>
        <p:spPr bwMode="auto">
          <a:xfrm flipV="1">
            <a:off x="4932363" y="5373688"/>
            <a:ext cx="399573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5060831" y="609600"/>
            <a:ext cx="4083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Ms </a:t>
            </a:r>
            <a:r>
              <a:rPr lang="en-US" dirty="0"/>
              <a:t>Chandra Deep Field South</a:t>
            </a:r>
            <a:endParaRPr lang="it-IT" dirty="0"/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5724525" y="5805488"/>
            <a:ext cx="311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Limiting flux ~2 10</a:t>
            </a:r>
            <a:r>
              <a:rPr lang="en-US" sz="1800" baseline="30000">
                <a:solidFill>
                  <a:srgbClr val="FFFF00"/>
                </a:solidFill>
              </a:rPr>
              <a:t>-17</a:t>
            </a:r>
            <a:r>
              <a:rPr lang="en-US" sz="1800">
                <a:solidFill>
                  <a:srgbClr val="FFFF00"/>
                </a:solidFill>
              </a:rPr>
              <a:t> erg/cm</a:t>
            </a:r>
            <a:r>
              <a:rPr lang="en-US" sz="1800" baseline="30000">
                <a:solidFill>
                  <a:srgbClr val="FFFF00"/>
                </a:solidFill>
              </a:rPr>
              <a:t>2</a:t>
            </a:r>
            <a:r>
              <a:rPr lang="en-US" sz="1800">
                <a:solidFill>
                  <a:srgbClr val="FFFF00"/>
                </a:solidFill>
              </a:rPr>
              <a:t>/s</a:t>
            </a:r>
          </a:p>
          <a:p>
            <a:r>
              <a:rPr lang="en-US" sz="1800">
                <a:solidFill>
                  <a:srgbClr val="FFFF00"/>
                </a:solidFill>
              </a:rPr>
              <a:t>in the 0.5-2 keV band</a:t>
            </a:r>
            <a:endParaRPr lang="it-IT" sz="1800">
              <a:solidFill>
                <a:srgbClr val="FFFF00"/>
              </a:solidFill>
            </a:endParaRPr>
          </a:p>
        </p:txBody>
      </p:sp>
      <p:pic>
        <p:nvPicPr>
          <p:cNvPr id="15" name="Immagine 14" descr="cdfs-2Ms-pic-large.jpg"/>
          <p:cNvPicPr>
            <a:picLocks noChangeAspect="1"/>
          </p:cNvPicPr>
          <p:nvPr/>
        </p:nvPicPr>
        <p:blipFill>
          <a:blip r:embed="rId3"/>
          <a:srcRect l="18587" t="3333" r="8899" b="10000"/>
          <a:stretch>
            <a:fillRect/>
          </a:stretch>
        </p:blipFill>
        <p:spPr>
          <a:xfrm>
            <a:off x="4800600" y="1447800"/>
            <a:ext cx="4114800" cy="4042611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2286000" y="1066800"/>
            <a:ext cx="5250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~0.</a:t>
            </a:r>
            <a:r>
              <a:rPr lang="it-IT" dirty="0" err="1" smtClean="0">
                <a:solidFill>
                  <a:schemeClr val="bg1"/>
                </a:solidFill>
              </a:rPr>
              <a:t>1</a:t>
            </a:r>
            <a:r>
              <a:rPr lang="it-IT" dirty="0" smtClean="0">
                <a:solidFill>
                  <a:schemeClr val="bg1"/>
                </a:solidFill>
              </a:rPr>
              <a:t> deg</a:t>
            </a:r>
            <a:r>
              <a:rPr lang="it-IT" baseline="30000" dirty="0" smtClean="0">
                <a:solidFill>
                  <a:schemeClr val="bg1"/>
                </a:solidFill>
              </a:rPr>
              <a:t>2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each</a:t>
            </a:r>
            <a:r>
              <a:rPr lang="it-IT" dirty="0" smtClean="0">
                <a:solidFill>
                  <a:schemeClr val="bg1"/>
                </a:solidFill>
              </a:rPr>
              <a:t> ~ 0,00025% </a:t>
            </a:r>
            <a:r>
              <a:rPr lang="it-IT" dirty="0" err="1" smtClean="0">
                <a:solidFill>
                  <a:schemeClr val="bg1"/>
                </a:solidFill>
              </a:rPr>
              <a:t>of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whole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sky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4" name="Picture 10" descr="worsl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933825"/>
            <a:ext cx="3781425" cy="2581275"/>
          </a:xfrm>
          <a:prstGeom prst="rect">
            <a:avLst/>
          </a:prstGeom>
          <a:noFill/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92150"/>
            <a:ext cx="7348537" cy="549275"/>
          </a:xfrm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  <a:latin typeface="Times New Roman" charset="0"/>
              </a:rPr>
              <a:t>Most (50-80%) of the E &lt; 10 keV  XRB is resolved into single sources </a:t>
            </a:r>
            <a:endParaRPr lang="it-IT" sz="320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36867" name="Picture 3" descr="x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773238"/>
            <a:ext cx="5257800" cy="4046537"/>
          </a:xfrm>
          <a:prstGeom prst="rect">
            <a:avLst/>
          </a:prstGeom>
          <a:noFill/>
        </p:spPr>
      </p:pic>
      <p:grpSp>
        <p:nvGrpSpPr>
          <p:cNvPr id="36873" name="Group 9"/>
          <p:cNvGrpSpPr>
            <a:grpSpLocks/>
          </p:cNvGrpSpPr>
          <p:nvPr/>
        </p:nvGrpSpPr>
        <p:grpSpPr bwMode="auto">
          <a:xfrm>
            <a:off x="323850" y="1773238"/>
            <a:ext cx="5257800" cy="4046537"/>
            <a:chOff x="2448" y="527"/>
            <a:chExt cx="3312" cy="2549"/>
          </a:xfrm>
        </p:grpSpPr>
        <p:pic>
          <p:nvPicPr>
            <p:cNvPr id="36868" name="Picture 4" descr="xrbcdf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48" y="527"/>
              <a:ext cx="3312" cy="2549"/>
            </a:xfrm>
            <a:prstGeom prst="rect">
              <a:avLst/>
            </a:prstGeom>
            <a:noFill/>
          </p:spPr>
        </p:pic>
        <p:sp>
          <p:nvSpPr>
            <p:cNvPr id="36871" name="Rectangle 7"/>
            <p:cNvSpPr>
              <a:spLocks noChangeArrowheads="1"/>
            </p:cNvSpPr>
            <p:nvPr/>
          </p:nvSpPr>
          <p:spPr bwMode="auto">
            <a:xfrm>
              <a:off x="3515" y="2205"/>
              <a:ext cx="408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6870" name="Text Box 6"/>
            <p:cNvSpPr txBox="1">
              <a:spLocks noChangeArrowheads="1"/>
            </p:cNvSpPr>
            <p:nvPr/>
          </p:nvSpPr>
          <p:spPr bwMode="auto">
            <a:xfrm>
              <a:off x="3470" y="2205"/>
              <a:ext cx="120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CC9900"/>
                  </a:solidFill>
                </a:rPr>
                <a:t>Resolved XRB in the</a:t>
              </a:r>
            </a:p>
            <a:p>
              <a:r>
                <a:rPr lang="en-US" sz="1600">
                  <a:solidFill>
                    <a:srgbClr val="CC9900"/>
                  </a:solidFill>
                </a:rPr>
                <a:t>Chandra Deep Fields</a:t>
              </a:r>
              <a:endParaRPr lang="it-IT" sz="1600">
                <a:solidFill>
                  <a:srgbClr val="CC9900"/>
                </a:solidFill>
              </a:endParaRPr>
            </a:p>
          </p:txBody>
        </p:sp>
      </p:grp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6516688" y="3573463"/>
            <a:ext cx="2408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From </a:t>
            </a:r>
            <a:r>
              <a:rPr lang="en-US" sz="1600" dirty="0" err="1">
                <a:solidFill>
                  <a:schemeClr val="tx1"/>
                </a:solidFill>
              </a:rPr>
              <a:t>Worsley</a:t>
            </a:r>
            <a:r>
              <a:rPr lang="en-US" sz="1600" dirty="0">
                <a:solidFill>
                  <a:schemeClr val="tx1"/>
                </a:solidFill>
              </a:rPr>
              <a:t> et al. (2005)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447800" y="5943600"/>
            <a:ext cx="3060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Resolved</a:t>
            </a:r>
            <a:r>
              <a:rPr lang="it-IT" sz="2000" dirty="0" smtClean="0"/>
              <a:t> </a:t>
            </a:r>
            <a:r>
              <a:rPr lang="it-IT" sz="2000" dirty="0" err="1" smtClean="0"/>
              <a:t>fraction</a:t>
            </a:r>
            <a:r>
              <a:rPr lang="it-IT" sz="2000" dirty="0" smtClean="0"/>
              <a:t> </a:t>
            </a:r>
            <a:r>
              <a:rPr lang="it-IT" sz="2000" dirty="0" err="1" smtClean="0"/>
              <a:t>decreases</a:t>
            </a:r>
            <a:r>
              <a:rPr lang="it-IT" sz="2000" dirty="0" smtClean="0"/>
              <a:t> </a:t>
            </a:r>
          </a:p>
          <a:p>
            <a:r>
              <a:rPr lang="it-IT" sz="2000" dirty="0" err="1" smtClean="0"/>
              <a:t>with</a:t>
            </a:r>
            <a:r>
              <a:rPr lang="it-IT" sz="2000" dirty="0" smtClean="0"/>
              <a:t> </a:t>
            </a:r>
            <a:r>
              <a:rPr lang="it-IT" sz="2000" dirty="0" err="1" smtClean="0"/>
              <a:t>increasing</a:t>
            </a:r>
            <a:r>
              <a:rPr lang="it-IT" sz="2000" dirty="0" smtClean="0"/>
              <a:t> </a:t>
            </a:r>
            <a:r>
              <a:rPr lang="it-IT" sz="2000" dirty="0" err="1" smtClean="0"/>
              <a:t>energy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4645</TotalTime>
  <Words>1950</Words>
  <Application>Microsoft Office PowerPoint</Application>
  <PresentationFormat>Presentazione su schermo (4:3)</PresentationFormat>
  <Paragraphs>297</Paragraphs>
  <Slides>34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5" baseType="lpstr">
      <vt:lpstr>Arial</vt:lpstr>
      <vt:lpstr>Times New Roman</vt:lpstr>
      <vt:lpstr>Wingdings</vt:lpstr>
      <vt:lpstr>StarBats</vt:lpstr>
      <vt:lpstr>StarSymbol</vt:lpstr>
      <vt:lpstr>Charter</vt:lpstr>
      <vt:lpstr>Symbol</vt:lpstr>
      <vt:lpstr>Arial Unicode MS</vt:lpstr>
      <vt:lpstr>Allegro BT</vt:lpstr>
      <vt:lpstr>Wingdings 2</vt:lpstr>
      <vt:lpstr>Struttura predefinita</vt:lpstr>
      <vt:lpstr>Obscured AGN and the synthesis of the cosmic X-ray background</vt:lpstr>
      <vt:lpstr>The discovery of the  cosmic X-ray background (XRB)</vt:lpstr>
      <vt:lpstr>ROSAT image of the moon (0.5-2 keV)</vt:lpstr>
      <vt:lpstr>Diapositiva 4</vt:lpstr>
      <vt:lpstr>Cosmic backgrounds at different wavelengths</vt:lpstr>
      <vt:lpstr> The spectrum of the cosmic XRB</vt:lpstr>
      <vt:lpstr>Diapositiva 7</vt:lpstr>
      <vt:lpstr>The deepest X-ray fields and the resolved XRB fraction</vt:lpstr>
      <vt:lpstr>Most (50-80%) of the E &lt; 10 keV  XRB is resolved into single sources </vt:lpstr>
      <vt:lpstr>Do bright (unobscured) AGN have  the right spectrum to produce the XRB?</vt:lpstr>
      <vt:lpstr>AGN X-ray spectra: indices and units</vt:lpstr>
      <vt:lpstr> </vt:lpstr>
      <vt:lpstr>Examples of obscured and unobscured  X-ray spectra</vt:lpstr>
      <vt:lpstr>Diapositiva 14</vt:lpstr>
      <vt:lpstr>Diapositiva 15</vt:lpstr>
      <vt:lpstr>Cross sections </vt:lpstr>
      <vt:lpstr>Photoelectric absorption + scattering</vt:lpstr>
      <vt:lpstr>Diapositiva 18</vt:lpstr>
      <vt:lpstr>Examples of local Compton-thick AGN</vt:lpstr>
      <vt:lpstr>The number of obscured AGN and relative NH distribution is known with some accuracy only in the local Universe: the cosmological evolution of the NH distribution and of the abs/unabs AGN ratio are still debated (La Franca+05, Treister+06, and others)</vt:lpstr>
      <vt:lpstr>Synthesis of the XRB</vt:lpstr>
      <vt:lpstr>AGN luminosity function in the soft band (unobscured AGN only)</vt:lpstr>
      <vt:lpstr>AGN cosmological evolution</vt:lpstr>
      <vt:lpstr>Hard band  (2-10 keV) LF: unabs + Compton-thin AGN </vt:lpstr>
      <vt:lpstr>Dependence of the obscured AGN fraction on  X-ray luminosity and redshift </vt:lpstr>
      <vt:lpstr>How about the evolution of C-thick AGN?</vt:lpstr>
      <vt:lpstr>The fit to the XRB spectrum</vt:lpstr>
      <vt:lpstr>AGN number counts logN-logS relation: source counts above a given flux S. At bright fluxes unobscured AGN dominates, while the contribution from obscured sources increases towards fainter fluxes.</vt:lpstr>
      <vt:lpstr>Diapositiva 29</vt:lpstr>
      <vt:lpstr>Diapositiva 30</vt:lpstr>
      <vt:lpstr>How to select C-thick AGN?</vt:lpstr>
      <vt:lpstr>Space density of C-thick AGN</vt:lpstr>
      <vt:lpstr>Diapositiva 33</vt:lpstr>
      <vt:lpstr>Two clear examples of distant C-thick AGN found in the XMM-CDFS</vt:lpstr>
    </vt:vector>
  </TitlesOfParts>
  <Company>INAF-Osservatorio Astronomico di Bologna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nuclei galattici attivi e il fondo cosmico di raggi X</dc:title>
  <dc:creator>Roberto Gilli</dc:creator>
  <cp:lastModifiedBy>roberto gilli</cp:lastModifiedBy>
  <cp:revision>316</cp:revision>
  <dcterms:created xsi:type="dcterms:W3CDTF">2010-09-22T11:20:10Z</dcterms:created>
  <dcterms:modified xsi:type="dcterms:W3CDTF">2010-09-24T11:09:39Z</dcterms:modified>
</cp:coreProperties>
</file>