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60" r:id="rId2"/>
    <p:sldId id="868" r:id="rId3"/>
    <p:sldId id="869" r:id="rId4"/>
    <p:sldId id="1012" r:id="rId5"/>
    <p:sldId id="1022" r:id="rId6"/>
    <p:sldId id="1024" r:id="rId7"/>
    <p:sldId id="1014" r:id="rId8"/>
    <p:sldId id="1013" r:id="rId9"/>
    <p:sldId id="1021" r:id="rId10"/>
    <p:sldId id="1019" r:id="rId11"/>
    <p:sldId id="1025" r:id="rId12"/>
    <p:sldId id="1026" r:id="rId13"/>
    <p:sldId id="1027" r:id="rId14"/>
    <p:sldId id="1028" r:id="rId15"/>
    <p:sldId id="1030" r:id="rId16"/>
    <p:sldId id="1031" r:id="rId17"/>
    <p:sldId id="1032" r:id="rId18"/>
    <p:sldId id="1033" r:id="rId19"/>
    <p:sldId id="1016" r:id="rId20"/>
    <p:sldId id="1017" r:id="rId21"/>
    <p:sldId id="1034" r:id="rId22"/>
    <p:sldId id="870" r:id="rId23"/>
    <p:sldId id="872" r:id="rId24"/>
    <p:sldId id="1010" r:id="rId25"/>
    <p:sldId id="1011" r:id="rId26"/>
    <p:sldId id="1029" r:id="rId27"/>
    <p:sldId id="1018" r:id="rId28"/>
    <p:sldId id="1039" r:id="rId29"/>
    <p:sldId id="1036" r:id="rId30"/>
    <p:sldId id="1037" r:id="rId31"/>
    <p:sldId id="1035" r:id="rId32"/>
    <p:sldId id="1038" r:id="rId33"/>
    <p:sldId id="1040" r:id="rId34"/>
    <p:sldId id="1041" r:id="rId35"/>
    <p:sldId id="1042" r:id="rId36"/>
    <p:sldId id="1043" r:id="rId37"/>
    <p:sldId id="1044" r:id="rId38"/>
    <p:sldId id="1045" r:id="rId39"/>
    <p:sldId id="1046" r:id="rId40"/>
    <p:sldId id="1047" r:id="rId41"/>
    <p:sldId id="1048" r:id="rId42"/>
    <p:sldId id="1049" r:id="rId43"/>
    <p:sldId id="1050" r:id="rId44"/>
    <p:sldId id="1051" r:id="rId45"/>
    <p:sldId id="1052" r:id="rId46"/>
    <p:sldId id="1053" r:id="rId47"/>
    <p:sldId id="1054" r:id="rId48"/>
    <p:sldId id="1055" r:id="rId49"/>
    <p:sldId id="1056" r:id="rId50"/>
    <p:sldId id="1057" r:id="rId51"/>
    <p:sldId id="1058" r:id="rId52"/>
    <p:sldId id="1059" r:id="rId53"/>
    <p:sldId id="1060" r:id="rId54"/>
    <p:sldId id="1061" r:id="rId55"/>
    <p:sldId id="1062" r:id="rId56"/>
    <p:sldId id="1063" r:id="rId57"/>
    <p:sldId id="1064" r:id="rId58"/>
    <p:sldId id="1065" r:id="rId59"/>
    <p:sldId id="1066" r:id="rId60"/>
    <p:sldId id="1067" r:id="rId61"/>
    <p:sldId id="1068" r:id="rId62"/>
    <p:sldId id="1069" r:id="rId63"/>
    <p:sldId id="1070" r:id="rId64"/>
    <p:sldId id="1071" r:id="rId65"/>
    <p:sldId id="1072" r:id="rId66"/>
    <p:sldId id="1073" r:id="rId67"/>
    <p:sldId id="1074" r:id="rId68"/>
    <p:sldId id="1075" r:id="rId69"/>
    <p:sldId id="1007" r:id="rId70"/>
    <p:sldId id="1008" r:id="rId71"/>
    <p:sldId id="1009" r:id="rId72"/>
    <p:sldId id="1004" r:id="rId73"/>
    <p:sldId id="1005" r:id="rId74"/>
    <p:sldId id="1006" r:id="rId75"/>
    <p:sldId id="1076" r:id="rId76"/>
  </p:sldIdLst>
  <p:sldSz cx="9144000" cy="6858000" type="screen4x3"/>
  <p:notesSz cx="6743700" cy="98806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ECFF"/>
    <a:srgbClr val="D6D6F5"/>
    <a:srgbClr val="FF99CC"/>
    <a:srgbClr val="00FF00"/>
    <a:srgbClr val="CC3399"/>
    <a:srgbClr val="003300"/>
    <a:srgbClr val="FFCCFF"/>
    <a:srgbClr val="FF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9" autoAdjust="0"/>
    <p:restoredTop sz="94588" autoAdjust="0"/>
  </p:normalViewPr>
  <p:slideViewPr>
    <p:cSldViewPr snapToGrid="0" snapToObjects="1">
      <p:cViewPr>
        <p:scale>
          <a:sx n="50" d="100"/>
          <a:sy n="50" d="100"/>
        </p:scale>
        <p:origin x="-414" y="30"/>
      </p:cViewPr>
      <p:guideLst>
        <p:guide orient="horz" pos="4319"/>
        <p:guide pos="24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5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22.xml"/><Relationship Id="rId1" Type="http://schemas.openxmlformats.org/officeDocument/2006/relationships/slide" Target="slides/slide1.xml"/><Relationship Id="rId6" Type="http://schemas.openxmlformats.org/officeDocument/2006/relationships/slide" Target="slides/slide59.xml"/><Relationship Id="rId5" Type="http://schemas.openxmlformats.org/officeDocument/2006/relationships/slide" Target="slides/slide42.xml"/><Relationship Id="rId4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C1AC6FB-A0E0-4D26-832C-103DCDCA5E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97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fld id="{FD32242C-2346-4980-A442-2245B2C4D7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641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32242C-2346-4980-A442-2245B2C4D79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39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335739-DE34-47C4-B000-C35F9A3001F4}" type="slidenum">
              <a:rPr lang="en-GB" sz="1200">
                <a:latin typeface="Verdana" pitchFamily="34" charset="0"/>
              </a:rPr>
              <a:pPr eaLnBrk="1" hangingPunct="1"/>
              <a:t>27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335739-DE34-47C4-B000-C35F9A3001F4}" type="slidenum">
              <a:rPr lang="en-GB" sz="1200">
                <a:latin typeface="Verdana" pitchFamily="34" charset="0"/>
              </a:rPr>
              <a:pPr eaLnBrk="1" hangingPunct="1"/>
              <a:t>28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335739-DE34-47C4-B000-C35F9A3001F4}" type="slidenum">
              <a:rPr lang="en-GB" sz="1200">
                <a:latin typeface="Verdana" pitchFamily="34" charset="0"/>
              </a:rPr>
              <a:pPr eaLnBrk="1" hangingPunct="1"/>
              <a:t>31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C003B-CD1E-457B-8B07-67268DB47FA6}" type="slidenum">
              <a:rPr lang="en-GB"/>
              <a:pPr/>
              <a:t>36</a:t>
            </a:fld>
            <a:endParaRPr lang="en-GB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762000"/>
            <a:ext cx="4875213" cy="3657600"/>
          </a:xfrm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5F69A-F6EE-4269-BBB6-BF131E5FD2C9}" type="slidenum">
              <a:rPr lang="en-GB"/>
              <a:pPr/>
              <a:t>37</a:t>
            </a:fld>
            <a:endParaRPr lang="en-GB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762000"/>
            <a:ext cx="4875213" cy="3657600"/>
          </a:xfrm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D5CCF-27F7-4BDD-988B-23DED4D87FDE}" type="slidenum">
              <a:rPr lang="en-GB"/>
              <a:pPr/>
              <a:t>38</a:t>
            </a:fld>
            <a:endParaRPr lang="en-GB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762000"/>
            <a:ext cx="4875213" cy="3657600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CEBF42-10AF-4876-BCCE-7A6E67D3996B}" type="slidenum">
              <a:rPr lang="en-GB" sz="1200">
                <a:latin typeface="Verdana" pitchFamily="34" charset="0"/>
              </a:rPr>
              <a:pPr eaLnBrk="1" hangingPunct="1"/>
              <a:t>67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00AB28-22BE-4C17-B214-D993D50A5EDC}" type="slidenum">
              <a:rPr lang="en-GB" sz="1200">
                <a:latin typeface="Verdana" pitchFamily="34" charset="0"/>
              </a:rPr>
              <a:pPr eaLnBrk="1" hangingPunct="1"/>
              <a:t>73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531E591-D231-47CD-9CED-0F541BFF8AB8}" type="slidenum">
              <a:rPr lang="en-GB" sz="1200">
                <a:latin typeface="Verdana" pitchFamily="34" charset="0"/>
              </a:rPr>
              <a:pPr eaLnBrk="1" hangingPunct="1"/>
              <a:t>74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6E6D26-204E-4D42-8CA8-04FA1894A5BF}" type="slidenum">
              <a:rPr lang="en-GB"/>
              <a:pPr/>
              <a:t>75</a:t>
            </a:fld>
            <a:endParaRPr lang="en-GB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Fabulous time, both in terms of data available and for me personally. For the first time there is enough data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89DA33-D6C4-4837-90BE-3C9E8781FCF1}" type="slidenum">
              <a:rPr lang="en-GB" sz="1200">
                <a:latin typeface="Verdana" pitchFamily="34" charset="0"/>
              </a:rPr>
              <a:pPr eaLnBrk="1" hangingPunct="1"/>
              <a:t>7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89DA33-D6C4-4837-90BE-3C9E8781FCF1}" type="slidenum">
              <a:rPr lang="en-GB" sz="1200">
                <a:latin typeface="Verdana" pitchFamily="34" charset="0"/>
              </a:rPr>
              <a:pPr eaLnBrk="1" hangingPunct="1"/>
              <a:t>15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89DA33-D6C4-4837-90BE-3C9E8781FCF1}" type="slidenum">
              <a:rPr lang="en-GB" sz="1200">
                <a:latin typeface="Verdana" pitchFamily="34" charset="0"/>
              </a:rPr>
              <a:pPr eaLnBrk="1" hangingPunct="1"/>
              <a:t>16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89DA33-D6C4-4837-90BE-3C9E8781FCF1}" type="slidenum">
              <a:rPr lang="en-GB" sz="1200">
                <a:latin typeface="Verdana" pitchFamily="34" charset="0"/>
              </a:rPr>
              <a:pPr eaLnBrk="1" hangingPunct="1"/>
              <a:t>17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589DA33-D6C4-4837-90BE-3C9E8781FCF1}" type="slidenum">
              <a:rPr lang="en-GB" sz="1200">
                <a:latin typeface="Verdana" pitchFamily="34" charset="0"/>
              </a:rPr>
              <a:pPr eaLnBrk="1" hangingPunct="1"/>
              <a:t>18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335739-DE34-47C4-B000-C35F9A3001F4}" type="slidenum">
              <a:rPr lang="en-GB" sz="1200">
                <a:latin typeface="Verdana" pitchFamily="34" charset="0"/>
              </a:rPr>
              <a:pPr eaLnBrk="1" hangingPunct="1"/>
              <a:t>24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7D3859-3E94-463E-8408-4ACC1EA3B60F}" type="slidenum">
              <a:rPr lang="en-GB" sz="1200" i="0" smtClean="0">
                <a:latin typeface="Verdana" pitchFamily="34" charset="0"/>
              </a:rPr>
              <a:pPr eaLnBrk="1" hangingPunct="1"/>
              <a:t>25</a:t>
            </a:fld>
            <a:endParaRPr lang="en-GB" sz="1200" i="0" smtClean="0">
              <a:latin typeface="Verdana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CEBF42-10AF-4876-BCCE-7A6E67D3996B}" type="slidenum">
              <a:rPr lang="en-GB" sz="1200">
                <a:latin typeface="Verdana" pitchFamily="34" charset="0"/>
              </a:rPr>
              <a:pPr eaLnBrk="1" hangingPunct="1"/>
              <a:t>26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23023-5D48-411C-BC7C-AF2A1E453F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44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8AC9F-991A-4CD2-B205-4385AC7697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77ECB-BF9F-4114-BC96-B62622105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410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E8160-6AE4-49E2-8D7D-89CAFB85CD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442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85F36-D730-4B7F-9A5D-14DA342826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6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6475-EB7D-4FA4-AB59-3C78E7ABB1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41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5FB3E-6167-46F8-A5BD-01878C4B92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01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8FCAE-B06D-4DFE-B7CA-444CCC300E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8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B5F2-CE02-4C03-AA6D-60104C4E7D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9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5B367-3DA8-417B-9F3E-DFDD65C91E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8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72D0B-55AD-4081-9DCD-FAF0512968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2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03078-DDA2-409C-ACCE-059D549B14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8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68C56-E27B-4E26-91BE-384429F8D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94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AE40E70-A50C-4B10-976F-D914F64220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4"/>
          <a:stretch/>
        </p:blipFill>
        <p:spPr>
          <a:xfrm>
            <a:off x="-10237" y="3289111"/>
            <a:ext cx="9280479" cy="3721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5"/>
          <a:stretch/>
        </p:blipFill>
        <p:spPr>
          <a:xfrm>
            <a:off x="851" y="-171450"/>
            <a:ext cx="9269391" cy="351771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0125"/>
            <a:ext cx="8077200" cy="2317750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chemeClr val="tx1"/>
                </a:solidFill>
              </a:rPr>
              <a:t>Role of the jet</a:t>
            </a:r>
            <a:br>
              <a:rPr lang="en-GB" b="1" dirty="0" smtClean="0">
                <a:solidFill>
                  <a:schemeClr val="tx1"/>
                </a:solidFill>
              </a:rPr>
            </a:br>
            <a:endParaRPr lang="en-GB" b="1" dirty="0" smtClean="0">
              <a:solidFill>
                <a:schemeClr val="tx1"/>
              </a:solidFill>
            </a:endParaRPr>
          </a:p>
        </p:txBody>
      </p:sp>
      <p:sp>
        <p:nvSpPr>
          <p:cNvPr id="2051" name="Rectangle 12"/>
          <p:cNvSpPr>
            <a:spLocks noChangeArrowheads="1"/>
          </p:cNvSpPr>
          <p:nvPr/>
        </p:nvSpPr>
        <p:spPr bwMode="auto">
          <a:xfrm>
            <a:off x="685800" y="2489888"/>
            <a:ext cx="8458200" cy="166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 dirty="0" smtClean="0"/>
              <a:t>Chris Done</a:t>
            </a:r>
            <a:r>
              <a:rPr lang="en-GB" sz="3200" b="1" dirty="0"/>
              <a:t> </a:t>
            </a:r>
            <a:r>
              <a:rPr lang="en-GB" sz="3200" b="1" dirty="0" smtClean="0"/>
              <a:t>&amp; Emma Gardner</a:t>
            </a:r>
          </a:p>
          <a:p>
            <a:r>
              <a:rPr lang="en-GB" sz="3200" b="1" dirty="0" smtClean="0"/>
              <a:t>University of Durham</a:t>
            </a:r>
            <a:endParaRPr lang="en-GB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1949" y="152400"/>
            <a:ext cx="9829800" cy="1143000"/>
          </a:xfrm>
        </p:spPr>
        <p:txBody>
          <a:bodyPr/>
          <a:lstStyle/>
          <a:p>
            <a:r>
              <a:rPr lang="en-GB" b="1" dirty="0" err="1">
                <a:solidFill>
                  <a:srgbClr val="008000"/>
                </a:solidFill>
              </a:rPr>
              <a:t>N</a:t>
            </a:r>
            <a:r>
              <a:rPr lang="en-GB" b="1" dirty="0" err="1" smtClean="0">
                <a:solidFill>
                  <a:srgbClr val="008000"/>
                </a:solidFill>
              </a:rPr>
              <a:t>onthermal</a:t>
            </a:r>
            <a:r>
              <a:rPr lang="en-GB" b="1" dirty="0" smtClean="0">
                <a:solidFill>
                  <a:srgbClr val="008000"/>
                </a:solidFill>
              </a:rPr>
              <a:t> synchrotron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26011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93675" y="1114425"/>
            <a:ext cx="8918575" cy="19653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 dirty="0">
                <a:solidFill>
                  <a:srgbClr val="008000"/>
                </a:solidFill>
              </a:rPr>
              <a:t>power law by single scattering of </a:t>
            </a:r>
            <a:r>
              <a:rPr lang="en-GB" sz="2400" dirty="0" err="1">
                <a:solidFill>
                  <a:srgbClr val="008000"/>
                </a:solidFill>
              </a:rPr>
              <a:t>nonthermal</a:t>
            </a:r>
            <a:r>
              <a:rPr lang="en-GB" sz="2400" dirty="0">
                <a:solidFill>
                  <a:srgbClr val="008000"/>
                </a:solidFill>
              </a:rPr>
              <a:t> electrons N (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dirty="0">
                <a:solidFill>
                  <a:srgbClr val="008000"/>
                </a:solidFill>
              </a:rPr>
              <a:t>) </a:t>
            </a:r>
            <a:r>
              <a:rPr lang="en-GB" sz="2400" dirty="0">
                <a:solidFill>
                  <a:srgbClr val="008000"/>
                </a:solidFill>
                <a:sym typeface="Symbol" pitchFamily="18" charset="2"/>
              </a:rPr>
              <a:t>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en-GB" sz="2400" baseline="30000" dirty="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GB" sz="2400" baseline="30000" dirty="0">
                <a:solidFill>
                  <a:srgbClr val="008000"/>
                </a:solidFill>
                <a:sym typeface="Symbol" pitchFamily="18" charset="2"/>
              </a:rPr>
              <a:t>p</a:t>
            </a:r>
            <a:endParaRPr lang="en-GB" sz="2400" dirty="0">
              <a:solidFill>
                <a:srgbClr val="008000"/>
              </a:solidFill>
            </a:endParaRPr>
          </a:p>
          <a:p>
            <a:r>
              <a:rPr lang="en-GB" sz="2400" dirty="0">
                <a:solidFill>
                  <a:srgbClr val="008000"/>
                </a:solidFill>
              </a:rPr>
              <a:t>index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en-GB" sz="2400" dirty="0">
                <a:solidFill>
                  <a:srgbClr val="008000"/>
                </a:solidFill>
              </a:rPr>
              <a:t>= (p-1)/2    (p &gt;2 so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a &gt; 0.5 </a:t>
            </a:r>
            <a:r>
              <a:rPr lang="en-GB" sz="2400" dirty="0">
                <a:solidFill>
                  <a:srgbClr val="008000"/>
                </a:solidFill>
              </a:rPr>
              <a:t>– </a:t>
            </a:r>
            <a:r>
              <a:rPr lang="en-GB" sz="2400" dirty="0" err="1">
                <a:solidFill>
                  <a:srgbClr val="008000"/>
                </a:solidFill>
              </a:rPr>
              <a:t>monoenergetic</a:t>
            </a:r>
            <a:r>
              <a:rPr lang="en-GB" sz="2400" dirty="0">
                <a:solidFill>
                  <a:srgbClr val="008000"/>
                </a:solidFill>
              </a:rPr>
              <a:t> injection)</a:t>
            </a:r>
          </a:p>
          <a:p>
            <a:r>
              <a:rPr lang="en-GB" sz="2400" dirty="0">
                <a:solidFill>
                  <a:srgbClr val="008000"/>
                </a:solidFill>
              </a:rPr>
              <a:t>Starts a factor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t</a:t>
            </a:r>
            <a:r>
              <a:rPr lang="en-GB" sz="2400" dirty="0">
                <a:solidFill>
                  <a:srgbClr val="008000"/>
                </a:solidFill>
              </a:rPr>
              <a:t> down from seed photons, extends to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-25000" dirty="0">
                <a:solidFill>
                  <a:srgbClr val="008000"/>
                </a:solidFill>
              </a:rPr>
              <a:t>max</a:t>
            </a:r>
            <a:r>
              <a:rPr lang="en-GB" sz="2400" baseline="30000" dirty="0">
                <a:solidFill>
                  <a:srgbClr val="008000"/>
                </a:solidFill>
              </a:rPr>
              <a:t>2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  <a:r>
              <a:rPr lang="en-GB" sz="2400" dirty="0" err="1">
                <a:solidFill>
                  <a:srgbClr val="008000"/>
                </a:solidFill>
                <a:latin typeface="Symbol" pitchFamily="18" charset="2"/>
              </a:rPr>
              <a:t>e</a:t>
            </a:r>
            <a:r>
              <a:rPr lang="en-GB" sz="2400" baseline="-25000" dirty="0" err="1">
                <a:solidFill>
                  <a:srgbClr val="008000"/>
                </a:solidFill>
              </a:rPr>
              <a:t>in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</a:p>
          <a:p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260114" name="Line 18"/>
          <p:cNvSpPr>
            <a:spLocks noChangeShapeType="1"/>
          </p:cNvSpPr>
          <p:nvPr/>
        </p:nvSpPr>
        <p:spPr bwMode="auto">
          <a:xfrm flipV="1">
            <a:off x="835025" y="3414713"/>
            <a:ext cx="0" cy="2949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5" name="Line 19"/>
          <p:cNvSpPr>
            <a:spLocks noChangeShapeType="1"/>
          </p:cNvSpPr>
          <p:nvPr/>
        </p:nvSpPr>
        <p:spPr bwMode="auto">
          <a:xfrm>
            <a:off x="820738" y="6334125"/>
            <a:ext cx="2705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6" name="Line 20"/>
          <p:cNvSpPr>
            <a:spLocks noChangeShapeType="1"/>
          </p:cNvSpPr>
          <p:nvPr/>
        </p:nvSpPr>
        <p:spPr bwMode="auto">
          <a:xfrm flipV="1">
            <a:off x="441007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439896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609758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19" name="Text Box 23"/>
          <p:cNvSpPr txBox="1">
            <a:spLocks noChangeArrowheads="1"/>
          </p:cNvSpPr>
          <p:nvPr/>
        </p:nvSpPr>
        <p:spPr bwMode="auto">
          <a:xfrm>
            <a:off x="1417638" y="6340475"/>
            <a:ext cx="186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>
                <a:latin typeface="Symbol" pitchFamily="18" charset="2"/>
              </a:rPr>
              <a:t>g</a:t>
            </a:r>
          </a:p>
        </p:txBody>
      </p:sp>
      <p:sp>
        <p:nvSpPr>
          <p:cNvPr id="260120" name="Text Box 24"/>
          <p:cNvSpPr txBox="1">
            <a:spLocks noChangeArrowheads="1"/>
          </p:cNvSpPr>
          <p:nvPr/>
        </p:nvSpPr>
        <p:spPr bwMode="auto">
          <a:xfrm rot="-5400000">
            <a:off x="-614362" y="4327525"/>
            <a:ext cx="186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N(</a:t>
            </a:r>
            <a:r>
              <a:rPr lang="en-GB" sz="2000">
                <a:latin typeface="Symbol" pitchFamily="18" charset="2"/>
              </a:rPr>
              <a:t>g)</a:t>
            </a:r>
          </a:p>
        </p:txBody>
      </p:sp>
      <p:sp>
        <p:nvSpPr>
          <p:cNvPr id="260121" name="Freeform 25"/>
          <p:cNvSpPr>
            <a:spLocks/>
          </p:cNvSpPr>
          <p:nvPr/>
        </p:nvSpPr>
        <p:spPr bwMode="auto">
          <a:xfrm>
            <a:off x="5010150" y="3722688"/>
            <a:ext cx="252413" cy="2598737"/>
          </a:xfrm>
          <a:custGeom>
            <a:avLst/>
            <a:gdLst>
              <a:gd name="T0" fmla="*/ 0 w 600"/>
              <a:gd name="T1" fmla="*/ 1589 h 1637"/>
              <a:gd name="T2" fmla="*/ 424 w 600"/>
              <a:gd name="T3" fmla="*/ 261 h 1637"/>
              <a:gd name="T4" fmla="*/ 552 w 600"/>
              <a:gd name="T5" fmla="*/ 229 h 1637"/>
              <a:gd name="T6" fmla="*/ 600 w 600"/>
              <a:gd name="T7" fmla="*/ 1637 h 1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0" h="1637">
                <a:moveTo>
                  <a:pt x="0" y="1589"/>
                </a:moveTo>
                <a:cubicBezTo>
                  <a:pt x="166" y="1038"/>
                  <a:pt x="332" y="488"/>
                  <a:pt x="424" y="261"/>
                </a:cubicBezTo>
                <a:cubicBezTo>
                  <a:pt x="516" y="34"/>
                  <a:pt x="523" y="0"/>
                  <a:pt x="552" y="229"/>
                </a:cubicBezTo>
                <a:cubicBezTo>
                  <a:pt x="581" y="458"/>
                  <a:pt x="590" y="1047"/>
                  <a:pt x="600" y="163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8000"/>
              </a:solidFill>
            </a:endParaRPr>
          </a:p>
        </p:txBody>
      </p:sp>
      <p:sp>
        <p:nvSpPr>
          <p:cNvPr id="260122" name="Text Box 26"/>
          <p:cNvSpPr txBox="1">
            <a:spLocks noChangeArrowheads="1"/>
          </p:cNvSpPr>
          <p:nvPr/>
        </p:nvSpPr>
        <p:spPr bwMode="auto">
          <a:xfrm rot="-5400000">
            <a:off x="325913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f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23" name="Freeform 27"/>
          <p:cNvSpPr>
            <a:spLocks/>
          </p:cNvSpPr>
          <p:nvPr/>
        </p:nvSpPr>
        <p:spPr bwMode="auto">
          <a:xfrm>
            <a:off x="5240338" y="4513263"/>
            <a:ext cx="2376487" cy="1698625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7" h="1070">
                <a:moveTo>
                  <a:pt x="0" y="0"/>
                </a:moveTo>
                <a:cubicBezTo>
                  <a:pt x="209" y="61"/>
                  <a:pt x="1007" y="197"/>
                  <a:pt x="1252" y="375"/>
                </a:cubicBezTo>
                <a:cubicBezTo>
                  <a:pt x="1497" y="553"/>
                  <a:pt x="1426" y="925"/>
                  <a:pt x="1472" y="1070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60124" name="Line 28"/>
          <p:cNvSpPr>
            <a:spLocks noChangeShapeType="1"/>
          </p:cNvSpPr>
          <p:nvPr/>
        </p:nvSpPr>
        <p:spPr bwMode="auto">
          <a:xfrm>
            <a:off x="1450975" y="4283075"/>
            <a:ext cx="1828800" cy="117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25" name="Freeform 29"/>
          <p:cNvSpPr>
            <a:spLocks/>
          </p:cNvSpPr>
          <p:nvPr/>
        </p:nvSpPr>
        <p:spPr bwMode="auto">
          <a:xfrm>
            <a:off x="7331075" y="5995988"/>
            <a:ext cx="1319213" cy="342900"/>
          </a:xfrm>
          <a:custGeom>
            <a:avLst/>
            <a:gdLst>
              <a:gd name="T0" fmla="*/ 0 w 831"/>
              <a:gd name="T1" fmla="*/ 0 h 216"/>
              <a:gd name="T2" fmla="*/ 831 w 831"/>
              <a:gd name="T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31" h="216">
                <a:moveTo>
                  <a:pt x="0" y="0"/>
                </a:moveTo>
                <a:cubicBezTo>
                  <a:pt x="138" y="36"/>
                  <a:pt x="658" y="171"/>
                  <a:pt x="831" y="216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62" name="Text Box 66"/>
          <p:cNvSpPr txBox="1">
            <a:spLocks noChangeArrowheads="1"/>
          </p:cNvSpPr>
          <p:nvPr/>
        </p:nvSpPr>
        <p:spPr bwMode="auto">
          <a:xfrm>
            <a:off x="1100138" y="5294313"/>
            <a:ext cx="22733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GB"/>
              <a:t>N (</a:t>
            </a:r>
            <a:r>
              <a:rPr lang="en-GB">
                <a:latin typeface="Symbol" pitchFamily="18" charset="2"/>
              </a:rPr>
              <a:t>g</a:t>
            </a:r>
            <a:r>
              <a:rPr lang="en-GB"/>
              <a:t>) </a:t>
            </a:r>
            <a:r>
              <a:rPr lang="en-GB">
                <a:sym typeface="Symbol" pitchFamily="18" charset="2"/>
              </a:rPr>
              <a:t> </a:t>
            </a:r>
            <a:r>
              <a:rPr lang="en-GB">
                <a:latin typeface="Symbol" pitchFamily="18" charset="2"/>
                <a:sym typeface="Symbol" pitchFamily="18" charset="2"/>
              </a:rPr>
              <a:t>g</a:t>
            </a:r>
            <a:r>
              <a:rPr lang="en-GB" baseline="30000">
                <a:latin typeface="Symbol" pitchFamily="18" charset="2"/>
                <a:sym typeface="Symbol" pitchFamily="18" charset="2"/>
              </a:rPr>
              <a:t>-</a:t>
            </a:r>
            <a:r>
              <a:rPr lang="en-GB" baseline="30000">
                <a:sym typeface="Symbol" pitchFamily="18" charset="2"/>
              </a:rPr>
              <a:t>p</a:t>
            </a:r>
            <a:endParaRPr lang="en-GB"/>
          </a:p>
          <a:p>
            <a:endParaRPr lang="en-GB"/>
          </a:p>
        </p:txBody>
      </p:sp>
      <p:sp>
        <p:nvSpPr>
          <p:cNvPr id="260163" name="Text Box 67"/>
          <p:cNvSpPr txBox="1">
            <a:spLocks noChangeArrowheads="1"/>
          </p:cNvSpPr>
          <p:nvPr/>
        </p:nvSpPr>
        <p:spPr bwMode="auto">
          <a:xfrm>
            <a:off x="5010150" y="2957513"/>
            <a:ext cx="22733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GB"/>
              <a:t>f(</a:t>
            </a:r>
            <a:r>
              <a:rPr lang="en-GB">
                <a:latin typeface="Symbol" pitchFamily="18" charset="2"/>
              </a:rPr>
              <a:t>e</a:t>
            </a:r>
            <a:r>
              <a:rPr lang="en-GB"/>
              <a:t>) </a:t>
            </a:r>
            <a:r>
              <a:rPr lang="en-GB">
                <a:sym typeface="Symbol" pitchFamily="18" charset="2"/>
              </a:rPr>
              <a:t> </a:t>
            </a:r>
            <a:r>
              <a:rPr lang="en-GB">
                <a:latin typeface="Symbol" pitchFamily="18" charset="2"/>
                <a:sym typeface="Symbol" pitchFamily="18" charset="2"/>
              </a:rPr>
              <a:t>e</a:t>
            </a:r>
            <a:r>
              <a:rPr lang="en-GB" baseline="30000">
                <a:latin typeface="Symbol" pitchFamily="18" charset="2"/>
                <a:sym typeface="Symbol" pitchFamily="18" charset="2"/>
              </a:rPr>
              <a:t>-(</a:t>
            </a:r>
            <a:r>
              <a:rPr lang="en-GB" baseline="30000">
                <a:sym typeface="Symbol" pitchFamily="18" charset="2"/>
              </a:rPr>
              <a:t>p-1)/2</a:t>
            </a:r>
            <a:endParaRPr lang="en-GB"/>
          </a:p>
          <a:p>
            <a:endParaRPr lang="en-GB"/>
          </a:p>
        </p:txBody>
      </p:sp>
      <p:sp>
        <p:nvSpPr>
          <p:cNvPr id="260164" name="Line 68"/>
          <p:cNvSpPr>
            <a:spLocks noChangeShapeType="1"/>
          </p:cNvSpPr>
          <p:nvPr/>
        </p:nvSpPr>
        <p:spPr bwMode="auto">
          <a:xfrm>
            <a:off x="3268663" y="4964113"/>
            <a:ext cx="0" cy="1292225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5" name="Text Box 69"/>
          <p:cNvSpPr txBox="1">
            <a:spLocks noChangeArrowheads="1"/>
          </p:cNvSpPr>
          <p:nvPr/>
        </p:nvSpPr>
        <p:spPr bwMode="auto">
          <a:xfrm>
            <a:off x="2884488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260166" name="Line 70"/>
          <p:cNvSpPr>
            <a:spLocks noChangeShapeType="1"/>
          </p:cNvSpPr>
          <p:nvPr/>
        </p:nvSpPr>
        <p:spPr bwMode="auto">
          <a:xfrm>
            <a:off x="7364413" y="3155950"/>
            <a:ext cx="0" cy="314960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7" name="Line 71"/>
          <p:cNvSpPr>
            <a:spLocks noChangeShapeType="1"/>
          </p:cNvSpPr>
          <p:nvPr/>
        </p:nvSpPr>
        <p:spPr bwMode="auto">
          <a:xfrm>
            <a:off x="5262563" y="4098925"/>
            <a:ext cx="0" cy="22494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8" name="Text Box 72"/>
          <p:cNvSpPr txBox="1">
            <a:spLocks noChangeArrowheads="1"/>
          </p:cNvSpPr>
          <p:nvPr/>
        </p:nvSpPr>
        <p:spPr bwMode="auto">
          <a:xfrm>
            <a:off x="481806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0171" name="Rectangle 75"/>
          <p:cNvSpPr>
            <a:spLocks noChangeArrowheads="1"/>
          </p:cNvSpPr>
          <p:nvPr/>
        </p:nvSpPr>
        <p:spPr bwMode="auto">
          <a:xfrm>
            <a:off x="506511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260172" name="Text Box 76"/>
          <p:cNvSpPr txBox="1">
            <a:spLocks noChangeArrowheads="1"/>
          </p:cNvSpPr>
          <p:nvPr/>
        </p:nvSpPr>
        <p:spPr bwMode="auto">
          <a:xfrm>
            <a:off x="672306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2346150" y="3409217"/>
            <a:ext cx="96264" cy="1126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2385256" y="3494948"/>
            <a:ext cx="67702" cy="3405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7" name="Freeform 20"/>
          <p:cNvSpPr>
            <a:spLocks/>
          </p:cNvSpPr>
          <p:nvPr/>
        </p:nvSpPr>
        <p:spPr bwMode="auto">
          <a:xfrm rot="1259175">
            <a:off x="1146554" y="2908941"/>
            <a:ext cx="1190076" cy="221657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8" name="Freeform 21"/>
          <p:cNvSpPr>
            <a:spLocks/>
          </p:cNvSpPr>
          <p:nvPr/>
        </p:nvSpPr>
        <p:spPr bwMode="auto">
          <a:xfrm>
            <a:off x="2377842" y="2551069"/>
            <a:ext cx="957350" cy="833382"/>
          </a:xfrm>
          <a:custGeom>
            <a:avLst/>
            <a:gdLst>
              <a:gd name="T0" fmla="*/ 0 w 905"/>
              <a:gd name="T1" fmla="*/ 673 h 673"/>
              <a:gd name="T2" fmla="*/ 55 w 905"/>
              <a:gd name="T3" fmla="*/ 427 h 673"/>
              <a:gd name="T4" fmla="*/ 274 w 905"/>
              <a:gd name="T5" fmla="*/ 472 h 673"/>
              <a:gd name="T6" fmla="*/ 338 w 905"/>
              <a:gd name="T7" fmla="*/ 244 h 673"/>
              <a:gd name="T8" fmla="*/ 557 w 905"/>
              <a:gd name="T9" fmla="*/ 280 h 673"/>
              <a:gd name="T10" fmla="*/ 576 w 905"/>
              <a:gd name="T11" fmla="*/ 88 h 673"/>
              <a:gd name="T12" fmla="*/ 751 w 905"/>
              <a:gd name="T13" fmla="*/ 129 h 673"/>
              <a:gd name="T14" fmla="*/ 905 w 905"/>
              <a:gd name="T15" fmla="*/ 0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05" h="673">
                <a:moveTo>
                  <a:pt x="0" y="673"/>
                </a:moveTo>
                <a:cubicBezTo>
                  <a:pt x="9" y="634"/>
                  <a:pt x="9" y="460"/>
                  <a:pt x="55" y="427"/>
                </a:cubicBezTo>
                <a:cubicBezTo>
                  <a:pt x="101" y="394"/>
                  <a:pt x="227" y="502"/>
                  <a:pt x="274" y="472"/>
                </a:cubicBezTo>
                <a:cubicBezTo>
                  <a:pt x="321" y="442"/>
                  <a:pt x="291" y="276"/>
                  <a:pt x="338" y="244"/>
                </a:cubicBezTo>
                <a:cubicBezTo>
                  <a:pt x="385" y="212"/>
                  <a:pt x="517" y="306"/>
                  <a:pt x="557" y="280"/>
                </a:cubicBezTo>
                <a:cubicBezTo>
                  <a:pt x="597" y="254"/>
                  <a:pt x="544" y="113"/>
                  <a:pt x="576" y="88"/>
                </a:cubicBezTo>
                <a:cubicBezTo>
                  <a:pt x="608" y="63"/>
                  <a:pt x="696" y="144"/>
                  <a:pt x="751" y="129"/>
                </a:cubicBezTo>
                <a:cubicBezTo>
                  <a:pt x="806" y="114"/>
                  <a:pt x="873" y="27"/>
                  <a:pt x="905" y="0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976242" y="3383788"/>
            <a:ext cx="132547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859879" y="3389404"/>
            <a:ext cx="1122373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>
                <a:latin typeface="Symbol" pitchFamily="18" charset="2"/>
              </a:rPr>
              <a:t>g</a:t>
            </a:r>
            <a:endParaRPr lang="en-GB" sz="2800" baseline="30000" dirty="0"/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382588" y="2274926"/>
            <a:ext cx="1122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GB" sz="2800" baseline="-25000" dirty="0" err="1">
                <a:solidFill>
                  <a:srgbClr val="FF0000"/>
                </a:solidFill>
              </a:rPr>
              <a:t>in</a:t>
            </a:r>
            <a:endParaRPr lang="en-GB" sz="2800" baseline="-25000" dirty="0">
              <a:solidFill>
                <a:srgbClr val="FF0000"/>
              </a:solidFill>
            </a:endParaRP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3142822" y="2470943"/>
            <a:ext cx="18673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smtClean="0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GB" sz="2800" baseline="-25000" dirty="0" smtClean="0">
                <a:solidFill>
                  <a:srgbClr val="0070C0"/>
                </a:solidFill>
              </a:rPr>
              <a:t>out</a:t>
            </a:r>
            <a:r>
              <a:rPr lang="en-GB" sz="2800" dirty="0" smtClean="0">
                <a:solidFill>
                  <a:srgbClr val="0070C0"/>
                </a:solidFill>
              </a:rPr>
              <a:t>~</a:t>
            </a:r>
            <a:r>
              <a:rPr lang="en-GB" sz="2800" dirty="0" smtClean="0">
                <a:solidFill>
                  <a:srgbClr val="0070C0"/>
                </a:solidFill>
                <a:latin typeface="Symbol" pitchFamily="18" charset="2"/>
              </a:rPr>
              <a:t>g</a:t>
            </a:r>
            <a:r>
              <a:rPr lang="en-GB" sz="2800" baseline="30000" dirty="0" smtClean="0">
                <a:solidFill>
                  <a:srgbClr val="0070C0"/>
                </a:solidFill>
              </a:rPr>
              <a:t>2</a:t>
            </a:r>
            <a:r>
              <a:rPr lang="en-GB" sz="2800" dirty="0" smtClean="0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GB" sz="2800" baseline="-25000" dirty="0" smtClean="0">
                <a:solidFill>
                  <a:srgbClr val="0070C0"/>
                </a:solidFill>
              </a:rPr>
              <a:t>in</a:t>
            </a:r>
            <a:endParaRPr lang="en-GB" sz="2800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1949" y="152400"/>
            <a:ext cx="98298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8000"/>
                </a:solidFill>
              </a:rPr>
              <a:t>Synchrotron self </a:t>
            </a:r>
            <a:r>
              <a:rPr lang="en-GB" b="1" dirty="0" err="1" smtClean="0">
                <a:solidFill>
                  <a:srgbClr val="008000"/>
                </a:solidFill>
              </a:rPr>
              <a:t>compton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26011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93675" y="1114425"/>
            <a:ext cx="8918575" cy="19653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 dirty="0" smtClean="0">
                <a:solidFill>
                  <a:srgbClr val="008000"/>
                </a:solidFill>
              </a:rPr>
              <a:t>Put in </a:t>
            </a:r>
            <a:r>
              <a:rPr lang="en-GB" sz="2400" dirty="0" err="1" smtClean="0">
                <a:solidFill>
                  <a:srgbClr val="008000"/>
                </a:solidFill>
              </a:rPr>
              <a:t>vfv</a:t>
            </a:r>
            <a:endParaRPr lang="en-GB" sz="2400" dirty="0" smtClean="0">
              <a:solidFill>
                <a:srgbClr val="008000"/>
              </a:solidFill>
            </a:endParaRPr>
          </a:p>
          <a:p>
            <a:r>
              <a:rPr lang="en-GB" sz="2400" dirty="0" smtClean="0">
                <a:solidFill>
                  <a:srgbClr val="008000"/>
                </a:solidFill>
              </a:rPr>
              <a:t>Expect index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en-GB" sz="2400" dirty="0">
                <a:solidFill>
                  <a:srgbClr val="008000"/>
                </a:solidFill>
              </a:rPr>
              <a:t>= (p-1)/</a:t>
            </a:r>
            <a:r>
              <a:rPr lang="en-GB" sz="2400" dirty="0" smtClean="0">
                <a:solidFill>
                  <a:srgbClr val="008000"/>
                </a:solidFill>
              </a:rPr>
              <a:t>2~0.6 for p=2.2 from shocks</a:t>
            </a:r>
          </a:p>
          <a:p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260116" name="Line 20"/>
          <p:cNvSpPr>
            <a:spLocks noChangeShapeType="1"/>
          </p:cNvSpPr>
          <p:nvPr/>
        </p:nvSpPr>
        <p:spPr bwMode="auto">
          <a:xfrm flipV="1">
            <a:off x="138112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137001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306863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21" name="Freeform 25"/>
          <p:cNvSpPr>
            <a:spLocks/>
          </p:cNvSpPr>
          <p:nvPr/>
        </p:nvSpPr>
        <p:spPr bwMode="auto">
          <a:xfrm>
            <a:off x="1981200" y="3722688"/>
            <a:ext cx="252413" cy="2598737"/>
          </a:xfrm>
          <a:custGeom>
            <a:avLst/>
            <a:gdLst>
              <a:gd name="T0" fmla="*/ 0 w 600"/>
              <a:gd name="T1" fmla="*/ 1589 h 1637"/>
              <a:gd name="T2" fmla="*/ 424 w 600"/>
              <a:gd name="T3" fmla="*/ 261 h 1637"/>
              <a:gd name="T4" fmla="*/ 552 w 600"/>
              <a:gd name="T5" fmla="*/ 229 h 1637"/>
              <a:gd name="T6" fmla="*/ 600 w 600"/>
              <a:gd name="T7" fmla="*/ 1637 h 1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0" h="1637">
                <a:moveTo>
                  <a:pt x="0" y="1589"/>
                </a:moveTo>
                <a:cubicBezTo>
                  <a:pt x="166" y="1038"/>
                  <a:pt x="332" y="488"/>
                  <a:pt x="424" y="261"/>
                </a:cubicBezTo>
                <a:cubicBezTo>
                  <a:pt x="516" y="34"/>
                  <a:pt x="523" y="0"/>
                  <a:pt x="552" y="229"/>
                </a:cubicBezTo>
                <a:cubicBezTo>
                  <a:pt x="581" y="458"/>
                  <a:pt x="590" y="1047"/>
                  <a:pt x="600" y="163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8000"/>
              </a:solidFill>
            </a:endParaRPr>
          </a:p>
        </p:txBody>
      </p:sp>
      <p:sp>
        <p:nvSpPr>
          <p:cNvPr id="260122" name="Text Box 26"/>
          <p:cNvSpPr txBox="1">
            <a:spLocks noChangeArrowheads="1"/>
          </p:cNvSpPr>
          <p:nvPr/>
        </p:nvSpPr>
        <p:spPr bwMode="auto">
          <a:xfrm rot="-5400000">
            <a:off x="23018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 err="1" smtClean="0"/>
              <a:t>vf</a:t>
            </a:r>
            <a:r>
              <a:rPr lang="en-GB" sz="2000" dirty="0" err="1" smtClean="0">
                <a:latin typeface="Symbol" pitchFamily="18" charset="2"/>
              </a:rPr>
              <a:t>n</a:t>
            </a:r>
            <a:endParaRPr lang="en-GB" sz="2000" dirty="0">
              <a:latin typeface="Symbol" pitchFamily="18" charset="2"/>
            </a:endParaRPr>
          </a:p>
        </p:txBody>
      </p:sp>
      <p:sp>
        <p:nvSpPr>
          <p:cNvPr id="260123" name="Freeform 27"/>
          <p:cNvSpPr>
            <a:spLocks/>
          </p:cNvSpPr>
          <p:nvPr/>
        </p:nvSpPr>
        <p:spPr bwMode="auto">
          <a:xfrm>
            <a:off x="2211388" y="3131092"/>
            <a:ext cx="2927357" cy="3023722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7801">
                <a:moveTo>
                  <a:pt x="0" y="8473"/>
                </a:moveTo>
                <a:cubicBezTo>
                  <a:pt x="1236" y="7585"/>
                  <a:pt x="8731" y="-1461"/>
                  <a:pt x="10367" y="203"/>
                </a:cubicBezTo>
                <a:cubicBezTo>
                  <a:pt x="12004" y="1866"/>
                  <a:pt x="12011" y="16446"/>
                  <a:pt x="12318" y="17801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60165" name="Text Box 69"/>
          <p:cNvSpPr txBox="1">
            <a:spLocks noChangeArrowheads="1"/>
          </p:cNvSpPr>
          <p:nvPr/>
        </p:nvSpPr>
        <p:spPr bwMode="auto">
          <a:xfrm>
            <a:off x="-144462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260166" name="Line 70"/>
          <p:cNvSpPr>
            <a:spLocks noChangeShapeType="1"/>
          </p:cNvSpPr>
          <p:nvPr/>
        </p:nvSpPr>
        <p:spPr bwMode="auto">
          <a:xfrm>
            <a:off x="7364413" y="3155950"/>
            <a:ext cx="0" cy="314960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7" name="Line 71"/>
          <p:cNvSpPr>
            <a:spLocks noChangeShapeType="1"/>
          </p:cNvSpPr>
          <p:nvPr/>
        </p:nvSpPr>
        <p:spPr bwMode="auto">
          <a:xfrm>
            <a:off x="2233613" y="4098925"/>
            <a:ext cx="0" cy="22494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8" name="Text Box 72"/>
          <p:cNvSpPr txBox="1">
            <a:spLocks noChangeArrowheads="1"/>
          </p:cNvSpPr>
          <p:nvPr/>
        </p:nvSpPr>
        <p:spPr bwMode="auto">
          <a:xfrm>
            <a:off x="178911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0171" name="Rectangle 75"/>
          <p:cNvSpPr>
            <a:spLocks noChangeArrowheads="1"/>
          </p:cNvSpPr>
          <p:nvPr/>
        </p:nvSpPr>
        <p:spPr bwMode="auto">
          <a:xfrm>
            <a:off x="203616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260172" name="Text Box 76"/>
          <p:cNvSpPr txBox="1">
            <a:spLocks noChangeArrowheads="1"/>
          </p:cNvSpPr>
          <p:nvPr/>
        </p:nvSpPr>
        <p:spPr bwMode="auto">
          <a:xfrm>
            <a:off x="369411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34" name="Freeform 27"/>
          <p:cNvSpPr>
            <a:spLocks/>
          </p:cNvSpPr>
          <p:nvPr/>
        </p:nvSpPr>
        <p:spPr bwMode="auto">
          <a:xfrm>
            <a:off x="4592638" y="2616742"/>
            <a:ext cx="2927357" cy="3023722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7801">
                <a:moveTo>
                  <a:pt x="0" y="8473"/>
                </a:moveTo>
                <a:cubicBezTo>
                  <a:pt x="1236" y="7585"/>
                  <a:pt x="8731" y="-1461"/>
                  <a:pt x="10367" y="203"/>
                </a:cubicBezTo>
                <a:cubicBezTo>
                  <a:pt x="12004" y="1866"/>
                  <a:pt x="12011" y="16446"/>
                  <a:pt x="12318" y="17801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1949" y="152400"/>
            <a:ext cx="98298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8000"/>
                </a:solidFill>
              </a:rPr>
              <a:t>Synchrotron self </a:t>
            </a:r>
            <a:r>
              <a:rPr lang="en-GB" b="1" dirty="0" err="1" smtClean="0">
                <a:solidFill>
                  <a:srgbClr val="008000"/>
                </a:solidFill>
              </a:rPr>
              <a:t>compton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26011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93675" y="1114425"/>
            <a:ext cx="8918575" cy="19653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 dirty="0" smtClean="0">
                <a:solidFill>
                  <a:srgbClr val="008000"/>
                </a:solidFill>
              </a:rPr>
              <a:t>Klein </a:t>
            </a:r>
            <a:r>
              <a:rPr lang="en-GB" sz="2400" dirty="0" err="1" smtClean="0">
                <a:solidFill>
                  <a:srgbClr val="008000"/>
                </a:solidFill>
              </a:rPr>
              <a:t>nisina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err="1" smtClean="0">
                <a:solidFill>
                  <a:srgbClr val="008000"/>
                </a:solidFill>
              </a:rPr>
              <a:t>cutoff</a:t>
            </a:r>
            <a:r>
              <a:rPr lang="en-GB" sz="2400" dirty="0" smtClean="0">
                <a:solidFill>
                  <a:srgbClr val="008000"/>
                </a:solidFill>
              </a:rPr>
              <a:t> – can’t have more energy than electron had to start with 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30000" dirty="0" smtClean="0">
                <a:solidFill>
                  <a:srgbClr val="008000"/>
                </a:solidFill>
              </a:rPr>
              <a:t>2 </a:t>
            </a:r>
            <a:r>
              <a:rPr lang="en-GB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2400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2400" dirty="0" smtClean="0">
                <a:solidFill>
                  <a:srgbClr val="008000"/>
                </a:solidFill>
              </a:rPr>
              <a:t> &lt;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-250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</a:rPr>
              <a:t> mc</a:t>
            </a:r>
            <a:r>
              <a:rPr lang="en-GB" sz="2400" baseline="30000" dirty="0" smtClean="0">
                <a:solidFill>
                  <a:srgbClr val="008000"/>
                </a:solidFill>
              </a:rPr>
              <a:t>2</a:t>
            </a:r>
            <a:r>
              <a:rPr lang="en-GB" sz="2400" dirty="0" smtClean="0">
                <a:solidFill>
                  <a:srgbClr val="008000"/>
                </a:solidFill>
              </a:rPr>
              <a:t> so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baseline="-250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e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baseline="-25000" dirty="0" smtClean="0">
                <a:solidFill>
                  <a:srgbClr val="008000"/>
                </a:solidFill>
              </a:rPr>
              <a:t>&lt;</a:t>
            </a:r>
            <a:r>
              <a:rPr lang="en-GB" sz="2400" dirty="0" smtClean="0">
                <a:solidFill>
                  <a:srgbClr val="008000"/>
                </a:solidFill>
              </a:rPr>
              <a:t> 1 where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e</a:t>
            </a:r>
            <a:r>
              <a:rPr lang="en-GB" sz="2400" dirty="0" smtClean="0">
                <a:solidFill>
                  <a:srgbClr val="008000"/>
                </a:solidFill>
              </a:rPr>
              <a:t>=</a:t>
            </a:r>
            <a:r>
              <a:rPr lang="en-GB" sz="2400" dirty="0" err="1" smtClean="0">
                <a:solidFill>
                  <a:srgbClr val="008000"/>
                </a:solidFill>
              </a:rPr>
              <a:t>h</a:t>
            </a:r>
            <a:r>
              <a:rPr lang="en-GB" sz="2400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2400" dirty="0" smtClean="0">
                <a:solidFill>
                  <a:srgbClr val="008000"/>
                </a:solidFill>
              </a:rPr>
              <a:t>/mc</a:t>
            </a:r>
            <a:r>
              <a:rPr lang="en-GB" sz="2400" baseline="30000" dirty="0" smtClean="0">
                <a:solidFill>
                  <a:srgbClr val="008000"/>
                </a:solidFill>
              </a:rPr>
              <a:t>2</a:t>
            </a:r>
          </a:p>
          <a:p>
            <a:r>
              <a:rPr lang="en-GB" sz="2400" dirty="0" smtClean="0">
                <a:solidFill>
                  <a:srgbClr val="008000"/>
                </a:solidFill>
              </a:rPr>
              <a:t>Synchrotron self absorption </a:t>
            </a:r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 smtClean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260116" name="Line 20"/>
          <p:cNvSpPr>
            <a:spLocks noChangeShapeType="1"/>
          </p:cNvSpPr>
          <p:nvPr/>
        </p:nvSpPr>
        <p:spPr bwMode="auto">
          <a:xfrm flipV="1">
            <a:off x="138112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137001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306863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21" name="Freeform 25"/>
          <p:cNvSpPr>
            <a:spLocks/>
          </p:cNvSpPr>
          <p:nvPr/>
        </p:nvSpPr>
        <p:spPr bwMode="auto">
          <a:xfrm>
            <a:off x="1981200" y="3722688"/>
            <a:ext cx="252413" cy="2598737"/>
          </a:xfrm>
          <a:custGeom>
            <a:avLst/>
            <a:gdLst>
              <a:gd name="T0" fmla="*/ 0 w 600"/>
              <a:gd name="T1" fmla="*/ 1589 h 1637"/>
              <a:gd name="T2" fmla="*/ 424 w 600"/>
              <a:gd name="T3" fmla="*/ 261 h 1637"/>
              <a:gd name="T4" fmla="*/ 552 w 600"/>
              <a:gd name="T5" fmla="*/ 229 h 1637"/>
              <a:gd name="T6" fmla="*/ 600 w 600"/>
              <a:gd name="T7" fmla="*/ 1637 h 1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0" h="1637">
                <a:moveTo>
                  <a:pt x="0" y="1589"/>
                </a:moveTo>
                <a:cubicBezTo>
                  <a:pt x="166" y="1038"/>
                  <a:pt x="332" y="488"/>
                  <a:pt x="424" y="261"/>
                </a:cubicBezTo>
                <a:cubicBezTo>
                  <a:pt x="516" y="34"/>
                  <a:pt x="523" y="0"/>
                  <a:pt x="552" y="229"/>
                </a:cubicBezTo>
                <a:cubicBezTo>
                  <a:pt x="581" y="458"/>
                  <a:pt x="590" y="1047"/>
                  <a:pt x="600" y="163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8000"/>
              </a:solidFill>
            </a:endParaRPr>
          </a:p>
        </p:txBody>
      </p:sp>
      <p:sp>
        <p:nvSpPr>
          <p:cNvPr id="260122" name="Text Box 26"/>
          <p:cNvSpPr txBox="1">
            <a:spLocks noChangeArrowheads="1"/>
          </p:cNvSpPr>
          <p:nvPr/>
        </p:nvSpPr>
        <p:spPr bwMode="auto">
          <a:xfrm rot="-5400000">
            <a:off x="23018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 err="1" smtClean="0"/>
              <a:t>vf</a:t>
            </a:r>
            <a:r>
              <a:rPr lang="en-GB" sz="2000" dirty="0" err="1" smtClean="0">
                <a:latin typeface="Symbol" pitchFamily="18" charset="2"/>
              </a:rPr>
              <a:t>n</a:t>
            </a:r>
            <a:endParaRPr lang="en-GB" sz="2000" dirty="0">
              <a:latin typeface="Symbol" pitchFamily="18" charset="2"/>
            </a:endParaRPr>
          </a:p>
        </p:txBody>
      </p:sp>
      <p:sp>
        <p:nvSpPr>
          <p:cNvPr id="260123" name="Freeform 27"/>
          <p:cNvSpPr>
            <a:spLocks/>
          </p:cNvSpPr>
          <p:nvPr/>
        </p:nvSpPr>
        <p:spPr bwMode="auto">
          <a:xfrm>
            <a:off x="2211388" y="3131092"/>
            <a:ext cx="2927357" cy="3023722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7801">
                <a:moveTo>
                  <a:pt x="0" y="8473"/>
                </a:moveTo>
                <a:cubicBezTo>
                  <a:pt x="1236" y="7585"/>
                  <a:pt x="8731" y="-1461"/>
                  <a:pt x="10367" y="203"/>
                </a:cubicBezTo>
                <a:cubicBezTo>
                  <a:pt x="12004" y="1866"/>
                  <a:pt x="12011" y="16446"/>
                  <a:pt x="12318" y="17801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60165" name="Text Box 69"/>
          <p:cNvSpPr txBox="1">
            <a:spLocks noChangeArrowheads="1"/>
          </p:cNvSpPr>
          <p:nvPr/>
        </p:nvSpPr>
        <p:spPr bwMode="auto">
          <a:xfrm>
            <a:off x="-144462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260166" name="Line 70"/>
          <p:cNvSpPr>
            <a:spLocks noChangeShapeType="1"/>
          </p:cNvSpPr>
          <p:nvPr/>
        </p:nvSpPr>
        <p:spPr bwMode="auto">
          <a:xfrm>
            <a:off x="7364413" y="3155950"/>
            <a:ext cx="0" cy="314960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7" name="Line 71"/>
          <p:cNvSpPr>
            <a:spLocks noChangeShapeType="1"/>
          </p:cNvSpPr>
          <p:nvPr/>
        </p:nvSpPr>
        <p:spPr bwMode="auto">
          <a:xfrm>
            <a:off x="2233613" y="4098925"/>
            <a:ext cx="0" cy="22494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8" name="Text Box 72"/>
          <p:cNvSpPr txBox="1">
            <a:spLocks noChangeArrowheads="1"/>
          </p:cNvSpPr>
          <p:nvPr/>
        </p:nvSpPr>
        <p:spPr bwMode="auto">
          <a:xfrm>
            <a:off x="178911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0171" name="Rectangle 75"/>
          <p:cNvSpPr>
            <a:spLocks noChangeArrowheads="1"/>
          </p:cNvSpPr>
          <p:nvPr/>
        </p:nvSpPr>
        <p:spPr bwMode="auto">
          <a:xfrm>
            <a:off x="203616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260172" name="Text Box 76"/>
          <p:cNvSpPr txBox="1">
            <a:spLocks noChangeArrowheads="1"/>
          </p:cNvSpPr>
          <p:nvPr/>
        </p:nvSpPr>
        <p:spPr bwMode="auto">
          <a:xfrm>
            <a:off x="369411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34" name="Freeform 27"/>
          <p:cNvSpPr>
            <a:spLocks/>
          </p:cNvSpPr>
          <p:nvPr/>
        </p:nvSpPr>
        <p:spPr bwMode="auto">
          <a:xfrm>
            <a:off x="4592638" y="2616742"/>
            <a:ext cx="2927357" cy="3023722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7801">
                <a:moveTo>
                  <a:pt x="0" y="8473"/>
                </a:moveTo>
                <a:cubicBezTo>
                  <a:pt x="1236" y="7585"/>
                  <a:pt x="8731" y="-1461"/>
                  <a:pt x="10367" y="203"/>
                </a:cubicBezTo>
                <a:cubicBezTo>
                  <a:pt x="12004" y="1866"/>
                  <a:pt x="12011" y="16446"/>
                  <a:pt x="12318" y="17801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7" name="Freeform 27"/>
          <p:cNvSpPr>
            <a:spLocks/>
          </p:cNvSpPr>
          <p:nvPr/>
        </p:nvSpPr>
        <p:spPr bwMode="auto">
          <a:xfrm>
            <a:off x="4706938" y="291152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9" name="Freeform 27"/>
          <p:cNvSpPr>
            <a:spLocks/>
          </p:cNvSpPr>
          <p:nvPr/>
        </p:nvSpPr>
        <p:spPr bwMode="auto">
          <a:xfrm>
            <a:off x="2059055" y="315543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1949" y="152400"/>
            <a:ext cx="98298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8000"/>
                </a:solidFill>
              </a:rPr>
              <a:t>Synchrotron self </a:t>
            </a:r>
            <a:r>
              <a:rPr lang="en-GB" b="1" dirty="0" err="1" smtClean="0">
                <a:solidFill>
                  <a:srgbClr val="008000"/>
                </a:solidFill>
              </a:rPr>
              <a:t>compton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26011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93675" y="1114425"/>
            <a:ext cx="8918575" cy="19653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 dirty="0" smtClean="0">
                <a:solidFill>
                  <a:srgbClr val="008000"/>
                </a:solidFill>
              </a:rPr>
              <a:t>Klein </a:t>
            </a:r>
            <a:r>
              <a:rPr lang="en-GB" sz="2400" dirty="0" err="1" smtClean="0">
                <a:solidFill>
                  <a:srgbClr val="008000"/>
                </a:solidFill>
              </a:rPr>
              <a:t>nisina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err="1" smtClean="0">
                <a:solidFill>
                  <a:srgbClr val="008000"/>
                </a:solidFill>
              </a:rPr>
              <a:t>cutoff</a:t>
            </a:r>
            <a:r>
              <a:rPr lang="en-GB" sz="2400" dirty="0" smtClean="0">
                <a:solidFill>
                  <a:srgbClr val="008000"/>
                </a:solidFill>
              </a:rPr>
              <a:t> – can’t have more energy than electron had to start with 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30000" dirty="0" smtClean="0">
                <a:solidFill>
                  <a:srgbClr val="008000"/>
                </a:solidFill>
              </a:rPr>
              <a:t>2 </a:t>
            </a:r>
            <a:r>
              <a:rPr lang="en-GB" sz="24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2400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2400" dirty="0" smtClean="0">
                <a:solidFill>
                  <a:srgbClr val="008000"/>
                </a:solidFill>
              </a:rPr>
              <a:t> &lt;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-250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</a:rPr>
              <a:t> mc</a:t>
            </a:r>
            <a:r>
              <a:rPr lang="en-GB" sz="2400" baseline="30000" dirty="0" smtClean="0">
                <a:solidFill>
                  <a:srgbClr val="008000"/>
                </a:solidFill>
              </a:rPr>
              <a:t>2</a:t>
            </a:r>
            <a:r>
              <a:rPr lang="en-GB" sz="2400" dirty="0" smtClean="0">
                <a:solidFill>
                  <a:srgbClr val="008000"/>
                </a:solidFill>
              </a:rPr>
              <a:t> so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baseline="-250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e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baseline="-25000" dirty="0" smtClean="0">
                <a:solidFill>
                  <a:srgbClr val="008000"/>
                </a:solidFill>
              </a:rPr>
              <a:t>&lt;</a:t>
            </a:r>
            <a:r>
              <a:rPr lang="en-GB" sz="2400" dirty="0" smtClean="0">
                <a:solidFill>
                  <a:srgbClr val="008000"/>
                </a:solidFill>
              </a:rPr>
              <a:t> 1 where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e</a:t>
            </a:r>
            <a:r>
              <a:rPr lang="en-GB" sz="2400" dirty="0" smtClean="0">
                <a:solidFill>
                  <a:srgbClr val="008000"/>
                </a:solidFill>
              </a:rPr>
              <a:t>=</a:t>
            </a:r>
            <a:r>
              <a:rPr lang="en-GB" sz="2400" dirty="0" err="1" smtClean="0">
                <a:solidFill>
                  <a:srgbClr val="008000"/>
                </a:solidFill>
              </a:rPr>
              <a:t>h</a:t>
            </a:r>
            <a:r>
              <a:rPr lang="en-GB" sz="2400" dirty="0" err="1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2400" dirty="0" smtClean="0">
                <a:solidFill>
                  <a:srgbClr val="008000"/>
                </a:solidFill>
              </a:rPr>
              <a:t>/mc</a:t>
            </a:r>
            <a:r>
              <a:rPr lang="en-GB" sz="2400" baseline="30000" dirty="0" smtClean="0">
                <a:solidFill>
                  <a:srgbClr val="008000"/>
                </a:solidFill>
              </a:rPr>
              <a:t>2</a:t>
            </a:r>
          </a:p>
          <a:p>
            <a:r>
              <a:rPr lang="en-GB" sz="2400" dirty="0" smtClean="0">
                <a:solidFill>
                  <a:srgbClr val="008000"/>
                </a:solidFill>
              </a:rPr>
              <a:t>Synchrotron self absorption </a:t>
            </a:r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 smtClean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260116" name="Line 20"/>
          <p:cNvSpPr>
            <a:spLocks noChangeShapeType="1"/>
          </p:cNvSpPr>
          <p:nvPr/>
        </p:nvSpPr>
        <p:spPr bwMode="auto">
          <a:xfrm flipV="1">
            <a:off x="138112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137001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306863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21" name="Freeform 25"/>
          <p:cNvSpPr>
            <a:spLocks/>
          </p:cNvSpPr>
          <p:nvPr/>
        </p:nvSpPr>
        <p:spPr bwMode="auto">
          <a:xfrm>
            <a:off x="1981200" y="3722688"/>
            <a:ext cx="252413" cy="2598737"/>
          </a:xfrm>
          <a:custGeom>
            <a:avLst/>
            <a:gdLst>
              <a:gd name="T0" fmla="*/ 0 w 600"/>
              <a:gd name="T1" fmla="*/ 1589 h 1637"/>
              <a:gd name="T2" fmla="*/ 424 w 600"/>
              <a:gd name="T3" fmla="*/ 261 h 1637"/>
              <a:gd name="T4" fmla="*/ 552 w 600"/>
              <a:gd name="T5" fmla="*/ 229 h 1637"/>
              <a:gd name="T6" fmla="*/ 600 w 600"/>
              <a:gd name="T7" fmla="*/ 1637 h 1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0" h="1637">
                <a:moveTo>
                  <a:pt x="0" y="1589"/>
                </a:moveTo>
                <a:cubicBezTo>
                  <a:pt x="166" y="1038"/>
                  <a:pt x="332" y="488"/>
                  <a:pt x="424" y="261"/>
                </a:cubicBezTo>
                <a:cubicBezTo>
                  <a:pt x="516" y="34"/>
                  <a:pt x="523" y="0"/>
                  <a:pt x="552" y="229"/>
                </a:cubicBezTo>
                <a:cubicBezTo>
                  <a:pt x="581" y="458"/>
                  <a:pt x="590" y="1047"/>
                  <a:pt x="600" y="163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8000"/>
              </a:solidFill>
            </a:endParaRPr>
          </a:p>
        </p:txBody>
      </p:sp>
      <p:sp>
        <p:nvSpPr>
          <p:cNvPr id="260122" name="Text Box 26"/>
          <p:cNvSpPr txBox="1">
            <a:spLocks noChangeArrowheads="1"/>
          </p:cNvSpPr>
          <p:nvPr/>
        </p:nvSpPr>
        <p:spPr bwMode="auto">
          <a:xfrm rot="-5400000">
            <a:off x="23018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 err="1" smtClean="0"/>
              <a:t>vf</a:t>
            </a:r>
            <a:r>
              <a:rPr lang="en-GB" sz="2000" dirty="0" err="1" smtClean="0">
                <a:latin typeface="Symbol" pitchFamily="18" charset="2"/>
              </a:rPr>
              <a:t>n</a:t>
            </a:r>
            <a:endParaRPr lang="en-GB" sz="2000" dirty="0">
              <a:latin typeface="Symbol" pitchFamily="18" charset="2"/>
            </a:endParaRPr>
          </a:p>
        </p:txBody>
      </p:sp>
      <p:sp>
        <p:nvSpPr>
          <p:cNvPr id="260123" name="Freeform 27"/>
          <p:cNvSpPr>
            <a:spLocks/>
          </p:cNvSpPr>
          <p:nvPr/>
        </p:nvSpPr>
        <p:spPr bwMode="auto">
          <a:xfrm>
            <a:off x="2211388" y="3131092"/>
            <a:ext cx="2927357" cy="3023722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7801">
                <a:moveTo>
                  <a:pt x="0" y="8473"/>
                </a:moveTo>
                <a:cubicBezTo>
                  <a:pt x="1236" y="7585"/>
                  <a:pt x="8731" y="-1461"/>
                  <a:pt x="10367" y="203"/>
                </a:cubicBezTo>
                <a:cubicBezTo>
                  <a:pt x="12004" y="1866"/>
                  <a:pt x="12011" y="16446"/>
                  <a:pt x="12318" y="17801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60165" name="Text Box 69"/>
          <p:cNvSpPr txBox="1">
            <a:spLocks noChangeArrowheads="1"/>
          </p:cNvSpPr>
          <p:nvPr/>
        </p:nvSpPr>
        <p:spPr bwMode="auto">
          <a:xfrm>
            <a:off x="-144462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260166" name="Line 70"/>
          <p:cNvSpPr>
            <a:spLocks noChangeShapeType="1"/>
          </p:cNvSpPr>
          <p:nvPr/>
        </p:nvSpPr>
        <p:spPr bwMode="auto">
          <a:xfrm>
            <a:off x="7364413" y="3155950"/>
            <a:ext cx="0" cy="314960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7" name="Line 71"/>
          <p:cNvSpPr>
            <a:spLocks noChangeShapeType="1"/>
          </p:cNvSpPr>
          <p:nvPr/>
        </p:nvSpPr>
        <p:spPr bwMode="auto">
          <a:xfrm>
            <a:off x="2233613" y="4098925"/>
            <a:ext cx="0" cy="22494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8" name="Text Box 72"/>
          <p:cNvSpPr txBox="1">
            <a:spLocks noChangeArrowheads="1"/>
          </p:cNvSpPr>
          <p:nvPr/>
        </p:nvSpPr>
        <p:spPr bwMode="auto">
          <a:xfrm>
            <a:off x="178911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0171" name="Rectangle 75"/>
          <p:cNvSpPr>
            <a:spLocks noChangeArrowheads="1"/>
          </p:cNvSpPr>
          <p:nvPr/>
        </p:nvSpPr>
        <p:spPr bwMode="auto">
          <a:xfrm>
            <a:off x="203616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260172" name="Text Box 76"/>
          <p:cNvSpPr txBox="1">
            <a:spLocks noChangeArrowheads="1"/>
          </p:cNvSpPr>
          <p:nvPr/>
        </p:nvSpPr>
        <p:spPr bwMode="auto">
          <a:xfrm>
            <a:off x="369411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34" name="Freeform 27"/>
          <p:cNvSpPr>
            <a:spLocks/>
          </p:cNvSpPr>
          <p:nvPr/>
        </p:nvSpPr>
        <p:spPr bwMode="auto">
          <a:xfrm>
            <a:off x="4592638" y="2616742"/>
            <a:ext cx="2927357" cy="3023722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7801">
                <a:moveTo>
                  <a:pt x="0" y="8473"/>
                </a:moveTo>
                <a:cubicBezTo>
                  <a:pt x="1236" y="7585"/>
                  <a:pt x="8731" y="-1461"/>
                  <a:pt x="10367" y="203"/>
                </a:cubicBezTo>
                <a:cubicBezTo>
                  <a:pt x="12004" y="1866"/>
                  <a:pt x="12011" y="16446"/>
                  <a:pt x="12318" y="17801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7" name="Freeform 27"/>
          <p:cNvSpPr>
            <a:spLocks/>
          </p:cNvSpPr>
          <p:nvPr/>
        </p:nvSpPr>
        <p:spPr bwMode="auto">
          <a:xfrm>
            <a:off x="4706938" y="291152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9" name="Freeform 27"/>
          <p:cNvSpPr>
            <a:spLocks/>
          </p:cNvSpPr>
          <p:nvPr/>
        </p:nvSpPr>
        <p:spPr bwMode="auto">
          <a:xfrm>
            <a:off x="2059055" y="315543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1949" y="152400"/>
            <a:ext cx="98298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8000"/>
                </a:solidFill>
              </a:rPr>
              <a:t>Synchrotron self </a:t>
            </a:r>
            <a:r>
              <a:rPr lang="en-GB" b="1" smtClean="0">
                <a:solidFill>
                  <a:srgbClr val="008000"/>
                </a:solidFill>
              </a:rPr>
              <a:t>compton</a:t>
            </a:r>
            <a:endParaRPr lang="en-GB" b="1" dirty="0">
              <a:solidFill>
                <a:srgbClr val="008000"/>
              </a:solidFill>
            </a:endParaRPr>
          </a:p>
        </p:txBody>
      </p:sp>
      <p:sp>
        <p:nvSpPr>
          <p:cNvPr id="26011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93675" y="1114425"/>
            <a:ext cx="8918575" cy="19653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 dirty="0" smtClean="0">
                <a:solidFill>
                  <a:srgbClr val="008000"/>
                </a:solidFill>
              </a:rPr>
              <a:t>Doppler boosting due to bulk motion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dirty="0" smtClean="0">
                <a:solidFill>
                  <a:srgbClr val="008000"/>
                </a:solidFill>
              </a:rPr>
              <a:t> (don’t confuse with </a:t>
            </a:r>
            <a:r>
              <a:rPr lang="en-GB" sz="2400" dirty="0" err="1" smtClean="0">
                <a:solidFill>
                  <a:srgbClr val="008000"/>
                </a:solidFill>
              </a:rPr>
              <a:t>lorentz</a:t>
            </a:r>
            <a:r>
              <a:rPr lang="en-GB" sz="2400" dirty="0" smtClean="0">
                <a:solidFill>
                  <a:srgbClr val="008000"/>
                </a:solidFill>
              </a:rPr>
              <a:t> factor of electrons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dirty="0" smtClean="0">
                <a:solidFill>
                  <a:srgbClr val="008000"/>
                </a:solidFill>
              </a:rPr>
              <a:t>) –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d = 1/[G(1-b</a:t>
            </a:r>
            <a:r>
              <a:rPr lang="en-GB" sz="2400" dirty="0" smtClean="0">
                <a:solidFill>
                  <a:srgbClr val="008000"/>
                </a:solidFill>
              </a:rPr>
              <a:t>cos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q)]</a:t>
            </a:r>
            <a:endParaRPr lang="en-GB" sz="2400" dirty="0" smtClean="0">
              <a:solidFill>
                <a:srgbClr val="008000"/>
              </a:solidFill>
            </a:endParaRPr>
          </a:p>
          <a:p>
            <a:r>
              <a:rPr lang="en-GB" sz="2400" dirty="0" err="1" smtClean="0">
                <a:solidFill>
                  <a:srgbClr val="008000"/>
                </a:solidFill>
              </a:rPr>
              <a:t>Eobs</a:t>
            </a:r>
            <a:r>
              <a:rPr lang="en-GB" sz="2400" dirty="0" smtClean="0">
                <a:solidFill>
                  <a:srgbClr val="008000"/>
                </a:solidFill>
              </a:rPr>
              <a:t>=</a:t>
            </a:r>
            <a:r>
              <a:rPr lang="en-GB" sz="2400" dirty="0" err="1" smtClean="0">
                <a:solidFill>
                  <a:srgbClr val="008000"/>
                </a:solidFill>
              </a:rPr>
              <a:t>Eint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</a:p>
          <a:p>
            <a:r>
              <a:rPr lang="en-GB" sz="2400" dirty="0" smtClean="0">
                <a:solidFill>
                  <a:srgbClr val="008000"/>
                </a:solidFill>
              </a:rPr>
              <a:t>Fobs=</a:t>
            </a:r>
            <a:r>
              <a:rPr lang="en-GB" sz="2400" dirty="0" err="1" smtClean="0">
                <a:solidFill>
                  <a:srgbClr val="008000"/>
                </a:solidFill>
              </a:rPr>
              <a:t>Fint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en-GB" sz="2400" baseline="30000" dirty="0" smtClean="0">
                <a:solidFill>
                  <a:srgbClr val="008000"/>
                </a:solidFill>
              </a:rPr>
              <a:t>3+</a:t>
            </a:r>
            <a:r>
              <a:rPr lang="en-GB" sz="2400" baseline="30000" dirty="0" smtClean="0">
                <a:solidFill>
                  <a:srgbClr val="008000"/>
                </a:solidFill>
                <a:latin typeface="Symbol" pitchFamily="18" charset="2"/>
              </a:rPr>
              <a:t>a</a:t>
            </a:r>
            <a:endParaRPr lang="en-GB" sz="2400" baseline="30000" dirty="0">
              <a:solidFill>
                <a:srgbClr val="008000"/>
              </a:solidFill>
              <a:latin typeface="Symbol" pitchFamily="18" charset="2"/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 smtClean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260116" name="Line 20"/>
          <p:cNvSpPr>
            <a:spLocks noChangeShapeType="1"/>
          </p:cNvSpPr>
          <p:nvPr/>
        </p:nvSpPr>
        <p:spPr bwMode="auto">
          <a:xfrm flipV="1">
            <a:off x="138112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137001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306863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22" name="Text Box 26"/>
          <p:cNvSpPr txBox="1">
            <a:spLocks noChangeArrowheads="1"/>
          </p:cNvSpPr>
          <p:nvPr/>
        </p:nvSpPr>
        <p:spPr bwMode="auto">
          <a:xfrm rot="-5400000">
            <a:off x="23018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 err="1" smtClean="0"/>
              <a:t>vf</a:t>
            </a:r>
            <a:r>
              <a:rPr lang="en-GB" sz="2000" dirty="0" err="1" smtClean="0">
                <a:latin typeface="Symbol" pitchFamily="18" charset="2"/>
              </a:rPr>
              <a:t>n</a:t>
            </a:r>
            <a:endParaRPr lang="en-GB" sz="2000" dirty="0">
              <a:latin typeface="Symbol" pitchFamily="18" charset="2"/>
            </a:endParaRPr>
          </a:p>
        </p:txBody>
      </p:sp>
      <p:sp>
        <p:nvSpPr>
          <p:cNvPr id="260165" name="Text Box 69"/>
          <p:cNvSpPr txBox="1">
            <a:spLocks noChangeArrowheads="1"/>
          </p:cNvSpPr>
          <p:nvPr/>
        </p:nvSpPr>
        <p:spPr bwMode="auto">
          <a:xfrm>
            <a:off x="-144462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260168" name="Text Box 72"/>
          <p:cNvSpPr txBox="1">
            <a:spLocks noChangeArrowheads="1"/>
          </p:cNvSpPr>
          <p:nvPr/>
        </p:nvSpPr>
        <p:spPr bwMode="auto">
          <a:xfrm>
            <a:off x="178911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0171" name="Rectangle 75"/>
          <p:cNvSpPr>
            <a:spLocks noChangeArrowheads="1"/>
          </p:cNvSpPr>
          <p:nvPr/>
        </p:nvSpPr>
        <p:spPr bwMode="auto">
          <a:xfrm>
            <a:off x="203616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260172" name="Text Box 76"/>
          <p:cNvSpPr txBox="1">
            <a:spLocks noChangeArrowheads="1"/>
          </p:cNvSpPr>
          <p:nvPr/>
        </p:nvSpPr>
        <p:spPr bwMode="auto">
          <a:xfrm>
            <a:off x="369411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20" name="Freeform 27"/>
          <p:cNvSpPr>
            <a:spLocks/>
          </p:cNvSpPr>
          <p:nvPr/>
        </p:nvSpPr>
        <p:spPr bwMode="auto">
          <a:xfrm>
            <a:off x="4706938" y="291152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1" name="Freeform 27"/>
          <p:cNvSpPr>
            <a:spLocks/>
          </p:cNvSpPr>
          <p:nvPr/>
        </p:nvSpPr>
        <p:spPr bwMode="auto">
          <a:xfrm>
            <a:off x="2059055" y="315543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2" name="Freeform 27"/>
          <p:cNvSpPr>
            <a:spLocks/>
          </p:cNvSpPr>
          <p:nvPr/>
        </p:nvSpPr>
        <p:spPr bwMode="auto">
          <a:xfrm>
            <a:off x="4897438" y="222572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3" name="Freeform 27"/>
          <p:cNvSpPr>
            <a:spLocks/>
          </p:cNvSpPr>
          <p:nvPr/>
        </p:nvSpPr>
        <p:spPr bwMode="auto">
          <a:xfrm>
            <a:off x="2249555" y="246963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2"/>
          <a:stretch/>
        </p:blipFill>
        <p:spPr bwMode="auto">
          <a:xfrm>
            <a:off x="440626" y="2436101"/>
            <a:ext cx="7985989" cy="45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V="1">
            <a:off x="7061200" y="6408738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Ghisellini</a:t>
            </a:r>
            <a:r>
              <a:rPr lang="en-GB" sz="1600" dirty="0">
                <a:solidFill>
                  <a:srgbClr val="008000"/>
                </a:solidFill>
              </a:rPr>
              <a:t> et al  2010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BL </a:t>
            </a:r>
            <a:r>
              <a:rPr lang="en-GB" sz="4400" b="1" dirty="0" err="1" smtClean="0">
                <a:solidFill>
                  <a:srgbClr val="008000"/>
                </a:solidFill>
              </a:rPr>
              <a:t>Lacs</a:t>
            </a:r>
            <a:r>
              <a:rPr lang="en-GB" sz="4400" b="1" dirty="0" smtClean="0">
                <a:solidFill>
                  <a:srgbClr val="008000"/>
                </a:solidFill>
              </a:rPr>
              <a:t> as SSC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5" name="Rectangle 17"/>
          <p:cNvSpPr txBox="1">
            <a:spLocks noChangeArrowheads="1"/>
          </p:cNvSpPr>
          <p:nvPr/>
        </p:nvSpPr>
        <p:spPr>
          <a:xfrm>
            <a:off x="193675" y="1019175"/>
            <a:ext cx="8918575" cy="196532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 dirty="0" smtClean="0">
                <a:solidFill>
                  <a:srgbClr val="008000"/>
                </a:solidFill>
              </a:rPr>
              <a:t>need </a:t>
            </a:r>
            <a:r>
              <a:rPr lang="en-GB" sz="2400" kern="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kern="0" dirty="0" smtClean="0">
                <a:solidFill>
                  <a:srgbClr val="008000"/>
                </a:solidFill>
              </a:rPr>
              <a:t> ~ 10-20, </a:t>
            </a:r>
            <a:r>
              <a:rPr lang="en-GB" sz="2400" kern="0" dirty="0" smtClean="0">
                <a:solidFill>
                  <a:srgbClr val="008000"/>
                </a:solidFill>
                <a:latin typeface="Symbol" pitchFamily="18" charset="2"/>
              </a:rPr>
              <a:t>q&lt;5o, g</a:t>
            </a:r>
            <a:r>
              <a:rPr lang="en-GB" sz="2400" kern="0" dirty="0" smtClean="0">
                <a:solidFill>
                  <a:srgbClr val="008000"/>
                </a:solidFill>
                <a:latin typeface="+mj-lt"/>
              </a:rPr>
              <a:t>max</a:t>
            </a:r>
            <a:r>
              <a:rPr lang="en-GB" sz="2400" kern="0" dirty="0" smtClean="0">
                <a:solidFill>
                  <a:srgbClr val="008000"/>
                </a:solidFill>
                <a:latin typeface="Symbol" pitchFamily="18" charset="2"/>
              </a:rPr>
              <a:t>~10</a:t>
            </a:r>
            <a:r>
              <a:rPr lang="en-GB" sz="2400" kern="0" baseline="30000" dirty="0" smtClean="0">
                <a:solidFill>
                  <a:srgbClr val="008000"/>
                </a:solidFill>
                <a:latin typeface="Symbol" pitchFamily="18" charset="2"/>
              </a:rPr>
              <a:t>5</a:t>
            </a:r>
            <a:r>
              <a:rPr lang="en-GB" sz="2400" kern="0" dirty="0">
                <a:solidFill>
                  <a:srgbClr val="008000"/>
                </a:solidFill>
              </a:rPr>
              <a:t> </a:t>
            </a:r>
            <a:r>
              <a:rPr lang="en-GB" sz="2400" kern="0" dirty="0" smtClean="0">
                <a:solidFill>
                  <a:srgbClr val="008000"/>
                </a:solidFill>
              </a:rPr>
              <a:t>double power law electron distribution </a:t>
            </a:r>
          </a:p>
          <a:p>
            <a:r>
              <a:rPr lang="en-GB" sz="2400" kern="0" dirty="0" smtClean="0">
                <a:solidFill>
                  <a:srgbClr val="008000"/>
                </a:solidFill>
              </a:rPr>
              <a:t>Can’t make FSRQ </a:t>
            </a: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V="1">
            <a:off x="7061200" y="6408738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Ghisellini</a:t>
            </a:r>
            <a:r>
              <a:rPr lang="en-GB" sz="1600" dirty="0">
                <a:solidFill>
                  <a:srgbClr val="008000"/>
                </a:solidFill>
              </a:rPr>
              <a:t> et al  </a:t>
            </a:r>
            <a:r>
              <a:rPr lang="en-GB" sz="1600" dirty="0" smtClean="0">
                <a:solidFill>
                  <a:srgbClr val="008000"/>
                </a:solidFill>
              </a:rPr>
              <a:t>2009</a:t>
            </a:r>
            <a:endParaRPr lang="en-GB" sz="1600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FSRQ –disc and BLR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5" name="Rectangle 17"/>
          <p:cNvSpPr txBox="1">
            <a:spLocks noChangeArrowheads="1"/>
          </p:cNvSpPr>
          <p:nvPr/>
        </p:nvSpPr>
        <p:spPr>
          <a:xfrm>
            <a:off x="193675" y="1019175"/>
            <a:ext cx="8918575" cy="196532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 dirty="0" smtClean="0">
                <a:solidFill>
                  <a:srgbClr val="008000"/>
                </a:solidFill>
              </a:rPr>
              <a:t>Disc is </a:t>
            </a:r>
            <a:r>
              <a:rPr lang="en-GB" sz="2400" kern="0" dirty="0" err="1" smtClean="0">
                <a:solidFill>
                  <a:srgbClr val="008000"/>
                </a:solidFill>
              </a:rPr>
              <a:t>behing</a:t>
            </a:r>
            <a:r>
              <a:rPr lang="en-GB" sz="2400" kern="0" dirty="0" smtClean="0">
                <a:solidFill>
                  <a:srgbClr val="008000"/>
                </a:solidFill>
              </a:rPr>
              <a:t> jet so strongly </a:t>
            </a:r>
            <a:r>
              <a:rPr lang="en-GB" sz="2400" kern="0" dirty="0" err="1" smtClean="0">
                <a:solidFill>
                  <a:srgbClr val="008000"/>
                </a:solidFill>
              </a:rPr>
              <a:t>deboosted</a:t>
            </a:r>
            <a:endParaRPr lang="en-GB" sz="2400" kern="0" dirty="0" smtClean="0">
              <a:solidFill>
                <a:srgbClr val="008000"/>
              </a:solidFill>
            </a:endParaRPr>
          </a:p>
          <a:p>
            <a:r>
              <a:rPr lang="en-GB" sz="2400" kern="0" dirty="0" smtClean="0">
                <a:solidFill>
                  <a:srgbClr val="008000"/>
                </a:solidFill>
              </a:rPr>
              <a:t>BLR may be much more isotropic so these external seed photons can be more important self produced synchrotron</a:t>
            </a: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GB" sz="2400" kern="0" dirty="0">
              <a:solidFill>
                <a:srgbClr val="008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92068" y="1730106"/>
            <a:ext cx="4596351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5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V="1">
            <a:off x="7061200" y="6408738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Ghisellini</a:t>
            </a:r>
            <a:r>
              <a:rPr lang="en-GB" sz="1600" dirty="0">
                <a:solidFill>
                  <a:srgbClr val="008000"/>
                </a:solidFill>
              </a:rPr>
              <a:t> et al  </a:t>
            </a:r>
            <a:r>
              <a:rPr lang="en-GB" sz="1600" dirty="0" smtClean="0">
                <a:solidFill>
                  <a:srgbClr val="008000"/>
                </a:solidFill>
              </a:rPr>
              <a:t>2009</a:t>
            </a:r>
            <a:endParaRPr lang="en-GB" sz="1600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FSRQ –disc and BLR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5" name="Rectangle 17"/>
          <p:cNvSpPr txBox="1">
            <a:spLocks noChangeArrowheads="1"/>
          </p:cNvSpPr>
          <p:nvPr/>
        </p:nvSpPr>
        <p:spPr>
          <a:xfrm>
            <a:off x="193675" y="1019175"/>
            <a:ext cx="8918575" cy="196532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 dirty="0" smtClean="0">
                <a:solidFill>
                  <a:srgbClr val="008000"/>
                </a:solidFill>
              </a:rPr>
              <a:t>Disc is </a:t>
            </a:r>
            <a:r>
              <a:rPr lang="en-GB" sz="2400" kern="0" dirty="0" err="1" smtClean="0">
                <a:solidFill>
                  <a:srgbClr val="008000"/>
                </a:solidFill>
              </a:rPr>
              <a:t>behing</a:t>
            </a:r>
            <a:r>
              <a:rPr lang="en-GB" sz="2400" kern="0" dirty="0" smtClean="0">
                <a:solidFill>
                  <a:srgbClr val="008000"/>
                </a:solidFill>
              </a:rPr>
              <a:t> jet so strongly </a:t>
            </a:r>
            <a:r>
              <a:rPr lang="en-GB" sz="2400" kern="0" dirty="0" err="1" smtClean="0">
                <a:solidFill>
                  <a:srgbClr val="008000"/>
                </a:solidFill>
              </a:rPr>
              <a:t>deboosted</a:t>
            </a:r>
            <a:endParaRPr lang="en-GB" sz="2400" kern="0" dirty="0" smtClean="0">
              <a:solidFill>
                <a:srgbClr val="008000"/>
              </a:solidFill>
            </a:endParaRPr>
          </a:p>
          <a:p>
            <a:r>
              <a:rPr lang="en-GB" sz="2400" kern="0" dirty="0" smtClean="0">
                <a:solidFill>
                  <a:srgbClr val="008000"/>
                </a:solidFill>
              </a:rPr>
              <a:t>BLR may be much more isotropic so these external seed photons can be more important self produced synchrotron</a:t>
            </a: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GB" sz="2400" kern="0" dirty="0">
              <a:solidFill>
                <a:srgbClr val="008000"/>
              </a:solidFill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138112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21"/>
          <p:cNvSpPr>
            <a:spLocks noChangeShapeType="1"/>
          </p:cNvSpPr>
          <p:nvPr/>
        </p:nvSpPr>
        <p:spPr bwMode="auto">
          <a:xfrm>
            <a:off x="137001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306863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 rot="-5400000">
            <a:off x="23018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 err="1" smtClean="0"/>
              <a:t>vf</a:t>
            </a:r>
            <a:r>
              <a:rPr lang="en-GB" sz="2000" dirty="0" err="1" smtClean="0">
                <a:latin typeface="Symbol" pitchFamily="18" charset="2"/>
              </a:rPr>
              <a:t>n</a:t>
            </a:r>
            <a:endParaRPr lang="en-GB" sz="2000" dirty="0">
              <a:latin typeface="Symbol" pitchFamily="18" charset="2"/>
            </a:endParaRPr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-144462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11" name="Text Box 72"/>
          <p:cNvSpPr txBox="1">
            <a:spLocks noChangeArrowheads="1"/>
          </p:cNvSpPr>
          <p:nvPr/>
        </p:nvSpPr>
        <p:spPr bwMode="auto">
          <a:xfrm>
            <a:off x="178911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" name="Rectangle 75"/>
          <p:cNvSpPr>
            <a:spLocks noChangeArrowheads="1"/>
          </p:cNvSpPr>
          <p:nvPr/>
        </p:nvSpPr>
        <p:spPr bwMode="auto">
          <a:xfrm>
            <a:off x="203616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13" name="Text Box 76"/>
          <p:cNvSpPr txBox="1">
            <a:spLocks noChangeArrowheads="1"/>
          </p:cNvSpPr>
          <p:nvPr/>
        </p:nvSpPr>
        <p:spPr bwMode="auto">
          <a:xfrm>
            <a:off x="369411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4706938" y="407357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2059055" y="431748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6" name="Freeform 27"/>
          <p:cNvSpPr>
            <a:spLocks/>
          </p:cNvSpPr>
          <p:nvPr/>
        </p:nvSpPr>
        <p:spPr bwMode="auto">
          <a:xfrm>
            <a:off x="4897438" y="338777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7" name="Freeform 27"/>
          <p:cNvSpPr>
            <a:spLocks/>
          </p:cNvSpPr>
          <p:nvPr/>
        </p:nvSpPr>
        <p:spPr bwMode="auto">
          <a:xfrm>
            <a:off x="2249555" y="363168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V="1">
            <a:off x="7061200" y="6408738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Ghisellini</a:t>
            </a:r>
            <a:r>
              <a:rPr lang="en-GB" sz="1600" dirty="0">
                <a:solidFill>
                  <a:srgbClr val="008000"/>
                </a:solidFill>
              </a:rPr>
              <a:t> et al  </a:t>
            </a:r>
            <a:r>
              <a:rPr lang="en-GB" sz="1600" dirty="0" smtClean="0">
                <a:solidFill>
                  <a:srgbClr val="008000"/>
                </a:solidFill>
              </a:rPr>
              <a:t>2009</a:t>
            </a:r>
            <a:endParaRPr lang="en-GB" sz="1600" dirty="0">
              <a:solidFill>
                <a:srgbClr val="008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FSRQ –disc and BLR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5" name="Rectangle 17"/>
          <p:cNvSpPr txBox="1">
            <a:spLocks noChangeArrowheads="1"/>
          </p:cNvSpPr>
          <p:nvPr/>
        </p:nvSpPr>
        <p:spPr>
          <a:xfrm>
            <a:off x="193675" y="1019175"/>
            <a:ext cx="8918575" cy="196532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 dirty="0" smtClean="0">
                <a:solidFill>
                  <a:srgbClr val="008000"/>
                </a:solidFill>
              </a:rPr>
              <a:t>need </a:t>
            </a:r>
            <a:r>
              <a:rPr lang="en-GB" sz="2400" kern="0" dirty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kern="0" dirty="0">
                <a:solidFill>
                  <a:srgbClr val="008000"/>
                </a:solidFill>
              </a:rPr>
              <a:t> ~ 10-20, </a:t>
            </a:r>
            <a:r>
              <a:rPr lang="en-GB" sz="2400" kern="0" dirty="0">
                <a:solidFill>
                  <a:srgbClr val="008000"/>
                </a:solidFill>
                <a:latin typeface="Symbol" pitchFamily="18" charset="2"/>
              </a:rPr>
              <a:t>q&lt;5</a:t>
            </a:r>
            <a:r>
              <a:rPr lang="en-GB" sz="2400" kern="0" baseline="30000" dirty="0">
                <a:solidFill>
                  <a:srgbClr val="008000"/>
                </a:solidFill>
                <a:latin typeface="Symbol" pitchFamily="18" charset="2"/>
              </a:rPr>
              <a:t>o</a:t>
            </a:r>
            <a:r>
              <a:rPr lang="en-GB" sz="2400" kern="0" dirty="0">
                <a:solidFill>
                  <a:srgbClr val="008000"/>
                </a:solidFill>
                <a:latin typeface="Symbol" pitchFamily="18" charset="2"/>
              </a:rPr>
              <a:t>, g</a:t>
            </a:r>
            <a:r>
              <a:rPr lang="en-GB" sz="2400" kern="0" dirty="0">
                <a:solidFill>
                  <a:srgbClr val="008000"/>
                </a:solidFill>
              </a:rPr>
              <a:t>max</a:t>
            </a:r>
            <a:r>
              <a:rPr lang="en-GB" sz="2400" kern="0" dirty="0">
                <a:solidFill>
                  <a:srgbClr val="008000"/>
                </a:solidFill>
                <a:latin typeface="Symbol" pitchFamily="18" charset="2"/>
              </a:rPr>
              <a:t>~10</a:t>
            </a:r>
            <a:r>
              <a:rPr lang="en-GB" sz="2400" kern="0" baseline="30000" dirty="0">
                <a:solidFill>
                  <a:srgbClr val="008000"/>
                </a:solidFill>
                <a:latin typeface="Symbol" pitchFamily="18" charset="2"/>
              </a:rPr>
              <a:t>5</a:t>
            </a:r>
            <a:r>
              <a:rPr lang="en-GB" sz="2400" kern="0" dirty="0">
                <a:solidFill>
                  <a:srgbClr val="008000"/>
                </a:solidFill>
              </a:rPr>
              <a:t> double power law electron </a:t>
            </a:r>
            <a:r>
              <a:rPr lang="en-GB" sz="2400" kern="0" dirty="0" smtClean="0">
                <a:solidFill>
                  <a:srgbClr val="008000"/>
                </a:solidFill>
              </a:rPr>
              <a:t>distribution similar to BL </a:t>
            </a:r>
            <a:r>
              <a:rPr lang="en-GB" sz="2400" kern="0" dirty="0" err="1" smtClean="0">
                <a:solidFill>
                  <a:srgbClr val="008000"/>
                </a:solidFill>
              </a:rPr>
              <a:t>Lacs</a:t>
            </a:r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endParaRPr lang="en-GB" sz="2400" kern="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GB" sz="2400" kern="0" dirty="0">
              <a:solidFill>
                <a:srgbClr val="008000"/>
              </a:solidFill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138112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21"/>
          <p:cNvSpPr>
            <a:spLocks noChangeShapeType="1"/>
          </p:cNvSpPr>
          <p:nvPr/>
        </p:nvSpPr>
        <p:spPr bwMode="auto">
          <a:xfrm>
            <a:off x="137001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306863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 rot="-5400000">
            <a:off x="23018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 err="1" smtClean="0"/>
              <a:t>vf</a:t>
            </a:r>
            <a:r>
              <a:rPr lang="en-GB" sz="2000" dirty="0" err="1" smtClean="0">
                <a:latin typeface="Symbol" pitchFamily="18" charset="2"/>
              </a:rPr>
              <a:t>n</a:t>
            </a:r>
            <a:endParaRPr lang="en-GB" sz="2000" dirty="0">
              <a:latin typeface="Symbol" pitchFamily="18" charset="2"/>
            </a:endParaRPr>
          </a:p>
        </p:txBody>
      </p:sp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-144462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>
                <a:solidFill>
                  <a:schemeClr val="bg1"/>
                </a:solidFill>
              </a:rPr>
              <a:t>max</a:t>
            </a:r>
          </a:p>
        </p:txBody>
      </p:sp>
      <p:sp>
        <p:nvSpPr>
          <p:cNvPr id="11" name="Text Box 72"/>
          <p:cNvSpPr txBox="1">
            <a:spLocks noChangeArrowheads="1"/>
          </p:cNvSpPr>
          <p:nvPr/>
        </p:nvSpPr>
        <p:spPr bwMode="auto">
          <a:xfrm>
            <a:off x="178911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" name="Rectangle 75"/>
          <p:cNvSpPr>
            <a:spLocks noChangeArrowheads="1"/>
          </p:cNvSpPr>
          <p:nvPr/>
        </p:nvSpPr>
        <p:spPr bwMode="auto">
          <a:xfrm>
            <a:off x="203616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13" name="Text Box 76"/>
          <p:cNvSpPr txBox="1">
            <a:spLocks noChangeArrowheads="1"/>
          </p:cNvSpPr>
          <p:nvPr/>
        </p:nvSpPr>
        <p:spPr bwMode="auto">
          <a:xfrm>
            <a:off x="369411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4706938" y="407357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2059055" y="431748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6" name="Freeform 27"/>
          <p:cNvSpPr>
            <a:spLocks/>
          </p:cNvSpPr>
          <p:nvPr/>
        </p:nvSpPr>
        <p:spPr bwMode="auto">
          <a:xfrm>
            <a:off x="4897438" y="338777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17" name="Freeform 27"/>
          <p:cNvSpPr>
            <a:spLocks/>
          </p:cNvSpPr>
          <p:nvPr/>
        </p:nvSpPr>
        <p:spPr bwMode="auto">
          <a:xfrm>
            <a:off x="2249555" y="3631682"/>
            <a:ext cx="3079690" cy="3129376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8610 h 17938"/>
              <a:gd name="connsiteX1" fmla="*/ 1837 w 12318"/>
              <a:gd name="connsiteY1" fmla="*/ 6489 h 17938"/>
              <a:gd name="connsiteX2" fmla="*/ 10367 w 12318"/>
              <a:gd name="connsiteY2" fmla="*/ 340 h 17938"/>
              <a:gd name="connsiteX3" fmla="*/ 12318 w 12318"/>
              <a:gd name="connsiteY3" fmla="*/ 17938 h 17938"/>
              <a:gd name="connsiteX0" fmla="*/ 0 w 12959"/>
              <a:gd name="connsiteY0" fmla="*/ 18479 h 18479"/>
              <a:gd name="connsiteX1" fmla="*/ 2478 w 12959"/>
              <a:gd name="connsiteY1" fmla="*/ 6489 h 18479"/>
              <a:gd name="connsiteX2" fmla="*/ 11008 w 12959"/>
              <a:gd name="connsiteY2" fmla="*/ 340 h 18479"/>
              <a:gd name="connsiteX3" fmla="*/ 12959 w 12959"/>
              <a:gd name="connsiteY3" fmla="*/ 17938 h 18479"/>
              <a:gd name="connsiteX0" fmla="*/ 0 w 12959"/>
              <a:gd name="connsiteY0" fmla="*/ 18533 h 18533"/>
              <a:gd name="connsiteX1" fmla="*/ 3520 w 12959"/>
              <a:gd name="connsiteY1" fmla="*/ 5422 h 18533"/>
              <a:gd name="connsiteX2" fmla="*/ 11008 w 12959"/>
              <a:gd name="connsiteY2" fmla="*/ 394 h 18533"/>
              <a:gd name="connsiteX3" fmla="*/ 12959 w 12959"/>
              <a:gd name="connsiteY3" fmla="*/ 17992 h 18533"/>
              <a:gd name="connsiteX0" fmla="*/ 0 w 12959"/>
              <a:gd name="connsiteY0" fmla="*/ 18552 h 18552"/>
              <a:gd name="connsiteX1" fmla="*/ 3520 w 12959"/>
              <a:gd name="connsiteY1" fmla="*/ 5441 h 18552"/>
              <a:gd name="connsiteX2" fmla="*/ 11008 w 12959"/>
              <a:gd name="connsiteY2" fmla="*/ 413 h 18552"/>
              <a:gd name="connsiteX3" fmla="*/ 12959 w 12959"/>
              <a:gd name="connsiteY3" fmla="*/ 18011 h 18552"/>
              <a:gd name="connsiteX0" fmla="*/ 0 w 12959"/>
              <a:gd name="connsiteY0" fmla="*/ 18319 h 18319"/>
              <a:gd name="connsiteX1" fmla="*/ 3520 w 12959"/>
              <a:gd name="connsiteY1" fmla="*/ 5208 h 18319"/>
              <a:gd name="connsiteX2" fmla="*/ 11008 w 12959"/>
              <a:gd name="connsiteY2" fmla="*/ 180 h 18319"/>
              <a:gd name="connsiteX3" fmla="*/ 12959 w 12959"/>
              <a:gd name="connsiteY3" fmla="*/ 17778 h 18319"/>
              <a:gd name="connsiteX0" fmla="*/ 0 w 12959"/>
              <a:gd name="connsiteY0" fmla="*/ 18316 h 18316"/>
              <a:gd name="connsiteX1" fmla="*/ 3520 w 12959"/>
              <a:gd name="connsiteY1" fmla="*/ 5205 h 18316"/>
              <a:gd name="connsiteX2" fmla="*/ 11008 w 12959"/>
              <a:gd name="connsiteY2" fmla="*/ 177 h 18316"/>
              <a:gd name="connsiteX3" fmla="*/ 12959 w 12959"/>
              <a:gd name="connsiteY3" fmla="*/ 17775 h 18316"/>
              <a:gd name="connsiteX0" fmla="*/ 0 w 12959"/>
              <a:gd name="connsiteY0" fmla="*/ 18423 h 18423"/>
              <a:gd name="connsiteX1" fmla="*/ 3520 w 12959"/>
              <a:gd name="connsiteY1" fmla="*/ 5312 h 18423"/>
              <a:gd name="connsiteX2" fmla="*/ 11008 w 12959"/>
              <a:gd name="connsiteY2" fmla="*/ 172 h 18423"/>
              <a:gd name="connsiteX3" fmla="*/ 12959 w 12959"/>
              <a:gd name="connsiteY3" fmla="*/ 17882 h 1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9" h="18423">
                <a:moveTo>
                  <a:pt x="0" y="18423"/>
                </a:moveTo>
                <a:cubicBezTo>
                  <a:pt x="306" y="18070"/>
                  <a:pt x="1792" y="6690"/>
                  <a:pt x="3520" y="5312"/>
                </a:cubicBezTo>
                <a:cubicBezTo>
                  <a:pt x="5168" y="3710"/>
                  <a:pt x="9101" y="-951"/>
                  <a:pt x="11008" y="172"/>
                </a:cubicBezTo>
                <a:cubicBezTo>
                  <a:pt x="12645" y="1835"/>
                  <a:pt x="12652" y="16527"/>
                  <a:pt x="12959" y="1788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" name="Arc 1"/>
          <p:cNvSpPr/>
          <p:nvPr/>
        </p:nvSpPr>
        <p:spPr bwMode="auto">
          <a:xfrm>
            <a:off x="4038600" y="6040514"/>
            <a:ext cx="914400" cy="914400"/>
          </a:xfrm>
          <a:prstGeom prst="arc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reeform 25"/>
          <p:cNvSpPr>
            <a:spLocks/>
          </p:cNvSpPr>
          <p:nvPr/>
        </p:nvSpPr>
        <p:spPr bwMode="auto">
          <a:xfrm>
            <a:off x="4038600" y="3151188"/>
            <a:ext cx="477838" cy="2598737"/>
          </a:xfrm>
          <a:custGeom>
            <a:avLst/>
            <a:gdLst>
              <a:gd name="T0" fmla="*/ 0 w 600"/>
              <a:gd name="T1" fmla="*/ 1589 h 1637"/>
              <a:gd name="T2" fmla="*/ 424 w 600"/>
              <a:gd name="T3" fmla="*/ 261 h 1637"/>
              <a:gd name="T4" fmla="*/ 552 w 600"/>
              <a:gd name="T5" fmla="*/ 229 h 1637"/>
              <a:gd name="T6" fmla="*/ 600 w 600"/>
              <a:gd name="T7" fmla="*/ 1637 h 1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0" h="1637">
                <a:moveTo>
                  <a:pt x="0" y="1589"/>
                </a:moveTo>
                <a:cubicBezTo>
                  <a:pt x="166" y="1038"/>
                  <a:pt x="332" y="488"/>
                  <a:pt x="424" y="261"/>
                </a:cubicBezTo>
                <a:cubicBezTo>
                  <a:pt x="516" y="34"/>
                  <a:pt x="523" y="0"/>
                  <a:pt x="552" y="229"/>
                </a:cubicBezTo>
                <a:cubicBezTo>
                  <a:pt x="581" y="458"/>
                  <a:pt x="590" y="1047"/>
                  <a:pt x="600" y="163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8000"/>
              </a:solidFill>
            </a:endParaRPr>
          </a:p>
        </p:txBody>
      </p:sp>
      <p:sp>
        <p:nvSpPr>
          <p:cNvPr id="19" name="Freeform 27"/>
          <p:cNvSpPr>
            <a:spLocks/>
          </p:cNvSpPr>
          <p:nvPr/>
        </p:nvSpPr>
        <p:spPr bwMode="auto">
          <a:xfrm>
            <a:off x="4402138" y="291152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1" name="Freeform 27"/>
          <p:cNvSpPr>
            <a:spLocks/>
          </p:cNvSpPr>
          <p:nvPr/>
        </p:nvSpPr>
        <p:spPr bwMode="auto">
          <a:xfrm>
            <a:off x="4592638" y="2282871"/>
            <a:ext cx="2657475" cy="2652743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  <a:gd name="connsiteX0" fmla="*/ 0 w 10666"/>
              <a:gd name="connsiteY0" fmla="*/ 4291 h 14291"/>
              <a:gd name="connsiteX1" fmla="*/ 10046 w 10666"/>
              <a:gd name="connsiteY1" fmla="*/ 282 h 14291"/>
              <a:gd name="connsiteX2" fmla="*/ 9833 w 10666"/>
              <a:gd name="connsiteY2" fmla="*/ 14291 h 14291"/>
              <a:gd name="connsiteX0" fmla="*/ 0 w 12318"/>
              <a:gd name="connsiteY0" fmla="*/ 4291 h 13955"/>
              <a:gd name="connsiteX1" fmla="*/ 10046 w 12318"/>
              <a:gd name="connsiteY1" fmla="*/ 282 h 13955"/>
              <a:gd name="connsiteX2" fmla="*/ 12318 w 12318"/>
              <a:gd name="connsiteY2" fmla="*/ 13955 h 13955"/>
              <a:gd name="connsiteX0" fmla="*/ 0 w 12318"/>
              <a:gd name="connsiteY0" fmla="*/ 4616 h 13944"/>
              <a:gd name="connsiteX1" fmla="*/ 10046 w 12318"/>
              <a:gd name="connsiteY1" fmla="*/ 271 h 13944"/>
              <a:gd name="connsiteX2" fmla="*/ 12318 w 12318"/>
              <a:gd name="connsiteY2" fmla="*/ 13944 h 13944"/>
              <a:gd name="connsiteX0" fmla="*/ 0 w 12318"/>
              <a:gd name="connsiteY0" fmla="*/ 4649 h 13977"/>
              <a:gd name="connsiteX1" fmla="*/ 10046 w 12318"/>
              <a:gd name="connsiteY1" fmla="*/ 304 h 13977"/>
              <a:gd name="connsiteX2" fmla="*/ 12318 w 12318"/>
              <a:gd name="connsiteY2" fmla="*/ 13977 h 13977"/>
              <a:gd name="connsiteX0" fmla="*/ 0 w 12318"/>
              <a:gd name="connsiteY0" fmla="*/ 4675 h 14003"/>
              <a:gd name="connsiteX1" fmla="*/ 10046 w 12318"/>
              <a:gd name="connsiteY1" fmla="*/ 330 h 14003"/>
              <a:gd name="connsiteX2" fmla="*/ 12318 w 12318"/>
              <a:gd name="connsiteY2" fmla="*/ 14003 h 14003"/>
              <a:gd name="connsiteX0" fmla="*/ 0 w 12318"/>
              <a:gd name="connsiteY0" fmla="*/ 8473 h 17801"/>
              <a:gd name="connsiteX1" fmla="*/ 10367 w 12318"/>
              <a:gd name="connsiteY1" fmla="*/ 203 h 17801"/>
              <a:gd name="connsiteX2" fmla="*/ 12318 w 12318"/>
              <a:gd name="connsiteY2" fmla="*/ 17801 h 17801"/>
              <a:gd name="connsiteX0" fmla="*/ 0 w 12318"/>
              <a:gd name="connsiteY0" fmla="*/ 7378 h 16706"/>
              <a:gd name="connsiteX1" fmla="*/ 9565 w 12318"/>
              <a:gd name="connsiteY1" fmla="*/ 229 h 16706"/>
              <a:gd name="connsiteX2" fmla="*/ 12318 w 12318"/>
              <a:gd name="connsiteY2" fmla="*/ 16706 h 16706"/>
              <a:gd name="connsiteX0" fmla="*/ 0 w 12318"/>
              <a:gd name="connsiteY0" fmla="*/ 6289 h 15617"/>
              <a:gd name="connsiteX1" fmla="*/ 9244 w 12318"/>
              <a:gd name="connsiteY1" fmla="*/ 261 h 15617"/>
              <a:gd name="connsiteX2" fmla="*/ 12318 w 12318"/>
              <a:gd name="connsiteY2" fmla="*/ 15617 h 1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8" h="15617">
                <a:moveTo>
                  <a:pt x="0" y="6289"/>
                </a:moveTo>
                <a:cubicBezTo>
                  <a:pt x="1236" y="5401"/>
                  <a:pt x="7608" y="-1403"/>
                  <a:pt x="9244" y="261"/>
                </a:cubicBezTo>
                <a:cubicBezTo>
                  <a:pt x="10881" y="1924"/>
                  <a:pt x="12011" y="14262"/>
                  <a:pt x="12318" y="1561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5400000">
            <a:off x="4046662" y="2252792"/>
            <a:ext cx="5333156" cy="3305760"/>
            <a:chOff x="789112" y="267109"/>
            <a:chExt cx="5333156" cy="3305760"/>
          </a:xfrm>
        </p:grpSpPr>
        <p:sp>
          <p:nvSpPr>
            <p:cNvPr id="4" name="Isosceles Triangle 3"/>
            <p:cNvSpPr/>
            <p:nvPr/>
          </p:nvSpPr>
          <p:spPr>
            <a:xfrm rot="5400000">
              <a:off x="2716560" y="-552262"/>
              <a:ext cx="1080120" cy="4935016"/>
            </a:xfrm>
            <a:prstGeom prst="triangle">
              <a:avLst/>
            </a:prstGeom>
            <a:gradFill flip="none" rotWithShape="1">
              <a:gsLst>
                <a:gs pos="0">
                  <a:srgbClr val="FF3399">
                    <a:alpha val="77000"/>
                  </a:srgbClr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 rot="16200000">
              <a:off x="4357761" y="1636031"/>
              <a:ext cx="2879725" cy="649288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66FF">
                    <a:gamma/>
                    <a:tint val="0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7" name="Oval 50"/>
            <p:cNvSpPr>
              <a:spLocks noChangeArrowheads="1"/>
            </p:cNvSpPr>
            <p:nvPr/>
          </p:nvSpPr>
          <p:spPr bwMode="auto">
            <a:xfrm rot="16200000">
              <a:off x="5647604" y="1811264"/>
              <a:ext cx="223837" cy="2079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>
              <a:off x="5685657" y="267109"/>
              <a:ext cx="144462" cy="785627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933"/>
                </a:gs>
                <a:gs pos="100000">
                  <a:srgbClr val="99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4" name="AutoShape 52"/>
            <p:cNvSpPr>
              <a:spLocks noChangeArrowheads="1"/>
            </p:cNvSpPr>
            <p:nvPr/>
          </p:nvSpPr>
          <p:spPr bwMode="auto">
            <a:xfrm flipH="1" flipV="1">
              <a:off x="5709270" y="2780928"/>
              <a:ext cx="144462" cy="791941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" name="Rectangle 17"/>
          <p:cNvSpPr txBox="1">
            <a:spLocks noChangeArrowheads="1"/>
          </p:cNvSpPr>
          <p:nvPr/>
        </p:nvSpPr>
        <p:spPr>
          <a:xfrm>
            <a:off x="193675" y="1019175"/>
            <a:ext cx="4149725" cy="555307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 dirty="0" smtClean="0">
                <a:solidFill>
                  <a:srgbClr val="008000"/>
                </a:solidFill>
              </a:rPr>
              <a:t>That was all from single piece of jet</a:t>
            </a:r>
          </a:p>
          <a:p>
            <a:r>
              <a:rPr lang="en-GB" sz="2400" kern="0" dirty="0" smtClean="0">
                <a:solidFill>
                  <a:srgbClr val="008000"/>
                </a:solidFill>
              </a:rPr>
              <a:t>Jet has extended structure</a:t>
            </a:r>
          </a:p>
          <a:p>
            <a:r>
              <a:rPr lang="en-GB" sz="2400" kern="0" dirty="0" smtClean="0">
                <a:solidFill>
                  <a:srgbClr val="008000"/>
                </a:solidFill>
              </a:rPr>
              <a:t>Kinetic Energy density </a:t>
            </a:r>
            <a:r>
              <a:rPr lang="en-GB" sz="2400" kern="0" dirty="0" err="1" smtClean="0">
                <a:solidFill>
                  <a:srgbClr val="008000"/>
                </a:solidFill>
              </a:rPr>
              <a:t>dL</a:t>
            </a:r>
            <a:r>
              <a:rPr lang="en-GB" sz="2400" kern="0" dirty="0" smtClean="0">
                <a:solidFill>
                  <a:srgbClr val="008000"/>
                </a:solidFill>
              </a:rPr>
              <a:t>/</a:t>
            </a:r>
            <a:r>
              <a:rPr lang="en-GB" sz="2400" kern="0" dirty="0" err="1" smtClean="0">
                <a:solidFill>
                  <a:srgbClr val="008000"/>
                </a:solidFill>
              </a:rPr>
              <a:t>dV</a:t>
            </a:r>
            <a:endParaRPr lang="en-GB" sz="2400" kern="0" dirty="0" smtClean="0">
              <a:solidFill>
                <a:srgbClr val="008000"/>
              </a:solidFill>
            </a:endParaRPr>
          </a:p>
          <a:p>
            <a:r>
              <a:rPr lang="en-GB" sz="2400" kern="0" dirty="0" err="1" smtClean="0">
                <a:solidFill>
                  <a:srgbClr val="008000"/>
                </a:solidFill>
              </a:rPr>
              <a:t>dL</a:t>
            </a:r>
            <a:r>
              <a:rPr lang="en-GB" sz="2400" kern="0" dirty="0" err="1" smtClean="0">
                <a:solidFill>
                  <a:srgbClr val="008000"/>
                </a:solidFill>
                <a:sym typeface="Symbol"/>
              </a:rPr>
              <a:t>mdot</a:t>
            </a:r>
            <a:r>
              <a:rPr lang="en-GB" sz="2400" kern="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en-GB" sz="2400" kern="0" dirty="0" err="1" smtClean="0">
                <a:solidFill>
                  <a:srgbClr val="008000"/>
                </a:solidFill>
                <a:sym typeface="Symbol"/>
              </a:rPr>
              <a:t>dz</a:t>
            </a:r>
            <a:endParaRPr lang="en-GB" sz="2400" kern="0" dirty="0" smtClean="0">
              <a:solidFill>
                <a:srgbClr val="008000"/>
              </a:solidFill>
            </a:endParaRPr>
          </a:p>
          <a:p>
            <a:r>
              <a:rPr lang="en-GB" sz="2400" kern="0" dirty="0" smtClean="0">
                <a:solidFill>
                  <a:srgbClr val="008000"/>
                </a:solidFill>
              </a:rPr>
              <a:t>Conical jet r=</a:t>
            </a:r>
            <a:r>
              <a:rPr lang="en-GB" sz="2400" kern="0" dirty="0" err="1" smtClean="0">
                <a:solidFill>
                  <a:srgbClr val="008000"/>
                </a:solidFill>
              </a:rPr>
              <a:t>Az</a:t>
            </a:r>
            <a:r>
              <a:rPr lang="en-GB" sz="2400" kern="0" dirty="0" smtClean="0">
                <a:solidFill>
                  <a:srgbClr val="008000"/>
                </a:solidFill>
              </a:rPr>
              <a:t> </a:t>
            </a:r>
            <a:endParaRPr lang="en-GB" sz="2400" kern="0" dirty="0">
              <a:solidFill>
                <a:srgbClr val="008000"/>
              </a:solidFill>
            </a:endParaRPr>
          </a:p>
          <a:p>
            <a:r>
              <a:rPr lang="en-GB" sz="2400" kern="0" dirty="0" err="1" smtClean="0">
                <a:solidFill>
                  <a:srgbClr val="008000"/>
                </a:solidFill>
              </a:rPr>
              <a:t>dV</a:t>
            </a:r>
            <a:r>
              <a:rPr lang="en-GB" sz="2400" kern="0" dirty="0" smtClean="0">
                <a:solidFill>
                  <a:srgbClr val="008000"/>
                </a:solidFill>
              </a:rPr>
              <a:t>=</a:t>
            </a:r>
            <a:r>
              <a:rPr lang="en-GB" sz="2400" kern="0" dirty="0" smtClean="0">
                <a:solidFill>
                  <a:srgbClr val="008000"/>
                </a:solidFill>
                <a:latin typeface="Symbol" pitchFamily="18" charset="2"/>
              </a:rPr>
              <a:t>p</a:t>
            </a:r>
            <a:r>
              <a:rPr lang="en-GB" sz="2400" kern="0" dirty="0" smtClean="0">
                <a:solidFill>
                  <a:srgbClr val="008000"/>
                </a:solidFill>
              </a:rPr>
              <a:t>r</a:t>
            </a:r>
            <a:r>
              <a:rPr lang="en-GB" sz="2400" kern="0" baseline="30000" dirty="0" smtClean="0">
                <a:solidFill>
                  <a:srgbClr val="008000"/>
                </a:solidFill>
              </a:rPr>
              <a:t>2</a:t>
            </a:r>
            <a:r>
              <a:rPr lang="en-GB" sz="2400" kern="0" dirty="0" smtClean="0">
                <a:solidFill>
                  <a:srgbClr val="008000"/>
                </a:solidFill>
              </a:rPr>
              <a:t> </a:t>
            </a:r>
            <a:r>
              <a:rPr lang="en-GB" sz="2400" kern="0" dirty="0" err="1" smtClean="0">
                <a:solidFill>
                  <a:srgbClr val="008000"/>
                </a:solidFill>
              </a:rPr>
              <a:t>dz</a:t>
            </a:r>
            <a:r>
              <a:rPr lang="en-GB" sz="2400" kern="0" dirty="0" smtClean="0">
                <a:solidFill>
                  <a:srgbClr val="008000"/>
                </a:solidFill>
              </a:rPr>
              <a:t>= </a:t>
            </a:r>
            <a:r>
              <a:rPr lang="en-GB" sz="2400" kern="0" dirty="0" smtClean="0">
                <a:solidFill>
                  <a:srgbClr val="008000"/>
                </a:solidFill>
                <a:latin typeface="Symbol" pitchFamily="18" charset="2"/>
              </a:rPr>
              <a:t>p</a:t>
            </a:r>
            <a:r>
              <a:rPr lang="en-GB" sz="2400" kern="0" dirty="0" smtClean="0">
                <a:solidFill>
                  <a:srgbClr val="008000"/>
                </a:solidFill>
              </a:rPr>
              <a:t> A</a:t>
            </a:r>
            <a:r>
              <a:rPr lang="en-GB" sz="2400" kern="0" baseline="30000" dirty="0" smtClean="0">
                <a:solidFill>
                  <a:srgbClr val="008000"/>
                </a:solidFill>
              </a:rPr>
              <a:t>2</a:t>
            </a:r>
            <a:r>
              <a:rPr lang="en-GB" sz="2400" kern="0" dirty="0" smtClean="0">
                <a:solidFill>
                  <a:srgbClr val="008000"/>
                </a:solidFill>
              </a:rPr>
              <a:t> z</a:t>
            </a:r>
            <a:r>
              <a:rPr lang="en-GB" sz="2400" kern="0" baseline="30000" dirty="0" smtClean="0">
                <a:solidFill>
                  <a:srgbClr val="008000"/>
                </a:solidFill>
              </a:rPr>
              <a:t>2 </a:t>
            </a:r>
            <a:r>
              <a:rPr lang="en-GB" sz="2400" kern="0" dirty="0" err="1" smtClean="0">
                <a:solidFill>
                  <a:srgbClr val="008000"/>
                </a:solidFill>
              </a:rPr>
              <a:t>dz</a:t>
            </a:r>
            <a:endParaRPr lang="en-GB" sz="2400" kern="0" dirty="0" smtClean="0">
              <a:solidFill>
                <a:srgbClr val="008000"/>
              </a:solidFill>
            </a:endParaRPr>
          </a:p>
          <a:p>
            <a:r>
              <a:rPr lang="en-GB" sz="2400" kern="0" dirty="0" smtClean="0">
                <a:solidFill>
                  <a:srgbClr val="008000"/>
                </a:solidFill>
              </a:rPr>
              <a:t>UKE </a:t>
            </a:r>
            <a:r>
              <a:rPr lang="en-GB" sz="2400" kern="0" dirty="0" smtClean="0">
                <a:solidFill>
                  <a:srgbClr val="008000"/>
                </a:solidFill>
                <a:sym typeface="Symbol"/>
              </a:rPr>
              <a:t> </a:t>
            </a:r>
            <a:r>
              <a:rPr lang="en-GB" sz="2400" kern="0" dirty="0" err="1" smtClean="0">
                <a:solidFill>
                  <a:srgbClr val="008000"/>
                </a:solidFill>
                <a:sym typeface="Symbol"/>
              </a:rPr>
              <a:t>mdot</a:t>
            </a:r>
            <a:r>
              <a:rPr lang="en-GB" sz="2400" kern="0" dirty="0" smtClean="0">
                <a:solidFill>
                  <a:srgbClr val="008000"/>
                </a:solidFill>
                <a:sym typeface="Symbol"/>
              </a:rPr>
              <a:t>  </a:t>
            </a:r>
            <a:r>
              <a:rPr lang="en-GB" sz="2400" kern="0" dirty="0">
                <a:solidFill>
                  <a:srgbClr val="008000"/>
                </a:solidFill>
              </a:rPr>
              <a:t>(z/z0)</a:t>
            </a:r>
            <a:r>
              <a:rPr lang="en-GB" sz="2400" kern="0" baseline="30000" dirty="0">
                <a:solidFill>
                  <a:srgbClr val="008000"/>
                </a:solidFill>
              </a:rPr>
              <a:t>-</a:t>
            </a:r>
            <a:r>
              <a:rPr lang="en-GB" sz="2400" kern="0" baseline="30000" dirty="0" smtClean="0">
                <a:solidFill>
                  <a:srgbClr val="008000"/>
                </a:solidFill>
              </a:rPr>
              <a:t>2</a:t>
            </a:r>
            <a:endParaRPr lang="en-GB" sz="2400" kern="0" dirty="0" smtClean="0">
              <a:solidFill>
                <a:srgbClr val="008000"/>
              </a:solidFill>
            </a:endParaRPr>
          </a:p>
          <a:p>
            <a:r>
              <a:rPr lang="en-GB" sz="2400" kern="0" dirty="0" smtClean="0">
                <a:solidFill>
                  <a:srgbClr val="008000"/>
                </a:solidFill>
              </a:rPr>
              <a:t>UB=UB(r0) (z/z0)</a:t>
            </a:r>
            <a:r>
              <a:rPr lang="en-GB" sz="2400" kern="0" baseline="30000" dirty="0" smtClean="0">
                <a:solidFill>
                  <a:srgbClr val="008000"/>
                </a:solidFill>
              </a:rPr>
              <a:t>-2</a:t>
            </a:r>
          </a:p>
          <a:p>
            <a:r>
              <a:rPr lang="en-GB" sz="2400" kern="0" dirty="0" err="1" smtClean="0">
                <a:solidFill>
                  <a:srgbClr val="008000"/>
                </a:solidFill>
              </a:rPr>
              <a:t>Urel</a:t>
            </a:r>
            <a:r>
              <a:rPr lang="en-GB" sz="2400" kern="0" dirty="0" smtClean="0">
                <a:solidFill>
                  <a:srgbClr val="008000"/>
                </a:solidFill>
              </a:rPr>
              <a:t>=</a:t>
            </a:r>
            <a:r>
              <a:rPr lang="en-GB" sz="2400" kern="0" dirty="0" err="1" smtClean="0">
                <a:solidFill>
                  <a:srgbClr val="008000"/>
                </a:solidFill>
              </a:rPr>
              <a:t>Urel</a:t>
            </a:r>
            <a:r>
              <a:rPr lang="en-GB" sz="2400" kern="0" dirty="0" smtClean="0">
                <a:solidFill>
                  <a:srgbClr val="008000"/>
                </a:solidFill>
              </a:rPr>
              <a:t>(r0)(z/z0)</a:t>
            </a:r>
            <a:r>
              <a:rPr lang="en-GB" sz="2400" kern="0" baseline="30000" dirty="0" smtClean="0">
                <a:solidFill>
                  <a:srgbClr val="008000"/>
                </a:solidFill>
              </a:rPr>
              <a:t>-2</a:t>
            </a:r>
          </a:p>
          <a:p>
            <a:r>
              <a:rPr lang="en-GB" sz="2400" kern="0" dirty="0" smtClean="0">
                <a:solidFill>
                  <a:srgbClr val="008000"/>
                </a:solidFill>
              </a:rPr>
              <a:t>N(g)=K f(g) so K goes as z </a:t>
            </a:r>
            <a:r>
              <a:rPr lang="en-GB" sz="2400" kern="0" baseline="30000" dirty="0" smtClean="0">
                <a:solidFill>
                  <a:srgbClr val="008000"/>
                </a:solidFill>
              </a:rPr>
              <a:t>-2</a:t>
            </a:r>
          </a:p>
          <a:p>
            <a:pPr marL="0" indent="0">
              <a:buNone/>
            </a:pPr>
            <a:endParaRPr lang="en-GB" sz="2400" kern="0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Extended jet</a:t>
            </a:r>
            <a:endParaRPr lang="en-GB" sz="4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2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4776" y="2154236"/>
            <a:ext cx="4017282" cy="356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Black hole binaries –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Observational template of how accretion flows (spectra and variability) and their associated jet behave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Build a working physical model of accretion flows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Black hole spin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FFFF99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FFCCFF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Black holes</a:t>
            </a:r>
          </a:p>
        </p:txBody>
      </p:sp>
      <p:pic>
        <p:nvPicPr>
          <p:cNvPr id="3076" name="Picture 4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-385"/>
          <a:stretch>
            <a:fillRect/>
          </a:stretch>
        </p:blipFill>
        <p:spPr bwMode="auto">
          <a:xfrm>
            <a:off x="4305300" y="1579563"/>
            <a:ext cx="4686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-174"/>
          <a:stretch>
            <a:fillRect/>
          </a:stretch>
        </p:blipFill>
        <p:spPr bwMode="auto">
          <a:xfrm>
            <a:off x="4289425" y="5265738"/>
            <a:ext cx="470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449" t="-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9" r="2652"/>
          <a:stretch>
            <a:fillRect/>
          </a:stretch>
        </p:blipFill>
        <p:spPr bwMode="auto">
          <a:xfrm>
            <a:off x="7010400" y="4162425"/>
            <a:ext cx="19812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3889" r="26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00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5400000">
            <a:off x="2716560" y="-552262"/>
            <a:ext cx="1080120" cy="4935016"/>
          </a:xfrm>
          <a:prstGeom prst="triangle">
            <a:avLst/>
          </a:prstGeom>
          <a:gradFill flip="none" rotWithShape="1">
            <a:gsLst>
              <a:gs pos="0">
                <a:srgbClr val="FF3399">
                  <a:alpha val="77000"/>
                </a:srgbClr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45"/>
          <p:cNvSpPr>
            <a:spLocks noChangeArrowheads="1"/>
          </p:cNvSpPr>
          <p:nvPr/>
        </p:nvSpPr>
        <p:spPr bwMode="auto">
          <a:xfrm rot="16200000">
            <a:off x="4357761" y="1636031"/>
            <a:ext cx="2879725" cy="649288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7" name="Oval 50"/>
          <p:cNvSpPr>
            <a:spLocks noChangeArrowheads="1"/>
          </p:cNvSpPr>
          <p:nvPr/>
        </p:nvSpPr>
        <p:spPr bwMode="auto">
          <a:xfrm rot="16200000">
            <a:off x="5647604" y="1811264"/>
            <a:ext cx="223837" cy="2079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99592" y="2924944"/>
            <a:ext cx="0" cy="3456384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9592" y="6381328"/>
            <a:ext cx="7632848" cy="0"/>
          </a:xfrm>
          <a:prstGeom prst="line">
            <a:avLst/>
          </a:prstGeom>
          <a:ln w="508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115616" y="638132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Radio          IR          optical       UV          X-ray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 rot="16200000">
            <a:off x="-860248" y="3532657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Log </a:t>
            </a:r>
            <a:r>
              <a:rPr lang="en-GB" sz="3200" dirty="0" err="1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GB" sz="32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AutoShape 51"/>
          <p:cNvSpPr>
            <a:spLocks noChangeArrowheads="1"/>
          </p:cNvSpPr>
          <p:nvPr/>
        </p:nvSpPr>
        <p:spPr bwMode="auto">
          <a:xfrm>
            <a:off x="5685657" y="267109"/>
            <a:ext cx="144462" cy="785627"/>
          </a:xfrm>
          <a:custGeom>
            <a:avLst/>
            <a:gdLst>
              <a:gd name="G0" fmla="+- 8653 0 0"/>
              <a:gd name="G1" fmla="+- 21600 0 8653"/>
              <a:gd name="G2" fmla="*/ 8653 1 2"/>
              <a:gd name="G3" fmla="+- 21600 0 G2"/>
              <a:gd name="G4" fmla="+/ 8653 21600 2"/>
              <a:gd name="G5" fmla="+/ G1 0 2"/>
              <a:gd name="G6" fmla="*/ 21600 21600 8653"/>
              <a:gd name="G7" fmla="*/ G6 1 2"/>
              <a:gd name="G8" fmla="+- 21600 0 G7"/>
              <a:gd name="G9" fmla="*/ 21600 1 2"/>
              <a:gd name="G10" fmla="+- 8653 0 G9"/>
              <a:gd name="G11" fmla="?: G10 G8 0"/>
              <a:gd name="G12" fmla="?: G10 G7 21600"/>
              <a:gd name="T0" fmla="*/ 17273 w 21600"/>
              <a:gd name="T1" fmla="*/ 10800 h 21600"/>
              <a:gd name="T2" fmla="*/ 10800 w 21600"/>
              <a:gd name="T3" fmla="*/ 21600 h 21600"/>
              <a:gd name="T4" fmla="*/ 4327 w 21600"/>
              <a:gd name="T5" fmla="*/ 10800 h 21600"/>
              <a:gd name="T6" fmla="*/ 10800 w 21600"/>
              <a:gd name="T7" fmla="*/ 0 h 21600"/>
              <a:gd name="T8" fmla="*/ 6127 w 21600"/>
              <a:gd name="T9" fmla="*/ 6127 h 21600"/>
              <a:gd name="T10" fmla="*/ 15473 w 21600"/>
              <a:gd name="T11" fmla="*/ 154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99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" name="AutoShape 52"/>
          <p:cNvSpPr>
            <a:spLocks noChangeArrowheads="1"/>
          </p:cNvSpPr>
          <p:nvPr/>
        </p:nvSpPr>
        <p:spPr bwMode="auto">
          <a:xfrm flipH="1" flipV="1">
            <a:off x="5709270" y="2780928"/>
            <a:ext cx="144462" cy="791941"/>
          </a:xfrm>
          <a:custGeom>
            <a:avLst/>
            <a:gdLst>
              <a:gd name="G0" fmla="+- 8653 0 0"/>
              <a:gd name="G1" fmla="+- 21600 0 8653"/>
              <a:gd name="G2" fmla="*/ 8653 1 2"/>
              <a:gd name="G3" fmla="+- 21600 0 G2"/>
              <a:gd name="G4" fmla="+/ 8653 21600 2"/>
              <a:gd name="G5" fmla="+/ G1 0 2"/>
              <a:gd name="G6" fmla="*/ 21600 21600 8653"/>
              <a:gd name="G7" fmla="*/ G6 1 2"/>
              <a:gd name="G8" fmla="+- 21600 0 G7"/>
              <a:gd name="G9" fmla="*/ 21600 1 2"/>
              <a:gd name="G10" fmla="+- 8653 0 G9"/>
              <a:gd name="G11" fmla="?: G10 G8 0"/>
              <a:gd name="G12" fmla="?: G10 G7 21600"/>
              <a:gd name="T0" fmla="*/ 17273 w 21600"/>
              <a:gd name="T1" fmla="*/ 10800 h 21600"/>
              <a:gd name="T2" fmla="*/ 10800 w 21600"/>
              <a:gd name="T3" fmla="*/ 21600 h 21600"/>
              <a:gd name="T4" fmla="*/ 4327 w 21600"/>
              <a:gd name="T5" fmla="*/ 10800 h 21600"/>
              <a:gd name="T6" fmla="*/ 10800 w 21600"/>
              <a:gd name="T7" fmla="*/ 0 h 21600"/>
              <a:gd name="T8" fmla="*/ 6127 w 21600"/>
              <a:gd name="T9" fmla="*/ 6127 h 21600"/>
              <a:gd name="T10" fmla="*/ 15473 w 21600"/>
              <a:gd name="T11" fmla="*/ 154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3" t="6546" r="10196" b="19741"/>
          <a:stretch/>
        </p:blipFill>
        <p:spPr bwMode="auto">
          <a:xfrm>
            <a:off x="1115616" y="3790951"/>
            <a:ext cx="6999684" cy="245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17"/>
          <p:cNvSpPr txBox="1">
            <a:spLocks noChangeArrowheads="1"/>
          </p:cNvSpPr>
          <p:nvPr/>
        </p:nvSpPr>
        <p:spPr>
          <a:xfrm>
            <a:off x="6442075" y="330312"/>
            <a:ext cx="2339975" cy="555307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 dirty="0" smtClean="0">
                <a:solidFill>
                  <a:srgbClr val="008000"/>
                </a:solidFill>
              </a:rPr>
              <a:t>Self absorption gives flat spectrum</a:t>
            </a:r>
          </a:p>
          <a:p>
            <a:r>
              <a:rPr lang="en-GB" sz="2400" kern="0" dirty="0" smtClean="0">
                <a:solidFill>
                  <a:srgbClr val="008000"/>
                </a:solidFill>
              </a:rPr>
              <a:t>And all emission above SSA is dominated by base</a:t>
            </a:r>
          </a:p>
          <a:p>
            <a:pPr marL="0" indent="0">
              <a:buNone/>
            </a:pPr>
            <a:endParaRPr lang="en-GB" sz="2400" kern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7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41" y="922816"/>
            <a:ext cx="4246835" cy="421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816"/>
            <a:ext cx="4477641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407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09612" y="-9525"/>
            <a:ext cx="8347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BHB – Quasars for the impatient </a:t>
            </a:r>
            <a:endParaRPr lang="en-GB" sz="4400" b="1" dirty="0">
              <a:solidFill>
                <a:srgbClr val="008000"/>
              </a:solidFill>
            </a:endParaRPr>
          </a:p>
        </p:txBody>
      </p:sp>
      <p:pic>
        <p:nvPicPr>
          <p:cNvPr id="4099" name="Picture 3" descr="colum_bhnew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2" t="73387" r="26871" b="304"/>
          <a:stretch>
            <a:fillRect/>
          </a:stretch>
        </p:blipFill>
        <p:spPr bwMode="auto">
          <a:xfrm>
            <a:off x="5915025" y="14077950"/>
            <a:ext cx="3021013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asm_curves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r="4993" b="62514"/>
          <a:stretch>
            <a:fillRect/>
          </a:stretch>
        </p:blipFill>
        <p:spPr bwMode="auto">
          <a:xfrm>
            <a:off x="0" y="2438400"/>
            <a:ext cx="91440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42875" y="514350"/>
            <a:ext cx="8913813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008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BRIGHT! Huge </a:t>
            </a:r>
            <a:r>
              <a:rPr lang="en-GB" dirty="0">
                <a:solidFill>
                  <a:srgbClr val="008000"/>
                </a:solidFill>
              </a:rPr>
              <a:t>amounts of data, long term variability (days –years) in mass accretion rate (due to H ionisation instability in disc)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8000"/>
                </a:solidFill>
              </a:rPr>
              <a:t>Observational template of accretion flow as a function  of </a:t>
            </a:r>
            <a:r>
              <a:rPr lang="en-GB" i="1" dirty="0">
                <a:solidFill>
                  <a:srgbClr val="008000"/>
                </a:solidFill>
              </a:rPr>
              <a:t>L</a:t>
            </a:r>
            <a:r>
              <a:rPr lang="en-GB" dirty="0">
                <a:solidFill>
                  <a:srgbClr val="008000"/>
                </a:solidFill>
              </a:rPr>
              <a:t>/</a:t>
            </a:r>
            <a:r>
              <a:rPr lang="en-GB" i="1" dirty="0" err="1">
                <a:solidFill>
                  <a:srgbClr val="008000"/>
                </a:solidFill>
              </a:rPr>
              <a:t>L</a:t>
            </a:r>
            <a:r>
              <a:rPr lang="en-GB" baseline="-25000" dirty="0" err="1">
                <a:solidFill>
                  <a:srgbClr val="008000"/>
                </a:solidFill>
              </a:rPr>
              <a:t>Edd</a:t>
            </a:r>
            <a:r>
              <a:rPr lang="en-GB" baseline="-25000" dirty="0">
                <a:solidFill>
                  <a:srgbClr val="008000"/>
                </a:solidFill>
              </a:rPr>
              <a:t> </a:t>
            </a:r>
            <a:r>
              <a:rPr lang="en-GB" dirty="0">
                <a:solidFill>
                  <a:srgbClr val="008000"/>
                </a:solidFill>
              </a:rPr>
              <a:t>onto ~10 M</a:t>
            </a:r>
            <a:r>
              <a:rPr lang="en-GB" baseline="-25000" dirty="0">
                <a:solidFill>
                  <a:srgbClr val="008000"/>
                </a:solidFill>
                <a:sym typeface="Wingdings 2" pitchFamily="18" charset="2"/>
              </a:rPr>
              <a:t></a:t>
            </a:r>
            <a:r>
              <a:rPr lang="en-GB" dirty="0">
                <a:solidFill>
                  <a:srgbClr val="008000"/>
                </a:solidFill>
              </a:rPr>
              <a:t> </a:t>
            </a:r>
            <a:r>
              <a:rPr lang="en-GB" dirty="0" smtClean="0">
                <a:solidFill>
                  <a:srgbClr val="008000"/>
                </a:solidFill>
              </a:rPr>
              <a:t>BH (very homogeneous!) </a:t>
            </a:r>
            <a:endParaRPr lang="en-GB" dirty="0">
              <a:solidFill>
                <a:srgbClr val="008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FFCCFF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8370888" y="6326188"/>
            <a:ext cx="84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DGK07</a:t>
            </a:r>
            <a:endParaRPr lang="en-US" sz="1600" b="1">
              <a:solidFill>
                <a:srgbClr val="FFFF99"/>
              </a:solidFill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827088" y="6502400"/>
            <a:ext cx="3948112" cy="142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450975" y="6461125"/>
            <a:ext cx="2322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2 years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tates_n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17978" r="5949" b="20795"/>
          <a:stretch>
            <a:fillRect/>
          </a:stretch>
        </p:blipFill>
        <p:spPr>
          <a:xfrm>
            <a:off x="4605338" y="1704975"/>
            <a:ext cx="4262437" cy="4144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57988" y="6450013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Gierlinski</a:t>
            </a:r>
            <a:r>
              <a:rPr lang="en-GB" sz="1600" dirty="0">
                <a:solidFill>
                  <a:srgbClr val="008000"/>
                </a:solidFill>
              </a:rPr>
              <a:t> &amp; Done 2003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Spectral states</a:t>
            </a:r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5229225" y="1978025"/>
            <a:ext cx="3508375" cy="1708150"/>
          </a:xfrm>
          <a:custGeom>
            <a:avLst/>
            <a:gdLst>
              <a:gd name="T0" fmla="*/ 0 w 2210"/>
              <a:gd name="T1" fmla="*/ 241300 h 1076"/>
              <a:gd name="T2" fmla="*/ 247650 w 2210"/>
              <a:gd name="T3" fmla="*/ 88900 h 1076"/>
              <a:gd name="T4" fmla="*/ 514350 w 2210"/>
              <a:gd name="T5" fmla="*/ 7938 h 1076"/>
              <a:gd name="T6" fmla="*/ 838200 w 2210"/>
              <a:gd name="T7" fmla="*/ 41275 h 1076"/>
              <a:gd name="T8" fmla="*/ 1038225 w 2210"/>
              <a:gd name="T9" fmla="*/ 146050 h 1076"/>
              <a:gd name="T10" fmla="*/ 1128713 w 2210"/>
              <a:gd name="T11" fmla="*/ 169863 h 1076"/>
              <a:gd name="T12" fmla="*/ 1171575 w 2210"/>
              <a:gd name="T13" fmla="*/ 207963 h 1076"/>
              <a:gd name="T14" fmla="*/ 1290638 w 2210"/>
              <a:gd name="T15" fmla="*/ 307975 h 1076"/>
              <a:gd name="T16" fmla="*/ 1352550 w 2210"/>
              <a:gd name="T17" fmla="*/ 341313 h 1076"/>
              <a:gd name="T18" fmla="*/ 1938338 w 2210"/>
              <a:gd name="T19" fmla="*/ 636588 h 1076"/>
              <a:gd name="T20" fmla="*/ 2752725 w 2210"/>
              <a:gd name="T21" fmla="*/ 1155700 h 1076"/>
              <a:gd name="T22" fmla="*/ 3508375 w 2210"/>
              <a:gd name="T23" fmla="*/ 1708150 h 10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210" h="1076">
                <a:moveTo>
                  <a:pt x="0" y="152"/>
                </a:moveTo>
                <a:cubicBezTo>
                  <a:pt x="51" y="116"/>
                  <a:pt x="102" y="80"/>
                  <a:pt x="156" y="56"/>
                </a:cubicBezTo>
                <a:cubicBezTo>
                  <a:pt x="210" y="32"/>
                  <a:pt x="262" y="10"/>
                  <a:pt x="324" y="5"/>
                </a:cubicBezTo>
                <a:cubicBezTo>
                  <a:pt x="386" y="0"/>
                  <a:pt x="473" y="12"/>
                  <a:pt x="528" y="26"/>
                </a:cubicBezTo>
                <a:cubicBezTo>
                  <a:pt x="583" y="40"/>
                  <a:pt x="624" y="79"/>
                  <a:pt x="654" y="92"/>
                </a:cubicBezTo>
                <a:cubicBezTo>
                  <a:pt x="684" y="105"/>
                  <a:pt x="697" y="101"/>
                  <a:pt x="711" y="107"/>
                </a:cubicBezTo>
                <a:cubicBezTo>
                  <a:pt x="725" y="113"/>
                  <a:pt x="721" y="117"/>
                  <a:pt x="738" y="131"/>
                </a:cubicBezTo>
                <a:cubicBezTo>
                  <a:pt x="755" y="145"/>
                  <a:pt x="794" y="180"/>
                  <a:pt x="813" y="194"/>
                </a:cubicBezTo>
                <a:cubicBezTo>
                  <a:pt x="832" y="208"/>
                  <a:pt x="784" y="180"/>
                  <a:pt x="852" y="215"/>
                </a:cubicBezTo>
                <a:cubicBezTo>
                  <a:pt x="920" y="250"/>
                  <a:pt x="1074" y="316"/>
                  <a:pt x="1221" y="401"/>
                </a:cubicBezTo>
                <a:cubicBezTo>
                  <a:pt x="1368" y="486"/>
                  <a:pt x="1569" y="616"/>
                  <a:pt x="1734" y="728"/>
                </a:cubicBezTo>
                <a:cubicBezTo>
                  <a:pt x="1899" y="840"/>
                  <a:pt x="2111" y="1004"/>
                  <a:pt x="2210" y="1076"/>
                </a:cubicBezTo>
              </a:path>
            </a:pathLst>
          </a:custGeom>
          <a:noFill/>
          <a:ln w="38100" cap="flat" cmpd="sng">
            <a:solidFill>
              <a:srgbClr val="00FF00">
                <a:alpha val="58038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605588" y="2071688"/>
            <a:ext cx="795337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6591300" y="2114550"/>
            <a:ext cx="762000" cy="176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376988" y="2119313"/>
            <a:ext cx="1252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>
                <a:solidFill>
                  <a:srgbClr val="00CC00"/>
                </a:solidFill>
              </a:rPr>
              <a:t>very high</a:t>
            </a:r>
            <a:endParaRPr lang="en-US" sz="1200" b="1">
              <a:solidFill>
                <a:srgbClr val="00CC00"/>
              </a:solidFill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72075" y="2422525"/>
            <a:ext cx="1252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>
                <a:solidFill>
                  <a:srgbClr val="FF0000"/>
                </a:solidFill>
              </a:rPr>
              <a:t>disk dominated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5224463" y="2797175"/>
            <a:ext cx="3498850" cy="1716088"/>
          </a:xfrm>
          <a:custGeom>
            <a:avLst/>
            <a:gdLst>
              <a:gd name="T0" fmla="*/ 0 w 2204"/>
              <a:gd name="T1" fmla="*/ 134938 h 1081"/>
              <a:gd name="T2" fmla="*/ 290513 w 2204"/>
              <a:gd name="T3" fmla="*/ 4763 h 1081"/>
              <a:gd name="T4" fmla="*/ 654050 w 2204"/>
              <a:gd name="T5" fmla="*/ 163513 h 1081"/>
              <a:gd name="T6" fmla="*/ 1016000 w 2204"/>
              <a:gd name="T7" fmla="*/ 787400 h 1081"/>
              <a:gd name="T8" fmla="*/ 1292225 w 2204"/>
              <a:gd name="T9" fmla="*/ 1165225 h 1081"/>
              <a:gd name="T10" fmla="*/ 1568450 w 2204"/>
              <a:gd name="T11" fmla="*/ 1252538 h 1081"/>
              <a:gd name="T12" fmla="*/ 2235200 w 2204"/>
              <a:gd name="T13" fmla="*/ 1179513 h 1081"/>
              <a:gd name="T14" fmla="*/ 3019425 w 2204"/>
              <a:gd name="T15" fmla="*/ 1368425 h 1081"/>
              <a:gd name="T16" fmla="*/ 3498850 w 2204"/>
              <a:gd name="T17" fmla="*/ 1716088 h 10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204" h="1081">
                <a:moveTo>
                  <a:pt x="0" y="85"/>
                </a:moveTo>
                <a:cubicBezTo>
                  <a:pt x="57" y="42"/>
                  <a:pt x="114" y="0"/>
                  <a:pt x="183" y="3"/>
                </a:cubicBezTo>
                <a:cubicBezTo>
                  <a:pt x="252" y="6"/>
                  <a:pt x="336" y="21"/>
                  <a:pt x="412" y="103"/>
                </a:cubicBezTo>
                <a:cubicBezTo>
                  <a:pt x="488" y="185"/>
                  <a:pt x="573" y="391"/>
                  <a:pt x="640" y="496"/>
                </a:cubicBezTo>
                <a:cubicBezTo>
                  <a:pt x="707" y="601"/>
                  <a:pt x="756" y="685"/>
                  <a:pt x="814" y="734"/>
                </a:cubicBezTo>
                <a:cubicBezTo>
                  <a:pt x="872" y="783"/>
                  <a:pt x="889" y="788"/>
                  <a:pt x="988" y="789"/>
                </a:cubicBezTo>
                <a:cubicBezTo>
                  <a:pt x="1087" y="790"/>
                  <a:pt x="1256" y="731"/>
                  <a:pt x="1408" y="743"/>
                </a:cubicBezTo>
                <a:cubicBezTo>
                  <a:pt x="1560" y="755"/>
                  <a:pt x="1769" y="806"/>
                  <a:pt x="1902" y="862"/>
                </a:cubicBezTo>
                <a:cubicBezTo>
                  <a:pt x="2035" y="918"/>
                  <a:pt x="2141" y="1036"/>
                  <a:pt x="2204" y="108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341938" y="2917825"/>
            <a:ext cx="477837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953000" y="2928938"/>
            <a:ext cx="1252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>
                <a:solidFill>
                  <a:srgbClr val="FF0000"/>
                </a:solidFill>
              </a:rPr>
              <a:t>high/soft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47424" y="2408921"/>
            <a:ext cx="4064000" cy="258921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008000"/>
                </a:solidFill>
              </a:rPr>
              <a:t>D</a:t>
            </a:r>
            <a:r>
              <a:rPr lang="en-GB" sz="2400" dirty="0" smtClean="0">
                <a:solidFill>
                  <a:srgbClr val="008000"/>
                </a:solidFill>
              </a:rPr>
              <a:t>isc dominated - look like a disc but small tail to high energies 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Very high/intermediate states at least know something about a disc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Low/hard state look really different, not at all like a disc! </a:t>
            </a:r>
            <a:endParaRPr lang="en-GB" sz="2400" dirty="0" smtClean="0">
              <a:solidFill>
                <a:srgbClr val="008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76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 </a:t>
            </a:r>
            <a:r>
              <a:rPr lang="en-GB" sz="4400" b="1" dirty="0" smtClean="0">
                <a:solidFill>
                  <a:srgbClr val="008000"/>
                </a:solidFill>
              </a:rPr>
              <a:t>Accretion flows – Jet</a:t>
            </a:r>
            <a:endParaRPr lang="en-GB" sz="4400" b="1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79771"/>
            <a:ext cx="7143750" cy="531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752600" y="1428750"/>
            <a:ext cx="3848100" cy="1809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8900" y="6400800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Corbel et al 2012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886700" y="1428750"/>
            <a:ext cx="161925" cy="4400550"/>
          </a:xfrm>
          <a:prstGeom prst="rect">
            <a:avLst/>
          </a:prstGeom>
          <a:solidFill>
            <a:srgbClr val="CC3399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6450" y="200025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Low/hard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398099" y="385696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C3399"/>
                </a:solidFill>
              </a:rPr>
              <a:t>Very high </a:t>
            </a:r>
            <a:endParaRPr lang="en-GB" dirty="0">
              <a:solidFill>
                <a:srgbClr val="CC3399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550925" y="2000250"/>
            <a:ext cx="1105469" cy="243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69037" y="1959306"/>
            <a:ext cx="1335775" cy="274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20178" r="32744" b="14565"/>
          <a:stretch/>
        </p:blipFill>
        <p:spPr bwMode="auto">
          <a:xfrm>
            <a:off x="5281684" y="2784143"/>
            <a:ext cx="1392071" cy="135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752600" y="1428750"/>
            <a:ext cx="5098576" cy="4381500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291712" y="385696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High/soft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3"/>
          <p:cNvSpPr>
            <a:spLocks noChangeShapeType="1"/>
          </p:cNvSpPr>
          <p:nvPr/>
        </p:nvSpPr>
        <p:spPr bwMode="auto">
          <a:xfrm flipV="1">
            <a:off x="5624513" y="4645025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1" name="Line 4"/>
          <p:cNvSpPr>
            <a:spLocks noChangeShapeType="1"/>
          </p:cNvSpPr>
          <p:nvPr/>
        </p:nvSpPr>
        <p:spPr bwMode="auto">
          <a:xfrm>
            <a:off x="5624513" y="6245225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2" name="Freeform 5"/>
          <p:cNvSpPr>
            <a:spLocks/>
          </p:cNvSpPr>
          <p:nvPr/>
        </p:nvSpPr>
        <p:spPr bwMode="auto">
          <a:xfrm>
            <a:off x="5805488" y="4468813"/>
            <a:ext cx="1262062" cy="1527175"/>
          </a:xfrm>
          <a:custGeom>
            <a:avLst/>
            <a:gdLst>
              <a:gd name="T0" fmla="*/ 0 w 795"/>
              <a:gd name="T1" fmla="*/ 2147483647 h 962"/>
              <a:gd name="T2" fmla="*/ 2147483647 w 795"/>
              <a:gd name="T3" fmla="*/ 2147483647 h 962"/>
              <a:gd name="T4" fmla="*/ 2147483647 w 795"/>
              <a:gd name="T5" fmla="*/ 2147483647 h 962"/>
              <a:gd name="T6" fmla="*/ 0 60000 65536"/>
              <a:gd name="T7" fmla="*/ 0 60000 65536"/>
              <a:gd name="T8" fmla="*/ 0 60000 65536"/>
              <a:gd name="T9" fmla="*/ 0 w 795"/>
              <a:gd name="T10" fmla="*/ 0 h 962"/>
              <a:gd name="T11" fmla="*/ 795 w 795"/>
              <a:gd name="T12" fmla="*/ 962 h 9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5" h="962">
                <a:moveTo>
                  <a:pt x="0" y="948"/>
                </a:moveTo>
                <a:cubicBezTo>
                  <a:pt x="105" y="790"/>
                  <a:pt x="499" y="0"/>
                  <a:pt x="631" y="2"/>
                </a:cubicBezTo>
                <a:cubicBezTo>
                  <a:pt x="763" y="4"/>
                  <a:pt x="761" y="762"/>
                  <a:pt x="795" y="96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700713" y="6335713"/>
            <a:ext cx="251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i="0">
                <a:solidFill>
                  <a:srgbClr val="008000"/>
                </a:solidFill>
              </a:rPr>
              <a:t>Log </a:t>
            </a:r>
            <a:r>
              <a:rPr lang="en-GB" sz="1800" i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 rot="-5400000">
            <a:off x="4031457" y="5109368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i="0" dirty="0">
                <a:solidFill>
                  <a:srgbClr val="008000"/>
                </a:solidFill>
              </a:rPr>
              <a:t>Log  </a:t>
            </a:r>
            <a:r>
              <a:rPr lang="en-GB" sz="1800" i="0" dirty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1800" i="0" dirty="0">
                <a:solidFill>
                  <a:srgbClr val="008000"/>
                </a:solidFill>
              </a:rPr>
              <a:t> f(</a:t>
            </a:r>
            <a:r>
              <a:rPr lang="en-GB" sz="1800" i="0" dirty="0">
                <a:solidFill>
                  <a:srgbClr val="008000"/>
                </a:solidFill>
                <a:latin typeface="Symbol" pitchFamily="18" charset="2"/>
              </a:rPr>
              <a:t>n) </a:t>
            </a:r>
          </a:p>
        </p:txBody>
      </p:sp>
      <p:sp>
        <p:nvSpPr>
          <p:cNvPr id="27655" name="AutoShape 8"/>
          <p:cNvSpPr>
            <a:spLocks noChangeArrowheads="1"/>
          </p:cNvSpPr>
          <p:nvPr/>
        </p:nvSpPr>
        <p:spPr bwMode="auto">
          <a:xfrm>
            <a:off x="4876800" y="2425700"/>
            <a:ext cx="3962400" cy="1143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69" y="10800"/>
                </a:moveTo>
                <a:cubicBezTo>
                  <a:pt x="8169" y="12253"/>
                  <a:pt x="9347" y="13431"/>
                  <a:pt x="10800" y="13431"/>
                </a:cubicBezTo>
                <a:cubicBezTo>
                  <a:pt x="12253" y="13431"/>
                  <a:pt x="13431" y="12253"/>
                  <a:pt x="13431" y="10800"/>
                </a:cubicBezTo>
                <a:cubicBezTo>
                  <a:pt x="13431" y="9347"/>
                  <a:pt x="12253" y="8169"/>
                  <a:pt x="10800" y="8169"/>
                </a:cubicBezTo>
                <a:cubicBezTo>
                  <a:pt x="9347" y="8169"/>
                  <a:pt x="8169" y="9347"/>
                  <a:pt x="8169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6" name="AutoShape 9"/>
          <p:cNvSpPr>
            <a:spLocks noChangeArrowheads="1"/>
          </p:cNvSpPr>
          <p:nvPr/>
        </p:nvSpPr>
        <p:spPr bwMode="auto">
          <a:xfrm rot="16934371" flipV="1">
            <a:off x="6019006" y="2321719"/>
            <a:ext cx="468313" cy="1908175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12"/>
          <p:cNvSpPr>
            <a:spLocks noChangeArrowheads="1"/>
          </p:cNvSpPr>
          <p:nvPr/>
        </p:nvSpPr>
        <p:spPr bwMode="auto">
          <a:xfrm>
            <a:off x="6675438" y="2874963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AutoShape 11"/>
          <p:cNvSpPr>
            <a:spLocks noChangeArrowheads="1"/>
          </p:cNvSpPr>
          <p:nvPr/>
        </p:nvSpPr>
        <p:spPr bwMode="auto">
          <a:xfrm rot="16934371" flipV="1">
            <a:off x="5797551" y="2327275"/>
            <a:ext cx="385762" cy="1893887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AutoShape 66"/>
          <p:cNvSpPr>
            <a:spLocks noChangeArrowheads="1"/>
          </p:cNvSpPr>
          <p:nvPr/>
        </p:nvSpPr>
        <p:spPr bwMode="auto">
          <a:xfrm rot="15516024" flipV="1">
            <a:off x="7451725" y="2493963"/>
            <a:ext cx="363538" cy="1604962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Freeform 68"/>
          <p:cNvSpPr>
            <a:spLocks/>
          </p:cNvSpPr>
          <p:nvPr/>
        </p:nvSpPr>
        <p:spPr bwMode="auto">
          <a:xfrm>
            <a:off x="6299200" y="4829175"/>
            <a:ext cx="2655888" cy="814388"/>
          </a:xfrm>
          <a:custGeom>
            <a:avLst/>
            <a:gdLst>
              <a:gd name="T0" fmla="*/ 0 w 1673"/>
              <a:gd name="T1" fmla="*/ 2147483647 h 513"/>
              <a:gd name="T2" fmla="*/ 2147483647 w 1673"/>
              <a:gd name="T3" fmla="*/ 2147483647 h 513"/>
              <a:gd name="T4" fmla="*/ 2147483647 w 1673"/>
              <a:gd name="T5" fmla="*/ 2147483647 h 513"/>
              <a:gd name="T6" fmla="*/ 2147483647 w 1673"/>
              <a:gd name="T7" fmla="*/ 2147483647 h 513"/>
              <a:gd name="T8" fmla="*/ 0 60000 65536"/>
              <a:gd name="T9" fmla="*/ 0 60000 65536"/>
              <a:gd name="T10" fmla="*/ 0 60000 65536"/>
              <a:gd name="T11" fmla="*/ 0 60000 65536"/>
              <a:gd name="T12" fmla="*/ 0 w 1673"/>
              <a:gd name="T13" fmla="*/ 0 h 513"/>
              <a:gd name="T14" fmla="*/ 1673 w 1673"/>
              <a:gd name="T15" fmla="*/ 513 h 5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3" h="513">
                <a:moveTo>
                  <a:pt x="0" y="513"/>
                </a:moveTo>
                <a:cubicBezTo>
                  <a:pt x="55" y="440"/>
                  <a:pt x="168" y="152"/>
                  <a:pt x="329" y="76"/>
                </a:cubicBezTo>
                <a:cubicBezTo>
                  <a:pt x="490" y="0"/>
                  <a:pt x="745" y="44"/>
                  <a:pt x="969" y="58"/>
                </a:cubicBezTo>
                <a:cubicBezTo>
                  <a:pt x="1193" y="72"/>
                  <a:pt x="1556" y="142"/>
                  <a:pt x="1673" y="159"/>
                </a:cubicBezTo>
              </a:path>
            </a:pathLst>
          </a:custGeom>
          <a:noFill/>
          <a:ln w="38100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1" name="AutoShape 69"/>
          <p:cNvSpPr>
            <a:spLocks noChangeArrowheads="1"/>
          </p:cNvSpPr>
          <p:nvPr/>
        </p:nvSpPr>
        <p:spPr bwMode="auto">
          <a:xfrm rot="15037915" flipV="1">
            <a:off x="7196138" y="2409825"/>
            <a:ext cx="363537" cy="1604963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62" name="Group 75"/>
          <p:cNvGrpSpPr>
            <a:grpSpLocks/>
          </p:cNvGrpSpPr>
          <p:nvPr/>
        </p:nvGrpSpPr>
        <p:grpSpPr bwMode="auto">
          <a:xfrm>
            <a:off x="7412038" y="2786063"/>
            <a:ext cx="206375" cy="439737"/>
            <a:chOff x="843" y="2880"/>
            <a:chExt cx="216" cy="576"/>
          </a:xfrm>
        </p:grpSpPr>
        <p:sp>
          <p:nvSpPr>
            <p:cNvPr id="27779" name="Freeform 76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80" name="Freeform 77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63" name="Group 81"/>
          <p:cNvGrpSpPr>
            <a:grpSpLocks/>
          </p:cNvGrpSpPr>
          <p:nvPr/>
        </p:nvGrpSpPr>
        <p:grpSpPr bwMode="auto">
          <a:xfrm flipH="1">
            <a:off x="6978650" y="2452688"/>
            <a:ext cx="98425" cy="439737"/>
            <a:chOff x="843" y="2880"/>
            <a:chExt cx="216" cy="576"/>
          </a:xfrm>
        </p:grpSpPr>
        <p:sp>
          <p:nvSpPr>
            <p:cNvPr id="27777" name="Freeform 82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78" name="Freeform 83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64" name="Group 87"/>
          <p:cNvGrpSpPr>
            <a:grpSpLocks/>
          </p:cNvGrpSpPr>
          <p:nvPr/>
        </p:nvGrpSpPr>
        <p:grpSpPr bwMode="auto">
          <a:xfrm flipH="1">
            <a:off x="7143750" y="2524125"/>
            <a:ext cx="98425" cy="439738"/>
            <a:chOff x="843" y="2880"/>
            <a:chExt cx="216" cy="576"/>
          </a:xfrm>
        </p:grpSpPr>
        <p:sp>
          <p:nvSpPr>
            <p:cNvPr id="27775" name="Freeform 88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76" name="Freeform 89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65" name="Group 90"/>
          <p:cNvGrpSpPr>
            <a:grpSpLocks/>
          </p:cNvGrpSpPr>
          <p:nvPr/>
        </p:nvGrpSpPr>
        <p:grpSpPr bwMode="auto">
          <a:xfrm flipH="1">
            <a:off x="7194550" y="3025775"/>
            <a:ext cx="98425" cy="439738"/>
            <a:chOff x="843" y="2880"/>
            <a:chExt cx="216" cy="576"/>
          </a:xfrm>
        </p:grpSpPr>
        <p:sp>
          <p:nvSpPr>
            <p:cNvPr id="27773" name="Freeform 91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74" name="Freeform 92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66" name="Group 93"/>
          <p:cNvGrpSpPr>
            <a:grpSpLocks/>
          </p:cNvGrpSpPr>
          <p:nvPr/>
        </p:nvGrpSpPr>
        <p:grpSpPr bwMode="auto">
          <a:xfrm flipH="1">
            <a:off x="7410450" y="3027363"/>
            <a:ext cx="98425" cy="439737"/>
            <a:chOff x="843" y="2880"/>
            <a:chExt cx="216" cy="576"/>
          </a:xfrm>
        </p:grpSpPr>
        <p:sp>
          <p:nvSpPr>
            <p:cNvPr id="27771" name="Freeform 94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72" name="Freeform 95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67" name="Group 106"/>
          <p:cNvGrpSpPr>
            <a:grpSpLocks/>
          </p:cNvGrpSpPr>
          <p:nvPr/>
        </p:nvGrpSpPr>
        <p:grpSpPr bwMode="auto">
          <a:xfrm flipH="1">
            <a:off x="6048375" y="2732088"/>
            <a:ext cx="206375" cy="439737"/>
            <a:chOff x="843" y="2880"/>
            <a:chExt cx="216" cy="576"/>
          </a:xfrm>
        </p:grpSpPr>
        <p:sp>
          <p:nvSpPr>
            <p:cNvPr id="27769" name="Freeform 107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70" name="Freeform 108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68" name="Group 109"/>
          <p:cNvGrpSpPr>
            <a:grpSpLocks/>
          </p:cNvGrpSpPr>
          <p:nvPr/>
        </p:nvGrpSpPr>
        <p:grpSpPr bwMode="auto">
          <a:xfrm flipH="1">
            <a:off x="6146800" y="2401888"/>
            <a:ext cx="206375" cy="439737"/>
            <a:chOff x="843" y="2880"/>
            <a:chExt cx="216" cy="576"/>
          </a:xfrm>
        </p:grpSpPr>
        <p:sp>
          <p:nvSpPr>
            <p:cNvPr id="27767" name="Freeform 110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68" name="Freeform 111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69" name="Group 121"/>
          <p:cNvGrpSpPr>
            <a:grpSpLocks/>
          </p:cNvGrpSpPr>
          <p:nvPr/>
        </p:nvGrpSpPr>
        <p:grpSpPr bwMode="auto">
          <a:xfrm flipH="1">
            <a:off x="7408863" y="2478088"/>
            <a:ext cx="206375" cy="439737"/>
            <a:chOff x="843" y="2880"/>
            <a:chExt cx="216" cy="576"/>
          </a:xfrm>
        </p:grpSpPr>
        <p:sp>
          <p:nvSpPr>
            <p:cNvPr id="27765" name="Freeform 122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66" name="Freeform 123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70" name="Group 124"/>
          <p:cNvGrpSpPr>
            <a:grpSpLocks/>
          </p:cNvGrpSpPr>
          <p:nvPr/>
        </p:nvGrpSpPr>
        <p:grpSpPr bwMode="auto">
          <a:xfrm flipH="1">
            <a:off x="6346825" y="2479675"/>
            <a:ext cx="206375" cy="439738"/>
            <a:chOff x="843" y="2880"/>
            <a:chExt cx="216" cy="576"/>
          </a:xfrm>
        </p:grpSpPr>
        <p:sp>
          <p:nvSpPr>
            <p:cNvPr id="27763" name="Freeform 125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64" name="Freeform 126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71" name="Group 133"/>
          <p:cNvGrpSpPr>
            <a:grpSpLocks/>
          </p:cNvGrpSpPr>
          <p:nvPr/>
        </p:nvGrpSpPr>
        <p:grpSpPr bwMode="auto">
          <a:xfrm flipH="1">
            <a:off x="6391275" y="2943225"/>
            <a:ext cx="206375" cy="439738"/>
            <a:chOff x="843" y="2880"/>
            <a:chExt cx="216" cy="576"/>
          </a:xfrm>
        </p:grpSpPr>
        <p:sp>
          <p:nvSpPr>
            <p:cNvPr id="27761" name="Freeform 134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62" name="Freeform 135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72" name="Group 139"/>
          <p:cNvGrpSpPr>
            <a:grpSpLocks/>
          </p:cNvGrpSpPr>
          <p:nvPr/>
        </p:nvGrpSpPr>
        <p:grpSpPr bwMode="auto">
          <a:xfrm flipH="1">
            <a:off x="6946900" y="3101975"/>
            <a:ext cx="206375" cy="439738"/>
            <a:chOff x="843" y="2880"/>
            <a:chExt cx="216" cy="576"/>
          </a:xfrm>
        </p:grpSpPr>
        <p:sp>
          <p:nvSpPr>
            <p:cNvPr id="27759" name="Freeform 140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60" name="Freeform 141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73" name="Group 145"/>
          <p:cNvGrpSpPr>
            <a:grpSpLocks/>
          </p:cNvGrpSpPr>
          <p:nvPr/>
        </p:nvGrpSpPr>
        <p:grpSpPr bwMode="auto">
          <a:xfrm flipH="1">
            <a:off x="6237288" y="2814638"/>
            <a:ext cx="206375" cy="439737"/>
            <a:chOff x="843" y="2880"/>
            <a:chExt cx="216" cy="576"/>
          </a:xfrm>
        </p:grpSpPr>
        <p:sp>
          <p:nvSpPr>
            <p:cNvPr id="27757" name="Freeform 146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58" name="Freeform 147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74" name="Group 148"/>
          <p:cNvGrpSpPr>
            <a:grpSpLocks/>
          </p:cNvGrpSpPr>
          <p:nvPr/>
        </p:nvGrpSpPr>
        <p:grpSpPr bwMode="auto">
          <a:xfrm flipH="1">
            <a:off x="6481763" y="2503488"/>
            <a:ext cx="206375" cy="439737"/>
            <a:chOff x="843" y="2880"/>
            <a:chExt cx="216" cy="576"/>
          </a:xfrm>
        </p:grpSpPr>
        <p:sp>
          <p:nvSpPr>
            <p:cNvPr id="27755" name="Freeform 149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56" name="Freeform 150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75" name="Group 58"/>
          <p:cNvGrpSpPr>
            <a:grpSpLocks/>
          </p:cNvGrpSpPr>
          <p:nvPr/>
        </p:nvGrpSpPr>
        <p:grpSpPr bwMode="auto">
          <a:xfrm>
            <a:off x="6632575" y="1741488"/>
            <a:ext cx="349250" cy="1204912"/>
            <a:chOff x="6310313" y="1058863"/>
            <a:chExt cx="1028700" cy="1204912"/>
          </a:xfrm>
        </p:grpSpPr>
        <p:sp>
          <p:nvSpPr>
            <p:cNvPr id="27753" name="Freeform 40"/>
            <p:cNvSpPr>
              <a:spLocks/>
            </p:cNvSpPr>
            <p:nvPr/>
          </p:nvSpPr>
          <p:spPr bwMode="auto">
            <a:xfrm>
              <a:off x="6310313" y="1058863"/>
              <a:ext cx="1017587" cy="1204912"/>
            </a:xfrm>
            <a:custGeom>
              <a:avLst/>
              <a:gdLst>
                <a:gd name="T0" fmla="*/ 0 w 833"/>
                <a:gd name="T1" fmla="*/ 2147483647 h 759"/>
                <a:gd name="T2" fmla="*/ 2147483647 w 833"/>
                <a:gd name="T3" fmla="*/ 2147483647 h 759"/>
                <a:gd name="T4" fmla="*/ 2147483647 w 833"/>
                <a:gd name="T5" fmla="*/ 2147483647 h 759"/>
                <a:gd name="T6" fmla="*/ 2147483647 w 833"/>
                <a:gd name="T7" fmla="*/ 2147483647 h 759"/>
                <a:gd name="T8" fmla="*/ 2147483647 w 833"/>
                <a:gd name="T9" fmla="*/ 0 h 7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3"/>
                <a:gd name="T16" fmla="*/ 0 h 759"/>
                <a:gd name="T17" fmla="*/ 833 w 833"/>
                <a:gd name="T18" fmla="*/ 759 h 7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3" h="759">
                  <a:moveTo>
                    <a:pt x="0" y="759"/>
                  </a:moveTo>
                  <a:cubicBezTo>
                    <a:pt x="387" y="694"/>
                    <a:pt x="775" y="630"/>
                    <a:pt x="804" y="549"/>
                  </a:cubicBezTo>
                  <a:cubicBezTo>
                    <a:pt x="833" y="468"/>
                    <a:pt x="191" y="340"/>
                    <a:pt x="173" y="275"/>
                  </a:cubicBezTo>
                  <a:cubicBezTo>
                    <a:pt x="155" y="210"/>
                    <a:pt x="633" y="202"/>
                    <a:pt x="695" y="156"/>
                  </a:cubicBezTo>
                  <a:cubicBezTo>
                    <a:pt x="757" y="110"/>
                    <a:pt x="579" y="32"/>
                    <a:pt x="548" y="0"/>
                  </a:cubicBezTo>
                </a:path>
              </a:pathLst>
            </a:custGeom>
            <a:noFill/>
            <a:ln w="38100" cap="flat" cmpd="sng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27754" name="Freeform 41"/>
            <p:cNvSpPr>
              <a:spLocks/>
            </p:cNvSpPr>
            <p:nvPr/>
          </p:nvSpPr>
          <p:spPr bwMode="auto">
            <a:xfrm>
              <a:off x="6321425" y="1103313"/>
              <a:ext cx="1017588" cy="1155700"/>
            </a:xfrm>
            <a:custGeom>
              <a:avLst/>
              <a:gdLst>
                <a:gd name="T0" fmla="*/ 2147483647 w 833"/>
                <a:gd name="T1" fmla="*/ 2147483647 h 728"/>
                <a:gd name="T2" fmla="*/ 2147483647 w 833"/>
                <a:gd name="T3" fmla="*/ 2147483647 h 728"/>
                <a:gd name="T4" fmla="*/ 2147483647 w 833"/>
                <a:gd name="T5" fmla="*/ 2147483647 h 728"/>
                <a:gd name="T6" fmla="*/ 2147483647 w 833"/>
                <a:gd name="T7" fmla="*/ 2147483647 h 728"/>
                <a:gd name="T8" fmla="*/ 2147483647 w 833"/>
                <a:gd name="T9" fmla="*/ 0 h 7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3"/>
                <a:gd name="T16" fmla="*/ 0 h 728"/>
                <a:gd name="T17" fmla="*/ 833 w 833"/>
                <a:gd name="T18" fmla="*/ 728 h 7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3" h="728">
                  <a:moveTo>
                    <a:pt x="833" y="728"/>
                  </a:moveTo>
                  <a:cubicBezTo>
                    <a:pt x="446" y="663"/>
                    <a:pt x="58" y="599"/>
                    <a:pt x="29" y="518"/>
                  </a:cubicBezTo>
                  <a:cubicBezTo>
                    <a:pt x="0" y="437"/>
                    <a:pt x="642" y="309"/>
                    <a:pt x="660" y="244"/>
                  </a:cubicBezTo>
                  <a:cubicBezTo>
                    <a:pt x="678" y="179"/>
                    <a:pt x="197" y="166"/>
                    <a:pt x="138" y="125"/>
                  </a:cubicBezTo>
                  <a:cubicBezTo>
                    <a:pt x="79" y="84"/>
                    <a:pt x="270" y="26"/>
                    <a:pt x="304" y="0"/>
                  </a:cubicBezTo>
                </a:path>
              </a:pathLst>
            </a:custGeom>
            <a:noFill/>
            <a:ln w="38100" cap="flat" cmpd="sng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27690" name="Line 4"/>
          <p:cNvSpPr>
            <a:spLocks noChangeShapeType="1"/>
          </p:cNvSpPr>
          <p:nvPr/>
        </p:nvSpPr>
        <p:spPr bwMode="auto">
          <a:xfrm flipV="1">
            <a:off x="1066801" y="4645025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91" name="Line 5"/>
          <p:cNvSpPr>
            <a:spLocks noChangeShapeType="1"/>
          </p:cNvSpPr>
          <p:nvPr/>
        </p:nvSpPr>
        <p:spPr bwMode="auto">
          <a:xfrm>
            <a:off x="1066801" y="6245225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92" name="Freeform 6"/>
          <p:cNvSpPr>
            <a:spLocks/>
          </p:cNvSpPr>
          <p:nvPr/>
        </p:nvSpPr>
        <p:spPr bwMode="auto">
          <a:xfrm>
            <a:off x="1219201" y="5026025"/>
            <a:ext cx="914400" cy="990600"/>
          </a:xfrm>
          <a:custGeom>
            <a:avLst/>
            <a:gdLst>
              <a:gd name="T0" fmla="*/ 0 w 576"/>
              <a:gd name="T1" fmla="*/ 2147483647 h 624"/>
              <a:gd name="T2" fmla="*/ 2147483647 w 576"/>
              <a:gd name="T3" fmla="*/ 0 h 624"/>
              <a:gd name="T4" fmla="*/ 2147483647 w 576"/>
              <a:gd name="T5" fmla="*/ 2147483647 h 624"/>
              <a:gd name="T6" fmla="*/ 0 60000 65536"/>
              <a:gd name="T7" fmla="*/ 0 60000 65536"/>
              <a:gd name="T8" fmla="*/ 0 60000 65536"/>
              <a:gd name="T9" fmla="*/ 0 w 576"/>
              <a:gd name="T10" fmla="*/ 0 h 624"/>
              <a:gd name="T11" fmla="*/ 576 w 576"/>
              <a:gd name="T12" fmla="*/ 624 h 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93" name="Freeform 7"/>
          <p:cNvSpPr>
            <a:spLocks/>
          </p:cNvSpPr>
          <p:nvPr/>
        </p:nvSpPr>
        <p:spPr bwMode="auto">
          <a:xfrm>
            <a:off x="1538288" y="4757738"/>
            <a:ext cx="2003425" cy="1236662"/>
          </a:xfrm>
          <a:custGeom>
            <a:avLst/>
            <a:gdLst>
              <a:gd name="T0" fmla="*/ 0 w 1262"/>
              <a:gd name="T1" fmla="*/ 2147483647 h 779"/>
              <a:gd name="T2" fmla="*/ 2147483647 w 1262"/>
              <a:gd name="T3" fmla="*/ 2147483647 h 779"/>
              <a:gd name="T4" fmla="*/ 2147483647 w 1262"/>
              <a:gd name="T5" fmla="*/ 2147483647 h 779"/>
              <a:gd name="T6" fmla="*/ 2147483647 w 1262"/>
              <a:gd name="T7" fmla="*/ 2147483647 h 779"/>
              <a:gd name="T8" fmla="*/ 2147483647 w 1262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2"/>
              <a:gd name="T16" fmla="*/ 0 h 779"/>
              <a:gd name="T17" fmla="*/ 1262 w 1262"/>
              <a:gd name="T18" fmla="*/ 779 h 7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2" h="779">
                <a:moveTo>
                  <a:pt x="0" y="779"/>
                </a:moveTo>
                <a:cubicBezTo>
                  <a:pt x="35" y="717"/>
                  <a:pt x="62" y="527"/>
                  <a:pt x="219" y="404"/>
                </a:cubicBezTo>
                <a:cubicBezTo>
                  <a:pt x="376" y="281"/>
                  <a:pt x="790" y="78"/>
                  <a:pt x="942" y="39"/>
                </a:cubicBezTo>
                <a:cubicBezTo>
                  <a:pt x="1094" y="0"/>
                  <a:pt x="1081" y="50"/>
                  <a:pt x="1134" y="167"/>
                </a:cubicBezTo>
                <a:cubicBezTo>
                  <a:pt x="1187" y="284"/>
                  <a:pt x="1235" y="623"/>
                  <a:pt x="1262" y="743"/>
                </a:cubicBezTo>
              </a:path>
            </a:pathLst>
          </a:custGeom>
          <a:noFill/>
          <a:ln w="38100">
            <a:solidFill>
              <a:srgbClr val="CC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94" name="Text Box 8"/>
          <p:cNvSpPr txBox="1">
            <a:spLocks noChangeArrowheads="1"/>
          </p:cNvSpPr>
          <p:nvPr/>
        </p:nvSpPr>
        <p:spPr bwMode="auto">
          <a:xfrm>
            <a:off x="1143001" y="6335713"/>
            <a:ext cx="251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i="0">
                <a:solidFill>
                  <a:srgbClr val="008000"/>
                </a:solidFill>
              </a:rPr>
              <a:t>Log </a:t>
            </a:r>
            <a:r>
              <a:rPr lang="en-GB" sz="1800" i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7695" name="Text Box 9"/>
          <p:cNvSpPr txBox="1">
            <a:spLocks noChangeArrowheads="1"/>
          </p:cNvSpPr>
          <p:nvPr/>
        </p:nvSpPr>
        <p:spPr bwMode="auto">
          <a:xfrm rot="16200000">
            <a:off x="-526255" y="5109368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i="0">
                <a:solidFill>
                  <a:srgbClr val="008000"/>
                </a:solidFill>
              </a:rPr>
              <a:t>Log  </a:t>
            </a:r>
            <a:r>
              <a:rPr lang="en-GB" sz="1800" i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1800" i="0">
                <a:solidFill>
                  <a:srgbClr val="008000"/>
                </a:solidFill>
              </a:rPr>
              <a:t> f(</a:t>
            </a:r>
            <a:r>
              <a:rPr lang="en-GB" sz="1800" i="0">
                <a:solidFill>
                  <a:srgbClr val="008000"/>
                </a:solidFill>
                <a:latin typeface="Symbol" pitchFamily="18" charset="2"/>
              </a:rPr>
              <a:t>n) </a:t>
            </a:r>
          </a:p>
        </p:txBody>
      </p:sp>
      <p:sp>
        <p:nvSpPr>
          <p:cNvPr id="27696" name="AutoShape 10"/>
          <p:cNvSpPr>
            <a:spLocks noChangeArrowheads="1"/>
          </p:cNvSpPr>
          <p:nvPr/>
        </p:nvSpPr>
        <p:spPr bwMode="auto">
          <a:xfrm>
            <a:off x="319088" y="2425700"/>
            <a:ext cx="3962400" cy="1143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697" name="Group 11"/>
          <p:cNvGrpSpPr>
            <a:grpSpLocks/>
          </p:cNvGrpSpPr>
          <p:nvPr/>
        </p:nvGrpSpPr>
        <p:grpSpPr bwMode="auto">
          <a:xfrm>
            <a:off x="2435224" y="2124075"/>
            <a:ext cx="914399" cy="1638300"/>
            <a:chOff x="899" y="2296"/>
            <a:chExt cx="496" cy="1032"/>
          </a:xfrm>
        </p:grpSpPr>
        <p:grpSp>
          <p:nvGrpSpPr>
            <p:cNvPr id="27741" name="Group 12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27751" name="Freeform 13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52" name="Freeform 14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42" name="Group 15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27749" name="Freeform 1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50" name="Freeform 1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43" name="Group 18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27747" name="Freeform 1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48" name="Freeform 2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44" name="Group 21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27745" name="Freeform 2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46" name="Freeform 2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7698" name="Group 24"/>
          <p:cNvGrpSpPr>
            <a:grpSpLocks/>
          </p:cNvGrpSpPr>
          <p:nvPr/>
        </p:nvGrpSpPr>
        <p:grpSpPr bwMode="auto">
          <a:xfrm>
            <a:off x="2276476" y="2581273"/>
            <a:ext cx="471487" cy="787400"/>
            <a:chOff x="899" y="2296"/>
            <a:chExt cx="496" cy="1032"/>
          </a:xfrm>
        </p:grpSpPr>
        <p:grpSp>
          <p:nvGrpSpPr>
            <p:cNvPr id="27729" name="Group 25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27739" name="Freeform 2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40" name="Freeform 2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30" name="Group 28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27737" name="Freeform 2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38" name="Freeform 3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31" name="Group 31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27735" name="Freeform 3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36" name="Freeform 3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32" name="Group 34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27733" name="Freeform 3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34" name="Freeform 3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7699" name="Group 37"/>
          <p:cNvGrpSpPr>
            <a:grpSpLocks/>
          </p:cNvGrpSpPr>
          <p:nvPr/>
        </p:nvGrpSpPr>
        <p:grpSpPr bwMode="auto">
          <a:xfrm flipH="1">
            <a:off x="1090616" y="2114550"/>
            <a:ext cx="914399" cy="1638300"/>
            <a:chOff x="899" y="2296"/>
            <a:chExt cx="496" cy="1032"/>
          </a:xfrm>
        </p:grpSpPr>
        <p:grpSp>
          <p:nvGrpSpPr>
            <p:cNvPr id="27717" name="Group 38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27727" name="Freeform 3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28" name="Freeform 4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18" name="Group 41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27725" name="Freeform 4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26" name="Freeform 4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19" name="Group 44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27723" name="Freeform 4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24" name="Freeform 4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20" name="Group 47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27721" name="Freeform 4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22" name="Freeform 4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7700" name="Group 50"/>
          <p:cNvGrpSpPr>
            <a:grpSpLocks/>
          </p:cNvGrpSpPr>
          <p:nvPr/>
        </p:nvGrpSpPr>
        <p:grpSpPr bwMode="auto">
          <a:xfrm flipH="1">
            <a:off x="1735141" y="2641598"/>
            <a:ext cx="471487" cy="787400"/>
            <a:chOff x="899" y="2296"/>
            <a:chExt cx="496" cy="1032"/>
          </a:xfrm>
        </p:grpSpPr>
        <p:grpSp>
          <p:nvGrpSpPr>
            <p:cNvPr id="27705" name="Group 51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27715" name="Freeform 5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16" name="Freeform 5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06" name="Group 54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27713" name="Freeform 5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14" name="Freeform 5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07" name="Group 57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27711" name="Freeform 5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12" name="Freeform 5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708" name="Group 60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27709" name="Freeform 6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123 h 345"/>
                  <a:gd name="T2" fmla="*/ 931 w 126"/>
                  <a:gd name="T3" fmla="*/ 0 h 345"/>
                  <a:gd name="T4" fmla="*/ 1863 w 126"/>
                  <a:gd name="T5" fmla="*/ 119 h 345"/>
                  <a:gd name="T6" fmla="*/ 931 w 126"/>
                  <a:gd name="T7" fmla="*/ 52 h 345"/>
                  <a:gd name="T8" fmla="*/ 847 w 126"/>
                  <a:gd name="T9" fmla="*/ 148 h 345"/>
                  <a:gd name="T10" fmla="*/ 0 w 126"/>
                  <a:gd name="T11" fmla="*/ 12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710" name="Freeform 6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492 h 345"/>
                  <a:gd name="T2" fmla="*/ 515 w 126"/>
                  <a:gd name="T3" fmla="*/ 0 h 345"/>
                  <a:gd name="T4" fmla="*/ 1036 w 126"/>
                  <a:gd name="T5" fmla="*/ 477 h 345"/>
                  <a:gd name="T6" fmla="*/ 515 w 126"/>
                  <a:gd name="T7" fmla="*/ 207 h 345"/>
                  <a:gd name="T8" fmla="*/ 471 w 126"/>
                  <a:gd name="T9" fmla="*/ 589 h 345"/>
                  <a:gd name="T10" fmla="*/ 0 w 126"/>
                  <a:gd name="T11" fmla="*/ 492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345"/>
                  <a:gd name="T20" fmla="*/ 126 w 126"/>
                  <a:gd name="T21" fmla="*/ 345 h 3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7701" name="AutoShape 63"/>
          <p:cNvSpPr>
            <a:spLocks noChangeArrowheads="1"/>
          </p:cNvSpPr>
          <p:nvPr/>
        </p:nvSpPr>
        <p:spPr bwMode="auto">
          <a:xfrm rot="16934371" flipV="1">
            <a:off x="1461294" y="2321719"/>
            <a:ext cx="468313" cy="1908175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2" name="AutoShape 64"/>
          <p:cNvSpPr>
            <a:spLocks noChangeArrowheads="1"/>
          </p:cNvSpPr>
          <p:nvPr/>
        </p:nvSpPr>
        <p:spPr bwMode="auto">
          <a:xfrm rot="15516024" flipV="1">
            <a:off x="2659857" y="2343944"/>
            <a:ext cx="468313" cy="1908175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3" name="AutoShape 65"/>
          <p:cNvSpPr>
            <a:spLocks noChangeArrowheads="1"/>
          </p:cNvSpPr>
          <p:nvPr/>
        </p:nvSpPr>
        <p:spPr bwMode="auto">
          <a:xfrm rot="16934371" flipV="1">
            <a:off x="1239839" y="2327275"/>
            <a:ext cx="385762" cy="1893887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04" name="Oval 66"/>
          <p:cNvSpPr>
            <a:spLocks noChangeArrowheads="1"/>
          </p:cNvSpPr>
          <p:nvPr/>
        </p:nvSpPr>
        <p:spPr bwMode="auto">
          <a:xfrm>
            <a:off x="2117726" y="2874963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Freeform 68"/>
          <p:cNvSpPr>
            <a:spLocks/>
          </p:cNvSpPr>
          <p:nvPr/>
        </p:nvSpPr>
        <p:spPr bwMode="auto">
          <a:xfrm>
            <a:off x="1274763" y="1698625"/>
            <a:ext cx="1651000" cy="1155700"/>
          </a:xfrm>
          <a:custGeom>
            <a:avLst/>
            <a:gdLst>
              <a:gd name="T0" fmla="*/ 2147483647 w 1040"/>
              <a:gd name="T1" fmla="*/ 2147483647 h 728"/>
              <a:gd name="T2" fmla="*/ 2147483647 w 1040"/>
              <a:gd name="T3" fmla="*/ 2147483647 h 728"/>
              <a:gd name="T4" fmla="*/ 2147483647 w 1040"/>
              <a:gd name="T5" fmla="*/ 2147483647 h 728"/>
              <a:gd name="T6" fmla="*/ 2147483647 w 1040"/>
              <a:gd name="T7" fmla="*/ 2147483647 h 728"/>
              <a:gd name="T8" fmla="*/ 2147483647 w 1040"/>
              <a:gd name="T9" fmla="*/ 0 h 7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0"/>
              <a:gd name="T16" fmla="*/ 0 h 728"/>
              <a:gd name="T17" fmla="*/ 1040 w 1040"/>
              <a:gd name="T18" fmla="*/ 728 h 7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0" h="728">
                <a:moveTo>
                  <a:pt x="1040" y="728"/>
                </a:moveTo>
                <a:cubicBezTo>
                  <a:pt x="872" y="695"/>
                  <a:pt x="58" y="611"/>
                  <a:pt x="29" y="530"/>
                </a:cubicBezTo>
                <a:cubicBezTo>
                  <a:pt x="0" y="449"/>
                  <a:pt x="814" y="311"/>
                  <a:pt x="867" y="244"/>
                </a:cubicBezTo>
                <a:cubicBezTo>
                  <a:pt x="920" y="177"/>
                  <a:pt x="468" y="166"/>
                  <a:pt x="345" y="125"/>
                </a:cubicBezTo>
                <a:cubicBezTo>
                  <a:pt x="222" y="84"/>
                  <a:pt x="175" y="26"/>
                  <a:pt x="13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7678" name="Freeform 68"/>
          <p:cNvSpPr>
            <a:spLocks/>
          </p:cNvSpPr>
          <p:nvPr/>
        </p:nvSpPr>
        <p:spPr bwMode="auto">
          <a:xfrm flipH="1">
            <a:off x="1455738" y="1676400"/>
            <a:ext cx="1651000" cy="1155700"/>
          </a:xfrm>
          <a:custGeom>
            <a:avLst/>
            <a:gdLst>
              <a:gd name="T0" fmla="*/ 2147483647 w 1040"/>
              <a:gd name="T1" fmla="*/ 2147483647 h 728"/>
              <a:gd name="T2" fmla="*/ 2147483647 w 1040"/>
              <a:gd name="T3" fmla="*/ 2147483647 h 728"/>
              <a:gd name="T4" fmla="*/ 2147483647 w 1040"/>
              <a:gd name="T5" fmla="*/ 2147483647 h 728"/>
              <a:gd name="T6" fmla="*/ 2147483647 w 1040"/>
              <a:gd name="T7" fmla="*/ 2147483647 h 728"/>
              <a:gd name="T8" fmla="*/ 2147483647 w 1040"/>
              <a:gd name="T9" fmla="*/ 0 h 7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0"/>
              <a:gd name="T16" fmla="*/ 0 h 728"/>
              <a:gd name="T17" fmla="*/ 1040 w 1040"/>
              <a:gd name="T18" fmla="*/ 728 h 7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0" h="728">
                <a:moveTo>
                  <a:pt x="1040" y="728"/>
                </a:moveTo>
                <a:cubicBezTo>
                  <a:pt x="872" y="695"/>
                  <a:pt x="58" y="611"/>
                  <a:pt x="29" y="530"/>
                </a:cubicBezTo>
                <a:cubicBezTo>
                  <a:pt x="0" y="449"/>
                  <a:pt x="814" y="311"/>
                  <a:pt x="867" y="244"/>
                </a:cubicBezTo>
                <a:cubicBezTo>
                  <a:pt x="920" y="177"/>
                  <a:pt x="468" y="166"/>
                  <a:pt x="345" y="125"/>
                </a:cubicBezTo>
                <a:cubicBezTo>
                  <a:pt x="222" y="84"/>
                  <a:pt x="175" y="26"/>
                  <a:pt x="130" y="0"/>
                </a:cubicBezTo>
              </a:path>
            </a:pathLst>
          </a:custGeom>
          <a:noFill/>
          <a:ln w="38100" cap="flat" cmpd="sng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7679" name="TextBox 122"/>
          <p:cNvSpPr txBox="1">
            <a:spLocks noChangeArrowheads="1"/>
          </p:cNvSpPr>
          <p:nvPr/>
        </p:nvSpPr>
        <p:spPr bwMode="auto">
          <a:xfrm>
            <a:off x="465138" y="160338"/>
            <a:ext cx="4643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i="0" dirty="0">
                <a:solidFill>
                  <a:srgbClr val="008000"/>
                </a:solidFill>
              </a:rPr>
              <a:t>L/</a:t>
            </a:r>
            <a:r>
              <a:rPr lang="en-GB" i="0" dirty="0" err="1">
                <a:solidFill>
                  <a:srgbClr val="008000"/>
                </a:solidFill>
              </a:rPr>
              <a:t>Ledd</a:t>
            </a:r>
            <a:r>
              <a:rPr lang="en-GB" i="0" dirty="0">
                <a:solidFill>
                  <a:srgbClr val="008000"/>
                </a:solidFill>
              </a:rPr>
              <a:t> &lt; 0.01 ADAF,  </a:t>
            </a:r>
          </a:p>
          <a:p>
            <a:pPr algn="l" eaLnBrk="1" hangingPunct="1"/>
            <a:r>
              <a:rPr lang="en-GB" i="0" dirty="0">
                <a:solidFill>
                  <a:srgbClr val="008000"/>
                </a:solidFill>
              </a:rPr>
              <a:t>weak disk, low excitation</a:t>
            </a:r>
          </a:p>
          <a:p>
            <a:pPr algn="l" eaLnBrk="1" hangingPunct="1"/>
            <a:r>
              <a:rPr lang="en-GB" i="0" dirty="0">
                <a:solidFill>
                  <a:srgbClr val="008000"/>
                </a:solidFill>
              </a:rPr>
              <a:t>broader, slower jet, </a:t>
            </a:r>
            <a:r>
              <a:rPr lang="en-GB" i="0" dirty="0" smtClean="0">
                <a:solidFill>
                  <a:srgbClr val="008000"/>
                </a:solidFill>
              </a:rPr>
              <a:t>FRI?</a:t>
            </a:r>
            <a:endParaRPr lang="en-GB" i="0" dirty="0">
              <a:solidFill>
                <a:srgbClr val="008000"/>
              </a:solidFill>
            </a:endParaRPr>
          </a:p>
        </p:txBody>
      </p:sp>
      <p:sp>
        <p:nvSpPr>
          <p:cNvPr id="27680" name="TextBox 123"/>
          <p:cNvSpPr txBox="1">
            <a:spLocks noChangeArrowheads="1"/>
          </p:cNvSpPr>
          <p:nvPr/>
        </p:nvSpPr>
        <p:spPr bwMode="auto">
          <a:xfrm>
            <a:off x="4941888" y="152400"/>
            <a:ext cx="4645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i="0" dirty="0">
                <a:solidFill>
                  <a:srgbClr val="008000"/>
                </a:solidFill>
              </a:rPr>
              <a:t>L/Ledd~1 </a:t>
            </a:r>
            <a:r>
              <a:rPr lang="en-GB" i="0" dirty="0" err="1">
                <a:solidFill>
                  <a:srgbClr val="008000"/>
                </a:solidFill>
              </a:rPr>
              <a:t>Disc+tail</a:t>
            </a:r>
            <a:r>
              <a:rPr lang="en-GB" i="0" dirty="0">
                <a:solidFill>
                  <a:srgbClr val="008000"/>
                </a:solidFill>
              </a:rPr>
              <a:t> </a:t>
            </a:r>
          </a:p>
          <a:p>
            <a:pPr algn="l" eaLnBrk="1" hangingPunct="1"/>
            <a:r>
              <a:rPr lang="en-GB" i="0" dirty="0">
                <a:solidFill>
                  <a:srgbClr val="008000"/>
                </a:solidFill>
              </a:rPr>
              <a:t>strong  disk, high excitation Narrower, faster jet, </a:t>
            </a:r>
            <a:r>
              <a:rPr lang="en-GB" i="0" dirty="0" smtClean="0">
                <a:solidFill>
                  <a:srgbClr val="008000"/>
                </a:solidFill>
              </a:rPr>
              <a:t>FRII?</a:t>
            </a:r>
            <a:endParaRPr lang="en-GB" i="0" dirty="0">
              <a:solidFill>
                <a:srgbClr val="008000"/>
              </a:solidFill>
            </a:endParaRPr>
          </a:p>
        </p:txBody>
      </p:sp>
      <p:grpSp>
        <p:nvGrpSpPr>
          <p:cNvPr id="27681" name="Group 87"/>
          <p:cNvGrpSpPr>
            <a:grpSpLocks/>
          </p:cNvGrpSpPr>
          <p:nvPr/>
        </p:nvGrpSpPr>
        <p:grpSpPr bwMode="auto">
          <a:xfrm flipH="1">
            <a:off x="6745288" y="2532063"/>
            <a:ext cx="98425" cy="439737"/>
            <a:chOff x="843" y="2880"/>
            <a:chExt cx="216" cy="576"/>
          </a:xfrm>
        </p:grpSpPr>
        <p:sp>
          <p:nvSpPr>
            <p:cNvPr id="27688" name="Freeform 88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689" name="Freeform 89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82" name="Group 124"/>
          <p:cNvGrpSpPr>
            <a:grpSpLocks/>
          </p:cNvGrpSpPr>
          <p:nvPr/>
        </p:nvGrpSpPr>
        <p:grpSpPr bwMode="auto">
          <a:xfrm flipH="1">
            <a:off x="7226300" y="2473325"/>
            <a:ext cx="206375" cy="439738"/>
            <a:chOff x="843" y="2880"/>
            <a:chExt cx="216" cy="576"/>
          </a:xfrm>
        </p:grpSpPr>
        <p:sp>
          <p:nvSpPr>
            <p:cNvPr id="27686" name="Freeform 125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687" name="Freeform 126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7683" name="Group 139"/>
          <p:cNvGrpSpPr>
            <a:grpSpLocks/>
          </p:cNvGrpSpPr>
          <p:nvPr/>
        </p:nvGrpSpPr>
        <p:grpSpPr bwMode="auto">
          <a:xfrm flipH="1">
            <a:off x="6794500" y="3065463"/>
            <a:ext cx="206375" cy="439737"/>
            <a:chOff x="843" y="2880"/>
            <a:chExt cx="216" cy="576"/>
          </a:xfrm>
        </p:grpSpPr>
        <p:sp>
          <p:nvSpPr>
            <p:cNvPr id="27684" name="Freeform 140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123 h 345"/>
                <a:gd name="T2" fmla="*/ 931 w 126"/>
                <a:gd name="T3" fmla="*/ 0 h 345"/>
                <a:gd name="T4" fmla="*/ 1863 w 126"/>
                <a:gd name="T5" fmla="*/ 119 h 345"/>
                <a:gd name="T6" fmla="*/ 931 w 126"/>
                <a:gd name="T7" fmla="*/ 52 h 345"/>
                <a:gd name="T8" fmla="*/ 847 w 126"/>
                <a:gd name="T9" fmla="*/ 148 h 345"/>
                <a:gd name="T10" fmla="*/ 0 w 126"/>
                <a:gd name="T11" fmla="*/ 12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685" name="Freeform 141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492 h 345"/>
                <a:gd name="T2" fmla="*/ 515 w 126"/>
                <a:gd name="T3" fmla="*/ 0 h 345"/>
                <a:gd name="T4" fmla="*/ 1036 w 126"/>
                <a:gd name="T5" fmla="*/ 477 h 345"/>
                <a:gd name="T6" fmla="*/ 515 w 126"/>
                <a:gd name="T7" fmla="*/ 207 h 345"/>
                <a:gd name="T8" fmla="*/ 471 w 126"/>
                <a:gd name="T9" fmla="*/ 589 h 345"/>
                <a:gd name="T10" fmla="*/ 0 w 126"/>
                <a:gd name="T11" fmla="*/ 492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345"/>
                <a:gd name="T20" fmla="*/ 126 w 126"/>
                <a:gd name="T21" fmla="*/ 345 h 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13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7" name="Rectangle 69"/>
          <p:cNvSpPr>
            <a:spLocks noChangeArrowheads="1"/>
          </p:cNvSpPr>
          <p:nvPr/>
        </p:nvSpPr>
        <p:spPr bwMode="auto">
          <a:xfrm>
            <a:off x="485775" y="12065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Jet evolution in BHB outburst</a:t>
            </a:r>
            <a:endParaRPr lang="en-GB" sz="4400" b="1" dirty="0">
              <a:solidFill>
                <a:srgbClr val="008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263650"/>
            <a:ext cx="819951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6300" y="6419850"/>
            <a:ext cx="461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Fender </a:t>
            </a:r>
            <a:r>
              <a:rPr lang="en-GB" dirty="0" err="1" smtClean="0"/>
              <a:t>Belloni</a:t>
            </a:r>
            <a:r>
              <a:rPr lang="en-GB" dirty="0" smtClean="0"/>
              <a:t> Gallo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0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 Jet in </a:t>
            </a:r>
            <a:r>
              <a:rPr lang="en-GB" sz="4400" b="1" smtClean="0">
                <a:solidFill>
                  <a:srgbClr val="008000"/>
                </a:solidFill>
              </a:rPr>
              <a:t>low/hard state 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52600" y="1428750"/>
            <a:ext cx="3848100" cy="1809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8900" y="6400800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8000"/>
                </a:solidFill>
              </a:rPr>
              <a:t>Chaty</a:t>
            </a:r>
            <a:r>
              <a:rPr lang="en-GB" dirty="0" smtClean="0">
                <a:solidFill>
                  <a:srgbClr val="008000"/>
                </a:solidFill>
              </a:rPr>
              <a:t> et al 2003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550925" y="2000250"/>
            <a:ext cx="1105469" cy="243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69037" y="1959306"/>
            <a:ext cx="1335775" cy="274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16" y="1471613"/>
            <a:ext cx="6477567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7424" y="1480234"/>
            <a:ext cx="2362426" cy="5206316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400" kern="0" dirty="0" smtClean="0">
                <a:solidFill>
                  <a:srgbClr val="008000"/>
                </a:solidFill>
              </a:rPr>
              <a:t>Radio-IR  from jet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kern="0" dirty="0" smtClean="0">
                <a:solidFill>
                  <a:srgbClr val="008000"/>
                </a:solidFill>
              </a:rPr>
              <a:t>Where is optically thin SSA break?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kern="0" dirty="0" smtClean="0">
                <a:solidFill>
                  <a:srgbClr val="008000"/>
                </a:solidFill>
              </a:rPr>
              <a:t>Does it extrapolate to X-rays as well? What is electron </a:t>
            </a:r>
            <a:r>
              <a:rPr lang="en-GB" sz="2400" kern="0" dirty="0" err="1" smtClean="0">
                <a:solidFill>
                  <a:srgbClr val="008000"/>
                </a:solidFill>
              </a:rPr>
              <a:t>dist</a:t>
            </a:r>
            <a:r>
              <a:rPr lang="en-GB" sz="2400" kern="0" dirty="0" smtClean="0">
                <a:solidFill>
                  <a:srgbClr val="008000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kern="0" dirty="0" smtClean="0">
                <a:solidFill>
                  <a:srgbClr val="008000"/>
                </a:solidFill>
              </a:rPr>
              <a:t>How far does jet extend??</a:t>
            </a:r>
          </a:p>
        </p:txBody>
      </p:sp>
    </p:spTree>
    <p:extLst>
      <p:ext uri="{BB962C8B-B14F-4D97-AF65-F5344CB8AC3E}">
        <p14:creationId xmlns:p14="http://schemas.microsoft.com/office/powerpoint/2010/main" val="24943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 Jet in </a:t>
            </a:r>
            <a:r>
              <a:rPr lang="en-GB" sz="4400" b="1" smtClean="0">
                <a:solidFill>
                  <a:srgbClr val="008000"/>
                </a:solidFill>
              </a:rPr>
              <a:t>low/hard state 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52600" y="1428750"/>
            <a:ext cx="3848100" cy="1809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8900" y="6400800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Gandhi et al 2011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550925" y="2000250"/>
            <a:ext cx="1105469" cy="243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69037" y="1959306"/>
            <a:ext cx="1335775" cy="2749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7423" y="3048000"/>
            <a:ext cx="2791051" cy="363855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400" kern="0" dirty="0" smtClean="0">
                <a:solidFill>
                  <a:srgbClr val="008000"/>
                </a:solidFill>
              </a:rPr>
              <a:t>FLUX!!!!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kern="0" dirty="0" smtClean="0">
                <a:solidFill>
                  <a:srgbClr val="008000"/>
                </a:solidFill>
              </a:rPr>
              <a:t>But see the break from SSA optically thick to optically thin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959306"/>
            <a:ext cx="57340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Low/hard Spectra 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47424" y="1262063"/>
            <a:ext cx="8610826" cy="2589213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Low/hard state when </a:t>
            </a:r>
            <a:r>
              <a:rPr lang="en-GB" sz="2400" dirty="0">
                <a:solidFill>
                  <a:srgbClr val="008000"/>
                </a:solidFill>
              </a:rPr>
              <a:t>see high E rollover its clearly </a:t>
            </a:r>
            <a:r>
              <a:rPr lang="en-GB" sz="2400" dirty="0" smtClean="0">
                <a:solidFill>
                  <a:srgbClr val="008000"/>
                </a:solidFill>
              </a:rPr>
              <a:t>Compton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Can’t do </a:t>
            </a:r>
            <a:r>
              <a:rPr lang="en-GB" sz="2400" dirty="0" err="1" smtClean="0">
                <a:solidFill>
                  <a:srgbClr val="008000"/>
                </a:solidFill>
              </a:rPr>
              <a:t>nonthermal</a:t>
            </a:r>
            <a:r>
              <a:rPr lang="en-GB" sz="2400" dirty="0" smtClean="0">
                <a:solidFill>
                  <a:srgbClr val="008000"/>
                </a:solidFill>
              </a:rPr>
              <a:t> synchrotron like this (</a:t>
            </a:r>
            <a:r>
              <a:rPr lang="en-GB" sz="2400" dirty="0" err="1" smtClean="0">
                <a:solidFill>
                  <a:srgbClr val="008000"/>
                </a:solidFill>
              </a:rPr>
              <a:t>Zdziarski</a:t>
            </a:r>
            <a:r>
              <a:rPr lang="en-GB" sz="2400" dirty="0">
                <a:solidFill>
                  <a:srgbClr val="00800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GB" sz="2400" dirty="0" smtClean="0">
              <a:solidFill>
                <a:srgbClr val="008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8" y="2252663"/>
            <a:ext cx="7856475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38900" y="6400800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8000"/>
                </a:solidFill>
              </a:rPr>
              <a:t>Ibragimov</a:t>
            </a:r>
            <a:r>
              <a:rPr lang="en-GB" dirty="0" smtClean="0">
                <a:solidFill>
                  <a:srgbClr val="008000"/>
                </a:solidFill>
              </a:rPr>
              <a:t> et al 2005</a:t>
            </a: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22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4776" y="2019300"/>
            <a:ext cx="4017282" cy="243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rgbClr val="008000"/>
                </a:solidFill>
              </a:rPr>
              <a:t>Scale </a:t>
            </a:r>
            <a:r>
              <a:rPr lang="en-GB" dirty="0">
                <a:solidFill>
                  <a:srgbClr val="008000"/>
                </a:solidFill>
              </a:rPr>
              <a:t>up to </a:t>
            </a:r>
            <a:r>
              <a:rPr lang="en-GB" dirty="0" smtClean="0">
                <a:solidFill>
                  <a:srgbClr val="008000"/>
                </a:solidFill>
              </a:rPr>
              <a:t>AGN – what works and what doesn’t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FFFF99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FFCCFF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Black holes</a:t>
            </a:r>
          </a:p>
        </p:txBody>
      </p:sp>
      <p:pic>
        <p:nvPicPr>
          <p:cNvPr id="3076" name="Picture 4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-385"/>
          <a:stretch>
            <a:fillRect/>
          </a:stretch>
        </p:blipFill>
        <p:spPr bwMode="auto">
          <a:xfrm>
            <a:off x="4305300" y="1579563"/>
            <a:ext cx="4686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-174"/>
          <a:stretch>
            <a:fillRect/>
          </a:stretch>
        </p:blipFill>
        <p:spPr bwMode="auto">
          <a:xfrm>
            <a:off x="4308475" y="5265738"/>
            <a:ext cx="470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449" t="-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2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Low/hard state jet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47424" y="1504950"/>
            <a:ext cx="4324576" cy="51435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Jet KE = flow radiated luminosity at top of ADAF branch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At base of jet radiate 10% of KE (maximum to not change jet structure by energy loss)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Get radio –X-ray correlation as Lx </a:t>
            </a:r>
            <a:r>
              <a:rPr lang="en-GB" sz="2400" dirty="0" smtClean="0">
                <a:solidFill>
                  <a:srgbClr val="008000"/>
                </a:solidFill>
                <a:sym typeface="Symbol"/>
              </a:rPr>
              <a:t></a:t>
            </a:r>
            <a:r>
              <a:rPr lang="en-GB" sz="2400" dirty="0" smtClean="0">
                <a:solidFill>
                  <a:srgbClr val="008000"/>
                </a:solidFill>
              </a:rPr>
              <a:t>(</a:t>
            </a:r>
            <a:r>
              <a:rPr lang="en-GB" sz="2400" dirty="0" err="1" smtClean="0">
                <a:solidFill>
                  <a:srgbClr val="008000"/>
                </a:solidFill>
              </a:rPr>
              <a:t>mdot</a:t>
            </a:r>
            <a:r>
              <a:rPr lang="en-GB" sz="2400" dirty="0" smtClean="0">
                <a:solidFill>
                  <a:srgbClr val="008000"/>
                </a:solidFill>
              </a:rPr>
              <a:t>)</a:t>
            </a:r>
            <a:r>
              <a:rPr lang="en-GB" sz="2400" baseline="30000" dirty="0" smtClean="0">
                <a:solidFill>
                  <a:srgbClr val="008000"/>
                </a:solidFill>
              </a:rPr>
              <a:t>2</a:t>
            </a:r>
            <a:r>
              <a:rPr lang="en-GB" sz="2400" dirty="0" smtClean="0">
                <a:solidFill>
                  <a:srgbClr val="008000"/>
                </a:solidFill>
              </a:rPr>
              <a:t> while self absorbed synchrotron            LR</a:t>
            </a:r>
            <a:r>
              <a:rPr lang="en-GB" sz="2400" dirty="0" smtClean="0">
                <a:solidFill>
                  <a:srgbClr val="008000"/>
                </a:solidFill>
                <a:sym typeface="Symbol"/>
              </a:rPr>
              <a:t> </a:t>
            </a:r>
            <a:r>
              <a:rPr lang="en-GB" sz="2400" dirty="0">
                <a:solidFill>
                  <a:srgbClr val="008000"/>
                </a:solidFill>
                <a:sym typeface="Symbol"/>
              </a:rPr>
              <a:t></a:t>
            </a:r>
            <a:r>
              <a:rPr lang="en-GB" sz="2400" dirty="0">
                <a:solidFill>
                  <a:srgbClr val="008000"/>
                </a:solidFill>
              </a:rPr>
              <a:t>(</a:t>
            </a:r>
            <a:r>
              <a:rPr lang="en-GB" sz="2400" dirty="0" err="1" smtClean="0">
                <a:solidFill>
                  <a:srgbClr val="008000"/>
                </a:solidFill>
              </a:rPr>
              <a:t>mdot</a:t>
            </a:r>
            <a:r>
              <a:rPr lang="en-GB" sz="2400" dirty="0" smtClean="0">
                <a:solidFill>
                  <a:srgbClr val="008000"/>
                </a:solidFill>
              </a:rPr>
              <a:t>)</a:t>
            </a:r>
            <a:r>
              <a:rPr lang="en-GB" sz="2400" baseline="30000" dirty="0" smtClean="0">
                <a:solidFill>
                  <a:srgbClr val="008000"/>
                </a:solidFill>
              </a:rPr>
              <a:t>1.4</a:t>
            </a:r>
            <a:r>
              <a:rPr lang="en-GB" sz="2400" dirty="0" smtClean="0">
                <a:solidFill>
                  <a:srgbClr val="008000"/>
                </a:solidFill>
              </a:rPr>
              <a:t>  LR</a:t>
            </a:r>
            <a:r>
              <a:rPr lang="en-GB" sz="2400" dirty="0" smtClean="0">
                <a:solidFill>
                  <a:srgbClr val="008000"/>
                </a:solidFill>
                <a:sym typeface="Symbol"/>
              </a:rPr>
              <a:t></a:t>
            </a:r>
            <a:r>
              <a:rPr lang="en-GB" sz="2400" dirty="0">
                <a:solidFill>
                  <a:srgbClr val="008000"/>
                </a:solidFill>
              </a:rPr>
              <a:t>(</a:t>
            </a:r>
            <a:r>
              <a:rPr lang="en-GB" sz="2400" dirty="0" err="1" smtClean="0">
                <a:solidFill>
                  <a:srgbClr val="008000"/>
                </a:solidFill>
              </a:rPr>
              <a:t>mdot</a:t>
            </a:r>
            <a:r>
              <a:rPr lang="en-GB" sz="2400" dirty="0" smtClean="0">
                <a:solidFill>
                  <a:srgbClr val="008000"/>
                </a:solidFill>
              </a:rPr>
              <a:t>)</a:t>
            </a:r>
            <a:r>
              <a:rPr lang="en-GB" sz="2400" baseline="30000" dirty="0" smtClean="0">
                <a:solidFill>
                  <a:srgbClr val="008000"/>
                </a:solidFill>
              </a:rPr>
              <a:t>0.7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Lx(jet) </a:t>
            </a:r>
            <a:r>
              <a:rPr lang="en-GB" sz="2400" dirty="0" smtClean="0">
                <a:solidFill>
                  <a:srgbClr val="008000"/>
                </a:solidFill>
                <a:sym typeface="Symbol"/>
              </a:rPr>
              <a:t> UB(z0) </a:t>
            </a:r>
            <a:r>
              <a:rPr lang="en-GB" sz="2400" dirty="0" err="1" smtClean="0">
                <a:solidFill>
                  <a:srgbClr val="008000"/>
                </a:solidFill>
                <a:sym typeface="Symbol"/>
              </a:rPr>
              <a:t>Urel</a:t>
            </a:r>
            <a:r>
              <a:rPr lang="en-GB" sz="2400" dirty="0" smtClean="0">
                <a:solidFill>
                  <a:srgbClr val="008000"/>
                </a:solidFill>
                <a:sym typeface="Symbol"/>
              </a:rPr>
              <a:t>(z0) so is also </a:t>
            </a:r>
            <a:r>
              <a:rPr lang="en-GB" sz="2400" dirty="0">
                <a:solidFill>
                  <a:srgbClr val="008000"/>
                </a:solidFill>
              </a:rPr>
              <a:t> (</a:t>
            </a:r>
            <a:r>
              <a:rPr lang="en-GB" sz="2400" dirty="0" err="1">
                <a:solidFill>
                  <a:srgbClr val="008000"/>
                </a:solidFill>
              </a:rPr>
              <a:t>mdot</a:t>
            </a:r>
            <a:r>
              <a:rPr lang="en-GB" sz="2400" dirty="0">
                <a:solidFill>
                  <a:srgbClr val="008000"/>
                </a:solidFill>
              </a:rPr>
              <a:t>)</a:t>
            </a:r>
            <a:r>
              <a:rPr lang="en-GB" sz="2400" baseline="30000" dirty="0">
                <a:solidFill>
                  <a:srgbClr val="008000"/>
                </a:solidFill>
              </a:rPr>
              <a:t>2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</a:rPr>
              <a:t>so jet never takes over from flow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19750" y="6400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Gardner &amp; Done 2013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3550"/>
            <a:ext cx="450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61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5800" y="120650"/>
            <a:ext cx="8515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 </a:t>
            </a:r>
            <a:r>
              <a:rPr lang="en-GB" sz="4400" b="1" dirty="0" smtClean="0">
                <a:solidFill>
                  <a:srgbClr val="008000"/>
                </a:solidFill>
              </a:rPr>
              <a:t>radio-X ray including hysteresis</a:t>
            </a:r>
            <a:endParaRPr lang="en-GB" sz="4400" b="1" dirty="0">
              <a:solidFill>
                <a:srgbClr val="008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79771"/>
            <a:ext cx="7143750" cy="531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752600" y="1428750"/>
            <a:ext cx="3848100" cy="1809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8900" y="6400800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Corbel et al 2012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886700" y="1428750"/>
            <a:ext cx="161925" cy="4400550"/>
          </a:xfrm>
          <a:prstGeom prst="rect">
            <a:avLst/>
          </a:prstGeom>
          <a:solidFill>
            <a:srgbClr val="CC3399">
              <a:alpha val="30000"/>
            </a:srgb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6450" y="200025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Low/hard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398099" y="385696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C3399"/>
                </a:solidFill>
              </a:rPr>
              <a:t>Very high </a:t>
            </a:r>
            <a:endParaRPr lang="en-GB" dirty="0">
              <a:solidFill>
                <a:srgbClr val="CC3399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550925" y="2000250"/>
            <a:ext cx="1105469" cy="243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Low/hard state jet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47424" y="1504950"/>
            <a:ext cx="4324576" cy="466725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BUT VERY DIFFERENT FROM BL LACS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dirty="0" smtClean="0">
                <a:solidFill>
                  <a:srgbClr val="008000"/>
                </a:solidFill>
              </a:rPr>
              <a:t>~1.2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WHY??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could there be a BL </a:t>
            </a:r>
            <a:r>
              <a:rPr lang="en-GB" sz="2400" dirty="0" err="1" smtClean="0">
                <a:solidFill>
                  <a:srgbClr val="008000"/>
                </a:solidFill>
              </a:rPr>
              <a:t>Lacs</a:t>
            </a:r>
            <a:r>
              <a:rPr lang="en-GB" sz="2400" dirty="0" smtClean="0">
                <a:solidFill>
                  <a:srgbClr val="008000"/>
                </a:solidFill>
              </a:rPr>
              <a:t> type spine? But in BL </a:t>
            </a:r>
            <a:r>
              <a:rPr lang="en-GB" sz="2400" dirty="0" err="1" smtClean="0">
                <a:solidFill>
                  <a:srgbClr val="008000"/>
                </a:solidFill>
              </a:rPr>
              <a:t>Lacs</a:t>
            </a:r>
            <a:r>
              <a:rPr lang="en-GB" sz="2400" dirty="0" smtClean="0">
                <a:solidFill>
                  <a:srgbClr val="008000"/>
                </a:solidFill>
              </a:rPr>
              <a:t> the KE of the jet was basically all the accretion flow energy – and much more than the radiated </a:t>
            </a:r>
            <a:r>
              <a:rPr lang="en-GB" sz="2400" dirty="0" err="1" smtClean="0">
                <a:solidFill>
                  <a:srgbClr val="008000"/>
                </a:solidFill>
              </a:rPr>
              <a:t>X_ray</a:t>
            </a:r>
            <a:r>
              <a:rPr lang="en-GB" sz="2400" dirty="0" smtClean="0">
                <a:solidFill>
                  <a:srgbClr val="008000"/>
                </a:solidFill>
              </a:rPr>
              <a:t> energy. </a:t>
            </a:r>
            <a:endParaRPr lang="en-GB" sz="2400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Jets don’t seem to scale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19750" y="6400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Gardner &amp; Done 2013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3550"/>
            <a:ext cx="450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06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Conclusions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47424" y="1504950"/>
            <a:ext cx="8706076" cy="466725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Highly relativistic jets in </a:t>
            </a:r>
            <a:r>
              <a:rPr lang="en-GB" sz="2400" dirty="0" err="1" smtClean="0">
                <a:solidFill>
                  <a:srgbClr val="008000"/>
                </a:solidFill>
              </a:rPr>
              <a:t>Blazars</a:t>
            </a:r>
            <a:endParaRPr lang="en-GB" sz="2400" dirty="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BL </a:t>
            </a:r>
            <a:r>
              <a:rPr lang="en-GB" sz="2400" dirty="0" err="1" smtClean="0">
                <a:solidFill>
                  <a:srgbClr val="008000"/>
                </a:solidFill>
              </a:rPr>
              <a:t>Lacs</a:t>
            </a:r>
            <a:r>
              <a:rPr lang="en-GB" sz="2400" dirty="0" smtClean="0">
                <a:solidFill>
                  <a:srgbClr val="008000"/>
                </a:solidFill>
              </a:rPr>
              <a:t> – L/</a:t>
            </a:r>
            <a:r>
              <a:rPr lang="en-GB" sz="2400" dirty="0" err="1" smtClean="0">
                <a:solidFill>
                  <a:srgbClr val="008000"/>
                </a:solidFill>
              </a:rPr>
              <a:t>LEdd</a:t>
            </a:r>
            <a:r>
              <a:rPr lang="en-GB" sz="2400" dirty="0" smtClean="0">
                <a:solidFill>
                  <a:srgbClr val="008000"/>
                </a:solidFill>
              </a:rPr>
              <a:t> &lt; 0.01 no UV inner disc so no broad line region, SSC , Gamma=10-20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FRI when not looking down jet – low ionisation lines, no disc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FSRQ – L/LEdd~1, strong UV, BLR as seed photons for external </a:t>
            </a:r>
            <a:r>
              <a:rPr lang="en-GB" sz="2400" dirty="0" err="1" smtClean="0">
                <a:solidFill>
                  <a:srgbClr val="008000"/>
                </a:solidFill>
              </a:rPr>
              <a:t>compton</a:t>
            </a:r>
            <a:r>
              <a:rPr lang="en-GB" sz="2400" dirty="0" smtClean="0">
                <a:solidFill>
                  <a:srgbClr val="008000"/>
                </a:solidFill>
              </a:rPr>
              <a:t>, Gamma=10-20 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FRII when not looking down jet – strong BLR and disc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BHB – steady jet in low/hard state. Dramatic flaring at transitions from internal shocks (so maybe not telling us much)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Steady BHB jet  for low/hard state should be analogue of </a:t>
            </a:r>
            <a:r>
              <a:rPr lang="en-GB" sz="2400" dirty="0" err="1" smtClean="0">
                <a:solidFill>
                  <a:srgbClr val="008000"/>
                </a:solidFill>
              </a:rPr>
              <a:t>Bl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err="1" smtClean="0">
                <a:solidFill>
                  <a:srgbClr val="008000"/>
                </a:solidFill>
              </a:rPr>
              <a:t>Lacs</a:t>
            </a:r>
            <a:r>
              <a:rPr lang="en-GB" sz="2400" dirty="0" smtClean="0">
                <a:solidFill>
                  <a:srgbClr val="008000"/>
                </a:solidFill>
              </a:rPr>
              <a:t>. But Gamma~1.2 – looks very different</a:t>
            </a:r>
            <a:endParaRPr lang="en-GB" sz="2400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Jets don’t seem to scale</a:t>
            </a:r>
          </a:p>
        </p:txBody>
      </p:sp>
    </p:spTree>
    <p:extLst>
      <p:ext uri="{BB962C8B-B14F-4D97-AF65-F5344CB8AC3E}">
        <p14:creationId xmlns:p14="http://schemas.microsoft.com/office/powerpoint/2010/main" val="3072794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524000"/>
            <a:ext cx="8458200" cy="2317750"/>
          </a:xfrm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Accretion flows onto black holes: Controversy! </a:t>
            </a:r>
            <a:r>
              <a:rPr lang="en-GB" b="1">
                <a:solidFill>
                  <a:srgbClr val="FFFFFF"/>
                </a:solidFill>
              </a:rPr>
              <a:t/>
            </a:r>
            <a:br>
              <a:rPr lang="en-GB" b="1">
                <a:solidFill>
                  <a:srgbClr val="FFFFFF"/>
                </a:solidFill>
              </a:rPr>
            </a:br>
            <a:endParaRPr lang="en-GB" b="1">
              <a:solidFill>
                <a:srgbClr val="FFCC00"/>
              </a:solidFill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685800" y="4572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>
                <a:solidFill>
                  <a:srgbClr val="FFCC00"/>
                </a:solidFill>
              </a:rPr>
              <a:t>Chris Done</a:t>
            </a:r>
          </a:p>
          <a:p>
            <a:r>
              <a:rPr lang="en-GB" sz="3200" b="1">
                <a:solidFill>
                  <a:srgbClr val="FFCC00"/>
                </a:solidFill>
              </a:rPr>
              <a:t>University of Durham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Moving disc – moving QPO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84275"/>
            <a:ext cx="9144000" cy="5162550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Spectra need disc to move from 50-6ish Rg as make transition</a:t>
            </a:r>
          </a:p>
          <a:p>
            <a:r>
              <a:rPr lang="en-GB" sz="2400">
                <a:solidFill>
                  <a:srgbClr val="FFFF99"/>
                </a:solidFill>
              </a:rPr>
              <a:t>Predicts solid angle subtended by disc increases</a:t>
            </a:r>
          </a:p>
          <a:p>
            <a:r>
              <a:rPr lang="en-GB" sz="2400">
                <a:solidFill>
                  <a:srgbClr val="FFFF99"/>
                </a:solidFill>
              </a:rPr>
              <a:t>Predicts relativistic smearing increases</a:t>
            </a:r>
          </a:p>
        </p:txBody>
      </p:sp>
      <p:pic>
        <p:nvPicPr>
          <p:cNvPr id="483332" name="Picture 4" descr="anim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387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3" name="Picture 5" descr="anim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4" name="Picture 6" descr="anim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5" name="Picture 7" descr="anim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6" name="Picture 8" descr="anim0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7" name="Picture 9" descr="anim0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8" name="Picture 10" descr="anim00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9" name="Picture 11" descr="anim00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40" name="Picture 12" descr="anim00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3" r="34239" b="3293"/>
          <a:stretch>
            <a:fillRect/>
          </a:stretch>
        </p:blipFill>
        <p:spPr bwMode="auto">
          <a:xfrm>
            <a:off x="322263" y="3286125"/>
            <a:ext cx="554196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3341" name="Group 13"/>
          <p:cNvGrpSpPr>
            <a:grpSpLocks/>
          </p:cNvGrpSpPr>
          <p:nvPr/>
        </p:nvGrpSpPr>
        <p:grpSpPr bwMode="auto">
          <a:xfrm>
            <a:off x="6070600" y="2897188"/>
            <a:ext cx="3130550" cy="3960812"/>
            <a:chOff x="3046" y="956"/>
            <a:chExt cx="2830" cy="3364"/>
          </a:xfrm>
        </p:grpSpPr>
        <p:pic>
          <p:nvPicPr>
            <p:cNvPr id="483342" name="Picture 14" descr="trans_tdsvh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98" t="24574" r="16840" b="64972"/>
            <a:stretch>
              <a:fillRect/>
            </a:stretch>
          </p:blipFill>
          <p:spPr bwMode="auto">
            <a:xfrm>
              <a:off x="3051" y="1220"/>
              <a:ext cx="2709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3343" name="Picture 15" descr="trans_lh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5" t="11783" r="50026" b="66318"/>
            <a:stretch>
              <a:fillRect/>
            </a:stretch>
          </p:blipFill>
          <p:spPr bwMode="auto">
            <a:xfrm>
              <a:off x="3046" y="2053"/>
              <a:ext cx="2714" cy="2267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3344" name="Line 16"/>
            <p:cNvSpPr>
              <a:spLocks noChangeShapeType="1"/>
            </p:cNvSpPr>
            <p:nvPr/>
          </p:nvSpPr>
          <p:spPr bwMode="auto">
            <a:xfrm flipV="1">
              <a:off x="3599" y="1955"/>
              <a:ext cx="668" cy="2131"/>
            </a:xfrm>
            <a:prstGeom prst="line">
              <a:avLst/>
            </a:prstGeom>
            <a:noFill/>
            <a:ln w="666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83345" name="Rectangle 17"/>
            <p:cNvSpPr>
              <a:spLocks noChangeArrowheads="1"/>
            </p:cNvSpPr>
            <p:nvPr/>
          </p:nvSpPr>
          <p:spPr bwMode="auto">
            <a:xfrm>
              <a:off x="5110" y="956"/>
              <a:ext cx="76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1600" b="1">
                  <a:solidFill>
                    <a:srgbClr val="FFFF99"/>
                  </a:solidFill>
                </a:rPr>
                <a:t>DGK07</a:t>
              </a:r>
              <a:endParaRPr lang="en-US" sz="1600" b="1">
                <a:solidFill>
                  <a:srgbClr val="FFFF99"/>
                </a:solidFill>
              </a:endParaRPr>
            </a:p>
          </p:txBody>
        </p:sp>
        <p:sp>
          <p:nvSpPr>
            <p:cNvPr id="483346" name="Oval 18"/>
            <p:cNvSpPr>
              <a:spLocks noChangeArrowheads="1"/>
            </p:cNvSpPr>
            <p:nvPr/>
          </p:nvSpPr>
          <p:spPr bwMode="auto">
            <a:xfrm>
              <a:off x="4503" y="2214"/>
              <a:ext cx="390" cy="16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147638" y="1470025"/>
            <a:ext cx="3275012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Can form such configuration by thermal conduction from hot corona evaporates inner disc at low L/L</a:t>
            </a:r>
            <a:r>
              <a:rPr lang="en-GB" baseline="-25000">
                <a:solidFill>
                  <a:srgbClr val="FFFF99"/>
                </a:solidFill>
              </a:rPr>
              <a:t>Edd </a:t>
            </a:r>
            <a:r>
              <a:rPr lang="en-GB" sz="1600">
                <a:solidFill>
                  <a:srgbClr val="FFFF99"/>
                </a:solidFill>
              </a:rPr>
              <a:t>Meyer &amp; Meyer Hofmeister 1994; Lui et al 1999; 2002 Rozanska &amp; Czerny 2000</a:t>
            </a:r>
            <a:endParaRPr lang="en-GB" sz="1600" baseline="-25000">
              <a:solidFill>
                <a:srgbClr val="FFFF99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Time dependent disc calculations show this! </a:t>
            </a:r>
            <a:r>
              <a:rPr lang="en-GB" sz="1600">
                <a:solidFill>
                  <a:srgbClr val="FFFF99"/>
                </a:solidFill>
              </a:rPr>
              <a:t>Mayer &amp; Pringle 2007 </a:t>
            </a:r>
          </a:p>
        </p:txBody>
      </p:sp>
      <p:sp>
        <p:nvSpPr>
          <p:cNvPr id="484355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 Accretion flows without discs</a:t>
            </a:r>
          </a:p>
        </p:txBody>
      </p:sp>
      <p:pic>
        <p:nvPicPr>
          <p:cNvPr id="484356" name="Picture 4" descr="mayerpring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107" r="4631" b="3580"/>
          <a:stretch>
            <a:fillRect/>
          </a:stretch>
        </p:blipFill>
        <p:spPr bwMode="auto">
          <a:xfrm>
            <a:off x="3829050" y="1922463"/>
            <a:ext cx="4945063" cy="32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4357" name="Rectangle 5"/>
          <p:cNvSpPr>
            <a:spLocks noChangeArrowheads="1"/>
          </p:cNvSpPr>
          <p:nvPr/>
        </p:nvSpPr>
        <p:spPr bwMode="auto">
          <a:xfrm>
            <a:off x="6553200" y="5278438"/>
            <a:ext cx="2365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>
                <a:solidFill>
                  <a:srgbClr val="FFFF99"/>
                </a:solidFill>
              </a:rPr>
              <a:t>Mayer &amp; Pringle 2007</a:t>
            </a:r>
            <a:endParaRPr lang="en-US" sz="160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ChangeArrowheads="1"/>
          </p:cNvSpPr>
          <p:nvPr/>
        </p:nvSpPr>
        <p:spPr bwMode="auto">
          <a:xfrm>
            <a:off x="147638" y="1470025"/>
            <a:ext cx="3275012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Can form such configuration by thermal conduction from hot corona evaporates inner disc at low L/L</a:t>
            </a:r>
            <a:r>
              <a:rPr lang="en-GB" baseline="-25000">
                <a:solidFill>
                  <a:srgbClr val="FFFF99"/>
                </a:solidFill>
              </a:rPr>
              <a:t>Edd </a:t>
            </a:r>
            <a:r>
              <a:rPr lang="en-GB" sz="1600">
                <a:solidFill>
                  <a:srgbClr val="FFFF99"/>
                </a:solidFill>
              </a:rPr>
              <a:t>Meyer &amp; Meyer Hofmeister 1994; Lui et al 1999; 2002 Rozanska &amp; Czerny 2000</a:t>
            </a:r>
            <a:endParaRPr lang="en-GB" sz="1600" baseline="-25000">
              <a:solidFill>
                <a:srgbClr val="FFFF99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Time dependent disc calculations show this! </a:t>
            </a:r>
            <a:r>
              <a:rPr lang="en-GB" sz="1600">
                <a:solidFill>
                  <a:srgbClr val="FFFF99"/>
                </a:solidFill>
              </a:rPr>
              <a:t>Mayer &amp; Pringle 2007 </a:t>
            </a:r>
          </a:p>
        </p:txBody>
      </p:sp>
      <p:sp>
        <p:nvSpPr>
          <p:cNvPr id="486403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 Accretion flows without discs</a:t>
            </a:r>
          </a:p>
        </p:txBody>
      </p:sp>
      <p:pic>
        <p:nvPicPr>
          <p:cNvPr id="486404" name="Picture 4" descr="mayerpring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107" r="4631" b="3580"/>
          <a:stretch>
            <a:fillRect/>
          </a:stretch>
        </p:blipFill>
        <p:spPr bwMode="auto">
          <a:xfrm>
            <a:off x="3829050" y="1922463"/>
            <a:ext cx="4945063" cy="32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6405" name="Picture 5" descr="mayerpringl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107" r="4631" b="3580"/>
          <a:stretch>
            <a:fillRect/>
          </a:stretch>
        </p:blipFill>
        <p:spPr bwMode="auto">
          <a:xfrm>
            <a:off x="3836988" y="1922463"/>
            <a:ext cx="4937125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6406" name="Rectangle 6"/>
          <p:cNvSpPr>
            <a:spLocks noChangeArrowheads="1"/>
          </p:cNvSpPr>
          <p:nvPr/>
        </p:nvSpPr>
        <p:spPr bwMode="auto">
          <a:xfrm>
            <a:off x="6553200" y="5278438"/>
            <a:ext cx="2365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>
                <a:solidFill>
                  <a:srgbClr val="FFFF99"/>
                </a:solidFill>
              </a:rPr>
              <a:t>Mayer &amp; Pringle 2007</a:t>
            </a:r>
            <a:endParaRPr lang="en-US" sz="160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ChangeArrowheads="1"/>
          </p:cNvSpPr>
          <p:nvPr/>
        </p:nvSpPr>
        <p:spPr bwMode="auto">
          <a:xfrm>
            <a:off x="147638" y="1470025"/>
            <a:ext cx="3275012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Can form such configuration by thermal conduction from hot corona evaporates inner disc at low L/L</a:t>
            </a:r>
            <a:r>
              <a:rPr lang="en-GB" baseline="-25000">
                <a:solidFill>
                  <a:srgbClr val="FFFF99"/>
                </a:solidFill>
              </a:rPr>
              <a:t>Edd </a:t>
            </a:r>
            <a:r>
              <a:rPr lang="en-GB" sz="1600">
                <a:solidFill>
                  <a:srgbClr val="FFFF99"/>
                </a:solidFill>
              </a:rPr>
              <a:t>Meyer &amp; Meyer Hofmeister 1994; Lui et al 1999; 2002 Rozanska &amp; Czerny 2000</a:t>
            </a:r>
            <a:endParaRPr lang="en-GB" sz="1600" baseline="-25000">
              <a:solidFill>
                <a:srgbClr val="FFFF99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Time dependent disc calculations show this! </a:t>
            </a:r>
            <a:r>
              <a:rPr lang="en-GB" sz="1600">
                <a:solidFill>
                  <a:srgbClr val="FFFF99"/>
                </a:solidFill>
              </a:rPr>
              <a:t>Mayer &amp; Pringle 2007 </a:t>
            </a:r>
          </a:p>
        </p:txBody>
      </p:sp>
      <p:sp>
        <p:nvSpPr>
          <p:cNvPr id="488451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 Accretion flows without discs</a:t>
            </a:r>
          </a:p>
        </p:txBody>
      </p:sp>
      <p:pic>
        <p:nvPicPr>
          <p:cNvPr id="488452" name="Picture 4" descr="mayerpringl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107" r="4631" b="3580"/>
          <a:stretch>
            <a:fillRect/>
          </a:stretch>
        </p:blipFill>
        <p:spPr bwMode="auto">
          <a:xfrm>
            <a:off x="3829050" y="1922463"/>
            <a:ext cx="4945063" cy="32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8453" name="Picture 5" descr="mayerpringl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50107" r="4631" b="3580"/>
          <a:stretch>
            <a:fillRect/>
          </a:stretch>
        </p:blipFill>
        <p:spPr bwMode="auto">
          <a:xfrm>
            <a:off x="3836988" y="1922463"/>
            <a:ext cx="4937125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4" name="Rectangle 6"/>
          <p:cNvSpPr>
            <a:spLocks noChangeArrowheads="1"/>
          </p:cNvSpPr>
          <p:nvPr/>
        </p:nvSpPr>
        <p:spPr bwMode="auto">
          <a:xfrm>
            <a:off x="6553200" y="5278438"/>
            <a:ext cx="2365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600">
                <a:solidFill>
                  <a:srgbClr val="FFFF99"/>
                </a:solidFill>
              </a:rPr>
              <a:t>Mayer &amp; Pringle 2007</a:t>
            </a:r>
            <a:endParaRPr lang="en-US" sz="160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But is there really a hole in hard state? 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0538" y="2695575"/>
            <a:ext cx="4144962" cy="2805113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Extreme broad iron lines in the low/hard state: </a:t>
            </a:r>
          </a:p>
          <a:p>
            <a:r>
              <a:rPr lang="en-GB" sz="2400">
                <a:solidFill>
                  <a:srgbClr val="FFFF99"/>
                </a:solidFill>
              </a:rPr>
              <a:t>GX339-4:</a:t>
            </a:r>
            <a:r>
              <a:rPr lang="en-GB" sz="2800">
                <a:solidFill>
                  <a:srgbClr val="FFFF99"/>
                </a:solidFill>
              </a:rPr>
              <a:t> </a:t>
            </a:r>
            <a:r>
              <a:rPr lang="en-GB" sz="2400">
                <a:solidFill>
                  <a:srgbClr val="FFFF99"/>
                </a:solidFill>
              </a:rPr>
              <a:t>Miller et al 2006; Reis et al 2008: Rin~2-5Rg with ionised reflection </a:t>
            </a:r>
          </a:p>
          <a:p>
            <a:endParaRPr lang="en-GB" sz="2400">
              <a:solidFill>
                <a:srgbClr val="FFFF99"/>
              </a:solidFill>
            </a:endParaRPr>
          </a:p>
        </p:txBody>
      </p:sp>
      <p:sp>
        <p:nvSpPr>
          <p:cNvPr id="448516" name="WordArt 4"/>
          <p:cNvSpPr>
            <a:spLocks noChangeArrowheads="1" noChangeShapeType="1" noTextEdit="1"/>
          </p:cNvSpPr>
          <p:nvPr/>
        </p:nvSpPr>
        <p:spPr bwMode="auto">
          <a:xfrm>
            <a:off x="1092200" y="1484313"/>
            <a:ext cx="28956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challenge 1</a:t>
            </a:r>
          </a:p>
        </p:txBody>
      </p:sp>
      <p:pic>
        <p:nvPicPr>
          <p:cNvPr id="448517" name="Picture 5" descr="miller06_gx339_ratio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t="31604" r="28902" b="45454"/>
          <a:stretch>
            <a:fillRect/>
          </a:stretch>
        </p:blipFill>
        <p:spPr bwMode="auto">
          <a:xfrm>
            <a:off x="4806950" y="2674938"/>
            <a:ext cx="4119563" cy="3479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8518" name="Rectangle 6"/>
          <p:cNvSpPr>
            <a:spLocks noChangeArrowheads="1"/>
          </p:cNvSpPr>
          <p:nvPr/>
        </p:nvSpPr>
        <p:spPr bwMode="auto">
          <a:xfrm>
            <a:off x="7483475" y="6215063"/>
            <a:ext cx="1546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>
                <a:solidFill>
                  <a:srgbClr val="FFFF99"/>
                </a:solidFill>
              </a:rPr>
              <a:t>Miller et al 2006</a:t>
            </a:r>
            <a:endParaRPr lang="en-US" sz="160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Different types of large scale jet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104775" y="1219200"/>
            <a:ext cx="4467225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008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8000"/>
                </a:solidFill>
              </a:rPr>
              <a:t>FRI – BL </a:t>
            </a:r>
            <a:r>
              <a:rPr lang="en-GB" dirty="0" err="1">
                <a:solidFill>
                  <a:srgbClr val="008000"/>
                </a:solidFill>
              </a:rPr>
              <a:t>Lacs</a:t>
            </a:r>
            <a:r>
              <a:rPr lang="en-GB" dirty="0">
                <a:solidFill>
                  <a:srgbClr val="008000"/>
                </a:solidFill>
              </a:rPr>
              <a:t> - fluffy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8000"/>
                </a:solidFill>
              </a:rPr>
              <a:t>FRII – Flat spectrum radio QSO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50"/>
          <a:stretch>
            <a:fillRect/>
          </a:stretch>
        </p:blipFill>
        <p:spPr bwMode="auto">
          <a:xfrm>
            <a:off x="5153025" y="2820988"/>
            <a:ext cx="3643313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0"/>
          <a:stretch>
            <a:fillRect/>
          </a:stretch>
        </p:blipFill>
        <p:spPr bwMode="auto">
          <a:xfrm>
            <a:off x="398463" y="3789363"/>
            <a:ext cx="3643312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5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GX339-4 XMM data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336675"/>
            <a:ext cx="3302000" cy="5291138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Flux gives MOS count rate 200x &gt; than pileup limit</a:t>
            </a:r>
          </a:p>
          <a:p>
            <a:r>
              <a:rPr lang="en-GB" sz="2400">
                <a:solidFill>
                  <a:srgbClr val="FFFF99"/>
                </a:solidFill>
              </a:rPr>
              <a:t>Exclude core. 18-120”</a:t>
            </a:r>
            <a:r>
              <a:rPr lang="en-GB" sz="2800">
                <a:solidFill>
                  <a:srgbClr val="FFFF99"/>
                </a:solidFill>
              </a:rPr>
              <a:t> singles </a:t>
            </a:r>
            <a:r>
              <a:rPr lang="en-GB" sz="1600">
                <a:solidFill>
                  <a:srgbClr val="FFFF99"/>
                </a:solidFill>
              </a:rPr>
              <a:t>Miller et al 2006 </a:t>
            </a:r>
          </a:p>
          <a:p>
            <a:r>
              <a:rPr lang="en-GB" sz="2400">
                <a:solidFill>
                  <a:srgbClr val="FFFF99"/>
                </a:solidFill>
              </a:rPr>
              <a:t>But data are still piled up </a:t>
            </a:r>
            <a:r>
              <a:rPr lang="en-GB" sz="1600">
                <a:solidFill>
                  <a:srgbClr val="FFFF99"/>
                </a:solidFill>
              </a:rPr>
              <a:t>Done &amp; Diaz-Trigo 2009</a:t>
            </a:r>
          </a:p>
          <a:p>
            <a:r>
              <a:rPr lang="en-GB" sz="2400">
                <a:solidFill>
                  <a:srgbClr val="FFFF99"/>
                </a:solidFill>
              </a:rPr>
              <a:t>PN in timing mode so not (much) affected by pileup so use them instead </a:t>
            </a:r>
            <a:r>
              <a:rPr lang="en-GB" sz="1600">
                <a:solidFill>
                  <a:srgbClr val="FFFF99"/>
                </a:solidFill>
              </a:rPr>
              <a:t>(Wilkinson &amp; Uttley 2009;</a:t>
            </a:r>
            <a:r>
              <a:rPr lang="en-GB" sz="2400">
                <a:solidFill>
                  <a:srgbClr val="FFFF99"/>
                </a:solidFill>
              </a:rPr>
              <a:t> </a:t>
            </a:r>
            <a:r>
              <a:rPr lang="en-GB" sz="1600">
                <a:solidFill>
                  <a:srgbClr val="FFFF99"/>
                </a:solidFill>
              </a:rPr>
              <a:t>Done &amp; Diaz-Trigo 2009)</a:t>
            </a:r>
            <a:endParaRPr lang="en-GB" sz="2400">
              <a:solidFill>
                <a:srgbClr val="FFFF99"/>
              </a:solidFill>
            </a:endParaRPr>
          </a:p>
          <a:p>
            <a:endParaRPr lang="en-GB" sz="2400">
              <a:solidFill>
                <a:srgbClr val="FFFF99"/>
              </a:solidFill>
            </a:endParaRPr>
          </a:p>
        </p:txBody>
      </p:sp>
      <p:grpSp>
        <p:nvGrpSpPr>
          <p:cNvPr id="449540" name="Group 4"/>
          <p:cNvGrpSpPr>
            <a:grpSpLocks/>
          </p:cNvGrpSpPr>
          <p:nvPr/>
        </p:nvGrpSpPr>
        <p:grpSpPr bwMode="auto">
          <a:xfrm>
            <a:off x="3775075" y="1435100"/>
            <a:ext cx="5254625" cy="4949825"/>
            <a:chOff x="3266" y="904"/>
            <a:chExt cx="2350" cy="2332"/>
          </a:xfrm>
        </p:grpSpPr>
        <p:pic>
          <p:nvPicPr>
            <p:cNvPr id="449541" name="Picture 5" descr="mos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2" r="13451"/>
            <a:stretch>
              <a:fillRect/>
            </a:stretch>
          </p:blipFill>
          <p:spPr bwMode="auto">
            <a:xfrm>
              <a:off x="3266" y="904"/>
              <a:ext cx="2350" cy="2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9542" name="Group 6"/>
            <p:cNvGrpSpPr>
              <a:grpSpLocks/>
            </p:cNvGrpSpPr>
            <p:nvPr/>
          </p:nvGrpSpPr>
          <p:grpSpPr bwMode="auto">
            <a:xfrm>
              <a:off x="3667" y="1400"/>
              <a:ext cx="1573" cy="1581"/>
              <a:chOff x="3667" y="1400"/>
              <a:chExt cx="1573" cy="1581"/>
            </a:xfrm>
          </p:grpSpPr>
          <p:sp>
            <p:nvSpPr>
              <p:cNvPr id="449543" name="Oval 7"/>
              <p:cNvSpPr>
                <a:spLocks noChangeArrowheads="1"/>
              </p:cNvSpPr>
              <p:nvPr/>
            </p:nvSpPr>
            <p:spPr bwMode="auto">
              <a:xfrm>
                <a:off x="4336" y="2059"/>
                <a:ext cx="247" cy="24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49544" name="Oval 8"/>
              <p:cNvSpPr>
                <a:spLocks noChangeArrowheads="1"/>
              </p:cNvSpPr>
              <p:nvPr/>
            </p:nvSpPr>
            <p:spPr bwMode="auto">
              <a:xfrm>
                <a:off x="3667" y="1400"/>
                <a:ext cx="1573" cy="158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49545" name="Oval 9"/>
            <p:cNvSpPr>
              <a:spLocks noChangeArrowheads="1"/>
            </p:cNvSpPr>
            <p:nvPr/>
          </p:nvSpPr>
          <p:spPr bwMode="auto">
            <a:xfrm>
              <a:off x="4337" y="2060"/>
              <a:ext cx="247" cy="24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49546" name="Oval 10"/>
            <p:cNvSpPr>
              <a:spLocks noChangeArrowheads="1"/>
            </p:cNvSpPr>
            <p:nvPr/>
          </p:nvSpPr>
          <p:spPr bwMode="auto">
            <a:xfrm>
              <a:off x="3668" y="1401"/>
              <a:ext cx="1573" cy="1581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GX339-4 XMM data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2888" y="2352675"/>
            <a:ext cx="3302000" cy="3019425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Unsmeared, moderately ionised reflection</a:t>
            </a:r>
          </a:p>
          <a:p>
            <a:r>
              <a:rPr lang="en-GB" sz="2400">
                <a:solidFill>
                  <a:srgbClr val="FFFF99"/>
                </a:solidFill>
              </a:rPr>
              <a:t>Single laor line gives much poorer fit  but    Rin = 33 Rg</a:t>
            </a:r>
            <a:r>
              <a:rPr lang="en-GB" sz="2800">
                <a:solidFill>
                  <a:srgbClr val="FFFF99"/>
                </a:solidFill>
              </a:rPr>
              <a:t> </a:t>
            </a:r>
            <a:r>
              <a:rPr lang="en-GB" sz="1800">
                <a:solidFill>
                  <a:srgbClr val="FFFF99"/>
                </a:solidFill>
              </a:rPr>
              <a:t>Done &amp; Diaz-Trigo 2009)</a:t>
            </a:r>
            <a:endParaRPr lang="en-GB" sz="2800">
              <a:solidFill>
                <a:srgbClr val="FFFF99"/>
              </a:solidFill>
            </a:endParaRPr>
          </a:p>
          <a:p>
            <a:endParaRPr lang="en-GB" sz="2800">
              <a:solidFill>
                <a:srgbClr val="FFFF99"/>
              </a:solidFill>
            </a:endParaRPr>
          </a:p>
        </p:txBody>
      </p:sp>
      <p:pic>
        <p:nvPicPr>
          <p:cNvPr id="453636" name="Picture 4" descr="gx339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41939" r="7689" b="2850"/>
          <a:stretch>
            <a:fillRect/>
          </a:stretch>
        </p:blipFill>
        <p:spPr bwMode="auto">
          <a:xfrm>
            <a:off x="3841750" y="1819275"/>
            <a:ext cx="5016500" cy="43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312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Moving disc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35244"/>
            <a:ext cx="3160295" cy="4419266"/>
          </a:xfrm>
          <a:noFill/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rgbClr val="FFFF99"/>
                </a:solidFill>
              </a:rPr>
              <a:t>Iron line should be very small and narrow for low L/</a:t>
            </a:r>
            <a:r>
              <a:rPr lang="en-GB" sz="2400" dirty="0" err="1" smtClean="0">
                <a:solidFill>
                  <a:srgbClr val="FFFF99"/>
                </a:solidFill>
              </a:rPr>
              <a:t>LEdd</a:t>
            </a:r>
            <a:r>
              <a:rPr lang="en-GB" sz="2400" dirty="0" smtClean="0">
                <a:solidFill>
                  <a:srgbClr val="FFFF99"/>
                </a:solidFill>
              </a:rPr>
              <a:t> </a:t>
            </a:r>
          </a:p>
          <a:p>
            <a:pPr eaLnBrk="1" hangingPunct="1"/>
            <a:r>
              <a:rPr lang="en-GB" sz="2400" dirty="0" smtClean="0">
                <a:solidFill>
                  <a:srgbClr val="FFFF99"/>
                </a:solidFill>
              </a:rPr>
              <a:t>Gets bigger and broader as disc moves in </a:t>
            </a:r>
          </a:p>
          <a:p>
            <a:pPr eaLnBrk="1" hangingPunct="1"/>
            <a:r>
              <a:rPr lang="en-GB" sz="2400" dirty="0" smtClean="0">
                <a:solidFill>
                  <a:srgbClr val="FFFF99"/>
                </a:solidFill>
              </a:rPr>
              <a:t>XMM-Newton timing mode  </a:t>
            </a:r>
            <a:r>
              <a:rPr lang="en-GB" sz="1600" dirty="0" err="1" smtClean="0">
                <a:solidFill>
                  <a:srgbClr val="FFFF99"/>
                </a:solidFill>
              </a:rPr>
              <a:t>Kolehmainen</a:t>
            </a:r>
            <a:r>
              <a:rPr lang="en-GB" sz="1600" dirty="0" smtClean="0">
                <a:solidFill>
                  <a:srgbClr val="FFFF99"/>
                </a:solidFill>
              </a:rPr>
              <a:t> Done &amp; Diaz </a:t>
            </a:r>
            <a:r>
              <a:rPr lang="en-GB" sz="1600" dirty="0" err="1" smtClean="0">
                <a:solidFill>
                  <a:srgbClr val="FFFF99"/>
                </a:solidFill>
              </a:rPr>
              <a:t>Trigo</a:t>
            </a:r>
            <a:r>
              <a:rPr lang="en-GB" sz="1600" dirty="0" smtClean="0">
                <a:solidFill>
                  <a:srgbClr val="FFFF99"/>
                </a:solidFill>
              </a:rPr>
              <a:t> 2011 </a:t>
            </a:r>
            <a:r>
              <a:rPr lang="en-GB" sz="1600" dirty="0" err="1" smtClean="0">
                <a:solidFill>
                  <a:srgbClr val="FFFF99"/>
                </a:solidFill>
              </a:rPr>
              <a:t>cf</a:t>
            </a:r>
            <a:r>
              <a:rPr lang="en-GB" sz="1600" dirty="0">
                <a:solidFill>
                  <a:srgbClr val="FFFF99"/>
                </a:solidFill>
              </a:rPr>
              <a:t> </a:t>
            </a:r>
            <a:r>
              <a:rPr lang="en-GB" sz="1600" dirty="0" err="1">
                <a:solidFill>
                  <a:srgbClr val="FFFF99"/>
                </a:solidFill>
              </a:rPr>
              <a:t>Tomsick</a:t>
            </a:r>
            <a:r>
              <a:rPr lang="en-GB" sz="1600" dirty="0">
                <a:solidFill>
                  <a:srgbClr val="FFFF99"/>
                </a:solidFill>
              </a:rPr>
              <a:t> et al 2010 </a:t>
            </a:r>
          </a:p>
          <a:p>
            <a:pPr eaLnBrk="1" hangingPunct="1"/>
            <a:endParaRPr lang="en-GB" sz="1600" dirty="0" smtClean="0">
              <a:solidFill>
                <a:srgbClr val="FFFF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74" y="1419224"/>
            <a:ext cx="5429751" cy="52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747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But is there really a hole? 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7163" y="2581275"/>
            <a:ext cx="3465512" cy="3965575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See disc with constant inner radius in soft state L = A</a:t>
            </a:r>
            <a:r>
              <a:rPr lang="en-GB" sz="2400">
                <a:solidFill>
                  <a:srgbClr val="FFFF99"/>
                </a:solidFill>
                <a:latin typeface="Symbol" pitchFamily="18" charset="2"/>
              </a:rPr>
              <a:t>s</a:t>
            </a:r>
            <a:r>
              <a:rPr lang="en-GB" sz="2400">
                <a:solidFill>
                  <a:srgbClr val="FFFF99"/>
                </a:solidFill>
              </a:rPr>
              <a:t>T</a:t>
            </a:r>
            <a:r>
              <a:rPr lang="en-GB" sz="2400" baseline="30000">
                <a:solidFill>
                  <a:srgbClr val="FFFF99"/>
                </a:solidFill>
              </a:rPr>
              <a:t>4</a:t>
            </a:r>
            <a:r>
              <a:rPr lang="en-GB" sz="2400">
                <a:solidFill>
                  <a:srgbClr val="FFFF99"/>
                </a:solidFill>
              </a:rPr>
              <a:t> ie constant radius - Rlso</a:t>
            </a:r>
          </a:p>
          <a:p>
            <a:r>
              <a:rPr lang="en-GB" sz="2400">
                <a:solidFill>
                  <a:srgbClr val="FFFF99"/>
                </a:solidFill>
              </a:rPr>
              <a:t>Same  in low/hard state just after transition L</a:t>
            </a:r>
            <a:r>
              <a:rPr lang="en-GB" sz="2400" baseline="-25000">
                <a:solidFill>
                  <a:srgbClr val="FFFF99"/>
                </a:solidFill>
              </a:rPr>
              <a:t>bol</a:t>
            </a:r>
            <a:r>
              <a:rPr lang="en-GB" sz="2400">
                <a:solidFill>
                  <a:srgbClr val="FFFF99"/>
                </a:solidFill>
              </a:rPr>
              <a:t>~0.01L</a:t>
            </a:r>
            <a:r>
              <a:rPr lang="en-GB" sz="2400" baseline="-25000">
                <a:solidFill>
                  <a:srgbClr val="FFFF99"/>
                </a:solidFill>
              </a:rPr>
              <a:t>Edd </a:t>
            </a:r>
          </a:p>
          <a:p>
            <a:r>
              <a:rPr lang="en-GB" sz="2400">
                <a:solidFill>
                  <a:srgbClr val="FFFF99"/>
                </a:solidFill>
              </a:rPr>
              <a:t>GX339-4 </a:t>
            </a:r>
            <a:r>
              <a:rPr lang="en-GB" sz="1600">
                <a:solidFill>
                  <a:srgbClr val="FFFF99"/>
                </a:solidFill>
              </a:rPr>
              <a:t>Miller et al 2006 </a:t>
            </a:r>
          </a:p>
          <a:p>
            <a:r>
              <a:rPr lang="en-GB" sz="2400">
                <a:solidFill>
                  <a:srgbClr val="FFFF99"/>
                </a:solidFill>
              </a:rPr>
              <a:t>XTE J1817-330 </a:t>
            </a:r>
            <a:r>
              <a:rPr lang="en-GB" sz="1600">
                <a:solidFill>
                  <a:srgbClr val="FFFF99"/>
                </a:solidFill>
              </a:rPr>
              <a:t>Rykoff et al 2007</a:t>
            </a:r>
          </a:p>
        </p:txBody>
      </p:sp>
      <p:sp>
        <p:nvSpPr>
          <p:cNvPr id="454660" name="WordArt 4"/>
          <p:cNvSpPr>
            <a:spLocks noChangeArrowheads="1" noChangeShapeType="1" noTextEdit="1"/>
          </p:cNvSpPr>
          <p:nvPr/>
        </p:nvSpPr>
        <p:spPr bwMode="auto">
          <a:xfrm>
            <a:off x="506413" y="1484313"/>
            <a:ext cx="28956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challenge 2</a:t>
            </a:r>
          </a:p>
        </p:txBody>
      </p:sp>
      <p:pic>
        <p:nvPicPr>
          <p:cNvPr id="454661" name="Picture 5" descr="1817_rykoff_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5928" r="5405" b="9218"/>
          <a:stretch>
            <a:fillRect/>
          </a:stretch>
        </p:blipFill>
        <p:spPr bwMode="auto">
          <a:xfrm>
            <a:off x="3773488" y="2339975"/>
            <a:ext cx="5370512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62" name="Rectangle 6"/>
          <p:cNvSpPr>
            <a:spLocks noChangeArrowheads="1"/>
          </p:cNvSpPr>
          <p:nvPr/>
        </p:nvSpPr>
        <p:spPr bwMode="auto">
          <a:xfrm>
            <a:off x="7532688" y="1946275"/>
            <a:ext cx="1611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>
                <a:solidFill>
                  <a:srgbClr val="FFFF99"/>
                </a:solidFill>
              </a:rPr>
              <a:t>Rykoff et al 2007</a:t>
            </a:r>
            <a:endParaRPr lang="en-US" sz="1600">
              <a:solidFill>
                <a:srgbClr val="FFFF99"/>
              </a:solidFill>
            </a:endParaRPr>
          </a:p>
        </p:txBody>
      </p:sp>
      <p:sp>
        <p:nvSpPr>
          <p:cNvPr id="454663" name="Text Box 7"/>
          <p:cNvSpPr txBox="1">
            <a:spLocks noChangeArrowheads="1"/>
          </p:cNvSpPr>
          <p:nvPr/>
        </p:nvSpPr>
        <p:spPr bwMode="auto">
          <a:xfrm>
            <a:off x="4557713" y="5202238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Hard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54664" name="Text Box 8"/>
          <p:cNvSpPr txBox="1">
            <a:spLocks noChangeArrowheads="1"/>
          </p:cNvSpPr>
          <p:nvPr/>
        </p:nvSpPr>
        <p:spPr bwMode="auto">
          <a:xfrm>
            <a:off x="7172325" y="3911600"/>
            <a:ext cx="17145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Soft 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Disc dominated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54665" name="Rectangle 9"/>
          <p:cNvSpPr>
            <a:spLocks noChangeArrowheads="1"/>
          </p:cNvSpPr>
          <p:nvPr/>
        </p:nvSpPr>
        <p:spPr bwMode="auto">
          <a:xfrm rot="-1708838">
            <a:off x="4451350" y="4502150"/>
            <a:ext cx="1195388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6" name="Rectangle 10"/>
          <p:cNvSpPr>
            <a:spLocks noChangeArrowheads="1"/>
          </p:cNvSpPr>
          <p:nvPr/>
        </p:nvSpPr>
        <p:spPr bwMode="auto">
          <a:xfrm rot="19891162" flipV="1">
            <a:off x="5418138" y="3852863"/>
            <a:ext cx="1363662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7" name="Rectangle 11"/>
          <p:cNvSpPr>
            <a:spLocks noChangeArrowheads="1"/>
          </p:cNvSpPr>
          <p:nvPr/>
        </p:nvSpPr>
        <p:spPr bwMode="auto">
          <a:xfrm rot="19891162" flipV="1">
            <a:off x="5697538" y="3802063"/>
            <a:ext cx="1382712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8" name="Rectangle 12"/>
          <p:cNvSpPr>
            <a:spLocks noChangeArrowheads="1"/>
          </p:cNvSpPr>
          <p:nvPr/>
        </p:nvSpPr>
        <p:spPr bwMode="auto">
          <a:xfrm rot="19891162" flipV="1">
            <a:off x="6694488" y="3416300"/>
            <a:ext cx="920750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9" name="Rectangle 13"/>
          <p:cNvSpPr>
            <a:spLocks noChangeArrowheads="1"/>
          </p:cNvSpPr>
          <p:nvPr/>
        </p:nvSpPr>
        <p:spPr bwMode="auto">
          <a:xfrm rot="19891162" flipV="1">
            <a:off x="7302500" y="3055938"/>
            <a:ext cx="100965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70" name="Rectangle 14"/>
          <p:cNvSpPr>
            <a:spLocks noChangeArrowheads="1"/>
          </p:cNvSpPr>
          <p:nvPr/>
        </p:nvSpPr>
        <p:spPr bwMode="auto">
          <a:xfrm>
            <a:off x="6940550" y="2682875"/>
            <a:ext cx="1827213" cy="3179763"/>
          </a:xfrm>
          <a:prstGeom prst="rect">
            <a:avLst/>
          </a:prstGeom>
          <a:solidFill>
            <a:srgbClr val="FF0000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54671" name="Oval 15"/>
          <p:cNvSpPr>
            <a:spLocks noChangeArrowheads="1"/>
          </p:cNvSpPr>
          <p:nvPr/>
        </p:nvSpPr>
        <p:spPr bwMode="auto">
          <a:xfrm rot="-1451808">
            <a:off x="5630863" y="3876675"/>
            <a:ext cx="1204912" cy="565150"/>
          </a:xfrm>
          <a:prstGeom prst="ellipse">
            <a:avLst/>
          </a:prstGeom>
          <a:solidFill>
            <a:srgbClr val="00FFFF">
              <a:alpha val="28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72" name="Text Box 16"/>
          <p:cNvSpPr txBox="1">
            <a:spLocks noChangeArrowheads="1"/>
          </p:cNvSpPr>
          <p:nvPr/>
        </p:nvSpPr>
        <p:spPr bwMode="auto">
          <a:xfrm>
            <a:off x="5297488" y="3411538"/>
            <a:ext cx="1916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solidFill>
                  <a:srgbClr val="00FFFF"/>
                </a:solidFill>
              </a:rPr>
              <a:t>Transition</a:t>
            </a:r>
            <a:endParaRPr lang="en-US">
              <a:solidFill>
                <a:srgbClr val="00FFFF"/>
              </a:solidFill>
            </a:endParaRPr>
          </a:p>
        </p:txBody>
      </p:sp>
      <p:sp>
        <p:nvSpPr>
          <p:cNvPr id="454673" name="Line 17"/>
          <p:cNvSpPr>
            <a:spLocks noChangeShapeType="1"/>
          </p:cNvSpPr>
          <p:nvPr/>
        </p:nvSpPr>
        <p:spPr bwMode="auto">
          <a:xfrm flipV="1">
            <a:off x="5646738" y="4484688"/>
            <a:ext cx="0" cy="261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4674" name="Line 18"/>
          <p:cNvSpPr>
            <a:spLocks noChangeShapeType="1"/>
          </p:cNvSpPr>
          <p:nvPr/>
        </p:nvSpPr>
        <p:spPr bwMode="auto">
          <a:xfrm>
            <a:off x="5529263" y="4614863"/>
            <a:ext cx="2905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4675" name="Oval 19"/>
          <p:cNvSpPr>
            <a:spLocks noChangeArrowheads="1"/>
          </p:cNvSpPr>
          <p:nvPr/>
        </p:nvSpPr>
        <p:spPr bwMode="auto">
          <a:xfrm>
            <a:off x="4862513" y="4397375"/>
            <a:ext cx="1190625" cy="1131888"/>
          </a:xfrm>
          <a:prstGeom prst="ellipse">
            <a:avLst/>
          </a:prstGeom>
          <a:solidFill>
            <a:schemeClr val="accent2">
              <a:alpha val="1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99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ChangeArrowheads="1"/>
          </p:cNvSpPr>
          <p:nvPr/>
        </p:nvSpPr>
        <p:spPr bwMode="auto">
          <a:xfrm>
            <a:off x="709613" y="-109538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Modifies optical continuum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608138"/>
            <a:ext cx="3825875" cy="4840287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X-rays illuminate outer disc where intrinsic flux is low so reprocessed can dominate </a:t>
            </a:r>
            <a:r>
              <a:rPr lang="en-GB" sz="1600">
                <a:solidFill>
                  <a:srgbClr val="FFFF99"/>
                </a:solidFill>
              </a:rPr>
              <a:t>(van Paradijs 1996)</a:t>
            </a:r>
            <a:endParaRPr lang="en-GB" sz="240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SWIFT/XMM X-opt simultaneously  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XTE J1817-330 - trace scattered fraction through outburst SWIFT+</a:t>
            </a:r>
            <a:r>
              <a:rPr lang="en-GB" sz="2400">
                <a:solidFill>
                  <a:srgbClr val="00FF00"/>
                </a:solidFill>
              </a:rPr>
              <a:t>RXTE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L</a:t>
            </a:r>
            <a:r>
              <a:rPr lang="en-GB" sz="2400" baseline="-25000">
                <a:solidFill>
                  <a:srgbClr val="FFFF99"/>
                </a:solidFill>
              </a:rPr>
              <a:t>opt</a:t>
            </a:r>
            <a:r>
              <a:rPr lang="en-GB" sz="2400">
                <a:solidFill>
                  <a:srgbClr val="FFFF99"/>
                </a:solidFill>
              </a:rPr>
              <a:t> ~ 0.002 L</a:t>
            </a:r>
            <a:r>
              <a:rPr lang="en-GB" sz="2400" baseline="-25000">
                <a:solidFill>
                  <a:srgbClr val="FFFF99"/>
                </a:solidFill>
              </a:rPr>
              <a:t>disc</a:t>
            </a:r>
            <a:r>
              <a:rPr lang="en-GB" sz="2400">
                <a:solidFill>
                  <a:srgbClr val="FFFF99"/>
                </a:solidFill>
              </a:rPr>
              <a:t> in high/soft state.</a:t>
            </a:r>
            <a:endParaRPr lang="en-GB" sz="2400" baseline="3000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Big changes at transition to low/hard state….</a:t>
            </a:r>
          </a:p>
        </p:txBody>
      </p:sp>
      <p:pic>
        <p:nvPicPr>
          <p:cNvPr id="490500" name="Picture 4" descr="specs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476375"/>
            <a:ext cx="5003800" cy="4946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0501" name="Rectangle 5"/>
          <p:cNvSpPr>
            <a:spLocks noChangeArrowheads="1"/>
          </p:cNvSpPr>
          <p:nvPr/>
        </p:nvSpPr>
        <p:spPr bwMode="auto">
          <a:xfrm>
            <a:off x="6535738" y="6450013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Gierlinski Done &amp; Page 2007</a:t>
            </a:r>
          </a:p>
        </p:txBody>
      </p:sp>
    </p:spTree>
    <p:extLst>
      <p:ext uri="{BB962C8B-B14F-4D97-AF65-F5344CB8AC3E}">
        <p14:creationId xmlns:p14="http://schemas.microsoft.com/office/powerpoint/2010/main" val="3612661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ChangeArrowheads="1"/>
          </p:cNvSpPr>
          <p:nvPr/>
        </p:nvSpPr>
        <p:spPr bwMode="auto">
          <a:xfrm>
            <a:off x="709613" y="-109538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Radius from SWIFT-RXTE</a:t>
            </a:r>
          </a:p>
        </p:txBody>
      </p:sp>
      <p:sp>
        <p:nvSpPr>
          <p:cNvPr id="455683" name="Rectangle 3"/>
          <p:cNvSpPr>
            <a:spLocks noChangeArrowheads="1"/>
          </p:cNvSpPr>
          <p:nvPr/>
        </p:nvSpPr>
        <p:spPr bwMode="auto">
          <a:xfrm>
            <a:off x="6535738" y="6450013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Gierlinski Done &amp; Page 2007</a:t>
            </a:r>
          </a:p>
        </p:txBody>
      </p:sp>
      <p:grpSp>
        <p:nvGrpSpPr>
          <p:cNvPr id="455693" name="Group 13"/>
          <p:cNvGrpSpPr>
            <a:grpSpLocks/>
          </p:cNvGrpSpPr>
          <p:nvPr/>
        </p:nvGrpSpPr>
        <p:grpSpPr bwMode="auto">
          <a:xfrm>
            <a:off x="4013200" y="1143000"/>
            <a:ext cx="5130800" cy="5230813"/>
            <a:chOff x="2528" y="720"/>
            <a:chExt cx="3232" cy="3295"/>
          </a:xfrm>
        </p:grpSpPr>
        <p:pic>
          <p:nvPicPr>
            <p:cNvPr id="455684" name="Picture 4" descr="1817_temp_radiu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" t="32721" r="4431" b="1884"/>
            <a:stretch>
              <a:fillRect/>
            </a:stretch>
          </p:blipFill>
          <p:spPr bwMode="auto">
            <a:xfrm>
              <a:off x="2528" y="720"/>
              <a:ext cx="3232" cy="3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55685" name="Text Box 5"/>
            <p:cNvSpPr txBox="1">
              <a:spLocks noChangeArrowheads="1"/>
            </p:cNvSpPr>
            <p:nvPr/>
          </p:nvSpPr>
          <p:spPr bwMode="auto">
            <a:xfrm>
              <a:off x="2990" y="1015"/>
              <a:ext cx="8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chemeClr val="accent2"/>
                  </a:solidFill>
                </a:rPr>
                <a:t>Hard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455686" name="Text Box 6"/>
            <p:cNvSpPr txBox="1">
              <a:spLocks noChangeArrowheads="1"/>
            </p:cNvSpPr>
            <p:nvPr/>
          </p:nvSpPr>
          <p:spPr bwMode="auto">
            <a:xfrm>
              <a:off x="4518" y="1015"/>
              <a:ext cx="1080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Soft </a:t>
              </a:r>
            </a:p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Disc dominated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5687" name="Rectangle 7"/>
            <p:cNvSpPr>
              <a:spLocks noChangeArrowheads="1"/>
            </p:cNvSpPr>
            <p:nvPr/>
          </p:nvSpPr>
          <p:spPr bwMode="auto">
            <a:xfrm>
              <a:off x="2797" y="3008"/>
              <a:ext cx="2880" cy="44"/>
            </a:xfrm>
            <a:prstGeom prst="rect">
              <a:avLst/>
            </a:prstGeom>
            <a:solidFill>
              <a:srgbClr val="00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55688" name="Freeform 8"/>
            <p:cNvSpPr>
              <a:spLocks/>
            </p:cNvSpPr>
            <p:nvPr/>
          </p:nvSpPr>
          <p:spPr bwMode="auto">
            <a:xfrm>
              <a:off x="2880" y="1289"/>
              <a:ext cx="892" cy="1443"/>
            </a:xfrm>
            <a:custGeom>
              <a:avLst/>
              <a:gdLst>
                <a:gd name="T0" fmla="*/ 805 w 892"/>
                <a:gd name="T1" fmla="*/ 338 h 1443"/>
                <a:gd name="T2" fmla="*/ 795 w 892"/>
                <a:gd name="T3" fmla="*/ 229 h 1443"/>
                <a:gd name="T4" fmla="*/ 421 w 892"/>
                <a:gd name="T5" fmla="*/ 92 h 1443"/>
                <a:gd name="T6" fmla="*/ 238 w 892"/>
                <a:gd name="T7" fmla="*/ 46 h 1443"/>
                <a:gd name="T8" fmla="*/ 155 w 892"/>
                <a:gd name="T9" fmla="*/ 0 h 1443"/>
                <a:gd name="T10" fmla="*/ 101 w 892"/>
                <a:gd name="T11" fmla="*/ 284 h 1443"/>
                <a:gd name="T12" fmla="*/ 82 w 892"/>
                <a:gd name="T13" fmla="*/ 649 h 1443"/>
                <a:gd name="T14" fmla="*/ 9 w 892"/>
                <a:gd name="T15" fmla="*/ 695 h 1443"/>
                <a:gd name="T16" fmla="*/ 37 w 892"/>
                <a:gd name="T17" fmla="*/ 805 h 1443"/>
                <a:gd name="T18" fmla="*/ 101 w 892"/>
                <a:gd name="T19" fmla="*/ 814 h 1443"/>
                <a:gd name="T20" fmla="*/ 146 w 892"/>
                <a:gd name="T21" fmla="*/ 1216 h 1443"/>
                <a:gd name="T22" fmla="*/ 210 w 892"/>
                <a:gd name="T23" fmla="*/ 1317 h 1443"/>
                <a:gd name="T24" fmla="*/ 274 w 892"/>
                <a:gd name="T25" fmla="*/ 1408 h 1443"/>
                <a:gd name="T26" fmla="*/ 393 w 892"/>
                <a:gd name="T27" fmla="*/ 1381 h 1443"/>
                <a:gd name="T28" fmla="*/ 466 w 892"/>
                <a:gd name="T29" fmla="*/ 1399 h 1443"/>
                <a:gd name="T30" fmla="*/ 485 w 892"/>
                <a:gd name="T31" fmla="*/ 1417 h 1443"/>
                <a:gd name="T32" fmla="*/ 576 w 892"/>
                <a:gd name="T33" fmla="*/ 1436 h 1443"/>
                <a:gd name="T34" fmla="*/ 667 w 892"/>
                <a:gd name="T35" fmla="*/ 1426 h 1443"/>
                <a:gd name="T36" fmla="*/ 686 w 892"/>
                <a:gd name="T37" fmla="*/ 1362 h 1443"/>
                <a:gd name="T38" fmla="*/ 722 w 892"/>
                <a:gd name="T39" fmla="*/ 1271 h 1443"/>
                <a:gd name="T40" fmla="*/ 713 w 892"/>
                <a:gd name="T41" fmla="*/ 869 h 1443"/>
                <a:gd name="T42" fmla="*/ 722 w 892"/>
                <a:gd name="T43" fmla="*/ 658 h 1443"/>
                <a:gd name="T44" fmla="*/ 859 w 892"/>
                <a:gd name="T45" fmla="*/ 476 h 1443"/>
                <a:gd name="T46" fmla="*/ 859 w 892"/>
                <a:gd name="T47" fmla="*/ 402 h 1443"/>
                <a:gd name="T48" fmla="*/ 805 w 892"/>
                <a:gd name="T49" fmla="*/ 338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2" h="1443">
                  <a:moveTo>
                    <a:pt x="805" y="338"/>
                  </a:moveTo>
                  <a:cubicBezTo>
                    <a:pt x="802" y="302"/>
                    <a:pt x="802" y="265"/>
                    <a:pt x="795" y="229"/>
                  </a:cubicBezTo>
                  <a:cubicBezTo>
                    <a:pt x="761" y="50"/>
                    <a:pt x="559" y="97"/>
                    <a:pt x="421" y="92"/>
                  </a:cubicBezTo>
                  <a:cubicBezTo>
                    <a:pt x="365" y="80"/>
                    <a:pt x="287" y="79"/>
                    <a:pt x="238" y="46"/>
                  </a:cubicBezTo>
                  <a:cubicBezTo>
                    <a:pt x="175" y="4"/>
                    <a:pt x="204" y="16"/>
                    <a:pt x="155" y="0"/>
                  </a:cubicBezTo>
                  <a:cubicBezTo>
                    <a:pt x="88" y="102"/>
                    <a:pt x="121" y="165"/>
                    <a:pt x="101" y="284"/>
                  </a:cubicBezTo>
                  <a:cubicBezTo>
                    <a:pt x="96" y="406"/>
                    <a:pt x="107" y="530"/>
                    <a:pt x="82" y="649"/>
                  </a:cubicBezTo>
                  <a:cubicBezTo>
                    <a:pt x="76" y="677"/>
                    <a:pt x="9" y="695"/>
                    <a:pt x="9" y="695"/>
                  </a:cubicBezTo>
                  <a:cubicBezTo>
                    <a:pt x="0" y="722"/>
                    <a:pt x="1" y="793"/>
                    <a:pt x="37" y="805"/>
                  </a:cubicBezTo>
                  <a:cubicBezTo>
                    <a:pt x="57" y="812"/>
                    <a:pt x="80" y="811"/>
                    <a:pt x="101" y="814"/>
                  </a:cubicBezTo>
                  <a:cubicBezTo>
                    <a:pt x="174" y="923"/>
                    <a:pt x="133" y="1089"/>
                    <a:pt x="146" y="1216"/>
                  </a:cubicBezTo>
                  <a:cubicBezTo>
                    <a:pt x="151" y="1261"/>
                    <a:pt x="167" y="1303"/>
                    <a:pt x="210" y="1317"/>
                  </a:cubicBezTo>
                  <a:cubicBezTo>
                    <a:pt x="239" y="1345"/>
                    <a:pt x="252" y="1375"/>
                    <a:pt x="274" y="1408"/>
                  </a:cubicBezTo>
                  <a:cubicBezTo>
                    <a:pt x="313" y="1395"/>
                    <a:pt x="353" y="1391"/>
                    <a:pt x="393" y="1381"/>
                  </a:cubicBezTo>
                  <a:cubicBezTo>
                    <a:pt x="404" y="1383"/>
                    <a:pt x="451" y="1390"/>
                    <a:pt x="466" y="1399"/>
                  </a:cubicBezTo>
                  <a:cubicBezTo>
                    <a:pt x="474" y="1403"/>
                    <a:pt x="477" y="1413"/>
                    <a:pt x="485" y="1417"/>
                  </a:cubicBezTo>
                  <a:cubicBezTo>
                    <a:pt x="497" y="1423"/>
                    <a:pt x="572" y="1435"/>
                    <a:pt x="576" y="1436"/>
                  </a:cubicBezTo>
                  <a:cubicBezTo>
                    <a:pt x="606" y="1433"/>
                    <a:pt x="642" y="1443"/>
                    <a:pt x="667" y="1426"/>
                  </a:cubicBezTo>
                  <a:cubicBezTo>
                    <a:pt x="685" y="1414"/>
                    <a:pt x="679" y="1383"/>
                    <a:pt x="686" y="1362"/>
                  </a:cubicBezTo>
                  <a:cubicBezTo>
                    <a:pt x="696" y="1330"/>
                    <a:pt x="712" y="1302"/>
                    <a:pt x="722" y="1271"/>
                  </a:cubicBezTo>
                  <a:cubicBezTo>
                    <a:pt x="719" y="1137"/>
                    <a:pt x="719" y="1003"/>
                    <a:pt x="713" y="869"/>
                  </a:cubicBezTo>
                  <a:cubicBezTo>
                    <a:pt x="710" y="806"/>
                    <a:pt x="693" y="721"/>
                    <a:pt x="722" y="658"/>
                  </a:cubicBezTo>
                  <a:cubicBezTo>
                    <a:pt x="742" y="614"/>
                    <a:pt x="825" y="510"/>
                    <a:pt x="859" y="476"/>
                  </a:cubicBezTo>
                  <a:cubicBezTo>
                    <a:pt x="881" y="413"/>
                    <a:pt x="892" y="435"/>
                    <a:pt x="859" y="402"/>
                  </a:cubicBezTo>
                  <a:cubicBezTo>
                    <a:pt x="842" y="352"/>
                    <a:pt x="825" y="380"/>
                    <a:pt x="805" y="3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55689" name="Freeform 9"/>
            <p:cNvSpPr>
              <a:spLocks/>
            </p:cNvSpPr>
            <p:nvPr/>
          </p:nvSpPr>
          <p:spPr bwMode="auto">
            <a:xfrm>
              <a:off x="3825" y="2112"/>
              <a:ext cx="180" cy="140"/>
            </a:xfrm>
            <a:custGeom>
              <a:avLst/>
              <a:gdLst>
                <a:gd name="T0" fmla="*/ 180 w 180"/>
                <a:gd name="T1" fmla="*/ 27 h 140"/>
                <a:gd name="T2" fmla="*/ 125 w 180"/>
                <a:gd name="T3" fmla="*/ 9 h 140"/>
                <a:gd name="T4" fmla="*/ 97 w 180"/>
                <a:gd name="T5" fmla="*/ 0 h 140"/>
                <a:gd name="T6" fmla="*/ 33 w 180"/>
                <a:gd name="T7" fmla="*/ 9 h 140"/>
                <a:gd name="T8" fmla="*/ 24 w 180"/>
                <a:gd name="T9" fmla="*/ 110 h 140"/>
                <a:gd name="T10" fmla="*/ 79 w 180"/>
                <a:gd name="T11" fmla="*/ 128 h 140"/>
                <a:gd name="T12" fmla="*/ 106 w 180"/>
                <a:gd name="T13" fmla="*/ 137 h 140"/>
                <a:gd name="T14" fmla="*/ 161 w 180"/>
                <a:gd name="T15" fmla="*/ 101 h 140"/>
                <a:gd name="T16" fmla="*/ 152 w 180"/>
                <a:gd name="T17" fmla="*/ 64 h 140"/>
                <a:gd name="T18" fmla="*/ 180 w 180"/>
                <a:gd name="T19" fmla="*/ 2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140">
                  <a:moveTo>
                    <a:pt x="180" y="27"/>
                  </a:moveTo>
                  <a:cubicBezTo>
                    <a:pt x="162" y="21"/>
                    <a:pt x="143" y="15"/>
                    <a:pt x="125" y="9"/>
                  </a:cubicBezTo>
                  <a:cubicBezTo>
                    <a:pt x="116" y="6"/>
                    <a:pt x="97" y="0"/>
                    <a:pt x="97" y="0"/>
                  </a:cubicBezTo>
                  <a:cubicBezTo>
                    <a:pt x="76" y="3"/>
                    <a:pt x="53" y="0"/>
                    <a:pt x="33" y="9"/>
                  </a:cubicBezTo>
                  <a:cubicBezTo>
                    <a:pt x="0" y="24"/>
                    <a:pt x="17" y="101"/>
                    <a:pt x="24" y="110"/>
                  </a:cubicBezTo>
                  <a:cubicBezTo>
                    <a:pt x="35" y="126"/>
                    <a:pt x="61" y="122"/>
                    <a:pt x="79" y="128"/>
                  </a:cubicBezTo>
                  <a:cubicBezTo>
                    <a:pt x="88" y="131"/>
                    <a:pt x="106" y="137"/>
                    <a:pt x="106" y="137"/>
                  </a:cubicBezTo>
                  <a:cubicBezTo>
                    <a:pt x="138" y="131"/>
                    <a:pt x="161" y="140"/>
                    <a:pt x="161" y="101"/>
                  </a:cubicBezTo>
                  <a:cubicBezTo>
                    <a:pt x="161" y="88"/>
                    <a:pt x="149" y="76"/>
                    <a:pt x="152" y="64"/>
                  </a:cubicBezTo>
                  <a:cubicBezTo>
                    <a:pt x="156" y="49"/>
                    <a:pt x="171" y="39"/>
                    <a:pt x="18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55690" name="Freeform 10"/>
            <p:cNvSpPr>
              <a:spLocks/>
            </p:cNvSpPr>
            <p:nvPr/>
          </p:nvSpPr>
          <p:spPr bwMode="auto">
            <a:xfrm>
              <a:off x="4263" y="2769"/>
              <a:ext cx="180" cy="140"/>
            </a:xfrm>
            <a:custGeom>
              <a:avLst/>
              <a:gdLst>
                <a:gd name="T0" fmla="*/ 180 w 180"/>
                <a:gd name="T1" fmla="*/ 27 h 140"/>
                <a:gd name="T2" fmla="*/ 125 w 180"/>
                <a:gd name="T3" fmla="*/ 9 h 140"/>
                <a:gd name="T4" fmla="*/ 97 w 180"/>
                <a:gd name="T5" fmla="*/ 0 h 140"/>
                <a:gd name="T6" fmla="*/ 33 w 180"/>
                <a:gd name="T7" fmla="*/ 9 h 140"/>
                <a:gd name="T8" fmla="*/ 24 w 180"/>
                <a:gd name="T9" fmla="*/ 110 h 140"/>
                <a:gd name="T10" fmla="*/ 79 w 180"/>
                <a:gd name="T11" fmla="*/ 128 h 140"/>
                <a:gd name="T12" fmla="*/ 106 w 180"/>
                <a:gd name="T13" fmla="*/ 137 h 140"/>
                <a:gd name="T14" fmla="*/ 161 w 180"/>
                <a:gd name="T15" fmla="*/ 101 h 140"/>
                <a:gd name="T16" fmla="*/ 152 w 180"/>
                <a:gd name="T17" fmla="*/ 64 h 140"/>
                <a:gd name="T18" fmla="*/ 180 w 180"/>
                <a:gd name="T19" fmla="*/ 2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140">
                  <a:moveTo>
                    <a:pt x="180" y="27"/>
                  </a:moveTo>
                  <a:cubicBezTo>
                    <a:pt x="162" y="21"/>
                    <a:pt x="143" y="15"/>
                    <a:pt x="125" y="9"/>
                  </a:cubicBezTo>
                  <a:cubicBezTo>
                    <a:pt x="116" y="6"/>
                    <a:pt x="97" y="0"/>
                    <a:pt x="97" y="0"/>
                  </a:cubicBezTo>
                  <a:cubicBezTo>
                    <a:pt x="76" y="3"/>
                    <a:pt x="53" y="0"/>
                    <a:pt x="33" y="9"/>
                  </a:cubicBezTo>
                  <a:cubicBezTo>
                    <a:pt x="0" y="24"/>
                    <a:pt x="17" y="101"/>
                    <a:pt x="24" y="110"/>
                  </a:cubicBezTo>
                  <a:cubicBezTo>
                    <a:pt x="35" y="126"/>
                    <a:pt x="61" y="122"/>
                    <a:pt x="79" y="128"/>
                  </a:cubicBezTo>
                  <a:cubicBezTo>
                    <a:pt x="88" y="131"/>
                    <a:pt x="106" y="137"/>
                    <a:pt x="106" y="137"/>
                  </a:cubicBezTo>
                  <a:cubicBezTo>
                    <a:pt x="138" y="131"/>
                    <a:pt x="161" y="140"/>
                    <a:pt x="161" y="101"/>
                  </a:cubicBezTo>
                  <a:cubicBezTo>
                    <a:pt x="161" y="88"/>
                    <a:pt x="149" y="76"/>
                    <a:pt x="152" y="64"/>
                  </a:cubicBezTo>
                  <a:cubicBezTo>
                    <a:pt x="156" y="49"/>
                    <a:pt x="171" y="39"/>
                    <a:pt x="18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55691" name="Rectangle 11"/>
            <p:cNvSpPr>
              <a:spLocks noChangeArrowheads="1"/>
            </p:cNvSpPr>
            <p:nvPr/>
          </p:nvSpPr>
          <p:spPr bwMode="auto">
            <a:xfrm>
              <a:off x="3830" y="805"/>
              <a:ext cx="677" cy="2852"/>
            </a:xfrm>
            <a:prstGeom prst="rect">
              <a:avLst/>
            </a:prstGeom>
            <a:solidFill>
              <a:srgbClr val="00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455692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871663"/>
            <a:ext cx="3825875" cy="5014912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Clear that SWIFT radius does increase in transition</a:t>
            </a:r>
          </a:p>
          <a:p>
            <a:r>
              <a:rPr lang="en-GB" sz="2400">
                <a:solidFill>
                  <a:srgbClr val="FFFF99"/>
                </a:solidFill>
              </a:rPr>
              <a:t>Can actually see in Rykoff et al plot as well but much clearer with RXTE data to define radius in disk dominated state</a:t>
            </a:r>
          </a:p>
          <a:p>
            <a:r>
              <a:rPr lang="en-GB" sz="2400">
                <a:solidFill>
                  <a:srgbClr val="FFFF99"/>
                </a:solidFill>
              </a:rPr>
              <a:t>And their main point is about the disc in the hard state where it does seem small again – but with large errors. </a:t>
            </a:r>
          </a:p>
        </p:txBody>
      </p:sp>
    </p:spTree>
    <p:extLst>
      <p:ext uri="{BB962C8B-B14F-4D97-AF65-F5344CB8AC3E}">
        <p14:creationId xmlns:p14="http://schemas.microsoft.com/office/powerpoint/2010/main" val="4183913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509588" y="-109538"/>
            <a:ext cx="863441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But not simple just after transition</a:t>
            </a: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6535738" y="6521450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Gierlinski Done &amp; Page 2007</a:t>
            </a:r>
          </a:p>
        </p:txBody>
      </p:sp>
      <p:pic>
        <p:nvPicPr>
          <p:cNvPr id="456708" name="Picture 4" descr="trans_l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1783" r="50026" b="83043"/>
          <a:stretch>
            <a:fillRect/>
          </a:stretch>
        </p:blipFill>
        <p:spPr bwMode="auto">
          <a:xfrm>
            <a:off x="193675" y="1155700"/>
            <a:ext cx="88471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9" name="Line 5"/>
          <p:cNvSpPr>
            <a:spLocks noChangeShapeType="1"/>
          </p:cNvSpPr>
          <p:nvPr/>
        </p:nvSpPr>
        <p:spPr bwMode="auto">
          <a:xfrm>
            <a:off x="5341938" y="3222625"/>
            <a:ext cx="0" cy="3033713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6710" name="Line 6"/>
          <p:cNvSpPr>
            <a:spLocks noChangeShapeType="1"/>
          </p:cNvSpPr>
          <p:nvPr/>
        </p:nvSpPr>
        <p:spPr bwMode="auto">
          <a:xfrm rot="5400000">
            <a:off x="6892132" y="4396581"/>
            <a:ext cx="0" cy="3468687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auto">
          <a:xfrm rot="-5400000">
            <a:off x="4674393" y="3329782"/>
            <a:ext cx="72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</a:rPr>
              <a:t>L(r)</a:t>
            </a: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auto">
          <a:xfrm>
            <a:off x="8643938" y="5824538"/>
            <a:ext cx="315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</a:rPr>
              <a:t>r</a:t>
            </a:r>
          </a:p>
        </p:txBody>
      </p:sp>
      <p:sp>
        <p:nvSpPr>
          <p:cNvPr id="456713" name="Line 9"/>
          <p:cNvSpPr>
            <a:spLocks noChangeShapeType="1"/>
          </p:cNvSpPr>
          <p:nvPr/>
        </p:nvSpPr>
        <p:spPr bwMode="auto">
          <a:xfrm>
            <a:off x="5689600" y="4005263"/>
            <a:ext cx="2757488" cy="165576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6714" name="Line 10"/>
          <p:cNvSpPr>
            <a:spLocks noChangeShapeType="1"/>
          </p:cNvSpPr>
          <p:nvPr/>
        </p:nvSpPr>
        <p:spPr bwMode="auto">
          <a:xfrm>
            <a:off x="1073150" y="3251200"/>
            <a:ext cx="0" cy="3033713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6715" name="Line 11"/>
          <p:cNvSpPr>
            <a:spLocks noChangeShapeType="1"/>
          </p:cNvSpPr>
          <p:nvPr/>
        </p:nvSpPr>
        <p:spPr bwMode="auto">
          <a:xfrm rot="5400000">
            <a:off x="2623344" y="4425156"/>
            <a:ext cx="0" cy="3468688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6716" name="Rectangle 12"/>
          <p:cNvSpPr>
            <a:spLocks noChangeArrowheads="1"/>
          </p:cNvSpPr>
          <p:nvPr/>
        </p:nvSpPr>
        <p:spPr bwMode="auto">
          <a:xfrm rot="-5400000">
            <a:off x="484981" y="3459957"/>
            <a:ext cx="547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  <a:latin typeface="Symbol" pitchFamily="18" charset="2"/>
              </a:rPr>
              <a:t>n</a:t>
            </a:r>
            <a:r>
              <a:rPr lang="en-GB" b="1">
                <a:solidFill>
                  <a:srgbClr val="FFFF99"/>
                </a:solidFill>
              </a:rPr>
              <a:t>f</a:t>
            </a:r>
            <a:r>
              <a:rPr lang="en-GB" b="1" baseline="-25000">
                <a:solidFill>
                  <a:srgbClr val="FFFF99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456717" name="Rectangle 13"/>
          <p:cNvSpPr>
            <a:spLocks noChangeArrowheads="1"/>
          </p:cNvSpPr>
          <p:nvPr/>
        </p:nvSpPr>
        <p:spPr bwMode="auto">
          <a:xfrm>
            <a:off x="4362450" y="5946775"/>
            <a:ext cx="33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456718" name="Freeform 14"/>
          <p:cNvSpPr>
            <a:spLocks/>
          </p:cNvSpPr>
          <p:nvPr/>
        </p:nvSpPr>
        <p:spPr bwMode="auto">
          <a:xfrm>
            <a:off x="1338263" y="4757738"/>
            <a:ext cx="914400" cy="990600"/>
          </a:xfrm>
          <a:custGeom>
            <a:avLst/>
            <a:gdLst>
              <a:gd name="T0" fmla="*/ 0 w 576"/>
              <a:gd name="T1" fmla="*/ 624 h 624"/>
              <a:gd name="T2" fmla="*/ 432 w 576"/>
              <a:gd name="T3" fmla="*/ 0 h 624"/>
              <a:gd name="T4" fmla="*/ 576 w 57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6719" name="Freeform 15"/>
          <p:cNvSpPr>
            <a:spLocks/>
          </p:cNvSpPr>
          <p:nvPr/>
        </p:nvSpPr>
        <p:spPr bwMode="auto">
          <a:xfrm>
            <a:off x="1885950" y="4562475"/>
            <a:ext cx="914400" cy="990600"/>
          </a:xfrm>
          <a:custGeom>
            <a:avLst/>
            <a:gdLst>
              <a:gd name="T0" fmla="*/ 0 w 576"/>
              <a:gd name="T1" fmla="*/ 624 h 624"/>
              <a:gd name="T2" fmla="*/ 432 w 576"/>
              <a:gd name="T3" fmla="*/ 0 h 624"/>
              <a:gd name="T4" fmla="*/ 576 w 57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6720" name="Freeform 16"/>
          <p:cNvSpPr>
            <a:spLocks/>
          </p:cNvSpPr>
          <p:nvPr/>
        </p:nvSpPr>
        <p:spPr bwMode="auto">
          <a:xfrm>
            <a:off x="2365375" y="4468813"/>
            <a:ext cx="1016000" cy="1177925"/>
          </a:xfrm>
          <a:custGeom>
            <a:avLst/>
            <a:gdLst>
              <a:gd name="T0" fmla="*/ 0 w 640"/>
              <a:gd name="T1" fmla="*/ 678 h 742"/>
              <a:gd name="T2" fmla="*/ 466 w 640"/>
              <a:gd name="T3" fmla="*/ 11 h 742"/>
              <a:gd name="T4" fmla="*/ 640 w 640"/>
              <a:gd name="T5" fmla="*/ 742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0" h="742">
                <a:moveTo>
                  <a:pt x="0" y="678"/>
                </a:moveTo>
                <a:cubicBezTo>
                  <a:pt x="78" y="565"/>
                  <a:pt x="359" y="0"/>
                  <a:pt x="466" y="11"/>
                </a:cubicBezTo>
                <a:cubicBezTo>
                  <a:pt x="573" y="22"/>
                  <a:pt x="604" y="590"/>
                  <a:pt x="640" y="742"/>
                </a:cubicBezTo>
              </a:path>
            </a:pathLst>
          </a:custGeom>
          <a:noFill/>
          <a:ln w="38100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6721" name="Freeform 17"/>
          <p:cNvSpPr>
            <a:spLocks/>
          </p:cNvSpPr>
          <p:nvPr/>
        </p:nvSpPr>
        <p:spPr bwMode="auto">
          <a:xfrm>
            <a:off x="1338263" y="4122738"/>
            <a:ext cx="2203450" cy="1563687"/>
          </a:xfrm>
          <a:custGeom>
            <a:avLst/>
            <a:gdLst>
              <a:gd name="T0" fmla="*/ 0 w 1388"/>
              <a:gd name="T1" fmla="*/ 985 h 985"/>
              <a:gd name="T2" fmla="*/ 336 w 1388"/>
              <a:gd name="T3" fmla="*/ 334 h 985"/>
              <a:gd name="T4" fmla="*/ 711 w 1388"/>
              <a:gd name="T5" fmla="*/ 137 h 985"/>
              <a:gd name="T6" fmla="*/ 1205 w 1388"/>
              <a:gd name="T7" fmla="*/ 128 h 985"/>
              <a:gd name="T8" fmla="*/ 1388 w 1388"/>
              <a:gd name="T9" fmla="*/ 905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8" h="985">
                <a:moveTo>
                  <a:pt x="0" y="985"/>
                </a:moveTo>
                <a:cubicBezTo>
                  <a:pt x="96" y="730"/>
                  <a:pt x="218" y="475"/>
                  <a:pt x="336" y="334"/>
                </a:cubicBezTo>
                <a:cubicBezTo>
                  <a:pt x="454" y="193"/>
                  <a:pt x="566" y="171"/>
                  <a:pt x="711" y="137"/>
                </a:cubicBezTo>
                <a:cubicBezTo>
                  <a:pt x="856" y="103"/>
                  <a:pt x="1092" y="0"/>
                  <a:pt x="1205" y="128"/>
                </a:cubicBezTo>
                <a:cubicBezTo>
                  <a:pt x="1318" y="256"/>
                  <a:pt x="1350" y="743"/>
                  <a:pt x="1388" y="905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573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6535738" y="6521450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Gierlinski Done &amp; Page 2007</a:t>
            </a:r>
          </a:p>
        </p:txBody>
      </p:sp>
      <p:pic>
        <p:nvPicPr>
          <p:cNvPr id="457731" name="Picture 3" descr="trans_l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1783" r="50026" b="83043"/>
          <a:stretch>
            <a:fillRect/>
          </a:stretch>
        </p:blipFill>
        <p:spPr bwMode="auto">
          <a:xfrm>
            <a:off x="193675" y="1155700"/>
            <a:ext cx="88471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7732" name="Line 4"/>
          <p:cNvSpPr>
            <a:spLocks noChangeShapeType="1"/>
          </p:cNvSpPr>
          <p:nvPr/>
        </p:nvSpPr>
        <p:spPr bwMode="auto">
          <a:xfrm>
            <a:off x="5341938" y="3222625"/>
            <a:ext cx="0" cy="3033713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33" name="Line 5"/>
          <p:cNvSpPr>
            <a:spLocks noChangeShapeType="1"/>
          </p:cNvSpPr>
          <p:nvPr/>
        </p:nvSpPr>
        <p:spPr bwMode="auto">
          <a:xfrm rot="5400000">
            <a:off x="6892132" y="4396581"/>
            <a:ext cx="0" cy="3468687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34" name="Rectangle 6"/>
          <p:cNvSpPr>
            <a:spLocks noChangeArrowheads="1"/>
          </p:cNvSpPr>
          <p:nvPr/>
        </p:nvSpPr>
        <p:spPr bwMode="auto">
          <a:xfrm rot="-5400000">
            <a:off x="4674393" y="3329782"/>
            <a:ext cx="72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</a:rPr>
              <a:t>L(r)</a:t>
            </a:r>
          </a:p>
        </p:txBody>
      </p:sp>
      <p:sp>
        <p:nvSpPr>
          <p:cNvPr id="457735" name="Rectangle 7"/>
          <p:cNvSpPr>
            <a:spLocks noChangeArrowheads="1"/>
          </p:cNvSpPr>
          <p:nvPr/>
        </p:nvSpPr>
        <p:spPr bwMode="auto">
          <a:xfrm>
            <a:off x="8643938" y="5824538"/>
            <a:ext cx="315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</a:rPr>
              <a:t>r</a:t>
            </a:r>
          </a:p>
        </p:txBody>
      </p:sp>
      <p:sp>
        <p:nvSpPr>
          <p:cNvPr id="457736" name="Line 8"/>
          <p:cNvSpPr>
            <a:spLocks noChangeShapeType="1"/>
          </p:cNvSpPr>
          <p:nvPr/>
        </p:nvSpPr>
        <p:spPr bwMode="auto">
          <a:xfrm>
            <a:off x="5703888" y="1481138"/>
            <a:ext cx="0" cy="478948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37" name="Line 9"/>
          <p:cNvSpPr>
            <a:spLocks noChangeShapeType="1"/>
          </p:cNvSpPr>
          <p:nvPr/>
        </p:nvSpPr>
        <p:spPr bwMode="auto">
          <a:xfrm>
            <a:off x="6305550" y="1482725"/>
            <a:ext cx="0" cy="478948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>
            <a:off x="5689600" y="4005263"/>
            <a:ext cx="2757488" cy="165576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39" name="Line 11"/>
          <p:cNvSpPr>
            <a:spLocks noChangeShapeType="1"/>
          </p:cNvSpPr>
          <p:nvPr/>
        </p:nvSpPr>
        <p:spPr bwMode="auto">
          <a:xfrm>
            <a:off x="5675313" y="4137025"/>
            <a:ext cx="609600" cy="14288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40" name="Line 12"/>
          <p:cNvSpPr>
            <a:spLocks noChangeShapeType="1"/>
          </p:cNvSpPr>
          <p:nvPr/>
        </p:nvSpPr>
        <p:spPr bwMode="auto">
          <a:xfrm>
            <a:off x="1073150" y="3251200"/>
            <a:ext cx="0" cy="3033713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41" name="Line 13"/>
          <p:cNvSpPr>
            <a:spLocks noChangeShapeType="1"/>
          </p:cNvSpPr>
          <p:nvPr/>
        </p:nvSpPr>
        <p:spPr bwMode="auto">
          <a:xfrm rot="5400000">
            <a:off x="2623344" y="4425156"/>
            <a:ext cx="0" cy="3468688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 rot="-5400000">
            <a:off x="484981" y="3459957"/>
            <a:ext cx="547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  <a:latin typeface="Symbol" pitchFamily="18" charset="2"/>
              </a:rPr>
              <a:t>n</a:t>
            </a:r>
            <a:r>
              <a:rPr lang="en-GB" b="1">
                <a:solidFill>
                  <a:srgbClr val="FFFF99"/>
                </a:solidFill>
              </a:rPr>
              <a:t>f</a:t>
            </a:r>
            <a:r>
              <a:rPr lang="en-GB" b="1" baseline="-25000">
                <a:solidFill>
                  <a:srgbClr val="FFFF99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4362450" y="5946775"/>
            <a:ext cx="33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b="1">
                <a:solidFill>
                  <a:srgbClr val="FFFF99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457744" name="Freeform 16"/>
          <p:cNvSpPr>
            <a:spLocks/>
          </p:cNvSpPr>
          <p:nvPr/>
        </p:nvSpPr>
        <p:spPr bwMode="auto">
          <a:xfrm>
            <a:off x="1338263" y="4757738"/>
            <a:ext cx="914400" cy="990600"/>
          </a:xfrm>
          <a:custGeom>
            <a:avLst/>
            <a:gdLst>
              <a:gd name="T0" fmla="*/ 0 w 576"/>
              <a:gd name="T1" fmla="*/ 624 h 624"/>
              <a:gd name="T2" fmla="*/ 432 w 576"/>
              <a:gd name="T3" fmla="*/ 0 h 624"/>
              <a:gd name="T4" fmla="*/ 576 w 57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7745" name="Freeform 17"/>
          <p:cNvSpPr>
            <a:spLocks/>
          </p:cNvSpPr>
          <p:nvPr/>
        </p:nvSpPr>
        <p:spPr bwMode="auto">
          <a:xfrm>
            <a:off x="1885950" y="4562475"/>
            <a:ext cx="914400" cy="990600"/>
          </a:xfrm>
          <a:custGeom>
            <a:avLst/>
            <a:gdLst>
              <a:gd name="T0" fmla="*/ 0 w 576"/>
              <a:gd name="T1" fmla="*/ 624 h 624"/>
              <a:gd name="T2" fmla="*/ 432 w 576"/>
              <a:gd name="T3" fmla="*/ 0 h 624"/>
              <a:gd name="T4" fmla="*/ 576 w 57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7746" name="Freeform 18"/>
          <p:cNvSpPr>
            <a:spLocks/>
          </p:cNvSpPr>
          <p:nvPr/>
        </p:nvSpPr>
        <p:spPr bwMode="auto">
          <a:xfrm>
            <a:off x="1338263" y="3862388"/>
            <a:ext cx="2463800" cy="1824037"/>
          </a:xfrm>
          <a:custGeom>
            <a:avLst/>
            <a:gdLst>
              <a:gd name="T0" fmla="*/ 0 w 1552"/>
              <a:gd name="T1" fmla="*/ 1149 h 1149"/>
              <a:gd name="T2" fmla="*/ 336 w 1552"/>
              <a:gd name="T3" fmla="*/ 498 h 1149"/>
              <a:gd name="T4" fmla="*/ 885 w 1552"/>
              <a:gd name="T5" fmla="*/ 246 h 1149"/>
              <a:gd name="T6" fmla="*/ 1351 w 1552"/>
              <a:gd name="T7" fmla="*/ 136 h 1149"/>
              <a:gd name="T8" fmla="*/ 1552 w 1552"/>
              <a:gd name="T9" fmla="*/ 1060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2" h="1149">
                <a:moveTo>
                  <a:pt x="0" y="1149"/>
                </a:moveTo>
                <a:cubicBezTo>
                  <a:pt x="96" y="894"/>
                  <a:pt x="189" y="648"/>
                  <a:pt x="336" y="498"/>
                </a:cubicBezTo>
                <a:cubicBezTo>
                  <a:pt x="483" y="348"/>
                  <a:pt x="716" y="306"/>
                  <a:pt x="885" y="246"/>
                </a:cubicBezTo>
                <a:cubicBezTo>
                  <a:pt x="1054" y="186"/>
                  <a:pt x="1240" y="0"/>
                  <a:pt x="1351" y="136"/>
                </a:cubicBezTo>
                <a:cubicBezTo>
                  <a:pt x="1462" y="272"/>
                  <a:pt x="1510" y="868"/>
                  <a:pt x="1552" y="106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7747" name="Freeform 19"/>
          <p:cNvSpPr>
            <a:spLocks/>
          </p:cNvSpPr>
          <p:nvPr/>
        </p:nvSpPr>
        <p:spPr bwMode="auto">
          <a:xfrm>
            <a:off x="2220913" y="4137025"/>
            <a:ext cx="1408112" cy="1555750"/>
          </a:xfrm>
          <a:custGeom>
            <a:avLst/>
            <a:gdLst>
              <a:gd name="T0" fmla="*/ 0 w 887"/>
              <a:gd name="T1" fmla="*/ 980 h 980"/>
              <a:gd name="T2" fmla="*/ 695 w 887"/>
              <a:gd name="T3" fmla="*/ 0 h 980"/>
              <a:gd name="T4" fmla="*/ 887 w 887"/>
              <a:gd name="T5" fmla="*/ 978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87" h="980">
                <a:moveTo>
                  <a:pt x="0" y="980"/>
                </a:moveTo>
                <a:cubicBezTo>
                  <a:pt x="116" y="817"/>
                  <a:pt x="547" y="0"/>
                  <a:pt x="695" y="0"/>
                </a:cubicBezTo>
                <a:cubicBezTo>
                  <a:pt x="843" y="0"/>
                  <a:pt x="847" y="774"/>
                  <a:pt x="887" y="978"/>
                </a:cubicBezTo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7748" name="Line 20"/>
          <p:cNvSpPr>
            <a:spLocks noChangeShapeType="1"/>
          </p:cNvSpPr>
          <p:nvPr/>
        </p:nvSpPr>
        <p:spPr bwMode="auto">
          <a:xfrm flipH="1">
            <a:off x="3716338" y="1712913"/>
            <a:ext cx="231775" cy="144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 flipV="1">
            <a:off x="5716588" y="2058988"/>
            <a:ext cx="231775" cy="144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50" name="Line 22"/>
          <p:cNvSpPr>
            <a:spLocks noChangeShapeType="1"/>
          </p:cNvSpPr>
          <p:nvPr/>
        </p:nvSpPr>
        <p:spPr bwMode="auto">
          <a:xfrm flipH="1" flipV="1">
            <a:off x="3719513" y="2044700"/>
            <a:ext cx="231775" cy="1444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51" name="Line 23"/>
          <p:cNvSpPr>
            <a:spLocks noChangeShapeType="1"/>
          </p:cNvSpPr>
          <p:nvPr/>
        </p:nvSpPr>
        <p:spPr bwMode="auto">
          <a:xfrm>
            <a:off x="5699125" y="1720850"/>
            <a:ext cx="231775" cy="1444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7752" name="Rectangle 24"/>
          <p:cNvSpPr>
            <a:spLocks noChangeArrowheads="1"/>
          </p:cNvSpPr>
          <p:nvPr/>
        </p:nvSpPr>
        <p:spPr bwMode="auto">
          <a:xfrm>
            <a:off x="509588" y="-109538"/>
            <a:ext cx="863441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But not simple just after tranistion</a:t>
            </a:r>
          </a:p>
        </p:txBody>
      </p:sp>
    </p:spTree>
    <p:extLst>
      <p:ext uri="{BB962C8B-B14F-4D97-AF65-F5344CB8AC3E}">
        <p14:creationId xmlns:p14="http://schemas.microsoft.com/office/powerpoint/2010/main" val="3831013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1817_temp_radi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32721" r="4431" b="1884"/>
          <a:stretch>
            <a:fillRect/>
          </a:stretch>
        </p:blipFill>
        <p:spPr>
          <a:xfrm>
            <a:off x="4013200" y="1141413"/>
            <a:ext cx="5130800" cy="5230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8755" name="Rectangle 3"/>
          <p:cNvSpPr>
            <a:spLocks noChangeArrowheads="1"/>
          </p:cNvSpPr>
          <p:nvPr/>
        </p:nvSpPr>
        <p:spPr bwMode="auto">
          <a:xfrm>
            <a:off x="709613" y="-109538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Direct illumination</a:t>
            </a:r>
            <a:r>
              <a:rPr lang="en-GB" sz="4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228725"/>
            <a:ext cx="3825875" cy="5405438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0000"/>
                </a:solidFill>
              </a:rPr>
              <a:t>Inferred disc radius moves larger with irradiation</a:t>
            </a:r>
            <a:r>
              <a:rPr lang="en-GB" sz="2400">
                <a:solidFill>
                  <a:srgbClr val="FFFF99"/>
                </a:solidFill>
              </a:rPr>
              <a:t> </a:t>
            </a:r>
          </a:p>
          <a:p>
            <a:r>
              <a:rPr lang="en-GB" sz="2400">
                <a:solidFill>
                  <a:srgbClr val="FF66CC"/>
                </a:solidFill>
              </a:rPr>
              <a:t>Different stress on inner boundary</a:t>
            </a:r>
          </a:p>
          <a:p>
            <a:r>
              <a:rPr lang="en-GB" sz="2400">
                <a:solidFill>
                  <a:srgbClr val="FFFF99"/>
                </a:solidFill>
              </a:rPr>
              <a:t>Still assuming same colour temperature correction, radiation thermalises and not correcting for Compton scattering</a:t>
            </a:r>
            <a:r>
              <a:rPr lang="en-GB" sz="2800">
                <a:solidFill>
                  <a:srgbClr val="FFFF99"/>
                </a:solidFill>
              </a:rPr>
              <a:t> </a:t>
            </a:r>
            <a:r>
              <a:rPr lang="en-GB" sz="1600">
                <a:solidFill>
                  <a:srgbClr val="FFFF99"/>
                </a:solidFill>
              </a:rPr>
              <a:t>Makishima et al 2008</a:t>
            </a:r>
          </a:p>
        </p:txBody>
      </p:sp>
      <p:sp>
        <p:nvSpPr>
          <p:cNvPr id="458757" name="Rectangle 5"/>
          <p:cNvSpPr>
            <a:spLocks noChangeArrowheads="1"/>
          </p:cNvSpPr>
          <p:nvPr/>
        </p:nvSpPr>
        <p:spPr bwMode="auto">
          <a:xfrm>
            <a:off x="6535738" y="6450013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Gierlinski Done &amp; Page 2007</a:t>
            </a:r>
          </a:p>
        </p:txBody>
      </p:sp>
      <p:sp>
        <p:nvSpPr>
          <p:cNvPr id="458758" name="Text Box 6"/>
          <p:cNvSpPr txBox="1">
            <a:spLocks noChangeArrowheads="1"/>
          </p:cNvSpPr>
          <p:nvPr/>
        </p:nvSpPr>
        <p:spPr bwMode="auto">
          <a:xfrm>
            <a:off x="4746625" y="1439863"/>
            <a:ext cx="1306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Hard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7172325" y="1439863"/>
            <a:ext cx="17145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Soft 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Disc dominated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58760" name="Rectangle 8"/>
          <p:cNvSpPr>
            <a:spLocks noChangeArrowheads="1"/>
          </p:cNvSpPr>
          <p:nvPr/>
        </p:nvSpPr>
        <p:spPr bwMode="auto">
          <a:xfrm>
            <a:off x="4440238" y="4775200"/>
            <a:ext cx="4572000" cy="69850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58761" name="Rectangle 9"/>
          <p:cNvSpPr>
            <a:spLocks noChangeArrowheads="1"/>
          </p:cNvSpPr>
          <p:nvPr/>
        </p:nvSpPr>
        <p:spPr bwMode="auto">
          <a:xfrm>
            <a:off x="6037263" y="1276350"/>
            <a:ext cx="1074737" cy="4527550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58763" name="Line 11"/>
          <p:cNvSpPr>
            <a:spLocks noChangeShapeType="1"/>
          </p:cNvSpPr>
          <p:nvPr/>
        </p:nvSpPr>
        <p:spPr bwMode="auto">
          <a:xfrm flipH="1" flipV="1">
            <a:off x="5403850" y="1530350"/>
            <a:ext cx="0" cy="8255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58767" name="Line 15"/>
          <p:cNvSpPr>
            <a:spLocks noChangeShapeType="1"/>
          </p:cNvSpPr>
          <p:nvPr/>
        </p:nvSpPr>
        <p:spPr bwMode="auto">
          <a:xfrm rot="-5400000" flipH="1" flipV="1">
            <a:off x="4763294" y="1107281"/>
            <a:ext cx="12700" cy="4333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grpSp>
        <p:nvGrpSpPr>
          <p:cNvPr id="458768" name="Group 16"/>
          <p:cNvGrpSpPr>
            <a:grpSpLocks/>
          </p:cNvGrpSpPr>
          <p:nvPr/>
        </p:nvGrpSpPr>
        <p:grpSpPr bwMode="auto">
          <a:xfrm>
            <a:off x="4013200" y="1141413"/>
            <a:ext cx="5130800" cy="5230812"/>
            <a:chOff x="2528" y="720"/>
            <a:chExt cx="3232" cy="3295"/>
          </a:xfrm>
        </p:grpSpPr>
        <p:pic>
          <p:nvPicPr>
            <p:cNvPr id="458769" name="Picture 17" descr="1817_temp_radiu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" t="32721" r="4431" b="1884"/>
            <a:stretch>
              <a:fillRect/>
            </a:stretch>
          </p:blipFill>
          <p:spPr bwMode="auto">
            <a:xfrm>
              <a:off x="2528" y="720"/>
              <a:ext cx="3232" cy="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8770" name="Text Box 18"/>
            <p:cNvSpPr txBox="1">
              <a:spLocks noChangeArrowheads="1"/>
            </p:cNvSpPr>
            <p:nvPr/>
          </p:nvSpPr>
          <p:spPr bwMode="auto">
            <a:xfrm>
              <a:off x="2990" y="1015"/>
              <a:ext cx="8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chemeClr val="accent2"/>
                  </a:solidFill>
                </a:rPr>
                <a:t>Hard</a:t>
              </a: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458771" name="Text Box 19"/>
            <p:cNvSpPr txBox="1">
              <a:spLocks noChangeArrowheads="1"/>
            </p:cNvSpPr>
            <p:nvPr/>
          </p:nvSpPr>
          <p:spPr bwMode="auto">
            <a:xfrm>
              <a:off x="4518" y="1015"/>
              <a:ext cx="1080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Soft </a:t>
              </a:r>
            </a:p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Disc dominated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8772" name="Rectangle 20"/>
            <p:cNvSpPr>
              <a:spLocks noChangeArrowheads="1"/>
            </p:cNvSpPr>
            <p:nvPr/>
          </p:nvSpPr>
          <p:spPr bwMode="auto">
            <a:xfrm>
              <a:off x="2797" y="3008"/>
              <a:ext cx="2880" cy="44"/>
            </a:xfrm>
            <a:prstGeom prst="rect">
              <a:avLst/>
            </a:prstGeom>
            <a:solidFill>
              <a:srgbClr val="00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58773" name="Freeform 21"/>
            <p:cNvSpPr>
              <a:spLocks/>
            </p:cNvSpPr>
            <p:nvPr/>
          </p:nvSpPr>
          <p:spPr bwMode="auto">
            <a:xfrm>
              <a:off x="2880" y="1289"/>
              <a:ext cx="892" cy="1443"/>
            </a:xfrm>
            <a:custGeom>
              <a:avLst/>
              <a:gdLst>
                <a:gd name="T0" fmla="*/ 805 w 892"/>
                <a:gd name="T1" fmla="*/ 338 h 1443"/>
                <a:gd name="T2" fmla="*/ 795 w 892"/>
                <a:gd name="T3" fmla="*/ 229 h 1443"/>
                <a:gd name="T4" fmla="*/ 421 w 892"/>
                <a:gd name="T5" fmla="*/ 92 h 1443"/>
                <a:gd name="T6" fmla="*/ 238 w 892"/>
                <a:gd name="T7" fmla="*/ 46 h 1443"/>
                <a:gd name="T8" fmla="*/ 155 w 892"/>
                <a:gd name="T9" fmla="*/ 0 h 1443"/>
                <a:gd name="T10" fmla="*/ 101 w 892"/>
                <a:gd name="T11" fmla="*/ 284 h 1443"/>
                <a:gd name="T12" fmla="*/ 82 w 892"/>
                <a:gd name="T13" fmla="*/ 649 h 1443"/>
                <a:gd name="T14" fmla="*/ 9 w 892"/>
                <a:gd name="T15" fmla="*/ 695 h 1443"/>
                <a:gd name="T16" fmla="*/ 37 w 892"/>
                <a:gd name="T17" fmla="*/ 805 h 1443"/>
                <a:gd name="T18" fmla="*/ 101 w 892"/>
                <a:gd name="T19" fmla="*/ 814 h 1443"/>
                <a:gd name="T20" fmla="*/ 146 w 892"/>
                <a:gd name="T21" fmla="*/ 1216 h 1443"/>
                <a:gd name="T22" fmla="*/ 210 w 892"/>
                <a:gd name="T23" fmla="*/ 1317 h 1443"/>
                <a:gd name="T24" fmla="*/ 274 w 892"/>
                <a:gd name="T25" fmla="*/ 1408 h 1443"/>
                <a:gd name="T26" fmla="*/ 393 w 892"/>
                <a:gd name="T27" fmla="*/ 1381 h 1443"/>
                <a:gd name="T28" fmla="*/ 466 w 892"/>
                <a:gd name="T29" fmla="*/ 1399 h 1443"/>
                <a:gd name="T30" fmla="*/ 485 w 892"/>
                <a:gd name="T31" fmla="*/ 1417 h 1443"/>
                <a:gd name="T32" fmla="*/ 576 w 892"/>
                <a:gd name="T33" fmla="*/ 1436 h 1443"/>
                <a:gd name="T34" fmla="*/ 667 w 892"/>
                <a:gd name="T35" fmla="*/ 1426 h 1443"/>
                <a:gd name="T36" fmla="*/ 686 w 892"/>
                <a:gd name="T37" fmla="*/ 1362 h 1443"/>
                <a:gd name="T38" fmla="*/ 722 w 892"/>
                <a:gd name="T39" fmla="*/ 1271 h 1443"/>
                <a:gd name="T40" fmla="*/ 713 w 892"/>
                <a:gd name="T41" fmla="*/ 869 h 1443"/>
                <a:gd name="T42" fmla="*/ 722 w 892"/>
                <a:gd name="T43" fmla="*/ 658 h 1443"/>
                <a:gd name="T44" fmla="*/ 859 w 892"/>
                <a:gd name="T45" fmla="*/ 476 h 1443"/>
                <a:gd name="T46" fmla="*/ 859 w 892"/>
                <a:gd name="T47" fmla="*/ 402 h 1443"/>
                <a:gd name="T48" fmla="*/ 805 w 892"/>
                <a:gd name="T49" fmla="*/ 338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2" h="1443">
                  <a:moveTo>
                    <a:pt x="805" y="338"/>
                  </a:moveTo>
                  <a:cubicBezTo>
                    <a:pt x="802" y="302"/>
                    <a:pt x="802" y="265"/>
                    <a:pt x="795" y="229"/>
                  </a:cubicBezTo>
                  <a:cubicBezTo>
                    <a:pt x="761" y="50"/>
                    <a:pt x="559" y="97"/>
                    <a:pt x="421" y="92"/>
                  </a:cubicBezTo>
                  <a:cubicBezTo>
                    <a:pt x="365" y="80"/>
                    <a:pt x="287" y="79"/>
                    <a:pt x="238" y="46"/>
                  </a:cubicBezTo>
                  <a:cubicBezTo>
                    <a:pt x="175" y="4"/>
                    <a:pt x="204" y="16"/>
                    <a:pt x="155" y="0"/>
                  </a:cubicBezTo>
                  <a:cubicBezTo>
                    <a:pt x="88" y="102"/>
                    <a:pt x="121" y="165"/>
                    <a:pt x="101" y="284"/>
                  </a:cubicBezTo>
                  <a:cubicBezTo>
                    <a:pt x="96" y="406"/>
                    <a:pt x="107" y="530"/>
                    <a:pt x="82" y="649"/>
                  </a:cubicBezTo>
                  <a:cubicBezTo>
                    <a:pt x="76" y="677"/>
                    <a:pt x="9" y="695"/>
                    <a:pt x="9" y="695"/>
                  </a:cubicBezTo>
                  <a:cubicBezTo>
                    <a:pt x="0" y="722"/>
                    <a:pt x="1" y="793"/>
                    <a:pt x="37" y="805"/>
                  </a:cubicBezTo>
                  <a:cubicBezTo>
                    <a:pt x="57" y="812"/>
                    <a:pt x="80" y="811"/>
                    <a:pt x="101" y="814"/>
                  </a:cubicBezTo>
                  <a:cubicBezTo>
                    <a:pt x="174" y="923"/>
                    <a:pt x="133" y="1089"/>
                    <a:pt x="146" y="1216"/>
                  </a:cubicBezTo>
                  <a:cubicBezTo>
                    <a:pt x="151" y="1261"/>
                    <a:pt x="167" y="1303"/>
                    <a:pt x="210" y="1317"/>
                  </a:cubicBezTo>
                  <a:cubicBezTo>
                    <a:pt x="239" y="1345"/>
                    <a:pt x="252" y="1375"/>
                    <a:pt x="274" y="1408"/>
                  </a:cubicBezTo>
                  <a:cubicBezTo>
                    <a:pt x="313" y="1395"/>
                    <a:pt x="353" y="1391"/>
                    <a:pt x="393" y="1381"/>
                  </a:cubicBezTo>
                  <a:cubicBezTo>
                    <a:pt x="404" y="1383"/>
                    <a:pt x="451" y="1390"/>
                    <a:pt x="466" y="1399"/>
                  </a:cubicBezTo>
                  <a:cubicBezTo>
                    <a:pt x="474" y="1403"/>
                    <a:pt x="477" y="1413"/>
                    <a:pt x="485" y="1417"/>
                  </a:cubicBezTo>
                  <a:cubicBezTo>
                    <a:pt x="497" y="1423"/>
                    <a:pt x="572" y="1435"/>
                    <a:pt x="576" y="1436"/>
                  </a:cubicBezTo>
                  <a:cubicBezTo>
                    <a:pt x="606" y="1433"/>
                    <a:pt x="642" y="1443"/>
                    <a:pt x="667" y="1426"/>
                  </a:cubicBezTo>
                  <a:cubicBezTo>
                    <a:pt x="685" y="1414"/>
                    <a:pt x="679" y="1383"/>
                    <a:pt x="686" y="1362"/>
                  </a:cubicBezTo>
                  <a:cubicBezTo>
                    <a:pt x="696" y="1330"/>
                    <a:pt x="712" y="1302"/>
                    <a:pt x="722" y="1271"/>
                  </a:cubicBezTo>
                  <a:cubicBezTo>
                    <a:pt x="719" y="1137"/>
                    <a:pt x="719" y="1003"/>
                    <a:pt x="713" y="869"/>
                  </a:cubicBezTo>
                  <a:cubicBezTo>
                    <a:pt x="710" y="806"/>
                    <a:pt x="693" y="721"/>
                    <a:pt x="722" y="658"/>
                  </a:cubicBezTo>
                  <a:cubicBezTo>
                    <a:pt x="742" y="614"/>
                    <a:pt x="825" y="510"/>
                    <a:pt x="859" y="476"/>
                  </a:cubicBezTo>
                  <a:cubicBezTo>
                    <a:pt x="881" y="413"/>
                    <a:pt x="892" y="435"/>
                    <a:pt x="859" y="402"/>
                  </a:cubicBezTo>
                  <a:cubicBezTo>
                    <a:pt x="842" y="352"/>
                    <a:pt x="825" y="380"/>
                    <a:pt x="805" y="3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58774" name="Freeform 22"/>
            <p:cNvSpPr>
              <a:spLocks/>
            </p:cNvSpPr>
            <p:nvPr/>
          </p:nvSpPr>
          <p:spPr bwMode="auto">
            <a:xfrm>
              <a:off x="3825" y="2112"/>
              <a:ext cx="180" cy="140"/>
            </a:xfrm>
            <a:custGeom>
              <a:avLst/>
              <a:gdLst>
                <a:gd name="T0" fmla="*/ 180 w 180"/>
                <a:gd name="T1" fmla="*/ 27 h 140"/>
                <a:gd name="T2" fmla="*/ 125 w 180"/>
                <a:gd name="T3" fmla="*/ 9 h 140"/>
                <a:gd name="T4" fmla="*/ 97 w 180"/>
                <a:gd name="T5" fmla="*/ 0 h 140"/>
                <a:gd name="T6" fmla="*/ 33 w 180"/>
                <a:gd name="T7" fmla="*/ 9 h 140"/>
                <a:gd name="T8" fmla="*/ 24 w 180"/>
                <a:gd name="T9" fmla="*/ 110 h 140"/>
                <a:gd name="T10" fmla="*/ 79 w 180"/>
                <a:gd name="T11" fmla="*/ 128 h 140"/>
                <a:gd name="T12" fmla="*/ 106 w 180"/>
                <a:gd name="T13" fmla="*/ 137 h 140"/>
                <a:gd name="T14" fmla="*/ 161 w 180"/>
                <a:gd name="T15" fmla="*/ 101 h 140"/>
                <a:gd name="T16" fmla="*/ 152 w 180"/>
                <a:gd name="T17" fmla="*/ 64 h 140"/>
                <a:gd name="T18" fmla="*/ 180 w 180"/>
                <a:gd name="T19" fmla="*/ 2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140">
                  <a:moveTo>
                    <a:pt x="180" y="27"/>
                  </a:moveTo>
                  <a:cubicBezTo>
                    <a:pt x="162" y="21"/>
                    <a:pt x="143" y="15"/>
                    <a:pt x="125" y="9"/>
                  </a:cubicBezTo>
                  <a:cubicBezTo>
                    <a:pt x="116" y="6"/>
                    <a:pt x="97" y="0"/>
                    <a:pt x="97" y="0"/>
                  </a:cubicBezTo>
                  <a:cubicBezTo>
                    <a:pt x="76" y="3"/>
                    <a:pt x="53" y="0"/>
                    <a:pt x="33" y="9"/>
                  </a:cubicBezTo>
                  <a:cubicBezTo>
                    <a:pt x="0" y="24"/>
                    <a:pt x="17" y="101"/>
                    <a:pt x="24" y="110"/>
                  </a:cubicBezTo>
                  <a:cubicBezTo>
                    <a:pt x="35" y="126"/>
                    <a:pt x="61" y="122"/>
                    <a:pt x="79" y="128"/>
                  </a:cubicBezTo>
                  <a:cubicBezTo>
                    <a:pt x="88" y="131"/>
                    <a:pt x="106" y="137"/>
                    <a:pt x="106" y="137"/>
                  </a:cubicBezTo>
                  <a:cubicBezTo>
                    <a:pt x="138" y="131"/>
                    <a:pt x="161" y="140"/>
                    <a:pt x="161" y="101"/>
                  </a:cubicBezTo>
                  <a:cubicBezTo>
                    <a:pt x="161" y="88"/>
                    <a:pt x="149" y="76"/>
                    <a:pt x="152" y="64"/>
                  </a:cubicBezTo>
                  <a:cubicBezTo>
                    <a:pt x="156" y="49"/>
                    <a:pt x="171" y="39"/>
                    <a:pt x="18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58775" name="Freeform 23"/>
            <p:cNvSpPr>
              <a:spLocks/>
            </p:cNvSpPr>
            <p:nvPr/>
          </p:nvSpPr>
          <p:spPr bwMode="auto">
            <a:xfrm>
              <a:off x="4263" y="2769"/>
              <a:ext cx="180" cy="140"/>
            </a:xfrm>
            <a:custGeom>
              <a:avLst/>
              <a:gdLst>
                <a:gd name="T0" fmla="*/ 180 w 180"/>
                <a:gd name="T1" fmla="*/ 27 h 140"/>
                <a:gd name="T2" fmla="*/ 125 w 180"/>
                <a:gd name="T3" fmla="*/ 9 h 140"/>
                <a:gd name="T4" fmla="*/ 97 w 180"/>
                <a:gd name="T5" fmla="*/ 0 h 140"/>
                <a:gd name="T6" fmla="*/ 33 w 180"/>
                <a:gd name="T7" fmla="*/ 9 h 140"/>
                <a:gd name="T8" fmla="*/ 24 w 180"/>
                <a:gd name="T9" fmla="*/ 110 h 140"/>
                <a:gd name="T10" fmla="*/ 79 w 180"/>
                <a:gd name="T11" fmla="*/ 128 h 140"/>
                <a:gd name="T12" fmla="*/ 106 w 180"/>
                <a:gd name="T13" fmla="*/ 137 h 140"/>
                <a:gd name="T14" fmla="*/ 161 w 180"/>
                <a:gd name="T15" fmla="*/ 101 h 140"/>
                <a:gd name="T16" fmla="*/ 152 w 180"/>
                <a:gd name="T17" fmla="*/ 64 h 140"/>
                <a:gd name="T18" fmla="*/ 180 w 180"/>
                <a:gd name="T19" fmla="*/ 2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140">
                  <a:moveTo>
                    <a:pt x="180" y="27"/>
                  </a:moveTo>
                  <a:cubicBezTo>
                    <a:pt x="162" y="21"/>
                    <a:pt x="143" y="15"/>
                    <a:pt x="125" y="9"/>
                  </a:cubicBezTo>
                  <a:cubicBezTo>
                    <a:pt x="116" y="6"/>
                    <a:pt x="97" y="0"/>
                    <a:pt x="97" y="0"/>
                  </a:cubicBezTo>
                  <a:cubicBezTo>
                    <a:pt x="76" y="3"/>
                    <a:pt x="53" y="0"/>
                    <a:pt x="33" y="9"/>
                  </a:cubicBezTo>
                  <a:cubicBezTo>
                    <a:pt x="0" y="24"/>
                    <a:pt x="17" y="101"/>
                    <a:pt x="24" y="110"/>
                  </a:cubicBezTo>
                  <a:cubicBezTo>
                    <a:pt x="35" y="126"/>
                    <a:pt x="61" y="122"/>
                    <a:pt x="79" y="128"/>
                  </a:cubicBezTo>
                  <a:cubicBezTo>
                    <a:pt x="88" y="131"/>
                    <a:pt x="106" y="137"/>
                    <a:pt x="106" y="137"/>
                  </a:cubicBezTo>
                  <a:cubicBezTo>
                    <a:pt x="138" y="131"/>
                    <a:pt x="161" y="140"/>
                    <a:pt x="161" y="101"/>
                  </a:cubicBezTo>
                  <a:cubicBezTo>
                    <a:pt x="161" y="88"/>
                    <a:pt x="149" y="76"/>
                    <a:pt x="152" y="64"/>
                  </a:cubicBezTo>
                  <a:cubicBezTo>
                    <a:pt x="156" y="49"/>
                    <a:pt x="171" y="39"/>
                    <a:pt x="18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58776" name="Rectangle 24"/>
            <p:cNvSpPr>
              <a:spLocks noChangeArrowheads="1"/>
            </p:cNvSpPr>
            <p:nvPr/>
          </p:nvSpPr>
          <p:spPr bwMode="auto">
            <a:xfrm>
              <a:off x="3830" y="805"/>
              <a:ext cx="677" cy="2852"/>
            </a:xfrm>
            <a:prstGeom prst="rect">
              <a:avLst/>
            </a:prstGeom>
            <a:solidFill>
              <a:srgbClr val="00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3571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 descr="1817_temp_radi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32721" r="4431" b="1884"/>
          <a:stretch>
            <a:fillRect/>
          </a:stretch>
        </p:blipFill>
        <p:spPr>
          <a:xfrm>
            <a:off x="4013200" y="1141413"/>
            <a:ext cx="5130800" cy="5230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7667" name="Rectangle 3"/>
          <p:cNvSpPr>
            <a:spLocks noChangeArrowheads="1"/>
          </p:cNvSpPr>
          <p:nvPr/>
        </p:nvSpPr>
        <p:spPr bwMode="auto">
          <a:xfrm>
            <a:off x="709613" y="-109538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Direct illumination</a:t>
            </a:r>
            <a:r>
              <a:rPr lang="en-GB" sz="4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976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228725"/>
            <a:ext cx="3825875" cy="5405438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0000"/>
                </a:solidFill>
              </a:rPr>
              <a:t>Inferred disc radius moves larger with irradiation</a:t>
            </a:r>
            <a:r>
              <a:rPr lang="en-GB" sz="2400">
                <a:solidFill>
                  <a:srgbClr val="FFFF99"/>
                </a:solidFill>
              </a:rPr>
              <a:t> </a:t>
            </a:r>
          </a:p>
          <a:p>
            <a:r>
              <a:rPr lang="en-GB" sz="2400">
                <a:solidFill>
                  <a:srgbClr val="FF66CC"/>
                </a:solidFill>
              </a:rPr>
              <a:t>Different stress on inner boundary</a:t>
            </a:r>
          </a:p>
          <a:p>
            <a:r>
              <a:rPr lang="en-GB" sz="2400">
                <a:solidFill>
                  <a:srgbClr val="FFFF99"/>
                </a:solidFill>
              </a:rPr>
              <a:t>Still assuming same colour temperature correction, radiation thermalises and not correcting for Compton scattering</a:t>
            </a:r>
            <a:r>
              <a:rPr lang="en-GB" sz="2800">
                <a:solidFill>
                  <a:srgbClr val="FFFF99"/>
                </a:solidFill>
              </a:rPr>
              <a:t> </a:t>
            </a:r>
            <a:r>
              <a:rPr lang="en-GB" sz="1600">
                <a:solidFill>
                  <a:srgbClr val="FFFF99"/>
                </a:solidFill>
              </a:rPr>
              <a:t>Makishima et al 2008</a:t>
            </a:r>
          </a:p>
        </p:txBody>
      </p:sp>
      <p:sp>
        <p:nvSpPr>
          <p:cNvPr id="497669" name="Rectangle 5"/>
          <p:cNvSpPr>
            <a:spLocks noChangeArrowheads="1"/>
          </p:cNvSpPr>
          <p:nvPr/>
        </p:nvSpPr>
        <p:spPr bwMode="auto">
          <a:xfrm>
            <a:off x="6535738" y="6450013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Gierlinski Done &amp; Page 2007</a:t>
            </a:r>
          </a:p>
        </p:txBody>
      </p:sp>
      <p:sp>
        <p:nvSpPr>
          <p:cNvPr id="497670" name="Text Box 6"/>
          <p:cNvSpPr txBox="1">
            <a:spLocks noChangeArrowheads="1"/>
          </p:cNvSpPr>
          <p:nvPr/>
        </p:nvSpPr>
        <p:spPr bwMode="auto">
          <a:xfrm>
            <a:off x="4746625" y="1439863"/>
            <a:ext cx="1306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Hard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97671" name="Text Box 7"/>
          <p:cNvSpPr txBox="1">
            <a:spLocks noChangeArrowheads="1"/>
          </p:cNvSpPr>
          <p:nvPr/>
        </p:nvSpPr>
        <p:spPr bwMode="auto">
          <a:xfrm>
            <a:off x="7172325" y="1439863"/>
            <a:ext cx="17145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Soft 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Disc dominated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97672" name="Rectangle 8"/>
          <p:cNvSpPr>
            <a:spLocks noChangeArrowheads="1"/>
          </p:cNvSpPr>
          <p:nvPr/>
        </p:nvSpPr>
        <p:spPr bwMode="auto">
          <a:xfrm>
            <a:off x="4440238" y="4775200"/>
            <a:ext cx="4572000" cy="69850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97673" name="Rectangle 9"/>
          <p:cNvSpPr>
            <a:spLocks noChangeArrowheads="1"/>
          </p:cNvSpPr>
          <p:nvPr/>
        </p:nvSpPr>
        <p:spPr bwMode="auto">
          <a:xfrm>
            <a:off x="6037263" y="1276350"/>
            <a:ext cx="1074737" cy="4527550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167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19138" y="161926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Compare to normal QSO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7424" y="2429520"/>
            <a:ext cx="3181576" cy="32092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Radio loud QSO (FRII) not very different at all from radio quiet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Except in radio!</a:t>
            </a:r>
          </a:p>
        </p:txBody>
      </p:sp>
      <p:sp>
        <p:nvSpPr>
          <p:cNvPr id="6" name="Rectangle 5"/>
          <p:cNvSpPr/>
          <p:nvPr/>
        </p:nvSpPr>
        <p:spPr bwMode="auto">
          <a:xfrm rot="1588607">
            <a:off x="5516736" y="2666307"/>
            <a:ext cx="343533" cy="2353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199268" y="2808392"/>
            <a:ext cx="2235120" cy="1129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91000" y="4667250"/>
            <a:ext cx="1143000" cy="305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77050" y="2713142"/>
            <a:ext cx="590550" cy="660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5124" y="1751657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Richards et al 2006, Elvis et al 2004</a:t>
            </a:r>
            <a:endParaRPr lang="en-GB" dirty="0">
              <a:solidFill>
                <a:srgbClr val="008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7460" r="8598" b="12681"/>
          <a:stretch/>
        </p:blipFill>
        <p:spPr>
          <a:xfrm>
            <a:off x="3190295" y="2305050"/>
            <a:ext cx="5877505" cy="436245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6877050" y="2429520"/>
            <a:ext cx="2190750" cy="141345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0" name="Picture 2" descr="1817_temp_radi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32721" r="4431" b="1884"/>
          <a:stretch>
            <a:fillRect/>
          </a:stretch>
        </p:blipFill>
        <p:spPr>
          <a:xfrm>
            <a:off x="4013200" y="1141413"/>
            <a:ext cx="5130800" cy="5230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8691" name="Rectangle 3"/>
          <p:cNvSpPr>
            <a:spLocks noChangeArrowheads="1"/>
          </p:cNvSpPr>
          <p:nvPr/>
        </p:nvSpPr>
        <p:spPr bwMode="auto">
          <a:xfrm>
            <a:off x="709613" y="-109538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Direct illumination</a:t>
            </a:r>
            <a:r>
              <a:rPr lang="en-GB" sz="4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986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228725"/>
            <a:ext cx="3825875" cy="5405438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0000"/>
                </a:solidFill>
              </a:rPr>
              <a:t>Inferred disc radius moves larger with irradiation</a:t>
            </a:r>
            <a:r>
              <a:rPr lang="en-GB" sz="2400">
                <a:solidFill>
                  <a:srgbClr val="FFFF99"/>
                </a:solidFill>
              </a:rPr>
              <a:t> </a:t>
            </a:r>
          </a:p>
          <a:p>
            <a:r>
              <a:rPr lang="en-GB" sz="2400">
                <a:solidFill>
                  <a:srgbClr val="FF66CC"/>
                </a:solidFill>
              </a:rPr>
              <a:t>Different stress on inner boundary</a:t>
            </a:r>
          </a:p>
          <a:p>
            <a:r>
              <a:rPr lang="en-GB" sz="2400">
                <a:solidFill>
                  <a:srgbClr val="FFFF99"/>
                </a:solidFill>
              </a:rPr>
              <a:t>Still assuming same colour temperature correction, radiation thermalises and not correcting for Compton scattering</a:t>
            </a:r>
            <a:r>
              <a:rPr lang="en-GB" sz="2800">
                <a:solidFill>
                  <a:srgbClr val="FFFF99"/>
                </a:solidFill>
              </a:rPr>
              <a:t> </a:t>
            </a:r>
            <a:r>
              <a:rPr lang="en-GB" sz="1600">
                <a:solidFill>
                  <a:srgbClr val="FFFF99"/>
                </a:solidFill>
              </a:rPr>
              <a:t>Makishima et al 2008</a:t>
            </a:r>
          </a:p>
        </p:txBody>
      </p:sp>
      <p:sp>
        <p:nvSpPr>
          <p:cNvPr id="498693" name="Rectangle 5"/>
          <p:cNvSpPr>
            <a:spLocks noChangeArrowheads="1"/>
          </p:cNvSpPr>
          <p:nvPr/>
        </p:nvSpPr>
        <p:spPr bwMode="auto">
          <a:xfrm>
            <a:off x="6535738" y="6450013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 b="1">
                <a:solidFill>
                  <a:srgbClr val="FFFF99"/>
                </a:solidFill>
              </a:rPr>
              <a:t>Gierlinski Done &amp; Page 2007</a:t>
            </a:r>
          </a:p>
        </p:txBody>
      </p:sp>
      <p:sp>
        <p:nvSpPr>
          <p:cNvPr id="498694" name="Text Box 6"/>
          <p:cNvSpPr txBox="1">
            <a:spLocks noChangeArrowheads="1"/>
          </p:cNvSpPr>
          <p:nvPr/>
        </p:nvSpPr>
        <p:spPr bwMode="auto">
          <a:xfrm>
            <a:off x="4746625" y="1439863"/>
            <a:ext cx="1306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accent2"/>
                </a:solidFill>
              </a:rPr>
              <a:t>Hard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498695" name="Text Box 7"/>
          <p:cNvSpPr txBox="1">
            <a:spLocks noChangeArrowheads="1"/>
          </p:cNvSpPr>
          <p:nvPr/>
        </p:nvSpPr>
        <p:spPr bwMode="auto">
          <a:xfrm>
            <a:off x="7172325" y="1439863"/>
            <a:ext cx="17145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Soft </a:t>
            </a:r>
          </a:p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Disc dominated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98696" name="Rectangle 8"/>
          <p:cNvSpPr>
            <a:spLocks noChangeArrowheads="1"/>
          </p:cNvSpPr>
          <p:nvPr/>
        </p:nvSpPr>
        <p:spPr bwMode="auto">
          <a:xfrm>
            <a:off x="4440238" y="4775200"/>
            <a:ext cx="4572000" cy="69850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98697" name="Rectangle 9"/>
          <p:cNvSpPr>
            <a:spLocks noChangeArrowheads="1"/>
          </p:cNvSpPr>
          <p:nvPr/>
        </p:nvSpPr>
        <p:spPr bwMode="auto">
          <a:xfrm>
            <a:off x="6037263" y="1276350"/>
            <a:ext cx="1074737" cy="4527550"/>
          </a:xfrm>
          <a:prstGeom prst="rect">
            <a:avLst/>
          </a:prstGeom>
          <a:solidFill>
            <a:srgbClr val="00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98698" name="Line 10"/>
          <p:cNvSpPr>
            <a:spLocks noChangeShapeType="1"/>
          </p:cNvSpPr>
          <p:nvPr/>
        </p:nvSpPr>
        <p:spPr bwMode="auto">
          <a:xfrm flipV="1">
            <a:off x="4789488" y="304800"/>
            <a:ext cx="0" cy="17414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98699" name="Line 11"/>
          <p:cNvSpPr>
            <a:spLocks noChangeShapeType="1"/>
          </p:cNvSpPr>
          <p:nvPr/>
        </p:nvSpPr>
        <p:spPr bwMode="auto">
          <a:xfrm flipH="1" flipV="1">
            <a:off x="5403850" y="1530350"/>
            <a:ext cx="0" cy="8255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grpSp>
        <p:nvGrpSpPr>
          <p:cNvPr id="498700" name="Group 12"/>
          <p:cNvGrpSpPr>
            <a:grpSpLocks/>
          </p:cNvGrpSpPr>
          <p:nvPr/>
        </p:nvGrpSpPr>
        <p:grpSpPr bwMode="auto">
          <a:xfrm>
            <a:off x="4541838" y="254000"/>
            <a:ext cx="1023937" cy="2182813"/>
            <a:chOff x="2861" y="160"/>
            <a:chExt cx="645" cy="1375"/>
          </a:xfrm>
        </p:grpSpPr>
        <p:pic>
          <p:nvPicPr>
            <p:cNvPr id="498701" name="Picture 13" descr="1817_temp_radius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8" t="45601" r="66040" b="27110"/>
            <a:stretch>
              <a:fillRect/>
            </a:stretch>
          </p:blipFill>
          <p:spPr bwMode="auto">
            <a:xfrm>
              <a:off x="2861" y="160"/>
              <a:ext cx="645" cy="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8702" name="Line 14"/>
            <p:cNvSpPr>
              <a:spLocks noChangeShapeType="1"/>
            </p:cNvSpPr>
            <p:nvPr/>
          </p:nvSpPr>
          <p:spPr bwMode="auto">
            <a:xfrm rot="5400000" flipH="1">
              <a:off x="3407" y="1170"/>
              <a:ext cx="1" cy="191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498703" name="Line 15"/>
          <p:cNvSpPr>
            <a:spLocks noChangeShapeType="1"/>
          </p:cNvSpPr>
          <p:nvPr/>
        </p:nvSpPr>
        <p:spPr bwMode="auto">
          <a:xfrm rot="-5400000" flipH="1" flipV="1">
            <a:off x="4763294" y="1107281"/>
            <a:ext cx="12700" cy="4333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016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266700" y="-109538"/>
            <a:ext cx="8634413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But not simple just after transition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5738" y="3146425"/>
            <a:ext cx="8958262" cy="3197225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Expect transition to be messy! Clumpy?</a:t>
            </a:r>
          </a:p>
          <a:p>
            <a:r>
              <a:rPr lang="en-GB" sz="2400">
                <a:solidFill>
                  <a:srgbClr val="FFFF99"/>
                </a:solidFill>
              </a:rPr>
              <a:t>Disc evaporation gives residual disc close to transition </a:t>
            </a:r>
            <a:r>
              <a:rPr lang="en-GB" sz="1600">
                <a:solidFill>
                  <a:srgbClr val="FFFF99"/>
                </a:solidFill>
              </a:rPr>
              <a:t>Liu et al 2006; 2008</a:t>
            </a:r>
          </a:p>
          <a:p>
            <a:r>
              <a:rPr lang="en-GB" sz="2400">
                <a:solidFill>
                  <a:srgbClr val="FFFF99"/>
                </a:solidFill>
              </a:rPr>
              <a:t>Cleaner to look at lower luminosity low/hard state</a:t>
            </a:r>
            <a:endParaRPr lang="en-GB" sz="1600">
              <a:solidFill>
                <a:srgbClr val="FFFF99"/>
              </a:solidFill>
            </a:endParaRPr>
          </a:p>
        </p:txBody>
      </p:sp>
      <p:pic>
        <p:nvPicPr>
          <p:cNvPr id="459780" name="Picture 4" descr="trans_l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1783" r="50026" b="83363"/>
          <a:stretch>
            <a:fillRect/>
          </a:stretch>
        </p:blipFill>
        <p:spPr bwMode="auto">
          <a:xfrm>
            <a:off x="584200" y="1190625"/>
            <a:ext cx="8169275" cy="160972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9781" name="Oval 5"/>
          <p:cNvSpPr>
            <a:spLocks noChangeArrowheads="1"/>
          </p:cNvSpPr>
          <p:nvPr/>
        </p:nvSpPr>
        <p:spPr bwMode="auto">
          <a:xfrm>
            <a:off x="7681913" y="4378325"/>
            <a:ext cx="431800" cy="19843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pic>
        <p:nvPicPr>
          <p:cNvPr id="459782" name="Picture 6" descr="trans_l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26006" r="50026" b="68892"/>
          <a:stretch>
            <a:fillRect/>
          </a:stretch>
        </p:blipFill>
        <p:spPr bwMode="auto">
          <a:xfrm>
            <a:off x="584200" y="4816475"/>
            <a:ext cx="8169275" cy="169227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9783" name="Group 7"/>
          <p:cNvGrpSpPr>
            <a:grpSpLocks/>
          </p:cNvGrpSpPr>
          <p:nvPr/>
        </p:nvGrpSpPr>
        <p:grpSpPr bwMode="auto">
          <a:xfrm>
            <a:off x="4332288" y="1895475"/>
            <a:ext cx="923925" cy="130175"/>
            <a:chOff x="2729" y="1194"/>
            <a:chExt cx="582" cy="82"/>
          </a:xfrm>
        </p:grpSpPr>
        <p:sp>
          <p:nvSpPr>
            <p:cNvPr id="459784" name="AutoShape 8"/>
            <p:cNvSpPr>
              <a:spLocks noChangeArrowheads="1"/>
            </p:cNvSpPr>
            <p:nvPr/>
          </p:nvSpPr>
          <p:spPr bwMode="auto">
            <a:xfrm rot="5400000">
              <a:off x="2765" y="1158"/>
              <a:ext cx="82" cy="154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59785" name="AutoShape 9"/>
            <p:cNvSpPr>
              <a:spLocks noChangeArrowheads="1"/>
            </p:cNvSpPr>
            <p:nvPr/>
          </p:nvSpPr>
          <p:spPr bwMode="auto">
            <a:xfrm rot="16200000" flipH="1">
              <a:off x="3193" y="1158"/>
              <a:ext cx="82" cy="154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459786" name="Group 10"/>
          <p:cNvGrpSpPr>
            <a:grpSpLocks/>
          </p:cNvGrpSpPr>
          <p:nvPr/>
        </p:nvGrpSpPr>
        <p:grpSpPr bwMode="auto">
          <a:xfrm>
            <a:off x="4046538" y="1852613"/>
            <a:ext cx="1566862" cy="279400"/>
            <a:chOff x="2549" y="1167"/>
            <a:chExt cx="987" cy="176"/>
          </a:xfrm>
        </p:grpSpPr>
        <p:sp>
          <p:nvSpPr>
            <p:cNvPr id="459787" name="Oval 11"/>
            <p:cNvSpPr>
              <a:spLocks noChangeArrowheads="1"/>
            </p:cNvSpPr>
            <p:nvPr/>
          </p:nvSpPr>
          <p:spPr bwMode="auto">
            <a:xfrm>
              <a:off x="2587" y="1189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59788" name="Oval 12"/>
            <p:cNvSpPr>
              <a:spLocks noChangeArrowheads="1"/>
            </p:cNvSpPr>
            <p:nvPr/>
          </p:nvSpPr>
          <p:spPr bwMode="auto">
            <a:xfrm>
              <a:off x="2549" y="1279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59789" name="Oval 13"/>
            <p:cNvSpPr>
              <a:spLocks noChangeArrowheads="1"/>
            </p:cNvSpPr>
            <p:nvPr/>
          </p:nvSpPr>
          <p:spPr bwMode="auto">
            <a:xfrm>
              <a:off x="3453" y="1287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59790" name="Oval 14"/>
            <p:cNvSpPr>
              <a:spLocks noChangeArrowheads="1"/>
            </p:cNvSpPr>
            <p:nvPr/>
          </p:nvSpPr>
          <p:spPr bwMode="auto">
            <a:xfrm>
              <a:off x="3434" y="1167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6117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But is there really a hole? 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2695575"/>
            <a:ext cx="3317875" cy="3951288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Soft X-ray component in deep quiescence </a:t>
            </a:r>
          </a:p>
          <a:p>
            <a:r>
              <a:rPr lang="en-GB" sz="2400">
                <a:solidFill>
                  <a:srgbClr val="FFFF99"/>
                </a:solidFill>
              </a:rPr>
              <a:t>L</a:t>
            </a:r>
            <a:r>
              <a:rPr lang="en-GB" sz="2400" baseline="-25000">
                <a:solidFill>
                  <a:srgbClr val="FFFF99"/>
                </a:solidFill>
              </a:rPr>
              <a:t>bol </a:t>
            </a:r>
            <a:r>
              <a:rPr lang="en-GB" sz="2400">
                <a:solidFill>
                  <a:srgbClr val="FFFF99"/>
                </a:solidFill>
              </a:rPr>
              <a:t>~ 0.001L</a:t>
            </a:r>
            <a:r>
              <a:rPr lang="en-GB" sz="2400" baseline="-25000">
                <a:solidFill>
                  <a:srgbClr val="FFFF99"/>
                </a:solidFill>
              </a:rPr>
              <a:t>Edd </a:t>
            </a:r>
            <a:endParaRPr lang="en-GB" sz="2400">
              <a:solidFill>
                <a:srgbClr val="FFFF99"/>
              </a:solidFill>
            </a:endParaRPr>
          </a:p>
          <a:p>
            <a:pPr>
              <a:buFontTx/>
              <a:buNone/>
            </a:pPr>
            <a:r>
              <a:rPr lang="en-GB" sz="2400">
                <a:solidFill>
                  <a:srgbClr val="FFFF99"/>
                </a:solidFill>
              </a:rPr>
              <a:t>    XTE J1118 </a:t>
            </a:r>
            <a:r>
              <a:rPr lang="en-GB" sz="1600">
                <a:solidFill>
                  <a:srgbClr val="FFFF99"/>
                </a:solidFill>
              </a:rPr>
              <a:t>Reis, Miller &amp; Fabian 2009</a:t>
            </a:r>
          </a:p>
          <a:p>
            <a:r>
              <a:rPr lang="en-GB" sz="2400">
                <a:solidFill>
                  <a:srgbClr val="FFFF99"/>
                </a:solidFill>
              </a:rPr>
              <a:t>kT ~ 0.2 keV plus luminosity give radius. Most likely small (</a:t>
            </a:r>
            <a:r>
              <a:rPr lang="en-GB" sz="1600">
                <a:solidFill>
                  <a:srgbClr val="FFFF99"/>
                </a:solidFill>
              </a:rPr>
              <a:t>Reis et al 2009</a:t>
            </a:r>
            <a:r>
              <a:rPr lang="en-GB" sz="2400">
                <a:solidFill>
                  <a:srgbClr val="FFFF99"/>
                </a:solidFill>
              </a:rPr>
              <a:t>)</a:t>
            </a:r>
          </a:p>
          <a:p>
            <a:pPr>
              <a:buFontTx/>
              <a:buNone/>
            </a:pPr>
            <a:endParaRPr lang="en-GB" sz="1600">
              <a:solidFill>
                <a:srgbClr val="FFFF99"/>
              </a:solidFill>
            </a:endParaRPr>
          </a:p>
        </p:txBody>
      </p:sp>
      <p:pic>
        <p:nvPicPr>
          <p:cNvPr id="460804" name="Picture 4" descr="1118_reis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r="3349"/>
          <a:stretch>
            <a:fillRect/>
          </a:stretch>
        </p:blipFill>
        <p:spPr bwMode="auto">
          <a:xfrm>
            <a:off x="3965575" y="2474913"/>
            <a:ext cx="49942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05" name="Rectangle 5"/>
          <p:cNvSpPr>
            <a:spLocks noChangeArrowheads="1"/>
          </p:cNvSpPr>
          <p:nvPr/>
        </p:nvSpPr>
        <p:spPr bwMode="auto">
          <a:xfrm>
            <a:off x="7458075" y="2085975"/>
            <a:ext cx="139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>
                <a:solidFill>
                  <a:srgbClr val="FFFF99"/>
                </a:solidFill>
              </a:rPr>
              <a:t>Reis et al 2009</a:t>
            </a:r>
          </a:p>
        </p:txBody>
      </p:sp>
      <p:sp>
        <p:nvSpPr>
          <p:cNvPr id="460806" name="WordArt 6"/>
          <p:cNvSpPr>
            <a:spLocks noChangeArrowheads="1" noChangeShapeType="1" noTextEdit="1"/>
          </p:cNvSpPr>
          <p:nvPr/>
        </p:nvSpPr>
        <p:spPr bwMode="auto">
          <a:xfrm>
            <a:off x="506413" y="1484313"/>
            <a:ext cx="28956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challenge 3</a:t>
            </a:r>
          </a:p>
        </p:txBody>
      </p:sp>
    </p:spTree>
    <p:extLst>
      <p:ext uri="{BB962C8B-B14F-4D97-AF65-F5344CB8AC3E}">
        <p14:creationId xmlns:p14="http://schemas.microsoft.com/office/powerpoint/2010/main" val="3994282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And we do SEE a cool disc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703388"/>
            <a:ext cx="2882900" cy="5154612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McClintock et al 2001 &amp; Esin et al 2001 said no soft x-ray disc from same data </a:t>
            </a:r>
          </a:p>
          <a:p>
            <a:r>
              <a:rPr lang="en-GB" sz="2400">
                <a:solidFill>
                  <a:srgbClr val="FFFF99"/>
                </a:solidFill>
              </a:rPr>
              <a:t>But LETGS calibration was preliminary – Reis et al 2009 reanalysis shows soft X-ray rise</a:t>
            </a:r>
          </a:p>
          <a:p>
            <a:r>
              <a:rPr lang="en-GB" sz="2400">
                <a:solidFill>
                  <a:srgbClr val="FFFF99"/>
                </a:solidFill>
              </a:rPr>
              <a:t>Lc~20 Ld</a:t>
            </a:r>
          </a:p>
        </p:txBody>
      </p:sp>
      <p:grpSp>
        <p:nvGrpSpPr>
          <p:cNvPr id="462861" name="Group 13"/>
          <p:cNvGrpSpPr>
            <a:grpSpLocks/>
          </p:cNvGrpSpPr>
          <p:nvPr/>
        </p:nvGrpSpPr>
        <p:grpSpPr bwMode="auto">
          <a:xfrm>
            <a:off x="3111500" y="1889125"/>
            <a:ext cx="6032500" cy="4968875"/>
            <a:chOff x="3213" y="1190"/>
            <a:chExt cx="2112" cy="3130"/>
          </a:xfrm>
        </p:grpSpPr>
        <p:pic>
          <p:nvPicPr>
            <p:cNvPr id="462852" name="Picture 4" descr="1118_rei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40" t="39185" r="10138" b="2672"/>
            <a:stretch>
              <a:fillRect/>
            </a:stretch>
          </p:blipFill>
          <p:spPr bwMode="auto">
            <a:xfrm>
              <a:off x="3213" y="1190"/>
              <a:ext cx="2112" cy="313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462857" name="Group 9"/>
            <p:cNvGrpSpPr>
              <a:grpSpLocks/>
            </p:cNvGrpSpPr>
            <p:nvPr/>
          </p:nvGrpSpPr>
          <p:grpSpPr bwMode="auto">
            <a:xfrm>
              <a:off x="4005" y="1578"/>
              <a:ext cx="1026" cy="1698"/>
              <a:chOff x="4005" y="2046"/>
              <a:chExt cx="1026" cy="1698"/>
            </a:xfrm>
          </p:grpSpPr>
          <p:sp>
            <p:nvSpPr>
              <p:cNvPr id="462858" name="Freeform 10"/>
              <p:cNvSpPr>
                <a:spLocks/>
              </p:cNvSpPr>
              <p:nvPr/>
            </p:nvSpPr>
            <p:spPr bwMode="auto">
              <a:xfrm>
                <a:off x="4287" y="2046"/>
                <a:ext cx="744" cy="321"/>
              </a:xfrm>
              <a:custGeom>
                <a:avLst/>
                <a:gdLst>
                  <a:gd name="T0" fmla="*/ 0 w 744"/>
                  <a:gd name="T1" fmla="*/ 321 h 321"/>
                  <a:gd name="T2" fmla="*/ 120 w 744"/>
                  <a:gd name="T3" fmla="*/ 237 h 321"/>
                  <a:gd name="T4" fmla="*/ 231 w 744"/>
                  <a:gd name="T5" fmla="*/ 231 h 321"/>
                  <a:gd name="T6" fmla="*/ 309 w 744"/>
                  <a:gd name="T7" fmla="*/ 258 h 321"/>
                  <a:gd name="T8" fmla="*/ 459 w 744"/>
                  <a:gd name="T9" fmla="*/ 174 h 321"/>
                  <a:gd name="T10" fmla="*/ 744 w 744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321">
                    <a:moveTo>
                      <a:pt x="0" y="321"/>
                    </a:moveTo>
                    <a:cubicBezTo>
                      <a:pt x="40" y="286"/>
                      <a:pt x="81" y="252"/>
                      <a:pt x="120" y="237"/>
                    </a:cubicBezTo>
                    <a:cubicBezTo>
                      <a:pt x="159" y="222"/>
                      <a:pt x="200" y="228"/>
                      <a:pt x="231" y="231"/>
                    </a:cubicBezTo>
                    <a:cubicBezTo>
                      <a:pt x="262" y="234"/>
                      <a:pt x="271" y="267"/>
                      <a:pt x="309" y="258"/>
                    </a:cubicBezTo>
                    <a:cubicBezTo>
                      <a:pt x="347" y="249"/>
                      <a:pt x="387" y="217"/>
                      <a:pt x="459" y="174"/>
                    </a:cubicBezTo>
                    <a:cubicBezTo>
                      <a:pt x="531" y="131"/>
                      <a:pt x="685" y="36"/>
                      <a:pt x="744" y="0"/>
                    </a:cubicBezTo>
                  </a:path>
                </a:pathLst>
              </a:custGeom>
              <a:noFill/>
              <a:ln w="50800" cap="flat" cmpd="sng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62859" name="Freeform 11"/>
              <p:cNvSpPr>
                <a:spLocks/>
              </p:cNvSpPr>
              <p:nvPr/>
            </p:nvSpPr>
            <p:spPr bwMode="auto">
              <a:xfrm>
                <a:off x="4005" y="2729"/>
                <a:ext cx="621" cy="1015"/>
              </a:xfrm>
              <a:custGeom>
                <a:avLst/>
                <a:gdLst>
                  <a:gd name="T0" fmla="*/ 0 w 621"/>
                  <a:gd name="T1" fmla="*/ 847 h 1015"/>
                  <a:gd name="T2" fmla="*/ 240 w 621"/>
                  <a:gd name="T3" fmla="*/ 217 h 1015"/>
                  <a:gd name="T4" fmla="*/ 384 w 621"/>
                  <a:gd name="T5" fmla="*/ 19 h 1015"/>
                  <a:gd name="T6" fmla="*/ 474 w 621"/>
                  <a:gd name="T7" fmla="*/ 100 h 1015"/>
                  <a:gd name="T8" fmla="*/ 552 w 621"/>
                  <a:gd name="T9" fmla="*/ 406 h 1015"/>
                  <a:gd name="T10" fmla="*/ 621 w 621"/>
                  <a:gd name="T11" fmla="*/ 1015 h 1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1" h="1015">
                    <a:moveTo>
                      <a:pt x="0" y="847"/>
                    </a:moveTo>
                    <a:cubicBezTo>
                      <a:pt x="88" y="601"/>
                      <a:pt x="176" y="355"/>
                      <a:pt x="240" y="217"/>
                    </a:cubicBezTo>
                    <a:cubicBezTo>
                      <a:pt x="304" y="79"/>
                      <a:pt x="345" y="38"/>
                      <a:pt x="384" y="19"/>
                    </a:cubicBezTo>
                    <a:cubicBezTo>
                      <a:pt x="423" y="0"/>
                      <a:pt x="446" y="35"/>
                      <a:pt x="474" y="100"/>
                    </a:cubicBezTo>
                    <a:cubicBezTo>
                      <a:pt x="502" y="165"/>
                      <a:pt x="527" y="253"/>
                      <a:pt x="552" y="406"/>
                    </a:cubicBezTo>
                    <a:cubicBezTo>
                      <a:pt x="577" y="559"/>
                      <a:pt x="599" y="787"/>
                      <a:pt x="621" y="1015"/>
                    </a:cubicBezTo>
                  </a:path>
                </a:pathLst>
              </a:custGeom>
              <a:noFill/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462860" name="Text Box 12"/>
          <p:cNvSpPr txBox="1">
            <a:spLocks noChangeArrowheads="1"/>
          </p:cNvSpPr>
          <p:nvPr/>
        </p:nvSpPr>
        <p:spPr bwMode="auto">
          <a:xfrm>
            <a:off x="4397375" y="1306513"/>
            <a:ext cx="419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FFFF99"/>
                </a:solidFill>
              </a:rPr>
              <a:t>McClintock et al 2001; Reis et al 2009</a:t>
            </a:r>
            <a:endParaRPr lang="en-US" sz="16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90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5133975" y="2114550"/>
            <a:ext cx="3832225" cy="325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61827" name="Rectangle 3"/>
          <p:cNvSpPr>
            <a:spLocks noChangeArrowheads="1"/>
          </p:cNvSpPr>
          <p:nvPr/>
        </p:nvSpPr>
        <p:spPr bwMode="auto">
          <a:xfrm>
            <a:off x="5124450" y="1930400"/>
            <a:ext cx="3844925" cy="27860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0" y="209550"/>
            <a:ext cx="84534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Hot inner flow in low/hard state ? </a:t>
            </a:r>
          </a:p>
        </p:txBody>
      </p:sp>
      <p:sp>
        <p:nvSpPr>
          <p:cNvPr id="4618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503363"/>
            <a:ext cx="4740275" cy="5154612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But corona also must come from small radii as that’s where gravity power is so cospatial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Lc/Ld &gt; 20!!! So mass accretion rate through corona &gt; 20x mass accretion rate through disc!!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But illumination - more thermal emission from reprocessing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>
                <a:solidFill>
                  <a:srgbClr val="FFFF99"/>
                </a:solidFill>
              </a:rPr>
              <a:t>     Ld &gt; ½(1-a) Lc ie Lc/Ld &lt; 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>
                <a:solidFill>
                  <a:srgbClr val="FFFF99"/>
                </a:solidFill>
              </a:rPr>
              <a:t>     (Haardt &amp; Maraschi 1993) as       </a:t>
            </a:r>
            <a:r>
              <a:rPr lang="en-GB" sz="2400">
                <a:solidFill>
                  <a:srgbClr val="FFFF99"/>
                </a:solidFill>
                <a:cs typeface="Times New Roman" pitchFamily="18" charset="0"/>
              </a:rPr>
              <a:t>a &lt; 0.3 for hard spectrum 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So this weak soft X-ray emission can’t come from this geometry! </a:t>
            </a:r>
            <a:r>
              <a:rPr lang="en-GB" sz="1600">
                <a:solidFill>
                  <a:srgbClr val="FFFF99"/>
                </a:solidFill>
              </a:rPr>
              <a:t>Chiang &amp; Done 2009</a:t>
            </a:r>
            <a:endParaRPr lang="en-US" sz="2400">
              <a:solidFill>
                <a:srgbClr val="FFFF99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40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endParaRPr lang="en-GB" sz="2400">
              <a:solidFill>
                <a:srgbClr val="FFFF99"/>
              </a:solidFill>
            </a:endParaRPr>
          </a:p>
        </p:txBody>
      </p:sp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7256463" y="4271963"/>
            <a:ext cx="2119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333300"/>
                </a:solidFill>
              </a:rPr>
              <a:t>reflection</a:t>
            </a:r>
            <a:endParaRPr lang="en-US" b="1">
              <a:solidFill>
                <a:srgbClr val="333300"/>
              </a:solidFill>
            </a:endParaRPr>
          </a:p>
        </p:txBody>
      </p:sp>
      <p:sp>
        <p:nvSpPr>
          <p:cNvPr id="461831" name="Rectangle 7"/>
          <p:cNvSpPr>
            <a:spLocks noChangeArrowheads="1"/>
          </p:cNvSpPr>
          <p:nvPr/>
        </p:nvSpPr>
        <p:spPr bwMode="auto">
          <a:xfrm>
            <a:off x="5137150" y="4691063"/>
            <a:ext cx="3803650" cy="6969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1832" name="Text Box 8"/>
          <p:cNvSpPr txBox="1">
            <a:spLocks noChangeArrowheads="1"/>
          </p:cNvSpPr>
          <p:nvPr/>
        </p:nvSpPr>
        <p:spPr bwMode="auto">
          <a:xfrm>
            <a:off x="4808538" y="4278313"/>
            <a:ext cx="2119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thermal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 rot="-1542541">
            <a:off x="7072313" y="4062413"/>
            <a:ext cx="1387475" cy="252412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61834" name="Freeform 10"/>
          <p:cNvSpPr>
            <a:spLocks/>
          </p:cNvSpPr>
          <p:nvPr/>
        </p:nvSpPr>
        <p:spPr bwMode="auto">
          <a:xfrm rot="1261175" flipH="1">
            <a:off x="5573713" y="4135438"/>
            <a:ext cx="1387475" cy="252412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grpSp>
        <p:nvGrpSpPr>
          <p:cNvPr id="461835" name="Group 11"/>
          <p:cNvGrpSpPr>
            <a:grpSpLocks/>
          </p:cNvGrpSpPr>
          <p:nvPr/>
        </p:nvGrpSpPr>
        <p:grpSpPr bwMode="auto">
          <a:xfrm>
            <a:off x="6143625" y="2668588"/>
            <a:ext cx="1639888" cy="1430337"/>
            <a:chOff x="3654" y="2368"/>
            <a:chExt cx="1454" cy="1285"/>
          </a:xfrm>
        </p:grpSpPr>
        <p:sp>
          <p:nvSpPr>
            <p:cNvPr id="461836" name="Freeform 12"/>
            <p:cNvSpPr>
              <a:spLocks/>
            </p:cNvSpPr>
            <p:nvPr/>
          </p:nvSpPr>
          <p:spPr bwMode="auto">
            <a:xfrm rot="-5684717">
              <a:off x="4074" y="2591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61837" name="Freeform 13"/>
            <p:cNvSpPr>
              <a:spLocks/>
            </p:cNvSpPr>
            <p:nvPr/>
          </p:nvSpPr>
          <p:spPr bwMode="auto">
            <a:xfrm rot="5684717" flipV="1">
              <a:off x="4075" y="3267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61838" name="Freeform 14"/>
            <p:cNvSpPr>
              <a:spLocks/>
            </p:cNvSpPr>
            <p:nvPr/>
          </p:nvSpPr>
          <p:spPr bwMode="auto">
            <a:xfrm rot="-284717">
              <a:off x="4499" y="2908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61839" name="Freeform 15"/>
            <p:cNvSpPr>
              <a:spLocks/>
            </p:cNvSpPr>
            <p:nvPr/>
          </p:nvSpPr>
          <p:spPr bwMode="auto">
            <a:xfrm rot="-11084717">
              <a:off x="3654" y="2972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461840" name="Text Box 16"/>
          <p:cNvSpPr txBox="1">
            <a:spLocks noChangeArrowheads="1"/>
          </p:cNvSpPr>
          <p:nvPr/>
        </p:nvSpPr>
        <p:spPr bwMode="auto">
          <a:xfrm>
            <a:off x="5549900" y="2727325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m</a:t>
            </a:r>
            <a:r>
              <a:rPr lang="en-GB" b="1" baseline="-25000">
                <a:solidFill>
                  <a:schemeClr val="accent2"/>
                </a:solidFill>
              </a:rPr>
              <a:t>c</a:t>
            </a:r>
            <a:r>
              <a:rPr lang="en-GB" b="1">
                <a:solidFill>
                  <a:schemeClr val="accent2"/>
                </a:solidFill>
              </a:rPr>
              <a:t> </a:t>
            </a:r>
            <a:r>
              <a:rPr lang="en-GB" b="1">
                <a:solidFill>
                  <a:schemeClr val="accent2"/>
                </a:solidFill>
                <a:cs typeface="Times New Roman" pitchFamily="18" charset="0"/>
              </a:rPr>
              <a:t>→</a:t>
            </a:r>
            <a:r>
              <a:rPr lang="en-GB" b="1">
                <a:solidFill>
                  <a:schemeClr val="accent2"/>
                </a:solidFill>
              </a:rPr>
              <a:t>L</a:t>
            </a:r>
            <a:r>
              <a:rPr lang="en-GB" b="1" baseline="-25000">
                <a:solidFill>
                  <a:schemeClr val="accent2"/>
                </a:solidFill>
              </a:rPr>
              <a:t>c</a:t>
            </a:r>
            <a:endParaRPr lang="en-US" b="1" baseline="-25000">
              <a:solidFill>
                <a:schemeClr val="accent2"/>
              </a:solidFill>
            </a:endParaRPr>
          </a:p>
        </p:txBody>
      </p:sp>
      <p:sp>
        <p:nvSpPr>
          <p:cNvPr id="461841" name="Text Box 17"/>
          <p:cNvSpPr txBox="1">
            <a:spLocks noChangeArrowheads="1"/>
          </p:cNvSpPr>
          <p:nvPr/>
        </p:nvSpPr>
        <p:spPr bwMode="auto">
          <a:xfrm>
            <a:off x="6477000" y="4849813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m</a:t>
            </a:r>
            <a:r>
              <a:rPr lang="en-GB" b="1" baseline="-25000">
                <a:solidFill>
                  <a:srgbClr val="FF0000"/>
                </a:solidFill>
              </a:rPr>
              <a:t>d</a:t>
            </a:r>
            <a:r>
              <a:rPr lang="en-GB" b="1">
                <a:solidFill>
                  <a:srgbClr val="FF0000"/>
                </a:solidFill>
                <a:cs typeface="Times New Roman" pitchFamily="18" charset="0"/>
              </a:rPr>
              <a:t>→</a:t>
            </a:r>
            <a:r>
              <a:rPr lang="en-GB" b="1">
                <a:solidFill>
                  <a:srgbClr val="FF0000"/>
                </a:solidFill>
              </a:rPr>
              <a:t>L</a:t>
            </a:r>
            <a:r>
              <a:rPr lang="en-GB" b="1" baseline="-25000">
                <a:solidFill>
                  <a:srgbClr val="FF0000"/>
                </a:solidFill>
              </a:rPr>
              <a:t>d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461842" name="Rectangle 18"/>
          <p:cNvSpPr>
            <a:spLocks noChangeArrowheads="1"/>
          </p:cNvSpPr>
          <p:nvPr/>
        </p:nvSpPr>
        <p:spPr bwMode="auto">
          <a:xfrm>
            <a:off x="5645150" y="2613025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b="1">
                <a:solidFill>
                  <a:schemeClr val="accent2"/>
                </a:solidFill>
              </a:rPr>
              <a:t>•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61843" name="Rectangle 19"/>
          <p:cNvSpPr>
            <a:spLocks noChangeArrowheads="1"/>
          </p:cNvSpPr>
          <p:nvPr/>
        </p:nvSpPr>
        <p:spPr bwMode="auto">
          <a:xfrm>
            <a:off x="6575425" y="473075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b="1">
                <a:solidFill>
                  <a:srgbClr val="FF0000"/>
                </a:solidFill>
              </a:rPr>
              <a:t>•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4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ChangeArrowheads="1"/>
          </p:cNvSpPr>
          <p:nvPr/>
        </p:nvSpPr>
        <p:spPr bwMode="auto">
          <a:xfrm>
            <a:off x="5133975" y="1371600"/>
            <a:ext cx="3832225" cy="325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5124450" y="1187450"/>
            <a:ext cx="3844925" cy="27860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0" y="209550"/>
            <a:ext cx="84534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Hot inner flow in low/hard state ? </a:t>
            </a:r>
          </a:p>
        </p:txBody>
      </p:sp>
      <p:sp>
        <p:nvSpPr>
          <p:cNvPr id="5007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503363"/>
            <a:ext cx="4740275" cy="5154612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So maybe the hard x-ray source is beamed away from the disc ? Part of jet?</a:t>
            </a:r>
          </a:p>
          <a:p>
            <a:r>
              <a:rPr lang="en-GB" sz="2400">
                <a:solidFill>
                  <a:srgbClr val="FFFF99"/>
                </a:solidFill>
              </a:rPr>
              <a:t>But can’t simultaneously explain very broad line as that need focussing TOWARDS disc – but the ‘line’ is from pileup so its OK</a:t>
            </a:r>
            <a:r>
              <a:rPr lang="en-GB" sz="2800">
                <a:solidFill>
                  <a:srgbClr val="FFFF99"/>
                </a:solidFill>
              </a:rPr>
              <a:t> </a:t>
            </a:r>
          </a:p>
          <a:p>
            <a:endParaRPr lang="en-GB" sz="2800">
              <a:solidFill>
                <a:srgbClr val="FFFF99"/>
              </a:solidFill>
            </a:endParaRPr>
          </a:p>
        </p:txBody>
      </p:sp>
      <p:sp>
        <p:nvSpPr>
          <p:cNvPr id="500742" name="Text Box 6"/>
          <p:cNvSpPr txBox="1">
            <a:spLocks noChangeArrowheads="1"/>
          </p:cNvSpPr>
          <p:nvPr/>
        </p:nvSpPr>
        <p:spPr bwMode="auto">
          <a:xfrm>
            <a:off x="7256463" y="3529013"/>
            <a:ext cx="2119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333300"/>
                </a:solidFill>
              </a:rPr>
              <a:t>reflection</a:t>
            </a:r>
            <a:endParaRPr lang="en-US" b="1">
              <a:solidFill>
                <a:srgbClr val="3333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5137150" y="3948113"/>
            <a:ext cx="3803650" cy="6969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00744" name="Text Box 8"/>
          <p:cNvSpPr txBox="1">
            <a:spLocks noChangeArrowheads="1"/>
          </p:cNvSpPr>
          <p:nvPr/>
        </p:nvSpPr>
        <p:spPr bwMode="auto">
          <a:xfrm>
            <a:off x="4808538" y="3535363"/>
            <a:ext cx="2119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thermal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00745" name="Freeform 9"/>
          <p:cNvSpPr>
            <a:spLocks/>
          </p:cNvSpPr>
          <p:nvPr/>
        </p:nvSpPr>
        <p:spPr bwMode="auto">
          <a:xfrm rot="-1542541">
            <a:off x="7072313" y="3319463"/>
            <a:ext cx="1387475" cy="252412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00746" name="Freeform 10"/>
          <p:cNvSpPr>
            <a:spLocks/>
          </p:cNvSpPr>
          <p:nvPr/>
        </p:nvSpPr>
        <p:spPr bwMode="auto">
          <a:xfrm rot="1261175" flipH="1">
            <a:off x="5573713" y="3392488"/>
            <a:ext cx="1387475" cy="252412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00748" name="Freeform 12"/>
          <p:cNvSpPr>
            <a:spLocks/>
          </p:cNvSpPr>
          <p:nvPr/>
        </p:nvSpPr>
        <p:spPr bwMode="auto">
          <a:xfrm rot="-5684717">
            <a:off x="6622257" y="2172494"/>
            <a:ext cx="677862" cy="184150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00750" name="Freeform 14"/>
          <p:cNvSpPr>
            <a:spLocks/>
          </p:cNvSpPr>
          <p:nvPr/>
        </p:nvSpPr>
        <p:spPr bwMode="auto">
          <a:xfrm rot="-4083803">
            <a:off x="7054057" y="2283619"/>
            <a:ext cx="687387" cy="180975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00751" name="Freeform 15"/>
          <p:cNvSpPr>
            <a:spLocks/>
          </p:cNvSpPr>
          <p:nvPr/>
        </p:nvSpPr>
        <p:spPr bwMode="auto">
          <a:xfrm rot="-8505894">
            <a:off x="6143625" y="2355850"/>
            <a:ext cx="687388" cy="180975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00752" name="Text Box 16"/>
          <p:cNvSpPr txBox="1">
            <a:spLocks noChangeArrowheads="1"/>
          </p:cNvSpPr>
          <p:nvPr/>
        </p:nvSpPr>
        <p:spPr bwMode="auto">
          <a:xfrm>
            <a:off x="5549900" y="1484313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m</a:t>
            </a:r>
            <a:r>
              <a:rPr lang="en-GB" b="1" baseline="-25000">
                <a:solidFill>
                  <a:schemeClr val="accent2"/>
                </a:solidFill>
              </a:rPr>
              <a:t>c</a:t>
            </a:r>
            <a:r>
              <a:rPr lang="en-GB" b="1">
                <a:solidFill>
                  <a:schemeClr val="accent2"/>
                </a:solidFill>
              </a:rPr>
              <a:t> </a:t>
            </a:r>
            <a:r>
              <a:rPr lang="en-GB" b="1">
                <a:solidFill>
                  <a:schemeClr val="accent2"/>
                </a:solidFill>
                <a:cs typeface="Times New Roman" pitchFamily="18" charset="0"/>
              </a:rPr>
              <a:t>→</a:t>
            </a:r>
            <a:r>
              <a:rPr lang="en-GB" b="1">
                <a:solidFill>
                  <a:schemeClr val="accent2"/>
                </a:solidFill>
              </a:rPr>
              <a:t>L</a:t>
            </a:r>
            <a:r>
              <a:rPr lang="en-GB" b="1" baseline="-25000">
                <a:solidFill>
                  <a:schemeClr val="accent2"/>
                </a:solidFill>
              </a:rPr>
              <a:t>c</a:t>
            </a:r>
            <a:endParaRPr lang="en-US" b="1" baseline="-25000">
              <a:solidFill>
                <a:schemeClr val="accent2"/>
              </a:solidFill>
            </a:endParaRPr>
          </a:p>
        </p:txBody>
      </p:sp>
      <p:sp>
        <p:nvSpPr>
          <p:cNvPr id="500753" name="Text Box 17"/>
          <p:cNvSpPr txBox="1">
            <a:spLocks noChangeArrowheads="1"/>
          </p:cNvSpPr>
          <p:nvPr/>
        </p:nvSpPr>
        <p:spPr bwMode="auto">
          <a:xfrm>
            <a:off x="6477000" y="4106863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m</a:t>
            </a:r>
            <a:r>
              <a:rPr lang="en-GB" b="1" baseline="-25000">
                <a:solidFill>
                  <a:srgbClr val="FF0000"/>
                </a:solidFill>
              </a:rPr>
              <a:t>d</a:t>
            </a:r>
            <a:r>
              <a:rPr lang="en-GB" b="1">
                <a:solidFill>
                  <a:srgbClr val="FF0000"/>
                </a:solidFill>
                <a:cs typeface="Times New Roman" pitchFamily="18" charset="0"/>
              </a:rPr>
              <a:t>→</a:t>
            </a:r>
            <a:r>
              <a:rPr lang="en-GB" b="1">
                <a:solidFill>
                  <a:srgbClr val="FF0000"/>
                </a:solidFill>
              </a:rPr>
              <a:t>L</a:t>
            </a:r>
            <a:r>
              <a:rPr lang="en-GB" b="1" baseline="-25000">
                <a:solidFill>
                  <a:srgbClr val="FF0000"/>
                </a:solidFill>
              </a:rPr>
              <a:t>d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5645150" y="1370013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b="1">
                <a:solidFill>
                  <a:schemeClr val="accent2"/>
                </a:solidFill>
              </a:rPr>
              <a:t>•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575425" y="39878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b="1">
                <a:solidFill>
                  <a:srgbClr val="FF0000"/>
                </a:solidFill>
              </a:rPr>
              <a:t>•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500756" name="Picture 20" descr="trans_l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26006" r="50026" b="68892"/>
          <a:stretch>
            <a:fillRect/>
          </a:stretch>
        </p:blipFill>
        <p:spPr bwMode="auto">
          <a:xfrm>
            <a:off x="584200" y="4816475"/>
            <a:ext cx="8169275" cy="169227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263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And we do SEE a cool disc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703388"/>
            <a:ext cx="3579812" cy="5154612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McClintock et al 2001 &amp; Esin et al 2001 said no soft x-ray disc from same data </a:t>
            </a:r>
          </a:p>
          <a:p>
            <a:r>
              <a:rPr lang="en-GB" sz="2400">
                <a:solidFill>
                  <a:srgbClr val="FFFF99"/>
                </a:solidFill>
              </a:rPr>
              <a:t>But LETGS calibration was preliminary – Reis et al 2009 reanalysis shows soft X-ray rise</a:t>
            </a:r>
          </a:p>
          <a:p>
            <a:r>
              <a:rPr lang="en-GB" sz="2400">
                <a:solidFill>
                  <a:srgbClr val="FFFF99"/>
                </a:solidFill>
              </a:rPr>
              <a:t>But simultaneous UV/EUV data show much bigger  and cooler - truncated disc!</a:t>
            </a:r>
          </a:p>
        </p:txBody>
      </p:sp>
      <p:pic>
        <p:nvPicPr>
          <p:cNvPr id="499716" name="Picture 4" descr="1118_rei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9191" r="10117" b="22287"/>
          <a:stretch>
            <a:fillRect/>
          </a:stretch>
        </p:blipFill>
        <p:spPr bwMode="auto">
          <a:xfrm>
            <a:off x="5781675" y="2660650"/>
            <a:ext cx="2671763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717" name="Picture 5" descr="xtej1118_mcclin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1392238"/>
            <a:ext cx="49244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9718" name="Line 6"/>
          <p:cNvSpPr>
            <a:spLocks noChangeShapeType="1"/>
          </p:cNvSpPr>
          <p:nvPr/>
        </p:nvSpPr>
        <p:spPr bwMode="auto">
          <a:xfrm flipV="1">
            <a:off x="4848225" y="3178175"/>
            <a:ext cx="1103313" cy="2613025"/>
          </a:xfrm>
          <a:prstGeom prst="line">
            <a:avLst/>
          </a:prstGeom>
          <a:noFill/>
          <a:ln w="101600">
            <a:solidFill>
              <a:srgbClr val="FF0000">
                <a:alpha val="3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99719" name="AutoShape 7"/>
          <p:cNvSpPr>
            <a:spLocks noChangeArrowheads="1"/>
          </p:cNvSpPr>
          <p:nvPr/>
        </p:nvSpPr>
        <p:spPr bwMode="auto">
          <a:xfrm rot="9971053">
            <a:off x="6400800" y="2293938"/>
            <a:ext cx="319088" cy="1276350"/>
          </a:xfrm>
          <a:prstGeom prst="triangle">
            <a:avLst>
              <a:gd name="adj" fmla="val 50000"/>
            </a:avLst>
          </a:prstGeom>
          <a:solidFill>
            <a:srgbClr val="FF0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99720" name="Rectangle 8"/>
          <p:cNvSpPr>
            <a:spLocks noChangeArrowheads="1"/>
          </p:cNvSpPr>
          <p:nvPr/>
        </p:nvSpPr>
        <p:spPr bwMode="auto">
          <a:xfrm>
            <a:off x="6632575" y="3990975"/>
            <a:ext cx="2032000" cy="187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grpSp>
        <p:nvGrpSpPr>
          <p:cNvPr id="499721" name="Group 9"/>
          <p:cNvGrpSpPr>
            <a:grpSpLocks/>
          </p:cNvGrpSpPr>
          <p:nvPr/>
        </p:nvGrpSpPr>
        <p:grpSpPr bwMode="auto">
          <a:xfrm>
            <a:off x="6357938" y="3248025"/>
            <a:ext cx="1628775" cy="2695575"/>
            <a:chOff x="4005" y="2046"/>
            <a:chExt cx="1026" cy="1698"/>
          </a:xfrm>
        </p:grpSpPr>
        <p:sp>
          <p:nvSpPr>
            <p:cNvPr id="499722" name="Freeform 10"/>
            <p:cNvSpPr>
              <a:spLocks/>
            </p:cNvSpPr>
            <p:nvPr/>
          </p:nvSpPr>
          <p:spPr bwMode="auto">
            <a:xfrm>
              <a:off x="4287" y="2046"/>
              <a:ext cx="744" cy="321"/>
            </a:xfrm>
            <a:custGeom>
              <a:avLst/>
              <a:gdLst>
                <a:gd name="T0" fmla="*/ 0 w 744"/>
                <a:gd name="T1" fmla="*/ 321 h 321"/>
                <a:gd name="T2" fmla="*/ 120 w 744"/>
                <a:gd name="T3" fmla="*/ 237 h 321"/>
                <a:gd name="T4" fmla="*/ 231 w 744"/>
                <a:gd name="T5" fmla="*/ 231 h 321"/>
                <a:gd name="T6" fmla="*/ 309 w 744"/>
                <a:gd name="T7" fmla="*/ 258 h 321"/>
                <a:gd name="T8" fmla="*/ 459 w 744"/>
                <a:gd name="T9" fmla="*/ 174 h 321"/>
                <a:gd name="T10" fmla="*/ 744 w 744"/>
                <a:gd name="T1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4" h="321">
                  <a:moveTo>
                    <a:pt x="0" y="321"/>
                  </a:moveTo>
                  <a:cubicBezTo>
                    <a:pt x="40" y="286"/>
                    <a:pt x="81" y="252"/>
                    <a:pt x="120" y="237"/>
                  </a:cubicBezTo>
                  <a:cubicBezTo>
                    <a:pt x="159" y="222"/>
                    <a:pt x="200" y="228"/>
                    <a:pt x="231" y="231"/>
                  </a:cubicBezTo>
                  <a:cubicBezTo>
                    <a:pt x="262" y="234"/>
                    <a:pt x="271" y="267"/>
                    <a:pt x="309" y="258"/>
                  </a:cubicBezTo>
                  <a:cubicBezTo>
                    <a:pt x="347" y="249"/>
                    <a:pt x="387" y="217"/>
                    <a:pt x="459" y="174"/>
                  </a:cubicBezTo>
                  <a:cubicBezTo>
                    <a:pt x="531" y="131"/>
                    <a:pt x="685" y="36"/>
                    <a:pt x="744" y="0"/>
                  </a:cubicBezTo>
                </a:path>
              </a:pathLst>
            </a:custGeom>
            <a:noFill/>
            <a:ln w="50800" cap="flat" cmpd="sng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99723" name="Freeform 11"/>
            <p:cNvSpPr>
              <a:spLocks/>
            </p:cNvSpPr>
            <p:nvPr/>
          </p:nvSpPr>
          <p:spPr bwMode="auto">
            <a:xfrm>
              <a:off x="4005" y="2729"/>
              <a:ext cx="621" cy="1015"/>
            </a:xfrm>
            <a:custGeom>
              <a:avLst/>
              <a:gdLst>
                <a:gd name="T0" fmla="*/ 0 w 621"/>
                <a:gd name="T1" fmla="*/ 847 h 1015"/>
                <a:gd name="T2" fmla="*/ 240 w 621"/>
                <a:gd name="T3" fmla="*/ 217 h 1015"/>
                <a:gd name="T4" fmla="*/ 384 w 621"/>
                <a:gd name="T5" fmla="*/ 19 h 1015"/>
                <a:gd name="T6" fmla="*/ 474 w 621"/>
                <a:gd name="T7" fmla="*/ 100 h 1015"/>
                <a:gd name="T8" fmla="*/ 552 w 621"/>
                <a:gd name="T9" fmla="*/ 406 h 1015"/>
                <a:gd name="T10" fmla="*/ 621 w 621"/>
                <a:gd name="T11" fmla="*/ 101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1" h="1015">
                  <a:moveTo>
                    <a:pt x="0" y="847"/>
                  </a:moveTo>
                  <a:cubicBezTo>
                    <a:pt x="88" y="601"/>
                    <a:pt x="176" y="355"/>
                    <a:pt x="240" y="217"/>
                  </a:cubicBezTo>
                  <a:cubicBezTo>
                    <a:pt x="304" y="79"/>
                    <a:pt x="345" y="38"/>
                    <a:pt x="384" y="19"/>
                  </a:cubicBezTo>
                  <a:cubicBezTo>
                    <a:pt x="423" y="0"/>
                    <a:pt x="446" y="35"/>
                    <a:pt x="474" y="100"/>
                  </a:cubicBezTo>
                  <a:cubicBezTo>
                    <a:pt x="502" y="165"/>
                    <a:pt x="527" y="253"/>
                    <a:pt x="552" y="406"/>
                  </a:cubicBezTo>
                  <a:cubicBezTo>
                    <a:pt x="577" y="559"/>
                    <a:pt x="599" y="787"/>
                    <a:pt x="621" y="1015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499724" name="Text Box 12"/>
          <p:cNvSpPr txBox="1">
            <a:spLocks noChangeArrowheads="1"/>
          </p:cNvSpPr>
          <p:nvPr/>
        </p:nvSpPr>
        <p:spPr bwMode="auto">
          <a:xfrm>
            <a:off x="4572000" y="6561138"/>
            <a:ext cx="419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FFFF99"/>
                </a:solidFill>
              </a:rPr>
              <a:t>McClintock et al 2001; Reis et al 2009</a:t>
            </a:r>
            <a:endParaRPr lang="en-US" sz="16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93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1118_rei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9191" r="10117" b="22287"/>
          <a:stretch>
            <a:fillRect/>
          </a:stretch>
        </p:blipFill>
        <p:spPr bwMode="auto">
          <a:xfrm>
            <a:off x="5781675" y="2660650"/>
            <a:ext cx="2671763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875" name="Picture 3" descr="xtej1118_mcclin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1392238"/>
            <a:ext cx="49244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76" name="Line 4"/>
          <p:cNvSpPr>
            <a:spLocks noChangeShapeType="1"/>
          </p:cNvSpPr>
          <p:nvPr/>
        </p:nvSpPr>
        <p:spPr bwMode="auto">
          <a:xfrm flipV="1">
            <a:off x="4848225" y="3178175"/>
            <a:ext cx="1103313" cy="2613025"/>
          </a:xfrm>
          <a:prstGeom prst="line">
            <a:avLst/>
          </a:prstGeom>
          <a:noFill/>
          <a:ln w="101600">
            <a:solidFill>
              <a:srgbClr val="FF0000">
                <a:alpha val="3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63877" name="AutoShape 5"/>
          <p:cNvSpPr>
            <a:spLocks noChangeArrowheads="1"/>
          </p:cNvSpPr>
          <p:nvPr/>
        </p:nvSpPr>
        <p:spPr bwMode="auto">
          <a:xfrm rot="9971053">
            <a:off x="6400800" y="2293938"/>
            <a:ext cx="319088" cy="1276350"/>
          </a:xfrm>
          <a:prstGeom prst="triangle">
            <a:avLst>
              <a:gd name="adj" fmla="val 50000"/>
            </a:avLst>
          </a:prstGeom>
          <a:solidFill>
            <a:srgbClr val="FF0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63878" name="Rectangle 6"/>
          <p:cNvSpPr>
            <a:spLocks noChangeArrowheads="1"/>
          </p:cNvSpPr>
          <p:nvPr/>
        </p:nvSpPr>
        <p:spPr bwMode="auto">
          <a:xfrm>
            <a:off x="6632575" y="3990975"/>
            <a:ext cx="2032000" cy="187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pic>
        <p:nvPicPr>
          <p:cNvPr id="463879" name="Picture 7" descr="1118_frontera"/>
          <p:cNvPicPr preferRelativeResize="0">
            <a:picLocks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1543" r="2541" b="69983"/>
          <a:stretch>
            <a:fillRect/>
          </a:stretch>
        </p:blipFill>
        <p:spPr bwMode="auto">
          <a:xfrm>
            <a:off x="6624638" y="2794000"/>
            <a:ext cx="196850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80" name="Freeform 8"/>
          <p:cNvSpPr>
            <a:spLocks/>
          </p:cNvSpPr>
          <p:nvPr/>
        </p:nvSpPr>
        <p:spPr bwMode="auto">
          <a:xfrm>
            <a:off x="6502400" y="3068638"/>
            <a:ext cx="2103438" cy="765175"/>
          </a:xfrm>
          <a:custGeom>
            <a:avLst/>
            <a:gdLst>
              <a:gd name="T0" fmla="*/ 0 w 1325"/>
              <a:gd name="T1" fmla="*/ 280 h 482"/>
              <a:gd name="T2" fmla="*/ 91 w 1325"/>
              <a:gd name="T3" fmla="*/ 289 h 482"/>
              <a:gd name="T4" fmla="*/ 174 w 1325"/>
              <a:gd name="T5" fmla="*/ 371 h 482"/>
              <a:gd name="T6" fmla="*/ 267 w 1325"/>
              <a:gd name="T7" fmla="*/ 480 h 482"/>
              <a:gd name="T8" fmla="*/ 524 w 1325"/>
              <a:gd name="T9" fmla="*/ 359 h 482"/>
              <a:gd name="T10" fmla="*/ 785 w 1325"/>
              <a:gd name="T11" fmla="*/ 215 h 482"/>
              <a:gd name="T12" fmla="*/ 1184 w 1325"/>
              <a:gd name="T13" fmla="*/ 14 h 482"/>
              <a:gd name="T14" fmla="*/ 1325 w 1325"/>
              <a:gd name="T15" fmla="*/ 128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25" h="482">
                <a:moveTo>
                  <a:pt x="0" y="280"/>
                </a:moveTo>
                <a:cubicBezTo>
                  <a:pt x="15" y="280"/>
                  <a:pt x="62" y="274"/>
                  <a:pt x="91" y="289"/>
                </a:cubicBezTo>
                <a:cubicBezTo>
                  <a:pt x="120" y="304"/>
                  <a:pt x="145" y="339"/>
                  <a:pt x="174" y="371"/>
                </a:cubicBezTo>
                <a:cubicBezTo>
                  <a:pt x="203" y="403"/>
                  <a:pt x="209" y="482"/>
                  <a:pt x="267" y="480"/>
                </a:cubicBezTo>
                <a:cubicBezTo>
                  <a:pt x="325" y="478"/>
                  <a:pt x="438" y="403"/>
                  <a:pt x="524" y="359"/>
                </a:cubicBezTo>
                <a:cubicBezTo>
                  <a:pt x="610" y="315"/>
                  <a:pt x="675" y="272"/>
                  <a:pt x="785" y="215"/>
                </a:cubicBezTo>
                <a:cubicBezTo>
                  <a:pt x="895" y="158"/>
                  <a:pt x="1094" y="28"/>
                  <a:pt x="1184" y="14"/>
                </a:cubicBezTo>
                <a:cubicBezTo>
                  <a:pt x="1274" y="0"/>
                  <a:pt x="1296" y="104"/>
                  <a:pt x="1325" y="128"/>
                </a:cubicBezTo>
              </a:path>
            </a:pathLst>
          </a:custGeom>
          <a:noFill/>
          <a:ln w="508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63881" name="Freeform 9"/>
          <p:cNvSpPr>
            <a:spLocks/>
          </p:cNvSpPr>
          <p:nvPr/>
        </p:nvSpPr>
        <p:spPr bwMode="auto">
          <a:xfrm>
            <a:off x="5945188" y="3976688"/>
            <a:ext cx="985837" cy="1611312"/>
          </a:xfrm>
          <a:custGeom>
            <a:avLst/>
            <a:gdLst>
              <a:gd name="T0" fmla="*/ 0 w 621"/>
              <a:gd name="T1" fmla="*/ 847 h 1015"/>
              <a:gd name="T2" fmla="*/ 240 w 621"/>
              <a:gd name="T3" fmla="*/ 217 h 1015"/>
              <a:gd name="T4" fmla="*/ 384 w 621"/>
              <a:gd name="T5" fmla="*/ 19 h 1015"/>
              <a:gd name="T6" fmla="*/ 474 w 621"/>
              <a:gd name="T7" fmla="*/ 100 h 1015"/>
              <a:gd name="T8" fmla="*/ 552 w 621"/>
              <a:gd name="T9" fmla="*/ 406 h 1015"/>
              <a:gd name="T10" fmla="*/ 621 w 621"/>
              <a:gd name="T11" fmla="*/ 1015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1" h="1015">
                <a:moveTo>
                  <a:pt x="0" y="847"/>
                </a:moveTo>
                <a:cubicBezTo>
                  <a:pt x="88" y="601"/>
                  <a:pt x="176" y="355"/>
                  <a:pt x="240" y="217"/>
                </a:cubicBezTo>
                <a:cubicBezTo>
                  <a:pt x="304" y="79"/>
                  <a:pt x="345" y="38"/>
                  <a:pt x="384" y="19"/>
                </a:cubicBezTo>
                <a:cubicBezTo>
                  <a:pt x="423" y="0"/>
                  <a:pt x="446" y="35"/>
                  <a:pt x="474" y="100"/>
                </a:cubicBezTo>
                <a:cubicBezTo>
                  <a:pt x="502" y="165"/>
                  <a:pt x="527" y="253"/>
                  <a:pt x="552" y="406"/>
                </a:cubicBezTo>
                <a:cubicBezTo>
                  <a:pt x="577" y="559"/>
                  <a:pt x="599" y="787"/>
                  <a:pt x="621" y="1015"/>
                </a:cubicBezTo>
              </a:path>
            </a:pathLst>
          </a:custGeom>
          <a:noFill/>
          <a:ln w="50800" cap="flat" cmpd="sng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63882" name="Rectangle 10"/>
          <p:cNvSpPr>
            <a:spLocks noChangeArrowheads="1"/>
          </p:cNvSpPr>
          <p:nvPr/>
        </p:nvSpPr>
        <p:spPr bwMode="auto">
          <a:xfrm>
            <a:off x="7286625" y="4586288"/>
            <a:ext cx="1392238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63883" name="AutoShape 11"/>
          <p:cNvSpPr>
            <a:spLocks noChangeArrowheads="1"/>
          </p:cNvSpPr>
          <p:nvPr/>
        </p:nvSpPr>
        <p:spPr bwMode="auto">
          <a:xfrm>
            <a:off x="6473825" y="3803650"/>
            <a:ext cx="422275" cy="2032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63884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528763"/>
            <a:ext cx="3579812" cy="5114925"/>
          </a:xfrm>
          <a:noFill/>
          <a:ln/>
        </p:spPr>
        <p:txBody>
          <a:bodyPr/>
          <a:lstStyle/>
          <a:p>
            <a:r>
              <a:rPr lang="en-GB" sz="2400">
                <a:solidFill>
                  <a:srgbClr val="FFFF99"/>
                </a:solidFill>
              </a:rPr>
              <a:t>Similar to beppoSAX Frontera et al 2001; 2003 from few days earlier </a:t>
            </a:r>
          </a:p>
          <a:p>
            <a:r>
              <a:rPr lang="en-GB" sz="2400">
                <a:solidFill>
                  <a:srgbClr val="FFFF99"/>
                </a:solidFill>
              </a:rPr>
              <a:t>Soft X-ray component in deep quiescence </a:t>
            </a:r>
          </a:p>
          <a:p>
            <a:r>
              <a:rPr lang="en-GB" sz="2400">
                <a:solidFill>
                  <a:srgbClr val="FFFF99"/>
                </a:solidFill>
              </a:rPr>
              <a:t>But simultaneous UV/EUV data show much bigger  and cooler - truncated disc!</a:t>
            </a:r>
          </a:p>
          <a:p>
            <a:r>
              <a:rPr lang="en-GB" sz="2400">
                <a:solidFill>
                  <a:srgbClr val="FFFF99"/>
                </a:solidFill>
              </a:rPr>
              <a:t>So if that’s the disc, what is the soft X-ray component??</a:t>
            </a:r>
          </a:p>
        </p:txBody>
      </p:sp>
      <p:sp>
        <p:nvSpPr>
          <p:cNvPr id="463885" name="Text Box 13"/>
          <p:cNvSpPr txBox="1">
            <a:spLocks noChangeArrowheads="1"/>
          </p:cNvSpPr>
          <p:nvPr/>
        </p:nvSpPr>
        <p:spPr bwMode="auto">
          <a:xfrm>
            <a:off x="4572000" y="6561138"/>
            <a:ext cx="4194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FFFF99"/>
                </a:solidFill>
              </a:rPr>
              <a:t>McClintock et al 2001; Frontera et al 2003</a:t>
            </a:r>
            <a:endParaRPr lang="en-US" sz="1600">
              <a:solidFill>
                <a:srgbClr val="FFFF99"/>
              </a:solidFill>
            </a:endParaRPr>
          </a:p>
        </p:txBody>
      </p:sp>
      <p:sp>
        <p:nvSpPr>
          <p:cNvPr id="463886" name="Rectangle 14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And we do SEE a cool disc</a:t>
            </a:r>
          </a:p>
        </p:txBody>
      </p:sp>
    </p:spTree>
    <p:extLst>
      <p:ext uri="{BB962C8B-B14F-4D97-AF65-F5344CB8AC3E}">
        <p14:creationId xmlns:p14="http://schemas.microsoft.com/office/powerpoint/2010/main" val="3931075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ChangeArrowheads="1"/>
          </p:cNvSpPr>
          <p:nvPr/>
        </p:nvSpPr>
        <p:spPr bwMode="auto">
          <a:xfrm>
            <a:off x="681038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Two components?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255713"/>
            <a:ext cx="8929687" cy="2824162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Truncated cool disc for UV component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Relatively high kT, small luminosity implies small area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Either residual inner disc</a:t>
            </a:r>
          </a:p>
          <a:p>
            <a:pPr>
              <a:lnSpc>
                <a:spcPct val="90000"/>
              </a:lnSpc>
            </a:pPr>
            <a:r>
              <a:rPr lang="en-GB" sz="2400">
                <a:solidFill>
                  <a:srgbClr val="FFFF99"/>
                </a:solidFill>
              </a:rPr>
              <a:t>Or inner rim of truncated disc</a:t>
            </a:r>
            <a:r>
              <a:rPr lang="en-GB" sz="1600">
                <a:solidFill>
                  <a:srgbClr val="FFFF99"/>
                </a:solidFill>
              </a:rPr>
              <a:t> Chiang &amp; Done 2009</a:t>
            </a:r>
            <a:endParaRPr lang="en-GB" sz="240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sz="2400">
              <a:solidFill>
                <a:srgbClr val="FFFF99"/>
              </a:solidFill>
            </a:endParaRPr>
          </a:p>
        </p:txBody>
      </p:sp>
      <p:sp>
        <p:nvSpPr>
          <p:cNvPr id="496644" name="Rectangle 4"/>
          <p:cNvSpPr>
            <a:spLocks noChangeArrowheads="1"/>
          </p:cNvSpPr>
          <p:nvPr/>
        </p:nvSpPr>
        <p:spPr bwMode="auto">
          <a:xfrm>
            <a:off x="346075" y="3228975"/>
            <a:ext cx="8593138" cy="1785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45" name="Oval 5"/>
          <p:cNvSpPr>
            <a:spLocks noChangeArrowheads="1"/>
          </p:cNvSpPr>
          <p:nvPr/>
        </p:nvSpPr>
        <p:spPr bwMode="auto">
          <a:xfrm>
            <a:off x="1550988" y="3503613"/>
            <a:ext cx="6218237" cy="1374775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96646" name="Oval 6"/>
          <p:cNvSpPr>
            <a:spLocks noChangeArrowheads="1"/>
          </p:cNvSpPr>
          <p:nvPr/>
        </p:nvSpPr>
        <p:spPr bwMode="auto">
          <a:xfrm>
            <a:off x="4427538" y="3970338"/>
            <a:ext cx="482600" cy="4413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47" name="AutoShape 7"/>
          <p:cNvSpPr>
            <a:spLocks noChangeArrowheads="1"/>
          </p:cNvSpPr>
          <p:nvPr/>
        </p:nvSpPr>
        <p:spPr bwMode="auto">
          <a:xfrm rot="5400000">
            <a:off x="8093869" y="3499644"/>
            <a:ext cx="288925" cy="1382713"/>
          </a:xfrm>
          <a:custGeom>
            <a:avLst/>
            <a:gdLst>
              <a:gd name="G0" fmla="+- 8653 0 0"/>
              <a:gd name="G1" fmla="+- 21600 0 8653"/>
              <a:gd name="G2" fmla="*/ 8653 1 2"/>
              <a:gd name="G3" fmla="+- 21600 0 G2"/>
              <a:gd name="G4" fmla="+/ 8653 21600 2"/>
              <a:gd name="G5" fmla="+/ G1 0 2"/>
              <a:gd name="G6" fmla="*/ 21600 21600 8653"/>
              <a:gd name="G7" fmla="*/ G6 1 2"/>
              <a:gd name="G8" fmla="+- 21600 0 G7"/>
              <a:gd name="G9" fmla="*/ 21600 1 2"/>
              <a:gd name="G10" fmla="+- 8653 0 G9"/>
              <a:gd name="G11" fmla="?: G10 G8 0"/>
              <a:gd name="G12" fmla="?: G10 G7 21600"/>
              <a:gd name="T0" fmla="*/ 17273 w 21600"/>
              <a:gd name="T1" fmla="*/ 10800 h 21600"/>
              <a:gd name="T2" fmla="*/ 10800 w 21600"/>
              <a:gd name="T3" fmla="*/ 21600 h 21600"/>
              <a:gd name="T4" fmla="*/ 4327 w 21600"/>
              <a:gd name="T5" fmla="*/ 10800 h 21600"/>
              <a:gd name="T6" fmla="*/ 10800 w 21600"/>
              <a:gd name="T7" fmla="*/ 0 h 21600"/>
              <a:gd name="T8" fmla="*/ 6127 w 21600"/>
              <a:gd name="T9" fmla="*/ 6127 h 21600"/>
              <a:gd name="T10" fmla="*/ 15473 w 21600"/>
              <a:gd name="T11" fmla="*/ 154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99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48" name="AutoShape 8"/>
          <p:cNvSpPr>
            <a:spLocks noChangeArrowheads="1"/>
          </p:cNvSpPr>
          <p:nvPr/>
        </p:nvSpPr>
        <p:spPr bwMode="auto">
          <a:xfrm rot="5400000" flipH="1" flipV="1">
            <a:off x="920750" y="3467100"/>
            <a:ext cx="288925" cy="1393825"/>
          </a:xfrm>
          <a:custGeom>
            <a:avLst/>
            <a:gdLst>
              <a:gd name="G0" fmla="+- 8653 0 0"/>
              <a:gd name="G1" fmla="+- 21600 0 8653"/>
              <a:gd name="G2" fmla="*/ 8653 1 2"/>
              <a:gd name="G3" fmla="+- 21600 0 G2"/>
              <a:gd name="G4" fmla="+/ 8653 21600 2"/>
              <a:gd name="G5" fmla="+/ G1 0 2"/>
              <a:gd name="G6" fmla="*/ 21600 21600 8653"/>
              <a:gd name="G7" fmla="*/ G6 1 2"/>
              <a:gd name="G8" fmla="+- 21600 0 G7"/>
              <a:gd name="G9" fmla="*/ 21600 1 2"/>
              <a:gd name="G10" fmla="+- 8653 0 G9"/>
              <a:gd name="G11" fmla="?: G10 G8 0"/>
              <a:gd name="G12" fmla="?: G10 G7 21600"/>
              <a:gd name="T0" fmla="*/ 17273 w 21600"/>
              <a:gd name="T1" fmla="*/ 10800 h 21600"/>
              <a:gd name="T2" fmla="*/ 10800 w 21600"/>
              <a:gd name="T3" fmla="*/ 21600 h 21600"/>
              <a:gd name="T4" fmla="*/ 4327 w 21600"/>
              <a:gd name="T5" fmla="*/ 10800 h 21600"/>
              <a:gd name="T6" fmla="*/ 10800 w 21600"/>
              <a:gd name="T7" fmla="*/ 0 h 21600"/>
              <a:gd name="T8" fmla="*/ 6127 w 21600"/>
              <a:gd name="T9" fmla="*/ 6127 h 21600"/>
              <a:gd name="T10" fmla="*/ 15473 w 21600"/>
              <a:gd name="T11" fmla="*/ 154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49" name="AutoShape 9"/>
          <p:cNvSpPr>
            <a:spLocks noChangeArrowheads="1"/>
          </p:cNvSpPr>
          <p:nvPr/>
        </p:nvSpPr>
        <p:spPr bwMode="auto">
          <a:xfrm rot="5400000">
            <a:off x="5094288" y="4033838"/>
            <a:ext cx="114300" cy="292100"/>
          </a:xfrm>
          <a:custGeom>
            <a:avLst/>
            <a:gdLst>
              <a:gd name="G0" fmla="+- 8653 0 0"/>
              <a:gd name="G1" fmla="+- 21600 0 8653"/>
              <a:gd name="G2" fmla="*/ 8653 1 2"/>
              <a:gd name="G3" fmla="+- 21600 0 G2"/>
              <a:gd name="G4" fmla="+/ 8653 21600 2"/>
              <a:gd name="G5" fmla="+/ G1 0 2"/>
              <a:gd name="G6" fmla="*/ 21600 21600 8653"/>
              <a:gd name="G7" fmla="*/ G6 1 2"/>
              <a:gd name="G8" fmla="+- 21600 0 G7"/>
              <a:gd name="G9" fmla="*/ 21600 1 2"/>
              <a:gd name="G10" fmla="+- 8653 0 G9"/>
              <a:gd name="G11" fmla="?: G10 G8 0"/>
              <a:gd name="G12" fmla="?: G10 G7 21600"/>
              <a:gd name="T0" fmla="*/ 17273 w 21600"/>
              <a:gd name="T1" fmla="*/ 10800 h 21600"/>
              <a:gd name="T2" fmla="*/ 10800 w 21600"/>
              <a:gd name="T3" fmla="*/ 21600 h 21600"/>
              <a:gd name="T4" fmla="*/ 4327 w 21600"/>
              <a:gd name="T5" fmla="*/ 10800 h 21600"/>
              <a:gd name="T6" fmla="*/ 10800 w 21600"/>
              <a:gd name="T7" fmla="*/ 0 h 21600"/>
              <a:gd name="T8" fmla="*/ 6127 w 21600"/>
              <a:gd name="T9" fmla="*/ 6127 h 21600"/>
              <a:gd name="T10" fmla="*/ 15473 w 21600"/>
              <a:gd name="T11" fmla="*/ 154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50" name="AutoShape 10"/>
          <p:cNvSpPr>
            <a:spLocks noChangeArrowheads="1"/>
          </p:cNvSpPr>
          <p:nvPr/>
        </p:nvSpPr>
        <p:spPr bwMode="auto">
          <a:xfrm rot="16200000" flipH="1">
            <a:off x="4135438" y="4033838"/>
            <a:ext cx="114300" cy="292100"/>
          </a:xfrm>
          <a:custGeom>
            <a:avLst/>
            <a:gdLst>
              <a:gd name="G0" fmla="+- 8653 0 0"/>
              <a:gd name="G1" fmla="+- 21600 0 8653"/>
              <a:gd name="G2" fmla="*/ 8653 1 2"/>
              <a:gd name="G3" fmla="+- 21600 0 G2"/>
              <a:gd name="G4" fmla="+/ 8653 21600 2"/>
              <a:gd name="G5" fmla="+/ G1 0 2"/>
              <a:gd name="G6" fmla="*/ 21600 21600 8653"/>
              <a:gd name="G7" fmla="*/ G6 1 2"/>
              <a:gd name="G8" fmla="+- 21600 0 G7"/>
              <a:gd name="G9" fmla="*/ 21600 1 2"/>
              <a:gd name="G10" fmla="+- 8653 0 G9"/>
              <a:gd name="G11" fmla="?: G10 G8 0"/>
              <a:gd name="G12" fmla="?: G10 G7 21600"/>
              <a:gd name="T0" fmla="*/ 17273 w 21600"/>
              <a:gd name="T1" fmla="*/ 10800 h 21600"/>
              <a:gd name="T2" fmla="*/ 10800 w 21600"/>
              <a:gd name="T3" fmla="*/ 21600 h 21600"/>
              <a:gd name="T4" fmla="*/ 4327 w 21600"/>
              <a:gd name="T5" fmla="*/ 10800 h 21600"/>
              <a:gd name="T6" fmla="*/ 10800 w 21600"/>
              <a:gd name="T7" fmla="*/ 0 h 21600"/>
              <a:gd name="T8" fmla="*/ 6127 w 21600"/>
              <a:gd name="T9" fmla="*/ 6127 h 21600"/>
              <a:gd name="T10" fmla="*/ 15473 w 21600"/>
              <a:gd name="T11" fmla="*/ 154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96651" name="Group 11"/>
          <p:cNvGrpSpPr>
            <a:grpSpLocks/>
          </p:cNvGrpSpPr>
          <p:nvPr/>
        </p:nvGrpSpPr>
        <p:grpSpPr bwMode="auto">
          <a:xfrm>
            <a:off x="3889375" y="4044950"/>
            <a:ext cx="1566863" cy="279400"/>
            <a:chOff x="2549" y="1167"/>
            <a:chExt cx="987" cy="176"/>
          </a:xfrm>
        </p:grpSpPr>
        <p:sp>
          <p:nvSpPr>
            <p:cNvPr id="496652" name="Oval 12"/>
            <p:cNvSpPr>
              <a:spLocks noChangeArrowheads="1"/>
            </p:cNvSpPr>
            <p:nvPr/>
          </p:nvSpPr>
          <p:spPr bwMode="auto">
            <a:xfrm>
              <a:off x="2587" y="1189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96653" name="Oval 13"/>
            <p:cNvSpPr>
              <a:spLocks noChangeArrowheads="1"/>
            </p:cNvSpPr>
            <p:nvPr/>
          </p:nvSpPr>
          <p:spPr bwMode="auto">
            <a:xfrm>
              <a:off x="2549" y="1279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96654" name="Oval 14"/>
            <p:cNvSpPr>
              <a:spLocks noChangeArrowheads="1"/>
            </p:cNvSpPr>
            <p:nvPr/>
          </p:nvSpPr>
          <p:spPr bwMode="auto">
            <a:xfrm>
              <a:off x="3453" y="1287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96655" name="Oval 15"/>
            <p:cNvSpPr>
              <a:spLocks noChangeArrowheads="1"/>
            </p:cNvSpPr>
            <p:nvPr/>
          </p:nvSpPr>
          <p:spPr bwMode="auto">
            <a:xfrm>
              <a:off x="3434" y="1167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496657" name="Rectangle 17"/>
          <p:cNvSpPr>
            <a:spLocks noChangeArrowheads="1"/>
          </p:cNvSpPr>
          <p:nvPr/>
        </p:nvSpPr>
        <p:spPr bwMode="auto">
          <a:xfrm>
            <a:off x="346075" y="5016500"/>
            <a:ext cx="8593138" cy="1785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58" name="Oval 18"/>
          <p:cNvSpPr>
            <a:spLocks noChangeArrowheads="1"/>
          </p:cNvSpPr>
          <p:nvPr/>
        </p:nvSpPr>
        <p:spPr bwMode="auto">
          <a:xfrm>
            <a:off x="1550988" y="5291138"/>
            <a:ext cx="6218238" cy="1374775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96659" name="Oval 19"/>
          <p:cNvSpPr>
            <a:spLocks noChangeArrowheads="1"/>
          </p:cNvSpPr>
          <p:nvPr/>
        </p:nvSpPr>
        <p:spPr bwMode="auto">
          <a:xfrm>
            <a:off x="4427538" y="5757863"/>
            <a:ext cx="482600" cy="4413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60" name="AutoShape 20"/>
          <p:cNvSpPr>
            <a:spLocks noChangeArrowheads="1"/>
          </p:cNvSpPr>
          <p:nvPr/>
        </p:nvSpPr>
        <p:spPr bwMode="auto">
          <a:xfrm rot="5400000" flipH="1" flipV="1">
            <a:off x="1412875" y="4789488"/>
            <a:ext cx="274638" cy="2365375"/>
          </a:xfrm>
          <a:custGeom>
            <a:avLst/>
            <a:gdLst>
              <a:gd name="G0" fmla="+- 4391 0 0"/>
              <a:gd name="G1" fmla="+- 21600 0 4391"/>
              <a:gd name="G2" fmla="*/ 4391 1 2"/>
              <a:gd name="G3" fmla="+- 21600 0 G2"/>
              <a:gd name="G4" fmla="+/ 4391 21600 2"/>
              <a:gd name="G5" fmla="+/ G1 0 2"/>
              <a:gd name="G6" fmla="*/ 21600 21600 4391"/>
              <a:gd name="G7" fmla="*/ G6 1 2"/>
              <a:gd name="G8" fmla="+- 21600 0 G7"/>
              <a:gd name="G9" fmla="*/ 21600 1 2"/>
              <a:gd name="G10" fmla="+- 4391 0 G9"/>
              <a:gd name="G11" fmla="?: G10 G8 0"/>
              <a:gd name="G12" fmla="?: G10 G7 21600"/>
              <a:gd name="T0" fmla="*/ 19404 w 21600"/>
              <a:gd name="T1" fmla="*/ 10800 h 21600"/>
              <a:gd name="T2" fmla="*/ 10800 w 21600"/>
              <a:gd name="T3" fmla="*/ 21600 h 21600"/>
              <a:gd name="T4" fmla="*/ 2196 w 21600"/>
              <a:gd name="T5" fmla="*/ 10800 h 21600"/>
              <a:gd name="T6" fmla="*/ 10800 w 21600"/>
              <a:gd name="T7" fmla="*/ 0 h 21600"/>
              <a:gd name="T8" fmla="*/ 3996 w 21600"/>
              <a:gd name="T9" fmla="*/ 3996 h 21600"/>
              <a:gd name="T10" fmla="*/ 17604 w 21600"/>
              <a:gd name="T11" fmla="*/ 1760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391" y="21600"/>
                </a:lnTo>
                <a:lnTo>
                  <a:pt x="17209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96661" name="AutoShape 21"/>
          <p:cNvSpPr>
            <a:spLocks noChangeArrowheads="1"/>
          </p:cNvSpPr>
          <p:nvPr/>
        </p:nvSpPr>
        <p:spPr bwMode="auto">
          <a:xfrm rot="16200000" flipV="1">
            <a:off x="7586663" y="4791075"/>
            <a:ext cx="274638" cy="2365375"/>
          </a:xfrm>
          <a:custGeom>
            <a:avLst/>
            <a:gdLst>
              <a:gd name="G0" fmla="+- 4391 0 0"/>
              <a:gd name="G1" fmla="+- 21600 0 4391"/>
              <a:gd name="G2" fmla="*/ 4391 1 2"/>
              <a:gd name="G3" fmla="+- 21600 0 G2"/>
              <a:gd name="G4" fmla="+/ 4391 21600 2"/>
              <a:gd name="G5" fmla="+/ G1 0 2"/>
              <a:gd name="G6" fmla="*/ 21600 21600 4391"/>
              <a:gd name="G7" fmla="*/ G6 1 2"/>
              <a:gd name="G8" fmla="+- 21600 0 G7"/>
              <a:gd name="G9" fmla="*/ 21600 1 2"/>
              <a:gd name="G10" fmla="+- 4391 0 G9"/>
              <a:gd name="G11" fmla="?: G10 G8 0"/>
              <a:gd name="G12" fmla="?: G10 G7 21600"/>
              <a:gd name="T0" fmla="*/ 19404 w 21600"/>
              <a:gd name="T1" fmla="*/ 10800 h 21600"/>
              <a:gd name="T2" fmla="*/ 10800 w 21600"/>
              <a:gd name="T3" fmla="*/ 21600 h 21600"/>
              <a:gd name="T4" fmla="*/ 2196 w 21600"/>
              <a:gd name="T5" fmla="*/ 10800 h 21600"/>
              <a:gd name="T6" fmla="*/ 10800 w 21600"/>
              <a:gd name="T7" fmla="*/ 0 h 21600"/>
              <a:gd name="T8" fmla="*/ 3996 w 21600"/>
              <a:gd name="T9" fmla="*/ 3996 h 21600"/>
              <a:gd name="T10" fmla="*/ 17604 w 21600"/>
              <a:gd name="T11" fmla="*/ 1760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391" y="21600"/>
                </a:lnTo>
                <a:lnTo>
                  <a:pt x="17209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99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96662" name="Group 22"/>
          <p:cNvGrpSpPr>
            <a:grpSpLocks/>
          </p:cNvGrpSpPr>
          <p:nvPr/>
        </p:nvGrpSpPr>
        <p:grpSpPr bwMode="auto">
          <a:xfrm>
            <a:off x="2746375" y="5811838"/>
            <a:ext cx="3844925" cy="366713"/>
            <a:chOff x="2549" y="1167"/>
            <a:chExt cx="987" cy="176"/>
          </a:xfrm>
        </p:grpSpPr>
        <p:sp>
          <p:nvSpPr>
            <p:cNvPr id="496663" name="Oval 23"/>
            <p:cNvSpPr>
              <a:spLocks noChangeArrowheads="1"/>
            </p:cNvSpPr>
            <p:nvPr/>
          </p:nvSpPr>
          <p:spPr bwMode="auto">
            <a:xfrm>
              <a:off x="2587" y="1189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96664" name="Oval 24"/>
            <p:cNvSpPr>
              <a:spLocks noChangeArrowheads="1"/>
            </p:cNvSpPr>
            <p:nvPr/>
          </p:nvSpPr>
          <p:spPr bwMode="auto">
            <a:xfrm>
              <a:off x="2549" y="1279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96665" name="Oval 25"/>
            <p:cNvSpPr>
              <a:spLocks noChangeArrowheads="1"/>
            </p:cNvSpPr>
            <p:nvPr/>
          </p:nvSpPr>
          <p:spPr bwMode="auto">
            <a:xfrm>
              <a:off x="3453" y="1287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  <p:sp>
          <p:nvSpPr>
            <p:cNvPr id="496666" name="Oval 26"/>
            <p:cNvSpPr>
              <a:spLocks noChangeArrowheads="1"/>
            </p:cNvSpPr>
            <p:nvPr/>
          </p:nvSpPr>
          <p:spPr bwMode="auto">
            <a:xfrm>
              <a:off x="3434" y="1167"/>
              <a:ext cx="83" cy="5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496667" name="Text Box 27"/>
          <p:cNvSpPr txBox="1">
            <a:spLocks noChangeArrowheads="1"/>
          </p:cNvSpPr>
          <p:nvPr/>
        </p:nvSpPr>
        <p:spPr bwMode="auto">
          <a:xfrm>
            <a:off x="303213" y="3275013"/>
            <a:ext cx="473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Residual inner disc</a:t>
            </a:r>
            <a:endParaRPr lang="en-US"/>
          </a:p>
        </p:txBody>
      </p:sp>
      <p:sp>
        <p:nvSpPr>
          <p:cNvPr id="496668" name="Text Box 28"/>
          <p:cNvSpPr txBox="1">
            <a:spLocks noChangeArrowheads="1"/>
          </p:cNvSpPr>
          <p:nvPr/>
        </p:nvSpPr>
        <p:spPr bwMode="auto">
          <a:xfrm>
            <a:off x="303213" y="4976813"/>
            <a:ext cx="4732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Inner rim of truncated disc</a:t>
            </a:r>
            <a:endParaRPr lang="en-US"/>
          </a:p>
        </p:txBody>
      </p:sp>
      <p:sp>
        <p:nvSpPr>
          <p:cNvPr id="496669" name="Line 29"/>
          <p:cNvSpPr>
            <a:spLocks noChangeShapeType="1"/>
          </p:cNvSpPr>
          <p:nvPr/>
        </p:nvSpPr>
        <p:spPr bwMode="auto">
          <a:xfrm>
            <a:off x="2728913" y="5881688"/>
            <a:ext cx="1587" cy="17780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6670" name="Line 30"/>
          <p:cNvSpPr>
            <a:spLocks noChangeShapeType="1"/>
          </p:cNvSpPr>
          <p:nvPr/>
        </p:nvSpPr>
        <p:spPr bwMode="auto">
          <a:xfrm>
            <a:off x="6583363" y="5888038"/>
            <a:ext cx="1587" cy="17780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571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ChangeArrowheads="1"/>
          </p:cNvSpPr>
          <p:nvPr/>
        </p:nvSpPr>
        <p:spPr bwMode="auto">
          <a:xfrm>
            <a:off x="685800" y="12065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FFCC00"/>
                </a:solidFill>
              </a:rPr>
              <a:t>Soft excess? NOT from the disc!</a:t>
            </a:r>
          </a:p>
        </p:txBody>
      </p:sp>
      <p:pic>
        <p:nvPicPr>
          <p:cNvPr id="470019" name="Picture 3" descr="pg1211_unspec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44846" r="27057" b="16832"/>
          <a:stretch>
            <a:fillRect/>
          </a:stretch>
        </p:blipFill>
        <p:spPr bwMode="auto">
          <a:xfrm>
            <a:off x="3398838" y="1917700"/>
            <a:ext cx="5659437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0" name="Picture 4" descr="pg1211_unspec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13588" r="27287" b="54543"/>
          <a:stretch>
            <a:fillRect/>
          </a:stretch>
        </p:blipFill>
        <p:spPr bwMode="auto">
          <a:xfrm>
            <a:off x="3376613" y="1436688"/>
            <a:ext cx="5668962" cy="37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6607175" y="5872163"/>
            <a:ext cx="2713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800080"/>
                </a:solidFill>
              </a:rPr>
              <a:t>Gierli</a:t>
            </a:r>
            <a:r>
              <a:rPr lang="en-GB" sz="1600">
                <a:solidFill>
                  <a:srgbClr val="800080"/>
                </a:solidFill>
                <a:cs typeface="Times New Roman" pitchFamily="18" charset="0"/>
              </a:rPr>
              <a:t>ń</a:t>
            </a:r>
            <a:r>
              <a:rPr lang="en-GB" sz="1600">
                <a:solidFill>
                  <a:srgbClr val="800080"/>
                </a:solidFill>
              </a:rPr>
              <a:t>ski &amp; Done 2004</a:t>
            </a:r>
          </a:p>
        </p:txBody>
      </p:sp>
      <p:sp>
        <p:nvSpPr>
          <p:cNvPr id="470022" name="Rectangle 6"/>
          <p:cNvSpPr>
            <a:spLocks noChangeArrowheads="1"/>
          </p:cNvSpPr>
          <p:nvPr/>
        </p:nvSpPr>
        <p:spPr bwMode="auto">
          <a:xfrm>
            <a:off x="8842375" y="2546350"/>
            <a:ext cx="4635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4627563" y="1519238"/>
            <a:ext cx="4164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solidFill>
                  <a:srgbClr val="0000FF"/>
                </a:solidFill>
              </a:rPr>
              <a:t>PG1211: disk for M=10</a:t>
            </a:r>
            <a:r>
              <a:rPr lang="en-GB" sz="2000" baseline="30000">
                <a:solidFill>
                  <a:srgbClr val="0000FF"/>
                </a:solidFill>
              </a:rPr>
              <a:t>8 </a:t>
            </a:r>
            <a:r>
              <a:rPr lang="en-GB" sz="2000">
                <a:solidFill>
                  <a:srgbClr val="0000FF"/>
                </a:solidFill>
              </a:rPr>
              <a:t>M</a:t>
            </a:r>
            <a:r>
              <a:rPr lang="en-GB" sz="2000" baseline="-25000">
                <a:solidFill>
                  <a:srgbClr val="0000FF"/>
                </a:solidFill>
                <a:sym typeface="Wingdings 2" pitchFamily="18" charset="2"/>
              </a:rPr>
              <a:t></a:t>
            </a:r>
            <a:r>
              <a:rPr lang="en-GB" sz="2000">
                <a:solidFill>
                  <a:srgbClr val="0000FF"/>
                </a:solidFill>
              </a:rPr>
              <a:t> L/L</a:t>
            </a:r>
            <a:r>
              <a:rPr lang="en-GB" sz="2000" baseline="-25000">
                <a:solidFill>
                  <a:srgbClr val="0000FF"/>
                </a:solidFill>
              </a:rPr>
              <a:t>Edd</a:t>
            </a:r>
            <a:r>
              <a:rPr lang="en-GB" sz="2000">
                <a:solidFill>
                  <a:srgbClr val="0000FF"/>
                </a:solidFill>
              </a:rPr>
              <a:t>=1</a:t>
            </a:r>
          </a:p>
        </p:txBody>
      </p:sp>
      <p:sp>
        <p:nvSpPr>
          <p:cNvPr id="470024" name="Rectangle 8"/>
          <p:cNvSpPr>
            <a:spLocks noChangeArrowheads="1"/>
          </p:cNvSpPr>
          <p:nvPr/>
        </p:nvSpPr>
        <p:spPr bwMode="auto">
          <a:xfrm>
            <a:off x="8856663" y="2546350"/>
            <a:ext cx="42068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0025" name="Oval 9"/>
          <p:cNvSpPr>
            <a:spLocks noChangeArrowheads="1"/>
          </p:cNvSpPr>
          <p:nvPr/>
        </p:nvSpPr>
        <p:spPr bwMode="auto">
          <a:xfrm>
            <a:off x="8342313" y="2211388"/>
            <a:ext cx="334962" cy="349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0026" name="Oval 10"/>
          <p:cNvSpPr>
            <a:spLocks noChangeArrowheads="1"/>
          </p:cNvSpPr>
          <p:nvPr/>
        </p:nvSpPr>
        <p:spPr bwMode="auto">
          <a:xfrm>
            <a:off x="8099425" y="2220913"/>
            <a:ext cx="595313" cy="420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0027" name="Freeform 11"/>
          <p:cNvSpPr>
            <a:spLocks/>
          </p:cNvSpPr>
          <p:nvPr/>
        </p:nvSpPr>
        <p:spPr bwMode="auto">
          <a:xfrm>
            <a:off x="4689475" y="2589213"/>
            <a:ext cx="2192338" cy="1604962"/>
          </a:xfrm>
          <a:custGeom>
            <a:avLst/>
            <a:gdLst>
              <a:gd name="T0" fmla="*/ 0 w 1381"/>
              <a:gd name="T1" fmla="*/ 947 h 1011"/>
              <a:gd name="T2" fmla="*/ 667 w 1381"/>
              <a:gd name="T3" fmla="*/ 88 h 1011"/>
              <a:gd name="T4" fmla="*/ 1061 w 1381"/>
              <a:gd name="T5" fmla="*/ 417 h 1011"/>
              <a:gd name="T6" fmla="*/ 1381 w 1381"/>
              <a:gd name="T7" fmla="*/ 1011 h 1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81" h="1011">
                <a:moveTo>
                  <a:pt x="0" y="947"/>
                </a:moveTo>
                <a:cubicBezTo>
                  <a:pt x="113" y="804"/>
                  <a:pt x="490" y="176"/>
                  <a:pt x="667" y="88"/>
                </a:cubicBezTo>
                <a:cubicBezTo>
                  <a:pt x="844" y="0"/>
                  <a:pt x="942" y="263"/>
                  <a:pt x="1061" y="417"/>
                </a:cubicBezTo>
                <a:cubicBezTo>
                  <a:pt x="1180" y="571"/>
                  <a:pt x="1281" y="794"/>
                  <a:pt x="1381" y="1011"/>
                </a:cubicBezTo>
              </a:path>
            </a:pathLst>
          </a:custGeom>
          <a:noFill/>
          <a:ln w="38100" cap="flat" cmpd="sng">
            <a:solidFill>
              <a:srgbClr val="00FF00">
                <a:alpha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0028" name="Freeform 12"/>
          <p:cNvSpPr>
            <a:spLocks/>
          </p:cNvSpPr>
          <p:nvPr/>
        </p:nvSpPr>
        <p:spPr bwMode="auto">
          <a:xfrm>
            <a:off x="4630738" y="2570163"/>
            <a:ext cx="1568450" cy="2408237"/>
          </a:xfrm>
          <a:custGeom>
            <a:avLst/>
            <a:gdLst>
              <a:gd name="T0" fmla="*/ 0 w 988"/>
              <a:gd name="T1" fmla="*/ 648 h 1517"/>
              <a:gd name="T2" fmla="*/ 320 w 988"/>
              <a:gd name="T3" fmla="*/ 237 h 1517"/>
              <a:gd name="T4" fmla="*/ 512 w 988"/>
              <a:gd name="T5" fmla="*/ 45 h 1517"/>
              <a:gd name="T6" fmla="*/ 713 w 988"/>
              <a:gd name="T7" fmla="*/ 82 h 1517"/>
              <a:gd name="T8" fmla="*/ 841 w 988"/>
              <a:gd name="T9" fmla="*/ 539 h 1517"/>
              <a:gd name="T10" fmla="*/ 988 w 988"/>
              <a:gd name="T11" fmla="*/ 1517 h 1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88" h="1517">
                <a:moveTo>
                  <a:pt x="0" y="648"/>
                </a:moveTo>
                <a:cubicBezTo>
                  <a:pt x="117" y="492"/>
                  <a:pt x="235" y="337"/>
                  <a:pt x="320" y="237"/>
                </a:cubicBezTo>
                <a:cubicBezTo>
                  <a:pt x="405" y="137"/>
                  <a:pt x="446" y="71"/>
                  <a:pt x="512" y="45"/>
                </a:cubicBezTo>
                <a:cubicBezTo>
                  <a:pt x="578" y="19"/>
                  <a:pt x="658" y="0"/>
                  <a:pt x="713" y="82"/>
                </a:cubicBezTo>
                <a:cubicBezTo>
                  <a:pt x="768" y="164"/>
                  <a:pt x="795" y="300"/>
                  <a:pt x="841" y="539"/>
                </a:cubicBezTo>
                <a:cubicBezTo>
                  <a:pt x="887" y="778"/>
                  <a:pt x="958" y="1313"/>
                  <a:pt x="988" y="151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965700" y="3282950"/>
            <a:ext cx="1930400" cy="1782763"/>
          </a:xfrm>
          <a:custGeom>
            <a:avLst/>
            <a:gdLst>
              <a:gd name="T0" fmla="*/ 0 w 1216"/>
              <a:gd name="T1" fmla="*/ 1123 h 1123"/>
              <a:gd name="T2" fmla="*/ 539 w 1216"/>
              <a:gd name="T3" fmla="*/ 154 h 1123"/>
              <a:gd name="T4" fmla="*/ 1033 w 1216"/>
              <a:gd name="T5" fmla="*/ 199 h 1123"/>
              <a:gd name="T6" fmla="*/ 1216 w 1216"/>
              <a:gd name="T7" fmla="*/ 702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16" h="1123">
                <a:moveTo>
                  <a:pt x="0" y="1123"/>
                </a:moveTo>
                <a:cubicBezTo>
                  <a:pt x="90" y="961"/>
                  <a:pt x="367" y="308"/>
                  <a:pt x="539" y="154"/>
                </a:cubicBezTo>
                <a:cubicBezTo>
                  <a:pt x="711" y="0"/>
                  <a:pt x="920" y="108"/>
                  <a:pt x="1033" y="199"/>
                </a:cubicBezTo>
                <a:cubicBezTo>
                  <a:pt x="1146" y="290"/>
                  <a:pt x="1178" y="597"/>
                  <a:pt x="1216" y="702"/>
                </a:cubicBezTo>
              </a:path>
            </a:pathLst>
          </a:custGeom>
          <a:noFill/>
          <a:ln w="38100" cap="flat" cmpd="sng">
            <a:solidFill>
              <a:srgbClr val="00FF00">
                <a:alpha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0030" name="Rectangle 14"/>
          <p:cNvSpPr>
            <a:spLocks noChangeArrowheads="1"/>
          </p:cNvSpPr>
          <p:nvPr/>
        </p:nvSpPr>
        <p:spPr bwMode="auto">
          <a:xfrm>
            <a:off x="134938" y="1457325"/>
            <a:ext cx="29337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FF99"/>
                </a:solidFill>
              </a:rPr>
              <a:t>NOT THE DISC - doesn’t get close to rise in data at 1keV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FF99"/>
                </a:solidFill>
              </a:rPr>
              <a:t>unless extreme spin and/or modified by advection – but disc tail very steep while SX gradual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FF99"/>
                </a:solidFill>
              </a:rPr>
              <a:t>Compton scattering of disc by low </a:t>
            </a:r>
            <a:r>
              <a:rPr lang="en-GB" dirty="0" err="1">
                <a:solidFill>
                  <a:srgbClr val="FFFF99"/>
                </a:solidFill>
              </a:rPr>
              <a:t>T</a:t>
            </a:r>
            <a:r>
              <a:rPr lang="en-GB" baseline="-25000" dirty="0" err="1">
                <a:solidFill>
                  <a:srgbClr val="FFFF99"/>
                </a:solidFill>
              </a:rPr>
              <a:t>e</a:t>
            </a:r>
            <a:r>
              <a:rPr lang="en-GB" dirty="0">
                <a:solidFill>
                  <a:srgbClr val="FFFF99"/>
                </a:solidFill>
              </a:rPr>
              <a:t>, high </a:t>
            </a:r>
            <a:r>
              <a:rPr lang="en-GB" dirty="0">
                <a:solidFill>
                  <a:srgbClr val="FFFF99"/>
                </a:solidFill>
                <a:latin typeface="Symbol" pitchFamily="18" charset="2"/>
              </a:rPr>
              <a:t>t</a:t>
            </a:r>
            <a:r>
              <a:rPr lang="en-GB" dirty="0">
                <a:solidFill>
                  <a:srgbClr val="FFFF99"/>
                </a:solidFill>
              </a:rPr>
              <a:t> material? </a:t>
            </a:r>
            <a:r>
              <a:rPr lang="en-GB" sz="1600" dirty="0" err="1">
                <a:solidFill>
                  <a:srgbClr val="FFFF99"/>
                </a:solidFill>
              </a:rPr>
              <a:t>Magdziarz</a:t>
            </a:r>
            <a:r>
              <a:rPr lang="en-GB" sz="1600" dirty="0">
                <a:solidFill>
                  <a:srgbClr val="FFFF99"/>
                </a:solidFill>
              </a:rPr>
              <a:t> et al 1998</a:t>
            </a:r>
            <a:r>
              <a:rPr lang="en-GB" dirty="0">
                <a:solidFill>
                  <a:srgbClr val="FFFF99"/>
                </a:solidFill>
              </a:rPr>
              <a:t>, </a:t>
            </a:r>
            <a:r>
              <a:rPr lang="en-GB" sz="1600" dirty="0">
                <a:solidFill>
                  <a:srgbClr val="FFFF99"/>
                </a:solidFill>
              </a:rPr>
              <a:t>Czerny et al 2003</a:t>
            </a:r>
          </a:p>
        </p:txBody>
      </p:sp>
      <p:sp>
        <p:nvSpPr>
          <p:cNvPr id="470031" name="Oval 15"/>
          <p:cNvSpPr>
            <a:spLocks noChangeArrowheads="1"/>
          </p:cNvSpPr>
          <p:nvPr/>
        </p:nvSpPr>
        <p:spPr bwMode="auto">
          <a:xfrm>
            <a:off x="3810000" y="4927600"/>
            <a:ext cx="595313" cy="4206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1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905793" y="1262062"/>
            <a:ext cx="5033254" cy="5010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95338" y="1190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 </a:t>
            </a:r>
            <a:r>
              <a:rPr lang="en-GB" sz="4400" b="1" dirty="0" smtClean="0">
                <a:solidFill>
                  <a:srgbClr val="008000"/>
                </a:solidFill>
              </a:rPr>
              <a:t>FRI/LINER AGN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 rot="16200000">
            <a:off x="6692918" y="4195258"/>
            <a:ext cx="314166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i="0" dirty="0" err="1" smtClean="0">
                <a:solidFill>
                  <a:srgbClr val="008000"/>
                </a:solidFill>
              </a:rPr>
              <a:t>Nemmen</a:t>
            </a:r>
            <a:r>
              <a:rPr lang="en-GB" sz="1600" i="0" dirty="0" smtClean="0">
                <a:solidFill>
                  <a:srgbClr val="008000"/>
                </a:solidFill>
              </a:rPr>
              <a:t> et al 2012 </a:t>
            </a:r>
            <a:endParaRPr lang="en-US" sz="1600" i="0" dirty="0">
              <a:solidFill>
                <a:srgbClr val="008000"/>
              </a:solidFill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397678" y="4672013"/>
            <a:ext cx="32194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i="0" dirty="0" smtClean="0">
                <a:solidFill>
                  <a:srgbClr val="6666FF"/>
                </a:solidFill>
              </a:rPr>
              <a:t>L/L</a:t>
            </a:r>
            <a:r>
              <a:rPr lang="en-GB" i="0" baseline="-25000" dirty="0" smtClean="0">
                <a:solidFill>
                  <a:srgbClr val="6666FF"/>
                </a:solidFill>
              </a:rPr>
              <a:t>Edd</a:t>
            </a:r>
            <a:r>
              <a:rPr lang="en-GB" i="0" dirty="0" smtClean="0">
                <a:solidFill>
                  <a:srgbClr val="6666FF"/>
                </a:solidFill>
              </a:rPr>
              <a:t>~10</a:t>
            </a:r>
            <a:r>
              <a:rPr lang="en-GB" i="0" baseline="30000" dirty="0" smtClean="0">
                <a:solidFill>
                  <a:srgbClr val="6666FF"/>
                </a:solidFill>
              </a:rPr>
              <a:t>-5 </a:t>
            </a:r>
          </a:p>
          <a:p>
            <a:pPr eaLnBrk="1" hangingPunct="1"/>
            <a:r>
              <a:rPr lang="en-GB" i="0" dirty="0" smtClean="0">
                <a:solidFill>
                  <a:srgbClr val="6666FF"/>
                </a:solidFill>
              </a:rPr>
              <a:t>M/M</a:t>
            </a:r>
            <a:r>
              <a:rPr lang="en-GB" i="0" baseline="-25000" dirty="0" smtClean="0">
                <a:solidFill>
                  <a:srgbClr val="6666FF"/>
                </a:solidFill>
              </a:rPr>
              <a:t>Edd</a:t>
            </a:r>
            <a:r>
              <a:rPr lang="en-GB" i="0" dirty="0" smtClean="0">
                <a:solidFill>
                  <a:srgbClr val="6666FF"/>
                </a:solidFill>
              </a:rPr>
              <a:t>~10</a:t>
            </a:r>
            <a:r>
              <a:rPr lang="en-GB" i="0" baseline="30000" dirty="0" smtClean="0">
                <a:solidFill>
                  <a:srgbClr val="6666FF"/>
                </a:solidFill>
              </a:rPr>
              <a:t>-2.5</a:t>
            </a:r>
            <a:endParaRPr lang="en-GB" i="0" baseline="30000" dirty="0">
              <a:solidFill>
                <a:srgbClr val="6666FF"/>
              </a:solidFill>
            </a:endParaRPr>
          </a:p>
          <a:p>
            <a:pPr eaLnBrk="1" hangingPunct="1"/>
            <a:endParaRPr lang="en-GB" i="0" baseline="30000" dirty="0">
              <a:solidFill>
                <a:srgbClr val="6666FF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336196" y="3286539"/>
            <a:ext cx="250135" cy="662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052159" y="2332831"/>
            <a:ext cx="1543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i="0" dirty="0" smtClean="0">
                <a:solidFill>
                  <a:srgbClr val="6666FF"/>
                </a:solidFill>
              </a:rPr>
              <a:t>M=2x10</a:t>
            </a:r>
            <a:r>
              <a:rPr lang="en-GB" i="0" baseline="30000" dirty="0" smtClean="0">
                <a:solidFill>
                  <a:srgbClr val="6666FF"/>
                </a:solidFill>
              </a:rPr>
              <a:t>8</a:t>
            </a:r>
            <a:endParaRPr lang="en-GB" i="0" dirty="0">
              <a:solidFill>
                <a:srgbClr val="6666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7460" r="8598" b="12681"/>
          <a:stretch/>
        </p:blipFill>
        <p:spPr>
          <a:xfrm>
            <a:off x="3190295" y="2305050"/>
            <a:ext cx="5877505" cy="43624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5" t="6828" r="17613" b="15530"/>
          <a:stretch/>
        </p:blipFill>
        <p:spPr bwMode="auto">
          <a:xfrm>
            <a:off x="4152900" y="1262063"/>
            <a:ext cx="4705350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47424" y="2429520"/>
            <a:ext cx="3181576" cy="320928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LINERS – which are all FRI 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Don’t seen to have BBB or IR bump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But its </a:t>
            </a:r>
            <a:r>
              <a:rPr lang="en-GB" sz="2400" dirty="0" err="1" smtClean="0">
                <a:solidFill>
                  <a:srgbClr val="008000"/>
                </a:solidFill>
              </a:rPr>
              <a:t>contaversial</a:t>
            </a:r>
            <a:r>
              <a:rPr lang="en-GB" sz="2400" dirty="0" smtClean="0">
                <a:solidFill>
                  <a:srgbClr val="008000"/>
                </a:solidFill>
              </a:rPr>
              <a:t> (</a:t>
            </a:r>
            <a:r>
              <a:rPr lang="en-GB" sz="2400" dirty="0" err="1" smtClean="0">
                <a:solidFill>
                  <a:srgbClr val="008000"/>
                </a:solidFill>
              </a:rPr>
              <a:t>Maoz</a:t>
            </a:r>
            <a:r>
              <a:rPr lang="en-GB" sz="2400" dirty="0" smtClean="0">
                <a:solidFill>
                  <a:srgbClr val="008000"/>
                </a:solidFill>
              </a:rPr>
              <a:t> 2007v Yu, Yuan &amp; </a:t>
            </a:r>
            <a:r>
              <a:rPr lang="en-GB" sz="2400" dirty="0" err="1" smtClean="0">
                <a:solidFill>
                  <a:srgbClr val="008000"/>
                </a:solidFill>
              </a:rPr>
              <a:t>Ho</a:t>
            </a:r>
            <a:r>
              <a:rPr lang="en-GB" sz="2400" dirty="0" smtClean="0">
                <a:solidFill>
                  <a:srgbClr val="008000"/>
                </a:solidFill>
              </a:rPr>
              <a:t> 2011)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 smtClean="0">
                <a:solidFill>
                  <a:srgbClr val="008000"/>
                </a:solidFill>
              </a:rPr>
              <a:t>But not at all </a:t>
            </a:r>
            <a:r>
              <a:rPr lang="en-GB" sz="2400" dirty="0" err="1" smtClean="0">
                <a:solidFill>
                  <a:srgbClr val="008000"/>
                </a:solidFill>
              </a:rPr>
              <a:t>contraversial</a:t>
            </a:r>
            <a:r>
              <a:rPr lang="en-GB" sz="2400" dirty="0" smtClean="0">
                <a:solidFill>
                  <a:srgbClr val="008000"/>
                </a:solidFill>
              </a:rPr>
              <a:t> that when you look DOWN the jet they are different!</a:t>
            </a:r>
          </a:p>
          <a:p>
            <a:pPr eaLnBrk="1" hangingPunct="1">
              <a:lnSpc>
                <a:spcPct val="90000"/>
              </a:lnSpc>
            </a:pPr>
            <a:endParaRPr lang="en-GB" sz="24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55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8113"/>
            <a:ext cx="8458200" cy="1143000"/>
          </a:xfrm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Range of local high L/L</a:t>
            </a:r>
            <a:r>
              <a:rPr lang="en-GB" b="1" baseline="-25000">
                <a:solidFill>
                  <a:srgbClr val="FFCC00"/>
                </a:solidFill>
              </a:rPr>
              <a:t>Edd</a:t>
            </a:r>
            <a:r>
              <a:rPr lang="en-GB" b="1">
                <a:solidFill>
                  <a:srgbClr val="FFCC00"/>
                </a:solidFill>
              </a:rPr>
              <a:t> AGN</a:t>
            </a:r>
            <a:endParaRPr lang="en-GB" b="1" baseline="-25000">
              <a:solidFill>
                <a:srgbClr val="FFCC00"/>
              </a:solidFill>
            </a:endParaRPr>
          </a:p>
        </p:txBody>
      </p:sp>
      <p:pic>
        <p:nvPicPr>
          <p:cNvPr id="503811" name="Picture 3" descr="mcg6_abs_2ref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45" r="9264"/>
          <a:stretch>
            <a:fillRect/>
          </a:stretch>
        </p:blipFill>
        <p:spPr bwMode="auto">
          <a:xfrm>
            <a:off x="685800" y="8412163"/>
            <a:ext cx="5441950" cy="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812" name="Picture 4" descr="om_panelA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31844" r="11932" b="17682"/>
          <a:stretch>
            <a:fillRect/>
          </a:stretch>
        </p:blipFill>
        <p:spPr bwMode="auto">
          <a:xfrm>
            <a:off x="2690813" y="1397000"/>
            <a:ext cx="6353175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813" name="Picture 5" descr="om_panelB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16286" r="13068" b="36253"/>
          <a:stretch>
            <a:fillRect/>
          </a:stretch>
        </p:blipFill>
        <p:spPr bwMode="auto">
          <a:xfrm>
            <a:off x="2722563" y="1404938"/>
            <a:ext cx="6221412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30163" y="831850"/>
            <a:ext cx="2520950" cy="598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en-GB">
              <a:solidFill>
                <a:srgbClr val="FFFF99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Soft excess: factor ~2 at 0.5 keV but can be much larger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Lsx/Lbol &lt;&lt;1 in </a:t>
            </a:r>
            <a:r>
              <a:rPr lang="en-GB" i="1">
                <a:solidFill>
                  <a:srgbClr val="FFFF99"/>
                </a:solidFill>
              </a:rPr>
              <a:t>MOST</a:t>
            </a:r>
            <a:r>
              <a:rPr lang="en-GB">
                <a:solidFill>
                  <a:srgbClr val="FFFF99"/>
                </a:solidFill>
              </a:rPr>
              <a:t> AGN but REJ1034…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Standard disc is far too cool and its Wien tail is too steep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Always at same energy! </a:t>
            </a:r>
          </a:p>
          <a:p>
            <a:pPr marL="342900" indent="-342900" algn="l">
              <a:spcBef>
                <a:spcPct val="20000"/>
              </a:spcBef>
            </a:pPr>
            <a:endParaRPr lang="en-GB">
              <a:solidFill>
                <a:srgbClr val="FFFF99"/>
              </a:solidFill>
            </a:endParaRPr>
          </a:p>
        </p:txBody>
      </p:sp>
      <p:sp>
        <p:nvSpPr>
          <p:cNvPr id="503815" name="Rectangle 7"/>
          <p:cNvSpPr>
            <a:spLocks noChangeArrowheads="1"/>
          </p:cNvSpPr>
          <p:nvPr/>
        </p:nvSpPr>
        <p:spPr bwMode="auto">
          <a:xfrm>
            <a:off x="6032500" y="1085850"/>
            <a:ext cx="3105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>
                <a:solidFill>
                  <a:srgbClr val="FFFF99"/>
                </a:solidFill>
              </a:rPr>
              <a:t>Middleton, Done &amp; Gierlinski 2007</a:t>
            </a:r>
          </a:p>
        </p:txBody>
      </p:sp>
    </p:spTree>
    <p:extLst>
      <p:ext uri="{BB962C8B-B14F-4D97-AF65-F5344CB8AC3E}">
        <p14:creationId xmlns:p14="http://schemas.microsoft.com/office/powerpoint/2010/main" val="23194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5250"/>
            <a:ext cx="77724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Comptonisation?</a:t>
            </a:r>
            <a:endParaRPr lang="en-GB" b="1" baseline="-25000">
              <a:solidFill>
                <a:srgbClr val="FFCC00"/>
              </a:solidFill>
            </a:endParaRP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0175" y="849313"/>
            <a:ext cx="4391025" cy="5805487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en-GB">
              <a:solidFill>
                <a:srgbClr val="FFFF99"/>
              </a:solidFill>
            </a:endParaRPr>
          </a:p>
          <a:p>
            <a:r>
              <a:rPr lang="en-GB">
                <a:solidFill>
                  <a:srgbClr val="FFFF99"/>
                </a:solidFill>
              </a:rPr>
              <a:t>10</a:t>
            </a:r>
            <a:r>
              <a:rPr lang="en-GB" baseline="30000">
                <a:solidFill>
                  <a:srgbClr val="FFFF99"/>
                </a:solidFill>
              </a:rPr>
              <a:t>6</a:t>
            </a:r>
            <a:r>
              <a:rPr lang="en-GB">
                <a:solidFill>
                  <a:srgbClr val="FFFF99"/>
                </a:solidFill>
              </a:rPr>
              <a:t> &lt; M/M</a:t>
            </a:r>
            <a:r>
              <a:rPr lang="en-GB" baseline="-25000">
                <a:solidFill>
                  <a:srgbClr val="FFFF99"/>
                </a:solidFill>
                <a:sym typeface="Wingdings" pitchFamily="2" charset="2"/>
              </a:rPr>
              <a:t></a:t>
            </a:r>
            <a:r>
              <a:rPr lang="en-GB">
                <a:solidFill>
                  <a:srgbClr val="FFFF99"/>
                </a:solidFill>
              </a:rPr>
              <a:t> &lt; 10</a:t>
            </a:r>
            <a:r>
              <a:rPr lang="en-GB" baseline="30000">
                <a:solidFill>
                  <a:srgbClr val="FFFF99"/>
                </a:solidFill>
              </a:rPr>
              <a:t>9</a:t>
            </a:r>
            <a:r>
              <a:rPr lang="en-GB">
                <a:solidFill>
                  <a:srgbClr val="FFFF99"/>
                </a:solidFill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FF99"/>
                </a:solidFill>
              </a:rPr>
              <a:t>    0.1 &lt; L/L</a:t>
            </a:r>
            <a:r>
              <a:rPr lang="en-GB" baseline="-25000">
                <a:solidFill>
                  <a:srgbClr val="FFFF99"/>
                </a:solidFill>
              </a:rPr>
              <a:t>Edd</a:t>
            </a:r>
            <a:r>
              <a:rPr lang="en-GB">
                <a:solidFill>
                  <a:srgbClr val="FFFF99"/>
                </a:solidFill>
              </a:rPr>
              <a:t> &lt; 3</a:t>
            </a:r>
          </a:p>
          <a:p>
            <a:r>
              <a:rPr lang="en-GB">
                <a:solidFill>
                  <a:srgbClr val="FFFF99"/>
                </a:solidFill>
              </a:rPr>
              <a:t>ALL have approx. same kT</a:t>
            </a:r>
            <a:r>
              <a:rPr lang="en-GB" baseline="-25000">
                <a:solidFill>
                  <a:srgbClr val="FFFF99"/>
                </a:solidFill>
              </a:rPr>
              <a:t>e</a:t>
            </a:r>
            <a:r>
              <a:rPr lang="en-GB">
                <a:solidFill>
                  <a:srgbClr val="FFFF99"/>
                </a:solidFill>
              </a:rPr>
              <a:t> for soft excess!! </a:t>
            </a:r>
            <a:r>
              <a:rPr lang="en-GB" sz="1800">
                <a:solidFill>
                  <a:srgbClr val="FFFF99"/>
                </a:solidFill>
              </a:rPr>
              <a:t>Walter &amp; Fink 1993, Czerny et al 2003, Gierlinski &amp; Done 2004, Crummy et al 2006</a:t>
            </a:r>
          </a:p>
          <a:p>
            <a:r>
              <a:rPr lang="en-GB">
                <a:solidFill>
                  <a:srgbClr val="FFFF99"/>
                </a:solidFill>
              </a:rPr>
              <a:t>Yet this should depend on ratio of electron heating to cooling, and number of electrons to share energy</a:t>
            </a:r>
          </a:p>
          <a:p>
            <a:r>
              <a:rPr lang="en-GB">
                <a:solidFill>
                  <a:srgbClr val="FFFF99"/>
                </a:solidFill>
              </a:rPr>
              <a:t>Some sort of thermostat? </a:t>
            </a:r>
          </a:p>
        </p:txBody>
      </p:sp>
      <p:pic>
        <p:nvPicPr>
          <p:cNvPr id="471044" name="Picture 4" descr="agn_sx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2" t="14139" r="8052" b="68405"/>
          <a:stretch>
            <a:fillRect/>
          </a:stretch>
        </p:blipFill>
        <p:spPr bwMode="auto">
          <a:xfrm>
            <a:off x="4684713" y="1757363"/>
            <a:ext cx="4437062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45" name="Rectangle 5"/>
          <p:cNvSpPr>
            <a:spLocks noChangeArrowheads="1"/>
          </p:cNvSpPr>
          <p:nvPr/>
        </p:nvSpPr>
        <p:spPr bwMode="auto">
          <a:xfrm>
            <a:off x="6921500" y="1400175"/>
            <a:ext cx="2154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>
                <a:solidFill>
                  <a:srgbClr val="FFFF99"/>
                </a:solidFill>
              </a:rPr>
              <a:t>Gierlinski &amp; Done 2004</a:t>
            </a:r>
          </a:p>
        </p:txBody>
      </p:sp>
    </p:spTree>
    <p:extLst>
      <p:ext uri="{BB962C8B-B14F-4D97-AF65-F5344CB8AC3E}">
        <p14:creationId xmlns:p14="http://schemas.microsoft.com/office/powerpoint/2010/main" val="25401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-11113" y="-33338"/>
            <a:ext cx="9064626" cy="114300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Partially ionised, relativistic material</a:t>
            </a:r>
            <a:endParaRPr lang="en-GB" b="1" baseline="-25000">
              <a:solidFill>
                <a:srgbClr val="3333FF"/>
              </a:solidFill>
            </a:endParaRPr>
          </a:p>
        </p:txBody>
      </p:sp>
      <p:sp>
        <p:nvSpPr>
          <p:cNvPr id="472067" name="Text Box 3"/>
          <p:cNvSpPr txBox="1">
            <a:spLocks noChangeArrowheads="1"/>
          </p:cNvSpPr>
          <p:nvPr/>
        </p:nvSpPr>
        <p:spPr bwMode="auto">
          <a:xfrm>
            <a:off x="-65088" y="6494463"/>
            <a:ext cx="4602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/>
                    </a:gs>
                    <a:gs pos="100000">
                      <a:srgbClr val="465E7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>
                <a:solidFill>
                  <a:srgbClr val="FFFF99"/>
                </a:solidFill>
              </a:rPr>
              <a:t>Gierli</a:t>
            </a:r>
            <a:r>
              <a:rPr lang="en-GB" sz="1600">
                <a:solidFill>
                  <a:srgbClr val="FFFF99"/>
                </a:solidFill>
                <a:cs typeface="Times New Roman" pitchFamily="18" charset="0"/>
              </a:rPr>
              <a:t>ń</a:t>
            </a:r>
            <a:r>
              <a:rPr lang="en-GB" sz="1600">
                <a:solidFill>
                  <a:srgbClr val="FFFF99"/>
                </a:solidFill>
              </a:rPr>
              <a:t>ski &amp; Done 2004, Chevallier et al 2006</a:t>
            </a:r>
          </a:p>
        </p:txBody>
      </p:sp>
      <p:sp>
        <p:nvSpPr>
          <p:cNvPr id="472068" name="Text Box 4"/>
          <p:cNvSpPr txBox="1">
            <a:spLocks noChangeArrowheads="1"/>
          </p:cNvSpPr>
          <p:nvPr/>
        </p:nvSpPr>
        <p:spPr bwMode="auto">
          <a:xfrm>
            <a:off x="4600575" y="6494463"/>
            <a:ext cx="444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/>
                    </a:gs>
                    <a:gs pos="100000">
                      <a:srgbClr val="465E7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FFFF66"/>
                </a:solidFill>
              </a:rPr>
              <a:t>Fabian et al 2002; 2004 Miniutti &amp; Fabian 2004</a:t>
            </a:r>
          </a:p>
        </p:txBody>
      </p:sp>
      <p:pic>
        <p:nvPicPr>
          <p:cNvPr id="472069" name="Picture 5" descr="ref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6" r="7147" b="3366"/>
          <a:stretch>
            <a:fillRect/>
          </a:stretch>
        </p:blipFill>
        <p:spPr bwMode="auto">
          <a:xfrm>
            <a:off x="4652963" y="2601913"/>
            <a:ext cx="4533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0" name="Picture 6" descr="refl_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6" r="7147" b="3366"/>
          <a:stretch>
            <a:fillRect/>
          </a:stretch>
        </p:blipFill>
        <p:spPr bwMode="auto">
          <a:xfrm>
            <a:off x="4652963" y="2601913"/>
            <a:ext cx="4533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2071" name="Group 7"/>
          <p:cNvGrpSpPr>
            <a:grpSpLocks/>
          </p:cNvGrpSpPr>
          <p:nvPr/>
        </p:nvGrpSpPr>
        <p:grpSpPr bwMode="auto">
          <a:xfrm>
            <a:off x="5480050" y="3932238"/>
            <a:ext cx="3435350" cy="1417637"/>
            <a:chOff x="3452" y="2351"/>
            <a:chExt cx="2164" cy="893"/>
          </a:xfrm>
        </p:grpSpPr>
        <p:grpSp>
          <p:nvGrpSpPr>
            <p:cNvPr id="472072" name="Group 8"/>
            <p:cNvGrpSpPr>
              <a:grpSpLocks/>
            </p:cNvGrpSpPr>
            <p:nvPr/>
          </p:nvGrpSpPr>
          <p:grpSpPr bwMode="auto">
            <a:xfrm>
              <a:off x="3452" y="2940"/>
              <a:ext cx="2164" cy="304"/>
              <a:chOff x="757" y="2527"/>
              <a:chExt cx="1908" cy="323"/>
            </a:xfrm>
          </p:grpSpPr>
          <p:sp>
            <p:nvSpPr>
              <p:cNvPr id="472073" name="Line 9"/>
              <p:cNvSpPr>
                <a:spLocks noChangeShapeType="1"/>
              </p:cNvSpPr>
              <p:nvPr/>
            </p:nvSpPr>
            <p:spPr bwMode="auto">
              <a:xfrm flipH="1">
                <a:off x="757" y="2530"/>
                <a:ext cx="1893" cy="3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2074" name="Line 10"/>
              <p:cNvSpPr>
                <a:spLocks noChangeShapeType="1"/>
              </p:cNvSpPr>
              <p:nvPr/>
            </p:nvSpPr>
            <p:spPr bwMode="auto">
              <a:xfrm flipH="1">
                <a:off x="1751" y="2527"/>
                <a:ext cx="914" cy="15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72075" name="Line 11"/>
            <p:cNvSpPr>
              <a:spLocks noChangeShapeType="1"/>
            </p:cNvSpPr>
            <p:nvPr/>
          </p:nvSpPr>
          <p:spPr bwMode="auto">
            <a:xfrm>
              <a:off x="3865" y="2351"/>
              <a:ext cx="7" cy="78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grpSp>
        <p:nvGrpSpPr>
          <p:cNvPr id="472076" name="Group 12"/>
          <p:cNvGrpSpPr>
            <a:grpSpLocks/>
          </p:cNvGrpSpPr>
          <p:nvPr/>
        </p:nvGrpSpPr>
        <p:grpSpPr bwMode="auto">
          <a:xfrm>
            <a:off x="5732463" y="3590925"/>
            <a:ext cx="3175000" cy="758825"/>
            <a:chOff x="3611" y="2136"/>
            <a:chExt cx="2000" cy="478"/>
          </a:xfrm>
        </p:grpSpPr>
        <p:grpSp>
          <p:nvGrpSpPr>
            <p:cNvPr id="472077" name="Group 13"/>
            <p:cNvGrpSpPr>
              <a:grpSpLocks/>
            </p:cNvGrpSpPr>
            <p:nvPr/>
          </p:nvGrpSpPr>
          <p:grpSpPr bwMode="auto">
            <a:xfrm flipV="1">
              <a:off x="3611" y="2414"/>
              <a:ext cx="2000" cy="200"/>
              <a:chOff x="757" y="2527"/>
              <a:chExt cx="1908" cy="323"/>
            </a:xfrm>
          </p:grpSpPr>
          <p:sp>
            <p:nvSpPr>
              <p:cNvPr id="472078" name="Line 14"/>
              <p:cNvSpPr>
                <a:spLocks noChangeShapeType="1"/>
              </p:cNvSpPr>
              <p:nvPr/>
            </p:nvSpPr>
            <p:spPr bwMode="auto">
              <a:xfrm flipH="1">
                <a:off x="757" y="2530"/>
                <a:ext cx="1893" cy="3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2079" name="Line 15"/>
              <p:cNvSpPr>
                <a:spLocks noChangeShapeType="1"/>
              </p:cNvSpPr>
              <p:nvPr/>
            </p:nvSpPr>
            <p:spPr bwMode="auto">
              <a:xfrm flipH="1">
                <a:off x="1751" y="2527"/>
                <a:ext cx="914" cy="15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72080" name="Line 16"/>
            <p:cNvSpPr>
              <a:spLocks noChangeShapeType="1"/>
            </p:cNvSpPr>
            <p:nvPr/>
          </p:nvSpPr>
          <p:spPr bwMode="auto">
            <a:xfrm flipH="1">
              <a:off x="3858" y="2136"/>
              <a:ext cx="11" cy="23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pic>
        <p:nvPicPr>
          <p:cNvPr id="472081" name="Picture 17" descr="ab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6" r="7147" b="3366"/>
          <a:stretch>
            <a:fillRect/>
          </a:stretch>
        </p:blipFill>
        <p:spPr bwMode="auto">
          <a:xfrm>
            <a:off x="-6350" y="2659063"/>
            <a:ext cx="4533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82" name="Picture 18" descr="swin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6" r="7147" b="3366"/>
          <a:stretch>
            <a:fillRect/>
          </a:stretch>
        </p:blipFill>
        <p:spPr bwMode="auto">
          <a:xfrm>
            <a:off x="-6350" y="2659063"/>
            <a:ext cx="4533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2083" name="Group 19"/>
          <p:cNvGrpSpPr>
            <a:grpSpLocks/>
          </p:cNvGrpSpPr>
          <p:nvPr/>
        </p:nvGrpSpPr>
        <p:grpSpPr bwMode="auto">
          <a:xfrm>
            <a:off x="795338" y="4068763"/>
            <a:ext cx="3435350" cy="925512"/>
            <a:chOff x="501" y="2401"/>
            <a:chExt cx="2164" cy="583"/>
          </a:xfrm>
        </p:grpSpPr>
        <p:grpSp>
          <p:nvGrpSpPr>
            <p:cNvPr id="472084" name="Group 20"/>
            <p:cNvGrpSpPr>
              <a:grpSpLocks/>
            </p:cNvGrpSpPr>
            <p:nvPr/>
          </p:nvGrpSpPr>
          <p:grpSpPr bwMode="auto">
            <a:xfrm>
              <a:off x="501" y="2680"/>
              <a:ext cx="2164" cy="304"/>
              <a:chOff x="757" y="2527"/>
              <a:chExt cx="1908" cy="323"/>
            </a:xfrm>
          </p:grpSpPr>
          <p:sp>
            <p:nvSpPr>
              <p:cNvPr id="472085" name="Line 21"/>
              <p:cNvSpPr>
                <a:spLocks noChangeShapeType="1"/>
              </p:cNvSpPr>
              <p:nvPr/>
            </p:nvSpPr>
            <p:spPr bwMode="auto">
              <a:xfrm flipH="1">
                <a:off x="757" y="2530"/>
                <a:ext cx="1893" cy="3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2086" name="Line 22"/>
              <p:cNvSpPr>
                <a:spLocks noChangeShapeType="1"/>
              </p:cNvSpPr>
              <p:nvPr/>
            </p:nvSpPr>
            <p:spPr bwMode="auto">
              <a:xfrm flipH="1">
                <a:off x="1751" y="2527"/>
                <a:ext cx="914" cy="15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72087" name="Line 23"/>
            <p:cNvSpPr>
              <a:spLocks noChangeShapeType="1"/>
            </p:cNvSpPr>
            <p:nvPr/>
          </p:nvSpPr>
          <p:spPr bwMode="auto">
            <a:xfrm flipH="1">
              <a:off x="921" y="2401"/>
              <a:ext cx="2" cy="47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472088" name="Rectangle 24"/>
          <p:cNvSpPr>
            <a:spLocks noGrp="1" noChangeArrowheads="1"/>
          </p:cNvSpPr>
          <p:nvPr>
            <p:ph type="body" sz="half" idx="1"/>
          </p:nvPr>
        </p:nvSpPr>
        <p:spPr>
          <a:xfrm>
            <a:off x="-22225" y="915988"/>
            <a:ext cx="9337675" cy="1687512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>
                <a:solidFill>
                  <a:srgbClr val="FFFF66"/>
                </a:solidFill>
              </a:rPr>
              <a:t>Opacity jump at OVII/VIII at 0.7 keV: fixed energy</a:t>
            </a:r>
          </a:p>
          <a:p>
            <a:pPr>
              <a:lnSpc>
                <a:spcPct val="80000"/>
              </a:lnSpc>
            </a:pPr>
            <a:r>
              <a:rPr lang="en-GB" sz="2400">
                <a:solidFill>
                  <a:srgbClr val="FFFF66"/>
                </a:solidFill>
              </a:rPr>
              <a:t>Atomic features not seen so relativistic smearing sometimes extreme</a:t>
            </a:r>
          </a:p>
          <a:p>
            <a:pPr>
              <a:lnSpc>
                <a:spcPct val="80000"/>
              </a:lnSpc>
            </a:pPr>
            <a:r>
              <a:rPr lang="en-GB" sz="2400">
                <a:solidFill>
                  <a:srgbClr val="FFFF66"/>
                </a:solidFill>
              </a:rPr>
              <a:t>Reflection: needs intrinsic power law suppressed for large SX</a:t>
            </a:r>
          </a:p>
          <a:p>
            <a:pPr>
              <a:lnSpc>
                <a:spcPct val="80000"/>
              </a:lnSpc>
            </a:pPr>
            <a:r>
              <a:rPr lang="en-GB" sz="2400">
                <a:solidFill>
                  <a:srgbClr val="FFFF66"/>
                </a:solidFill>
              </a:rPr>
              <a:t>Absorption: larger SX by larger column, curvature gives red wing</a:t>
            </a:r>
          </a:p>
          <a:p>
            <a:pPr>
              <a:lnSpc>
                <a:spcPct val="80000"/>
              </a:lnSpc>
            </a:pPr>
            <a:endParaRPr lang="en-GB" sz="240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 descr="ab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6" r="7147" b="3366"/>
          <a:stretch>
            <a:fillRect/>
          </a:stretch>
        </p:blipFill>
        <p:spPr bwMode="auto">
          <a:xfrm>
            <a:off x="-6350" y="2659063"/>
            <a:ext cx="4533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-65088" y="6494463"/>
            <a:ext cx="4748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/>
                    </a:gs>
                    <a:gs pos="100000">
                      <a:srgbClr val="465E7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600">
                <a:solidFill>
                  <a:srgbClr val="FFFF99"/>
                </a:solidFill>
              </a:rPr>
              <a:t>Inoue 2002; Miller et al 2007; 2008; Turner et al 2007 </a:t>
            </a:r>
          </a:p>
        </p:txBody>
      </p:sp>
      <p:sp>
        <p:nvSpPr>
          <p:cNvPr id="473092" name="Text Box 4"/>
          <p:cNvSpPr txBox="1">
            <a:spLocks noChangeArrowheads="1"/>
          </p:cNvSpPr>
          <p:nvPr/>
        </p:nvSpPr>
        <p:spPr bwMode="auto">
          <a:xfrm>
            <a:off x="4600575" y="6494463"/>
            <a:ext cx="444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/>
                    </a:gs>
                    <a:gs pos="100000">
                      <a:srgbClr val="465E75"/>
                    </a:gs>
                  </a:gsLst>
                  <a:lin ang="162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FFFF66"/>
                </a:solidFill>
              </a:rPr>
              <a:t>Fabian et al 2002; 2004 Miniutti &amp; Fabian 2004</a:t>
            </a:r>
          </a:p>
        </p:txBody>
      </p:sp>
      <p:pic>
        <p:nvPicPr>
          <p:cNvPr id="473093" name="Picture 5" descr="ref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6" r="7147" b="3366"/>
          <a:stretch>
            <a:fillRect/>
          </a:stretch>
        </p:blipFill>
        <p:spPr bwMode="auto">
          <a:xfrm>
            <a:off x="4652963" y="2659063"/>
            <a:ext cx="4533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4" name="Picture 6" descr="refl_c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6" r="7147" b="3366"/>
          <a:stretch>
            <a:fillRect/>
          </a:stretch>
        </p:blipFill>
        <p:spPr bwMode="auto">
          <a:xfrm>
            <a:off x="4652963" y="2659063"/>
            <a:ext cx="45339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3095" name="Group 7"/>
          <p:cNvGrpSpPr>
            <a:grpSpLocks/>
          </p:cNvGrpSpPr>
          <p:nvPr/>
        </p:nvGrpSpPr>
        <p:grpSpPr bwMode="auto">
          <a:xfrm>
            <a:off x="939800" y="3870325"/>
            <a:ext cx="3406775" cy="687388"/>
            <a:chOff x="592" y="2438"/>
            <a:chExt cx="2146" cy="433"/>
          </a:xfrm>
        </p:grpSpPr>
        <p:grpSp>
          <p:nvGrpSpPr>
            <p:cNvPr id="473096" name="Group 8"/>
            <p:cNvGrpSpPr>
              <a:grpSpLocks/>
            </p:cNvGrpSpPr>
            <p:nvPr/>
          </p:nvGrpSpPr>
          <p:grpSpPr bwMode="auto">
            <a:xfrm rot="458523">
              <a:off x="592" y="2577"/>
              <a:ext cx="2146" cy="294"/>
              <a:chOff x="757" y="2527"/>
              <a:chExt cx="1908" cy="323"/>
            </a:xfrm>
          </p:grpSpPr>
          <p:sp>
            <p:nvSpPr>
              <p:cNvPr id="473097" name="Line 9"/>
              <p:cNvSpPr>
                <a:spLocks noChangeShapeType="1"/>
              </p:cNvSpPr>
              <p:nvPr/>
            </p:nvSpPr>
            <p:spPr bwMode="auto">
              <a:xfrm flipH="1">
                <a:off x="757" y="2530"/>
                <a:ext cx="1893" cy="3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3098" name="Line 10"/>
              <p:cNvSpPr>
                <a:spLocks noChangeShapeType="1"/>
              </p:cNvSpPr>
              <p:nvPr/>
            </p:nvSpPr>
            <p:spPr bwMode="auto">
              <a:xfrm flipH="1">
                <a:off x="1751" y="2527"/>
                <a:ext cx="914" cy="15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73099" name="Line 11"/>
            <p:cNvSpPr>
              <a:spLocks noChangeShapeType="1"/>
            </p:cNvSpPr>
            <p:nvPr/>
          </p:nvSpPr>
          <p:spPr bwMode="auto">
            <a:xfrm rot="-58725">
              <a:off x="1025" y="2438"/>
              <a:ext cx="9" cy="24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grpSp>
        <p:nvGrpSpPr>
          <p:cNvPr id="473100" name="Group 12"/>
          <p:cNvGrpSpPr>
            <a:grpSpLocks/>
          </p:cNvGrpSpPr>
          <p:nvPr/>
        </p:nvGrpSpPr>
        <p:grpSpPr bwMode="auto">
          <a:xfrm>
            <a:off x="5480050" y="3989388"/>
            <a:ext cx="3435350" cy="1417637"/>
            <a:chOff x="3452" y="2351"/>
            <a:chExt cx="2164" cy="893"/>
          </a:xfrm>
        </p:grpSpPr>
        <p:grpSp>
          <p:nvGrpSpPr>
            <p:cNvPr id="473101" name="Group 13"/>
            <p:cNvGrpSpPr>
              <a:grpSpLocks/>
            </p:cNvGrpSpPr>
            <p:nvPr/>
          </p:nvGrpSpPr>
          <p:grpSpPr bwMode="auto">
            <a:xfrm>
              <a:off x="3452" y="2940"/>
              <a:ext cx="2164" cy="304"/>
              <a:chOff x="757" y="2527"/>
              <a:chExt cx="1908" cy="323"/>
            </a:xfrm>
          </p:grpSpPr>
          <p:sp>
            <p:nvSpPr>
              <p:cNvPr id="473102" name="Line 14"/>
              <p:cNvSpPr>
                <a:spLocks noChangeShapeType="1"/>
              </p:cNvSpPr>
              <p:nvPr/>
            </p:nvSpPr>
            <p:spPr bwMode="auto">
              <a:xfrm flipH="1">
                <a:off x="757" y="2530"/>
                <a:ext cx="1893" cy="3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3103" name="Line 15"/>
              <p:cNvSpPr>
                <a:spLocks noChangeShapeType="1"/>
              </p:cNvSpPr>
              <p:nvPr/>
            </p:nvSpPr>
            <p:spPr bwMode="auto">
              <a:xfrm flipH="1">
                <a:off x="1751" y="2527"/>
                <a:ext cx="914" cy="15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73104" name="Line 16"/>
            <p:cNvSpPr>
              <a:spLocks noChangeShapeType="1"/>
            </p:cNvSpPr>
            <p:nvPr/>
          </p:nvSpPr>
          <p:spPr bwMode="auto">
            <a:xfrm>
              <a:off x="3865" y="2351"/>
              <a:ext cx="7" cy="78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grpSp>
        <p:nvGrpSpPr>
          <p:cNvPr id="473105" name="Group 17"/>
          <p:cNvGrpSpPr>
            <a:grpSpLocks/>
          </p:cNvGrpSpPr>
          <p:nvPr/>
        </p:nvGrpSpPr>
        <p:grpSpPr bwMode="auto">
          <a:xfrm>
            <a:off x="5732463" y="3648075"/>
            <a:ext cx="3175000" cy="758825"/>
            <a:chOff x="3611" y="2136"/>
            <a:chExt cx="2000" cy="478"/>
          </a:xfrm>
        </p:grpSpPr>
        <p:grpSp>
          <p:nvGrpSpPr>
            <p:cNvPr id="473106" name="Group 18"/>
            <p:cNvGrpSpPr>
              <a:grpSpLocks/>
            </p:cNvGrpSpPr>
            <p:nvPr/>
          </p:nvGrpSpPr>
          <p:grpSpPr bwMode="auto">
            <a:xfrm flipV="1">
              <a:off x="3611" y="2414"/>
              <a:ext cx="2000" cy="200"/>
              <a:chOff x="757" y="2527"/>
              <a:chExt cx="1908" cy="323"/>
            </a:xfrm>
          </p:grpSpPr>
          <p:sp>
            <p:nvSpPr>
              <p:cNvPr id="473107" name="Line 19"/>
              <p:cNvSpPr>
                <a:spLocks noChangeShapeType="1"/>
              </p:cNvSpPr>
              <p:nvPr/>
            </p:nvSpPr>
            <p:spPr bwMode="auto">
              <a:xfrm flipH="1">
                <a:off x="757" y="2530"/>
                <a:ext cx="1893" cy="3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3108" name="Line 20"/>
              <p:cNvSpPr>
                <a:spLocks noChangeShapeType="1"/>
              </p:cNvSpPr>
              <p:nvPr/>
            </p:nvSpPr>
            <p:spPr bwMode="auto">
              <a:xfrm flipH="1">
                <a:off x="1751" y="2527"/>
                <a:ext cx="914" cy="15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73109" name="Line 21"/>
            <p:cNvSpPr>
              <a:spLocks noChangeShapeType="1"/>
            </p:cNvSpPr>
            <p:nvPr/>
          </p:nvSpPr>
          <p:spPr bwMode="auto">
            <a:xfrm flipH="1">
              <a:off x="3858" y="2136"/>
              <a:ext cx="11" cy="23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473110" name="Line 22"/>
          <p:cNvSpPr>
            <a:spLocks noChangeShapeType="1"/>
          </p:cNvSpPr>
          <p:nvPr/>
        </p:nvSpPr>
        <p:spPr bwMode="auto">
          <a:xfrm>
            <a:off x="738188" y="4162425"/>
            <a:ext cx="3484562" cy="682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3111" name="Rectangle 23"/>
          <p:cNvSpPr>
            <a:spLocks noGrp="1" noChangeArrowheads="1"/>
          </p:cNvSpPr>
          <p:nvPr>
            <p:ph type="title"/>
          </p:nvPr>
        </p:nvSpPr>
        <p:spPr>
          <a:xfrm>
            <a:off x="-11113" y="-33338"/>
            <a:ext cx="9064626" cy="1143001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Partially ionised, partial covering</a:t>
            </a:r>
          </a:p>
        </p:txBody>
      </p:sp>
      <p:sp>
        <p:nvSpPr>
          <p:cNvPr id="473112" name="Rectangle 24"/>
          <p:cNvSpPr>
            <a:spLocks noGrp="1" noChangeArrowheads="1"/>
          </p:cNvSpPr>
          <p:nvPr>
            <p:ph type="body" sz="half" idx="1"/>
          </p:nvPr>
        </p:nvSpPr>
        <p:spPr>
          <a:xfrm>
            <a:off x="-22225" y="915988"/>
            <a:ext cx="9337675" cy="1687512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>
                <a:solidFill>
                  <a:srgbClr val="FFFF66"/>
                </a:solidFill>
              </a:rPr>
              <a:t>Opacity jump at OVII/VIII at 0.7 keV: fixed energy</a:t>
            </a:r>
          </a:p>
          <a:p>
            <a:pPr>
              <a:lnSpc>
                <a:spcPct val="80000"/>
              </a:lnSpc>
            </a:pPr>
            <a:r>
              <a:rPr lang="en-GB" sz="2400">
                <a:solidFill>
                  <a:srgbClr val="FFFF66"/>
                </a:solidFill>
              </a:rPr>
              <a:t>Atomic features not seen due to dilution by unabsorbed flux</a:t>
            </a:r>
          </a:p>
          <a:p>
            <a:pPr>
              <a:lnSpc>
                <a:spcPct val="80000"/>
              </a:lnSpc>
            </a:pPr>
            <a:r>
              <a:rPr lang="en-GB" sz="2400">
                <a:solidFill>
                  <a:srgbClr val="FFFF66"/>
                </a:solidFill>
              </a:rPr>
              <a:t>Absorption: curvature gives red wing</a:t>
            </a:r>
          </a:p>
          <a:p>
            <a:pPr>
              <a:lnSpc>
                <a:spcPct val="80000"/>
              </a:lnSpc>
            </a:pPr>
            <a:endParaRPr lang="en-GB" sz="2400">
              <a:solidFill>
                <a:srgbClr val="FFFF66"/>
              </a:solidFill>
            </a:endParaRPr>
          </a:p>
        </p:txBody>
      </p:sp>
      <p:pic>
        <p:nvPicPr>
          <p:cNvPr id="473113" name="Picture 25" descr="pcf_tot"/>
          <p:cNvPicPr preferRelativeResize="0">
            <a:picLocks noGrp="1" noChangeArrowheads="1"/>
          </p:cNvPicPr>
          <p:nvPr>
            <p:ph sz="half" idx="2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45380" r="12654" b="12617"/>
          <a:stretch>
            <a:fillRect/>
          </a:stretch>
        </p:blipFill>
        <p:spPr>
          <a:xfrm>
            <a:off x="754063" y="2967038"/>
            <a:ext cx="3521075" cy="2970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9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8" y="166688"/>
            <a:ext cx="91440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GB" b="1">
                <a:solidFill>
                  <a:srgbClr val="FFCC00"/>
                </a:solidFill>
              </a:rPr>
              <a:t>Alternative geometries for soft excess from partially ionised material</a:t>
            </a:r>
            <a:endParaRPr lang="en-GB" b="1" baseline="-25000">
              <a:solidFill>
                <a:srgbClr val="3333FF"/>
              </a:solidFill>
            </a:endParaRPr>
          </a:p>
        </p:txBody>
      </p:sp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1730375" y="6405563"/>
            <a:ext cx="687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>
                <a:solidFill>
                  <a:srgbClr val="FFFF99"/>
                </a:solidFill>
              </a:rPr>
              <a:t>Reflection                                          Absorption </a:t>
            </a:r>
          </a:p>
        </p:txBody>
      </p:sp>
      <p:grpSp>
        <p:nvGrpSpPr>
          <p:cNvPr id="474116" name="Group 4"/>
          <p:cNvGrpSpPr>
            <a:grpSpLocks/>
          </p:cNvGrpSpPr>
          <p:nvPr/>
        </p:nvGrpSpPr>
        <p:grpSpPr bwMode="auto">
          <a:xfrm>
            <a:off x="300038" y="5033963"/>
            <a:ext cx="4337050" cy="1241425"/>
            <a:chOff x="189" y="2739"/>
            <a:chExt cx="2732" cy="782"/>
          </a:xfrm>
        </p:grpSpPr>
        <p:sp>
          <p:nvSpPr>
            <p:cNvPr id="474117" name="Oval 5"/>
            <p:cNvSpPr>
              <a:spLocks noChangeArrowheads="1"/>
            </p:cNvSpPr>
            <p:nvPr/>
          </p:nvSpPr>
          <p:spPr bwMode="auto">
            <a:xfrm flipV="1">
              <a:off x="1494" y="3351"/>
              <a:ext cx="96" cy="7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118" name="Group 6"/>
            <p:cNvGrpSpPr>
              <a:grpSpLocks/>
            </p:cNvGrpSpPr>
            <p:nvPr/>
          </p:nvGrpSpPr>
          <p:grpSpPr bwMode="auto">
            <a:xfrm>
              <a:off x="189" y="3015"/>
              <a:ext cx="1293" cy="506"/>
              <a:chOff x="280" y="2569"/>
              <a:chExt cx="1293" cy="506"/>
            </a:xfrm>
          </p:grpSpPr>
          <p:sp>
            <p:nvSpPr>
              <p:cNvPr id="474119" name="Freeform 7"/>
              <p:cNvSpPr>
                <a:spLocks/>
              </p:cNvSpPr>
              <p:nvPr/>
            </p:nvSpPr>
            <p:spPr bwMode="auto">
              <a:xfrm>
                <a:off x="280" y="2569"/>
                <a:ext cx="1293" cy="448"/>
              </a:xfrm>
              <a:custGeom>
                <a:avLst/>
                <a:gdLst>
                  <a:gd name="T0" fmla="*/ 1155 w 1293"/>
                  <a:gd name="T1" fmla="*/ 201 h 448"/>
                  <a:gd name="T2" fmla="*/ 1027 w 1293"/>
                  <a:gd name="T3" fmla="*/ 128 h 448"/>
                  <a:gd name="T4" fmla="*/ 982 w 1293"/>
                  <a:gd name="T5" fmla="*/ 210 h 448"/>
                  <a:gd name="T6" fmla="*/ 936 w 1293"/>
                  <a:gd name="T7" fmla="*/ 238 h 448"/>
                  <a:gd name="T8" fmla="*/ 872 w 1293"/>
                  <a:gd name="T9" fmla="*/ 128 h 448"/>
                  <a:gd name="T10" fmla="*/ 899 w 1293"/>
                  <a:gd name="T11" fmla="*/ 110 h 448"/>
                  <a:gd name="T12" fmla="*/ 863 w 1293"/>
                  <a:gd name="T13" fmla="*/ 119 h 448"/>
                  <a:gd name="T14" fmla="*/ 689 w 1293"/>
                  <a:gd name="T15" fmla="*/ 128 h 448"/>
                  <a:gd name="T16" fmla="*/ 735 w 1293"/>
                  <a:gd name="T17" fmla="*/ 183 h 448"/>
                  <a:gd name="T18" fmla="*/ 634 w 1293"/>
                  <a:gd name="T19" fmla="*/ 265 h 448"/>
                  <a:gd name="T20" fmla="*/ 543 w 1293"/>
                  <a:gd name="T21" fmla="*/ 210 h 448"/>
                  <a:gd name="T22" fmla="*/ 552 w 1293"/>
                  <a:gd name="T23" fmla="*/ 92 h 448"/>
                  <a:gd name="T24" fmla="*/ 515 w 1293"/>
                  <a:gd name="T25" fmla="*/ 82 h 448"/>
                  <a:gd name="T26" fmla="*/ 351 w 1293"/>
                  <a:gd name="T27" fmla="*/ 73 h 448"/>
                  <a:gd name="T28" fmla="*/ 177 w 1293"/>
                  <a:gd name="T29" fmla="*/ 37 h 448"/>
                  <a:gd name="T30" fmla="*/ 31 w 1293"/>
                  <a:gd name="T31" fmla="*/ 0 h 448"/>
                  <a:gd name="T32" fmla="*/ 40 w 1293"/>
                  <a:gd name="T33" fmla="*/ 210 h 448"/>
                  <a:gd name="T34" fmla="*/ 13 w 1293"/>
                  <a:gd name="T35" fmla="*/ 393 h 448"/>
                  <a:gd name="T36" fmla="*/ 40 w 1293"/>
                  <a:gd name="T37" fmla="*/ 384 h 448"/>
                  <a:gd name="T38" fmla="*/ 86 w 1293"/>
                  <a:gd name="T39" fmla="*/ 338 h 448"/>
                  <a:gd name="T40" fmla="*/ 113 w 1293"/>
                  <a:gd name="T41" fmla="*/ 311 h 448"/>
                  <a:gd name="T42" fmla="*/ 168 w 1293"/>
                  <a:gd name="T43" fmla="*/ 293 h 448"/>
                  <a:gd name="T44" fmla="*/ 195 w 1293"/>
                  <a:gd name="T45" fmla="*/ 302 h 448"/>
                  <a:gd name="T46" fmla="*/ 214 w 1293"/>
                  <a:gd name="T47" fmla="*/ 320 h 448"/>
                  <a:gd name="T48" fmla="*/ 424 w 1293"/>
                  <a:gd name="T49" fmla="*/ 348 h 448"/>
                  <a:gd name="T50" fmla="*/ 470 w 1293"/>
                  <a:gd name="T51" fmla="*/ 412 h 448"/>
                  <a:gd name="T52" fmla="*/ 790 w 1293"/>
                  <a:gd name="T53" fmla="*/ 402 h 448"/>
                  <a:gd name="T54" fmla="*/ 771 w 1293"/>
                  <a:gd name="T55" fmla="*/ 348 h 448"/>
                  <a:gd name="T56" fmla="*/ 845 w 1293"/>
                  <a:gd name="T57" fmla="*/ 284 h 448"/>
                  <a:gd name="T58" fmla="*/ 854 w 1293"/>
                  <a:gd name="T59" fmla="*/ 412 h 448"/>
                  <a:gd name="T60" fmla="*/ 909 w 1293"/>
                  <a:gd name="T61" fmla="*/ 448 h 448"/>
                  <a:gd name="T62" fmla="*/ 1082 w 1293"/>
                  <a:gd name="T63" fmla="*/ 439 h 448"/>
                  <a:gd name="T64" fmla="*/ 1137 w 1293"/>
                  <a:gd name="T65" fmla="*/ 421 h 448"/>
                  <a:gd name="T66" fmla="*/ 1082 w 1293"/>
                  <a:gd name="T67" fmla="*/ 348 h 448"/>
                  <a:gd name="T68" fmla="*/ 1137 w 1293"/>
                  <a:gd name="T69" fmla="*/ 284 h 448"/>
                  <a:gd name="T70" fmla="*/ 1174 w 1293"/>
                  <a:gd name="T71" fmla="*/ 293 h 448"/>
                  <a:gd name="T72" fmla="*/ 1201 w 1293"/>
                  <a:gd name="T73" fmla="*/ 384 h 448"/>
                  <a:gd name="T74" fmla="*/ 1256 w 1293"/>
                  <a:gd name="T75" fmla="*/ 402 h 448"/>
                  <a:gd name="T76" fmla="*/ 1293 w 1293"/>
                  <a:gd name="T77" fmla="*/ 393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93" h="448">
                    <a:moveTo>
                      <a:pt x="1155" y="201"/>
                    </a:moveTo>
                    <a:cubicBezTo>
                      <a:pt x="1118" y="146"/>
                      <a:pt x="1093" y="137"/>
                      <a:pt x="1027" y="128"/>
                    </a:cubicBezTo>
                    <a:cubicBezTo>
                      <a:pt x="968" y="108"/>
                      <a:pt x="999" y="158"/>
                      <a:pt x="982" y="210"/>
                    </a:cubicBezTo>
                    <a:cubicBezTo>
                      <a:pt x="975" y="229"/>
                      <a:pt x="951" y="233"/>
                      <a:pt x="936" y="238"/>
                    </a:cubicBezTo>
                    <a:cubicBezTo>
                      <a:pt x="864" y="228"/>
                      <a:pt x="836" y="219"/>
                      <a:pt x="872" y="128"/>
                    </a:cubicBezTo>
                    <a:cubicBezTo>
                      <a:pt x="876" y="118"/>
                      <a:pt x="907" y="118"/>
                      <a:pt x="899" y="110"/>
                    </a:cubicBezTo>
                    <a:cubicBezTo>
                      <a:pt x="890" y="101"/>
                      <a:pt x="875" y="118"/>
                      <a:pt x="863" y="119"/>
                    </a:cubicBezTo>
                    <a:cubicBezTo>
                      <a:pt x="805" y="124"/>
                      <a:pt x="747" y="125"/>
                      <a:pt x="689" y="128"/>
                    </a:cubicBezTo>
                    <a:cubicBezTo>
                      <a:pt x="696" y="135"/>
                      <a:pt x="733" y="168"/>
                      <a:pt x="735" y="183"/>
                    </a:cubicBezTo>
                    <a:cubicBezTo>
                      <a:pt x="743" y="240"/>
                      <a:pt x="675" y="255"/>
                      <a:pt x="634" y="265"/>
                    </a:cubicBezTo>
                    <a:cubicBezTo>
                      <a:pt x="530" y="250"/>
                      <a:pt x="597" y="267"/>
                      <a:pt x="543" y="210"/>
                    </a:cubicBezTo>
                    <a:cubicBezTo>
                      <a:pt x="546" y="171"/>
                      <a:pt x="560" y="131"/>
                      <a:pt x="552" y="92"/>
                    </a:cubicBezTo>
                    <a:cubicBezTo>
                      <a:pt x="549" y="80"/>
                      <a:pt x="528" y="83"/>
                      <a:pt x="515" y="82"/>
                    </a:cubicBezTo>
                    <a:cubicBezTo>
                      <a:pt x="460" y="77"/>
                      <a:pt x="406" y="76"/>
                      <a:pt x="351" y="73"/>
                    </a:cubicBezTo>
                    <a:cubicBezTo>
                      <a:pt x="278" y="49"/>
                      <a:pt x="258" y="45"/>
                      <a:pt x="177" y="37"/>
                    </a:cubicBezTo>
                    <a:cubicBezTo>
                      <a:pt x="130" y="21"/>
                      <a:pt x="80" y="10"/>
                      <a:pt x="31" y="0"/>
                    </a:cubicBezTo>
                    <a:cubicBezTo>
                      <a:pt x="63" y="99"/>
                      <a:pt x="55" y="51"/>
                      <a:pt x="40" y="210"/>
                    </a:cubicBezTo>
                    <a:cubicBezTo>
                      <a:pt x="35" y="264"/>
                      <a:pt x="0" y="339"/>
                      <a:pt x="13" y="393"/>
                    </a:cubicBezTo>
                    <a:cubicBezTo>
                      <a:pt x="15" y="402"/>
                      <a:pt x="31" y="387"/>
                      <a:pt x="40" y="384"/>
                    </a:cubicBezTo>
                    <a:cubicBezTo>
                      <a:pt x="55" y="369"/>
                      <a:pt x="71" y="353"/>
                      <a:pt x="86" y="338"/>
                    </a:cubicBezTo>
                    <a:cubicBezTo>
                      <a:pt x="95" y="329"/>
                      <a:pt x="101" y="315"/>
                      <a:pt x="113" y="311"/>
                    </a:cubicBezTo>
                    <a:cubicBezTo>
                      <a:pt x="131" y="305"/>
                      <a:pt x="168" y="293"/>
                      <a:pt x="168" y="293"/>
                    </a:cubicBezTo>
                    <a:cubicBezTo>
                      <a:pt x="177" y="296"/>
                      <a:pt x="187" y="297"/>
                      <a:pt x="195" y="302"/>
                    </a:cubicBezTo>
                    <a:cubicBezTo>
                      <a:pt x="203" y="306"/>
                      <a:pt x="206" y="317"/>
                      <a:pt x="214" y="320"/>
                    </a:cubicBezTo>
                    <a:cubicBezTo>
                      <a:pt x="278" y="345"/>
                      <a:pt x="360" y="343"/>
                      <a:pt x="424" y="348"/>
                    </a:cubicBezTo>
                    <a:cubicBezTo>
                      <a:pt x="466" y="362"/>
                      <a:pt x="457" y="372"/>
                      <a:pt x="470" y="412"/>
                    </a:cubicBezTo>
                    <a:cubicBezTo>
                      <a:pt x="577" y="409"/>
                      <a:pt x="686" y="424"/>
                      <a:pt x="790" y="402"/>
                    </a:cubicBezTo>
                    <a:cubicBezTo>
                      <a:pt x="809" y="398"/>
                      <a:pt x="771" y="348"/>
                      <a:pt x="771" y="348"/>
                    </a:cubicBezTo>
                    <a:cubicBezTo>
                      <a:pt x="784" y="275"/>
                      <a:pt x="773" y="268"/>
                      <a:pt x="845" y="284"/>
                    </a:cubicBezTo>
                    <a:cubicBezTo>
                      <a:pt x="848" y="327"/>
                      <a:pt x="838" y="372"/>
                      <a:pt x="854" y="412"/>
                    </a:cubicBezTo>
                    <a:cubicBezTo>
                      <a:pt x="862" y="432"/>
                      <a:pt x="909" y="448"/>
                      <a:pt x="909" y="448"/>
                    </a:cubicBezTo>
                    <a:cubicBezTo>
                      <a:pt x="967" y="445"/>
                      <a:pt x="1025" y="446"/>
                      <a:pt x="1082" y="439"/>
                    </a:cubicBezTo>
                    <a:cubicBezTo>
                      <a:pt x="1101" y="437"/>
                      <a:pt x="1137" y="421"/>
                      <a:pt x="1137" y="421"/>
                    </a:cubicBezTo>
                    <a:cubicBezTo>
                      <a:pt x="1124" y="369"/>
                      <a:pt x="1117" y="381"/>
                      <a:pt x="1082" y="348"/>
                    </a:cubicBezTo>
                    <a:cubicBezTo>
                      <a:pt x="1094" y="312"/>
                      <a:pt x="1106" y="305"/>
                      <a:pt x="1137" y="284"/>
                    </a:cubicBezTo>
                    <a:cubicBezTo>
                      <a:pt x="1149" y="287"/>
                      <a:pt x="1167" y="282"/>
                      <a:pt x="1174" y="293"/>
                    </a:cubicBezTo>
                    <a:cubicBezTo>
                      <a:pt x="1190" y="318"/>
                      <a:pt x="1168" y="364"/>
                      <a:pt x="1201" y="384"/>
                    </a:cubicBezTo>
                    <a:cubicBezTo>
                      <a:pt x="1217" y="394"/>
                      <a:pt x="1256" y="402"/>
                      <a:pt x="1256" y="402"/>
                    </a:cubicBezTo>
                    <a:cubicBezTo>
                      <a:pt x="1268" y="399"/>
                      <a:pt x="1293" y="393"/>
                      <a:pt x="1293" y="393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474120" name="Group 8"/>
              <p:cNvGrpSpPr>
                <a:grpSpLocks/>
              </p:cNvGrpSpPr>
              <p:nvPr/>
            </p:nvGrpSpPr>
            <p:grpSpPr bwMode="auto">
              <a:xfrm>
                <a:off x="1040" y="2803"/>
                <a:ext cx="96" cy="272"/>
                <a:chOff x="843" y="2880"/>
                <a:chExt cx="216" cy="576"/>
              </a:xfrm>
            </p:grpSpPr>
            <p:sp>
              <p:nvSpPr>
                <p:cNvPr id="474121" name="Freeform 9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74122" name="Freeform 10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4123" name="Group 11"/>
              <p:cNvGrpSpPr>
                <a:grpSpLocks/>
              </p:cNvGrpSpPr>
              <p:nvPr/>
            </p:nvGrpSpPr>
            <p:grpSpPr bwMode="auto">
              <a:xfrm>
                <a:off x="861" y="2636"/>
                <a:ext cx="96" cy="272"/>
                <a:chOff x="843" y="2880"/>
                <a:chExt cx="216" cy="576"/>
              </a:xfrm>
            </p:grpSpPr>
            <p:sp>
              <p:nvSpPr>
                <p:cNvPr id="474124" name="Freeform 12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74125" name="Freeform 13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4126" name="Group 14"/>
              <p:cNvGrpSpPr>
                <a:grpSpLocks/>
              </p:cNvGrpSpPr>
              <p:nvPr/>
            </p:nvGrpSpPr>
            <p:grpSpPr bwMode="auto">
              <a:xfrm>
                <a:off x="1168" y="2614"/>
                <a:ext cx="96" cy="272"/>
                <a:chOff x="843" y="2880"/>
                <a:chExt cx="216" cy="576"/>
              </a:xfrm>
            </p:grpSpPr>
            <p:sp>
              <p:nvSpPr>
                <p:cNvPr id="474127" name="Freeform 15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74128" name="Freeform 16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4129" name="Group 17"/>
              <p:cNvGrpSpPr>
                <a:grpSpLocks/>
              </p:cNvGrpSpPr>
              <p:nvPr/>
            </p:nvGrpSpPr>
            <p:grpSpPr bwMode="auto">
              <a:xfrm flipH="1">
                <a:off x="398" y="2788"/>
                <a:ext cx="361" cy="272"/>
                <a:chOff x="843" y="2880"/>
                <a:chExt cx="216" cy="576"/>
              </a:xfrm>
            </p:grpSpPr>
            <p:sp>
              <p:nvSpPr>
                <p:cNvPr id="474130" name="Freeform 18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74131" name="Freeform 19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74132" name="Group 20"/>
              <p:cNvGrpSpPr>
                <a:grpSpLocks/>
              </p:cNvGrpSpPr>
              <p:nvPr/>
            </p:nvGrpSpPr>
            <p:grpSpPr bwMode="auto">
              <a:xfrm>
                <a:off x="1383" y="2799"/>
                <a:ext cx="96" cy="272"/>
                <a:chOff x="843" y="2880"/>
                <a:chExt cx="216" cy="576"/>
              </a:xfrm>
            </p:grpSpPr>
            <p:sp>
              <p:nvSpPr>
                <p:cNvPr id="474133" name="Freeform 21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74134" name="Freeform 22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288 h 345"/>
                    <a:gd name="T2" fmla="*/ 63 w 126"/>
                    <a:gd name="T3" fmla="*/ 0 h 345"/>
                    <a:gd name="T4" fmla="*/ 126 w 126"/>
                    <a:gd name="T5" fmla="*/ 279 h 345"/>
                    <a:gd name="T6" fmla="*/ 63 w 126"/>
                    <a:gd name="T7" fmla="*/ 121 h 345"/>
                    <a:gd name="T8" fmla="*/ 57 w 126"/>
                    <a:gd name="T9" fmla="*/ 345 h 345"/>
                    <a:gd name="T10" fmla="*/ 0 w 126"/>
                    <a:gd name="T11" fmla="*/ 288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474135" name="Freeform 23"/>
            <p:cNvSpPr>
              <a:spLocks/>
            </p:cNvSpPr>
            <p:nvPr/>
          </p:nvSpPr>
          <p:spPr bwMode="auto">
            <a:xfrm flipH="1">
              <a:off x="1628" y="3019"/>
              <a:ext cx="1293" cy="448"/>
            </a:xfrm>
            <a:custGeom>
              <a:avLst/>
              <a:gdLst>
                <a:gd name="T0" fmla="*/ 1155 w 1293"/>
                <a:gd name="T1" fmla="*/ 201 h 448"/>
                <a:gd name="T2" fmla="*/ 1027 w 1293"/>
                <a:gd name="T3" fmla="*/ 128 h 448"/>
                <a:gd name="T4" fmla="*/ 982 w 1293"/>
                <a:gd name="T5" fmla="*/ 210 h 448"/>
                <a:gd name="T6" fmla="*/ 936 w 1293"/>
                <a:gd name="T7" fmla="*/ 238 h 448"/>
                <a:gd name="T8" fmla="*/ 872 w 1293"/>
                <a:gd name="T9" fmla="*/ 128 h 448"/>
                <a:gd name="T10" fmla="*/ 899 w 1293"/>
                <a:gd name="T11" fmla="*/ 110 h 448"/>
                <a:gd name="T12" fmla="*/ 863 w 1293"/>
                <a:gd name="T13" fmla="*/ 119 h 448"/>
                <a:gd name="T14" fmla="*/ 689 w 1293"/>
                <a:gd name="T15" fmla="*/ 128 h 448"/>
                <a:gd name="T16" fmla="*/ 735 w 1293"/>
                <a:gd name="T17" fmla="*/ 183 h 448"/>
                <a:gd name="T18" fmla="*/ 634 w 1293"/>
                <a:gd name="T19" fmla="*/ 265 h 448"/>
                <a:gd name="T20" fmla="*/ 543 w 1293"/>
                <a:gd name="T21" fmla="*/ 210 h 448"/>
                <a:gd name="T22" fmla="*/ 552 w 1293"/>
                <a:gd name="T23" fmla="*/ 92 h 448"/>
                <a:gd name="T24" fmla="*/ 515 w 1293"/>
                <a:gd name="T25" fmla="*/ 82 h 448"/>
                <a:gd name="T26" fmla="*/ 351 w 1293"/>
                <a:gd name="T27" fmla="*/ 73 h 448"/>
                <a:gd name="T28" fmla="*/ 177 w 1293"/>
                <a:gd name="T29" fmla="*/ 37 h 448"/>
                <a:gd name="T30" fmla="*/ 31 w 1293"/>
                <a:gd name="T31" fmla="*/ 0 h 448"/>
                <a:gd name="T32" fmla="*/ 40 w 1293"/>
                <a:gd name="T33" fmla="*/ 210 h 448"/>
                <a:gd name="T34" fmla="*/ 13 w 1293"/>
                <a:gd name="T35" fmla="*/ 393 h 448"/>
                <a:gd name="T36" fmla="*/ 40 w 1293"/>
                <a:gd name="T37" fmla="*/ 384 h 448"/>
                <a:gd name="T38" fmla="*/ 86 w 1293"/>
                <a:gd name="T39" fmla="*/ 338 h 448"/>
                <a:gd name="T40" fmla="*/ 113 w 1293"/>
                <a:gd name="T41" fmla="*/ 311 h 448"/>
                <a:gd name="T42" fmla="*/ 168 w 1293"/>
                <a:gd name="T43" fmla="*/ 293 h 448"/>
                <a:gd name="T44" fmla="*/ 195 w 1293"/>
                <a:gd name="T45" fmla="*/ 302 h 448"/>
                <a:gd name="T46" fmla="*/ 214 w 1293"/>
                <a:gd name="T47" fmla="*/ 320 h 448"/>
                <a:gd name="T48" fmla="*/ 424 w 1293"/>
                <a:gd name="T49" fmla="*/ 348 h 448"/>
                <a:gd name="T50" fmla="*/ 470 w 1293"/>
                <a:gd name="T51" fmla="*/ 412 h 448"/>
                <a:gd name="T52" fmla="*/ 790 w 1293"/>
                <a:gd name="T53" fmla="*/ 402 h 448"/>
                <a:gd name="T54" fmla="*/ 771 w 1293"/>
                <a:gd name="T55" fmla="*/ 348 h 448"/>
                <a:gd name="T56" fmla="*/ 845 w 1293"/>
                <a:gd name="T57" fmla="*/ 284 h 448"/>
                <a:gd name="T58" fmla="*/ 854 w 1293"/>
                <a:gd name="T59" fmla="*/ 412 h 448"/>
                <a:gd name="T60" fmla="*/ 909 w 1293"/>
                <a:gd name="T61" fmla="*/ 448 h 448"/>
                <a:gd name="T62" fmla="*/ 1082 w 1293"/>
                <a:gd name="T63" fmla="*/ 439 h 448"/>
                <a:gd name="T64" fmla="*/ 1137 w 1293"/>
                <a:gd name="T65" fmla="*/ 421 h 448"/>
                <a:gd name="T66" fmla="*/ 1082 w 1293"/>
                <a:gd name="T67" fmla="*/ 348 h 448"/>
                <a:gd name="T68" fmla="*/ 1137 w 1293"/>
                <a:gd name="T69" fmla="*/ 284 h 448"/>
                <a:gd name="T70" fmla="*/ 1174 w 1293"/>
                <a:gd name="T71" fmla="*/ 293 h 448"/>
                <a:gd name="T72" fmla="*/ 1201 w 1293"/>
                <a:gd name="T73" fmla="*/ 384 h 448"/>
                <a:gd name="T74" fmla="*/ 1256 w 1293"/>
                <a:gd name="T75" fmla="*/ 402 h 448"/>
                <a:gd name="T76" fmla="*/ 1293 w 1293"/>
                <a:gd name="T77" fmla="*/ 39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3" h="448">
                  <a:moveTo>
                    <a:pt x="1155" y="201"/>
                  </a:moveTo>
                  <a:cubicBezTo>
                    <a:pt x="1118" y="146"/>
                    <a:pt x="1093" y="137"/>
                    <a:pt x="1027" y="128"/>
                  </a:cubicBezTo>
                  <a:cubicBezTo>
                    <a:pt x="968" y="108"/>
                    <a:pt x="999" y="158"/>
                    <a:pt x="982" y="210"/>
                  </a:cubicBezTo>
                  <a:cubicBezTo>
                    <a:pt x="975" y="229"/>
                    <a:pt x="951" y="233"/>
                    <a:pt x="936" y="238"/>
                  </a:cubicBezTo>
                  <a:cubicBezTo>
                    <a:pt x="864" y="228"/>
                    <a:pt x="836" y="219"/>
                    <a:pt x="872" y="128"/>
                  </a:cubicBezTo>
                  <a:cubicBezTo>
                    <a:pt x="876" y="118"/>
                    <a:pt x="907" y="118"/>
                    <a:pt x="899" y="110"/>
                  </a:cubicBezTo>
                  <a:cubicBezTo>
                    <a:pt x="890" y="101"/>
                    <a:pt x="875" y="118"/>
                    <a:pt x="863" y="119"/>
                  </a:cubicBezTo>
                  <a:cubicBezTo>
                    <a:pt x="805" y="124"/>
                    <a:pt x="747" y="125"/>
                    <a:pt x="689" y="128"/>
                  </a:cubicBezTo>
                  <a:cubicBezTo>
                    <a:pt x="696" y="135"/>
                    <a:pt x="733" y="168"/>
                    <a:pt x="735" y="183"/>
                  </a:cubicBezTo>
                  <a:cubicBezTo>
                    <a:pt x="743" y="240"/>
                    <a:pt x="675" y="255"/>
                    <a:pt x="634" y="265"/>
                  </a:cubicBezTo>
                  <a:cubicBezTo>
                    <a:pt x="530" y="250"/>
                    <a:pt x="597" y="267"/>
                    <a:pt x="543" y="210"/>
                  </a:cubicBezTo>
                  <a:cubicBezTo>
                    <a:pt x="546" y="171"/>
                    <a:pt x="560" y="131"/>
                    <a:pt x="552" y="92"/>
                  </a:cubicBezTo>
                  <a:cubicBezTo>
                    <a:pt x="549" y="80"/>
                    <a:pt x="528" y="83"/>
                    <a:pt x="515" y="82"/>
                  </a:cubicBezTo>
                  <a:cubicBezTo>
                    <a:pt x="460" y="77"/>
                    <a:pt x="406" y="76"/>
                    <a:pt x="351" y="73"/>
                  </a:cubicBezTo>
                  <a:cubicBezTo>
                    <a:pt x="278" y="49"/>
                    <a:pt x="258" y="45"/>
                    <a:pt x="177" y="37"/>
                  </a:cubicBezTo>
                  <a:cubicBezTo>
                    <a:pt x="130" y="21"/>
                    <a:pt x="80" y="10"/>
                    <a:pt x="31" y="0"/>
                  </a:cubicBezTo>
                  <a:cubicBezTo>
                    <a:pt x="63" y="99"/>
                    <a:pt x="55" y="51"/>
                    <a:pt x="40" y="210"/>
                  </a:cubicBezTo>
                  <a:cubicBezTo>
                    <a:pt x="35" y="264"/>
                    <a:pt x="0" y="339"/>
                    <a:pt x="13" y="393"/>
                  </a:cubicBezTo>
                  <a:cubicBezTo>
                    <a:pt x="15" y="402"/>
                    <a:pt x="31" y="387"/>
                    <a:pt x="40" y="384"/>
                  </a:cubicBezTo>
                  <a:cubicBezTo>
                    <a:pt x="55" y="369"/>
                    <a:pt x="71" y="353"/>
                    <a:pt x="86" y="338"/>
                  </a:cubicBezTo>
                  <a:cubicBezTo>
                    <a:pt x="95" y="329"/>
                    <a:pt x="101" y="315"/>
                    <a:pt x="113" y="311"/>
                  </a:cubicBezTo>
                  <a:cubicBezTo>
                    <a:pt x="131" y="305"/>
                    <a:pt x="168" y="293"/>
                    <a:pt x="168" y="293"/>
                  </a:cubicBezTo>
                  <a:cubicBezTo>
                    <a:pt x="177" y="296"/>
                    <a:pt x="187" y="297"/>
                    <a:pt x="195" y="302"/>
                  </a:cubicBezTo>
                  <a:cubicBezTo>
                    <a:pt x="203" y="306"/>
                    <a:pt x="206" y="317"/>
                    <a:pt x="214" y="320"/>
                  </a:cubicBezTo>
                  <a:cubicBezTo>
                    <a:pt x="278" y="345"/>
                    <a:pt x="360" y="343"/>
                    <a:pt x="424" y="348"/>
                  </a:cubicBezTo>
                  <a:cubicBezTo>
                    <a:pt x="466" y="362"/>
                    <a:pt x="457" y="372"/>
                    <a:pt x="470" y="412"/>
                  </a:cubicBezTo>
                  <a:cubicBezTo>
                    <a:pt x="577" y="409"/>
                    <a:pt x="686" y="424"/>
                    <a:pt x="790" y="402"/>
                  </a:cubicBezTo>
                  <a:cubicBezTo>
                    <a:pt x="809" y="398"/>
                    <a:pt x="771" y="348"/>
                    <a:pt x="771" y="348"/>
                  </a:cubicBezTo>
                  <a:cubicBezTo>
                    <a:pt x="784" y="275"/>
                    <a:pt x="773" y="268"/>
                    <a:pt x="845" y="284"/>
                  </a:cubicBezTo>
                  <a:cubicBezTo>
                    <a:pt x="848" y="327"/>
                    <a:pt x="838" y="372"/>
                    <a:pt x="854" y="412"/>
                  </a:cubicBezTo>
                  <a:cubicBezTo>
                    <a:pt x="862" y="432"/>
                    <a:pt x="909" y="448"/>
                    <a:pt x="909" y="448"/>
                  </a:cubicBezTo>
                  <a:cubicBezTo>
                    <a:pt x="967" y="445"/>
                    <a:pt x="1025" y="446"/>
                    <a:pt x="1082" y="439"/>
                  </a:cubicBezTo>
                  <a:cubicBezTo>
                    <a:pt x="1101" y="437"/>
                    <a:pt x="1137" y="421"/>
                    <a:pt x="1137" y="421"/>
                  </a:cubicBezTo>
                  <a:cubicBezTo>
                    <a:pt x="1124" y="369"/>
                    <a:pt x="1117" y="381"/>
                    <a:pt x="1082" y="348"/>
                  </a:cubicBezTo>
                  <a:cubicBezTo>
                    <a:pt x="1094" y="312"/>
                    <a:pt x="1106" y="305"/>
                    <a:pt x="1137" y="284"/>
                  </a:cubicBezTo>
                  <a:cubicBezTo>
                    <a:pt x="1149" y="287"/>
                    <a:pt x="1167" y="282"/>
                    <a:pt x="1174" y="293"/>
                  </a:cubicBezTo>
                  <a:cubicBezTo>
                    <a:pt x="1190" y="318"/>
                    <a:pt x="1168" y="364"/>
                    <a:pt x="1201" y="384"/>
                  </a:cubicBezTo>
                  <a:cubicBezTo>
                    <a:pt x="1217" y="394"/>
                    <a:pt x="1256" y="402"/>
                    <a:pt x="1256" y="402"/>
                  </a:cubicBezTo>
                  <a:cubicBezTo>
                    <a:pt x="1268" y="399"/>
                    <a:pt x="1293" y="393"/>
                    <a:pt x="1293" y="393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grpSp>
          <p:nvGrpSpPr>
            <p:cNvPr id="474136" name="Group 24"/>
            <p:cNvGrpSpPr>
              <a:grpSpLocks/>
            </p:cNvGrpSpPr>
            <p:nvPr/>
          </p:nvGrpSpPr>
          <p:grpSpPr bwMode="auto">
            <a:xfrm flipH="1">
              <a:off x="2041" y="3216"/>
              <a:ext cx="96" cy="272"/>
              <a:chOff x="843" y="2880"/>
              <a:chExt cx="216" cy="576"/>
            </a:xfrm>
          </p:grpSpPr>
          <p:sp>
            <p:nvSpPr>
              <p:cNvPr id="474137" name="Freeform 2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38" name="Freeform 2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39" name="Group 27"/>
            <p:cNvGrpSpPr>
              <a:grpSpLocks/>
            </p:cNvGrpSpPr>
            <p:nvPr/>
          </p:nvGrpSpPr>
          <p:grpSpPr bwMode="auto">
            <a:xfrm flipH="1">
              <a:off x="1945" y="3068"/>
              <a:ext cx="96" cy="272"/>
              <a:chOff x="843" y="2880"/>
              <a:chExt cx="216" cy="576"/>
            </a:xfrm>
          </p:grpSpPr>
          <p:sp>
            <p:nvSpPr>
              <p:cNvPr id="474140" name="Freeform 2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41" name="Freeform 2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42" name="Group 30"/>
            <p:cNvGrpSpPr>
              <a:grpSpLocks/>
            </p:cNvGrpSpPr>
            <p:nvPr/>
          </p:nvGrpSpPr>
          <p:grpSpPr bwMode="auto">
            <a:xfrm flipH="1">
              <a:off x="2224" y="3027"/>
              <a:ext cx="96" cy="272"/>
              <a:chOff x="843" y="2880"/>
              <a:chExt cx="216" cy="576"/>
            </a:xfrm>
          </p:grpSpPr>
          <p:sp>
            <p:nvSpPr>
              <p:cNvPr id="474143" name="Freeform 3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44" name="Freeform 3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45" name="Group 33"/>
            <p:cNvGrpSpPr>
              <a:grpSpLocks/>
            </p:cNvGrpSpPr>
            <p:nvPr/>
          </p:nvGrpSpPr>
          <p:grpSpPr bwMode="auto">
            <a:xfrm>
              <a:off x="2458" y="3211"/>
              <a:ext cx="361" cy="272"/>
              <a:chOff x="843" y="2880"/>
              <a:chExt cx="216" cy="576"/>
            </a:xfrm>
          </p:grpSpPr>
          <p:sp>
            <p:nvSpPr>
              <p:cNvPr id="474146" name="Freeform 34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47" name="Freeform 35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48" name="Group 36"/>
            <p:cNvGrpSpPr>
              <a:grpSpLocks/>
            </p:cNvGrpSpPr>
            <p:nvPr/>
          </p:nvGrpSpPr>
          <p:grpSpPr bwMode="auto">
            <a:xfrm flipH="1">
              <a:off x="1725" y="3212"/>
              <a:ext cx="96" cy="272"/>
              <a:chOff x="843" y="2880"/>
              <a:chExt cx="216" cy="576"/>
            </a:xfrm>
          </p:grpSpPr>
          <p:sp>
            <p:nvSpPr>
              <p:cNvPr id="474149" name="Freeform 37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50" name="Freeform 38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4151" name="Line 39"/>
            <p:cNvSpPr>
              <a:spLocks noChangeShapeType="1"/>
            </p:cNvSpPr>
            <p:nvPr/>
          </p:nvSpPr>
          <p:spPr bwMode="auto">
            <a:xfrm flipH="1" flipV="1">
              <a:off x="1920" y="3152"/>
              <a:ext cx="46" cy="3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474152" name="Freeform 40"/>
            <p:cNvSpPr>
              <a:spLocks/>
            </p:cNvSpPr>
            <p:nvPr/>
          </p:nvSpPr>
          <p:spPr bwMode="auto">
            <a:xfrm>
              <a:off x="750" y="2739"/>
              <a:ext cx="411" cy="503"/>
            </a:xfrm>
            <a:custGeom>
              <a:avLst/>
              <a:gdLst>
                <a:gd name="T0" fmla="*/ 110 w 411"/>
                <a:gd name="T1" fmla="*/ 503 h 503"/>
                <a:gd name="T2" fmla="*/ 0 w 411"/>
                <a:gd name="T3" fmla="*/ 476 h 503"/>
                <a:gd name="T4" fmla="*/ 411 w 411"/>
                <a:gd name="T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1" h="503">
                  <a:moveTo>
                    <a:pt x="110" y="503"/>
                  </a:moveTo>
                  <a:lnTo>
                    <a:pt x="0" y="476"/>
                  </a:lnTo>
                  <a:lnTo>
                    <a:pt x="411" y="0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en-GB"/>
            </a:p>
          </p:txBody>
        </p:sp>
      </p:grpSp>
      <p:grpSp>
        <p:nvGrpSpPr>
          <p:cNvPr id="474153" name="Group 41"/>
          <p:cNvGrpSpPr>
            <a:grpSpLocks/>
          </p:cNvGrpSpPr>
          <p:nvPr/>
        </p:nvGrpSpPr>
        <p:grpSpPr bwMode="auto">
          <a:xfrm>
            <a:off x="355600" y="2913063"/>
            <a:ext cx="3889375" cy="1081087"/>
            <a:chOff x="224" y="1367"/>
            <a:chExt cx="2450" cy="681"/>
          </a:xfrm>
        </p:grpSpPr>
        <p:sp>
          <p:nvSpPr>
            <p:cNvPr id="474154" name="Oval 42"/>
            <p:cNvSpPr>
              <a:spLocks noChangeArrowheads="1"/>
            </p:cNvSpPr>
            <p:nvPr/>
          </p:nvSpPr>
          <p:spPr bwMode="auto">
            <a:xfrm flipV="1">
              <a:off x="1426" y="1856"/>
              <a:ext cx="96" cy="7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4155" name="AutoShape 43"/>
            <p:cNvSpPr>
              <a:spLocks noChangeArrowheads="1"/>
            </p:cNvSpPr>
            <p:nvPr/>
          </p:nvSpPr>
          <p:spPr bwMode="auto">
            <a:xfrm rot="5400000" flipH="1">
              <a:off x="669" y="1315"/>
              <a:ext cx="288" cy="117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4156" name="AutoShape 44"/>
            <p:cNvSpPr>
              <a:spLocks noChangeArrowheads="1"/>
            </p:cNvSpPr>
            <p:nvPr/>
          </p:nvSpPr>
          <p:spPr bwMode="auto">
            <a:xfrm rot="-5400000">
              <a:off x="1957" y="1331"/>
              <a:ext cx="288" cy="1146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157" name="Group 45"/>
            <p:cNvGrpSpPr>
              <a:grpSpLocks/>
            </p:cNvGrpSpPr>
            <p:nvPr/>
          </p:nvGrpSpPr>
          <p:grpSpPr bwMode="auto">
            <a:xfrm>
              <a:off x="1426" y="1519"/>
              <a:ext cx="96" cy="272"/>
              <a:chOff x="843" y="2880"/>
              <a:chExt cx="216" cy="576"/>
            </a:xfrm>
          </p:grpSpPr>
          <p:sp>
            <p:nvSpPr>
              <p:cNvPr id="474158" name="Freeform 4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59" name="Freeform 4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60" name="Group 48"/>
            <p:cNvGrpSpPr>
              <a:grpSpLocks/>
            </p:cNvGrpSpPr>
            <p:nvPr/>
          </p:nvGrpSpPr>
          <p:grpSpPr bwMode="auto">
            <a:xfrm>
              <a:off x="1491" y="1520"/>
              <a:ext cx="96" cy="184"/>
              <a:chOff x="843" y="2880"/>
              <a:chExt cx="216" cy="576"/>
            </a:xfrm>
          </p:grpSpPr>
          <p:sp>
            <p:nvSpPr>
              <p:cNvPr id="474161" name="Freeform 4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62" name="Freeform 5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63" name="Group 51"/>
            <p:cNvGrpSpPr>
              <a:grpSpLocks/>
            </p:cNvGrpSpPr>
            <p:nvPr/>
          </p:nvGrpSpPr>
          <p:grpSpPr bwMode="auto">
            <a:xfrm>
              <a:off x="1467" y="1574"/>
              <a:ext cx="160" cy="272"/>
              <a:chOff x="843" y="2880"/>
              <a:chExt cx="216" cy="576"/>
            </a:xfrm>
          </p:grpSpPr>
          <p:sp>
            <p:nvSpPr>
              <p:cNvPr id="474164" name="Freeform 5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65" name="Freeform 5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66" name="Group 54"/>
            <p:cNvGrpSpPr>
              <a:grpSpLocks/>
            </p:cNvGrpSpPr>
            <p:nvPr/>
          </p:nvGrpSpPr>
          <p:grpSpPr bwMode="auto">
            <a:xfrm>
              <a:off x="1627" y="1537"/>
              <a:ext cx="290" cy="322"/>
              <a:chOff x="1627" y="1398"/>
              <a:chExt cx="290" cy="322"/>
            </a:xfrm>
          </p:grpSpPr>
          <p:sp>
            <p:nvSpPr>
              <p:cNvPr id="474167" name="Freeform 55"/>
              <p:cNvSpPr>
                <a:spLocks/>
              </p:cNvSpPr>
              <p:nvPr/>
            </p:nvSpPr>
            <p:spPr bwMode="auto">
              <a:xfrm>
                <a:off x="1627" y="1534"/>
                <a:ext cx="92" cy="186"/>
              </a:xfrm>
              <a:custGeom>
                <a:avLst/>
                <a:gdLst>
                  <a:gd name="T0" fmla="*/ 0 w 92"/>
                  <a:gd name="T1" fmla="*/ 3 h 186"/>
                  <a:gd name="T2" fmla="*/ 46 w 92"/>
                  <a:gd name="T3" fmla="*/ 30 h 186"/>
                  <a:gd name="T4" fmla="*/ 92 w 92"/>
                  <a:gd name="T5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2" h="186">
                    <a:moveTo>
                      <a:pt x="0" y="3"/>
                    </a:moveTo>
                    <a:cubicBezTo>
                      <a:pt x="15" y="1"/>
                      <a:pt x="31" y="0"/>
                      <a:pt x="46" y="30"/>
                    </a:cubicBezTo>
                    <a:cubicBezTo>
                      <a:pt x="61" y="60"/>
                      <a:pt x="76" y="123"/>
                      <a:pt x="92" y="186"/>
                    </a:cubicBezTo>
                  </a:path>
                </a:pathLst>
              </a:custGeom>
              <a:noFill/>
              <a:ln w="381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4168" name="Freeform 56"/>
              <p:cNvSpPr>
                <a:spLocks/>
              </p:cNvSpPr>
              <p:nvPr/>
            </p:nvSpPr>
            <p:spPr bwMode="auto">
              <a:xfrm>
                <a:off x="1633" y="1398"/>
                <a:ext cx="284" cy="244"/>
              </a:xfrm>
              <a:custGeom>
                <a:avLst/>
                <a:gdLst>
                  <a:gd name="T0" fmla="*/ 0 w 284"/>
                  <a:gd name="T1" fmla="*/ 43 h 244"/>
                  <a:gd name="T2" fmla="*/ 159 w 284"/>
                  <a:gd name="T3" fmla="*/ 1 h 244"/>
                  <a:gd name="T4" fmla="*/ 241 w 284"/>
                  <a:gd name="T5" fmla="*/ 47 h 244"/>
                  <a:gd name="T6" fmla="*/ 284 w 284"/>
                  <a:gd name="T7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4" h="244">
                    <a:moveTo>
                      <a:pt x="0" y="43"/>
                    </a:moveTo>
                    <a:cubicBezTo>
                      <a:pt x="26" y="36"/>
                      <a:pt x="119" y="0"/>
                      <a:pt x="159" y="1"/>
                    </a:cubicBezTo>
                    <a:cubicBezTo>
                      <a:pt x="199" y="2"/>
                      <a:pt x="220" y="6"/>
                      <a:pt x="241" y="47"/>
                    </a:cubicBezTo>
                    <a:cubicBezTo>
                      <a:pt x="262" y="88"/>
                      <a:pt x="275" y="203"/>
                      <a:pt x="284" y="244"/>
                    </a:cubicBezTo>
                  </a:path>
                </a:pathLst>
              </a:custGeom>
              <a:noFill/>
              <a:ln w="381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4169" name="Freeform 57"/>
              <p:cNvSpPr>
                <a:spLocks/>
              </p:cNvSpPr>
              <p:nvPr/>
            </p:nvSpPr>
            <p:spPr bwMode="auto">
              <a:xfrm>
                <a:off x="1647" y="1468"/>
                <a:ext cx="165" cy="196"/>
              </a:xfrm>
              <a:custGeom>
                <a:avLst/>
                <a:gdLst>
                  <a:gd name="T0" fmla="*/ 0 w 165"/>
                  <a:gd name="T1" fmla="*/ 13 h 196"/>
                  <a:gd name="T2" fmla="*/ 118 w 165"/>
                  <a:gd name="T3" fmla="*/ 31 h 196"/>
                  <a:gd name="T4" fmla="*/ 165 w 165"/>
                  <a:gd name="T5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196">
                    <a:moveTo>
                      <a:pt x="0" y="13"/>
                    </a:moveTo>
                    <a:cubicBezTo>
                      <a:pt x="20" y="16"/>
                      <a:pt x="91" y="0"/>
                      <a:pt x="118" y="31"/>
                    </a:cubicBezTo>
                    <a:cubicBezTo>
                      <a:pt x="145" y="62"/>
                      <a:pt x="155" y="162"/>
                      <a:pt x="165" y="196"/>
                    </a:cubicBezTo>
                  </a:path>
                </a:pathLst>
              </a:custGeom>
              <a:noFill/>
              <a:ln w="381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474170" name="Group 58"/>
            <p:cNvGrpSpPr>
              <a:grpSpLocks/>
            </p:cNvGrpSpPr>
            <p:nvPr/>
          </p:nvGrpSpPr>
          <p:grpSpPr bwMode="auto">
            <a:xfrm flipH="1">
              <a:off x="1110" y="1537"/>
              <a:ext cx="290" cy="322"/>
              <a:chOff x="1627" y="1398"/>
              <a:chExt cx="290" cy="322"/>
            </a:xfrm>
          </p:grpSpPr>
          <p:sp>
            <p:nvSpPr>
              <p:cNvPr id="474171" name="Freeform 59"/>
              <p:cNvSpPr>
                <a:spLocks/>
              </p:cNvSpPr>
              <p:nvPr/>
            </p:nvSpPr>
            <p:spPr bwMode="auto">
              <a:xfrm>
                <a:off x="1627" y="1534"/>
                <a:ext cx="92" cy="186"/>
              </a:xfrm>
              <a:custGeom>
                <a:avLst/>
                <a:gdLst>
                  <a:gd name="T0" fmla="*/ 0 w 92"/>
                  <a:gd name="T1" fmla="*/ 3 h 186"/>
                  <a:gd name="T2" fmla="*/ 46 w 92"/>
                  <a:gd name="T3" fmla="*/ 30 h 186"/>
                  <a:gd name="T4" fmla="*/ 92 w 92"/>
                  <a:gd name="T5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2" h="186">
                    <a:moveTo>
                      <a:pt x="0" y="3"/>
                    </a:moveTo>
                    <a:cubicBezTo>
                      <a:pt x="15" y="1"/>
                      <a:pt x="31" y="0"/>
                      <a:pt x="46" y="30"/>
                    </a:cubicBezTo>
                    <a:cubicBezTo>
                      <a:pt x="61" y="60"/>
                      <a:pt x="76" y="123"/>
                      <a:pt x="92" y="186"/>
                    </a:cubicBezTo>
                  </a:path>
                </a:pathLst>
              </a:custGeom>
              <a:noFill/>
              <a:ln w="381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4172" name="Freeform 60"/>
              <p:cNvSpPr>
                <a:spLocks/>
              </p:cNvSpPr>
              <p:nvPr/>
            </p:nvSpPr>
            <p:spPr bwMode="auto">
              <a:xfrm>
                <a:off x="1633" y="1398"/>
                <a:ext cx="284" cy="244"/>
              </a:xfrm>
              <a:custGeom>
                <a:avLst/>
                <a:gdLst>
                  <a:gd name="T0" fmla="*/ 0 w 284"/>
                  <a:gd name="T1" fmla="*/ 43 h 244"/>
                  <a:gd name="T2" fmla="*/ 159 w 284"/>
                  <a:gd name="T3" fmla="*/ 1 h 244"/>
                  <a:gd name="T4" fmla="*/ 241 w 284"/>
                  <a:gd name="T5" fmla="*/ 47 h 244"/>
                  <a:gd name="T6" fmla="*/ 284 w 284"/>
                  <a:gd name="T7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4" h="244">
                    <a:moveTo>
                      <a:pt x="0" y="43"/>
                    </a:moveTo>
                    <a:cubicBezTo>
                      <a:pt x="26" y="36"/>
                      <a:pt x="119" y="0"/>
                      <a:pt x="159" y="1"/>
                    </a:cubicBezTo>
                    <a:cubicBezTo>
                      <a:pt x="199" y="2"/>
                      <a:pt x="220" y="6"/>
                      <a:pt x="241" y="47"/>
                    </a:cubicBezTo>
                    <a:cubicBezTo>
                      <a:pt x="262" y="88"/>
                      <a:pt x="275" y="203"/>
                      <a:pt x="284" y="244"/>
                    </a:cubicBezTo>
                  </a:path>
                </a:pathLst>
              </a:custGeom>
              <a:noFill/>
              <a:ln w="381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74173" name="Freeform 61"/>
              <p:cNvSpPr>
                <a:spLocks/>
              </p:cNvSpPr>
              <p:nvPr/>
            </p:nvSpPr>
            <p:spPr bwMode="auto">
              <a:xfrm>
                <a:off x="1647" y="1468"/>
                <a:ext cx="165" cy="196"/>
              </a:xfrm>
              <a:custGeom>
                <a:avLst/>
                <a:gdLst>
                  <a:gd name="T0" fmla="*/ 0 w 165"/>
                  <a:gd name="T1" fmla="*/ 13 h 196"/>
                  <a:gd name="T2" fmla="*/ 118 w 165"/>
                  <a:gd name="T3" fmla="*/ 31 h 196"/>
                  <a:gd name="T4" fmla="*/ 165 w 165"/>
                  <a:gd name="T5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196">
                    <a:moveTo>
                      <a:pt x="0" y="13"/>
                    </a:moveTo>
                    <a:cubicBezTo>
                      <a:pt x="20" y="16"/>
                      <a:pt x="91" y="0"/>
                      <a:pt x="118" y="31"/>
                    </a:cubicBezTo>
                    <a:cubicBezTo>
                      <a:pt x="145" y="62"/>
                      <a:pt x="155" y="162"/>
                      <a:pt x="165" y="196"/>
                    </a:cubicBezTo>
                  </a:path>
                </a:pathLst>
              </a:custGeom>
              <a:noFill/>
              <a:ln w="381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74174" name="Line 62"/>
            <p:cNvSpPr>
              <a:spLocks noChangeShapeType="1"/>
            </p:cNvSpPr>
            <p:nvPr/>
          </p:nvSpPr>
          <p:spPr bwMode="auto">
            <a:xfrm flipV="1">
              <a:off x="1971" y="1367"/>
              <a:ext cx="439" cy="47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474175" name="AutoShape 63" descr="70%"/>
          <p:cNvSpPr>
            <a:spLocks noChangeArrowheads="1"/>
          </p:cNvSpPr>
          <p:nvPr/>
        </p:nvSpPr>
        <p:spPr bwMode="auto">
          <a:xfrm>
            <a:off x="5867400" y="4549775"/>
            <a:ext cx="2208213" cy="2017713"/>
          </a:xfrm>
          <a:custGeom>
            <a:avLst/>
            <a:gdLst>
              <a:gd name="G0" fmla="+- 4396 0 0"/>
              <a:gd name="G1" fmla="+- -10155219 0 0"/>
              <a:gd name="G2" fmla="+- 0 0 -10155219"/>
              <a:gd name="T0" fmla="*/ 0 256 1"/>
              <a:gd name="T1" fmla="*/ 180 256 1"/>
              <a:gd name="G3" fmla="+- -10155219 T0 T1"/>
              <a:gd name="T2" fmla="*/ 0 256 1"/>
              <a:gd name="T3" fmla="*/ 90 256 1"/>
              <a:gd name="G4" fmla="+- -10155219 T2 T3"/>
              <a:gd name="G5" fmla="*/ G4 2 1"/>
              <a:gd name="T4" fmla="*/ 90 256 1"/>
              <a:gd name="T5" fmla="*/ 0 256 1"/>
              <a:gd name="G6" fmla="+- -10155219 T4 T5"/>
              <a:gd name="G7" fmla="*/ G6 2 1"/>
              <a:gd name="G8" fmla="abs -1015521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4396"/>
              <a:gd name="G18" fmla="*/ 4396 1 2"/>
              <a:gd name="G19" fmla="+- G18 5400 0"/>
              <a:gd name="G20" fmla="cos G19 -10155219"/>
              <a:gd name="G21" fmla="sin G19 -10155219"/>
              <a:gd name="G22" fmla="+- G20 10800 0"/>
              <a:gd name="G23" fmla="+- G21 10800 0"/>
              <a:gd name="G24" fmla="+- 10800 0 G20"/>
              <a:gd name="G25" fmla="+- 4396 10800 0"/>
              <a:gd name="G26" fmla="?: G9 G17 G25"/>
              <a:gd name="G27" fmla="?: G9 0 21600"/>
              <a:gd name="G28" fmla="cos 10800 -10155219"/>
              <a:gd name="G29" fmla="sin 10800 -10155219"/>
              <a:gd name="G30" fmla="sin 4396 -10155219"/>
              <a:gd name="G31" fmla="+- G28 10800 0"/>
              <a:gd name="G32" fmla="+- G29 10800 0"/>
              <a:gd name="G33" fmla="+- G30 10800 0"/>
              <a:gd name="G34" fmla="?: G4 0 G31"/>
              <a:gd name="G35" fmla="?: -10155219 G34 0"/>
              <a:gd name="G36" fmla="?: G6 G35 G31"/>
              <a:gd name="G37" fmla="+- 21600 0 G36"/>
              <a:gd name="G38" fmla="?: G4 0 G33"/>
              <a:gd name="G39" fmla="?: -1015521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916 w 21600"/>
              <a:gd name="T15" fmla="*/ 7583 h 21600"/>
              <a:gd name="T16" fmla="*/ 10800 w 21600"/>
              <a:gd name="T17" fmla="*/ 6404 h 21600"/>
              <a:gd name="T18" fmla="*/ 17684 w 21600"/>
              <a:gd name="T19" fmla="*/ 7583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6817" y="8939"/>
                </a:moveTo>
                <a:cubicBezTo>
                  <a:pt x="7539" y="7392"/>
                  <a:pt x="9092" y="6403"/>
                  <a:pt x="10800" y="6404"/>
                </a:cubicBezTo>
                <a:cubicBezTo>
                  <a:pt x="12507" y="6404"/>
                  <a:pt x="14060" y="7392"/>
                  <a:pt x="14782" y="8939"/>
                </a:cubicBezTo>
                <a:lnTo>
                  <a:pt x="20584" y="6228"/>
                </a:lnTo>
                <a:cubicBezTo>
                  <a:pt x="18809" y="2428"/>
                  <a:pt x="14994" y="-1"/>
                  <a:pt x="10799" y="0"/>
                </a:cubicBezTo>
                <a:cubicBezTo>
                  <a:pt x="6605" y="0"/>
                  <a:pt x="2790" y="2428"/>
                  <a:pt x="1015" y="6228"/>
                </a:cubicBezTo>
                <a:close/>
              </a:path>
            </a:pathLst>
          </a:custGeom>
          <a:pattFill prst="pct70">
            <a:fgClr>
              <a:srgbClr val="FFCC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176" name="AutoShape 64" descr="90%"/>
          <p:cNvSpPr>
            <a:spLocks noChangeArrowheads="1"/>
          </p:cNvSpPr>
          <p:nvPr/>
        </p:nvSpPr>
        <p:spPr bwMode="auto">
          <a:xfrm>
            <a:off x="6408738" y="5146675"/>
            <a:ext cx="1147762" cy="1044575"/>
          </a:xfrm>
          <a:custGeom>
            <a:avLst/>
            <a:gdLst>
              <a:gd name="G0" fmla="+- 4977 0 0"/>
              <a:gd name="G1" fmla="+- -9464063 0 0"/>
              <a:gd name="G2" fmla="+- 0 0 -9464063"/>
              <a:gd name="T0" fmla="*/ 0 256 1"/>
              <a:gd name="T1" fmla="*/ 180 256 1"/>
              <a:gd name="G3" fmla="+- -9464063 T0 T1"/>
              <a:gd name="T2" fmla="*/ 0 256 1"/>
              <a:gd name="T3" fmla="*/ 90 256 1"/>
              <a:gd name="G4" fmla="+- -9464063 T2 T3"/>
              <a:gd name="G5" fmla="*/ G4 2 1"/>
              <a:gd name="T4" fmla="*/ 90 256 1"/>
              <a:gd name="T5" fmla="*/ 0 256 1"/>
              <a:gd name="G6" fmla="+- -9464063 T4 T5"/>
              <a:gd name="G7" fmla="*/ G6 2 1"/>
              <a:gd name="G8" fmla="abs -9464063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4977"/>
              <a:gd name="G18" fmla="*/ 4977 1 2"/>
              <a:gd name="G19" fmla="+- G18 5400 0"/>
              <a:gd name="G20" fmla="cos G19 -9464063"/>
              <a:gd name="G21" fmla="sin G19 -9464063"/>
              <a:gd name="G22" fmla="+- G20 10800 0"/>
              <a:gd name="G23" fmla="+- G21 10800 0"/>
              <a:gd name="G24" fmla="+- 10800 0 G20"/>
              <a:gd name="G25" fmla="+- 4977 10800 0"/>
              <a:gd name="G26" fmla="?: G9 G17 G25"/>
              <a:gd name="G27" fmla="?: G9 0 21600"/>
              <a:gd name="G28" fmla="cos 10800 -9464063"/>
              <a:gd name="G29" fmla="sin 10800 -9464063"/>
              <a:gd name="G30" fmla="sin 4977 -9464063"/>
              <a:gd name="G31" fmla="+- G28 10800 0"/>
              <a:gd name="G32" fmla="+- G29 10800 0"/>
              <a:gd name="G33" fmla="+- G30 10800 0"/>
              <a:gd name="G34" fmla="?: G4 0 G31"/>
              <a:gd name="G35" fmla="?: -9464063 G34 0"/>
              <a:gd name="G36" fmla="?: G6 G35 G31"/>
              <a:gd name="G37" fmla="+- 21600 0 G36"/>
              <a:gd name="G38" fmla="?: G4 0 G33"/>
              <a:gd name="G39" fmla="?: -9464063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384 w 21600"/>
              <a:gd name="T15" fmla="*/ 6208 h 21600"/>
              <a:gd name="T16" fmla="*/ 10800 w 21600"/>
              <a:gd name="T17" fmla="*/ 5823 h 21600"/>
              <a:gd name="T18" fmla="*/ 17216 w 21600"/>
              <a:gd name="T19" fmla="*/ 620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6752" y="7903"/>
                </a:moveTo>
                <a:cubicBezTo>
                  <a:pt x="7687" y="6597"/>
                  <a:pt x="9194" y="5822"/>
                  <a:pt x="10800" y="5823"/>
                </a:cubicBezTo>
                <a:cubicBezTo>
                  <a:pt x="12405" y="5823"/>
                  <a:pt x="13912" y="6597"/>
                  <a:pt x="14847" y="7903"/>
                </a:cubicBezTo>
                <a:lnTo>
                  <a:pt x="19582" y="4514"/>
                </a:lnTo>
                <a:cubicBezTo>
                  <a:pt x="17554" y="1681"/>
                  <a:pt x="14284" y="-1"/>
                  <a:pt x="10799" y="0"/>
                </a:cubicBezTo>
                <a:cubicBezTo>
                  <a:pt x="7315" y="0"/>
                  <a:pt x="4045" y="1681"/>
                  <a:pt x="2017" y="4514"/>
                </a:cubicBezTo>
                <a:close/>
              </a:path>
            </a:pathLst>
          </a:custGeom>
          <a:pattFill prst="pct90">
            <a:fgClr>
              <a:srgbClr val="FFCC00"/>
            </a:fgClr>
            <a:bgClr>
              <a:srgbClr val="FFFFFF"/>
            </a:bgClr>
          </a:patt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grpSp>
        <p:nvGrpSpPr>
          <p:cNvPr id="474177" name="Group 65"/>
          <p:cNvGrpSpPr>
            <a:grpSpLocks/>
          </p:cNvGrpSpPr>
          <p:nvPr/>
        </p:nvGrpSpPr>
        <p:grpSpPr bwMode="auto">
          <a:xfrm>
            <a:off x="4978400" y="5294313"/>
            <a:ext cx="3889375" cy="1038225"/>
            <a:chOff x="3063" y="1916"/>
            <a:chExt cx="2450" cy="654"/>
          </a:xfrm>
        </p:grpSpPr>
        <p:grpSp>
          <p:nvGrpSpPr>
            <p:cNvPr id="474178" name="Group 66"/>
            <p:cNvGrpSpPr>
              <a:grpSpLocks/>
            </p:cNvGrpSpPr>
            <p:nvPr/>
          </p:nvGrpSpPr>
          <p:grpSpPr bwMode="auto">
            <a:xfrm>
              <a:off x="4606" y="2298"/>
              <a:ext cx="96" cy="272"/>
              <a:chOff x="843" y="2880"/>
              <a:chExt cx="216" cy="576"/>
            </a:xfrm>
          </p:grpSpPr>
          <p:sp>
            <p:nvSpPr>
              <p:cNvPr id="474179" name="Freeform 67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80" name="Freeform 68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81" name="Group 69"/>
            <p:cNvGrpSpPr>
              <a:grpSpLocks/>
            </p:cNvGrpSpPr>
            <p:nvPr/>
          </p:nvGrpSpPr>
          <p:grpSpPr bwMode="auto">
            <a:xfrm>
              <a:off x="3977" y="1962"/>
              <a:ext cx="96" cy="272"/>
              <a:chOff x="843" y="2880"/>
              <a:chExt cx="216" cy="576"/>
            </a:xfrm>
          </p:grpSpPr>
          <p:sp>
            <p:nvSpPr>
              <p:cNvPr id="474182" name="Freeform 70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83" name="Freeform 71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84" name="Group 72"/>
            <p:cNvGrpSpPr>
              <a:grpSpLocks/>
            </p:cNvGrpSpPr>
            <p:nvPr/>
          </p:nvGrpSpPr>
          <p:grpSpPr bwMode="auto">
            <a:xfrm>
              <a:off x="3694" y="2266"/>
              <a:ext cx="96" cy="272"/>
              <a:chOff x="843" y="2880"/>
              <a:chExt cx="216" cy="576"/>
            </a:xfrm>
          </p:grpSpPr>
          <p:sp>
            <p:nvSpPr>
              <p:cNvPr id="474185" name="Freeform 73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86" name="Freeform 74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87" name="Group 75"/>
            <p:cNvGrpSpPr>
              <a:grpSpLocks/>
            </p:cNvGrpSpPr>
            <p:nvPr/>
          </p:nvGrpSpPr>
          <p:grpSpPr bwMode="auto">
            <a:xfrm>
              <a:off x="3790" y="2250"/>
              <a:ext cx="96" cy="272"/>
              <a:chOff x="843" y="2880"/>
              <a:chExt cx="216" cy="576"/>
            </a:xfrm>
          </p:grpSpPr>
          <p:sp>
            <p:nvSpPr>
              <p:cNvPr id="474188" name="Freeform 7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89" name="Freeform 7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90" name="Group 78"/>
            <p:cNvGrpSpPr>
              <a:grpSpLocks/>
            </p:cNvGrpSpPr>
            <p:nvPr/>
          </p:nvGrpSpPr>
          <p:grpSpPr bwMode="auto">
            <a:xfrm>
              <a:off x="3742" y="1962"/>
              <a:ext cx="96" cy="272"/>
              <a:chOff x="843" y="2880"/>
              <a:chExt cx="216" cy="576"/>
            </a:xfrm>
          </p:grpSpPr>
          <p:sp>
            <p:nvSpPr>
              <p:cNvPr id="474191" name="Freeform 7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92" name="Freeform 8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93" name="Group 81"/>
            <p:cNvGrpSpPr>
              <a:grpSpLocks/>
            </p:cNvGrpSpPr>
            <p:nvPr/>
          </p:nvGrpSpPr>
          <p:grpSpPr bwMode="auto">
            <a:xfrm>
              <a:off x="3598" y="1962"/>
              <a:ext cx="96" cy="272"/>
              <a:chOff x="843" y="2880"/>
              <a:chExt cx="216" cy="576"/>
            </a:xfrm>
          </p:grpSpPr>
          <p:sp>
            <p:nvSpPr>
              <p:cNvPr id="474194" name="Freeform 8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95" name="Freeform 8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96" name="Group 84"/>
            <p:cNvGrpSpPr>
              <a:grpSpLocks/>
            </p:cNvGrpSpPr>
            <p:nvPr/>
          </p:nvGrpSpPr>
          <p:grpSpPr bwMode="auto">
            <a:xfrm>
              <a:off x="3838" y="2010"/>
              <a:ext cx="96" cy="272"/>
              <a:chOff x="843" y="2880"/>
              <a:chExt cx="216" cy="576"/>
            </a:xfrm>
          </p:grpSpPr>
          <p:sp>
            <p:nvSpPr>
              <p:cNvPr id="474197" name="Freeform 8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198" name="Freeform 8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199" name="Group 87"/>
            <p:cNvGrpSpPr>
              <a:grpSpLocks/>
            </p:cNvGrpSpPr>
            <p:nvPr/>
          </p:nvGrpSpPr>
          <p:grpSpPr bwMode="auto">
            <a:xfrm>
              <a:off x="4126" y="1962"/>
              <a:ext cx="96" cy="272"/>
              <a:chOff x="843" y="2880"/>
              <a:chExt cx="216" cy="576"/>
            </a:xfrm>
          </p:grpSpPr>
          <p:sp>
            <p:nvSpPr>
              <p:cNvPr id="474200" name="Freeform 8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01" name="Freeform 8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02" name="Group 90"/>
            <p:cNvGrpSpPr>
              <a:grpSpLocks/>
            </p:cNvGrpSpPr>
            <p:nvPr/>
          </p:nvGrpSpPr>
          <p:grpSpPr bwMode="auto">
            <a:xfrm>
              <a:off x="4078" y="2298"/>
              <a:ext cx="96" cy="272"/>
              <a:chOff x="843" y="2880"/>
              <a:chExt cx="216" cy="576"/>
            </a:xfrm>
          </p:grpSpPr>
          <p:sp>
            <p:nvSpPr>
              <p:cNvPr id="474203" name="Freeform 9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04" name="Freeform 9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4205" name="Oval 93"/>
            <p:cNvSpPr>
              <a:spLocks noChangeArrowheads="1"/>
            </p:cNvSpPr>
            <p:nvPr/>
          </p:nvSpPr>
          <p:spPr bwMode="auto">
            <a:xfrm flipV="1">
              <a:off x="4265" y="2222"/>
              <a:ext cx="96" cy="7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206" name="Group 94"/>
            <p:cNvGrpSpPr>
              <a:grpSpLocks/>
            </p:cNvGrpSpPr>
            <p:nvPr/>
          </p:nvGrpSpPr>
          <p:grpSpPr bwMode="auto">
            <a:xfrm>
              <a:off x="3466" y="1982"/>
              <a:ext cx="96" cy="184"/>
              <a:chOff x="843" y="2880"/>
              <a:chExt cx="216" cy="576"/>
            </a:xfrm>
          </p:grpSpPr>
          <p:sp>
            <p:nvSpPr>
              <p:cNvPr id="474207" name="Freeform 9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08" name="Freeform 9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09" name="Group 97"/>
            <p:cNvGrpSpPr>
              <a:grpSpLocks/>
            </p:cNvGrpSpPr>
            <p:nvPr/>
          </p:nvGrpSpPr>
          <p:grpSpPr bwMode="auto">
            <a:xfrm>
              <a:off x="5050" y="2366"/>
              <a:ext cx="120" cy="192"/>
              <a:chOff x="843" y="2880"/>
              <a:chExt cx="216" cy="576"/>
            </a:xfrm>
          </p:grpSpPr>
          <p:sp>
            <p:nvSpPr>
              <p:cNvPr id="474210" name="Freeform 9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11" name="Freeform 9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4212" name="AutoShape 100"/>
            <p:cNvSpPr>
              <a:spLocks noChangeArrowheads="1"/>
            </p:cNvSpPr>
            <p:nvPr/>
          </p:nvSpPr>
          <p:spPr bwMode="auto">
            <a:xfrm rot="5400000" flipH="1">
              <a:off x="3508" y="1681"/>
              <a:ext cx="288" cy="117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213" name="Group 101"/>
            <p:cNvGrpSpPr>
              <a:grpSpLocks/>
            </p:cNvGrpSpPr>
            <p:nvPr/>
          </p:nvGrpSpPr>
          <p:grpSpPr bwMode="auto">
            <a:xfrm>
              <a:off x="4642" y="2003"/>
              <a:ext cx="96" cy="272"/>
              <a:chOff x="843" y="2880"/>
              <a:chExt cx="216" cy="576"/>
            </a:xfrm>
          </p:grpSpPr>
          <p:sp>
            <p:nvSpPr>
              <p:cNvPr id="474214" name="Freeform 10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15" name="Freeform 10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4216" name="AutoShape 104"/>
            <p:cNvSpPr>
              <a:spLocks noChangeArrowheads="1"/>
            </p:cNvSpPr>
            <p:nvPr/>
          </p:nvSpPr>
          <p:spPr bwMode="auto">
            <a:xfrm rot="-5400000">
              <a:off x="4796" y="1697"/>
              <a:ext cx="288" cy="1146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217" name="Group 105"/>
            <p:cNvGrpSpPr>
              <a:grpSpLocks/>
            </p:cNvGrpSpPr>
            <p:nvPr/>
          </p:nvGrpSpPr>
          <p:grpSpPr bwMode="auto">
            <a:xfrm>
              <a:off x="4738" y="1934"/>
              <a:ext cx="96" cy="272"/>
              <a:chOff x="843" y="2880"/>
              <a:chExt cx="216" cy="576"/>
            </a:xfrm>
          </p:grpSpPr>
          <p:sp>
            <p:nvSpPr>
              <p:cNvPr id="474218" name="Freeform 10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19" name="Freeform 10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20" name="Group 108"/>
            <p:cNvGrpSpPr>
              <a:grpSpLocks/>
            </p:cNvGrpSpPr>
            <p:nvPr/>
          </p:nvGrpSpPr>
          <p:grpSpPr bwMode="auto">
            <a:xfrm>
              <a:off x="4455" y="2238"/>
              <a:ext cx="96" cy="272"/>
              <a:chOff x="843" y="2880"/>
              <a:chExt cx="216" cy="576"/>
            </a:xfrm>
          </p:grpSpPr>
          <p:sp>
            <p:nvSpPr>
              <p:cNvPr id="474221" name="Freeform 10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22" name="Freeform 11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23" name="Group 111"/>
            <p:cNvGrpSpPr>
              <a:grpSpLocks/>
            </p:cNvGrpSpPr>
            <p:nvPr/>
          </p:nvGrpSpPr>
          <p:grpSpPr bwMode="auto">
            <a:xfrm>
              <a:off x="4551" y="2222"/>
              <a:ext cx="96" cy="272"/>
              <a:chOff x="843" y="2880"/>
              <a:chExt cx="216" cy="576"/>
            </a:xfrm>
          </p:grpSpPr>
          <p:sp>
            <p:nvSpPr>
              <p:cNvPr id="474224" name="Freeform 11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25" name="Freeform 11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26" name="Group 114"/>
            <p:cNvGrpSpPr>
              <a:grpSpLocks/>
            </p:cNvGrpSpPr>
            <p:nvPr/>
          </p:nvGrpSpPr>
          <p:grpSpPr bwMode="auto">
            <a:xfrm>
              <a:off x="4695" y="2286"/>
              <a:ext cx="96" cy="272"/>
              <a:chOff x="843" y="2880"/>
              <a:chExt cx="216" cy="576"/>
            </a:xfrm>
          </p:grpSpPr>
          <p:sp>
            <p:nvSpPr>
              <p:cNvPr id="474227" name="Freeform 11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28" name="Freeform 11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29" name="Group 117"/>
            <p:cNvGrpSpPr>
              <a:grpSpLocks/>
            </p:cNvGrpSpPr>
            <p:nvPr/>
          </p:nvGrpSpPr>
          <p:grpSpPr bwMode="auto">
            <a:xfrm>
              <a:off x="4503" y="1934"/>
              <a:ext cx="96" cy="272"/>
              <a:chOff x="843" y="2880"/>
              <a:chExt cx="216" cy="576"/>
            </a:xfrm>
          </p:grpSpPr>
          <p:sp>
            <p:nvSpPr>
              <p:cNvPr id="474230" name="Freeform 11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31" name="Freeform 11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32" name="Group 120"/>
            <p:cNvGrpSpPr>
              <a:grpSpLocks/>
            </p:cNvGrpSpPr>
            <p:nvPr/>
          </p:nvGrpSpPr>
          <p:grpSpPr bwMode="auto">
            <a:xfrm>
              <a:off x="4359" y="1934"/>
              <a:ext cx="96" cy="272"/>
              <a:chOff x="843" y="2880"/>
              <a:chExt cx="216" cy="576"/>
            </a:xfrm>
          </p:grpSpPr>
          <p:sp>
            <p:nvSpPr>
              <p:cNvPr id="474233" name="Freeform 12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34" name="Freeform 12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35" name="Group 123"/>
            <p:cNvGrpSpPr>
              <a:grpSpLocks/>
            </p:cNvGrpSpPr>
            <p:nvPr/>
          </p:nvGrpSpPr>
          <p:grpSpPr bwMode="auto">
            <a:xfrm>
              <a:off x="4599" y="1982"/>
              <a:ext cx="96" cy="272"/>
              <a:chOff x="843" y="2880"/>
              <a:chExt cx="216" cy="576"/>
            </a:xfrm>
          </p:grpSpPr>
          <p:sp>
            <p:nvSpPr>
              <p:cNvPr id="474236" name="Freeform 124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37" name="Freeform 125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38" name="Group 126"/>
            <p:cNvGrpSpPr>
              <a:grpSpLocks/>
            </p:cNvGrpSpPr>
            <p:nvPr/>
          </p:nvGrpSpPr>
          <p:grpSpPr bwMode="auto">
            <a:xfrm>
              <a:off x="4455" y="1982"/>
              <a:ext cx="96" cy="272"/>
              <a:chOff x="843" y="2880"/>
              <a:chExt cx="216" cy="576"/>
            </a:xfrm>
          </p:grpSpPr>
          <p:sp>
            <p:nvSpPr>
              <p:cNvPr id="474239" name="Freeform 127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40" name="Freeform 128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41" name="Group 129"/>
            <p:cNvGrpSpPr>
              <a:grpSpLocks/>
            </p:cNvGrpSpPr>
            <p:nvPr/>
          </p:nvGrpSpPr>
          <p:grpSpPr bwMode="auto">
            <a:xfrm>
              <a:off x="4887" y="1916"/>
              <a:ext cx="96" cy="272"/>
              <a:chOff x="843" y="2880"/>
              <a:chExt cx="216" cy="576"/>
            </a:xfrm>
          </p:grpSpPr>
          <p:sp>
            <p:nvSpPr>
              <p:cNvPr id="474242" name="Freeform 130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43" name="Freeform 131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44" name="Group 132"/>
            <p:cNvGrpSpPr>
              <a:grpSpLocks/>
            </p:cNvGrpSpPr>
            <p:nvPr/>
          </p:nvGrpSpPr>
          <p:grpSpPr bwMode="auto">
            <a:xfrm>
              <a:off x="4023" y="2270"/>
              <a:ext cx="96" cy="272"/>
              <a:chOff x="843" y="2880"/>
              <a:chExt cx="216" cy="576"/>
            </a:xfrm>
          </p:grpSpPr>
          <p:sp>
            <p:nvSpPr>
              <p:cNvPr id="474245" name="Freeform 133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46" name="Freeform 134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47" name="Group 135"/>
            <p:cNvGrpSpPr>
              <a:grpSpLocks/>
            </p:cNvGrpSpPr>
            <p:nvPr/>
          </p:nvGrpSpPr>
          <p:grpSpPr bwMode="auto">
            <a:xfrm>
              <a:off x="3927" y="1934"/>
              <a:ext cx="96" cy="272"/>
              <a:chOff x="843" y="2880"/>
              <a:chExt cx="216" cy="576"/>
            </a:xfrm>
          </p:grpSpPr>
          <p:sp>
            <p:nvSpPr>
              <p:cNvPr id="474248" name="Freeform 13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49" name="Freeform 13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50" name="Group 138"/>
            <p:cNvGrpSpPr>
              <a:grpSpLocks/>
            </p:cNvGrpSpPr>
            <p:nvPr/>
          </p:nvGrpSpPr>
          <p:grpSpPr bwMode="auto">
            <a:xfrm>
              <a:off x="4126" y="2298"/>
              <a:ext cx="96" cy="272"/>
              <a:chOff x="843" y="2880"/>
              <a:chExt cx="216" cy="576"/>
            </a:xfrm>
          </p:grpSpPr>
          <p:sp>
            <p:nvSpPr>
              <p:cNvPr id="474251" name="Freeform 13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52" name="Freeform 14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74253" name="Line 141"/>
          <p:cNvSpPr>
            <a:spLocks noChangeShapeType="1"/>
          </p:cNvSpPr>
          <p:nvPr/>
        </p:nvSpPr>
        <p:spPr bwMode="auto">
          <a:xfrm flipV="1">
            <a:off x="7215188" y="4300538"/>
            <a:ext cx="900112" cy="1158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 useBgFill="1">
        <p:nvSpPr>
          <p:cNvPr id="474254" name="AutoShape 142"/>
          <p:cNvSpPr>
            <a:spLocks noChangeArrowheads="1"/>
          </p:cNvSpPr>
          <p:nvPr/>
        </p:nvSpPr>
        <p:spPr bwMode="auto">
          <a:xfrm flipV="1">
            <a:off x="6723063" y="3784600"/>
            <a:ext cx="493712" cy="2032000"/>
          </a:xfrm>
          <a:prstGeom prst="triangle">
            <a:avLst>
              <a:gd name="adj" fmla="val 50000"/>
            </a:avLst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grpSp>
        <p:nvGrpSpPr>
          <p:cNvPr id="474255" name="Group 143"/>
          <p:cNvGrpSpPr>
            <a:grpSpLocks/>
          </p:cNvGrpSpPr>
          <p:nvPr/>
        </p:nvGrpSpPr>
        <p:grpSpPr bwMode="auto">
          <a:xfrm>
            <a:off x="4765675" y="3224213"/>
            <a:ext cx="3889375" cy="1038225"/>
            <a:chOff x="3063" y="1916"/>
            <a:chExt cx="2450" cy="654"/>
          </a:xfrm>
        </p:grpSpPr>
        <p:grpSp>
          <p:nvGrpSpPr>
            <p:cNvPr id="474256" name="Group 144"/>
            <p:cNvGrpSpPr>
              <a:grpSpLocks/>
            </p:cNvGrpSpPr>
            <p:nvPr/>
          </p:nvGrpSpPr>
          <p:grpSpPr bwMode="auto">
            <a:xfrm>
              <a:off x="4606" y="2298"/>
              <a:ext cx="96" cy="272"/>
              <a:chOff x="843" y="2880"/>
              <a:chExt cx="216" cy="576"/>
            </a:xfrm>
          </p:grpSpPr>
          <p:sp>
            <p:nvSpPr>
              <p:cNvPr id="474257" name="Freeform 14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58" name="Freeform 14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59" name="Group 147"/>
            <p:cNvGrpSpPr>
              <a:grpSpLocks/>
            </p:cNvGrpSpPr>
            <p:nvPr/>
          </p:nvGrpSpPr>
          <p:grpSpPr bwMode="auto">
            <a:xfrm>
              <a:off x="3977" y="1962"/>
              <a:ext cx="96" cy="272"/>
              <a:chOff x="843" y="2880"/>
              <a:chExt cx="216" cy="576"/>
            </a:xfrm>
          </p:grpSpPr>
          <p:sp>
            <p:nvSpPr>
              <p:cNvPr id="474260" name="Freeform 14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61" name="Freeform 14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62" name="Group 150"/>
            <p:cNvGrpSpPr>
              <a:grpSpLocks/>
            </p:cNvGrpSpPr>
            <p:nvPr/>
          </p:nvGrpSpPr>
          <p:grpSpPr bwMode="auto">
            <a:xfrm>
              <a:off x="3694" y="2266"/>
              <a:ext cx="96" cy="272"/>
              <a:chOff x="843" y="2880"/>
              <a:chExt cx="216" cy="576"/>
            </a:xfrm>
          </p:grpSpPr>
          <p:sp>
            <p:nvSpPr>
              <p:cNvPr id="474263" name="Freeform 15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64" name="Freeform 15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65" name="Group 153"/>
            <p:cNvGrpSpPr>
              <a:grpSpLocks/>
            </p:cNvGrpSpPr>
            <p:nvPr/>
          </p:nvGrpSpPr>
          <p:grpSpPr bwMode="auto">
            <a:xfrm>
              <a:off x="3790" y="2250"/>
              <a:ext cx="96" cy="272"/>
              <a:chOff x="843" y="2880"/>
              <a:chExt cx="216" cy="576"/>
            </a:xfrm>
          </p:grpSpPr>
          <p:sp>
            <p:nvSpPr>
              <p:cNvPr id="474266" name="Freeform 154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67" name="Freeform 155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68" name="Group 156"/>
            <p:cNvGrpSpPr>
              <a:grpSpLocks/>
            </p:cNvGrpSpPr>
            <p:nvPr/>
          </p:nvGrpSpPr>
          <p:grpSpPr bwMode="auto">
            <a:xfrm>
              <a:off x="3742" y="1962"/>
              <a:ext cx="96" cy="272"/>
              <a:chOff x="843" y="2880"/>
              <a:chExt cx="216" cy="576"/>
            </a:xfrm>
          </p:grpSpPr>
          <p:sp>
            <p:nvSpPr>
              <p:cNvPr id="474269" name="Freeform 157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70" name="Freeform 158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71" name="Group 159"/>
            <p:cNvGrpSpPr>
              <a:grpSpLocks/>
            </p:cNvGrpSpPr>
            <p:nvPr/>
          </p:nvGrpSpPr>
          <p:grpSpPr bwMode="auto">
            <a:xfrm>
              <a:off x="3598" y="1962"/>
              <a:ext cx="96" cy="272"/>
              <a:chOff x="843" y="2880"/>
              <a:chExt cx="216" cy="576"/>
            </a:xfrm>
          </p:grpSpPr>
          <p:sp>
            <p:nvSpPr>
              <p:cNvPr id="474272" name="Freeform 160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73" name="Freeform 161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74" name="Group 162"/>
            <p:cNvGrpSpPr>
              <a:grpSpLocks/>
            </p:cNvGrpSpPr>
            <p:nvPr/>
          </p:nvGrpSpPr>
          <p:grpSpPr bwMode="auto">
            <a:xfrm>
              <a:off x="3838" y="2010"/>
              <a:ext cx="96" cy="272"/>
              <a:chOff x="843" y="2880"/>
              <a:chExt cx="216" cy="576"/>
            </a:xfrm>
          </p:grpSpPr>
          <p:sp>
            <p:nvSpPr>
              <p:cNvPr id="474275" name="Freeform 163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76" name="Freeform 164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77" name="Group 165"/>
            <p:cNvGrpSpPr>
              <a:grpSpLocks/>
            </p:cNvGrpSpPr>
            <p:nvPr/>
          </p:nvGrpSpPr>
          <p:grpSpPr bwMode="auto">
            <a:xfrm>
              <a:off x="4126" y="1962"/>
              <a:ext cx="96" cy="272"/>
              <a:chOff x="843" y="2880"/>
              <a:chExt cx="216" cy="576"/>
            </a:xfrm>
          </p:grpSpPr>
          <p:sp>
            <p:nvSpPr>
              <p:cNvPr id="474278" name="Freeform 16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79" name="Freeform 16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80" name="Group 168"/>
            <p:cNvGrpSpPr>
              <a:grpSpLocks/>
            </p:cNvGrpSpPr>
            <p:nvPr/>
          </p:nvGrpSpPr>
          <p:grpSpPr bwMode="auto">
            <a:xfrm>
              <a:off x="4078" y="2298"/>
              <a:ext cx="96" cy="272"/>
              <a:chOff x="843" y="2880"/>
              <a:chExt cx="216" cy="576"/>
            </a:xfrm>
          </p:grpSpPr>
          <p:sp>
            <p:nvSpPr>
              <p:cNvPr id="474281" name="Freeform 16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82" name="Freeform 17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4283" name="Oval 171"/>
            <p:cNvSpPr>
              <a:spLocks noChangeArrowheads="1"/>
            </p:cNvSpPr>
            <p:nvPr/>
          </p:nvSpPr>
          <p:spPr bwMode="auto">
            <a:xfrm flipV="1">
              <a:off x="4265" y="2222"/>
              <a:ext cx="96" cy="7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284" name="Group 172"/>
            <p:cNvGrpSpPr>
              <a:grpSpLocks/>
            </p:cNvGrpSpPr>
            <p:nvPr/>
          </p:nvGrpSpPr>
          <p:grpSpPr bwMode="auto">
            <a:xfrm>
              <a:off x="3466" y="1982"/>
              <a:ext cx="96" cy="184"/>
              <a:chOff x="843" y="2880"/>
              <a:chExt cx="216" cy="576"/>
            </a:xfrm>
          </p:grpSpPr>
          <p:sp>
            <p:nvSpPr>
              <p:cNvPr id="474285" name="Freeform 173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86" name="Freeform 174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87" name="Group 175"/>
            <p:cNvGrpSpPr>
              <a:grpSpLocks/>
            </p:cNvGrpSpPr>
            <p:nvPr/>
          </p:nvGrpSpPr>
          <p:grpSpPr bwMode="auto">
            <a:xfrm>
              <a:off x="5050" y="2366"/>
              <a:ext cx="120" cy="192"/>
              <a:chOff x="843" y="2880"/>
              <a:chExt cx="216" cy="576"/>
            </a:xfrm>
          </p:grpSpPr>
          <p:sp>
            <p:nvSpPr>
              <p:cNvPr id="474288" name="Freeform 17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89" name="Freeform 17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4290" name="AutoShape 178"/>
            <p:cNvSpPr>
              <a:spLocks noChangeArrowheads="1"/>
            </p:cNvSpPr>
            <p:nvPr/>
          </p:nvSpPr>
          <p:spPr bwMode="auto">
            <a:xfrm rot="5400000" flipH="1">
              <a:off x="3508" y="1681"/>
              <a:ext cx="288" cy="117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291" name="Group 179"/>
            <p:cNvGrpSpPr>
              <a:grpSpLocks/>
            </p:cNvGrpSpPr>
            <p:nvPr/>
          </p:nvGrpSpPr>
          <p:grpSpPr bwMode="auto">
            <a:xfrm>
              <a:off x="4642" y="2003"/>
              <a:ext cx="96" cy="272"/>
              <a:chOff x="843" y="2880"/>
              <a:chExt cx="216" cy="576"/>
            </a:xfrm>
          </p:grpSpPr>
          <p:sp>
            <p:nvSpPr>
              <p:cNvPr id="474292" name="Freeform 180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93" name="Freeform 181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4294" name="AutoShape 182"/>
            <p:cNvSpPr>
              <a:spLocks noChangeArrowheads="1"/>
            </p:cNvSpPr>
            <p:nvPr/>
          </p:nvSpPr>
          <p:spPr bwMode="auto">
            <a:xfrm rot="-5400000">
              <a:off x="4796" y="1697"/>
              <a:ext cx="288" cy="1146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74295" name="Group 183"/>
            <p:cNvGrpSpPr>
              <a:grpSpLocks/>
            </p:cNvGrpSpPr>
            <p:nvPr/>
          </p:nvGrpSpPr>
          <p:grpSpPr bwMode="auto">
            <a:xfrm>
              <a:off x="4738" y="1934"/>
              <a:ext cx="96" cy="272"/>
              <a:chOff x="843" y="2880"/>
              <a:chExt cx="216" cy="576"/>
            </a:xfrm>
          </p:grpSpPr>
          <p:sp>
            <p:nvSpPr>
              <p:cNvPr id="474296" name="Freeform 184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297" name="Freeform 185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298" name="Group 186"/>
            <p:cNvGrpSpPr>
              <a:grpSpLocks/>
            </p:cNvGrpSpPr>
            <p:nvPr/>
          </p:nvGrpSpPr>
          <p:grpSpPr bwMode="auto">
            <a:xfrm>
              <a:off x="4455" y="2238"/>
              <a:ext cx="96" cy="272"/>
              <a:chOff x="843" y="2880"/>
              <a:chExt cx="216" cy="576"/>
            </a:xfrm>
          </p:grpSpPr>
          <p:sp>
            <p:nvSpPr>
              <p:cNvPr id="474299" name="Freeform 187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00" name="Freeform 188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01" name="Group 189"/>
            <p:cNvGrpSpPr>
              <a:grpSpLocks/>
            </p:cNvGrpSpPr>
            <p:nvPr/>
          </p:nvGrpSpPr>
          <p:grpSpPr bwMode="auto">
            <a:xfrm>
              <a:off x="4551" y="2222"/>
              <a:ext cx="96" cy="272"/>
              <a:chOff x="843" y="2880"/>
              <a:chExt cx="216" cy="576"/>
            </a:xfrm>
          </p:grpSpPr>
          <p:sp>
            <p:nvSpPr>
              <p:cNvPr id="474302" name="Freeform 190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03" name="Freeform 191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04" name="Group 192"/>
            <p:cNvGrpSpPr>
              <a:grpSpLocks/>
            </p:cNvGrpSpPr>
            <p:nvPr/>
          </p:nvGrpSpPr>
          <p:grpSpPr bwMode="auto">
            <a:xfrm>
              <a:off x="4695" y="2286"/>
              <a:ext cx="96" cy="272"/>
              <a:chOff x="843" y="2880"/>
              <a:chExt cx="216" cy="576"/>
            </a:xfrm>
          </p:grpSpPr>
          <p:sp>
            <p:nvSpPr>
              <p:cNvPr id="474305" name="Freeform 193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06" name="Freeform 194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07" name="Group 195"/>
            <p:cNvGrpSpPr>
              <a:grpSpLocks/>
            </p:cNvGrpSpPr>
            <p:nvPr/>
          </p:nvGrpSpPr>
          <p:grpSpPr bwMode="auto">
            <a:xfrm>
              <a:off x="4503" y="1934"/>
              <a:ext cx="96" cy="272"/>
              <a:chOff x="843" y="2880"/>
              <a:chExt cx="216" cy="576"/>
            </a:xfrm>
          </p:grpSpPr>
          <p:sp>
            <p:nvSpPr>
              <p:cNvPr id="474308" name="Freeform 19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09" name="Freeform 19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10" name="Group 198"/>
            <p:cNvGrpSpPr>
              <a:grpSpLocks/>
            </p:cNvGrpSpPr>
            <p:nvPr/>
          </p:nvGrpSpPr>
          <p:grpSpPr bwMode="auto">
            <a:xfrm>
              <a:off x="4359" y="1934"/>
              <a:ext cx="96" cy="272"/>
              <a:chOff x="843" y="2880"/>
              <a:chExt cx="216" cy="576"/>
            </a:xfrm>
          </p:grpSpPr>
          <p:sp>
            <p:nvSpPr>
              <p:cNvPr id="474311" name="Freeform 19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12" name="Freeform 20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13" name="Group 201"/>
            <p:cNvGrpSpPr>
              <a:grpSpLocks/>
            </p:cNvGrpSpPr>
            <p:nvPr/>
          </p:nvGrpSpPr>
          <p:grpSpPr bwMode="auto">
            <a:xfrm>
              <a:off x="4599" y="1982"/>
              <a:ext cx="96" cy="272"/>
              <a:chOff x="843" y="2880"/>
              <a:chExt cx="216" cy="576"/>
            </a:xfrm>
          </p:grpSpPr>
          <p:sp>
            <p:nvSpPr>
              <p:cNvPr id="474314" name="Freeform 20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15" name="Freeform 20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16" name="Group 204"/>
            <p:cNvGrpSpPr>
              <a:grpSpLocks/>
            </p:cNvGrpSpPr>
            <p:nvPr/>
          </p:nvGrpSpPr>
          <p:grpSpPr bwMode="auto">
            <a:xfrm>
              <a:off x="4455" y="1982"/>
              <a:ext cx="96" cy="272"/>
              <a:chOff x="843" y="2880"/>
              <a:chExt cx="216" cy="576"/>
            </a:xfrm>
          </p:grpSpPr>
          <p:sp>
            <p:nvSpPr>
              <p:cNvPr id="474317" name="Freeform 20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18" name="Freeform 20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19" name="Group 207"/>
            <p:cNvGrpSpPr>
              <a:grpSpLocks/>
            </p:cNvGrpSpPr>
            <p:nvPr/>
          </p:nvGrpSpPr>
          <p:grpSpPr bwMode="auto">
            <a:xfrm>
              <a:off x="4887" y="1916"/>
              <a:ext cx="96" cy="272"/>
              <a:chOff x="843" y="2880"/>
              <a:chExt cx="216" cy="576"/>
            </a:xfrm>
          </p:grpSpPr>
          <p:sp>
            <p:nvSpPr>
              <p:cNvPr id="474320" name="Freeform 20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21" name="Freeform 20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22" name="Group 210"/>
            <p:cNvGrpSpPr>
              <a:grpSpLocks/>
            </p:cNvGrpSpPr>
            <p:nvPr/>
          </p:nvGrpSpPr>
          <p:grpSpPr bwMode="auto">
            <a:xfrm>
              <a:off x="4023" y="2270"/>
              <a:ext cx="96" cy="272"/>
              <a:chOff x="843" y="2880"/>
              <a:chExt cx="216" cy="576"/>
            </a:xfrm>
          </p:grpSpPr>
          <p:sp>
            <p:nvSpPr>
              <p:cNvPr id="474323" name="Freeform 21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24" name="Freeform 21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25" name="Group 213"/>
            <p:cNvGrpSpPr>
              <a:grpSpLocks/>
            </p:cNvGrpSpPr>
            <p:nvPr/>
          </p:nvGrpSpPr>
          <p:grpSpPr bwMode="auto">
            <a:xfrm>
              <a:off x="3927" y="1934"/>
              <a:ext cx="96" cy="272"/>
              <a:chOff x="843" y="2880"/>
              <a:chExt cx="216" cy="576"/>
            </a:xfrm>
          </p:grpSpPr>
          <p:sp>
            <p:nvSpPr>
              <p:cNvPr id="474326" name="Freeform 214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27" name="Freeform 215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74328" name="Group 216"/>
            <p:cNvGrpSpPr>
              <a:grpSpLocks/>
            </p:cNvGrpSpPr>
            <p:nvPr/>
          </p:nvGrpSpPr>
          <p:grpSpPr bwMode="auto">
            <a:xfrm>
              <a:off x="4126" y="2298"/>
              <a:ext cx="96" cy="272"/>
              <a:chOff x="843" y="2880"/>
              <a:chExt cx="216" cy="576"/>
            </a:xfrm>
          </p:grpSpPr>
          <p:sp>
            <p:nvSpPr>
              <p:cNvPr id="474329" name="Freeform 217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74330" name="Freeform 218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288 h 345"/>
                  <a:gd name="T2" fmla="*/ 63 w 126"/>
                  <a:gd name="T3" fmla="*/ 0 h 345"/>
                  <a:gd name="T4" fmla="*/ 126 w 126"/>
                  <a:gd name="T5" fmla="*/ 279 h 345"/>
                  <a:gd name="T6" fmla="*/ 63 w 126"/>
                  <a:gd name="T7" fmla="*/ 121 h 345"/>
                  <a:gd name="T8" fmla="*/ 57 w 126"/>
                  <a:gd name="T9" fmla="*/ 345 h 345"/>
                  <a:gd name="T10" fmla="*/ 0 w 126"/>
                  <a:gd name="T11" fmla="*/ 288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74331" name="Line 219"/>
          <p:cNvSpPr>
            <a:spLocks noChangeShapeType="1"/>
          </p:cNvSpPr>
          <p:nvPr/>
        </p:nvSpPr>
        <p:spPr bwMode="auto">
          <a:xfrm flipV="1">
            <a:off x="7002463" y="1635125"/>
            <a:ext cx="1306512" cy="17256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 useBgFill="1">
        <p:nvSpPr>
          <p:cNvPr id="474332" name="AutoShape 220"/>
          <p:cNvSpPr>
            <a:spLocks noChangeArrowheads="1"/>
          </p:cNvSpPr>
          <p:nvPr/>
        </p:nvSpPr>
        <p:spPr bwMode="auto">
          <a:xfrm flipV="1">
            <a:off x="6510338" y="1685925"/>
            <a:ext cx="493712" cy="2032000"/>
          </a:xfrm>
          <a:prstGeom prst="triangle">
            <a:avLst>
              <a:gd name="adj" fmla="val 50000"/>
            </a:avLst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33" name="Oval 221"/>
          <p:cNvSpPr>
            <a:spLocks noChangeArrowheads="1"/>
          </p:cNvSpPr>
          <p:nvPr/>
        </p:nvSpPr>
        <p:spPr bwMode="auto">
          <a:xfrm>
            <a:off x="5864225" y="2824163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34" name="Oval 222"/>
          <p:cNvSpPr>
            <a:spLocks noChangeArrowheads="1"/>
          </p:cNvSpPr>
          <p:nvPr/>
        </p:nvSpPr>
        <p:spPr bwMode="auto">
          <a:xfrm>
            <a:off x="6313488" y="2328863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35" name="Oval 223"/>
          <p:cNvSpPr>
            <a:spLocks noChangeArrowheads="1"/>
          </p:cNvSpPr>
          <p:nvPr/>
        </p:nvSpPr>
        <p:spPr bwMode="auto">
          <a:xfrm>
            <a:off x="5830888" y="2168525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36" name="Oval 224"/>
          <p:cNvSpPr>
            <a:spLocks noChangeArrowheads="1"/>
          </p:cNvSpPr>
          <p:nvPr/>
        </p:nvSpPr>
        <p:spPr bwMode="auto">
          <a:xfrm>
            <a:off x="6611938" y="2863850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37" name="Oval 225"/>
          <p:cNvSpPr>
            <a:spLocks noChangeArrowheads="1"/>
          </p:cNvSpPr>
          <p:nvPr/>
        </p:nvSpPr>
        <p:spPr bwMode="auto">
          <a:xfrm>
            <a:off x="7294563" y="2760663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38" name="Oval 226"/>
          <p:cNvSpPr>
            <a:spLocks noChangeArrowheads="1"/>
          </p:cNvSpPr>
          <p:nvPr/>
        </p:nvSpPr>
        <p:spPr bwMode="auto">
          <a:xfrm>
            <a:off x="6616700" y="1835150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39" name="Oval 227"/>
          <p:cNvSpPr>
            <a:spLocks noChangeArrowheads="1"/>
          </p:cNvSpPr>
          <p:nvPr/>
        </p:nvSpPr>
        <p:spPr bwMode="auto">
          <a:xfrm>
            <a:off x="6905625" y="2546350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40" name="Oval 228"/>
          <p:cNvSpPr>
            <a:spLocks noChangeArrowheads="1"/>
          </p:cNvSpPr>
          <p:nvPr/>
        </p:nvSpPr>
        <p:spPr bwMode="auto">
          <a:xfrm>
            <a:off x="7934325" y="2746375"/>
            <a:ext cx="231775" cy="231775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474341" name="Line 229"/>
          <p:cNvSpPr>
            <a:spLocks noChangeShapeType="1"/>
          </p:cNvSpPr>
          <p:nvPr/>
        </p:nvSpPr>
        <p:spPr bwMode="auto">
          <a:xfrm flipV="1">
            <a:off x="7218363" y="1851025"/>
            <a:ext cx="1335087" cy="17256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4342" name="Line 230"/>
          <p:cNvSpPr>
            <a:spLocks noChangeShapeType="1"/>
          </p:cNvSpPr>
          <p:nvPr/>
        </p:nvSpPr>
        <p:spPr bwMode="auto">
          <a:xfrm flipV="1">
            <a:off x="6142038" y="2587625"/>
            <a:ext cx="290512" cy="739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4343" name="Line 231"/>
          <p:cNvSpPr>
            <a:spLocks noChangeShapeType="1"/>
          </p:cNvSpPr>
          <p:nvPr/>
        </p:nvSpPr>
        <p:spPr bwMode="auto">
          <a:xfrm flipV="1">
            <a:off x="6272213" y="1717675"/>
            <a:ext cx="1452562" cy="18716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4344" name="Line 232"/>
          <p:cNvSpPr>
            <a:spLocks noChangeShapeType="1"/>
          </p:cNvSpPr>
          <p:nvPr/>
        </p:nvSpPr>
        <p:spPr bwMode="auto">
          <a:xfrm flipV="1">
            <a:off x="6578600" y="1606550"/>
            <a:ext cx="682625" cy="8112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4345" name="Line 233"/>
          <p:cNvSpPr>
            <a:spLocks noChangeShapeType="1"/>
          </p:cNvSpPr>
          <p:nvPr/>
        </p:nvSpPr>
        <p:spPr bwMode="auto">
          <a:xfrm flipV="1">
            <a:off x="5967413" y="1430338"/>
            <a:ext cx="682625" cy="8112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4346" name="Line 234"/>
          <p:cNvSpPr>
            <a:spLocks noChangeShapeType="1"/>
          </p:cNvSpPr>
          <p:nvPr/>
        </p:nvSpPr>
        <p:spPr bwMode="auto">
          <a:xfrm flipH="1">
            <a:off x="5173663" y="3368675"/>
            <a:ext cx="652462" cy="160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474347" name="Line 235"/>
          <p:cNvSpPr>
            <a:spLocks noChangeShapeType="1"/>
          </p:cNvSpPr>
          <p:nvPr/>
        </p:nvSpPr>
        <p:spPr bwMode="auto">
          <a:xfrm flipV="1">
            <a:off x="5226050" y="1622425"/>
            <a:ext cx="1536700" cy="1785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98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More soft excesses in AGN</a:t>
            </a:r>
          </a:p>
        </p:txBody>
      </p:sp>
      <p:sp>
        <p:nvSpPr>
          <p:cNvPr id="476163" name="Text Box 3"/>
          <p:cNvSpPr txBox="1">
            <a:spLocks noChangeArrowheads="1"/>
          </p:cNvSpPr>
          <p:nvPr/>
        </p:nvSpPr>
        <p:spPr bwMode="auto">
          <a:xfrm rot="-5400000">
            <a:off x="6607175" y="3650746"/>
            <a:ext cx="433387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8000"/>
                </a:solidFill>
              </a:rPr>
              <a:t>Miller et al 2007, Miller et al 2008</a:t>
            </a:r>
            <a:endParaRPr lang="en-US" sz="1600">
              <a:solidFill>
                <a:srgbClr val="008000"/>
              </a:solidFill>
            </a:endParaRPr>
          </a:p>
        </p:txBody>
      </p:sp>
      <p:pic>
        <p:nvPicPr>
          <p:cNvPr id="476165" name="Picture 5" descr="miler08_mcg6"/>
          <p:cNvPicPr preferRelativeResize="0"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8" t="10435" r="18970" b="57448"/>
          <a:stretch>
            <a:fillRect/>
          </a:stretch>
        </p:blipFill>
        <p:spPr bwMode="auto">
          <a:xfrm>
            <a:off x="933450" y="1695450"/>
            <a:ext cx="7194550" cy="46085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81836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More soft excesses in AGN</a:t>
            </a:r>
          </a:p>
        </p:txBody>
      </p:sp>
      <p:sp>
        <p:nvSpPr>
          <p:cNvPr id="502787" name="Text Box 3"/>
          <p:cNvSpPr txBox="1">
            <a:spLocks noChangeArrowheads="1"/>
          </p:cNvSpPr>
          <p:nvPr/>
        </p:nvSpPr>
        <p:spPr bwMode="auto">
          <a:xfrm rot="-5400000">
            <a:off x="6607175" y="3650746"/>
            <a:ext cx="433387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solidFill>
                  <a:srgbClr val="008000"/>
                </a:solidFill>
              </a:rPr>
              <a:t>Miller et al 2007, Miller et al 2008</a:t>
            </a:r>
            <a:endParaRPr lang="en-US" sz="1600">
              <a:solidFill>
                <a:srgbClr val="008000"/>
              </a:solidFill>
            </a:endParaRPr>
          </a:p>
        </p:txBody>
      </p:sp>
      <p:pic>
        <p:nvPicPr>
          <p:cNvPr id="502788" name="Picture 4" descr="miler08_mcg6"/>
          <p:cNvPicPr preferRelativeResize="0"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10435" r="50665" b="57448"/>
          <a:stretch>
            <a:fillRect/>
          </a:stretch>
        </p:blipFill>
        <p:spPr bwMode="auto">
          <a:xfrm>
            <a:off x="496888" y="1376363"/>
            <a:ext cx="7443787" cy="46085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21894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0"/>
          <p:cNvSpPr>
            <a:spLocks noChangeArrowheads="1"/>
          </p:cNvSpPr>
          <p:nvPr/>
        </p:nvSpPr>
        <p:spPr bwMode="auto">
          <a:xfrm>
            <a:off x="0" y="1524000"/>
            <a:ext cx="9144000" cy="2119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7107" name="Oval 84"/>
          <p:cNvSpPr>
            <a:spLocks noChangeAspect="1" noChangeArrowheads="1"/>
          </p:cNvSpPr>
          <p:nvPr/>
        </p:nvSpPr>
        <p:spPr bwMode="auto">
          <a:xfrm flipH="1">
            <a:off x="3462338" y="1560513"/>
            <a:ext cx="6127750" cy="1976437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108" name="Oval 76"/>
          <p:cNvSpPr>
            <a:spLocks noChangeAspect="1" noChangeArrowheads="1"/>
          </p:cNvSpPr>
          <p:nvPr/>
        </p:nvSpPr>
        <p:spPr bwMode="auto">
          <a:xfrm>
            <a:off x="-211138" y="1530350"/>
            <a:ext cx="6127751" cy="1976438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0885" name="Oval 85"/>
          <p:cNvSpPr>
            <a:spLocks noChangeAspect="1" noChangeArrowheads="1"/>
          </p:cNvSpPr>
          <p:nvPr/>
        </p:nvSpPr>
        <p:spPr bwMode="auto">
          <a:xfrm flipH="1">
            <a:off x="3678238" y="1933575"/>
            <a:ext cx="3128962" cy="1177925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460886" name="Oval 86"/>
          <p:cNvSpPr>
            <a:spLocks noChangeAspect="1" noChangeArrowheads="1"/>
          </p:cNvSpPr>
          <p:nvPr/>
        </p:nvSpPr>
        <p:spPr bwMode="auto">
          <a:xfrm>
            <a:off x="2509838" y="1905000"/>
            <a:ext cx="2373312" cy="1177925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47111" name="Line 3"/>
          <p:cNvSpPr>
            <a:spLocks noChangeShapeType="1"/>
          </p:cNvSpPr>
          <p:nvPr/>
        </p:nvSpPr>
        <p:spPr bwMode="auto">
          <a:xfrm flipV="1">
            <a:off x="1262063" y="4456113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2" name="Line 4"/>
          <p:cNvSpPr>
            <a:spLocks noChangeShapeType="1"/>
          </p:cNvSpPr>
          <p:nvPr/>
        </p:nvSpPr>
        <p:spPr bwMode="auto">
          <a:xfrm>
            <a:off x="1262063" y="6056313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3" name="Freeform 5"/>
          <p:cNvSpPr>
            <a:spLocks/>
          </p:cNvSpPr>
          <p:nvPr/>
        </p:nvSpPr>
        <p:spPr bwMode="auto">
          <a:xfrm>
            <a:off x="1414463" y="4657725"/>
            <a:ext cx="987425" cy="1169988"/>
          </a:xfrm>
          <a:custGeom>
            <a:avLst/>
            <a:gdLst>
              <a:gd name="T0" fmla="*/ 0 w 622"/>
              <a:gd name="T1" fmla="*/ 1169988 h 737"/>
              <a:gd name="T2" fmla="*/ 768350 w 622"/>
              <a:gd name="T3" fmla="*/ 1588 h 737"/>
              <a:gd name="T4" fmla="*/ 987425 w 622"/>
              <a:gd name="T5" fmla="*/ 1162050 h 7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22" h="737">
                <a:moveTo>
                  <a:pt x="0" y="737"/>
                </a:moveTo>
                <a:cubicBezTo>
                  <a:pt x="81" y="614"/>
                  <a:pt x="380" y="2"/>
                  <a:pt x="484" y="1"/>
                </a:cubicBezTo>
                <a:cubicBezTo>
                  <a:pt x="588" y="0"/>
                  <a:pt x="593" y="580"/>
                  <a:pt x="622" y="73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4" name="Freeform 6"/>
          <p:cNvSpPr>
            <a:spLocks/>
          </p:cNvSpPr>
          <p:nvPr/>
        </p:nvSpPr>
        <p:spPr bwMode="auto">
          <a:xfrm>
            <a:off x="1528763" y="4737100"/>
            <a:ext cx="2395537" cy="1111250"/>
          </a:xfrm>
          <a:custGeom>
            <a:avLst/>
            <a:gdLst>
              <a:gd name="T0" fmla="*/ 0 w 1509"/>
              <a:gd name="T1" fmla="*/ 1111250 h 700"/>
              <a:gd name="T2" fmla="*/ 625475 w 1509"/>
              <a:gd name="T3" fmla="*/ 153988 h 700"/>
              <a:gd name="T4" fmla="*/ 1828800 w 1509"/>
              <a:gd name="T5" fmla="*/ 182563 h 700"/>
              <a:gd name="T6" fmla="*/ 2263775 w 1509"/>
              <a:gd name="T7" fmla="*/ 647700 h 700"/>
              <a:gd name="T8" fmla="*/ 2395537 w 1509"/>
              <a:gd name="T9" fmla="*/ 1111250 h 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9" h="700">
                <a:moveTo>
                  <a:pt x="0" y="700"/>
                </a:moveTo>
                <a:cubicBezTo>
                  <a:pt x="67" y="599"/>
                  <a:pt x="202" y="194"/>
                  <a:pt x="394" y="97"/>
                </a:cubicBezTo>
                <a:cubicBezTo>
                  <a:pt x="586" y="0"/>
                  <a:pt x="980" y="63"/>
                  <a:pt x="1152" y="115"/>
                </a:cubicBezTo>
                <a:cubicBezTo>
                  <a:pt x="1324" y="167"/>
                  <a:pt x="1366" y="311"/>
                  <a:pt x="1426" y="408"/>
                </a:cubicBezTo>
                <a:cubicBezTo>
                  <a:pt x="1486" y="505"/>
                  <a:pt x="1492" y="639"/>
                  <a:pt x="1509" y="700"/>
                </a:cubicBezTo>
              </a:path>
            </a:pathLst>
          </a:custGeom>
          <a:noFill/>
          <a:ln w="38100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5" name="Text Box 7"/>
          <p:cNvSpPr txBox="1">
            <a:spLocks noChangeArrowheads="1"/>
          </p:cNvSpPr>
          <p:nvPr/>
        </p:nvSpPr>
        <p:spPr bwMode="auto">
          <a:xfrm>
            <a:off x="1338263" y="61468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Log </a:t>
            </a:r>
            <a:r>
              <a:rPr lang="en-GB" sz="1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47116" name="Text Box 8"/>
          <p:cNvSpPr txBox="1">
            <a:spLocks noChangeArrowheads="1"/>
          </p:cNvSpPr>
          <p:nvPr/>
        </p:nvSpPr>
        <p:spPr bwMode="auto">
          <a:xfrm rot="-5400000">
            <a:off x="-292893" y="4950618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Log  </a:t>
            </a:r>
            <a:r>
              <a:rPr lang="en-GB" sz="1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f(</a:t>
            </a:r>
            <a:r>
              <a:rPr lang="en-GB" sz="1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ymbol" pitchFamily="18" charset="2"/>
              </a:rPr>
              <a:t>n) </a:t>
            </a:r>
          </a:p>
        </p:txBody>
      </p:sp>
      <p:sp>
        <p:nvSpPr>
          <p:cNvPr id="47117" name="Rectangle 69"/>
          <p:cNvSpPr>
            <a:spLocks noChangeArrowheads="1"/>
          </p:cNvSpPr>
          <p:nvPr/>
        </p:nvSpPr>
        <p:spPr bwMode="auto">
          <a:xfrm>
            <a:off x="485775" y="12065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Inhomogeneous spectra ?</a:t>
            </a:r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47118" name="Oval 75"/>
          <p:cNvSpPr>
            <a:spLocks noChangeAspect="1" noChangeArrowheads="1"/>
          </p:cNvSpPr>
          <p:nvPr/>
        </p:nvSpPr>
        <p:spPr bwMode="auto">
          <a:xfrm>
            <a:off x="7996238" y="2355850"/>
            <a:ext cx="917575" cy="4222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7119" name="Oval 77"/>
          <p:cNvSpPr>
            <a:spLocks noChangeAspect="1" noChangeArrowheads="1"/>
          </p:cNvSpPr>
          <p:nvPr/>
        </p:nvSpPr>
        <p:spPr bwMode="auto">
          <a:xfrm>
            <a:off x="4324350" y="2292350"/>
            <a:ext cx="476250" cy="4413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AutoShape 78"/>
          <p:cNvSpPr>
            <a:spLocks noChangeAspect="1" noChangeArrowheads="1"/>
          </p:cNvSpPr>
          <p:nvPr/>
        </p:nvSpPr>
        <p:spPr bwMode="auto">
          <a:xfrm rot="5400000">
            <a:off x="7089775" y="765175"/>
            <a:ext cx="615950" cy="3492500"/>
          </a:xfrm>
          <a:custGeom>
            <a:avLst/>
            <a:gdLst>
              <a:gd name="T0" fmla="*/ 492560 w 21600"/>
              <a:gd name="T1" fmla="*/ 1746250 h 21600"/>
              <a:gd name="T2" fmla="*/ 307975 w 21600"/>
              <a:gd name="T3" fmla="*/ 3492500 h 21600"/>
              <a:gd name="T4" fmla="*/ 123390 w 21600"/>
              <a:gd name="T5" fmla="*/ 1746250 h 21600"/>
              <a:gd name="T6" fmla="*/ 3079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99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1" name="AutoShape 79"/>
          <p:cNvSpPr>
            <a:spLocks noChangeAspect="1" noChangeArrowheads="1"/>
          </p:cNvSpPr>
          <p:nvPr/>
        </p:nvSpPr>
        <p:spPr bwMode="auto">
          <a:xfrm rot="5400000" flipH="1" flipV="1">
            <a:off x="1429543" y="754857"/>
            <a:ext cx="614363" cy="3473450"/>
          </a:xfrm>
          <a:custGeom>
            <a:avLst/>
            <a:gdLst>
              <a:gd name="T0" fmla="*/ 491291 w 21600"/>
              <a:gd name="T1" fmla="*/ 1736725 h 21600"/>
              <a:gd name="T2" fmla="*/ 307182 w 21600"/>
              <a:gd name="T3" fmla="*/ 3473450 h 21600"/>
              <a:gd name="T4" fmla="*/ 123072 w 21600"/>
              <a:gd name="T5" fmla="*/ 1736725 h 21600"/>
              <a:gd name="T6" fmla="*/ 30718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122" name="Freeform 87"/>
          <p:cNvSpPr>
            <a:spLocks/>
          </p:cNvSpPr>
          <p:nvPr/>
        </p:nvSpPr>
        <p:spPr bwMode="auto">
          <a:xfrm>
            <a:off x="1833563" y="4725988"/>
            <a:ext cx="2641600" cy="1239837"/>
          </a:xfrm>
          <a:custGeom>
            <a:avLst/>
            <a:gdLst>
              <a:gd name="T0" fmla="*/ 0 w 1664"/>
              <a:gd name="T1" fmla="*/ 1239837 h 781"/>
              <a:gd name="T2" fmla="*/ 536575 w 1664"/>
              <a:gd name="T3" fmla="*/ 338137 h 781"/>
              <a:gd name="T4" fmla="*/ 2017713 w 1664"/>
              <a:gd name="T5" fmla="*/ 49212 h 781"/>
              <a:gd name="T6" fmla="*/ 2481263 w 1664"/>
              <a:gd name="T7" fmla="*/ 630237 h 781"/>
              <a:gd name="T8" fmla="*/ 2641600 w 1664"/>
              <a:gd name="T9" fmla="*/ 1093787 h 7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4" h="781">
                <a:moveTo>
                  <a:pt x="0" y="781"/>
                </a:moveTo>
                <a:cubicBezTo>
                  <a:pt x="53" y="686"/>
                  <a:pt x="126" y="338"/>
                  <a:pt x="338" y="213"/>
                </a:cubicBezTo>
                <a:cubicBezTo>
                  <a:pt x="550" y="88"/>
                  <a:pt x="1067" y="0"/>
                  <a:pt x="1271" y="31"/>
                </a:cubicBezTo>
                <a:cubicBezTo>
                  <a:pt x="1475" y="62"/>
                  <a:pt x="1498" y="287"/>
                  <a:pt x="1563" y="397"/>
                </a:cubicBezTo>
                <a:cubicBezTo>
                  <a:pt x="1628" y="507"/>
                  <a:pt x="1643" y="628"/>
                  <a:pt x="1664" y="689"/>
                </a:cubicBezTo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23" name="Rectangle 88"/>
          <p:cNvSpPr>
            <a:spLocks noChangeArrowheads="1"/>
          </p:cNvSpPr>
          <p:nvPr/>
        </p:nvSpPr>
        <p:spPr bwMode="auto">
          <a:xfrm>
            <a:off x="5022850" y="4187825"/>
            <a:ext cx="4106863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33CC"/>
                </a:solidFill>
              </a:rPr>
              <a:t>Overlap softer (and more reflection)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2060"/>
                </a:solidFill>
              </a:rPr>
              <a:t>Inner region harder (and less reflection)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8000"/>
                </a:solidFill>
              </a:rPr>
              <a:t>WE SEE THIS!!</a:t>
            </a:r>
          </a:p>
        </p:txBody>
      </p:sp>
    </p:spTree>
    <p:extLst>
      <p:ext uri="{BB962C8B-B14F-4D97-AF65-F5344CB8AC3E}">
        <p14:creationId xmlns:p14="http://schemas.microsoft.com/office/powerpoint/2010/main" val="687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7"/>
          <p:cNvSpPr txBox="1">
            <a:spLocks noChangeArrowheads="1"/>
          </p:cNvSpPr>
          <p:nvPr/>
        </p:nvSpPr>
        <p:spPr bwMode="auto">
          <a:xfrm rot="-5400000">
            <a:off x="5667375" y="3193902"/>
            <a:ext cx="54038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err="1"/>
              <a:t>Makishima</a:t>
            </a:r>
            <a:r>
              <a:rPr lang="en-GB" dirty="0"/>
              <a:t>, </a:t>
            </a:r>
            <a:r>
              <a:rPr lang="en-GB" dirty="0" smtClean="0"/>
              <a:t>et al 2008, Yamada et al 2013 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 bwMode="auto">
          <a:xfrm>
            <a:off x="2133600" y="1809750"/>
            <a:ext cx="1219200" cy="1143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743200" y="1714500"/>
            <a:ext cx="1447800" cy="4191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962650" y="1714500"/>
            <a:ext cx="1504950" cy="2533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76650" y="2400300"/>
            <a:ext cx="3038475" cy="184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233488"/>
            <a:ext cx="66389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1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133600" y="1809750"/>
            <a:ext cx="1219200" cy="1143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743200" y="1714500"/>
            <a:ext cx="1447800" cy="4191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962650" y="1714500"/>
            <a:ext cx="1504950" cy="2533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76650" y="2400300"/>
            <a:ext cx="3038475" cy="184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233488"/>
            <a:ext cx="66389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257300"/>
            <a:ext cx="52959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 rot="-5400000">
            <a:off x="5667375" y="3193902"/>
            <a:ext cx="54038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err="1"/>
              <a:t>Makishima</a:t>
            </a:r>
            <a:r>
              <a:rPr lang="en-GB" dirty="0"/>
              <a:t>, </a:t>
            </a:r>
            <a:r>
              <a:rPr lang="en-GB" dirty="0" smtClean="0"/>
              <a:t>et al 2008, Yamada et al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2"/>
          <a:stretch/>
        </p:blipFill>
        <p:spPr bwMode="auto">
          <a:xfrm>
            <a:off x="440626" y="1883651"/>
            <a:ext cx="7985989" cy="45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V="1">
            <a:off x="7061200" y="6408738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Ghisellini</a:t>
            </a:r>
            <a:r>
              <a:rPr lang="en-GB" sz="1600" dirty="0">
                <a:solidFill>
                  <a:srgbClr val="008000"/>
                </a:solidFill>
              </a:rPr>
              <a:t> et al  2010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Spectral differences</a:t>
            </a:r>
            <a:endParaRPr lang="en-GB" sz="4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133600" y="1809750"/>
            <a:ext cx="1219200" cy="1143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743200" y="1714500"/>
            <a:ext cx="1447800" cy="4191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962650" y="1714500"/>
            <a:ext cx="1504950" cy="2533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76650" y="2400300"/>
            <a:ext cx="3038475" cy="184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233488"/>
            <a:ext cx="66389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71588"/>
            <a:ext cx="52387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 rot="-5400000">
            <a:off x="5667375" y="3193902"/>
            <a:ext cx="54038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err="1"/>
              <a:t>Makishima</a:t>
            </a:r>
            <a:r>
              <a:rPr lang="en-GB" dirty="0"/>
              <a:t>, </a:t>
            </a:r>
            <a:r>
              <a:rPr lang="en-GB" dirty="0" smtClean="0"/>
              <a:t>et al 2008, Yamada et al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133600" y="1809750"/>
            <a:ext cx="1219200" cy="1143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743200" y="1714500"/>
            <a:ext cx="1447800" cy="4191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962650" y="1714500"/>
            <a:ext cx="1504950" cy="2533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76650" y="2400300"/>
            <a:ext cx="3038475" cy="184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233488"/>
            <a:ext cx="66389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1281113"/>
            <a:ext cx="52387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 rot="-5400000">
            <a:off x="5667375" y="3193902"/>
            <a:ext cx="54038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 err="1"/>
              <a:t>Makishima</a:t>
            </a:r>
            <a:r>
              <a:rPr lang="en-GB" dirty="0"/>
              <a:t>, </a:t>
            </a:r>
            <a:r>
              <a:rPr lang="en-GB" dirty="0" smtClean="0"/>
              <a:t>et al 2008, Yamada et al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0175"/>
            <a:ext cx="868680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/>
            <a:r>
              <a:rPr lang="en-GB" smtClean="0"/>
              <a:t>Origin of broad band variability</a:t>
            </a:r>
            <a:endParaRPr lang="en-US" smtClean="0"/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0" y="5829300"/>
            <a:ext cx="9434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Arial" charset="0"/>
              </a:rPr>
              <a:t>Fluctuations start at large radii – first, soft and slow with R propagate down to smaller radii – lagged, harder and faster less R</a:t>
            </a:r>
            <a:endParaRPr lang="en-US">
              <a:latin typeface="Arial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3106738"/>
            <a:ext cx="8969375" cy="1843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6837363" y="2801938"/>
            <a:ext cx="623887" cy="536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65927" name="AutoShape 7"/>
          <p:cNvSpPr>
            <a:spLocks noChangeArrowheads="1"/>
          </p:cNvSpPr>
          <p:nvPr/>
        </p:nvSpPr>
        <p:spPr bwMode="auto">
          <a:xfrm rot="-5400000">
            <a:off x="3019425" y="1046163"/>
            <a:ext cx="2682875" cy="71850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CC00CC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 flipV="1">
            <a:off x="1131888" y="2743200"/>
            <a:ext cx="349250" cy="10747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H="1" flipV="1">
            <a:off x="3598863" y="2701925"/>
            <a:ext cx="88900" cy="10747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5189538" y="2759075"/>
            <a:ext cx="636587" cy="10747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7313613" y="2800350"/>
            <a:ext cx="636587" cy="10747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51212" name="Oval 12"/>
          <p:cNvSpPr>
            <a:spLocks noChangeArrowheads="1"/>
          </p:cNvSpPr>
          <p:nvPr/>
        </p:nvSpPr>
        <p:spPr bwMode="auto">
          <a:xfrm>
            <a:off x="8491538" y="4081463"/>
            <a:ext cx="1073150" cy="10588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65933" name="AutoShape 13"/>
          <p:cNvSpPr>
            <a:spLocks noChangeArrowheads="1"/>
          </p:cNvSpPr>
          <p:nvPr/>
        </p:nvSpPr>
        <p:spPr bwMode="auto">
          <a:xfrm rot="16200000">
            <a:off x="4653756" y="2563019"/>
            <a:ext cx="2365375" cy="4179888"/>
          </a:xfrm>
          <a:custGeom>
            <a:avLst/>
            <a:gdLst>
              <a:gd name="G0" fmla="+- 4595 0 0"/>
              <a:gd name="G1" fmla="+- 21600 0 4595"/>
              <a:gd name="G2" fmla="*/ 4595 1 2"/>
              <a:gd name="G3" fmla="+- 21600 0 G2"/>
              <a:gd name="G4" fmla="+/ 4595 21600 2"/>
              <a:gd name="G5" fmla="+/ G1 0 2"/>
              <a:gd name="G6" fmla="*/ 21600 21600 4595"/>
              <a:gd name="G7" fmla="*/ G6 1 2"/>
              <a:gd name="G8" fmla="+- 21600 0 G7"/>
              <a:gd name="G9" fmla="*/ 21600 1 2"/>
              <a:gd name="G10" fmla="+- 4595 0 G9"/>
              <a:gd name="G11" fmla="?: G10 G8 0"/>
              <a:gd name="G12" fmla="?: G10 G7 21600"/>
              <a:gd name="T0" fmla="*/ 19302 w 21600"/>
              <a:gd name="T1" fmla="*/ 10800 h 21600"/>
              <a:gd name="T2" fmla="*/ 10800 w 21600"/>
              <a:gd name="T3" fmla="*/ 21600 h 21600"/>
              <a:gd name="T4" fmla="*/ 2298 w 21600"/>
              <a:gd name="T5" fmla="*/ 10800 h 21600"/>
              <a:gd name="T6" fmla="*/ 10800 w 21600"/>
              <a:gd name="T7" fmla="*/ 0 h 21600"/>
              <a:gd name="T8" fmla="*/ 4098 w 21600"/>
              <a:gd name="T9" fmla="*/ 4098 h 21600"/>
              <a:gd name="T10" fmla="*/ 17502 w 21600"/>
              <a:gd name="T11" fmla="*/ 1750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595" y="21600"/>
                </a:lnTo>
                <a:lnTo>
                  <a:pt x="17005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51214" name="AutoShape 14"/>
          <p:cNvSpPr>
            <a:spLocks noChangeArrowheads="1"/>
          </p:cNvSpPr>
          <p:nvPr/>
        </p:nvSpPr>
        <p:spPr bwMode="auto">
          <a:xfrm rot="16200000" flipH="1">
            <a:off x="1981993" y="2878932"/>
            <a:ext cx="290513" cy="3556000"/>
          </a:xfrm>
          <a:custGeom>
            <a:avLst/>
            <a:gdLst>
              <a:gd name="T0" fmla="*/ 217885 w 21600"/>
              <a:gd name="T1" fmla="*/ 1778000 h 21600"/>
              <a:gd name="T2" fmla="*/ 145257 w 21600"/>
              <a:gd name="T3" fmla="*/ 3556000 h 21600"/>
              <a:gd name="T4" fmla="*/ 72628 w 21600"/>
              <a:gd name="T5" fmla="*/ 1778000 h 21600"/>
              <a:gd name="T6" fmla="*/ 14525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0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4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3"/>
          <p:cNvSpPr>
            <a:spLocks noChangeArrowheads="1"/>
          </p:cNvSpPr>
          <p:nvPr/>
        </p:nvSpPr>
        <p:spPr bwMode="auto">
          <a:xfrm>
            <a:off x="485775" y="12065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Inhomogeneous close to transition</a:t>
            </a:r>
          </a:p>
        </p:txBody>
      </p:sp>
      <p:grpSp>
        <p:nvGrpSpPr>
          <p:cNvPr id="52227" name="Group 20"/>
          <p:cNvGrpSpPr>
            <a:grpSpLocks noChangeAspect="1"/>
          </p:cNvGrpSpPr>
          <p:nvPr/>
        </p:nvGrpSpPr>
        <p:grpSpPr bwMode="auto">
          <a:xfrm>
            <a:off x="136525" y="1393825"/>
            <a:ext cx="4427538" cy="957263"/>
            <a:chOff x="-133" y="960"/>
            <a:chExt cx="6174" cy="1335"/>
          </a:xfrm>
        </p:grpSpPr>
        <p:sp>
          <p:nvSpPr>
            <p:cNvPr id="52230" name="Rectangle 2"/>
            <p:cNvSpPr>
              <a:spLocks noChangeAspect="1" noChangeArrowheads="1"/>
            </p:cNvSpPr>
            <p:nvPr/>
          </p:nvSpPr>
          <p:spPr bwMode="auto">
            <a:xfrm>
              <a:off x="0" y="960"/>
              <a:ext cx="5760" cy="1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31" name="Oval 3"/>
            <p:cNvSpPr>
              <a:spLocks noChangeAspect="1" noChangeArrowheads="1"/>
            </p:cNvSpPr>
            <p:nvPr/>
          </p:nvSpPr>
          <p:spPr bwMode="auto">
            <a:xfrm flipH="1">
              <a:off x="2181" y="983"/>
              <a:ext cx="3860" cy="1245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232" name="Oval 4"/>
            <p:cNvSpPr>
              <a:spLocks noChangeAspect="1" noChangeArrowheads="1"/>
            </p:cNvSpPr>
            <p:nvPr/>
          </p:nvSpPr>
          <p:spPr bwMode="auto">
            <a:xfrm>
              <a:off x="-133" y="964"/>
              <a:ext cx="3860" cy="1245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3877" name="Oval 5"/>
            <p:cNvSpPr>
              <a:spLocks noChangeAspect="1" noChangeArrowheads="1"/>
            </p:cNvSpPr>
            <p:nvPr/>
          </p:nvSpPr>
          <p:spPr bwMode="auto">
            <a:xfrm flipH="1">
              <a:off x="2318" y="1219"/>
              <a:ext cx="1970" cy="742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63878" name="Oval 6"/>
            <p:cNvSpPr>
              <a:spLocks noChangeAspect="1" noChangeArrowheads="1"/>
            </p:cNvSpPr>
            <p:nvPr/>
          </p:nvSpPr>
          <p:spPr bwMode="auto">
            <a:xfrm>
              <a:off x="1580" y="1199"/>
              <a:ext cx="1496" cy="74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2235" name="Oval 14"/>
            <p:cNvSpPr>
              <a:spLocks noChangeAspect="1" noChangeArrowheads="1"/>
            </p:cNvSpPr>
            <p:nvPr/>
          </p:nvSpPr>
          <p:spPr bwMode="auto">
            <a:xfrm>
              <a:off x="5037" y="1484"/>
              <a:ext cx="578" cy="26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236" name="Oval 15"/>
            <p:cNvSpPr>
              <a:spLocks noChangeAspect="1" noChangeArrowheads="1"/>
            </p:cNvSpPr>
            <p:nvPr/>
          </p:nvSpPr>
          <p:spPr bwMode="auto">
            <a:xfrm>
              <a:off x="2724" y="1444"/>
              <a:ext cx="300" cy="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7" name="AutoShape 16"/>
            <p:cNvSpPr>
              <a:spLocks noChangeAspect="1" noChangeArrowheads="1"/>
            </p:cNvSpPr>
            <p:nvPr/>
          </p:nvSpPr>
          <p:spPr bwMode="auto">
            <a:xfrm rot="5400000">
              <a:off x="4466" y="482"/>
              <a:ext cx="388" cy="2200"/>
            </a:xfrm>
            <a:custGeom>
              <a:avLst/>
              <a:gdLst>
                <a:gd name="T0" fmla="*/ 310 w 21600"/>
                <a:gd name="T1" fmla="*/ 1100 h 21600"/>
                <a:gd name="T2" fmla="*/ 194 w 21600"/>
                <a:gd name="T3" fmla="*/ 2200 h 21600"/>
                <a:gd name="T4" fmla="*/ 78 w 21600"/>
                <a:gd name="T5" fmla="*/ 1100 h 21600"/>
                <a:gd name="T6" fmla="*/ 19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124 w 21600"/>
                <a:gd name="T13" fmla="*/ 6127 h 21600"/>
                <a:gd name="T14" fmla="*/ 15476 w 21600"/>
                <a:gd name="T15" fmla="*/ 1547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933"/>
                </a:gs>
                <a:gs pos="100000">
                  <a:srgbClr val="99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38" name="AutoShape 17"/>
            <p:cNvSpPr>
              <a:spLocks noChangeAspect="1" noChangeArrowheads="1"/>
            </p:cNvSpPr>
            <p:nvPr/>
          </p:nvSpPr>
          <p:spPr bwMode="auto">
            <a:xfrm rot="5400000" flipH="1" flipV="1">
              <a:off x="900" y="476"/>
              <a:ext cx="387" cy="2188"/>
            </a:xfrm>
            <a:custGeom>
              <a:avLst/>
              <a:gdLst>
                <a:gd name="T0" fmla="*/ 309 w 21600"/>
                <a:gd name="T1" fmla="*/ 1094 h 21600"/>
                <a:gd name="T2" fmla="*/ 194 w 21600"/>
                <a:gd name="T3" fmla="*/ 2188 h 21600"/>
                <a:gd name="T4" fmla="*/ 78 w 21600"/>
                <a:gd name="T5" fmla="*/ 1094 h 21600"/>
                <a:gd name="T6" fmla="*/ 19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140 w 21600"/>
                <a:gd name="T13" fmla="*/ 6131 h 21600"/>
                <a:gd name="T14" fmla="*/ 15460 w 21600"/>
                <a:gd name="T15" fmla="*/ 154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2228" name="Rectangle 19"/>
          <p:cNvSpPr>
            <a:spLocks noChangeArrowheads="1"/>
          </p:cNvSpPr>
          <p:nvPr/>
        </p:nvSpPr>
        <p:spPr bwMode="auto">
          <a:xfrm>
            <a:off x="4570413" y="1430338"/>
            <a:ext cx="4716462" cy="54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33CC"/>
                </a:solidFill>
              </a:rPr>
              <a:t>Overlap softer, and more reflection, slow variability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2060"/>
                </a:solidFill>
              </a:rPr>
              <a:t>Fluctuations propagate down to inner region – smaller so  faster variability. Fewer seed photons so harder spectrum and less reflection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8000"/>
                </a:solidFill>
              </a:rPr>
              <a:t>WE SEE  THIS </a:t>
            </a:r>
            <a:r>
              <a:rPr lang="en-GB" sz="1600" dirty="0" err="1">
                <a:solidFill>
                  <a:srgbClr val="008000"/>
                </a:solidFill>
              </a:rPr>
              <a:t>Revnivtsev</a:t>
            </a:r>
            <a:r>
              <a:rPr lang="en-GB" sz="1600" dirty="0">
                <a:solidFill>
                  <a:srgbClr val="008000"/>
                </a:solidFill>
              </a:rPr>
              <a:t> et al </a:t>
            </a:r>
            <a:r>
              <a:rPr lang="en-GB" sz="1600" dirty="0" smtClean="0">
                <a:solidFill>
                  <a:srgbClr val="008000"/>
                </a:solidFill>
              </a:rPr>
              <a:t>1999</a:t>
            </a:r>
            <a:endParaRPr lang="en-GB" sz="1600" dirty="0">
              <a:solidFill>
                <a:srgbClr val="008000"/>
              </a:solidFill>
            </a:endParaRPr>
          </a:p>
        </p:txBody>
      </p:sp>
      <p:pic>
        <p:nvPicPr>
          <p:cNvPr id="52229" name="Picture 21" descr="cygx1_freqresolv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6" t="13583" r="10567" b="58224"/>
          <a:stretch>
            <a:fillRect/>
          </a:stretch>
        </p:blipFill>
        <p:spPr bwMode="auto">
          <a:xfrm>
            <a:off x="219075" y="2735263"/>
            <a:ext cx="406241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3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85775" y="12065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Inhomogeneous close to transition</a:t>
            </a:r>
          </a:p>
        </p:txBody>
      </p:sp>
      <p:grpSp>
        <p:nvGrpSpPr>
          <p:cNvPr id="54275" name="Group 3"/>
          <p:cNvGrpSpPr>
            <a:grpSpLocks noChangeAspect="1"/>
          </p:cNvGrpSpPr>
          <p:nvPr/>
        </p:nvGrpSpPr>
        <p:grpSpPr bwMode="auto">
          <a:xfrm>
            <a:off x="65088" y="1377950"/>
            <a:ext cx="6307137" cy="1363663"/>
            <a:chOff x="-133" y="960"/>
            <a:chExt cx="6174" cy="1335"/>
          </a:xfrm>
        </p:grpSpPr>
        <p:sp>
          <p:nvSpPr>
            <p:cNvPr id="54278" name="Rectangle 4"/>
            <p:cNvSpPr>
              <a:spLocks noChangeAspect="1" noChangeArrowheads="1"/>
            </p:cNvSpPr>
            <p:nvPr/>
          </p:nvSpPr>
          <p:spPr bwMode="auto">
            <a:xfrm>
              <a:off x="0" y="960"/>
              <a:ext cx="5760" cy="1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4279" name="Oval 5"/>
            <p:cNvSpPr>
              <a:spLocks noChangeAspect="1" noChangeArrowheads="1"/>
            </p:cNvSpPr>
            <p:nvPr/>
          </p:nvSpPr>
          <p:spPr bwMode="auto">
            <a:xfrm flipH="1">
              <a:off x="2181" y="983"/>
              <a:ext cx="3860" cy="1245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4280" name="Oval 6"/>
            <p:cNvSpPr>
              <a:spLocks noChangeAspect="1" noChangeArrowheads="1"/>
            </p:cNvSpPr>
            <p:nvPr/>
          </p:nvSpPr>
          <p:spPr bwMode="auto">
            <a:xfrm>
              <a:off x="-133" y="964"/>
              <a:ext cx="3860" cy="1245"/>
            </a:xfrm>
            <a:prstGeom prst="ellipse">
              <a:avLst/>
            </a:prstGeom>
            <a:gradFill rotWithShape="0">
              <a:gsLst>
                <a:gs pos="0">
                  <a:srgbClr val="CC00CC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02791" name="Oval 7"/>
            <p:cNvSpPr>
              <a:spLocks noChangeAspect="1" noChangeArrowheads="1"/>
            </p:cNvSpPr>
            <p:nvPr/>
          </p:nvSpPr>
          <p:spPr bwMode="auto">
            <a:xfrm flipH="1">
              <a:off x="2318" y="1218"/>
              <a:ext cx="1970" cy="74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02792" name="Oval 8"/>
            <p:cNvSpPr>
              <a:spLocks noChangeAspect="1" noChangeArrowheads="1"/>
            </p:cNvSpPr>
            <p:nvPr/>
          </p:nvSpPr>
          <p:spPr bwMode="auto">
            <a:xfrm>
              <a:off x="1581" y="1199"/>
              <a:ext cx="1495" cy="74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4283" name="Oval 9"/>
            <p:cNvSpPr>
              <a:spLocks noChangeAspect="1" noChangeArrowheads="1"/>
            </p:cNvSpPr>
            <p:nvPr/>
          </p:nvSpPr>
          <p:spPr bwMode="auto">
            <a:xfrm>
              <a:off x="5037" y="1484"/>
              <a:ext cx="578" cy="26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4284" name="Oval 10"/>
            <p:cNvSpPr>
              <a:spLocks noChangeAspect="1" noChangeArrowheads="1"/>
            </p:cNvSpPr>
            <p:nvPr/>
          </p:nvSpPr>
          <p:spPr bwMode="auto">
            <a:xfrm>
              <a:off x="2724" y="1444"/>
              <a:ext cx="300" cy="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5" name="AutoShape 11"/>
            <p:cNvSpPr>
              <a:spLocks noChangeAspect="1" noChangeArrowheads="1"/>
            </p:cNvSpPr>
            <p:nvPr/>
          </p:nvSpPr>
          <p:spPr bwMode="auto">
            <a:xfrm rot="5400000">
              <a:off x="4466" y="482"/>
              <a:ext cx="388" cy="2200"/>
            </a:xfrm>
            <a:custGeom>
              <a:avLst/>
              <a:gdLst>
                <a:gd name="T0" fmla="*/ 310 w 21600"/>
                <a:gd name="T1" fmla="*/ 1100 h 21600"/>
                <a:gd name="T2" fmla="*/ 194 w 21600"/>
                <a:gd name="T3" fmla="*/ 2200 h 21600"/>
                <a:gd name="T4" fmla="*/ 78 w 21600"/>
                <a:gd name="T5" fmla="*/ 1100 h 21600"/>
                <a:gd name="T6" fmla="*/ 19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124 w 21600"/>
                <a:gd name="T13" fmla="*/ 6127 h 21600"/>
                <a:gd name="T14" fmla="*/ 15476 w 21600"/>
                <a:gd name="T15" fmla="*/ 1547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9933"/>
                </a:gs>
                <a:gs pos="100000">
                  <a:srgbClr val="99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286" name="AutoShape 12"/>
            <p:cNvSpPr>
              <a:spLocks noChangeAspect="1" noChangeArrowheads="1"/>
            </p:cNvSpPr>
            <p:nvPr/>
          </p:nvSpPr>
          <p:spPr bwMode="auto">
            <a:xfrm rot="5400000" flipH="1" flipV="1">
              <a:off x="900" y="476"/>
              <a:ext cx="387" cy="2188"/>
            </a:xfrm>
            <a:custGeom>
              <a:avLst/>
              <a:gdLst>
                <a:gd name="T0" fmla="*/ 309 w 21600"/>
                <a:gd name="T1" fmla="*/ 1094 h 21600"/>
                <a:gd name="T2" fmla="*/ 194 w 21600"/>
                <a:gd name="T3" fmla="*/ 2188 h 21600"/>
                <a:gd name="T4" fmla="*/ 78 w 21600"/>
                <a:gd name="T5" fmla="*/ 1094 h 21600"/>
                <a:gd name="T6" fmla="*/ 19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140 w 21600"/>
                <a:gd name="T13" fmla="*/ 6131 h 21600"/>
                <a:gd name="T14" fmla="*/ 15460 w 21600"/>
                <a:gd name="T15" fmla="*/ 154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4276" name="Rectangle 13"/>
          <p:cNvSpPr>
            <a:spLocks noChangeArrowheads="1"/>
          </p:cNvSpPr>
          <p:nvPr/>
        </p:nvSpPr>
        <p:spPr bwMode="auto">
          <a:xfrm>
            <a:off x="6107113" y="1370013"/>
            <a:ext cx="2844800" cy="54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33CC"/>
                </a:solidFill>
              </a:rPr>
              <a:t>Overlap softer, slower variability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2060"/>
                </a:solidFill>
              </a:rPr>
              <a:t>Fluctuations propagate down to inner region – lagged. But this has harder spectrum. So hard lags soft. But smaller region so faster variability</a:t>
            </a:r>
            <a:r>
              <a:rPr lang="en-GB" dirty="0">
                <a:solidFill>
                  <a:srgbClr val="00FFFF"/>
                </a:solidFill>
              </a:rPr>
              <a:t>.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1600" dirty="0">
                <a:solidFill>
                  <a:srgbClr val="008000"/>
                </a:solidFill>
              </a:rPr>
              <a:t>Miyamoto &amp; </a:t>
            </a:r>
            <a:r>
              <a:rPr lang="en-GB" sz="1600" dirty="0" err="1">
                <a:solidFill>
                  <a:srgbClr val="008000"/>
                </a:solidFill>
              </a:rPr>
              <a:t>Kitamoto</a:t>
            </a:r>
            <a:r>
              <a:rPr lang="en-GB" sz="1600" dirty="0">
                <a:solidFill>
                  <a:srgbClr val="008000"/>
                </a:solidFill>
              </a:rPr>
              <a:t> 1988; </a:t>
            </a:r>
            <a:r>
              <a:rPr lang="en-GB" sz="1600" dirty="0" err="1">
                <a:solidFill>
                  <a:srgbClr val="008000"/>
                </a:solidFill>
              </a:rPr>
              <a:t>Kotov</a:t>
            </a:r>
            <a:r>
              <a:rPr lang="en-GB" sz="1600" dirty="0">
                <a:solidFill>
                  <a:srgbClr val="008000"/>
                </a:solidFill>
              </a:rPr>
              <a:t> et al 2001, Nowak et al 1999, </a:t>
            </a:r>
            <a:r>
              <a:rPr lang="en-GB" sz="1600" dirty="0" err="1">
                <a:solidFill>
                  <a:srgbClr val="008000"/>
                </a:solidFill>
              </a:rPr>
              <a:t>Arevalo</a:t>
            </a:r>
            <a:r>
              <a:rPr lang="en-GB" sz="1600" dirty="0">
                <a:solidFill>
                  <a:srgbClr val="008000"/>
                </a:solidFill>
              </a:rPr>
              <a:t> &amp; </a:t>
            </a:r>
            <a:r>
              <a:rPr lang="en-GB" sz="1600" dirty="0" err="1">
                <a:solidFill>
                  <a:srgbClr val="008000"/>
                </a:solidFill>
              </a:rPr>
              <a:t>Uttley</a:t>
            </a:r>
            <a:r>
              <a:rPr lang="en-GB" sz="1600" dirty="0">
                <a:solidFill>
                  <a:srgbClr val="008000"/>
                </a:solidFill>
              </a:rPr>
              <a:t> 2006</a:t>
            </a:r>
          </a:p>
        </p:txBody>
      </p:sp>
      <p:pic>
        <p:nvPicPr>
          <p:cNvPr id="54277" name="Picture 15" descr="nowak_hard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89225"/>
            <a:ext cx="590232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46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3337"/>
            <a:ext cx="7772400" cy="1143000"/>
          </a:xfrm>
        </p:spPr>
        <p:txBody>
          <a:bodyPr/>
          <a:lstStyle/>
          <a:p>
            <a:r>
              <a:rPr lang="en-GB" b="1">
                <a:solidFill>
                  <a:srgbClr val="008000"/>
                </a:solidFill>
              </a:rPr>
              <a:t>Conclusions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3363" y="1057275"/>
            <a:ext cx="8782050" cy="5667375"/>
          </a:xfrm>
        </p:spPr>
        <p:txBody>
          <a:bodyPr/>
          <a:lstStyle/>
          <a:p>
            <a:r>
              <a:rPr lang="en-GB" sz="2400" dirty="0">
                <a:solidFill>
                  <a:srgbClr val="008000"/>
                </a:solidFill>
              </a:rPr>
              <a:t>Low/hard state – everyone agrees disc truncates below  0.001L</a:t>
            </a:r>
            <a:r>
              <a:rPr lang="en-GB" sz="2400" baseline="-25000" dirty="0">
                <a:solidFill>
                  <a:srgbClr val="008000"/>
                </a:solidFill>
              </a:rPr>
              <a:t>Edd </a:t>
            </a:r>
          </a:p>
          <a:p>
            <a:r>
              <a:rPr lang="en-GB" sz="2400" dirty="0">
                <a:solidFill>
                  <a:srgbClr val="008000"/>
                </a:solidFill>
              </a:rPr>
              <a:t>But see all spectral and timing change at TRANSITION</a:t>
            </a:r>
          </a:p>
          <a:p>
            <a:r>
              <a:rPr lang="en-GB" sz="2400" dirty="0">
                <a:solidFill>
                  <a:srgbClr val="008000"/>
                </a:solidFill>
              </a:rPr>
              <a:t>If the disc comes in below this, why don’t we see it</a:t>
            </a:r>
          </a:p>
          <a:p>
            <a:r>
              <a:rPr lang="en-GB" sz="2400" dirty="0">
                <a:solidFill>
                  <a:srgbClr val="008000"/>
                </a:solidFill>
              </a:rPr>
              <a:t>If it does come in below this, what causes what we do see!</a:t>
            </a:r>
          </a:p>
          <a:p>
            <a:r>
              <a:rPr lang="en-GB" sz="2400" dirty="0">
                <a:solidFill>
                  <a:srgbClr val="008000"/>
                </a:solidFill>
              </a:rPr>
              <a:t>But no real problems either theoretical or observational</a:t>
            </a:r>
          </a:p>
          <a:p>
            <a:pPr lvl="1"/>
            <a:r>
              <a:rPr lang="en-GB" sz="2000" dirty="0">
                <a:solidFill>
                  <a:srgbClr val="008000"/>
                </a:solidFill>
              </a:rPr>
              <a:t>Evaporation gives inner hole in disc</a:t>
            </a:r>
          </a:p>
          <a:p>
            <a:pPr lvl="1"/>
            <a:r>
              <a:rPr lang="en-GB" sz="2000" dirty="0">
                <a:solidFill>
                  <a:srgbClr val="008000"/>
                </a:solidFill>
              </a:rPr>
              <a:t>Broad line in GX339-4 low/hard from instrumental pileup</a:t>
            </a:r>
          </a:p>
          <a:p>
            <a:pPr lvl="1"/>
            <a:r>
              <a:rPr lang="en-GB" sz="2000" dirty="0">
                <a:solidFill>
                  <a:srgbClr val="008000"/>
                </a:solidFill>
              </a:rPr>
              <a:t>Inner disc surface can be irradiated close to transition</a:t>
            </a:r>
          </a:p>
          <a:p>
            <a:pPr lvl="1"/>
            <a:r>
              <a:rPr lang="en-GB" sz="2000" dirty="0">
                <a:solidFill>
                  <a:srgbClr val="008000"/>
                </a:solidFill>
              </a:rPr>
              <a:t>Inner disc inner rim can be irradiated further out to get soft X-ray as well as truncated disc in UV</a:t>
            </a:r>
          </a:p>
          <a:p>
            <a:r>
              <a:rPr lang="en-GB" sz="2400" dirty="0" smtClean="0">
                <a:solidFill>
                  <a:srgbClr val="008000"/>
                </a:solidFill>
              </a:rPr>
              <a:t>Extreme iron  </a:t>
            </a:r>
            <a:r>
              <a:rPr lang="en-GB" sz="2400" dirty="0">
                <a:solidFill>
                  <a:srgbClr val="008000"/>
                </a:solidFill>
              </a:rPr>
              <a:t>lines in AGN could be from complex partially ionised absorption as well as reflection – might expect very strong outflows in these UV bright disc systems at </a:t>
            </a:r>
            <a:r>
              <a:rPr lang="en-GB" sz="2400" dirty="0" err="1" smtClean="0">
                <a:solidFill>
                  <a:srgbClr val="008000"/>
                </a:solidFill>
              </a:rPr>
              <a:t>L~L</a:t>
            </a:r>
            <a:r>
              <a:rPr lang="en-GB" sz="2400" baseline="-25000" dirty="0" err="1" smtClean="0">
                <a:solidFill>
                  <a:srgbClr val="008000"/>
                </a:solidFill>
              </a:rPr>
              <a:t>Edd</a:t>
            </a:r>
            <a:endParaRPr lang="en-GB" sz="2400" baseline="-25000" dirty="0" smtClean="0">
              <a:solidFill>
                <a:srgbClr val="008000"/>
              </a:solidFill>
            </a:endParaRPr>
          </a:p>
          <a:p>
            <a:r>
              <a:rPr lang="en-GB" sz="2400" dirty="0" smtClean="0">
                <a:solidFill>
                  <a:srgbClr val="008000"/>
                </a:solidFill>
              </a:rPr>
              <a:t>But </a:t>
            </a:r>
            <a:r>
              <a:rPr lang="en-GB" sz="2400" dirty="0" smtClean="0">
                <a:solidFill>
                  <a:srgbClr val="008000"/>
                </a:solidFill>
              </a:rPr>
              <a:t>maybe need better models</a:t>
            </a:r>
            <a:endParaRPr lang="en-GB" sz="2400" baseline="30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 smtClean="0">
                <a:solidFill>
                  <a:srgbClr val="008000"/>
                </a:solidFill>
              </a:rPr>
              <a:t>Unification with </a:t>
            </a:r>
            <a:r>
              <a:rPr lang="en-GB" sz="4400" b="1" dirty="0" err="1" smtClean="0">
                <a:solidFill>
                  <a:srgbClr val="008000"/>
                </a:solidFill>
              </a:rPr>
              <a:t>blazars</a:t>
            </a:r>
            <a:endParaRPr lang="en-GB" sz="4400" b="1" dirty="0">
              <a:solidFill>
                <a:srgbClr val="008000"/>
              </a:solidFill>
            </a:endParaRP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137" r="10286" b="64868"/>
          <a:stretch>
            <a:fillRect/>
          </a:stretch>
        </p:blipFill>
        <p:spPr bwMode="auto">
          <a:xfrm>
            <a:off x="4229100" y="1411288"/>
            <a:ext cx="474662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73163"/>
            <a:ext cx="2693988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4"/>
          <p:cNvSpPr txBox="1">
            <a:spLocks noChangeArrowheads="1"/>
          </p:cNvSpPr>
          <p:nvPr/>
        </p:nvSpPr>
        <p:spPr bwMode="auto">
          <a:xfrm rot="10800000" flipV="1">
            <a:off x="7061200" y="6408738"/>
            <a:ext cx="204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Ghisellini</a:t>
            </a:r>
            <a:r>
              <a:rPr lang="en-GB" sz="1600" dirty="0">
                <a:solidFill>
                  <a:srgbClr val="008000"/>
                </a:solidFill>
              </a:rPr>
              <a:t> et al  2010</a:t>
            </a:r>
          </a:p>
        </p:txBody>
      </p:sp>
    </p:spTree>
    <p:extLst>
      <p:ext uri="{BB962C8B-B14F-4D97-AF65-F5344CB8AC3E}">
        <p14:creationId xmlns:p14="http://schemas.microsoft.com/office/powerpoint/2010/main" val="5313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152400"/>
            <a:ext cx="8818563" cy="1143000"/>
          </a:xfrm>
        </p:spPr>
        <p:txBody>
          <a:bodyPr/>
          <a:lstStyle/>
          <a:p>
            <a:r>
              <a:rPr lang="en-GB" b="1">
                <a:solidFill>
                  <a:srgbClr val="008000"/>
                </a:solidFill>
              </a:rPr>
              <a:t>Optically thin nonthermal compton</a:t>
            </a:r>
          </a:p>
        </p:txBody>
      </p:sp>
      <p:sp>
        <p:nvSpPr>
          <p:cNvPr id="260113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93675" y="1114425"/>
            <a:ext cx="8918575" cy="19653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2400" dirty="0">
                <a:solidFill>
                  <a:srgbClr val="008000"/>
                </a:solidFill>
              </a:rPr>
              <a:t>power law by single scattering of </a:t>
            </a:r>
            <a:r>
              <a:rPr lang="en-GB" sz="2400" dirty="0" err="1">
                <a:solidFill>
                  <a:srgbClr val="008000"/>
                </a:solidFill>
              </a:rPr>
              <a:t>nonthermal</a:t>
            </a:r>
            <a:r>
              <a:rPr lang="en-GB" sz="2400" dirty="0">
                <a:solidFill>
                  <a:srgbClr val="008000"/>
                </a:solidFill>
              </a:rPr>
              <a:t> electrons N (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dirty="0">
                <a:solidFill>
                  <a:srgbClr val="008000"/>
                </a:solidFill>
              </a:rPr>
              <a:t>) </a:t>
            </a:r>
            <a:r>
              <a:rPr lang="en-GB" sz="2400" dirty="0">
                <a:solidFill>
                  <a:srgbClr val="008000"/>
                </a:solidFill>
                <a:sym typeface="Symbol" pitchFamily="18" charset="2"/>
              </a:rPr>
              <a:t>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en-GB" sz="2400" baseline="30000" dirty="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GB" sz="2400" baseline="30000" dirty="0">
                <a:solidFill>
                  <a:srgbClr val="008000"/>
                </a:solidFill>
                <a:sym typeface="Symbol" pitchFamily="18" charset="2"/>
              </a:rPr>
              <a:t>p</a:t>
            </a:r>
            <a:endParaRPr lang="en-GB" sz="2400" dirty="0">
              <a:solidFill>
                <a:srgbClr val="008000"/>
              </a:solidFill>
            </a:endParaRPr>
          </a:p>
          <a:p>
            <a:r>
              <a:rPr lang="en-GB" sz="2400" dirty="0">
                <a:solidFill>
                  <a:srgbClr val="008000"/>
                </a:solidFill>
              </a:rPr>
              <a:t>index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en-GB" sz="2400" dirty="0">
                <a:solidFill>
                  <a:srgbClr val="008000"/>
                </a:solidFill>
              </a:rPr>
              <a:t>= (p-1)/2    (p &gt;2 so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a &gt; 0.5 </a:t>
            </a:r>
            <a:r>
              <a:rPr lang="en-GB" sz="2400" dirty="0">
                <a:solidFill>
                  <a:srgbClr val="008000"/>
                </a:solidFill>
              </a:rPr>
              <a:t>– </a:t>
            </a:r>
            <a:r>
              <a:rPr lang="en-GB" sz="2400" dirty="0" err="1">
                <a:solidFill>
                  <a:srgbClr val="008000"/>
                </a:solidFill>
              </a:rPr>
              <a:t>monoenergetic</a:t>
            </a:r>
            <a:r>
              <a:rPr lang="en-GB" sz="2400" dirty="0">
                <a:solidFill>
                  <a:srgbClr val="008000"/>
                </a:solidFill>
              </a:rPr>
              <a:t> injection)</a:t>
            </a:r>
          </a:p>
          <a:p>
            <a:r>
              <a:rPr lang="en-GB" sz="2400" dirty="0">
                <a:solidFill>
                  <a:srgbClr val="008000"/>
                </a:solidFill>
              </a:rPr>
              <a:t>Starts a factor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t</a:t>
            </a:r>
            <a:r>
              <a:rPr lang="en-GB" sz="2400" dirty="0">
                <a:solidFill>
                  <a:srgbClr val="008000"/>
                </a:solidFill>
              </a:rPr>
              <a:t> down from seed photons, extends to </a:t>
            </a:r>
            <a:r>
              <a:rPr lang="en-GB" sz="2400" dirty="0">
                <a:solidFill>
                  <a:srgbClr val="008000"/>
                </a:solidFill>
                <a:latin typeface="Symbol" pitchFamily="18" charset="2"/>
              </a:rPr>
              <a:t>g</a:t>
            </a:r>
            <a:r>
              <a:rPr lang="en-GB" sz="2400" baseline="-25000" dirty="0">
                <a:solidFill>
                  <a:srgbClr val="008000"/>
                </a:solidFill>
              </a:rPr>
              <a:t>max</a:t>
            </a:r>
            <a:r>
              <a:rPr lang="en-GB" sz="2400" baseline="30000" dirty="0">
                <a:solidFill>
                  <a:srgbClr val="008000"/>
                </a:solidFill>
              </a:rPr>
              <a:t>2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  <a:r>
              <a:rPr lang="en-GB" sz="2400" dirty="0" err="1">
                <a:solidFill>
                  <a:srgbClr val="008000"/>
                </a:solidFill>
                <a:latin typeface="Symbol" pitchFamily="18" charset="2"/>
              </a:rPr>
              <a:t>e</a:t>
            </a:r>
            <a:r>
              <a:rPr lang="en-GB" sz="2400" baseline="-25000" dirty="0" err="1">
                <a:solidFill>
                  <a:srgbClr val="008000"/>
                </a:solidFill>
              </a:rPr>
              <a:t>in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</a:p>
          <a:p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260114" name="Line 18"/>
          <p:cNvSpPr>
            <a:spLocks noChangeShapeType="1"/>
          </p:cNvSpPr>
          <p:nvPr/>
        </p:nvSpPr>
        <p:spPr bwMode="auto">
          <a:xfrm flipV="1">
            <a:off x="835025" y="3414713"/>
            <a:ext cx="0" cy="2949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5" name="Line 19"/>
          <p:cNvSpPr>
            <a:spLocks noChangeShapeType="1"/>
          </p:cNvSpPr>
          <p:nvPr/>
        </p:nvSpPr>
        <p:spPr bwMode="auto">
          <a:xfrm>
            <a:off x="820738" y="6334125"/>
            <a:ext cx="2705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6" name="Line 20"/>
          <p:cNvSpPr>
            <a:spLocks noChangeShapeType="1"/>
          </p:cNvSpPr>
          <p:nvPr/>
        </p:nvSpPr>
        <p:spPr bwMode="auto">
          <a:xfrm flipV="1">
            <a:off x="4410075" y="3427413"/>
            <a:ext cx="0" cy="2892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4398963" y="6346825"/>
            <a:ext cx="3568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6097588" y="6402388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19" name="Text Box 23"/>
          <p:cNvSpPr txBox="1">
            <a:spLocks noChangeArrowheads="1"/>
          </p:cNvSpPr>
          <p:nvPr/>
        </p:nvSpPr>
        <p:spPr bwMode="auto">
          <a:xfrm>
            <a:off x="1417638" y="6340475"/>
            <a:ext cx="186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 dirty="0"/>
              <a:t>Log </a:t>
            </a:r>
            <a:r>
              <a:rPr lang="en-GB" sz="2000" dirty="0">
                <a:latin typeface="Symbol" pitchFamily="18" charset="2"/>
              </a:rPr>
              <a:t>g</a:t>
            </a:r>
          </a:p>
        </p:txBody>
      </p:sp>
      <p:sp>
        <p:nvSpPr>
          <p:cNvPr id="260120" name="Text Box 24"/>
          <p:cNvSpPr txBox="1">
            <a:spLocks noChangeArrowheads="1"/>
          </p:cNvSpPr>
          <p:nvPr/>
        </p:nvSpPr>
        <p:spPr bwMode="auto">
          <a:xfrm rot="-5400000">
            <a:off x="-614362" y="4327525"/>
            <a:ext cx="186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N(</a:t>
            </a:r>
            <a:r>
              <a:rPr lang="en-GB" sz="2000">
                <a:latin typeface="Symbol" pitchFamily="18" charset="2"/>
              </a:rPr>
              <a:t>g)</a:t>
            </a:r>
          </a:p>
        </p:txBody>
      </p:sp>
      <p:sp>
        <p:nvSpPr>
          <p:cNvPr id="260121" name="Freeform 25"/>
          <p:cNvSpPr>
            <a:spLocks/>
          </p:cNvSpPr>
          <p:nvPr/>
        </p:nvSpPr>
        <p:spPr bwMode="auto">
          <a:xfrm>
            <a:off x="4497388" y="3722688"/>
            <a:ext cx="952500" cy="2598737"/>
          </a:xfrm>
          <a:custGeom>
            <a:avLst/>
            <a:gdLst>
              <a:gd name="T0" fmla="*/ 0 w 600"/>
              <a:gd name="T1" fmla="*/ 1589 h 1637"/>
              <a:gd name="T2" fmla="*/ 424 w 600"/>
              <a:gd name="T3" fmla="*/ 261 h 1637"/>
              <a:gd name="T4" fmla="*/ 552 w 600"/>
              <a:gd name="T5" fmla="*/ 229 h 1637"/>
              <a:gd name="T6" fmla="*/ 600 w 600"/>
              <a:gd name="T7" fmla="*/ 1637 h 1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0" h="1637">
                <a:moveTo>
                  <a:pt x="0" y="1589"/>
                </a:moveTo>
                <a:cubicBezTo>
                  <a:pt x="166" y="1038"/>
                  <a:pt x="332" y="488"/>
                  <a:pt x="424" y="261"/>
                </a:cubicBezTo>
                <a:cubicBezTo>
                  <a:pt x="516" y="34"/>
                  <a:pt x="523" y="0"/>
                  <a:pt x="552" y="229"/>
                </a:cubicBezTo>
                <a:cubicBezTo>
                  <a:pt x="581" y="458"/>
                  <a:pt x="590" y="1047"/>
                  <a:pt x="600" y="163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8000"/>
              </a:solidFill>
            </a:endParaRPr>
          </a:p>
        </p:txBody>
      </p:sp>
      <p:sp>
        <p:nvSpPr>
          <p:cNvPr id="260122" name="Text Box 26"/>
          <p:cNvSpPr txBox="1">
            <a:spLocks noChangeArrowheads="1"/>
          </p:cNvSpPr>
          <p:nvPr/>
        </p:nvSpPr>
        <p:spPr bwMode="auto">
          <a:xfrm rot="-5400000">
            <a:off x="3259138" y="4302125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000"/>
              <a:t>Log f</a:t>
            </a:r>
            <a:r>
              <a:rPr lang="en-GB" sz="2000">
                <a:latin typeface="Symbol" pitchFamily="18" charset="2"/>
              </a:rPr>
              <a:t>n</a:t>
            </a:r>
          </a:p>
        </p:txBody>
      </p:sp>
      <p:sp>
        <p:nvSpPr>
          <p:cNvPr id="260123" name="Freeform 27"/>
          <p:cNvSpPr>
            <a:spLocks/>
          </p:cNvSpPr>
          <p:nvPr/>
        </p:nvSpPr>
        <p:spPr bwMode="auto">
          <a:xfrm>
            <a:off x="5240338" y="4513263"/>
            <a:ext cx="2376487" cy="1698625"/>
          </a:xfrm>
          <a:custGeom>
            <a:avLst/>
            <a:gdLst>
              <a:gd name="T0" fmla="*/ 0 w 1497"/>
              <a:gd name="T1" fmla="*/ 0 h 1070"/>
              <a:gd name="T2" fmla="*/ 1252 w 1497"/>
              <a:gd name="T3" fmla="*/ 375 h 1070"/>
              <a:gd name="T4" fmla="*/ 1472 w 1497"/>
              <a:gd name="T5" fmla="*/ 1070 h 1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7" h="1070">
                <a:moveTo>
                  <a:pt x="0" y="0"/>
                </a:moveTo>
                <a:cubicBezTo>
                  <a:pt x="209" y="61"/>
                  <a:pt x="1007" y="197"/>
                  <a:pt x="1252" y="375"/>
                </a:cubicBezTo>
                <a:cubicBezTo>
                  <a:pt x="1497" y="553"/>
                  <a:pt x="1426" y="925"/>
                  <a:pt x="1472" y="1070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60124" name="Line 28"/>
          <p:cNvSpPr>
            <a:spLocks noChangeShapeType="1"/>
          </p:cNvSpPr>
          <p:nvPr/>
        </p:nvSpPr>
        <p:spPr bwMode="auto">
          <a:xfrm>
            <a:off x="1450975" y="4283075"/>
            <a:ext cx="1828800" cy="117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25" name="Freeform 29"/>
          <p:cNvSpPr>
            <a:spLocks/>
          </p:cNvSpPr>
          <p:nvPr/>
        </p:nvSpPr>
        <p:spPr bwMode="auto">
          <a:xfrm>
            <a:off x="7331075" y="5995988"/>
            <a:ext cx="1319213" cy="342900"/>
          </a:xfrm>
          <a:custGeom>
            <a:avLst/>
            <a:gdLst>
              <a:gd name="T0" fmla="*/ 0 w 831"/>
              <a:gd name="T1" fmla="*/ 0 h 216"/>
              <a:gd name="T2" fmla="*/ 831 w 831"/>
              <a:gd name="T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31" h="216">
                <a:moveTo>
                  <a:pt x="0" y="0"/>
                </a:moveTo>
                <a:cubicBezTo>
                  <a:pt x="138" y="36"/>
                  <a:pt x="658" y="171"/>
                  <a:pt x="831" y="216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0162" name="Text Box 66"/>
          <p:cNvSpPr txBox="1">
            <a:spLocks noChangeArrowheads="1"/>
          </p:cNvSpPr>
          <p:nvPr/>
        </p:nvSpPr>
        <p:spPr bwMode="auto">
          <a:xfrm>
            <a:off x="1100138" y="5294313"/>
            <a:ext cx="22733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GB"/>
              <a:t>N (</a:t>
            </a:r>
            <a:r>
              <a:rPr lang="en-GB">
                <a:latin typeface="Symbol" pitchFamily="18" charset="2"/>
              </a:rPr>
              <a:t>g</a:t>
            </a:r>
            <a:r>
              <a:rPr lang="en-GB"/>
              <a:t>) </a:t>
            </a:r>
            <a:r>
              <a:rPr lang="en-GB">
                <a:sym typeface="Symbol" pitchFamily="18" charset="2"/>
              </a:rPr>
              <a:t> </a:t>
            </a:r>
            <a:r>
              <a:rPr lang="en-GB">
                <a:latin typeface="Symbol" pitchFamily="18" charset="2"/>
                <a:sym typeface="Symbol" pitchFamily="18" charset="2"/>
              </a:rPr>
              <a:t>g</a:t>
            </a:r>
            <a:r>
              <a:rPr lang="en-GB" baseline="30000">
                <a:latin typeface="Symbol" pitchFamily="18" charset="2"/>
                <a:sym typeface="Symbol" pitchFamily="18" charset="2"/>
              </a:rPr>
              <a:t>-</a:t>
            </a:r>
            <a:r>
              <a:rPr lang="en-GB" baseline="30000">
                <a:sym typeface="Symbol" pitchFamily="18" charset="2"/>
              </a:rPr>
              <a:t>p</a:t>
            </a:r>
            <a:endParaRPr lang="en-GB"/>
          </a:p>
          <a:p>
            <a:endParaRPr lang="en-GB"/>
          </a:p>
        </p:txBody>
      </p:sp>
      <p:sp>
        <p:nvSpPr>
          <p:cNvPr id="260163" name="Text Box 67"/>
          <p:cNvSpPr txBox="1">
            <a:spLocks noChangeArrowheads="1"/>
          </p:cNvSpPr>
          <p:nvPr/>
        </p:nvSpPr>
        <p:spPr bwMode="auto">
          <a:xfrm>
            <a:off x="5010150" y="2957513"/>
            <a:ext cx="22733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en-GB">
                <a:solidFill>
                  <a:srgbClr val="0070C0"/>
                </a:solidFill>
              </a:rPr>
              <a:t>f(</a:t>
            </a:r>
            <a:r>
              <a:rPr lang="en-GB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GB">
                <a:solidFill>
                  <a:srgbClr val="0070C0"/>
                </a:solidFill>
              </a:rPr>
              <a:t>) </a:t>
            </a:r>
            <a:r>
              <a:rPr lang="en-GB">
                <a:solidFill>
                  <a:srgbClr val="0070C0"/>
                </a:solidFill>
                <a:sym typeface="Symbol" pitchFamily="18" charset="2"/>
              </a:rPr>
              <a:t> </a:t>
            </a:r>
            <a:r>
              <a:rPr lang="en-GB">
                <a:solidFill>
                  <a:srgbClr val="0070C0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GB" baseline="30000">
                <a:solidFill>
                  <a:srgbClr val="0070C0"/>
                </a:solidFill>
                <a:latin typeface="Symbol" pitchFamily="18" charset="2"/>
                <a:sym typeface="Symbol" pitchFamily="18" charset="2"/>
              </a:rPr>
              <a:t>-(</a:t>
            </a:r>
            <a:r>
              <a:rPr lang="en-GB" baseline="30000">
                <a:solidFill>
                  <a:srgbClr val="0070C0"/>
                </a:solidFill>
                <a:sym typeface="Symbol" pitchFamily="18" charset="2"/>
              </a:rPr>
              <a:t>p-1)/2</a:t>
            </a:r>
            <a:endParaRPr lang="en-GB">
              <a:solidFill>
                <a:srgbClr val="0070C0"/>
              </a:solidFill>
            </a:endParaRPr>
          </a:p>
          <a:p>
            <a:endParaRPr lang="en-GB">
              <a:solidFill>
                <a:srgbClr val="0070C0"/>
              </a:solidFill>
            </a:endParaRPr>
          </a:p>
        </p:txBody>
      </p:sp>
      <p:sp>
        <p:nvSpPr>
          <p:cNvPr id="260164" name="Line 68"/>
          <p:cNvSpPr>
            <a:spLocks noChangeShapeType="1"/>
          </p:cNvSpPr>
          <p:nvPr/>
        </p:nvSpPr>
        <p:spPr bwMode="auto">
          <a:xfrm>
            <a:off x="3268663" y="4964113"/>
            <a:ext cx="0" cy="1292225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5" name="Text Box 69"/>
          <p:cNvSpPr txBox="1">
            <a:spLocks noChangeArrowheads="1"/>
          </p:cNvSpPr>
          <p:nvPr/>
        </p:nvSpPr>
        <p:spPr bwMode="auto">
          <a:xfrm>
            <a:off x="2884488" y="6340475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baseline="-25000" dirty="0" err="1">
                <a:solidFill>
                  <a:schemeClr val="bg1"/>
                </a:solidFill>
              </a:rPr>
              <a:t>max</a:t>
            </a:r>
            <a:endParaRPr lang="en-GB" baseline="-25000" dirty="0">
              <a:solidFill>
                <a:schemeClr val="bg1"/>
              </a:solidFill>
            </a:endParaRPr>
          </a:p>
        </p:txBody>
      </p:sp>
      <p:sp>
        <p:nvSpPr>
          <p:cNvPr id="260166" name="Line 70"/>
          <p:cNvSpPr>
            <a:spLocks noChangeShapeType="1"/>
          </p:cNvSpPr>
          <p:nvPr/>
        </p:nvSpPr>
        <p:spPr bwMode="auto">
          <a:xfrm>
            <a:off x="7364413" y="3155950"/>
            <a:ext cx="0" cy="314960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7" name="Line 71"/>
          <p:cNvSpPr>
            <a:spLocks noChangeShapeType="1"/>
          </p:cNvSpPr>
          <p:nvPr/>
        </p:nvSpPr>
        <p:spPr bwMode="auto">
          <a:xfrm>
            <a:off x="5262563" y="4098925"/>
            <a:ext cx="0" cy="22494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60168" name="Text Box 72"/>
          <p:cNvSpPr txBox="1">
            <a:spLocks noChangeArrowheads="1"/>
          </p:cNvSpPr>
          <p:nvPr/>
        </p:nvSpPr>
        <p:spPr bwMode="auto">
          <a:xfrm>
            <a:off x="4818063" y="6502400"/>
            <a:ext cx="97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0171" name="Rectangle 75"/>
          <p:cNvSpPr>
            <a:spLocks noChangeArrowheads="1"/>
          </p:cNvSpPr>
          <p:nvPr/>
        </p:nvSpPr>
        <p:spPr bwMode="auto">
          <a:xfrm>
            <a:off x="5065111" y="6402388"/>
            <a:ext cx="553654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  <a:r>
              <a:rPr lang="en-GB"/>
              <a:t> </a:t>
            </a:r>
          </a:p>
        </p:txBody>
      </p:sp>
      <p:sp>
        <p:nvSpPr>
          <p:cNvPr id="260172" name="Text Box 76"/>
          <p:cNvSpPr txBox="1">
            <a:spLocks noChangeArrowheads="1"/>
          </p:cNvSpPr>
          <p:nvPr/>
        </p:nvSpPr>
        <p:spPr bwMode="auto">
          <a:xfrm>
            <a:off x="6723063" y="6400800"/>
            <a:ext cx="14525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Symbol" pitchFamily="18" charset="2"/>
              </a:rPr>
              <a:t>g</a:t>
            </a:r>
            <a:r>
              <a:rPr lang="en-GB" baseline="-25000"/>
              <a:t>max</a:t>
            </a:r>
            <a:r>
              <a:rPr lang="en-GB" baseline="30000"/>
              <a:t>2</a:t>
            </a:r>
            <a:r>
              <a:rPr lang="en-GB"/>
              <a:t> </a:t>
            </a:r>
            <a:r>
              <a:rPr lang="en-GB">
                <a:latin typeface="Symbol" pitchFamily="18" charset="2"/>
              </a:rPr>
              <a:t>e</a:t>
            </a:r>
            <a:r>
              <a:rPr lang="en-GB" baseline="-25000"/>
              <a:t>in</a:t>
            </a: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2346150" y="3409217"/>
            <a:ext cx="96264" cy="1126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2385256" y="3494948"/>
            <a:ext cx="67702" cy="3405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9" name="Freeform 20"/>
          <p:cNvSpPr>
            <a:spLocks/>
          </p:cNvSpPr>
          <p:nvPr/>
        </p:nvSpPr>
        <p:spPr bwMode="auto">
          <a:xfrm rot="1259175">
            <a:off x="1146554" y="2908941"/>
            <a:ext cx="1190076" cy="221657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0" name="Freeform 21"/>
          <p:cNvSpPr>
            <a:spLocks/>
          </p:cNvSpPr>
          <p:nvPr/>
        </p:nvSpPr>
        <p:spPr bwMode="auto">
          <a:xfrm>
            <a:off x="2396892" y="2551069"/>
            <a:ext cx="957350" cy="833382"/>
          </a:xfrm>
          <a:custGeom>
            <a:avLst/>
            <a:gdLst>
              <a:gd name="T0" fmla="*/ 0 w 905"/>
              <a:gd name="T1" fmla="*/ 673 h 673"/>
              <a:gd name="T2" fmla="*/ 55 w 905"/>
              <a:gd name="T3" fmla="*/ 427 h 673"/>
              <a:gd name="T4" fmla="*/ 274 w 905"/>
              <a:gd name="T5" fmla="*/ 472 h 673"/>
              <a:gd name="T6" fmla="*/ 338 w 905"/>
              <a:gd name="T7" fmla="*/ 244 h 673"/>
              <a:gd name="T8" fmla="*/ 557 w 905"/>
              <a:gd name="T9" fmla="*/ 280 h 673"/>
              <a:gd name="T10" fmla="*/ 576 w 905"/>
              <a:gd name="T11" fmla="*/ 88 h 673"/>
              <a:gd name="T12" fmla="*/ 751 w 905"/>
              <a:gd name="T13" fmla="*/ 129 h 673"/>
              <a:gd name="T14" fmla="*/ 905 w 905"/>
              <a:gd name="T15" fmla="*/ 0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05" h="673">
                <a:moveTo>
                  <a:pt x="0" y="673"/>
                </a:moveTo>
                <a:cubicBezTo>
                  <a:pt x="9" y="634"/>
                  <a:pt x="9" y="460"/>
                  <a:pt x="55" y="427"/>
                </a:cubicBezTo>
                <a:cubicBezTo>
                  <a:pt x="101" y="394"/>
                  <a:pt x="227" y="502"/>
                  <a:pt x="274" y="472"/>
                </a:cubicBezTo>
                <a:cubicBezTo>
                  <a:pt x="321" y="442"/>
                  <a:pt x="291" y="276"/>
                  <a:pt x="338" y="244"/>
                </a:cubicBezTo>
                <a:cubicBezTo>
                  <a:pt x="385" y="212"/>
                  <a:pt x="517" y="306"/>
                  <a:pt x="557" y="280"/>
                </a:cubicBezTo>
                <a:cubicBezTo>
                  <a:pt x="597" y="254"/>
                  <a:pt x="544" y="113"/>
                  <a:pt x="576" y="88"/>
                </a:cubicBezTo>
                <a:cubicBezTo>
                  <a:pt x="608" y="63"/>
                  <a:pt x="696" y="144"/>
                  <a:pt x="751" y="129"/>
                </a:cubicBezTo>
                <a:cubicBezTo>
                  <a:pt x="806" y="114"/>
                  <a:pt x="873" y="27"/>
                  <a:pt x="905" y="0"/>
                </a:cubicBezTo>
              </a:path>
            </a:pathLst>
          </a:cu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1" name="Line 22"/>
          <p:cNvSpPr>
            <a:spLocks noChangeShapeType="1"/>
          </p:cNvSpPr>
          <p:nvPr/>
        </p:nvSpPr>
        <p:spPr bwMode="auto">
          <a:xfrm>
            <a:off x="976242" y="3383788"/>
            <a:ext cx="132547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859879" y="3389404"/>
            <a:ext cx="1122373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>
                <a:latin typeface="Symbol" pitchFamily="18" charset="2"/>
              </a:rPr>
              <a:t>g</a:t>
            </a:r>
            <a:endParaRPr lang="en-GB" sz="2800" baseline="30000" dirty="0"/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382588" y="2274926"/>
            <a:ext cx="1122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GB" sz="2800" baseline="-25000" dirty="0" err="1">
                <a:solidFill>
                  <a:srgbClr val="FF0000"/>
                </a:solidFill>
              </a:rPr>
              <a:t>in</a:t>
            </a:r>
            <a:endParaRPr lang="en-GB" sz="2800" baseline="-25000" dirty="0">
              <a:solidFill>
                <a:srgbClr val="FF0000"/>
              </a:solidFill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3142822" y="2470943"/>
            <a:ext cx="18673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smtClean="0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GB" sz="2800" baseline="-25000" dirty="0" smtClean="0">
                <a:solidFill>
                  <a:srgbClr val="0070C0"/>
                </a:solidFill>
              </a:rPr>
              <a:t>out</a:t>
            </a:r>
            <a:r>
              <a:rPr lang="en-GB" sz="2800" dirty="0" smtClean="0">
                <a:solidFill>
                  <a:srgbClr val="0070C0"/>
                </a:solidFill>
              </a:rPr>
              <a:t>~</a:t>
            </a:r>
            <a:r>
              <a:rPr lang="en-GB" sz="2800" dirty="0" smtClean="0">
                <a:solidFill>
                  <a:srgbClr val="0070C0"/>
                </a:solidFill>
                <a:latin typeface="Symbol" pitchFamily="18" charset="2"/>
              </a:rPr>
              <a:t>g</a:t>
            </a:r>
            <a:r>
              <a:rPr lang="en-GB" sz="2800" baseline="30000" dirty="0" smtClean="0">
                <a:solidFill>
                  <a:srgbClr val="0070C0"/>
                </a:solidFill>
              </a:rPr>
              <a:t>2</a:t>
            </a:r>
            <a:r>
              <a:rPr lang="en-GB" sz="2800" dirty="0" smtClean="0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GB" sz="2800" baseline="-25000" dirty="0" smtClean="0">
                <a:solidFill>
                  <a:srgbClr val="0070C0"/>
                </a:solidFill>
              </a:rPr>
              <a:t>in</a:t>
            </a:r>
            <a:endParaRPr lang="en-GB" sz="2800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46536</TotalTime>
  <Words>4627</Words>
  <Application>Microsoft Office PowerPoint</Application>
  <PresentationFormat>On-screen Show (4:3)</PresentationFormat>
  <Paragraphs>492</Paragraphs>
  <Slides>75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Default Design</vt:lpstr>
      <vt:lpstr>Role of the jet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Optically thin nonthermal compton</vt:lpstr>
      <vt:lpstr>Nonthermal synchrotron</vt:lpstr>
      <vt:lpstr>Synchrotron self compton</vt:lpstr>
      <vt:lpstr>Synchrotron self compton</vt:lpstr>
      <vt:lpstr>Synchrotron self compton</vt:lpstr>
      <vt:lpstr>Synchrotron self compton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Accretion flows onto black holes: Controversy!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Range of local high L/LEdd AGN</vt:lpstr>
      <vt:lpstr>Comptonisation?</vt:lpstr>
      <vt:lpstr>Partially ionised, relativistic material</vt:lpstr>
      <vt:lpstr>Partially ionised, partial covering</vt:lpstr>
      <vt:lpstr>Alternative geometries for soft excess from partially ionised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 of broad band variability</vt:lpstr>
      <vt:lpstr>PowerPoint Presentation</vt:lpstr>
      <vt:lpstr>PowerPoint Presentation</vt:lpstr>
      <vt:lpstr>Conclusions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Violent Universe</dc:title>
  <dc:creator>Chris Done</dc:creator>
  <cp:lastModifiedBy>Your User Name</cp:lastModifiedBy>
  <cp:revision>548</cp:revision>
  <dcterms:created xsi:type="dcterms:W3CDTF">2004-09-07T19:52:28Z</dcterms:created>
  <dcterms:modified xsi:type="dcterms:W3CDTF">2013-04-14T15:41:53Z</dcterms:modified>
</cp:coreProperties>
</file>