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427" r:id="rId3"/>
    <p:sldId id="419" r:id="rId4"/>
    <p:sldId id="420" r:id="rId5"/>
    <p:sldId id="426" r:id="rId6"/>
    <p:sldId id="421" r:id="rId7"/>
    <p:sldId id="488" r:id="rId8"/>
    <p:sldId id="422" r:id="rId9"/>
    <p:sldId id="423" r:id="rId10"/>
    <p:sldId id="424" r:id="rId11"/>
    <p:sldId id="425" r:id="rId12"/>
    <p:sldId id="489" r:id="rId13"/>
    <p:sldId id="490" r:id="rId14"/>
    <p:sldId id="553" r:id="rId15"/>
    <p:sldId id="492" r:id="rId16"/>
    <p:sldId id="491" r:id="rId17"/>
    <p:sldId id="493" r:id="rId18"/>
    <p:sldId id="494" r:id="rId19"/>
    <p:sldId id="552" r:id="rId20"/>
    <p:sldId id="495" r:id="rId21"/>
    <p:sldId id="496" r:id="rId22"/>
    <p:sldId id="497" r:id="rId23"/>
    <p:sldId id="498" r:id="rId24"/>
    <p:sldId id="505" r:id="rId25"/>
    <p:sldId id="499" r:id="rId26"/>
    <p:sldId id="506" r:id="rId27"/>
    <p:sldId id="507" r:id="rId28"/>
    <p:sldId id="508" r:id="rId29"/>
    <p:sldId id="509" r:id="rId30"/>
    <p:sldId id="500" r:id="rId31"/>
    <p:sldId id="502" r:id="rId32"/>
    <p:sldId id="501" r:id="rId33"/>
    <p:sldId id="503" r:id="rId34"/>
    <p:sldId id="504" r:id="rId35"/>
    <p:sldId id="402"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522" r:id="rId49"/>
    <p:sldId id="523" r:id="rId50"/>
    <p:sldId id="524" r:id="rId51"/>
    <p:sldId id="525" r:id="rId52"/>
    <p:sldId id="526" r:id="rId53"/>
    <p:sldId id="527" r:id="rId54"/>
    <p:sldId id="528" r:id="rId55"/>
    <p:sldId id="529" r:id="rId56"/>
    <p:sldId id="530" r:id="rId57"/>
    <p:sldId id="531" r:id="rId58"/>
    <p:sldId id="532" r:id="rId59"/>
    <p:sldId id="533" r:id="rId60"/>
    <p:sldId id="534" r:id="rId61"/>
    <p:sldId id="535" r:id="rId62"/>
    <p:sldId id="536" r:id="rId63"/>
    <p:sldId id="537" r:id="rId64"/>
    <p:sldId id="538" r:id="rId65"/>
    <p:sldId id="539" r:id="rId66"/>
    <p:sldId id="540" r:id="rId67"/>
    <p:sldId id="541" r:id="rId68"/>
    <p:sldId id="542" r:id="rId69"/>
    <p:sldId id="543" r:id="rId70"/>
    <p:sldId id="544" r:id="rId71"/>
    <p:sldId id="545" r:id="rId72"/>
    <p:sldId id="546" r:id="rId73"/>
    <p:sldId id="547" r:id="rId74"/>
    <p:sldId id="548" r:id="rId75"/>
    <p:sldId id="549" r:id="rId76"/>
    <p:sldId id="550" r:id="rId77"/>
    <p:sldId id="554" r:id="rId78"/>
    <p:sldId id="555" r:id="rId79"/>
    <p:sldId id="556" r:id="rId80"/>
    <p:sldId id="557" r:id="rId81"/>
    <p:sldId id="558" r:id="rId82"/>
    <p:sldId id="551" r:id="rId83"/>
  </p:sldIdLst>
  <p:sldSz cx="9144000" cy="6858000" type="screen4x3"/>
  <p:notesSz cx="7315200" cy="9601200"/>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FF66"/>
    <a:srgbClr val="008000"/>
    <a:srgbClr val="FFFF99"/>
    <a:srgbClr val="CC0000"/>
    <a:srgbClr val="FFCC00"/>
    <a:srgbClr val="64C69A"/>
    <a:srgbClr val="00FF00"/>
    <a:srgbClr val="FF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79" autoAdjust="0"/>
    <p:restoredTop sz="94660"/>
  </p:normalViewPr>
  <p:slideViewPr>
    <p:cSldViewPr>
      <p:cViewPr>
        <p:scale>
          <a:sx n="40" d="100"/>
          <a:sy n="40" d="100"/>
        </p:scale>
        <p:origin x="-378" y="-72"/>
      </p:cViewPr>
      <p:guideLst>
        <p:guide orient="horz" pos="2208"/>
        <p:guide pos="321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66" d="100"/>
        <a:sy n="66" d="100"/>
      </p:scale>
      <p:origin x="0" y="60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31.xml"/><Relationship Id="rId13" Type="http://schemas.openxmlformats.org/officeDocument/2006/relationships/slide" Target="slides/slide50.xml"/><Relationship Id="rId18" Type="http://schemas.openxmlformats.org/officeDocument/2006/relationships/slide" Target="slides/slide80.xml"/><Relationship Id="rId3" Type="http://schemas.openxmlformats.org/officeDocument/2006/relationships/slide" Target="slides/slide10.xml"/><Relationship Id="rId7" Type="http://schemas.openxmlformats.org/officeDocument/2006/relationships/slide" Target="slides/slide15.xml"/><Relationship Id="rId12" Type="http://schemas.openxmlformats.org/officeDocument/2006/relationships/slide" Target="slides/slide49.xml"/><Relationship Id="rId17" Type="http://schemas.openxmlformats.org/officeDocument/2006/relationships/slide" Target="slides/slide79.xml"/><Relationship Id="rId2" Type="http://schemas.openxmlformats.org/officeDocument/2006/relationships/slide" Target="slides/slide9.xml"/><Relationship Id="rId16" Type="http://schemas.openxmlformats.org/officeDocument/2006/relationships/slide" Target="slides/slide78.xml"/><Relationship Id="rId1" Type="http://schemas.openxmlformats.org/officeDocument/2006/relationships/slide" Target="slides/slide8.xml"/><Relationship Id="rId6" Type="http://schemas.openxmlformats.org/officeDocument/2006/relationships/slide" Target="slides/slide13.xml"/><Relationship Id="rId11" Type="http://schemas.openxmlformats.org/officeDocument/2006/relationships/slide" Target="slides/slide48.xml"/><Relationship Id="rId5" Type="http://schemas.openxmlformats.org/officeDocument/2006/relationships/slide" Target="slides/slide12.xml"/><Relationship Id="rId15" Type="http://schemas.openxmlformats.org/officeDocument/2006/relationships/slide" Target="slides/slide52.xml"/><Relationship Id="rId10" Type="http://schemas.openxmlformats.org/officeDocument/2006/relationships/slide" Target="slides/slide41.xml"/><Relationship Id="rId19" Type="http://schemas.openxmlformats.org/officeDocument/2006/relationships/slide" Target="slides/slide81.xml"/><Relationship Id="rId4" Type="http://schemas.openxmlformats.org/officeDocument/2006/relationships/slide" Target="slides/slide11.xml"/><Relationship Id="rId9" Type="http://schemas.openxmlformats.org/officeDocument/2006/relationships/slide" Target="slides/slide35.xml"/><Relationship Id="rId14"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13926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926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13927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F32D101-EF4F-4B79-BFC0-F283EEF65237}" type="slidenum">
              <a:rPr lang="en-US"/>
              <a:pPr>
                <a:defRPr/>
              </a:pPr>
              <a:t>‹#›</a:t>
            </a:fld>
            <a:endParaRPr lang="en-US"/>
          </a:p>
        </p:txBody>
      </p:sp>
    </p:spTree>
    <p:extLst>
      <p:ext uri="{BB962C8B-B14F-4D97-AF65-F5344CB8AC3E}">
        <p14:creationId xmlns:p14="http://schemas.microsoft.com/office/powerpoint/2010/main" val="2470149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2312F-1D38-4502-8D8E-C3CEADD8CF44}" type="slidenum">
              <a:rPr lang="en-US"/>
              <a:pPr/>
              <a:t>37</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E2429-35D1-4502-A71D-DC0708CD8DF9}" type="slidenum">
              <a:rPr lang="en-US"/>
              <a:pPr/>
              <a:t>38</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55751-FD48-4B69-BEC4-30153D16E52E}" type="slidenum">
              <a:rPr lang="en-US"/>
              <a:pPr/>
              <a:t>39</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491D3-F876-4D9A-B7D6-CAF4BC6E32AF}" type="slidenum">
              <a:rPr lang="en-US"/>
              <a:pPr/>
              <a:t>75</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689A7-7384-445B-BE5C-EAD5D7C22E46}" type="slidenum">
              <a:rPr lang="en-GB"/>
              <a:pPr/>
              <a:t>81</a:t>
            </a:fld>
            <a:endParaRPr lang="en-GB"/>
          </a:p>
        </p:txBody>
      </p:sp>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GB"/>
              <a:t>Another area where Astro e2 will give major progress in an independent test of the accretion flow models. The accretion disc moves fast in a strong gravitational field, so both special and general relativistic effects modify its spectrum. Doppler shifts and length contraction mean that the emission from the disc moving towards us is blueshifted and boosted, while that moving away is redshifted and suppressed. Then time dilation and gravitational redshift drag everything redwards. The strength of these all effects decrease with radius. All emission from the disc is affected, but its much easier to see on intrinsically narrow features – lines. X-ray illumination of the disc gives iron Kalpha line. Moving inner disc models predict broader line in softer spectra. But the measured line profile can be distorted  by narrow absorption features superimposed on the emission. The high spectral resolution of Astro e2 will unambiguously show these, enabling the intrinsic line profile to be measured.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8084E5-6D7D-49E2-BCD4-4C8A89BE25E9}" type="slidenum">
              <a:rPr lang="en-GB"/>
              <a:pPr>
                <a:defRPr/>
              </a:pPr>
              <a:t>‹#›</a:t>
            </a:fld>
            <a:endParaRPr lang="en-GB"/>
          </a:p>
        </p:txBody>
      </p:sp>
    </p:spTree>
    <p:extLst>
      <p:ext uri="{BB962C8B-B14F-4D97-AF65-F5344CB8AC3E}">
        <p14:creationId xmlns:p14="http://schemas.microsoft.com/office/powerpoint/2010/main" val="249387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7FF226-E26A-465A-95D7-3EC2EED4600D}" type="slidenum">
              <a:rPr lang="en-GB"/>
              <a:pPr>
                <a:defRPr/>
              </a:pPr>
              <a:t>‹#›</a:t>
            </a:fld>
            <a:endParaRPr lang="en-GB"/>
          </a:p>
        </p:txBody>
      </p:sp>
    </p:spTree>
    <p:extLst>
      <p:ext uri="{BB962C8B-B14F-4D97-AF65-F5344CB8AC3E}">
        <p14:creationId xmlns:p14="http://schemas.microsoft.com/office/powerpoint/2010/main" val="145956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13FC35-0488-4E2F-A270-8429D888B51B}" type="slidenum">
              <a:rPr lang="en-GB"/>
              <a:pPr>
                <a:defRPr/>
              </a:pPr>
              <a:t>‹#›</a:t>
            </a:fld>
            <a:endParaRPr lang="en-GB"/>
          </a:p>
        </p:txBody>
      </p:sp>
    </p:spTree>
    <p:extLst>
      <p:ext uri="{BB962C8B-B14F-4D97-AF65-F5344CB8AC3E}">
        <p14:creationId xmlns:p14="http://schemas.microsoft.com/office/powerpoint/2010/main" val="196103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CE7D44-768B-4938-B252-CD95932D3B5C}" type="slidenum">
              <a:rPr lang="en-GB"/>
              <a:pPr>
                <a:defRPr/>
              </a:pPr>
              <a:t>‹#›</a:t>
            </a:fld>
            <a:endParaRPr lang="en-GB"/>
          </a:p>
        </p:txBody>
      </p:sp>
    </p:spTree>
    <p:extLst>
      <p:ext uri="{BB962C8B-B14F-4D97-AF65-F5344CB8AC3E}">
        <p14:creationId xmlns:p14="http://schemas.microsoft.com/office/powerpoint/2010/main" val="299840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D6FEAA0-A514-41CD-8D89-5C18C7625140}" type="slidenum">
              <a:rPr lang="en-GB"/>
              <a:pPr>
                <a:defRPr/>
              </a:pPr>
              <a:t>‹#›</a:t>
            </a:fld>
            <a:endParaRPr lang="en-GB"/>
          </a:p>
        </p:txBody>
      </p:sp>
    </p:spTree>
    <p:extLst>
      <p:ext uri="{BB962C8B-B14F-4D97-AF65-F5344CB8AC3E}">
        <p14:creationId xmlns:p14="http://schemas.microsoft.com/office/powerpoint/2010/main" val="13086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9F0DCF-3BB5-4EA7-A7D4-4A6CD7DAC483}" type="slidenum">
              <a:rPr lang="en-GB"/>
              <a:pPr>
                <a:defRPr/>
              </a:pPr>
              <a:t>‹#›</a:t>
            </a:fld>
            <a:endParaRPr lang="en-GB"/>
          </a:p>
        </p:txBody>
      </p:sp>
    </p:spTree>
    <p:extLst>
      <p:ext uri="{BB962C8B-B14F-4D97-AF65-F5344CB8AC3E}">
        <p14:creationId xmlns:p14="http://schemas.microsoft.com/office/powerpoint/2010/main" val="351550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2B7A12-1AF9-4BBC-9363-620F9F1795E8}" type="slidenum">
              <a:rPr lang="en-GB"/>
              <a:pPr>
                <a:defRPr/>
              </a:pPr>
              <a:t>‹#›</a:t>
            </a:fld>
            <a:endParaRPr lang="en-GB"/>
          </a:p>
        </p:txBody>
      </p:sp>
    </p:spTree>
    <p:extLst>
      <p:ext uri="{BB962C8B-B14F-4D97-AF65-F5344CB8AC3E}">
        <p14:creationId xmlns:p14="http://schemas.microsoft.com/office/powerpoint/2010/main" val="77601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00C3DA0-2B77-4AC8-BCAE-6AFC3A45A48B}" type="slidenum">
              <a:rPr lang="en-GB"/>
              <a:pPr>
                <a:defRPr/>
              </a:pPr>
              <a:t>‹#›</a:t>
            </a:fld>
            <a:endParaRPr lang="en-GB"/>
          </a:p>
        </p:txBody>
      </p:sp>
    </p:spTree>
    <p:extLst>
      <p:ext uri="{BB962C8B-B14F-4D97-AF65-F5344CB8AC3E}">
        <p14:creationId xmlns:p14="http://schemas.microsoft.com/office/powerpoint/2010/main" val="167259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C8C96BB-1243-452E-BDA0-23859AEDD913}" type="slidenum">
              <a:rPr lang="en-GB"/>
              <a:pPr>
                <a:defRPr/>
              </a:pPr>
              <a:t>‹#›</a:t>
            </a:fld>
            <a:endParaRPr lang="en-GB"/>
          </a:p>
        </p:txBody>
      </p:sp>
    </p:spTree>
    <p:extLst>
      <p:ext uri="{BB962C8B-B14F-4D97-AF65-F5344CB8AC3E}">
        <p14:creationId xmlns:p14="http://schemas.microsoft.com/office/powerpoint/2010/main" val="36597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4024D2E-972C-4937-93FF-AEDD64CF85D2}" type="slidenum">
              <a:rPr lang="en-GB"/>
              <a:pPr>
                <a:defRPr/>
              </a:pPr>
              <a:t>‹#›</a:t>
            </a:fld>
            <a:endParaRPr lang="en-GB"/>
          </a:p>
        </p:txBody>
      </p:sp>
    </p:spTree>
    <p:extLst>
      <p:ext uri="{BB962C8B-B14F-4D97-AF65-F5344CB8AC3E}">
        <p14:creationId xmlns:p14="http://schemas.microsoft.com/office/powerpoint/2010/main" val="29698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AE807D2-8D61-43BB-8F52-9E7B9F379A4A}" type="slidenum">
              <a:rPr lang="en-GB"/>
              <a:pPr>
                <a:defRPr/>
              </a:pPr>
              <a:t>‹#›</a:t>
            </a:fld>
            <a:endParaRPr lang="en-GB"/>
          </a:p>
        </p:txBody>
      </p:sp>
    </p:spTree>
    <p:extLst>
      <p:ext uri="{BB962C8B-B14F-4D97-AF65-F5344CB8AC3E}">
        <p14:creationId xmlns:p14="http://schemas.microsoft.com/office/powerpoint/2010/main" val="32916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A32F611-5672-4E9B-92C6-01158F14AB68}" type="slidenum">
              <a:rPr lang="en-GB"/>
              <a:pPr>
                <a:defRPr/>
              </a:pPr>
              <a:t>‹#›</a:t>
            </a:fld>
            <a:endParaRPr lang="en-GB"/>
          </a:p>
        </p:txBody>
      </p:sp>
    </p:spTree>
    <p:extLst>
      <p:ext uri="{BB962C8B-B14F-4D97-AF65-F5344CB8AC3E}">
        <p14:creationId xmlns:p14="http://schemas.microsoft.com/office/powerpoint/2010/main" val="27940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E1AD18-78B3-4D29-B161-BAEFA813FA08}" type="slidenum">
              <a:rPr lang="en-GB"/>
              <a:pPr>
                <a:defRPr/>
              </a:pPr>
              <a:t>‹#›</a:t>
            </a:fld>
            <a:endParaRPr lang="en-GB"/>
          </a:p>
        </p:txBody>
      </p:sp>
    </p:spTree>
    <p:extLst>
      <p:ext uri="{BB962C8B-B14F-4D97-AF65-F5344CB8AC3E}">
        <p14:creationId xmlns:p14="http://schemas.microsoft.com/office/powerpoint/2010/main" val="317143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D88E2BA-168C-4FA4-A171-00D53187956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764704"/>
            <a:ext cx="8153400" cy="2438400"/>
          </a:xfrm>
          <a:noFill/>
        </p:spPr>
        <p:txBody>
          <a:bodyPr/>
          <a:lstStyle/>
          <a:p>
            <a:pPr eaLnBrk="1" hangingPunct="1"/>
            <a:r>
              <a:rPr lang="en-GB" b="1" dirty="0" smtClean="0">
                <a:solidFill>
                  <a:srgbClr val="FFCC00"/>
                </a:solidFill>
              </a:rPr>
              <a:t>Compton scattering</a:t>
            </a:r>
            <a:endParaRPr lang="en-GB" b="1" dirty="0" smtClean="0">
              <a:solidFill>
                <a:srgbClr val="FFCC00"/>
              </a:solidFill>
            </a:endParaRPr>
          </a:p>
        </p:txBody>
      </p:sp>
      <p:sp>
        <p:nvSpPr>
          <p:cNvPr id="5" name="Rectangle 3"/>
          <p:cNvSpPr>
            <a:spLocks noGrp="1" noChangeArrowheads="1"/>
          </p:cNvSpPr>
          <p:nvPr>
            <p:ph type="subTitle" idx="1"/>
          </p:nvPr>
        </p:nvSpPr>
        <p:spPr>
          <a:xfrm>
            <a:off x="1403350" y="2828925"/>
            <a:ext cx="7272338" cy="1752600"/>
          </a:xfrm>
        </p:spPr>
        <p:txBody>
          <a:bodyPr/>
          <a:lstStyle/>
          <a:p>
            <a:pPr eaLnBrk="1" hangingPunct="1"/>
            <a:r>
              <a:rPr lang="en-GB" b="1" dirty="0" smtClean="0">
                <a:solidFill>
                  <a:srgbClr val="FFFF66"/>
                </a:solidFill>
              </a:rPr>
              <a:t>Prof Chris Done, University of Durham</a:t>
            </a:r>
          </a:p>
        </p:txBody>
      </p:sp>
      <p:pic>
        <p:nvPicPr>
          <p:cNvPr id="6" name="Picture 5" descr="rubber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 y="3652838"/>
            <a:ext cx="89820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1143000"/>
          </a:xfrm>
        </p:spPr>
        <p:txBody>
          <a:bodyPr/>
          <a:lstStyle/>
          <a:p>
            <a:r>
              <a:rPr lang="en-GB" b="1" smtClean="0">
                <a:solidFill>
                  <a:srgbClr val="FFCC00"/>
                </a:solidFill>
              </a:rPr>
              <a:t>Optically thin thermal compton</a:t>
            </a:r>
          </a:p>
        </p:txBody>
      </p:sp>
      <p:sp>
        <p:nvSpPr>
          <p:cNvPr id="43011" name="Line 3"/>
          <p:cNvSpPr>
            <a:spLocks noChangeShapeType="1"/>
          </p:cNvSpPr>
          <p:nvPr/>
        </p:nvSpPr>
        <p:spPr bwMode="auto">
          <a:xfrm flipV="1">
            <a:off x="1320800" y="31543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12" name="Line 4"/>
          <p:cNvSpPr>
            <a:spLocks noChangeShapeType="1"/>
          </p:cNvSpPr>
          <p:nvPr/>
        </p:nvSpPr>
        <p:spPr bwMode="auto">
          <a:xfrm>
            <a:off x="1320800" y="6291263"/>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13" name="Line 5"/>
          <p:cNvSpPr>
            <a:spLocks noChangeShapeType="1"/>
          </p:cNvSpPr>
          <p:nvPr/>
        </p:nvSpPr>
        <p:spPr bwMode="auto">
          <a:xfrm flipV="1">
            <a:off x="4724400" y="31670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14" name="Line 6"/>
          <p:cNvSpPr>
            <a:spLocks noChangeShapeType="1"/>
          </p:cNvSpPr>
          <p:nvPr/>
        </p:nvSpPr>
        <p:spPr bwMode="auto">
          <a:xfrm>
            <a:off x="4699000" y="6303963"/>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15" name="Text Box 7"/>
          <p:cNvSpPr txBox="1">
            <a:spLocks noChangeArrowheads="1"/>
          </p:cNvSpPr>
          <p:nvPr/>
        </p:nvSpPr>
        <p:spPr bwMode="auto">
          <a:xfrm>
            <a:off x="6426200" y="635952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n</a:t>
            </a:r>
          </a:p>
        </p:txBody>
      </p:sp>
      <p:sp>
        <p:nvSpPr>
          <p:cNvPr id="43016" name="Text Box 8"/>
          <p:cNvSpPr txBox="1">
            <a:spLocks noChangeArrowheads="1"/>
          </p:cNvSpPr>
          <p:nvPr/>
        </p:nvSpPr>
        <p:spPr bwMode="auto">
          <a:xfrm>
            <a:off x="1917700" y="63214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g</a:t>
            </a:r>
          </a:p>
        </p:txBody>
      </p:sp>
      <p:sp>
        <p:nvSpPr>
          <p:cNvPr id="43017" name="Text Box 9"/>
          <p:cNvSpPr txBox="1">
            <a:spLocks noChangeArrowheads="1"/>
          </p:cNvSpPr>
          <p:nvPr/>
        </p:nvSpPr>
        <p:spPr bwMode="auto">
          <a:xfrm rot="-5400000">
            <a:off x="-114299" y="4284662"/>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43018" name="Freeform 10"/>
          <p:cNvSpPr>
            <a:spLocks/>
          </p:cNvSpPr>
          <p:nvPr/>
        </p:nvSpPr>
        <p:spPr bwMode="auto">
          <a:xfrm>
            <a:off x="4826000" y="36798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19" name="Freeform 11"/>
          <p:cNvSpPr>
            <a:spLocks/>
          </p:cNvSpPr>
          <p:nvPr/>
        </p:nvSpPr>
        <p:spPr bwMode="auto">
          <a:xfrm>
            <a:off x="1917700" y="35274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20" name="Text Box 12"/>
          <p:cNvSpPr txBox="1">
            <a:spLocks noChangeArrowheads="1"/>
          </p:cNvSpPr>
          <p:nvPr/>
        </p:nvSpPr>
        <p:spPr bwMode="auto">
          <a:xfrm rot="-5400000">
            <a:off x="3759201" y="4259262"/>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f</a:t>
            </a:r>
            <a:r>
              <a:rPr lang="en-GB" sz="2000" baseline="-25000">
                <a:solidFill>
                  <a:schemeClr val="bg1"/>
                </a:solidFill>
                <a:latin typeface="Symbol" pitchFamily="18" charset="2"/>
              </a:rPr>
              <a:t>n</a:t>
            </a:r>
          </a:p>
        </p:txBody>
      </p:sp>
      <p:sp>
        <p:nvSpPr>
          <p:cNvPr id="43021" name="Freeform 13"/>
          <p:cNvSpPr>
            <a:spLocks/>
          </p:cNvSpPr>
          <p:nvPr/>
        </p:nvSpPr>
        <p:spPr bwMode="auto">
          <a:xfrm>
            <a:off x="5268913" y="4217988"/>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22" name="Rectangle 14"/>
          <p:cNvSpPr>
            <a:spLocks noGrp="1" noChangeArrowheads="1"/>
          </p:cNvSpPr>
          <p:nvPr>
            <p:ph type="body" sz="half" idx="1"/>
          </p:nvPr>
        </p:nvSpPr>
        <p:spPr>
          <a:xfrm>
            <a:off x="77788" y="1114425"/>
            <a:ext cx="9034462" cy="2054225"/>
          </a:xfrm>
          <a:noFill/>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smtClean="0">
                <a:solidFill>
                  <a:srgbClr val="FFFF99"/>
                </a:solidFill>
              </a:rPr>
              <a:t>power law by multiple scattering of thermal electrons </a:t>
            </a:r>
          </a:p>
          <a:p>
            <a:r>
              <a:rPr lang="en-GB" sz="2400" smtClean="0">
                <a:solidFill>
                  <a:srgbClr val="FFFF99"/>
                </a:solidFill>
              </a:rPr>
              <a:t>Number of photons dN/dE dE = E dN/dE dLog E = f (</a:t>
            </a:r>
            <a:r>
              <a:rPr lang="en-GB" sz="2400" smtClean="0">
                <a:solidFill>
                  <a:srgbClr val="FFFF99"/>
                </a:solidFill>
                <a:latin typeface="Symbol" pitchFamily="18" charset="2"/>
              </a:rPr>
              <a:t>e</a:t>
            </a:r>
            <a:r>
              <a:rPr lang="en-GB" sz="2400" smtClean="0">
                <a:solidFill>
                  <a:srgbClr val="FFFF99"/>
                </a:solidFill>
              </a:rPr>
              <a:t>) dlog </a:t>
            </a:r>
            <a:r>
              <a:rPr lang="en-GB" sz="2400" smtClean="0">
                <a:solidFill>
                  <a:srgbClr val="FFFF99"/>
                </a:solidFill>
                <a:latin typeface="Symbol" pitchFamily="18" charset="2"/>
              </a:rPr>
              <a:t>e</a:t>
            </a:r>
            <a:r>
              <a:rPr lang="en-GB" sz="2400" smtClean="0">
                <a:solidFill>
                  <a:srgbClr val="FFFF99"/>
                </a:solidFill>
              </a:rPr>
              <a:t> </a:t>
            </a:r>
            <a:r>
              <a:rPr lang="en-GB" sz="2400" smtClean="0">
                <a:solidFill>
                  <a:srgbClr val="FFFF99"/>
                </a:solidFill>
                <a:sym typeface="Symbol" pitchFamily="18" charset="2"/>
              </a:rPr>
              <a:t> </a:t>
            </a:r>
            <a:r>
              <a:rPr lang="en-GB" sz="2400" smtClean="0">
                <a:solidFill>
                  <a:srgbClr val="FFFF99"/>
                </a:solidFill>
                <a:latin typeface="Symbol" pitchFamily="18" charset="2"/>
                <a:sym typeface="Symbol" pitchFamily="18" charset="2"/>
              </a:rPr>
              <a:t>e</a:t>
            </a:r>
            <a:r>
              <a:rPr lang="en-GB" sz="2400" baseline="30000" smtClean="0">
                <a:solidFill>
                  <a:srgbClr val="FFFF99"/>
                </a:solidFill>
                <a:latin typeface="Symbol" pitchFamily="18" charset="2"/>
                <a:sym typeface="Symbol" pitchFamily="18" charset="2"/>
              </a:rPr>
              <a:t>-a</a:t>
            </a:r>
            <a:r>
              <a:rPr lang="en-GB" sz="2400" smtClean="0">
                <a:solidFill>
                  <a:srgbClr val="FFFF99"/>
                </a:solidFill>
              </a:rPr>
              <a:t> </a:t>
            </a:r>
          </a:p>
          <a:p>
            <a:r>
              <a:rPr lang="en-GB" sz="2400" smtClean="0">
                <a:solidFill>
                  <a:srgbClr val="FFFF99"/>
                </a:solidFill>
              </a:rPr>
              <a:t>For </a:t>
            </a:r>
            <a:r>
              <a:rPr lang="en-GB" sz="2400" smtClean="0">
                <a:solidFill>
                  <a:srgbClr val="FFFF99"/>
                </a:solidFill>
                <a:latin typeface="Symbol" pitchFamily="18" charset="2"/>
              </a:rPr>
              <a:t>t</a:t>
            </a:r>
            <a:r>
              <a:rPr lang="en-GB" sz="2400" smtClean="0">
                <a:solidFill>
                  <a:srgbClr val="FFFF99"/>
                </a:solidFill>
              </a:rPr>
              <a:t>&lt;1 scatter </a:t>
            </a:r>
            <a:r>
              <a:rPr lang="en-GB" sz="2400" smtClean="0">
                <a:solidFill>
                  <a:srgbClr val="FFFF99"/>
                </a:solidFill>
                <a:latin typeface="Symbol" pitchFamily="18" charset="2"/>
              </a:rPr>
              <a:t>t</a:t>
            </a:r>
            <a:r>
              <a:rPr lang="en-GB" sz="2400" smtClean="0">
                <a:solidFill>
                  <a:srgbClr val="FFFF99"/>
                </a:solidFill>
              </a:rPr>
              <a:t> photons each time to energy </a:t>
            </a:r>
            <a:r>
              <a:rPr lang="en-GB" sz="2400" smtClean="0">
                <a:solidFill>
                  <a:srgbClr val="FFFF99"/>
                </a:solidFill>
                <a:latin typeface="Symbol" pitchFamily="18" charset="2"/>
              </a:rPr>
              <a:t>e</a:t>
            </a:r>
            <a:r>
              <a:rPr lang="en-GB" sz="2400" baseline="-25000" smtClean="0">
                <a:solidFill>
                  <a:srgbClr val="FFFF99"/>
                </a:solidFill>
              </a:rPr>
              <a:t>out</a:t>
            </a:r>
            <a:r>
              <a:rPr lang="en-GB" sz="2400" smtClean="0">
                <a:solidFill>
                  <a:srgbClr val="FFFF99"/>
                </a:solidFill>
              </a:rPr>
              <a:t>=(1+4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latin typeface="Symbol" pitchFamily="18" charset="2"/>
              </a:rPr>
              <a:t>)e</a:t>
            </a:r>
            <a:r>
              <a:rPr lang="en-GB" sz="2400" baseline="-25000" smtClean="0">
                <a:solidFill>
                  <a:srgbClr val="FFFF99"/>
                </a:solidFill>
              </a:rPr>
              <a:t>in</a:t>
            </a:r>
          </a:p>
          <a:p>
            <a:r>
              <a:rPr lang="en-GB" sz="2400" smtClean="0">
                <a:solidFill>
                  <a:srgbClr val="FFFF99"/>
                </a:solidFill>
              </a:rPr>
              <a:t>index </a:t>
            </a:r>
            <a:r>
              <a:rPr lang="en-GB" sz="2400" smtClean="0">
                <a:solidFill>
                  <a:srgbClr val="FFFF99"/>
                </a:solidFill>
                <a:latin typeface="Symbol" pitchFamily="18" charset="2"/>
              </a:rPr>
              <a:t>a</a:t>
            </a:r>
            <a:r>
              <a:rPr lang="en-GB" sz="2400" smtClean="0">
                <a:solidFill>
                  <a:srgbClr val="FFFF99"/>
                </a:solidFill>
              </a:rPr>
              <a:t>=log(prob)/log(energy boost) ~ -log </a:t>
            </a:r>
            <a:r>
              <a:rPr lang="en-GB" sz="2400" smtClean="0">
                <a:solidFill>
                  <a:srgbClr val="FFFF99"/>
                </a:solidFill>
                <a:latin typeface="Symbol" pitchFamily="18" charset="2"/>
              </a:rPr>
              <a:t>t</a:t>
            </a:r>
            <a:r>
              <a:rPr lang="en-GB" sz="2400" smtClean="0">
                <a:solidFill>
                  <a:srgbClr val="FFFF99"/>
                </a:solidFill>
              </a:rPr>
              <a:t>/log (1+4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rPr>
              <a:t>)</a:t>
            </a:r>
          </a:p>
        </p:txBody>
      </p:sp>
      <p:sp>
        <p:nvSpPr>
          <p:cNvPr id="43023" name="Freeform 15"/>
          <p:cNvSpPr>
            <a:spLocks/>
          </p:cNvSpPr>
          <p:nvPr/>
        </p:nvSpPr>
        <p:spPr bwMode="auto">
          <a:xfrm>
            <a:off x="5630863" y="3832225"/>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3024" name="Freeform 16"/>
          <p:cNvSpPr>
            <a:spLocks/>
          </p:cNvSpPr>
          <p:nvPr/>
        </p:nvSpPr>
        <p:spPr bwMode="auto">
          <a:xfrm>
            <a:off x="5616575" y="4232275"/>
            <a:ext cx="495300" cy="4763"/>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3025" name="Freeform 17"/>
          <p:cNvSpPr>
            <a:spLocks/>
          </p:cNvSpPr>
          <p:nvPr/>
        </p:nvSpPr>
        <p:spPr bwMode="auto">
          <a:xfrm>
            <a:off x="5713413" y="4619625"/>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26" name="Freeform 18"/>
          <p:cNvSpPr>
            <a:spLocks/>
          </p:cNvSpPr>
          <p:nvPr/>
        </p:nvSpPr>
        <p:spPr bwMode="auto">
          <a:xfrm>
            <a:off x="6075363" y="4233863"/>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3027" name="Freeform 19"/>
          <p:cNvSpPr>
            <a:spLocks/>
          </p:cNvSpPr>
          <p:nvPr/>
        </p:nvSpPr>
        <p:spPr bwMode="auto">
          <a:xfrm>
            <a:off x="6061075" y="4633913"/>
            <a:ext cx="495300" cy="4762"/>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3028" name="Freeform 20"/>
          <p:cNvSpPr>
            <a:spLocks/>
          </p:cNvSpPr>
          <p:nvPr/>
        </p:nvSpPr>
        <p:spPr bwMode="auto">
          <a:xfrm>
            <a:off x="6157913" y="5064125"/>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29" name="Freeform 21"/>
          <p:cNvSpPr>
            <a:spLocks/>
          </p:cNvSpPr>
          <p:nvPr/>
        </p:nvSpPr>
        <p:spPr bwMode="auto">
          <a:xfrm>
            <a:off x="6519863" y="4678363"/>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3030" name="Freeform 22"/>
          <p:cNvSpPr>
            <a:spLocks/>
          </p:cNvSpPr>
          <p:nvPr/>
        </p:nvSpPr>
        <p:spPr bwMode="auto">
          <a:xfrm>
            <a:off x="6505575" y="5078413"/>
            <a:ext cx="495300" cy="4762"/>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1143000"/>
          </a:xfrm>
        </p:spPr>
        <p:txBody>
          <a:bodyPr/>
          <a:lstStyle/>
          <a:p>
            <a:r>
              <a:rPr lang="en-GB" b="1" smtClean="0">
                <a:solidFill>
                  <a:srgbClr val="FFCC00"/>
                </a:solidFill>
              </a:rPr>
              <a:t>Optically thin thermal compton</a:t>
            </a:r>
          </a:p>
        </p:txBody>
      </p:sp>
      <p:sp>
        <p:nvSpPr>
          <p:cNvPr id="44035" name="Line 3"/>
          <p:cNvSpPr>
            <a:spLocks noChangeShapeType="1"/>
          </p:cNvSpPr>
          <p:nvPr/>
        </p:nvSpPr>
        <p:spPr bwMode="auto">
          <a:xfrm flipV="1">
            <a:off x="1320800" y="31543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6" name="Line 4"/>
          <p:cNvSpPr>
            <a:spLocks noChangeShapeType="1"/>
          </p:cNvSpPr>
          <p:nvPr/>
        </p:nvSpPr>
        <p:spPr bwMode="auto">
          <a:xfrm>
            <a:off x="1320800" y="6291263"/>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7" name="Line 5"/>
          <p:cNvSpPr>
            <a:spLocks noChangeShapeType="1"/>
          </p:cNvSpPr>
          <p:nvPr/>
        </p:nvSpPr>
        <p:spPr bwMode="auto">
          <a:xfrm flipV="1">
            <a:off x="4724400" y="31670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8" name="Line 6"/>
          <p:cNvSpPr>
            <a:spLocks noChangeShapeType="1"/>
          </p:cNvSpPr>
          <p:nvPr/>
        </p:nvSpPr>
        <p:spPr bwMode="auto">
          <a:xfrm>
            <a:off x="4699000" y="6303963"/>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9" name="Text Box 7"/>
          <p:cNvSpPr txBox="1">
            <a:spLocks noChangeArrowheads="1"/>
          </p:cNvSpPr>
          <p:nvPr/>
        </p:nvSpPr>
        <p:spPr bwMode="auto">
          <a:xfrm>
            <a:off x="6426200" y="635952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n</a:t>
            </a:r>
          </a:p>
        </p:txBody>
      </p:sp>
      <p:sp>
        <p:nvSpPr>
          <p:cNvPr id="44040" name="Text Box 8"/>
          <p:cNvSpPr txBox="1">
            <a:spLocks noChangeArrowheads="1"/>
          </p:cNvSpPr>
          <p:nvPr/>
        </p:nvSpPr>
        <p:spPr bwMode="auto">
          <a:xfrm>
            <a:off x="1917700" y="63214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g</a:t>
            </a:r>
          </a:p>
        </p:txBody>
      </p:sp>
      <p:sp>
        <p:nvSpPr>
          <p:cNvPr id="44041" name="Text Box 9"/>
          <p:cNvSpPr txBox="1">
            <a:spLocks noChangeArrowheads="1"/>
          </p:cNvSpPr>
          <p:nvPr/>
        </p:nvSpPr>
        <p:spPr bwMode="auto">
          <a:xfrm rot="-5400000">
            <a:off x="-114299" y="4284662"/>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44042" name="Freeform 10"/>
          <p:cNvSpPr>
            <a:spLocks/>
          </p:cNvSpPr>
          <p:nvPr/>
        </p:nvSpPr>
        <p:spPr bwMode="auto">
          <a:xfrm>
            <a:off x="4826000" y="36798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3" name="Freeform 11"/>
          <p:cNvSpPr>
            <a:spLocks/>
          </p:cNvSpPr>
          <p:nvPr/>
        </p:nvSpPr>
        <p:spPr bwMode="auto">
          <a:xfrm>
            <a:off x="1917700" y="35274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4" name="Text Box 12"/>
          <p:cNvSpPr txBox="1">
            <a:spLocks noChangeArrowheads="1"/>
          </p:cNvSpPr>
          <p:nvPr/>
        </p:nvSpPr>
        <p:spPr bwMode="auto">
          <a:xfrm rot="-5400000">
            <a:off x="3759201" y="4259262"/>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f</a:t>
            </a:r>
            <a:r>
              <a:rPr lang="en-GB" sz="2000" baseline="-25000">
                <a:solidFill>
                  <a:schemeClr val="bg1"/>
                </a:solidFill>
                <a:latin typeface="Symbol" pitchFamily="18" charset="2"/>
              </a:rPr>
              <a:t>n</a:t>
            </a:r>
          </a:p>
        </p:txBody>
      </p:sp>
      <p:sp>
        <p:nvSpPr>
          <p:cNvPr id="44045" name="Freeform 13"/>
          <p:cNvSpPr>
            <a:spLocks/>
          </p:cNvSpPr>
          <p:nvPr/>
        </p:nvSpPr>
        <p:spPr bwMode="auto">
          <a:xfrm>
            <a:off x="5268913" y="4217988"/>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6" name="Rectangle 14"/>
          <p:cNvSpPr>
            <a:spLocks noGrp="1" noChangeArrowheads="1"/>
          </p:cNvSpPr>
          <p:nvPr>
            <p:ph type="body" sz="half" idx="1"/>
          </p:nvPr>
        </p:nvSpPr>
        <p:spPr>
          <a:xfrm>
            <a:off x="77788" y="1114425"/>
            <a:ext cx="9034462" cy="2054225"/>
          </a:xfrm>
          <a:noFill/>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smtClean="0">
                <a:solidFill>
                  <a:srgbClr val="FFFF99"/>
                </a:solidFill>
              </a:rPr>
              <a:t>power law by multiple scattering of thermal electrons </a:t>
            </a:r>
          </a:p>
          <a:p>
            <a:r>
              <a:rPr lang="en-GB" sz="2400" smtClean="0">
                <a:solidFill>
                  <a:srgbClr val="FFFF99"/>
                </a:solidFill>
              </a:rPr>
              <a:t>Number of photons dN/dE dE = E dN/dE dLog E = f (</a:t>
            </a:r>
            <a:r>
              <a:rPr lang="en-GB" sz="2400" smtClean="0">
                <a:solidFill>
                  <a:srgbClr val="FFFF99"/>
                </a:solidFill>
                <a:latin typeface="Symbol" pitchFamily="18" charset="2"/>
              </a:rPr>
              <a:t>e</a:t>
            </a:r>
            <a:r>
              <a:rPr lang="en-GB" sz="2400" smtClean="0">
                <a:solidFill>
                  <a:srgbClr val="FFFF99"/>
                </a:solidFill>
              </a:rPr>
              <a:t>) dlog </a:t>
            </a:r>
            <a:r>
              <a:rPr lang="en-GB" sz="2400" smtClean="0">
                <a:solidFill>
                  <a:srgbClr val="FFFF99"/>
                </a:solidFill>
                <a:latin typeface="Symbol" pitchFamily="18" charset="2"/>
              </a:rPr>
              <a:t>e</a:t>
            </a:r>
            <a:r>
              <a:rPr lang="en-GB" sz="2400" smtClean="0">
                <a:solidFill>
                  <a:srgbClr val="FFFF99"/>
                </a:solidFill>
              </a:rPr>
              <a:t> </a:t>
            </a:r>
            <a:r>
              <a:rPr lang="en-GB" sz="2400" smtClean="0">
                <a:solidFill>
                  <a:srgbClr val="FFFF99"/>
                </a:solidFill>
                <a:sym typeface="Symbol" pitchFamily="18" charset="2"/>
              </a:rPr>
              <a:t> </a:t>
            </a:r>
            <a:r>
              <a:rPr lang="en-GB" sz="2400" smtClean="0">
                <a:solidFill>
                  <a:srgbClr val="FFFF99"/>
                </a:solidFill>
                <a:latin typeface="Symbol" pitchFamily="18" charset="2"/>
                <a:sym typeface="Symbol" pitchFamily="18" charset="2"/>
              </a:rPr>
              <a:t>e</a:t>
            </a:r>
            <a:r>
              <a:rPr lang="en-GB" sz="2400" baseline="30000" smtClean="0">
                <a:solidFill>
                  <a:srgbClr val="FFFF99"/>
                </a:solidFill>
                <a:latin typeface="Symbol" pitchFamily="18" charset="2"/>
                <a:sym typeface="Symbol" pitchFamily="18" charset="2"/>
              </a:rPr>
              <a:t>-a</a:t>
            </a:r>
            <a:r>
              <a:rPr lang="en-GB" sz="2400" smtClean="0">
                <a:solidFill>
                  <a:srgbClr val="FFFF99"/>
                </a:solidFill>
              </a:rPr>
              <a:t> </a:t>
            </a:r>
          </a:p>
          <a:p>
            <a:r>
              <a:rPr lang="en-GB" sz="2400" smtClean="0">
                <a:solidFill>
                  <a:srgbClr val="FFFF99"/>
                </a:solidFill>
              </a:rPr>
              <a:t>For </a:t>
            </a:r>
            <a:r>
              <a:rPr lang="en-GB" sz="2400" smtClean="0">
                <a:solidFill>
                  <a:srgbClr val="FFFF99"/>
                </a:solidFill>
                <a:latin typeface="Symbol" pitchFamily="18" charset="2"/>
              </a:rPr>
              <a:t>t</a:t>
            </a:r>
            <a:r>
              <a:rPr lang="en-GB" sz="2400" smtClean="0">
                <a:solidFill>
                  <a:srgbClr val="FFFF99"/>
                </a:solidFill>
              </a:rPr>
              <a:t>&lt;1 scatter </a:t>
            </a:r>
            <a:r>
              <a:rPr lang="en-GB" sz="2400" smtClean="0">
                <a:solidFill>
                  <a:srgbClr val="FFFF99"/>
                </a:solidFill>
                <a:latin typeface="Symbol" pitchFamily="18" charset="2"/>
              </a:rPr>
              <a:t>t</a:t>
            </a:r>
            <a:r>
              <a:rPr lang="en-GB" sz="2400" smtClean="0">
                <a:solidFill>
                  <a:srgbClr val="FFFF99"/>
                </a:solidFill>
              </a:rPr>
              <a:t> photons each time to energy </a:t>
            </a:r>
            <a:r>
              <a:rPr lang="en-GB" sz="2400" smtClean="0">
                <a:solidFill>
                  <a:srgbClr val="FFFF99"/>
                </a:solidFill>
                <a:latin typeface="Symbol" pitchFamily="18" charset="2"/>
              </a:rPr>
              <a:t>e</a:t>
            </a:r>
            <a:r>
              <a:rPr lang="en-GB" sz="2400" baseline="-25000" smtClean="0">
                <a:solidFill>
                  <a:srgbClr val="FFFF99"/>
                </a:solidFill>
              </a:rPr>
              <a:t>out</a:t>
            </a:r>
            <a:r>
              <a:rPr lang="en-GB" sz="2400" smtClean="0">
                <a:solidFill>
                  <a:srgbClr val="FFFF99"/>
                </a:solidFill>
              </a:rPr>
              <a:t>=(1+4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latin typeface="Symbol" pitchFamily="18" charset="2"/>
              </a:rPr>
              <a:t>)e</a:t>
            </a:r>
            <a:r>
              <a:rPr lang="en-GB" sz="2400" baseline="-25000" smtClean="0">
                <a:solidFill>
                  <a:srgbClr val="FFFF99"/>
                </a:solidFill>
              </a:rPr>
              <a:t>in</a:t>
            </a:r>
          </a:p>
          <a:p>
            <a:r>
              <a:rPr lang="en-GB" sz="2400" smtClean="0">
                <a:solidFill>
                  <a:srgbClr val="FFFF99"/>
                </a:solidFill>
              </a:rPr>
              <a:t>index </a:t>
            </a:r>
            <a:r>
              <a:rPr lang="en-GB" sz="2400" smtClean="0">
                <a:solidFill>
                  <a:srgbClr val="FFFF99"/>
                </a:solidFill>
                <a:latin typeface="Symbol" pitchFamily="18" charset="2"/>
              </a:rPr>
              <a:t>a</a:t>
            </a:r>
            <a:r>
              <a:rPr lang="en-GB" sz="2400" smtClean="0">
                <a:solidFill>
                  <a:srgbClr val="FFFF99"/>
                </a:solidFill>
              </a:rPr>
              <a:t>=log(prob)/log(energy boost) ~ -log </a:t>
            </a:r>
            <a:r>
              <a:rPr lang="en-GB" sz="2400" smtClean="0">
                <a:solidFill>
                  <a:srgbClr val="FFFF99"/>
                </a:solidFill>
                <a:latin typeface="Symbol" pitchFamily="18" charset="2"/>
              </a:rPr>
              <a:t>t</a:t>
            </a:r>
            <a:r>
              <a:rPr lang="en-GB" sz="2400" smtClean="0">
                <a:solidFill>
                  <a:srgbClr val="FFFF99"/>
                </a:solidFill>
              </a:rPr>
              <a:t>/log (1+4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rPr>
              <a:t>)</a:t>
            </a:r>
          </a:p>
        </p:txBody>
      </p:sp>
      <p:sp>
        <p:nvSpPr>
          <p:cNvPr id="44047" name="Freeform 15"/>
          <p:cNvSpPr>
            <a:spLocks/>
          </p:cNvSpPr>
          <p:nvPr/>
        </p:nvSpPr>
        <p:spPr bwMode="auto">
          <a:xfrm>
            <a:off x="5630863" y="3832225"/>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4048" name="Freeform 16"/>
          <p:cNvSpPr>
            <a:spLocks/>
          </p:cNvSpPr>
          <p:nvPr/>
        </p:nvSpPr>
        <p:spPr bwMode="auto">
          <a:xfrm>
            <a:off x="5616575" y="4232275"/>
            <a:ext cx="495300" cy="4763"/>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4049" name="Freeform 17"/>
          <p:cNvSpPr>
            <a:spLocks/>
          </p:cNvSpPr>
          <p:nvPr/>
        </p:nvSpPr>
        <p:spPr bwMode="auto">
          <a:xfrm>
            <a:off x="5713413" y="4619625"/>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0" name="Freeform 18"/>
          <p:cNvSpPr>
            <a:spLocks/>
          </p:cNvSpPr>
          <p:nvPr/>
        </p:nvSpPr>
        <p:spPr bwMode="auto">
          <a:xfrm>
            <a:off x="6075363" y="4233863"/>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4051" name="Freeform 19"/>
          <p:cNvSpPr>
            <a:spLocks/>
          </p:cNvSpPr>
          <p:nvPr/>
        </p:nvSpPr>
        <p:spPr bwMode="auto">
          <a:xfrm>
            <a:off x="6061075" y="4633913"/>
            <a:ext cx="495300" cy="4762"/>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4052" name="Freeform 20"/>
          <p:cNvSpPr>
            <a:spLocks/>
          </p:cNvSpPr>
          <p:nvPr/>
        </p:nvSpPr>
        <p:spPr bwMode="auto">
          <a:xfrm>
            <a:off x="6157913" y="5064125"/>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3" name="Freeform 21"/>
          <p:cNvSpPr>
            <a:spLocks/>
          </p:cNvSpPr>
          <p:nvPr/>
        </p:nvSpPr>
        <p:spPr bwMode="auto">
          <a:xfrm>
            <a:off x="6519863" y="4678363"/>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4054" name="Freeform 22"/>
          <p:cNvSpPr>
            <a:spLocks/>
          </p:cNvSpPr>
          <p:nvPr/>
        </p:nvSpPr>
        <p:spPr bwMode="auto">
          <a:xfrm>
            <a:off x="6505575" y="5078413"/>
            <a:ext cx="495300" cy="4762"/>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4055" name="Freeform 23"/>
          <p:cNvSpPr>
            <a:spLocks/>
          </p:cNvSpPr>
          <p:nvPr/>
        </p:nvSpPr>
        <p:spPr bwMode="auto">
          <a:xfrm>
            <a:off x="6602413" y="5480050"/>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6" name="Freeform 24"/>
          <p:cNvSpPr>
            <a:spLocks/>
          </p:cNvSpPr>
          <p:nvPr/>
        </p:nvSpPr>
        <p:spPr bwMode="auto">
          <a:xfrm>
            <a:off x="6964363" y="5094288"/>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4057" name="Freeform 25"/>
          <p:cNvSpPr>
            <a:spLocks/>
          </p:cNvSpPr>
          <p:nvPr/>
        </p:nvSpPr>
        <p:spPr bwMode="auto">
          <a:xfrm>
            <a:off x="6950075" y="5494338"/>
            <a:ext cx="495300" cy="4762"/>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4058" name="Line 26"/>
          <p:cNvSpPr>
            <a:spLocks noChangeShapeType="1"/>
          </p:cNvSpPr>
          <p:nvPr/>
        </p:nvSpPr>
        <p:spPr bwMode="auto">
          <a:xfrm>
            <a:off x="5646738" y="3759200"/>
            <a:ext cx="2509837" cy="2278063"/>
          </a:xfrm>
          <a:prstGeom prst="line">
            <a:avLst/>
          </a:prstGeom>
          <a:noFill/>
          <a:ln w="381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91" name="Picture 15" descr="xte1118vfv"/>
          <p:cNvPicPr>
            <a:picLocks noChangeAspect="1" noChangeArrowheads="1"/>
          </p:cNvPicPr>
          <p:nvPr/>
        </p:nvPicPr>
        <p:blipFill>
          <a:blip r:embed="rId2" cstate="print">
            <a:extLst>
              <a:ext uri="{28A0092B-C50C-407E-A947-70E740481C1C}">
                <a14:useLocalDpi xmlns:a14="http://schemas.microsoft.com/office/drawing/2010/main" val="0"/>
              </a:ext>
            </a:extLst>
          </a:blip>
          <a:srcRect l="49857" t="5632" r="5229" b="76744"/>
          <a:stretch>
            <a:fillRect/>
          </a:stretch>
        </p:blipFill>
        <p:spPr bwMode="auto">
          <a:xfrm>
            <a:off x="706438" y="1447800"/>
            <a:ext cx="8072437" cy="4192588"/>
          </a:xfrm>
          <a:prstGeom prst="rect">
            <a:avLst/>
          </a:prstGeom>
          <a:noFill/>
          <a:extLst>
            <a:ext uri="{909E8E84-426E-40DD-AFC4-6F175D3DCCD1}">
              <a14:hiddenFill xmlns:a14="http://schemas.microsoft.com/office/drawing/2010/main">
                <a:solidFill>
                  <a:srgbClr val="FFFFFF"/>
                </a:solidFill>
              </a14:hiddenFill>
            </a:ext>
          </a:extLst>
        </p:spPr>
      </p:pic>
      <p:sp>
        <p:nvSpPr>
          <p:cNvPr id="280580" name="Rectangle 4"/>
          <p:cNvSpPr>
            <a:spLocks noChangeArrowheads="1"/>
          </p:cNvSpPr>
          <p:nvPr/>
        </p:nvSpPr>
        <p:spPr bwMode="auto">
          <a:xfrm>
            <a:off x="838200" y="1619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Practice!! Mystery object</a:t>
            </a:r>
          </a:p>
        </p:txBody>
      </p:sp>
      <p:sp>
        <p:nvSpPr>
          <p:cNvPr id="280583" name="Rectangle 7"/>
          <p:cNvSpPr>
            <a:spLocks noGrp="1" noChangeArrowheads="1"/>
          </p:cNvSpPr>
          <p:nvPr>
            <p:ph type="body" sz="half" idx="1"/>
          </p:nvPr>
        </p:nvSpPr>
        <p:spPr>
          <a:xfrm>
            <a:off x="168275" y="5851525"/>
            <a:ext cx="8975725" cy="1239838"/>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800">
                <a:solidFill>
                  <a:srgbClr val="FFFF99"/>
                </a:solidFill>
              </a:rPr>
              <a:t>Estimate </a:t>
            </a:r>
            <a:r>
              <a:rPr lang="en-GB" sz="2800">
                <a:solidFill>
                  <a:srgbClr val="FFFF99"/>
                </a:solidFill>
                <a:latin typeface="Symbol" pitchFamily="18" charset="2"/>
              </a:rPr>
              <a:t>Q </a:t>
            </a:r>
            <a:r>
              <a:rPr lang="en-GB" sz="2800">
                <a:solidFill>
                  <a:srgbClr val="FFFF99"/>
                </a:solidFill>
              </a:rPr>
              <a:t>and</a:t>
            </a:r>
            <a:r>
              <a:rPr lang="en-GB" sz="2800">
                <a:solidFill>
                  <a:srgbClr val="FFFF99"/>
                </a:solidFill>
                <a:latin typeface="Symbol" pitchFamily="18" charset="2"/>
              </a:rPr>
              <a:t> t </a:t>
            </a:r>
            <a:endParaRPr lang="en-GB" sz="1800">
              <a:solidFill>
                <a:srgbClr val="FFFF99"/>
              </a:solidFill>
            </a:endParaRPr>
          </a:p>
        </p:txBody>
      </p:sp>
      <p:sp>
        <p:nvSpPr>
          <p:cNvPr id="280585" name="Rectangle 9"/>
          <p:cNvSpPr>
            <a:spLocks noChangeArrowheads="1"/>
          </p:cNvSpPr>
          <p:nvPr/>
        </p:nvSpPr>
        <p:spPr bwMode="auto">
          <a:xfrm>
            <a:off x="5013325" y="3652838"/>
            <a:ext cx="3295650" cy="1654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80586" name="Line 10"/>
          <p:cNvSpPr>
            <a:spLocks noChangeShapeType="1"/>
          </p:cNvSpPr>
          <p:nvPr/>
        </p:nvSpPr>
        <p:spPr bwMode="auto">
          <a:xfrm>
            <a:off x="3990975" y="1292225"/>
            <a:ext cx="0" cy="38020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0587" name="Line 11"/>
          <p:cNvSpPr>
            <a:spLocks noChangeShapeType="1"/>
          </p:cNvSpPr>
          <p:nvPr/>
        </p:nvSpPr>
        <p:spPr bwMode="auto">
          <a:xfrm>
            <a:off x="3992563" y="1114425"/>
            <a:ext cx="0" cy="44704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0588" name="Line 12"/>
          <p:cNvSpPr>
            <a:spLocks noChangeShapeType="1"/>
          </p:cNvSpPr>
          <p:nvPr/>
        </p:nvSpPr>
        <p:spPr bwMode="auto">
          <a:xfrm>
            <a:off x="5922963" y="1144588"/>
            <a:ext cx="0" cy="44704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0589" name="Line 13"/>
          <p:cNvSpPr>
            <a:spLocks noChangeShapeType="1"/>
          </p:cNvSpPr>
          <p:nvPr/>
        </p:nvSpPr>
        <p:spPr bwMode="auto">
          <a:xfrm rot="16200000" flipV="1">
            <a:off x="5268119" y="-262731"/>
            <a:ext cx="0" cy="6430962"/>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80592" name="Line 16"/>
          <p:cNvSpPr>
            <a:spLocks noChangeShapeType="1"/>
          </p:cNvSpPr>
          <p:nvPr/>
        </p:nvSpPr>
        <p:spPr bwMode="auto">
          <a:xfrm rot="16200000" flipV="1">
            <a:off x="5241132" y="-704057"/>
            <a:ext cx="0" cy="6430963"/>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extLst>
      <p:ext uri="{BB962C8B-B14F-4D97-AF65-F5344CB8AC3E}">
        <p14:creationId xmlns:p14="http://schemas.microsoft.com/office/powerpoint/2010/main" val="30649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xte1118vfv"/>
          <p:cNvPicPr>
            <a:picLocks noChangeAspect="1" noChangeArrowheads="1"/>
          </p:cNvPicPr>
          <p:nvPr/>
        </p:nvPicPr>
        <p:blipFill>
          <a:blip r:embed="rId2" cstate="print">
            <a:extLst>
              <a:ext uri="{28A0092B-C50C-407E-A947-70E740481C1C}">
                <a14:useLocalDpi xmlns:a14="http://schemas.microsoft.com/office/drawing/2010/main" val="0"/>
              </a:ext>
            </a:extLst>
          </a:blip>
          <a:srcRect l="49857" t="5632" r="5229" b="76744"/>
          <a:stretch>
            <a:fillRect/>
          </a:stretch>
        </p:blipFill>
        <p:spPr bwMode="auto">
          <a:xfrm>
            <a:off x="706438" y="1433513"/>
            <a:ext cx="8072437" cy="4192587"/>
          </a:xfrm>
          <a:prstGeom prst="rect">
            <a:avLst/>
          </a:prstGeom>
          <a:noFill/>
          <a:extLst>
            <a:ext uri="{909E8E84-426E-40DD-AFC4-6F175D3DCCD1}">
              <a14:hiddenFill xmlns:a14="http://schemas.microsoft.com/office/drawing/2010/main">
                <a:solidFill>
                  <a:srgbClr val="FFFFFF"/>
                </a:solidFill>
              </a14:hiddenFill>
            </a:ext>
          </a:extLst>
        </p:spPr>
      </p:pic>
      <p:sp>
        <p:nvSpPr>
          <p:cNvPr id="301059" name="Rectangle 3"/>
          <p:cNvSpPr>
            <a:spLocks noChangeArrowheads="1"/>
          </p:cNvSpPr>
          <p:nvPr/>
        </p:nvSpPr>
        <p:spPr bwMode="auto">
          <a:xfrm>
            <a:off x="838200" y="1619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Seed photons</a:t>
            </a:r>
          </a:p>
        </p:txBody>
      </p:sp>
      <p:sp>
        <p:nvSpPr>
          <p:cNvPr id="301060" name="Rectangle 4"/>
          <p:cNvSpPr>
            <a:spLocks noGrp="1" noChangeArrowheads="1"/>
          </p:cNvSpPr>
          <p:nvPr>
            <p:ph type="body" sz="half" idx="1"/>
          </p:nvPr>
        </p:nvSpPr>
        <p:spPr>
          <a:xfrm>
            <a:off x="168275" y="5733256"/>
            <a:ext cx="8975725" cy="1239838"/>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800" dirty="0">
                <a:solidFill>
                  <a:srgbClr val="FFFF99"/>
                </a:solidFill>
              </a:rPr>
              <a:t>Need more soft emission than </a:t>
            </a:r>
            <a:r>
              <a:rPr lang="en-GB" sz="2800" dirty="0" err="1">
                <a:solidFill>
                  <a:srgbClr val="FFFF99"/>
                </a:solidFill>
              </a:rPr>
              <a:t>exp</a:t>
            </a:r>
            <a:r>
              <a:rPr lang="en-GB" sz="2800" dirty="0">
                <a:solidFill>
                  <a:srgbClr val="FFFF99"/>
                </a:solidFill>
              </a:rPr>
              <a:t>(- </a:t>
            </a:r>
            <a:r>
              <a:rPr lang="en-GB" sz="2800" dirty="0">
                <a:solidFill>
                  <a:srgbClr val="FFFF99"/>
                </a:solidFill>
                <a:latin typeface="Symbol" pitchFamily="18" charset="2"/>
              </a:rPr>
              <a:t>t</a:t>
            </a:r>
            <a:r>
              <a:rPr lang="en-GB" sz="2800" dirty="0">
                <a:solidFill>
                  <a:srgbClr val="FFFF99"/>
                </a:solidFill>
              </a:rPr>
              <a:t>)</a:t>
            </a:r>
          </a:p>
          <a:p>
            <a:r>
              <a:rPr lang="en-GB" sz="2800" dirty="0">
                <a:solidFill>
                  <a:srgbClr val="FFFF99"/>
                </a:solidFill>
              </a:rPr>
              <a:t>Not all disc </a:t>
            </a:r>
            <a:r>
              <a:rPr lang="en-GB" sz="2800" dirty="0" err="1">
                <a:solidFill>
                  <a:srgbClr val="FFFF99"/>
                </a:solidFill>
              </a:rPr>
              <a:t>comptonised</a:t>
            </a:r>
            <a:r>
              <a:rPr lang="en-GB" sz="2800" dirty="0">
                <a:solidFill>
                  <a:srgbClr val="FFFF99"/>
                </a:solidFill>
              </a:rPr>
              <a:t>! Patchy corona or truncated disc</a:t>
            </a:r>
          </a:p>
        </p:txBody>
      </p:sp>
      <p:sp>
        <p:nvSpPr>
          <p:cNvPr id="301061" name="Rectangle 5"/>
          <p:cNvSpPr>
            <a:spLocks noChangeArrowheads="1"/>
          </p:cNvSpPr>
          <p:nvPr/>
        </p:nvSpPr>
        <p:spPr bwMode="auto">
          <a:xfrm>
            <a:off x="5013325" y="3652838"/>
            <a:ext cx="3295650" cy="1654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01062" name="Line 6"/>
          <p:cNvSpPr>
            <a:spLocks noChangeShapeType="1"/>
          </p:cNvSpPr>
          <p:nvPr/>
        </p:nvSpPr>
        <p:spPr bwMode="auto">
          <a:xfrm>
            <a:off x="3990975" y="1292225"/>
            <a:ext cx="0" cy="38020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01067" name="Freeform 11"/>
          <p:cNvSpPr>
            <a:spLocks/>
          </p:cNvSpPr>
          <p:nvPr/>
        </p:nvSpPr>
        <p:spPr bwMode="auto">
          <a:xfrm>
            <a:off x="2032000" y="2481263"/>
            <a:ext cx="4151313" cy="2759075"/>
          </a:xfrm>
          <a:custGeom>
            <a:avLst/>
            <a:gdLst>
              <a:gd name="T0" fmla="*/ 2615 w 2615"/>
              <a:gd name="T1" fmla="*/ 0 h 1738"/>
              <a:gd name="T2" fmla="*/ 1033 w 2615"/>
              <a:gd name="T3" fmla="*/ 343 h 1738"/>
              <a:gd name="T4" fmla="*/ 302 w 2615"/>
              <a:gd name="T5" fmla="*/ 595 h 1738"/>
              <a:gd name="T6" fmla="*/ 119 w 2615"/>
              <a:gd name="T7" fmla="*/ 1043 h 1738"/>
              <a:gd name="T8" fmla="*/ 0 w 2615"/>
              <a:gd name="T9" fmla="*/ 1738 h 1738"/>
            </a:gdLst>
            <a:ahLst/>
            <a:cxnLst>
              <a:cxn ang="0">
                <a:pos x="T0" y="T1"/>
              </a:cxn>
              <a:cxn ang="0">
                <a:pos x="T2" y="T3"/>
              </a:cxn>
              <a:cxn ang="0">
                <a:pos x="T4" y="T5"/>
              </a:cxn>
              <a:cxn ang="0">
                <a:pos x="T6" y="T7"/>
              </a:cxn>
              <a:cxn ang="0">
                <a:pos x="T8" y="T9"/>
              </a:cxn>
            </a:cxnLst>
            <a:rect l="0" t="0" r="r" b="b"/>
            <a:pathLst>
              <a:path w="2615" h="1738">
                <a:moveTo>
                  <a:pt x="2615" y="0"/>
                </a:moveTo>
                <a:cubicBezTo>
                  <a:pt x="2351" y="59"/>
                  <a:pt x="1418" y="244"/>
                  <a:pt x="1033" y="343"/>
                </a:cubicBezTo>
                <a:cubicBezTo>
                  <a:pt x="648" y="442"/>
                  <a:pt x="454" y="478"/>
                  <a:pt x="302" y="595"/>
                </a:cubicBezTo>
                <a:cubicBezTo>
                  <a:pt x="150" y="712"/>
                  <a:pt x="169" y="853"/>
                  <a:pt x="119" y="1043"/>
                </a:cubicBezTo>
                <a:cubicBezTo>
                  <a:pt x="69" y="1233"/>
                  <a:pt x="25" y="1593"/>
                  <a:pt x="0" y="1738"/>
                </a:cubicBezTo>
              </a:path>
            </a:pathLst>
          </a:custGeom>
          <a:noFill/>
          <a:ln w="38100" cap="flat" cmpd="sng">
            <a:solidFill>
              <a:srgbClr val="00FF00"/>
            </a:solidFill>
            <a:prstDash val="sysDot"/>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01071" name="Freeform 15"/>
          <p:cNvSpPr>
            <a:spLocks/>
          </p:cNvSpPr>
          <p:nvPr/>
        </p:nvSpPr>
        <p:spPr bwMode="auto">
          <a:xfrm>
            <a:off x="1755775" y="3074988"/>
            <a:ext cx="1639888" cy="2208212"/>
          </a:xfrm>
          <a:custGeom>
            <a:avLst/>
            <a:gdLst>
              <a:gd name="T0" fmla="*/ 0 w 1033"/>
              <a:gd name="T1" fmla="*/ 120 h 1391"/>
              <a:gd name="T2" fmla="*/ 252 w 1033"/>
              <a:gd name="T3" fmla="*/ 3 h 1391"/>
              <a:gd name="T4" fmla="*/ 567 w 1033"/>
              <a:gd name="T5" fmla="*/ 138 h 1391"/>
              <a:gd name="T6" fmla="*/ 796 w 1033"/>
              <a:gd name="T7" fmla="*/ 513 h 1391"/>
              <a:gd name="T8" fmla="*/ 1033 w 1033"/>
              <a:gd name="T9" fmla="*/ 1391 h 1391"/>
            </a:gdLst>
            <a:ahLst/>
            <a:cxnLst>
              <a:cxn ang="0">
                <a:pos x="T0" y="T1"/>
              </a:cxn>
              <a:cxn ang="0">
                <a:pos x="T2" y="T3"/>
              </a:cxn>
              <a:cxn ang="0">
                <a:pos x="T4" y="T5"/>
              </a:cxn>
              <a:cxn ang="0">
                <a:pos x="T6" y="T7"/>
              </a:cxn>
              <a:cxn ang="0">
                <a:pos x="T8" y="T9"/>
              </a:cxn>
            </a:cxnLst>
            <a:rect l="0" t="0" r="r" b="b"/>
            <a:pathLst>
              <a:path w="1033" h="1391">
                <a:moveTo>
                  <a:pt x="0" y="120"/>
                </a:moveTo>
                <a:cubicBezTo>
                  <a:pt x="40" y="101"/>
                  <a:pt x="158" y="0"/>
                  <a:pt x="252" y="3"/>
                </a:cubicBezTo>
                <a:cubicBezTo>
                  <a:pt x="346" y="6"/>
                  <a:pt x="476" y="53"/>
                  <a:pt x="567" y="138"/>
                </a:cubicBezTo>
                <a:cubicBezTo>
                  <a:pt x="658" y="223"/>
                  <a:pt x="718" y="304"/>
                  <a:pt x="796" y="513"/>
                </a:cubicBezTo>
                <a:cubicBezTo>
                  <a:pt x="874" y="722"/>
                  <a:pt x="984" y="1208"/>
                  <a:pt x="1033" y="1391"/>
                </a:cubicBezTo>
              </a:path>
            </a:pathLst>
          </a:custGeom>
          <a:noFill/>
          <a:ln w="38100"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extLst>
      <p:ext uri="{BB962C8B-B14F-4D97-AF65-F5344CB8AC3E}">
        <p14:creationId xmlns:p14="http://schemas.microsoft.com/office/powerpoint/2010/main" val="551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847475" y="1190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GB" sz="4400" b="1" dirty="0">
                <a:solidFill>
                  <a:srgbClr val="FFCC00"/>
                </a:solidFill>
              </a:rPr>
              <a:t> </a:t>
            </a:r>
            <a:r>
              <a:rPr lang="en-GB" sz="4400" b="1" dirty="0" smtClean="0">
                <a:solidFill>
                  <a:srgbClr val="FFCC00"/>
                </a:solidFill>
              </a:rPr>
              <a:t>Compton spectra are NOT power law </a:t>
            </a:r>
            <a:endParaRPr lang="en-GB" sz="4400" b="1" dirty="0">
              <a:solidFill>
                <a:srgbClr val="FFCC00"/>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0555"/>
          <a:stretch/>
        </p:blipFill>
        <p:spPr>
          <a:xfrm>
            <a:off x="3869470" y="1814513"/>
            <a:ext cx="4845655" cy="4076700"/>
          </a:xfrm>
          <a:prstGeom prst="rect">
            <a:avLst/>
          </a:prstGeom>
        </p:spPr>
      </p:pic>
      <p:sp>
        <p:nvSpPr>
          <p:cNvPr id="7" name="Rectangle 2"/>
          <p:cNvSpPr>
            <a:spLocks noChangeArrowheads="1"/>
          </p:cNvSpPr>
          <p:nvPr/>
        </p:nvSpPr>
        <p:spPr bwMode="auto">
          <a:xfrm>
            <a:off x="104775" y="1862137"/>
            <a:ext cx="3419475" cy="450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dirty="0" smtClean="0">
                <a:solidFill>
                  <a:srgbClr val="FFFF99"/>
                </a:solidFill>
              </a:rPr>
              <a:t>Exponentially </a:t>
            </a:r>
            <a:r>
              <a:rPr lang="en-GB" dirty="0" err="1" smtClean="0">
                <a:solidFill>
                  <a:srgbClr val="FFFF99"/>
                </a:solidFill>
              </a:rPr>
              <a:t>cutoff</a:t>
            </a:r>
            <a:r>
              <a:rPr lang="en-GB" dirty="0" smtClean="0">
                <a:solidFill>
                  <a:srgbClr val="FFFF99"/>
                </a:solidFill>
              </a:rPr>
              <a:t> power law is not a good approximation to real </a:t>
            </a:r>
            <a:r>
              <a:rPr lang="en-GB" dirty="0" err="1">
                <a:solidFill>
                  <a:srgbClr val="FFFF99"/>
                </a:solidFill>
              </a:rPr>
              <a:t>C</a:t>
            </a:r>
            <a:r>
              <a:rPr lang="en-GB" dirty="0" err="1" smtClean="0">
                <a:solidFill>
                  <a:srgbClr val="FFFF99"/>
                </a:solidFill>
              </a:rPr>
              <a:t>omptonisation</a:t>
            </a:r>
            <a:r>
              <a:rPr lang="en-GB" dirty="0" smtClean="0">
                <a:solidFill>
                  <a:srgbClr val="FFFF99"/>
                </a:solidFill>
              </a:rPr>
              <a:t> models!! </a:t>
            </a:r>
          </a:p>
          <a:p>
            <a:pPr marL="342900" indent="-342900" algn="l">
              <a:lnSpc>
                <a:spcPct val="90000"/>
              </a:lnSpc>
              <a:spcBef>
                <a:spcPct val="20000"/>
              </a:spcBef>
              <a:buFontTx/>
              <a:buChar char="•"/>
            </a:pPr>
            <a:r>
              <a:rPr lang="en-GB" dirty="0" smtClean="0">
                <a:solidFill>
                  <a:srgbClr val="FFFF99"/>
                </a:solidFill>
              </a:rPr>
              <a:t>Differ by factor of 2 at the peak</a:t>
            </a:r>
          </a:p>
          <a:p>
            <a:pPr marL="342900" indent="-342900" algn="l">
              <a:lnSpc>
                <a:spcPct val="90000"/>
              </a:lnSpc>
              <a:spcBef>
                <a:spcPct val="20000"/>
              </a:spcBef>
              <a:buFontTx/>
              <a:buChar char="•"/>
            </a:pPr>
            <a:endParaRPr lang="en-GB" dirty="0">
              <a:solidFill>
                <a:srgbClr val="FFFF99"/>
              </a:solidFill>
            </a:endParaRPr>
          </a:p>
          <a:p>
            <a:pPr algn="l">
              <a:lnSpc>
                <a:spcPct val="90000"/>
              </a:lnSpc>
              <a:spcBef>
                <a:spcPct val="20000"/>
              </a:spcBef>
            </a:pPr>
            <a:endParaRPr lang="en-GB" dirty="0">
              <a:solidFill>
                <a:srgbClr val="FFFF99"/>
              </a:solidFill>
            </a:endParaRPr>
          </a:p>
          <a:p>
            <a:pPr marL="342900" indent="-342900" algn="l">
              <a:lnSpc>
                <a:spcPct val="90000"/>
              </a:lnSpc>
              <a:spcBef>
                <a:spcPct val="20000"/>
              </a:spcBef>
              <a:buFontTx/>
              <a:buChar char="•"/>
            </a:pPr>
            <a:endParaRPr lang="en-GB" dirty="0">
              <a:solidFill>
                <a:srgbClr val="FFFF99"/>
              </a:solidFill>
            </a:endParaRPr>
          </a:p>
        </p:txBody>
      </p:sp>
    </p:spTree>
    <p:extLst>
      <p:ext uri="{BB962C8B-B14F-4D97-AF65-F5344CB8AC3E}">
        <p14:creationId xmlns:p14="http://schemas.microsoft.com/office/powerpoint/2010/main" val="20077844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ChangeArrowheads="1"/>
          </p:cNvSpPr>
          <p:nvPr/>
        </p:nvSpPr>
        <p:spPr bwMode="auto">
          <a:xfrm>
            <a:off x="838200" y="1619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Energetics!</a:t>
            </a:r>
          </a:p>
        </p:txBody>
      </p:sp>
      <p:sp>
        <p:nvSpPr>
          <p:cNvPr id="303108" name="Rectangle 4"/>
          <p:cNvSpPr>
            <a:spLocks noGrp="1" noChangeArrowheads="1"/>
          </p:cNvSpPr>
          <p:nvPr>
            <p:ph type="body" sz="half" idx="1"/>
          </p:nvPr>
        </p:nvSpPr>
        <p:spPr>
          <a:xfrm>
            <a:off x="298450" y="1265238"/>
            <a:ext cx="4098925" cy="5159375"/>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a:solidFill>
                  <a:srgbClr val="FFFF99"/>
                </a:solidFill>
              </a:rPr>
              <a:t>Seed photon power illuminating flow Ls</a:t>
            </a:r>
          </a:p>
          <a:p>
            <a:r>
              <a:rPr lang="en-GB">
                <a:solidFill>
                  <a:srgbClr val="FFFF99"/>
                </a:solidFill>
              </a:rPr>
              <a:t>Heating of electrons gives comptonisation power Lh</a:t>
            </a:r>
          </a:p>
          <a:p>
            <a:r>
              <a:rPr lang="en-GB">
                <a:solidFill>
                  <a:srgbClr val="FFFF99"/>
                </a:solidFill>
              </a:rPr>
              <a:t>y axis</a:t>
            </a:r>
            <a:r>
              <a:rPr lang="en-GB">
                <a:solidFill>
                  <a:srgbClr val="FFFF99"/>
                </a:solidFill>
                <a:latin typeface="Symbol" pitchFamily="18" charset="2"/>
              </a:rPr>
              <a:t> t </a:t>
            </a:r>
            <a:r>
              <a:rPr lang="en-GB">
                <a:solidFill>
                  <a:srgbClr val="FFFF99"/>
                </a:solidFill>
              </a:rPr>
              <a:t>Ls to Lh, x axis from </a:t>
            </a:r>
            <a:r>
              <a:rPr lang="en-GB">
                <a:solidFill>
                  <a:schemeClr val="bg1"/>
                </a:solidFill>
                <a:latin typeface="Symbol" pitchFamily="18" charset="2"/>
              </a:rPr>
              <a:t>e</a:t>
            </a:r>
            <a:r>
              <a:rPr lang="en-GB" baseline="-25000">
                <a:solidFill>
                  <a:schemeClr val="bg1"/>
                </a:solidFill>
              </a:rPr>
              <a:t>in</a:t>
            </a:r>
            <a:r>
              <a:rPr lang="en-GB">
                <a:solidFill>
                  <a:srgbClr val="FFFF99"/>
                </a:solidFill>
              </a:rPr>
              <a:t> to </a:t>
            </a:r>
            <a:r>
              <a:rPr lang="en-GB">
                <a:solidFill>
                  <a:schemeClr val="bg1"/>
                </a:solidFill>
                <a:latin typeface="Symbol" pitchFamily="18" charset="2"/>
              </a:rPr>
              <a:t>3</a:t>
            </a:r>
            <a:r>
              <a:rPr lang="en-GB">
                <a:solidFill>
                  <a:srgbClr val="FFFF99"/>
                </a:solidFill>
                <a:latin typeface="Symbol" pitchFamily="18" charset="2"/>
              </a:rPr>
              <a:t>Q</a:t>
            </a:r>
            <a:r>
              <a:rPr lang="en-GB">
                <a:solidFill>
                  <a:srgbClr val="FFFF99"/>
                </a:solidFill>
              </a:rPr>
              <a:t> </a:t>
            </a:r>
          </a:p>
          <a:p>
            <a:r>
              <a:rPr lang="en-GB">
                <a:solidFill>
                  <a:srgbClr val="FFFF99"/>
                </a:solidFill>
              </a:rPr>
              <a:t>Get self consistent </a:t>
            </a:r>
            <a:r>
              <a:rPr lang="en-GB">
                <a:solidFill>
                  <a:srgbClr val="FFFF99"/>
                </a:solidFill>
                <a:latin typeface="Symbol" pitchFamily="18" charset="2"/>
              </a:rPr>
              <a:t>Q</a:t>
            </a:r>
            <a:r>
              <a:rPr lang="en-GB">
                <a:solidFill>
                  <a:srgbClr val="FFFF99"/>
                </a:solidFill>
              </a:rPr>
              <a:t> from energetics</a:t>
            </a:r>
          </a:p>
          <a:p>
            <a:endParaRPr lang="en-GB">
              <a:solidFill>
                <a:srgbClr val="FFFF99"/>
              </a:solidFill>
            </a:endParaRPr>
          </a:p>
        </p:txBody>
      </p:sp>
      <p:sp>
        <p:nvSpPr>
          <p:cNvPr id="303110" name="Line 6"/>
          <p:cNvSpPr>
            <a:spLocks noChangeShapeType="1"/>
          </p:cNvSpPr>
          <p:nvPr/>
        </p:nvSpPr>
        <p:spPr bwMode="auto">
          <a:xfrm>
            <a:off x="3990975" y="1292225"/>
            <a:ext cx="0" cy="38020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grpSp>
        <p:nvGrpSpPr>
          <p:cNvPr id="303113" name="Group 9"/>
          <p:cNvGrpSpPr>
            <a:grpSpLocks/>
          </p:cNvGrpSpPr>
          <p:nvPr/>
        </p:nvGrpSpPr>
        <p:grpSpPr bwMode="auto">
          <a:xfrm>
            <a:off x="4770438" y="1433513"/>
            <a:ext cx="4008437" cy="4005262"/>
            <a:chOff x="445" y="903"/>
            <a:chExt cx="5085" cy="2641"/>
          </a:xfrm>
        </p:grpSpPr>
        <p:pic>
          <p:nvPicPr>
            <p:cNvPr id="303106" name="Picture 2" descr="xte1118vfv"/>
            <p:cNvPicPr>
              <a:picLocks noChangeAspect="1" noChangeArrowheads="1"/>
            </p:cNvPicPr>
            <p:nvPr/>
          </p:nvPicPr>
          <p:blipFill>
            <a:blip r:embed="rId2" cstate="print">
              <a:extLst>
                <a:ext uri="{28A0092B-C50C-407E-A947-70E740481C1C}">
                  <a14:useLocalDpi xmlns:a14="http://schemas.microsoft.com/office/drawing/2010/main" val="0"/>
                </a:ext>
              </a:extLst>
            </a:blip>
            <a:srcRect l="49857" t="5632" r="5229" b="76744"/>
            <a:stretch>
              <a:fillRect/>
            </a:stretch>
          </p:blipFill>
          <p:spPr bwMode="auto">
            <a:xfrm>
              <a:off x="445" y="903"/>
              <a:ext cx="5085" cy="2641"/>
            </a:xfrm>
            <a:prstGeom prst="rect">
              <a:avLst/>
            </a:prstGeom>
            <a:noFill/>
            <a:extLst>
              <a:ext uri="{909E8E84-426E-40DD-AFC4-6F175D3DCCD1}">
                <a14:hiddenFill xmlns:a14="http://schemas.microsoft.com/office/drawing/2010/main">
                  <a:solidFill>
                    <a:srgbClr val="FFFFFF"/>
                  </a:solidFill>
                </a14:hiddenFill>
              </a:ext>
            </a:extLst>
          </p:spPr>
        </p:pic>
        <p:sp>
          <p:nvSpPr>
            <p:cNvPr id="303109" name="Rectangle 5"/>
            <p:cNvSpPr>
              <a:spLocks noChangeArrowheads="1"/>
            </p:cNvSpPr>
            <p:nvPr/>
          </p:nvSpPr>
          <p:spPr bwMode="auto">
            <a:xfrm>
              <a:off x="3158" y="2301"/>
              <a:ext cx="2076" cy="10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03111" name="Freeform 7"/>
            <p:cNvSpPr>
              <a:spLocks/>
            </p:cNvSpPr>
            <p:nvPr/>
          </p:nvSpPr>
          <p:spPr bwMode="auto">
            <a:xfrm>
              <a:off x="1280" y="1563"/>
              <a:ext cx="2615" cy="1738"/>
            </a:xfrm>
            <a:custGeom>
              <a:avLst/>
              <a:gdLst>
                <a:gd name="T0" fmla="*/ 2615 w 2615"/>
                <a:gd name="T1" fmla="*/ 0 h 1738"/>
                <a:gd name="T2" fmla="*/ 1033 w 2615"/>
                <a:gd name="T3" fmla="*/ 343 h 1738"/>
                <a:gd name="T4" fmla="*/ 302 w 2615"/>
                <a:gd name="T5" fmla="*/ 595 h 1738"/>
                <a:gd name="T6" fmla="*/ 119 w 2615"/>
                <a:gd name="T7" fmla="*/ 1043 h 1738"/>
                <a:gd name="T8" fmla="*/ 0 w 2615"/>
                <a:gd name="T9" fmla="*/ 1738 h 1738"/>
              </a:gdLst>
              <a:ahLst/>
              <a:cxnLst>
                <a:cxn ang="0">
                  <a:pos x="T0" y="T1"/>
                </a:cxn>
                <a:cxn ang="0">
                  <a:pos x="T2" y="T3"/>
                </a:cxn>
                <a:cxn ang="0">
                  <a:pos x="T4" y="T5"/>
                </a:cxn>
                <a:cxn ang="0">
                  <a:pos x="T6" y="T7"/>
                </a:cxn>
                <a:cxn ang="0">
                  <a:pos x="T8" y="T9"/>
                </a:cxn>
              </a:cxnLst>
              <a:rect l="0" t="0" r="r" b="b"/>
              <a:pathLst>
                <a:path w="2615" h="1738">
                  <a:moveTo>
                    <a:pt x="2615" y="0"/>
                  </a:moveTo>
                  <a:cubicBezTo>
                    <a:pt x="2351" y="59"/>
                    <a:pt x="1418" y="244"/>
                    <a:pt x="1033" y="343"/>
                  </a:cubicBezTo>
                  <a:cubicBezTo>
                    <a:pt x="648" y="442"/>
                    <a:pt x="454" y="478"/>
                    <a:pt x="302" y="595"/>
                  </a:cubicBezTo>
                  <a:cubicBezTo>
                    <a:pt x="150" y="712"/>
                    <a:pt x="169" y="853"/>
                    <a:pt x="119" y="1043"/>
                  </a:cubicBezTo>
                  <a:cubicBezTo>
                    <a:pt x="69" y="1233"/>
                    <a:pt x="25" y="1593"/>
                    <a:pt x="0" y="1738"/>
                  </a:cubicBezTo>
                </a:path>
              </a:pathLst>
            </a:custGeom>
            <a:noFill/>
            <a:ln w="38100" cap="flat" cmpd="sng">
              <a:solidFill>
                <a:srgbClr val="00FF00"/>
              </a:solidFill>
              <a:prstDash val="sysDot"/>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03112" name="Freeform 8"/>
            <p:cNvSpPr>
              <a:spLocks/>
            </p:cNvSpPr>
            <p:nvPr/>
          </p:nvSpPr>
          <p:spPr bwMode="auto">
            <a:xfrm>
              <a:off x="1106" y="1937"/>
              <a:ext cx="1033" cy="1391"/>
            </a:xfrm>
            <a:custGeom>
              <a:avLst/>
              <a:gdLst>
                <a:gd name="T0" fmla="*/ 0 w 1033"/>
                <a:gd name="T1" fmla="*/ 120 h 1391"/>
                <a:gd name="T2" fmla="*/ 252 w 1033"/>
                <a:gd name="T3" fmla="*/ 3 h 1391"/>
                <a:gd name="T4" fmla="*/ 567 w 1033"/>
                <a:gd name="T5" fmla="*/ 138 h 1391"/>
                <a:gd name="T6" fmla="*/ 796 w 1033"/>
                <a:gd name="T7" fmla="*/ 513 h 1391"/>
                <a:gd name="T8" fmla="*/ 1033 w 1033"/>
                <a:gd name="T9" fmla="*/ 1391 h 1391"/>
              </a:gdLst>
              <a:ahLst/>
              <a:cxnLst>
                <a:cxn ang="0">
                  <a:pos x="T0" y="T1"/>
                </a:cxn>
                <a:cxn ang="0">
                  <a:pos x="T2" y="T3"/>
                </a:cxn>
                <a:cxn ang="0">
                  <a:pos x="T4" y="T5"/>
                </a:cxn>
                <a:cxn ang="0">
                  <a:pos x="T6" y="T7"/>
                </a:cxn>
                <a:cxn ang="0">
                  <a:pos x="T8" y="T9"/>
                </a:cxn>
              </a:cxnLst>
              <a:rect l="0" t="0" r="r" b="b"/>
              <a:pathLst>
                <a:path w="1033" h="1391">
                  <a:moveTo>
                    <a:pt x="0" y="120"/>
                  </a:moveTo>
                  <a:cubicBezTo>
                    <a:pt x="40" y="101"/>
                    <a:pt x="158" y="0"/>
                    <a:pt x="252" y="3"/>
                  </a:cubicBezTo>
                  <a:cubicBezTo>
                    <a:pt x="346" y="6"/>
                    <a:pt x="476" y="53"/>
                    <a:pt x="567" y="138"/>
                  </a:cubicBezTo>
                  <a:cubicBezTo>
                    <a:pt x="658" y="223"/>
                    <a:pt x="718" y="304"/>
                    <a:pt x="796" y="513"/>
                  </a:cubicBezTo>
                  <a:cubicBezTo>
                    <a:pt x="874" y="722"/>
                    <a:pt x="984" y="1208"/>
                    <a:pt x="1033" y="1391"/>
                  </a:cubicBezTo>
                </a:path>
              </a:pathLst>
            </a:custGeom>
            <a:noFill/>
            <a:ln w="38100"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grpSp>
    </p:spTree>
    <p:extLst>
      <p:ext uri="{BB962C8B-B14F-4D97-AF65-F5344CB8AC3E}">
        <p14:creationId xmlns:p14="http://schemas.microsoft.com/office/powerpoint/2010/main" val="327991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29" name="Oval 25"/>
          <p:cNvSpPr>
            <a:spLocks noChangeAspect="1" noChangeArrowheads="1"/>
          </p:cNvSpPr>
          <p:nvPr/>
        </p:nvSpPr>
        <p:spPr bwMode="auto">
          <a:xfrm>
            <a:off x="561975" y="4949825"/>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30" name="Oval 26"/>
          <p:cNvSpPr>
            <a:spLocks noChangeAspect="1" noChangeArrowheads="1"/>
          </p:cNvSpPr>
          <p:nvPr/>
        </p:nvSpPr>
        <p:spPr bwMode="auto">
          <a:xfrm>
            <a:off x="1174750" y="5141913"/>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31" name="Oval 27"/>
          <p:cNvSpPr>
            <a:spLocks noChangeArrowheads="1"/>
          </p:cNvSpPr>
          <p:nvPr/>
        </p:nvSpPr>
        <p:spPr bwMode="auto">
          <a:xfrm>
            <a:off x="1693863" y="5254625"/>
            <a:ext cx="1698625" cy="490538"/>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32" name="Oval 28"/>
          <p:cNvSpPr>
            <a:spLocks noChangeAspect="1" noChangeArrowheads="1"/>
          </p:cNvSpPr>
          <p:nvPr/>
        </p:nvSpPr>
        <p:spPr bwMode="auto">
          <a:xfrm>
            <a:off x="2141538" y="5389563"/>
            <a:ext cx="803275" cy="2317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77533" name="Group 29"/>
          <p:cNvGrpSpPr>
            <a:grpSpLocks/>
          </p:cNvGrpSpPr>
          <p:nvPr/>
        </p:nvGrpSpPr>
        <p:grpSpPr bwMode="auto">
          <a:xfrm>
            <a:off x="2633663" y="4979988"/>
            <a:ext cx="227012" cy="457200"/>
            <a:chOff x="843" y="2880"/>
            <a:chExt cx="216" cy="576"/>
          </a:xfrm>
        </p:grpSpPr>
        <p:sp>
          <p:nvSpPr>
            <p:cNvPr id="277534" name="Freeform 3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35" name="Freeform 3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36" name="Group 32"/>
          <p:cNvGrpSpPr>
            <a:grpSpLocks/>
          </p:cNvGrpSpPr>
          <p:nvPr/>
        </p:nvGrpSpPr>
        <p:grpSpPr bwMode="auto">
          <a:xfrm>
            <a:off x="3032125" y="5437188"/>
            <a:ext cx="227013" cy="457200"/>
            <a:chOff x="843" y="2880"/>
            <a:chExt cx="216" cy="576"/>
          </a:xfrm>
        </p:grpSpPr>
        <p:sp>
          <p:nvSpPr>
            <p:cNvPr id="277537" name="Freeform 3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38" name="Freeform 3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39" name="Group 35"/>
          <p:cNvGrpSpPr>
            <a:grpSpLocks/>
          </p:cNvGrpSpPr>
          <p:nvPr/>
        </p:nvGrpSpPr>
        <p:grpSpPr bwMode="auto">
          <a:xfrm>
            <a:off x="1808163" y="5008563"/>
            <a:ext cx="227012" cy="457200"/>
            <a:chOff x="843" y="2880"/>
            <a:chExt cx="216" cy="576"/>
          </a:xfrm>
        </p:grpSpPr>
        <p:sp>
          <p:nvSpPr>
            <p:cNvPr id="277540" name="Freeform 3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41" name="Freeform 3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42" name="Group 38"/>
          <p:cNvGrpSpPr>
            <a:grpSpLocks/>
          </p:cNvGrpSpPr>
          <p:nvPr/>
        </p:nvGrpSpPr>
        <p:grpSpPr bwMode="auto">
          <a:xfrm>
            <a:off x="1887538" y="5291138"/>
            <a:ext cx="227012" cy="457200"/>
            <a:chOff x="843" y="2880"/>
            <a:chExt cx="216" cy="576"/>
          </a:xfrm>
        </p:grpSpPr>
        <p:sp>
          <p:nvSpPr>
            <p:cNvPr id="277543" name="Freeform 3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44" name="Freeform 4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77545" name="AutoShape 41"/>
          <p:cNvSpPr>
            <a:spLocks noChangeArrowheads="1"/>
          </p:cNvSpPr>
          <p:nvPr/>
        </p:nvSpPr>
        <p:spPr bwMode="auto">
          <a:xfrm>
            <a:off x="4800600" y="4910138"/>
            <a:ext cx="3962400" cy="11430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77546" name="Group 42"/>
          <p:cNvGrpSpPr>
            <a:grpSpLocks/>
          </p:cNvGrpSpPr>
          <p:nvPr/>
        </p:nvGrpSpPr>
        <p:grpSpPr bwMode="auto">
          <a:xfrm>
            <a:off x="6916738" y="4608513"/>
            <a:ext cx="914400" cy="1638300"/>
            <a:chOff x="899" y="2296"/>
            <a:chExt cx="496" cy="1032"/>
          </a:xfrm>
        </p:grpSpPr>
        <p:grpSp>
          <p:nvGrpSpPr>
            <p:cNvPr id="277547" name="Group 43"/>
            <p:cNvGrpSpPr>
              <a:grpSpLocks/>
            </p:cNvGrpSpPr>
            <p:nvPr/>
          </p:nvGrpSpPr>
          <p:grpSpPr bwMode="auto">
            <a:xfrm>
              <a:off x="899" y="2512"/>
              <a:ext cx="216" cy="576"/>
              <a:chOff x="843" y="2880"/>
              <a:chExt cx="216" cy="576"/>
            </a:xfrm>
          </p:grpSpPr>
          <p:sp>
            <p:nvSpPr>
              <p:cNvPr id="277548" name="Freeform 4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49" name="Freeform 4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50" name="Group 46"/>
            <p:cNvGrpSpPr>
              <a:grpSpLocks/>
            </p:cNvGrpSpPr>
            <p:nvPr/>
          </p:nvGrpSpPr>
          <p:grpSpPr bwMode="auto">
            <a:xfrm>
              <a:off x="1035" y="2752"/>
              <a:ext cx="216" cy="576"/>
              <a:chOff x="843" y="2880"/>
              <a:chExt cx="216" cy="576"/>
            </a:xfrm>
          </p:grpSpPr>
          <p:sp>
            <p:nvSpPr>
              <p:cNvPr id="277551" name="Freeform 4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52" name="Freeform 4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53" name="Group 49"/>
            <p:cNvGrpSpPr>
              <a:grpSpLocks/>
            </p:cNvGrpSpPr>
            <p:nvPr/>
          </p:nvGrpSpPr>
          <p:grpSpPr bwMode="auto">
            <a:xfrm>
              <a:off x="1179" y="2520"/>
              <a:ext cx="216" cy="576"/>
              <a:chOff x="843" y="2880"/>
              <a:chExt cx="216" cy="576"/>
            </a:xfrm>
          </p:grpSpPr>
          <p:sp>
            <p:nvSpPr>
              <p:cNvPr id="277554" name="Freeform 5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55" name="Freeform 5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56" name="Group 52"/>
            <p:cNvGrpSpPr>
              <a:grpSpLocks/>
            </p:cNvGrpSpPr>
            <p:nvPr/>
          </p:nvGrpSpPr>
          <p:grpSpPr bwMode="auto">
            <a:xfrm>
              <a:off x="1035" y="2296"/>
              <a:ext cx="216" cy="576"/>
              <a:chOff x="843" y="2880"/>
              <a:chExt cx="216" cy="576"/>
            </a:xfrm>
          </p:grpSpPr>
          <p:sp>
            <p:nvSpPr>
              <p:cNvPr id="277557" name="Freeform 5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58" name="Freeform 5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7559" name="Group 55"/>
          <p:cNvGrpSpPr>
            <a:grpSpLocks/>
          </p:cNvGrpSpPr>
          <p:nvPr/>
        </p:nvGrpSpPr>
        <p:grpSpPr bwMode="auto">
          <a:xfrm>
            <a:off x="6757988" y="5065713"/>
            <a:ext cx="471487" cy="787400"/>
            <a:chOff x="899" y="2296"/>
            <a:chExt cx="496" cy="1032"/>
          </a:xfrm>
        </p:grpSpPr>
        <p:grpSp>
          <p:nvGrpSpPr>
            <p:cNvPr id="277560" name="Group 56"/>
            <p:cNvGrpSpPr>
              <a:grpSpLocks/>
            </p:cNvGrpSpPr>
            <p:nvPr/>
          </p:nvGrpSpPr>
          <p:grpSpPr bwMode="auto">
            <a:xfrm>
              <a:off x="899" y="2512"/>
              <a:ext cx="216" cy="576"/>
              <a:chOff x="843" y="2880"/>
              <a:chExt cx="216" cy="576"/>
            </a:xfrm>
          </p:grpSpPr>
          <p:sp>
            <p:nvSpPr>
              <p:cNvPr id="277561" name="Freeform 5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62" name="Freeform 5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63" name="Group 59"/>
            <p:cNvGrpSpPr>
              <a:grpSpLocks/>
            </p:cNvGrpSpPr>
            <p:nvPr/>
          </p:nvGrpSpPr>
          <p:grpSpPr bwMode="auto">
            <a:xfrm>
              <a:off x="1035" y="2752"/>
              <a:ext cx="216" cy="576"/>
              <a:chOff x="843" y="2880"/>
              <a:chExt cx="216" cy="576"/>
            </a:xfrm>
          </p:grpSpPr>
          <p:sp>
            <p:nvSpPr>
              <p:cNvPr id="277564" name="Freeform 6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65" name="Freeform 6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66" name="Group 62"/>
            <p:cNvGrpSpPr>
              <a:grpSpLocks/>
            </p:cNvGrpSpPr>
            <p:nvPr/>
          </p:nvGrpSpPr>
          <p:grpSpPr bwMode="auto">
            <a:xfrm>
              <a:off x="1179" y="2520"/>
              <a:ext cx="216" cy="576"/>
              <a:chOff x="843" y="2880"/>
              <a:chExt cx="216" cy="576"/>
            </a:xfrm>
          </p:grpSpPr>
          <p:sp>
            <p:nvSpPr>
              <p:cNvPr id="277567" name="Freeform 6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68" name="Freeform 6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69" name="Group 65"/>
            <p:cNvGrpSpPr>
              <a:grpSpLocks/>
            </p:cNvGrpSpPr>
            <p:nvPr/>
          </p:nvGrpSpPr>
          <p:grpSpPr bwMode="auto">
            <a:xfrm>
              <a:off x="1035" y="2296"/>
              <a:ext cx="216" cy="576"/>
              <a:chOff x="843" y="2880"/>
              <a:chExt cx="216" cy="576"/>
            </a:xfrm>
          </p:grpSpPr>
          <p:sp>
            <p:nvSpPr>
              <p:cNvPr id="277570" name="Freeform 6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71" name="Freeform 6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7572" name="Group 68"/>
          <p:cNvGrpSpPr>
            <a:grpSpLocks/>
          </p:cNvGrpSpPr>
          <p:nvPr/>
        </p:nvGrpSpPr>
        <p:grpSpPr bwMode="auto">
          <a:xfrm flipH="1">
            <a:off x="5572125" y="4598988"/>
            <a:ext cx="914400" cy="1638300"/>
            <a:chOff x="899" y="2296"/>
            <a:chExt cx="496" cy="1032"/>
          </a:xfrm>
        </p:grpSpPr>
        <p:grpSp>
          <p:nvGrpSpPr>
            <p:cNvPr id="277573" name="Group 69"/>
            <p:cNvGrpSpPr>
              <a:grpSpLocks/>
            </p:cNvGrpSpPr>
            <p:nvPr/>
          </p:nvGrpSpPr>
          <p:grpSpPr bwMode="auto">
            <a:xfrm>
              <a:off x="899" y="2512"/>
              <a:ext cx="216" cy="576"/>
              <a:chOff x="843" y="2880"/>
              <a:chExt cx="216" cy="576"/>
            </a:xfrm>
          </p:grpSpPr>
          <p:sp>
            <p:nvSpPr>
              <p:cNvPr id="277574" name="Freeform 7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75" name="Freeform 7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76" name="Group 72"/>
            <p:cNvGrpSpPr>
              <a:grpSpLocks/>
            </p:cNvGrpSpPr>
            <p:nvPr/>
          </p:nvGrpSpPr>
          <p:grpSpPr bwMode="auto">
            <a:xfrm>
              <a:off x="1035" y="2752"/>
              <a:ext cx="216" cy="576"/>
              <a:chOff x="843" y="2880"/>
              <a:chExt cx="216" cy="576"/>
            </a:xfrm>
          </p:grpSpPr>
          <p:sp>
            <p:nvSpPr>
              <p:cNvPr id="277577" name="Freeform 7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78" name="Freeform 7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79" name="Group 75"/>
            <p:cNvGrpSpPr>
              <a:grpSpLocks/>
            </p:cNvGrpSpPr>
            <p:nvPr/>
          </p:nvGrpSpPr>
          <p:grpSpPr bwMode="auto">
            <a:xfrm>
              <a:off x="1179" y="2520"/>
              <a:ext cx="216" cy="576"/>
              <a:chOff x="843" y="2880"/>
              <a:chExt cx="216" cy="576"/>
            </a:xfrm>
          </p:grpSpPr>
          <p:sp>
            <p:nvSpPr>
              <p:cNvPr id="277580" name="Freeform 7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81" name="Freeform 7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82" name="Group 78"/>
            <p:cNvGrpSpPr>
              <a:grpSpLocks/>
            </p:cNvGrpSpPr>
            <p:nvPr/>
          </p:nvGrpSpPr>
          <p:grpSpPr bwMode="auto">
            <a:xfrm>
              <a:off x="1035" y="2296"/>
              <a:ext cx="216" cy="576"/>
              <a:chOff x="843" y="2880"/>
              <a:chExt cx="216" cy="576"/>
            </a:xfrm>
          </p:grpSpPr>
          <p:sp>
            <p:nvSpPr>
              <p:cNvPr id="277583" name="Freeform 7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84" name="Freeform 8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7585" name="Group 81"/>
          <p:cNvGrpSpPr>
            <a:grpSpLocks/>
          </p:cNvGrpSpPr>
          <p:nvPr/>
        </p:nvGrpSpPr>
        <p:grpSpPr bwMode="auto">
          <a:xfrm flipH="1">
            <a:off x="6216650" y="5126038"/>
            <a:ext cx="471488" cy="787400"/>
            <a:chOff x="899" y="2296"/>
            <a:chExt cx="496" cy="1032"/>
          </a:xfrm>
        </p:grpSpPr>
        <p:grpSp>
          <p:nvGrpSpPr>
            <p:cNvPr id="277586" name="Group 82"/>
            <p:cNvGrpSpPr>
              <a:grpSpLocks/>
            </p:cNvGrpSpPr>
            <p:nvPr/>
          </p:nvGrpSpPr>
          <p:grpSpPr bwMode="auto">
            <a:xfrm>
              <a:off x="899" y="2512"/>
              <a:ext cx="216" cy="576"/>
              <a:chOff x="843" y="2880"/>
              <a:chExt cx="216" cy="576"/>
            </a:xfrm>
          </p:grpSpPr>
          <p:sp>
            <p:nvSpPr>
              <p:cNvPr id="277587" name="Freeform 8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88" name="Freeform 8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89" name="Group 85"/>
            <p:cNvGrpSpPr>
              <a:grpSpLocks/>
            </p:cNvGrpSpPr>
            <p:nvPr/>
          </p:nvGrpSpPr>
          <p:grpSpPr bwMode="auto">
            <a:xfrm>
              <a:off x="1035" y="2752"/>
              <a:ext cx="216" cy="576"/>
              <a:chOff x="843" y="2880"/>
              <a:chExt cx="216" cy="576"/>
            </a:xfrm>
          </p:grpSpPr>
          <p:sp>
            <p:nvSpPr>
              <p:cNvPr id="277590" name="Freeform 8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91" name="Freeform 8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92" name="Group 88"/>
            <p:cNvGrpSpPr>
              <a:grpSpLocks/>
            </p:cNvGrpSpPr>
            <p:nvPr/>
          </p:nvGrpSpPr>
          <p:grpSpPr bwMode="auto">
            <a:xfrm>
              <a:off x="1179" y="2520"/>
              <a:ext cx="216" cy="576"/>
              <a:chOff x="843" y="2880"/>
              <a:chExt cx="216" cy="576"/>
            </a:xfrm>
          </p:grpSpPr>
          <p:sp>
            <p:nvSpPr>
              <p:cNvPr id="277593" name="Freeform 8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94" name="Freeform 9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7595" name="Group 91"/>
            <p:cNvGrpSpPr>
              <a:grpSpLocks/>
            </p:cNvGrpSpPr>
            <p:nvPr/>
          </p:nvGrpSpPr>
          <p:grpSpPr bwMode="auto">
            <a:xfrm>
              <a:off x="1035" y="2296"/>
              <a:ext cx="216" cy="576"/>
              <a:chOff x="843" y="2880"/>
              <a:chExt cx="216" cy="576"/>
            </a:xfrm>
          </p:grpSpPr>
          <p:sp>
            <p:nvSpPr>
              <p:cNvPr id="277596" name="Freeform 92"/>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97" name="Freeform 93"/>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77598" name="AutoShape 94"/>
          <p:cNvSpPr>
            <a:spLocks noChangeArrowheads="1"/>
          </p:cNvSpPr>
          <p:nvPr/>
        </p:nvSpPr>
        <p:spPr bwMode="auto">
          <a:xfrm rot="16934371" flipV="1">
            <a:off x="5942807" y="4806156"/>
            <a:ext cx="468312" cy="1908175"/>
          </a:xfrm>
          <a:prstGeom prst="moon">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599" name="AutoShape 95"/>
          <p:cNvSpPr>
            <a:spLocks noChangeArrowheads="1"/>
          </p:cNvSpPr>
          <p:nvPr/>
        </p:nvSpPr>
        <p:spPr bwMode="auto">
          <a:xfrm rot="15516024" flipV="1">
            <a:off x="7141370" y="4828381"/>
            <a:ext cx="468312" cy="1908175"/>
          </a:xfrm>
          <a:prstGeom prst="moon">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600" name="AutoShape 96"/>
          <p:cNvSpPr>
            <a:spLocks noChangeArrowheads="1"/>
          </p:cNvSpPr>
          <p:nvPr/>
        </p:nvSpPr>
        <p:spPr bwMode="auto">
          <a:xfrm rot="16934371" flipV="1">
            <a:off x="5721350" y="4811713"/>
            <a:ext cx="385763" cy="1893887"/>
          </a:xfrm>
          <a:prstGeom prst="moon">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601" name="Oval 97"/>
          <p:cNvSpPr>
            <a:spLocks noChangeArrowheads="1"/>
          </p:cNvSpPr>
          <p:nvPr/>
        </p:nvSpPr>
        <p:spPr bwMode="auto">
          <a:xfrm>
            <a:off x="6599238" y="5359400"/>
            <a:ext cx="261937" cy="2428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606" name="Rectangle 102"/>
          <p:cNvSpPr>
            <a:spLocks noChangeArrowheads="1"/>
          </p:cNvSpPr>
          <p:nvPr/>
        </p:nvSpPr>
        <p:spPr bwMode="auto">
          <a:xfrm>
            <a:off x="838200" y="1619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Energetics!</a:t>
            </a:r>
          </a:p>
        </p:txBody>
      </p:sp>
      <p:sp>
        <p:nvSpPr>
          <p:cNvPr id="277607" name="Rectangle 103"/>
          <p:cNvSpPr>
            <a:spLocks noGrp="1" noChangeArrowheads="1"/>
          </p:cNvSpPr>
          <p:nvPr>
            <p:ph type="body" sz="half" idx="1"/>
          </p:nvPr>
        </p:nvSpPr>
        <p:spPr>
          <a:xfrm>
            <a:off x="298450" y="1265238"/>
            <a:ext cx="8670925" cy="5159375"/>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dirty="0">
                <a:solidFill>
                  <a:srgbClr val="FFFF99"/>
                </a:solidFill>
              </a:rPr>
              <a:t>Seed photon power illuminating flow </a:t>
            </a:r>
            <a:r>
              <a:rPr lang="en-GB" dirty="0" err="1">
                <a:solidFill>
                  <a:srgbClr val="FFFF99"/>
                </a:solidFill>
              </a:rPr>
              <a:t>Ls</a:t>
            </a:r>
            <a:endParaRPr lang="en-GB" dirty="0">
              <a:solidFill>
                <a:srgbClr val="FFFF99"/>
              </a:solidFill>
            </a:endParaRPr>
          </a:p>
          <a:p>
            <a:r>
              <a:rPr lang="en-GB" dirty="0">
                <a:solidFill>
                  <a:srgbClr val="FFFF99"/>
                </a:solidFill>
              </a:rPr>
              <a:t>Heating of electrons gives </a:t>
            </a:r>
            <a:r>
              <a:rPr lang="en-GB" dirty="0" err="1">
                <a:solidFill>
                  <a:srgbClr val="FFFF99"/>
                </a:solidFill>
              </a:rPr>
              <a:t>comptonisation</a:t>
            </a:r>
            <a:r>
              <a:rPr lang="en-GB" dirty="0">
                <a:solidFill>
                  <a:srgbClr val="FFFF99"/>
                </a:solidFill>
              </a:rPr>
              <a:t> power </a:t>
            </a:r>
            <a:r>
              <a:rPr lang="en-GB" dirty="0" err="1">
                <a:solidFill>
                  <a:srgbClr val="FFFF99"/>
                </a:solidFill>
              </a:rPr>
              <a:t>Lh</a:t>
            </a:r>
            <a:endParaRPr lang="en-GB" dirty="0">
              <a:solidFill>
                <a:srgbClr val="FFFF99"/>
              </a:solidFill>
            </a:endParaRPr>
          </a:p>
          <a:p>
            <a:r>
              <a:rPr lang="en-GB" dirty="0" err="1">
                <a:solidFill>
                  <a:srgbClr val="FFFF99"/>
                </a:solidFill>
              </a:rPr>
              <a:t>Lh</a:t>
            </a:r>
            <a:r>
              <a:rPr lang="en-GB" dirty="0">
                <a:solidFill>
                  <a:srgbClr val="FFFF99"/>
                </a:solidFill>
              </a:rPr>
              <a:t> &gt;&gt; </a:t>
            </a:r>
            <a:r>
              <a:rPr lang="en-GB" dirty="0" err="1">
                <a:solidFill>
                  <a:srgbClr val="FFFF99"/>
                </a:solidFill>
              </a:rPr>
              <a:t>Ls</a:t>
            </a:r>
            <a:r>
              <a:rPr lang="en-GB" dirty="0">
                <a:solidFill>
                  <a:srgbClr val="FFFF99"/>
                </a:solidFill>
              </a:rPr>
              <a:t> to get hard spectrum</a:t>
            </a:r>
          </a:p>
          <a:p>
            <a:r>
              <a:rPr lang="en-GB" dirty="0">
                <a:solidFill>
                  <a:srgbClr val="FFFF99"/>
                </a:solidFill>
              </a:rPr>
              <a:t>Easy to see how in truncated disc. Less easy in </a:t>
            </a:r>
            <a:r>
              <a:rPr lang="en-GB" dirty="0" smtClean="0">
                <a:solidFill>
                  <a:srgbClr val="FFFF99"/>
                </a:solidFill>
              </a:rPr>
              <a:t>isotropic corona as reprocessing ties </a:t>
            </a:r>
            <a:r>
              <a:rPr lang="en-GB" dirty="0" err="1" smtClean="0">
                <a:solidFill>
                  <a:srgbClr val="FFFF99"/>
                </a:solidFill>
              </a:rPr>
              <a:t>Ls</a:t>
            </a:r>
            <a:r>
              <a:rPr lang="en-GB" dirty="0" smtClean="0">
                <a:solidFill>
                  <a:srgbClr val="FFFF99"/>
                </a:solidFill>
              </a:rPr>
              <a:t> ~ 1/2 </a:t>
            </a:r>
            <a:r>
              <a:rPr lang="en-GB" dirty="0" err="1" smtClean="0">
                <a:solidFill>
                  <a:srgbClr val="FFFF99"/>
                </a:solidFill>
              </a:rPr>
              <a:t>Lh</a:t>
            </a:r>
            <a:endParaRPr lang="en-GB" dirty="0">
              <a:solidFill>
                <a:srgbClr val="FFFF99"/>
              </a:solidFill>
            </a:endParaRPr>
          </a:p>
          <a:p>
            <a:endParaRPr lang="en-GB" dirty="0">
              <a:solidFill>
                <a:srgbClr val="FFFF99"/>
              </a:solidFill>
            </a:endParaRPr>
          </a:p>
        </p:txBody>
      </p:sp>
    </p:spTree>
    <p:extLst>
      <p:ext uri="{BB962C8B-B14F-4D97-AF65-F5344CB8AC3E}">
        <p14:creationId xmlns:p14="http://schemas.microsoft.com/office/powerpoint/2010/main" val="3190949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8693150" y="2220913"/>
            <a:ext cx="333375" cy="4413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pic>
        <p:nvPicPr>
          <p:cNvPr id="321539" name="Picture 3" descr="l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21213" y="814388"/>
            <a:ext cx="4394200" cy="1570037"/>
          </a:xfrm>
          <a:prstGeom prst="rect">
            <a:avLst/>
          </a:prstGeom>
          <a:noFill/>
          <a:extLst>
            <a:ext uri="{909E8E84-426E-40DD-AFC4-6F175D3DCCD1}">
              <a14:hiddenFill xmlns:a14="http://schemas.microsoft.com/office/drawing/2010/main">
                <a:solidFill>
                  <a:srgbClr val="FFFFFF"/>
                </a:solidFill>
              </a14:hiddenFill>
            </a:ext>
          </a:extLst>
        </p:spPr>
      </p:pic>
      <p:sp>
        <p:nvSpPr>
          <p:cNvPr id="321540" name="Rectangle 4"/>
          <p:cNvSpPr>
            <a:spLocks noChangeArrowheads="1"/>
          </p:cNvSpPr>
          <p:nvPr/>
        </p:nvSpPr>
        <p:spPr bwMode="auto">
          <a:xfrm>
            <a:off x="709613" y="-1095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Seed photons in low/hard state</a:t>
            </a:r>
            <a:endParaRPr lang="en-GB" sz="4400" b="1">
              <a:solidFill>
                <a:srgbClr val="FF0000"/>
              </a:solidFill>
            </a:endParaRPr>
          </a:p>
        </p:txBody>
      </p:sp>
      <p:sp>
        <p:nvSpPr>
          <p:cNvPr id="321541" name="Rectangle 5"/>
          <p:cNvSpPr>
            <a:spLocks noGrp="1" noChangeArrowheads="1"/>
          </p:cNvSpPr>
          <p:nvPr>
            <p:ph type="body" sz="half" idx="1"/>
          </p:nvPr>
        </p:nvSpPr>
        <p:spPr>
          <a:xfrm>
            <a:off x="357188" y="785813"/>
            <a:ext cx="4029075" cy="4540250"/>
          </a:xfrm>
          <a:noFill/>
          <a:ln/>
        </p:spPr>
        <p:txBody>
          <a:bodyPr/>
          <a:lstStyle/>
          <a:p>
            <a:r>
              <a:rPr lang="en-GB" sz="2400" dirty="0">
                <a:solidFill>
                  <a:srgbClr val="FFFF99"/>
                </a:solidFill>
              </a:rPr>
              <a:t>Low/hard state outburst</a:t>
            </a:r>
          </a:p>
          <a:p>
            <a:r>
              <a:rPr lang="en-GB" sz="2400" dirty="0">
                <a:solidFill>
                  <a:srgbClr val="FFFF99"/>
                </a:solidFill>
              </a:rPr>
              <a:t>Swift optical/UV/X-ray plus RXTE 3-200 </a:t>
            </a:r>
            <a:r>
              <a:rPr lang="en-GB" sz="2400" dirty="0" err="1">
                <a:solidFill>
                  <a:srgbClr val="FFFF99"/>
                </a:solidFill>
              </a:rPr>
              <a:t>keV</a:t>
            </a:r>
            <a:endParaRPr lang="en-GB" sz="2400" dirty="0">
              <a:solidFill>
                <a:srgbClr val="FFFF99"/>
              </a:solidFill>
            </a:endParaRPr>
          </a:p>
          <a:p>
            <a:r>
              <a:rPr lang="en-GB" sz="2400" dirty="0">
                <a:solidFill>
                  <a:srgbClr val="FFFF99"/>
                </a:solidFill>
              </a:rPr>
              <a:t>Low </a:t>
            </a:r>
            <a:r>
              <a:rPr lang="en-GB" sz="2400" dirty="0" err="1">
                <a:solidFill>
                  <a:srgbClr val="FFFF99"/>
                </a:solidFill>
              </a:rPr>
              <a:t>Nh</a:t>
            </a:r>
            <a:r>
              <a:rPr lang="en-GB" sz="2400" dirty="0">
                <a:solidFill>
                  <a:srgbClr val="FFFF99"/>
                </a:solidFill>
              </a:rPr>
              <a:t> (2x10</a:t>
            </a:r>
            <a:r>
              <a:rPr lang="en-GB" sz="2400" baseline="30000" dirty="0">
                <a:solidFill>
                  <a:srgbClr val="FFFF99"/>
                </a:solidFill>
              </a:rPr>
              <a:t>21</a:t>
            </a:r>
            <a:r>
              <a:rPr lang="en-GB" sz="2400" dirty="0">
                <a:solidFill>
                  <a:srgbClr val="FFFF99"/>
                </a:solidFill>
              </a:rPr>
              <a:t> cm</a:t>
            </a:r>
            <a:r>
              <a:rPr lang="en-GB" sz="2400" baseline="30000" dirty="0">
                <a:solidFill>
                  <a:srgbClr val="FFFF99"/>
                </a:solidFill>
              </a:rPr>
              <a:t>-2</a:t>
            </a:r>
            <a:r>
              <a:rPr lang="en-GB" sz="2400" dirty="0">
                <a:solidFill>
                  <a:srgbClr val="FFFF99"/>
                </a:solidFill>
              </a:rPr>
              <a:t>)</a:t>
            </a:r>
          </a:p>
          <a:p>
            <a:r>
              <a:rPr lang="en-GB" sz="2400" dirty="0">
                <a:solidFill>
                  <a:srgbClr val="FFFF99"/>
                </a:solidFill>
              </a:rPr>
              <a:t>Factor 10 </a:t>
            </a:r>
            <a:r>
              <a:rPr lang="en-GB" sz="2400" dirty="0">
                <a:solidFill>
                  <a:srgbClr val="FFFF99"/>
                </a:solidFill>
                <a:cs typeface="Times New Roman" pitchFamily="18" charset="0"/>
              </a:rPr>
              <a:t>↓</a:t>
            </a:r>
            <a:r>
              <a:rPr lang="en-GB" sz="2400" dirty="0">
                <a:solidFill>
                  <a:srgbClr val="FFFF99"/>
                </a:solidFill>
              </a:rPr>
              <a:t> in 3 months</a:t>
            </a:r>
          </a:p>
          <a:p>
            <a:r>
              <a:rPr lang="en-GB" sz="2400" dirty="0">
                <a:solidFill>
                  <a:srgbClr val="FFFF99"/>
                </a:solidFill>
              </a:rPr>
              <a:t>Seed photons disc at peak</a:t>
            </a:r>
          </a:p>
          <a:p>
            <a:r>
              <a:rPr lang="en-GB" sz="2400" dirty="0">
                <a:solidFill>
                  <a:srgbClr val="FFFF99"/>
                </a:solidFill>
              </a:rPr>
              <a:t>Probably </a:t>
            </a:r>
            <a:r>
              <a:rPr lang="en-GB" sz="2400" dirty="0" err="1">
                <a:solidFill>
                  <a:srgbClr val="FFFF99"/>
                </a:solidFill>
              </a:rPr>
              <a:t>cyclo</a:t>
            </a:r>
            <a:r>
              <a:rPr lang="en-GB" sz="2400" dirty="0">
                <a:solidFill>
                  <a:srgbClr val="FFFF99"/>
                </a:solidFill>
              </a:rPr>
              <a:t>-sync later</a:t>
            </a:r>
          </a:p>
          <a:p>
            <a:pPr>
              <a:buFontTx/>
              <a:buNone/>
            </a:pPr>
            <a:endParaRPr lang="en-GB" sz="2400" dirty="0">
              <a:solidFill>
                <a:srgbClr val="FFFF99"/>
              </a:solidFill>
            </a:endParaRPr>
          </a:p>
        </p:txBody>
      </p:sp>
      <p:sp>
        <p:nvSpPr>
          <p:cNvPr id="321542" name="Text Box 6"/>
          <p:cNvSpPr txBox="1">
            <a:spLocks noChangeArrowheads="1"/>
          </p:cNvSpPr>
          <p:nvPr/>
        </p:nvSpPr>
        <p:spPr bwMode="auto">
          <a:xfrm>
            <a:off x="6459538" y="6621463"/>
            <a:ext cx="26844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GB" sz="1600">
                <a:solidFill>
                  <a:srgbClr val="FFFF99"/>
                </a:solidFill>
              </a:rPr>
              <a:t>Chiang &amp; Done 2009</a:t>
            </a:r>
            <a:endParaRPr lang="en-US" sz="1600">
              <a:solidFill>
                <a:srgbClr val="FFFF99"/>
              </a:solidFill>
            </a:endParaRPr>
          </a:p>
        </p:txBody>
      </p:sp>
      <p:sp>
        <p:nvSpPr>
          <p:cNvPr id="321543" name="Line 7"/>
          <p:cNvSpPr>
            <a:spLocks noChangeShapeType="1"/>
          </p:cNvSpPr>
          <p:nvPr/>
        </p:nvSpPr>
        <p:spPr bwMode="auto">
          <a:xfrm>
            <a:off x="5341938" y="989013"/>
            <a:ext cx="3178175" cy="0"/>
          </a:xfrm>
          <a:prstGeom prst="line">
            <a:avLst/>
          </a:prstGeom>
          <a:noFill/>
          <a:ln w="3810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1544" name="Text Box 8"/>
          <p:cNvSpPr txBox="1">
            <a:spLocks noChangeArrowheads="1"/>
          </p:cNvSpPr>
          <p:nvPr/>
        </p:nvSpPr>
        <p:spPr bwMode="auto">
          <a:xfrm>
            <a:off x="6051550" y="935038"/>
            <a:ext cx="19589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rgbClr val="FF3300"/>
                </a:solidFill>
              </a:rPr>
              <a:t>3 months</a:t>
            </a:r>
            <a:endParaRPr lang="en-US">
              <a:solidFill>
                <a:srgbClr val="FF3300"/>
              </a:solidFill>
            </a:endParaRPr>
          </a:p>
        </p:txBody>
      </p:sp>
      <p:sp>
        <p:nvSpPr>
          <p:cNvPr id="321545" name="Line 9"/>
          <p:cNvSpPr>
            <a:spLocks noChangeShapeType="1"/>
          </p:cNvSpPr>
          <p:nvPr/>
        </p:nvSpPr>
        <p:spPr bwMode="auto">
          <a:xfrm flipH="1">
            <a:off x="5230813" y="1133475"/>
            <a:ext cx="0" cy="609600"/>
          </a:xfrm>
          <a:prstGeom prst="line">
            <a:avLst/>
          </a:prstGeom>
          <a:noFill/>
          <a:ln w="38100">
            <a:solidFill>
              <a:schemeClr val="accent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1546" name="Text Box 10"/>
          <p:cNvSpPr txBox="1">
            <a:spLocks noChangeArrowheads="1"/>
          </p:cNvSpPr>
          <p:nvPr/>
        </p:nvSpPr>
        <p:spPr bwMode="auto">
          <a:xfrm>
            <a:off x="4600575" y="1438275"/>
            <a:ext cx="19589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accent2"/>
                </a:solidFill>
              </a:rPr>
              <a:t>x10</a:t>
            </a:r>
            <a:endParaRPr lang="en-US">
              <a:solidFill>
                <a:schemeClr val="accent2"/>
              </a:solidFill>
            </a:endParaRPr>
          </a:p>
        </p:txBody>
      </p:sp>
      <p:pic>
        <p:nvPicPr>
          <p:cNvPr id="321547" name="Picture 11" descr="simple_a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2359025"/>
            <a:ext cx="41433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321550" name="Group 14"/>
          <p:cNvGrpSpPr>
            <a:grpSpLocks/>
          </p:cNvGrpSpPr>
          <p:nvPr/>
        </p:nvGrpSpPr>
        <p:grpSpPr bwMode="auto">
          <a:xfrm>
            <a:off x="117475" y="4229100"/>
            <a:ext cx="4089400" cy="2687638"/>
            <a:chOff x="312" y="3157"/>
            <a:chExt cx="1891" cy="1017"/>
          </a:xfrm>
        </p:grpSpPr>
        <p:pic>
          <p:nvPicPr>
            <p:cNvPr id="321548" name="Picture 12" descr="trans_lhs"/>
            <p:cNvPicPr>
              <a:picLocks noChangeAspect="1" noChangeArrowheads="1"/>
            </p:cNvPicPr>
            <p:nvPr/>
          </p:nvPicPr>
          <p:blipFill>
            <a:blip r:embed="rId4" cstate="print">
              <a:extLst>
                <a:ext uri="{28A0092B-C50C-407E-A947-70E740481C1C}">
                  <a14:useLocalDpi xmlns:a14="http://schemas.microsoft.com/office/drawing/2010/main" val="0"/>
                </a:ext>
              </a:extLst>
            </a:blip>
            <a:srcRect l="12865" t="25606" r="50026" b="66318"/>
            <a:stretch>
              <a:fillRect/>
            </a:stretch>
          </p:blipFill>
          <p:spPr bwMode="auto">
            <a:xfrm>
              <a:off x="312" y="3554"/>
              <a:ext cx="1891" cy="620"/>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1549" name="Picture 13" descr="trans_lhs"/>
            <p:cNvPicPr>
              <a:picLocks noChangeAspect="1" noChangeArrowheads="1"/>
            </p:cNvPicPr>
            <p:nvPr/>
          </p:nvPicPr>
          <p:blipFill>
            <a:blip r:embed="rId4" cstate="print">
              <a:extLst>
                <a:ext uri="{28A0092B-C50C-407E-A947-70E740481C1C}">
                  <a14:useLocalDpi xmlns:a14="http://schemas.microsoft.com/office/drawing/2010/main" val="0"/>
                </a:ext>
              </a:extLst>
            </a:blip>
            <a:srcRect l="12865" t="11783" r="50026" b="82811"/>
            <a:stretch>
              <a:fillRect/>
            </a:stretch>
          </p:blipFill>
          <p:spPr bwMode="auto">
            <a:xfrm>
              <a:off x="312" y="3157"/>
              <a:ext cx="1891" cy="415"/>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21551" name="Line 15"/>
          <p:cNvSpPr>
            <a:spLocks noChangeShapeType="1"/>
          </p:cNvSpPr>
          <p:nvPr/>
        </p:nvSpPr>
        <p:spPr bwMode="auto">
          <a:xfrm flipH="1" flipV="1">
            <a:off x="2586038" y="4338638"/>
            <a:ext cx="85725" cy="32067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21552" name="Line 16"/>
          <p:cNvSpPr>
            <a:spLocks noChangeShapeType="1"/>
          </p:cNvSpPr>
          <p:nvPr/>
        </p:nvSpPr>
        <p:spPr bwMode="auto">
          <a:xfrm flipV="1">
            <a:off x="2728913" y="4394200"/>
            <a:ext cx="87312" cy="249238"/>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1553" name="Line 17"/>
          <p:cNvSpPr>
            <a:spLocks noChangeShapeType="1"/>
          </p:cNvSpPr>
          <p:nvPr/>
        </p:nvSpPr>
        <p:spPr bwMode="auto">
          <a:xfrm flipH="1" flipV="1">
            <a:off x="2395538" y="4494213"/>
            <a:ext cx="244475" cy="147637"/>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1554" name="Line 18"/>
          <p:cNvSpPr>
            <a:spLocks noChangeShapeType="1"/>
          </p:cNvSpPr>
          <p:nvPr/>
        </p:nvSpPr>
        <p:spPr bwMode="auto">
          <a:xfrm flipH="1" flipV="1">
            <a:off x="3244850" y="5540375"/>
            <a:ext cx="85725" cy="32067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21555" name="Line 19"/>
          <p:cNvSpPr>
            <a:spLocks noChangeShapeType="1"/>
          </p:cNvSpPr>
          <p:nvPr/>
        </p:nvSpPr>
        <p:spPr bwMode="auto">
          <a:xfrm flipV="1">
            <a:off x="3387725" y="5595938"/>
            <a:ext cx="87313" cy="249237"/>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1556" name="Line 20"/>
          <p:cNvSpPr>
            <a:spLocks noChangeShapeType="1"/>
          </p:cNvSpPr>
          <p:nvPr/>
        </p:nvSpPr>
        <p:spPr bwMode="auto">
          <a:xfrm flipH="1" flipV="1">
            <a:off x="3054350" y="5681663"/>
            <a:ext cx="244475" cy="147637"/>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extLst>
      <p:ext uri="{BB962C8B-B14F-4D97-AF65-F5344CB8AC3E}">
        <p14:creationId xmlns:p14="http://schemas.microsoft.com/office/powerpoint/2010/main" val="24640431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ChangeArrowheads="1"/>
          </p:cNvSpPr>
          <p:nvPr/>
        </p:nvSpPr>
        <p:spPr bwMode="auto">
          <a:xfrm>
            <a:off x="709613" y="-1095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Seed photons in low/hard state</a:t>
            </a:r>
            <a:endParaRPr lang="en-GB" sz="4400" b="1">
              <a:solidFill>
                <a:srgbClr val="FF0000"/>
              </a:solidFill>
            </a:endParaRPr>
          </a:p>
        </p:txBody>
      </p:sp>
      <p:sp>
        <p:nvSpPr>
          <p:cNvPr id="322565" name="Rectangle 5"/>
          <p:cNvSpPr>
            <a:spLocks noGrp="1" noChangeArrowheads="1"/>
          </p:cNvSpPr>
          <p:nvPr>
            <p:ph type="body" sz="half" idx="1"/>
          </p:nvPr>
        </p:nvSpPr>
        <p:spPr>
          <a:xfrm>
            <a:off x="357188" y="1085850"/>
            <a:ext cx="8556625" cy="4540250"/>
          </a:xfrm>
          <a:noFill/>
          <a:ln/>
        </p:spPr>
        <p:txBody>
          <a:bodyPr/>
          <a:lstStyle/>
          <a:p>
            <a:r>
              <a:rPr lang="en-GB" sz="2400" dirty="0">
                <a:solidFill>
                  <a:srgbClr val="FFFF99"/>
                </a:solidFill>
              </a:rPr>
              <a:t>Most photons from disc don’t intercept hot flow</a:t>
            </a:r>
          </a:p>
          <a:p>
            <a:r>
              <a:rPr lang="en-GB" sz="2400" dirty="0">
                <a:solidFill>
                  <a:srgbClr val="FFFF99"/>
                </a:solidFill>
              </a:rPr>
              <a:t>So </a:t>
            </a:r>
            <a:r>
              <a:rPr lang="en-GB" sz="2400" dirty="0" err="1">
                <a:solidFill>
                  <a:srgbClr val="FFFF99"/>
                </a:solidFill>
              </a:rPr>
              <a:t>Ls</a:t>
            </a:r>
            <a:r>
              <a:rPr lang="en-GB" sz="2400" dirty="0">
                <a:solidFill>
                  <a:srgbClr val="FFFF99"/>
                </a:solidFill>
              </a:rPr>
              <a:t> &lt;&lt; </a:t>
            </a:r>
            <a:r>
              <a:rPr lang="en-GB" sz="2400" dirty="0" err="1">
                <a:solidFill>
                  <a:srgbClr val="FFFF99"/>
                </a:solidFill>
              </a:rPr>
              <a:t>Lh</a:t>
            </a:r>
            <a:r>
              <a:rPr lang="en-GB" sz="2400" dirty="0">
                <a:solidFill>
                  <a:srgbClr val="FFFF99"/>
                </a:solidFill>
              </a:rPr>
              <a:t> and predict very HARD spectra</a:t>
            </a:r>
          </a:p>
          <a:p>
            <a:r>
              <a:rPr lang="en-GB" sz="2400" dirty="0">
                <a:solidFill>
                  <a:srgbClr val="FFFF99"/>
                </a:solidFill>
              </a:rPr>
              <a:t>Never see this!</a:t>
            </a:r>
          </a:p>
          <a:p>
            <a:r>
              <a:rPr lang="en-GB" sz="2400" dirty="0">
                <a:solidFill>
                  <a:srgbClr val="FFFF99"/>
                </a:solidFill>
              </a:rPr>
              <a:t>So need another source of seed photons</a:t>
            </a:r>
          </a:p>
          <a:p>
            <a:r>
              <a:rPr lang="en-GB" sz="2400" dirty="0">
                <a:solidFill>
                  <a:srgbClr val="FFFF99"/>
                </a:solidFill>
              </a:rPr>
              <a:t>Got B field and hot electrons – the thermal electrons can spiral around the B field lines and give </a:t>
            </a:r>
            <a:r>
              <a:rPr lang="en-GB" sz="2400" dirty="0" err="1">
                <a:solidFill>
                  <a:srgbClr val="FFFF99"/>
                </a:solidFill>
              </a:rPr>
              <a:t>cyclo</a:t>
            </a:r>
            <a:r>
              <a:rPr lang="en-GB" sz="2400" dirty="0">
                <a:solidFill>
                  <a:srgbClr val="FFFF99"/>
                </a:solidFill>
              </a:rPr>
              <a:t>-synchrotron in the flow itself so it makes it own seed photons!</a:t>
            </a:r>
          </a:p>
        </p:txBody>
      </p:sp>
      <p:sp>
        <p:nvSpPr>
          <p:cNvPr id="322566" name="Text Box 6"/>
          <p:cNvSpPr txBox="1">
            <a:spLocks noChangeArrowheads="1"/>
          </p:cNvSpPr>
          <p:nvPr/>
        </p:nvSpPr>
        <p:spPr bwMode="auto">
          <a:xfrm>
            <a:off x="6459538" y="6621463"/>
            <a:ext cx="26844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spcBef>
                <a:spcPct val="50000"/>
              </a:spcBef>
            </a:pPr>
            <a:r>
              <a:rPr lang="en-GB" sz="1600">
                <a:solidFill>
                  <a:srgbClr val="FFFF99"/>
                </a:solidFill>
              </a:rPr>
              <a:t>Chiang &amp; Done 2009</a:t>
            </a:r>
            <a:endParaRPr lang="en-US" sz="1600">
              <a:solidFill>
                <a:srgbClr val="FFFF99"/>
              </a:solidFill>
            </a:endParaRPr>
          </a:p>
        </p:txBody>
      </p:sp>
      <p:sp>
        <p:nvSpPr>
          <p:cNvPr id="322569" name="Line 9"/>
          <p:cNvSpPr>
            <a:spLocks noChangeShapeType="1"/>
          </p:cNvSpPr>
          <p:nvPr/>
        </p:nvSpPr>
        <p:spPr bwMode="auto">
          <a:xfrm flipH="1">
            <a:off x="5230813" y="1133475"/>
            <a:ext cx="0" cy="609600"/>
          </a:xfrm>
          <a:prstGeom prst="line">
            <a:avLst/>
          </a:prstGeom>
          <a:noFill/>
          <a:ln w="38100">
            <a:solidFill>
              <a:schemeClr val="accent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2570" name="Text Box 10"/>
          <p:cNvSpPr txBox="1">
            <a:spLocks noChangeArrowheads="1"/>
          </p:cNvSpPr>
          <p:nvPr/>
        </p:nvSpPr>
        <p:spPr bwMode="auto">
          <a:xfrm>
            <a:off x="4600575" y="1438275"/>
            <a:ext cx="19589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accent2"/>
                </a:solidFill>
              </a:rPr>
              <a:t>x10</a:t>
            </a:r>
            <a:endParaRPr lang="en-US">
              <a:solidFill>
                <a:schemeClr val="accent2"/>
              </a:solidFill>
            </a:endParaRPr>
          </a:p>
        </p:txBody>
      </p:sp>
      <p:grpSp>
        <p:nvGrpSpPr>
          <p:cNvPr id="322581" name="Group 21"/>
          <p:cNvGrpSpPr>
            <a:grpSpLocks/>
          </p:cNvGrpSpPr>
          <p:nvPr/>
        </p:nvGrpSpPr>
        <p:grpSpPr bwMode="auto">
          <a:xfrm>
            <a:off x="117475" y="4625975"/>
            <a:ext cx="9026525" cy="2290763"/>
            <a:chOff x="74" y="3325"/>
            <a:chExt cx="2576" cy="1032"/>
          </a:xfrm>
        </p:grpSpPr>
        <p:pic>
          <p:nvPicPr>
            <p:cNvPr id="322573" name="Picture 13" descr="trans_lhs"/>
            <p:cNvPicPr>
              <a:picLocks noChangeAspect="1" noChangeArrowheads="1"/>
            </p:cNvPicPr>
            <p:nvPr/>
          </p:nvPicPr>
          <p:blipFill>
            <a:blip r:embed="rId2">
              <a:extLst>
                <a:ext uri="{28A0092B-C50C-407E-A947-70E740481C1C}">
                  <a14:useLocalDpi xmlns:a14="http://schemas.microsoft.com/office/drawing/2010/main" val="0"/>
                </a:ext>
              </a:extLst>
            </a:blip>
            <a:srcRect l="12865" t="25606" r="50026" b="66318"/>
            <a:stretch>
              <a:fillRect/>
            </a:stretch>
          </p:blipFill>
          <p:spPr bwMode="auto">
            <a:xfrm>
              <a:off x="74" y="3325"/>
              <a:ext cx="2576" cy="1032"/>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2578" name="Line 18"/>
            <p:cNvSpPr>
              <a:spLocks noChangeShapeType="1"/>
            </p:cNvSpPr>
            <p:nvPr/>
          </p:nvSpPr>
          <p:spPr bwMode="auto">
            <a:xfrm flipH="1" flipV="1">
              <a:off x="2044" y="3490"/>
              <a:ext cx="54" cy="202"/>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22579" name="Line 19"/>
            <p:cNvSpPr>
              <a:spLocks noChangeShapeType="1"/>
            </p:cNvSpPr>
            <p:nvPr/>
          </p:nvSpPr>
          <p:spPr bwMode="auto">
            <a:xfrm flipV="1">
              <a:off x="2134" y="3525"/>
              <a:ext cx="55" cy="157"/>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2580" name="Line 20"/>
            <p:cNvSpPr>
              <a:spLocks noChangeShapeType="1"/>
            </p:cNvSpPr>
            <p:nvPr/>
          </p:nvSpPr>
          <p:spPr bwMode="auto">
            <a:xfrm flipH="1" flipV="1">
              <a:off x="1924" y="3579"/>
              <a:ext cx="154" cy="93"/>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grpSp>
      <p:sp>
        <p:nvSpPr>
          <p:cNvPr id="322583" name="Line 23"/>
          <p:cNvSpPr>
            <a:spLocks noChangeShapeType="1"/>
          </p:cNvSpPr>
          <p:nvPr/>
        </p:nvSpPr>
        <p:spPr bwMode="auto">
          <a:xfrm>
            <a:off x="2932113" y="5356225"/>
            <a:ext cx="1247775" cy="260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2586" name="Freeform 26"/>
          <p:cNvSpPr>
            <a:spLocks/>
          </p:cNvSpPr>
          <p:nvPr/>
        </p:nvSpPr>
        <p:spPr bwMode="auto">
          <a:xfrm>
            <a:off x="3149600" y="5326063"/>
            <a:ext cx="827088" cy="422275"/>
          </a:xfrm>
          <a:custGeom>
            <a:avLst/>
            <a:gdLst>
              <a:gd name="T0" fmla="*/ 0 w 521"/>
              <a:gd name="T1" fmla="*/ 119 h 266"/>
              <a:gd name="T2" fmla="*/ 46 w 521"/>
              <a:gd name="T3" fmla="*/ 46 h 266"/>
              <a:gd name="T4" fmla="*/ 119 w 521"/>
              <a:gd name="T5" fmla="*/ 0 h 266"/>
              <a:gd name="T6" fmla="*/ 192 w 521"/>
              <a:gd name="T7" fmla="*/ 10 h 266"/>
              <a:gd name="T8" fmla="*/ 201 w 521"/>
              <a:gd name="T9" fmla="*/ 37 h 266"/>
              <a:gd name="T10" fmla="*/ 174 w 521"/>
              <a:gd name="T11" fmla="*/ 229 h 266"/>
              <a:gd name="T12" fmla="*/ 146 w 521"/>
              <a:gd name="T13" fmla="*/ 220 h 266"/>
              <a:gd name="T14" fmla="*/ 219 w 521"/>
              <a:gd name="T15" fmla="*/ 55 h 266"/>
              <a:gd name="T16" fmla="*/ 302 w 521"/>
              <a:gd name="T17" fmla="*/ 28 h 266"/>
              <a:gd name="T18" fmla="*/ 329 w 521"/>
              <a:gd name="T19" fmla="*/ 19 h 266"/>
              <a:gd name="T20" fmla="*/ 384 w 521"/>
              <a:gd name="T21" fmla="*/ 74 h 266"/>
              <a:gd name="T22" fmla="*/ 329 w 521"/>
              <a:gd name="T23" fmla="*/ 266 h 266"/>
              <a:gd name="T24" fmla="*/ 338 w 521"/>
              <a:gd name="T25" fmla="*/ 211 h 266"/>
              <a:gd name="T26" fmla="*/ 457 w 521"/>
              <a:gd name="T27" fmla="*/ 74 h 266"/>
              <a:gd name="T28" fmla="*/ 521 w 521"/>
              <a:gd name="T29" fmla="*/ 10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266">
                <a:moveTo>
                  <a:pt x="0" y="119"/>
                </a:moveTo>
                <a:cubicBezTo>
                  <a:pt x="9" y="92"/>
                  <a:pt x="20" y="61"/>
                  <a:pt x="46" y="46"/>
                </a:cubicBezTo>
                <a:cubicBezTo>
                  <a:pt x="74" y="30"/>
                  <a:pt x="95" y="25"/>
                  <a:pt x="119" y="0"/>
                </a:cubicBezTo>
                <a:cubicBezTo>
                  <a:pt x="143" y="3"/>
                  <a:pt x="170" y="0"/>
                  <a:pt x="192" y="10"/>
                </a:cubicBezTo>
                <a:cubicBezTo>
                  <a:pt x="201" y="14"/>
                  <a:pt x="201" y="28"/>
                  <a:pt x="201" y="37"/>
                </a:cubicBezTo>
                <a:cubicBezTo>
                  <a:pt x="201" y="126"/>
                  <a:pt x="192" y="157"/>
                  <a:pt x="174" y="229"/>
                </a:cubicBezTo>
                <a:cubicBezTo>
                  <a:pt x="165" y="226"/>
                  <a:pt x="148" y="229"/>
                  <a:pt x="146" y="220"/>
                </a:cubicBezTo>
                <a:cubicBezTo>
                  <a:pt x="136" y="181"/>
                  <a:pt x="181" y="74"/>
                  <a:pt x="219" y="55"/>
                </a:cubicBezTo>
                <a:cubicBezTo>
                  <a:pt x="222" y="53"/>
                  <a:pt x="287" y="33"/>
                  <a:pt x="302" y="28"/>
                </a:cubicBezTo>
                <a:cubicBezTo>
                  <a:pt x="311" y="25"/>
                  <a:pt x="329" y="19"/>
                  <a:pt x="329" y="19"/>
                </a:cubicBezTo>
                <a:cubicBezTo>
                  <a:pt x="373" y="33"/>
                  <a:pt x="354" y="43"/>
                  <a:pt x="384" y="74"/>
                </a:cubicBezTo>
                <a:cubicBezTo>
                  <a:pt x="407" y="166"/>
                  <a:pt x="423" y="233"/>
                  <a:pt x="329" y="266"/>
                </a:cubicBezTo>
                <a:cubicBezTo>
                  <a:pt x="314" y="221"/>
                  <a:pt x="317" y="254"/>
                  <a:pt x="338" y="211"/>
                </a:cubicBezTo>
                <a:cubicBezTo>
                  <a:pt x="374" y="137"/>
                  <a:pt x="391" y="118"/>
                  <a:pt x="457" y="74"/>
                </a:cubicBezTo>
                <a:cubicBezTo>
                  <a:pt x="471" y="77"/>
                  <a:pt x="521" y="81"/>
                  <a:pt x="521" y="101"/>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22587" name="Freeform 27"/>
          <p:cNvSpPr>
            <a:spLocks/>
          </p:cNvSpPr>
          <p:nvPr/>
        </p:nvSpPr>
        <p:spPr bwMode="auto">
          <a:xfrm rot="-574965">
            <a:off x="3689350" y="4840288"/>
            <a:ext cx="796925" cy="473075"/>
          </a:xfrm>
          <a:custGeom>
            <a:avLst/>
            <a:gdLst>
              <a:gd name="T0" fmla="*/ 0 w 905"/>
              <a:gd name="T1" fmla="*/ 673 h 673"/>
              <a:gd name="T2" fmla="*/ 55 w 905"/>
              <a:gd name="T3" fmla="*/ 427 h 673"/>
              <a:gd name="T4" fmla="*/ 274 w 905"/>
              <a:gd name="T5" fmla="*/ 472 h 673"/>
              <a:gd name="T6" fmla="*/ 338 w 905"/>
              <a:gd name="T7" fmla="*/ 244 h 673"/>
              <a:gd name="T8" fmla="*/ 557 w 905"/>
              <a:gd name="T9" fmla="*/ 280 h 673"/>
              <a:gd name="T10" fmla="*/ 576 w 905"/>
              <a:gd name="T11" fmla="*/ 88 h 673"/>
              <a:gd name="T12" fmla="*/ 751 w 905"/>
              <a:gd name="T13" fmla="*/ 129 h 673"/>
              <a:gd name="T14" fmla="*/ 905 w 905"/>
              <a:gd name="T15" fmla="*/ 0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5" h="673">
                <a:moveTo>
                  <a:pt x="0" y="673"/>
                </a:moveTo>
                <a:cubicBezTo>
                  <a:pt x="9" y="634"/>
                  <a:pt x="9" y="460"/>
                  <a:pt x="55" y="427"/>
                </a:cubicBezTo>
                <a:cubicBezTo>
                  <a:pt x="101" y="394"/>
                  <a:pt x="227" y="502"/>
                  <a:pt x="274" y="472"/>
                </a:cubicBezTo>
                <a:cubicBezTo>
                  <a:pt x="321" y="442"/>
                  <a:pt x="291" y="276"/>
                  <a:pt x="338" y="244"/>
                </a:cubicBezTo>
                <a:cubicBezTo>
                  <a:pt x="385" y="212"/>
                  <a:pt x="517" y="306"/>
                  <a:pt x="557" y="280"/>
                </a:cubicBezTo>
                <a:cubicBezTo>
                  <a:pt x="597" y="254"/>
                  <a:pt x="544" y="113"/>
                  <a:pt x="576" y="88"/>
                </a:cubicBezTo>
                <a:cubicBezTo>
                  <a:pt x="608" y="63"/>
                  <a:pt x="696" y="144"/>
                  <a:pt x="751" y="129"/>
                </a:cubicBezTo>
                <a:cubicBezTo>
                  <a:pt x="806" y="114"/>
                  <a:pt x="873" y="27"/>
                  <a:pt x="905"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extLst>
      <p:ext uri="{BB962C8B-B14F-4D97-AF65-F5344CB8AC3E}">
        <p14:creationId xmlns:p14="http://schemas.microsoft.com/office/powerpoint/2010/main" val="20616304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sz="half" idx="1"/>
          </p:nvPr>
        </p:nvSpPr>
        <p:spPr>
          <a:xfrm>
            <a:off x="304800" y="2155825"/>
            <a:ext cx="4064000" cy="4189413"/>
          </a:xfrm>
          <a:noFill/>
        </p:spPr>
        <p:txBody>
          <a:bodyPr/>
          <a:lstStyle/>
          <a:p>
            <a:pPr eaLnBrk="1" hangingPunct="1"/>
            <a:r>
              <a:rPr lang="en-GB" sz="2400" smtClean="0">
                <a:solidFill>
                  <a:srgbClr val="FFFF99"/>
                </a:solidFill>
              </a:rPr>
              <a:t>Bewildering variety of spectra from single object</a:t>
            </a:r>
          </a:p>
          <a:p>
            <a:pPr eaLnBrk="1" hangingPunct="1"/>
            <a:r>
              <a:rPr lang="en-GB" sz="2400" smtClean="0">
                <a:solidFill>
                  <a:srgbClr val="FFFF99"/>
                </a:solidFill>
              </a:rPr>
              <a:t>Underlying pattern</a:t>
            </a:r>
          </a:p>
          <a:p>
            <a:pPr eaLnBrk="1" hangingPunct="1"/>
            <a:r>
              <a:rPr lang="en-GB" sz="2400" smtClean="0">
                <a:solidFill>
                  <a:srgbClr val="FFFF99"/>
                </a:solidFill>
              </a:rPr>
              <a:t>High </a:t>
            </a:r>
            <a:r>
              <a:rPr lang="en-GB" sz="2400" i="1" smtClean="0">
                <a:solidFill>
                  <a:srgbClr val="FFFF99"/>
                </a:solidFill>
              </a:rPr>
              <a:t>L</a:t>
            </a:r>
            <a:r>
              <a:rPr lang="en-GB" sz="2400" smtClean="0">
                <a:solidFill>
                  <a:srgbClr val="FFFF99"/>
                </a:solidFill>
              </a:rPr>
              <a:t>/</a:t>
            </a:r>
            <a:r>
              <a:rPr lang="en-GB" sz="2400" i="1" smtClean="0">
                <a:solidFill>
                  <a:srgbClr val="FFFF99"/>
                </a:solidFill>
              </a:rPr>
              <a:t>L</a:t>
            </a:r>
            <a:r>
              <a:rPr lang="en-GB" sz="2400" baseline="-25000" smtClean="0">
                <a:solidFill>
                  <a:srgbClr val="FFFF99"/>
                </a:solidFill>
              </a:rPr>
              <a:t>Edd</a:t>
            </a:r>
            <a:r>
              <a:rPr lang="en-GB" sz="2400" smtClean="0">
                <a:solidFill>
                  <a:srgbClr val="FFFF99"/>
                </a:solidFill>
              </a:rPr>
              <a:t>:</a:t>
            </a:r>
            <a:r>
              <a:rPr lang="en-GB" sz="2400" baseline="-25000" smtClean="0">
                <a:solidFill>
                  <a:srgbClr val="FFFF99"/>
                </a:solidFill>
              </a:rPr>
              <a:t> </a:t>
            </a:r>
            <a:r>
              <a:rPr lang="en-GB" sz="2400" smtClean="0">
                <a:solidFill>
                  <a:srgbClr val="FFFF99"/>
                </a:solidFill>
              </a:rPr>
              <a:t>soft spectrum, peaks at </a:t>
            </a:r>
            <a:r>
              <a:rPr lang="en-GB" sz="2400" i="1" smtClean="0">
                <a:solidFill>
                  <a:srgbClr val="FFFF99"/>
                </a:solidFill>
              </a:rPr>
              <a:t>kT</a:t>
            </a:r>
            <a:r>
              <a:rPr lang="en-GB" sz="2400" baseline="-25000" smtClean="0">
                <a:solidFill>
                  <a:srgbClr val="FFFF99"/>
                </a:solidFill>
              </a:rPr>
              <a:t>max </a:t>
            </a:r>
            <a:r>
              <a:rPr lang="en-GB" sz="2400" smtClean="0">
                <a:solidFill>
                  <a:srgbClr val="FFFF99"/>
                </a:solidFill>
              </a:rPr>
              <a:t>often disc-like, plus tail</a:t>
            </a:r>
            <a:endParaRPr lang="en-GB" sz="2400" baseline="-25000" smtClean="0">
              <a:solidFill>
                <a:srgbClr val="FFFF99"/>
              </a:solidFill>
            </a:endParaRPr>
          </a:p>
          <a:p>
            <a:pPr eaLnBrk="1" hangingPunct="1"/>
            <a:r>
              <a:rPr lang="en-GB" sz="2400" smtClean="0">
                <a:solidFill>
                  <a:srgbClr val="FFFF99"/>
                </a:solidFill>
              </a:rPr>
              <a:t>Lower </a:t>
            </a:r>
            <a:r>
              <a:rPr lang="en-GB" sz="2400" i="1" smtClean="0">
                <a:solidFill>
                  <a:srgbClr val="FFFF99"/>
                </a:solidFill>
              </a:rPr>
              <a:t>L</a:t>
            </a:r>
            <a:r>
              <a:rPr lang="en-GB" sz="2400" smtClean="0">
                <a:solidFill>
                  <a:srgbClr val="FFFF99"/>
                </a:solidFill>
              </a:rPr>
              <a:t>/</a:t>
            </a:r>
            <a:r>
              <a:rPr lang="en-GB" sz="2400" i="1" smtClean="0">
                <a:solidFill>
                  <a:srgbClr val="FFFF99"/>
                </a:solidFill>
              </a:rPr>
              <a:t>L</a:t>
            </a:r>
            <a:r>
              <a:rPr lang="en-GB" sz="2400" baseline="-25000" smtClean="0">
                <a:solidFill>
                  <a:srgbClr val="FFFF99"/>
                </a:solidFill>
              </a:rPr>
              <a:t>Edd</a:t>
            </a:r>
            <a:r>
              <a:rPr lang="en-GB" sz="2400" smtClean="0">
                <a:solidFill>
                  <a:srgbClr val="FFFF99"/>
                </a:solidFill>
              </a:rPr>
              <a:t>:</a:t>
            </a:r>
            <a:r>
              <a:rPr lang="en-GB" sz="2400" baseline="-25000" smtClean="0">
                <a:solidFill>
                  <a:srgbClr val="FFFF99"/>
                </a:solidFill>
              </a:rPr>
              <a:t> </a:t>
            </a:r>
            <a:r>
              <a:rPr lang="en-GB" sz="2400" smtClean="0">
                <a:solidFill>
                  <a:srgbClr val="FFFF99"/>
                </a:solidFill>
              </a:rPr>
              <a:t>hard spectrum, peaks at high energies, not like a disc</a:t>
            </a:r>
          </a:p>
        </p:txBody>
      </p:sp>
      <p:sp>
        <p:nvSpPr>
          <p:cNvPr id="45059" name="Text Box 3"/>
          <p:cNvSpPr txBox="1">
            <a:spLocks noChangeArrowheads="1"/>
          </p:cNvSpPr>
          <p:nvPr/>
        </p:nvSpPr>
        <p:spPr bwMode="auto">
          <a:xfrm>
            <a:off x="6757988" y="6450013"/>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1600">
                <a:solidFill>
                  <a:srgbClr val="FFFF99"/>
                </a:solidFill>
              </a:rPr>
              <a:t>Gierlinski &amp; Done 2003</a:t>
            </a:r>
          </a:p>
        </p:txBody>
      </p:sp>
      <p:sp>
        <p:nvSpPr>
          <p:cNvPr id="45060" name="Rectangle 4"/>
          <p:cNvSpPr>
            <a:spLocks noChangeArrowheads="1"/>
          </p:cNvSpPr>
          <p:nvPr/>
        </p:nvSpPr>
        <p:spPr bwMode="auto">
          <a:xfrm>
            <a:off x="107504" y="119063"/>
            <a:ext cx="84343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err="1" smtClean="0">
                <a:solidFill>
                  <a:srgbClr val="FFCC00"/>
                </a:solidFill>
              </a:rPr>
              <a:t>Comptonisation</a:t>
            </a:r>
            <a:r>
              <a:rPr lang="en-GB" sz="4400" b="1" dirty="0" smtClean="0">
                <a:solidFill>
                  <a:srgbClr val="FFCC00"/>
                </a:solidFill>
              </a:rPr>
              <a:t> in high/soft state </a:t>
            </a:r>
            <a:endParaRPr lang="en-GB" sz="4400" b="1" dirty="0">
              <a:solidFill>
                <a:srgbClr val="FFCC00"/>
              </a:solidFill>
            </a:endParaRPr>
          </a:p>
        </p:txBody>
      </p:sp>
      <p:pic>
        <p:nvPicPr>
          <p:cNvPr id="45061" name="Picture 5" descr="1550_states"/>
          <p:cNvPicPr preferRelativeResize="0">
            <a:picLocks noChangeArrowheads="1"/>
          </p:cNvPicPr>
          <p:nvPr/>
        </p:nvPicPr>
        <p:blipFill>
          <a:blip r:embed="rId2" cstate="print">
            <a:extLst>
              <a:ext uri="{28A0092B-C50C-407E-A947-70E740481C1C}">
                <a14:useLocalDpi xmlns:a14="http://schemas.microsoft.com/office/drawing/2010/main" val="0"/>
              </a:ext>
            </a:extLst>
          </a:blip>
          <a:srcRect l="6479" t="18414" r="28062" b="20569"/>
          <a:stretch>
            <a:fillRect/>
          </a:stretch>
        </p:blipFill>
        <p:spPr bwMode="auto">
          <a:xfrm>
            <a:off x="4532313" y="2097088"/>
            <a:ext cx="43195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6666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sz="half" idx="1"/>
          </p:nvPr>
        </p:nvSpPr>
        <p:spPr>
          <a:xfrm>
            <a:off x="107504" y="1759867"/>
            <a:ext cx="4064000" cy="4189413"/>
          </a:xfrm>
          <a:noFill/>
        </p:spPr>
        <p:txBody>
          <a:bodyPr/>
          <a:lstStyle/>
          <a:p>
            <a:pPr eaLnBrk="1" hangingPunct="1"/>
            <a:r>
              <a:rPr lang="en-GB" sz="2400" dirty="0" smtClean="0">
                <a:solidFill>
                  <a:srgbClr val="FFFF99"/>
                </a:solidFill>
              </a:rPr>
              <a:t>All spectra accompanied by tail to high energies</a:t>
            </a:r>
          </a:p>
          <a:p>
            <a:pPr eaLnBrk="1" hangingPunct="1"/>
            <a:r>
              <a:rPr lang="en-GB" sz="2400" dirty="0" smtClean="0">
                <a:solidFill>
                  <a:srgbClr val="FFFF99"/>
                </a:solidFill>
              </a:rPr>
              <a:t>Tail carries very little fraction of bolometric power in disc dominated high/soft state</a:t>
            </a:r>
          </a:p>
          <a:p>
            <a:pPr eaLnBrk="1" hangingPunct="1"/>
            <a:r>
              <a:rPr lang="en-GB" sz="2400" dirty="0" smtClean="0">
                <a:solidFill>
                  <a:srgbClr val="FFFF99"/>
                </a:solidFill>
              </a:rPr>
              <a:t>Lower </a:t>
            </a:r>
            <a:r>
              <a:rPr lang="en-GB" sz="2400" i="1" dirty="0" smtClean="0">
                <a:solidFill>
                  <a:srgbClr val="FFFF99"/>
                </a:solidFill>
              </a:rPr>
              <a:t>L</a:t>
            </a:r>
            <a:r>
              <a:rPr lang="en-GB" sz="2400" dirty="0" smtClean="0">
                <a:solidFill>
                  <a:srgbClr val="FFFF99"/>
                </a:solidFill>
              </a:rPr>
              <a:t>/</a:t>
            </a:r>
            <a:r>
              <a:rPr lang="en-GB" sz="2400" i="1" dirty="0" err="1" smtClean="0">
                <a:solidFill>
                  <a:srgbClr val="FFFF99"/>
                </a:solidFill>
              </a:rPr>
              <a:t>L</a:t>
            </a:r>
            <a:r>
              <a:rPr lang="en-GB" sz="2400" baseline="-25000" dirty="0" err="1" smtClean="0">
                <a:solidFill>
                  <a:srgbClr val="FFFF99"/>
                </a:solidFill>
              </a:rPr>
              <a:t>Edd</a:t>
            </a:r>
            <a:r>
              <a:rPr lang="en-GB" sz="2400" dirty="0" err="1" smtClean="0">
                <a:solidFill>
                  <a:srgbClr val="FFFF99"/>
                </a:solidFill>
              </a:rPr>
              <a:t>:low</a:t>
            </a:r>
            <a:r>
              <a:rPr lang="en-GB" sz="2400" dirty="0" smtClean="0">
                <a:solidFill>
                  <a:srgbClr val="FFFF99"/>
                </a:solidFill>
              </a:rPr>
              <a:t>/</a:t>
            </a:r>
            <a:r>
              <a:rPr lang="en-GB" sz="2400" baseline="-25000" dirty="0" smtClean="0">
                <a:solidFill>
                  <a:srgbClr val="FFFF99"/>
                </a:solidFill>
              </a:rPr>
              <a:t> </a:t>
            </a:r>
            <a:r>
              <a:rPr lang="en-GB" sz="2400" dirty="0" smtClean="0">
                <a:solidFill>
                  <a:srgbClr val="FFFF99"/>
                </a:solidFill>
              </a:rPr>
              <a:t>hard spectrum, peaks at high energies, not like a </a:t>
            </a:r>
            <a:r>
              <a:rPr lang="en-GB" sz="2400" dirty="0" smtClean="0">
                <a:solidFill>
                  <a:srgbClr val="FFFF99"/>
                </a:solidFill>
              </a:rPr>
              <a:t>disc</a:t>
            </a:r>
          </a:p>
          <a:p>
            <a:pPr eaLnBrk="1" hangingPunct="1"/>
            <a:r>
              <a:rPr lang="en-GB" sz="2400" dirty="0" smtClean="0">
                <a:solidFill>
                  <a:srgbClr val="FFFF99"/>
                </a:solidFill>
              </a:rPr>
              <a:t>Intermediate spectra (HIMS/SIMS) </a:t>
            </a:r>
          </a:p>
          <a:p>
            <a:pPr eaLnBrk="1" hangingPunct="1"/>
            <a:r>
              <a:rPr lang="en-GB" sz="2400" dirty="0" smtClean="0">
                <a:solidFill>
                  <a:srgbClr val="FFFF99"/>
                </a:solidFill>
              </a:rPr>
              <a:t>High L/</a:t>
            </a:r>
            <a:r>
              <a:rPr lang="en-GB" sz="2400" dirty="0" err="1" smtClean="0">
                <a:solidFill>
                  <a:srgbClr val="FFFF99"/>
                </a:solidFill>
              </a:rPr>
              <a:t>LEdd</a:t>
            </a:r>
            <a:r>
              <a:rPr lang="en-GB" sz="2400" dirty="0" smtClean="0">
                <a:solidFill>
                  <a:srgbClr val="FFFF99"/>
                </a:solidFill>
              </a:rPr>
              <a:t> very high state </a:t>
            </a:r>
            <a:endParaRPr lang="en-GB" sz="2400" dirty="0" smtClean="0">
              <a:solidFill>
                <a:srgbClr val="FFFF99"/>
              </a:solidFill>
            </a:endParaRPr>
          </a:p>
        </p:txBody>
      </p:sp>
      <p:sp>
        <p:nvSpPr>
          <p:cNvPr id="45059" name="Text Box 3"/>
          <p:cNvSpPr txBox="1">
            <a:spLocks noChangeArrowheads="1"/>
          </p:cNvSpPr>
          <p:nvPr/>
        </p:nvSpPr>
        <p:spPr bwMode="auto">
          <a:xfrm>
            <a:off x="6757988" y="6450013"/>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1600">
                <a:solidFill>
                  <a:srgbClr val="FFFF99"/>
                </a:solidFill>
              </a:rPr>
              <a:t>Gierlinski &amp; Done 2003</a:t>
            </a:r>
          </a:p>
        </p:txBody>
      </p:sp>
      <p:sp>
        <p:nvSpPr>
          <p:cNvPr id="45060" name="Rectangle 4"/>
          <p:cNvSpPr>
            <a:spLocks noChangeArrowheads="1"/>
          </p:cNvSpPr>
          <p:nvPr/>
        </p:nvSpPr>
        <p:spPr bwMode="auto">
          <a:xfrm>
            <a:off x="107504" y="119063"/>
            <a:ext cx="84343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smtClean="0">
                <a:solidFill>
                  <a:srgbClr val="FFCC00"/>
                </a:solidFill>
              </a:rPr>
              <a:t>Spectra not all dominated by disc</a:t>
            </a:r>
            <a:endParaRPr lang="en-GB" sz="4400" b="1" dirty="0">
              <a:solidFill>
                <a:srgbClr val="FFCC00"/>
              </a:solidFill>
            </a:endParaRPr>
          </a:p>
        </p:txBody>
      </p:sp>
      <p:pic>
        <p:nvPicPr>
          <p:cNvPr id="45061" name="Picture 5" descr="1550_states"/>
          <p:cNvPicPr preferRelativeResize="0">
            <a:picLocks noChangeArrowheads="1"/>
          </p:cNvPicPr>
          <p:nvPr/>
        </p:nvPicPr>
        <p:blipFill>
          <a:blip r:embed="rId2" cstate="print">
            <a:extLst>
              <a:ext uri="{28A0092B-C50C-407E-A947-70E740481C1C}">
                <a14:useLocalDpi xmlns:a14="http://schemas.microsoft.com/office/drawing/2010/main" val="0"/>
              </a:ext>
            </a:extLst>
          </a:blip>
          <a:srcRect l="6479" t="18414" r="28062" b="20569"/>
          <a:stretch>
            <a:fillRect/>
          </a:stretch>
        </p:blipFill>
        <p:spPr bwMode="auto">
          <a:xfrm>
            <a:off x="4532313" y="2097088"/>
            <a:ext cx="43195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392113" y="4775200"/>
            <a:ext cx="8243887" cy="1654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pic>
        <p:nvPicPr>
          <p:cNvPr id="256003" name="Picture 3" descr="two_states_eq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593850"/>
            <a:ext cx="6218237" cy="3668713"/>
          </a:xfrm>
          <a:prstGeom prst="rect">
            <a:avLst/>
          </a:prstGeom>
          <a:noFill/>
          <a:extLst>
            <a:ext uri="{909E8E84-426E-40DD-AFC4-6F175D3DCCD1}">
              <a14:hiddenFill xmlns:a14="http://schemas.microsoft.com/office/drawing/2010/main">
                <a:solidFill>
                  <a:srgbClr val="FFFFFF"/>
                </a:solidFill>
              </a14:hiddenFill>
            </a:ext>
          </a:extLst>
        </p:spPr>
      </p:pic>
      <p:sp>
        <p:nvSpPr>
          <p:cNvPr id="256004" name="Rectangle 4"/>
          <p:cNvSpPr>
            <a:spLocks noGrp="1" noChangeArrowheads="1"/>
          </p:cNvSpPr>
          <p:nvPr>
            <p:ph type="title"/>
          </p:nvPr>
        </p:nvSpPr>
        <p:spPr>
          <a:xfrm>
            <a:off x="685800" y="266700"/>
            <a:ext cx="7772400" cy="1143000"/>
          </a:xfrm>
        </p:spPr>
        <p:txBody>
          <a:bodyPr/>
          <a:lstStyle/>
          <a:p>
            <a:r>
              <a:rPr lang="en-GB" b="1">
                <a:solidFill>
                  <a:srgbClr val="FFCC00"/>
                </a:solidFill>
              </a:rPr>
              <a:t>Observations</a:t>
            </a:r>
            <a:endParaRPr lang="en-GB" b="1" baseline="-25000">
              <a:solidFill>
                <a:srgbClr val="FFCC00"/>
              </a:solidFill>
            </a:endParaRPr>
          </a:p>
        </p:txBody>
      </p:sp>
      <p:sp>
        <p:nvSpPr>
          <p:cNvPr id="256005" name="Rectangle 5"/>
          <p:cNvSpPr>
            <a:spLocks noGrp="1" noChangeArrowheads="1"/>
          </p:cNvSpPr>
          <p:nvPr>
            <p:ph type="body" sz="half" idx="1"/>
          </p:nvPr>
        </p:nvSpPr>
        <p:spPr>
          <a:xfrm>
            <a:off x="673100" y="4895850"/>
            <a:ext cx="3848100" cy="1897063"/>
          </a:xfrm>
        </p:spPr>
        <p:txBody>
          <a:bodyPr/>
          <a:lstStyle/>
          <a:p>
            <a:r>
              <a:rPr lang="en-GB" sz="2400" dirty="0">
                <a:solidFill>
                  <a:schemeClr val="accent2"/>
                </a:solidFill>
              </a:rPr>
              <a:t>Low state spectra peak at 100 </a:t>
            </a:r>
            <a:r>
              <a:rPr lang="en-GB" sz="2400" dirty="0" err="1">
                <a:solidFill>
                  <a:schemeClr val="accent2"/>
                </a:solidFill>
              </a:rPr>
              <a:t>keV</a:t>
            </a:r>
            <a:r>
              <a:rPr lang="en-GB" sz="2400" dirty="0">
                <a:solidFill>
                  <a:schemeClr val="accent2"/>
                </a:solidFill>
              </a:rPr>
              <a:t>. Well modelled by thermal electrons </a:t>
            </a:r>
            <a:r>
              <a:rPr lang="en-GB" sz="2400" dirty="0">
                <a:solidFill>
                  <a:schemeClr val="accent2"/>
                </a:solidFill>
                <a:latin typeface="Symbol" pitchFamily="18" charset="2"/>
              </a:rPr>
              <a:t>Q~0.1-0.2 t</a:t>
            </a:r>
            <a:r>
              <a:rPr lang="en-GB" sz="2400" dirty="0">
                <a:solidFill>
                  <a:schemeClr val="accent2"/>
                </a:solidFill>
              </a:rPr>
              <a:t>~1</a:t>
            </a:r>
          </a:p>
        </p:txBody>
      </p:sp>
      <p:sp>
        <p:nvSpPr>
          <p:cNvPr id="256006" name="Rectangle 6"/>
          <p:cNvSpPr>
            <a:spLocks noChangeArrowheads="1"/>
          </p:cNvSpPr>
          <p:nvPr/>
        </p:nvSpPr>
        <p:spPr bwMode="auto">
          <a:xfrm>
            <a:off x="4446588" y="1673225"/>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600"/>
              <a:t>Cyg X-1: Gierlinski et al 1999</a:t>
            </a:r>
          </a:p>
        </p:txBody>
      </p:sp>
      <p:sp>
        <p:nvSpPr>
          <p:cNvPr id="256007" name="Rectangle 7"/>
          <p:cNvSpPr>
            <a:spLocks noChangeArrowheads="1"/>
          </p:cNvSpPr>
          <p:nvPr/>
        </p:nvSpPr>
        <p:spPr bwMode="auto">
          <a:xfrm>
            <a:off x="4991100" y="4895850"/>
            <a:ext cx="38481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a:solidFill>
                  <a:srgbClr val="FF3300"/>
                </a:solidFill>
              </a:rPr>
              <a:t>High state spectra need predominantly non-thermal electron distribution</a:t>
            </a:r>
          </a:p>
        </p:txBody>
      </p:sp>
    </p:spTree>
    <p:extLst>
      <p:ext uri="{BB962C8B-B14F-4D97-AF65-F5344CB8AC3E}">
        <p14:creationId xmlns:p14="http://schemas.microsoft.com/office/powerpoint/2010/main" val="4169868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190500" y="1992313"/>
            <a:ext cx="4587875"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If  </a:t>
            </a:r>
            <a:r>
              <a:rPr lang="en-GB">
                <a:solidFill>
                  <a:srgbClr val="FFFF99"/>
                </a:solidFill>
                <a:latin typeface="Symbol" pitchFamily="18" charset="2"/>
              </a:rPr>
              <a:t>e</a:t>
            </a:r>
            <a:r>
              <a:rPr lang="en-GB" baseline="-25000">
                <a:solidFill>
                  <a:srgbClr val="FFFF99"/>
                </a:solidFill>
              </a:rPr>
              <a:t>in</a:t>
            </a:r>
            <a:r>
              <a:rPr lang="en-GB">
                <a:solidFill>
                  <a:srgbClr val="FFFF99"/>
                </a:solidFill>
              </a:rPr>
              <a:t> &lt;&lt; </a:t>
            </a:r>
            <a:r>
              <a:rPr lang="en-GB">
                <a:solidFill>
                  <a:srgbClr val="FFFF99"/>
                </a:solidFill>
                <a:latin typeface="Symbol" pitchFamily="18" charset="2"/>
              </a:rPr>
              <a:t>g</a:t>
            </a:r>
            <a:r>
              <a:rPr lang="en-GB">
                <a:solidFill>
                  <a:srgbClr val="FFFF99"/>
                </a:solidFill>
              </a:rPr>
              <a:t> then electron has most energy so loses it to photon </a:t>
            </a:r>
          </a:p>
          <a:p>
            <a:pPr marL="342900" indent="-342900" algn="l">
              <a:lnSpc>
                <a:spcPct val="90000"/>
              </a:lnSpc>
              <a:spcBef>
                <a:spcPct val="20000"/>
              </a:spcBef>
              <a:buFontTx/>
              <a:buChar char="•"/>
            </a:pPr>
            <a:r>
              <a:rPr lang="en-GB">
                <a:solidFill>
                  <a:srgbClr val="FFFF99"/>
                </a:solidFill>
              </a:rPr>
              <a:t>Average over angle for isotropic electron and photon distribution. </a:t>
            </a:r>
          </a:p>
          <a:p>
            <a:pPr marL="342900" indent="-342900" algn="l">
              <a:lnSpc>
                <a:spcPct val="90000"/>
              </a:lnSpc>
              <a:spcBef>
                <a:spcPct val="20000"/>
              </a:spcBef>
              <a:buFontTx/>
              <a:buChar char="•"/>
            </a:pPr>
            <a:r>
              <a:rPr lang="en-GB">
                <a:solidFill>
                  <a:srgbClr val="FFFF99"/>
                </a:solidFill>
              </a:rPr>
              <a:t>Output photons beamed into angle 1/</a:t>
            </a:r>
            <a:r>
              <a:rPr lang="en-GB">
                <a:solidFill>
                  <a:srgbClr val="FFFF99"/>
                </a:solidFill>
                <a:latin typeface="Symbol" pitchFamily="18" charset="2"/>
              </a:rPr>
              <a:t>g</a:t>
            </a:r>
            <a:r>
              <a:rPr lang="en-GB">
                <a:solidFill>
                  <a:srgbClr val="FFFF99"/>
                </a:solidFill>
              </a:rPr>
              <a:t> from electrons</a:t>
            </a:r>
            <a:endParaRPr lang="en-GB" baseline="30000">
              <a:solidFill>
                <a:srgbClr val="FFFF99"/>
              </a:solidFill>
            </a:endParaRPr>
          </a:p>
          <a:p>
            <a:pPr marL="342900" indent="-342900" algn="l">
              <a:lnSpc>
                <a:spcPct val="90000"/>
              </a:lnSpc>
              <a:spcBef>
                <a:spcPct val="20000"/>
              </a:spcBef>
              <a:buFontTx/>
              <a:buChar char="•"/>
            </a:pPr>
            <a:r>
              <a:rPr lang="en-GB">
                <a:solidFill>
                  <a:srgbClr val="FFFF99"/>
                </a:solidFill>
              </a:rPr>
              <a:t>Nonthermal </a:t>
            </a:r>
            <a:r>
              <a:rPr lang="en-GB">
                <a:solidFill>
                  <a:srgbClr val="FFFF99"/>
                </a:solidFill>
                <a:latin typeface="Symbol" pitchFamily="18" charset="2"/>
              </a:rPr>
              <a:t>e</a:t>
            </a:r>
            <a:r>
              <a:rPr lang="en-GB" baseline="-25000">
                <a:solidFill>
                  <a:srgbClr val="FFFF99"/>
                </a:solidFill>
              </a:rPr>
              <a:t>out </a:t>
            </a:r>
            <a:r>
              <a:rPr lang="en-GB">
                <a:solidFill>
                  <a:srgbClr val="FFFF99"/>
                </a:solidFill>
              </a:rPr>
              <a:t>~ </a:t>
            </a:r>
            <a:r>
              <a:rPr lang="en-GB">
                <a:solidFill>
                  <a:srgbClr val="FFFF99"/>
                </a:solidFill>
                <a:latin typeface="Symbol" pitchFamily="18" charset="2"/>
              </a:rPr>
              <a:t>g</a:t>
            </a:r>
            <a:r>
              <a:rPr lang="en-GB" baseline="30000">
                <a:solidFill>
                  <a:srgbClr val="FFFF99"/>
                </a:solidFill>
              </a:rPr>
              <a:t>2 </a:t>
            </a:r>
            <a:r>
              <a:rPr lang="en-GB">
                <a:solidFill>
                  <a:srgbClr val="FFFF99"/>
                </a:solidFill>
                <a:latin typeface="Symbol" pitchFamily="18" charset="2"/>
              </a:rPr>
              <a:t>e</a:t>
            </a:r>
            <a:r>
              <a:rPr lang="en-GB" baseline="-25000">
                <a:solidFill>
                  <a:srgbClr val="FFFF99"/>
                </a:solidFill>
              </a:rPr>
              <a:t>in</a:t>
            </a:r>
          </a:p>
          <a:p>
            <a:pPr marL="342900" indent="-342900" algn="l">
              <a:lnSpc>
                <a:spcPct val="90000"/>
              </a:lnSpc>
              <a:spcBef>
                <a:spcPct val="20000"/>
              </a:spcBef>
              <a:buFontTx/>
              <a:buChar char="•"/>
            </a:pPr>
            <a:r>
              <a:rPr lang="en-GB">
                <a:solidFill>
                  <a:srgbClr val="FFFF99"/>
                </a:solidFill>
              </a:rPr>
              <a:t>Limit is </a:t>
            </a:r>
            <a:r>
              <a:rPr lang="en-GB">
                <a:solidFill>
                  <a:srgbClr val="FFFF99"/>
                </a:solidFill>
                <a:latin typeface="Symbol" pitchFamily="18" charset="2"/>
              </a:rPr>
              <a:t>e</a:t>
            </a:r>
            <a:r>
              <a:rPr lang="en-GB" baseline="-25000">
                <a:solidFill>
                  <a:srgbClr val="FFFF99"/>
                </a:solidFill>
              </a:rPr>
              <a:t>out </a:t>
            </a:r>
            <a:r>
              <a:rPr lang="en-GB">
                <a:solidFill>
                  <a:srgbClr val="FFFF99"/>
                </a:solidFill>
              </a:rPr>
              <a:t>&lt;  </a:t>
            </a:r>
            <a:r>
              <a:rPr lang="en-GB">
                <a:solidFill>
                  <a:srgbClr val="FFFF99"/>
                </a:solidFill>
                <a:latin typeface="Symbol" pitchFamily="18" charset="2"/>
              </a:rPr>
              <a:t>g</a:t>
            </a:r>
          </a:p>
        </p:txBody>
      </p:sp>
      <p:sp>
        <p:nvSpPr>
          <p:cNvPr id="282627" name="Rectangle 3"/>
          <p:cNvSpPr>
            <a:spLocks noChangeArrowheads="1"/>
          </p:cNvSpPr>
          <p:nvPr/>
        </p:nvSpPr>
        <p:spPr bwMode="auto">
          <a:xfrm>
            <a:off x="0" y="12065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Non-thermal compton upscattering:</a:t>
            </a:r>
            <a:endParaRPr lang="en-GB" sz="3200">
              <a:solidFill>
                <a:srgbClr val="FFCC00"/>
              </a:solidFill>
            </a:endParaRPr>
          </a:p>
        </p:txBody>
      </p:sp>
      <p:sp>
        <p:nvSpPr>
          <p:cNvPr id="282637" name="Text Box 13"/>
          <p:cNvSpPr txBox="1">
            <a:spLocks noChangeArrowheads="1"/>
          </p:cNvSpPr>
          <p:nvPr/>
        </p:nvSpPr>
        <p:spPr bwMode="auto">
          <a:xfrm>
            <a:off x="4321175" y="4202113"/>
            <a:ext cx="5108575" cy="1801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FF99"/>
                </a:solidFill>
                <a:latin typeface="Symbol" pitchFamily="18" charset="2"/>
              </a:rPr>
              <a:t>e</a:t>
            </a:r>
            <a:r>
              <a:rPr lang="en-GB" sz="2800" baseline="-25000">
                <a:solidFill>
                  <a:srgbClr val="FFFF99"/>
                </a:solidFill>
              </a:rPr>
              <a:t>out </a:t>
            </a:r>
            <a:r>
              <a:rPr lang="en-GB" sz="2800">
                <a:solidFill>
                  <a:srgbClr val="FFFF99"/>
                </a:solidFill>
              </a:rPr>
              <a:t>~    </a:t>
            </a:r>
            <a:r>
              <a:rPr lang="en-GB" sz="2800">
                <a:solidFill>
                  <a:srgbClr val="FFFF99"/>
                </a:solidFill>
                <a:latin typeface="Symbol" pitchFamily="18" charset="2"/>
              </a:rPr>
              <a:t>e</a:t>
            </a:r>
            <a:r>
              <a:rPr lang="en-GB" sz="2800" baseline="-25000">
                <a:solidFill>
                  <a:srgbClr val="FFFF99"/>
                </a:solidFill>
              </a:rPr>
              <a:t>in</a:t>
            </a:r>
            <a:r>
              <a:rPr lang="en-GB" sz="2800">
                <a:solidFill>
                  <a:srgbClr val="FFFF99"/>
                </a:solidFill>
              </a:rPr>
              <a:t>(1 - </a:t>
            </a:r>
            <a:r>
              <a:rPr lang="en-GB" sz="2800">
                <a:solidFill>
                  <a:srgbClr val="FFFF99"/>
                </a:solidFill>
                <a:latin typeface="Symbol" pitchFamily="18" charset="2"/>
              </a:rPr>
              <a:t>b</a:t>
            </a:r>
            <a:r>
              <a:rPr lang="en-GB" sz="2800">
                <a:solidFill>
                  <a:srgbClr val="FFFF99"/>
                </a:solidFill>
              </a:rPr>
              <a:t>cos </a:t>
            </a:r>
            <a:r>
              <a:rPr lang="en-GB" sz="2800">
                <a:solidFill>
                  <a:srgbClr val="FFFF99"/>
                </a:solidFill>
                <a:latin typeface="Symbol" pitchFamily="18" charset="2"/>
              </a:rPr>
              <a:t>q</a:t>
            </a:r>
            <a:r>
              <a:rPr lang="en-GB" sz="2800" baseline="-25000">
                <a:solidFill>
                  <a:srgbClr val="FFFF99"/>
                </a:solidFill>
              </a:rPr>
              <a:t>ei</a:t>
            </a:r>
            <a:r>
              <a:rPr lang="en-GB" sz="2800">
                <a:solidFill>
                  <a:srgbClr val="FFFF99"/>
                </a:solidFill>
              </a:rPr>
              <a:t>)</a:t>
            </a:r>
          </a:p>
          <a:p>
            <a:pPr>
              <a:spcBef>
                <a:spcPct val="50000"/>
              </a:spcBef>
            </a:pPr>
            <a:r>
              <a:rPr lang="en-GB" sz="2800">
                <a:solidFill>
                  <a:srgbClr val="FFFF99"/>
                </a:solidFill>
              </a:rPr>
              <a:t>                1- </a:t>
            </a:r>
            <a:r>
              <a:rPr lang="en-GB" sz="2800">
                <a:solidFill>
                  <a:srgbClr val="FFFF99"/>
                </a:solidFill>
                <a:latin typeface="Symbol" pitchFamily="18" charset="2"/>
              </a:rPr>
              <a:t>b</a:t>
            </a:r>
            <a:r>
              <a:rPr lang="en-GB" sz="2800">
                <a:solidFill>
                  <a:srgbClr val="FFFF99"/>
                </a:solidFill>
              </a:rPr>
              <a:t>cos </a:t>
            </a:r>
            <a:r>
              <a:rPr lang="en-GB" sz="2800">
                <a:solidFill>
                  <a:srgbClr val="FFFF99"/>
                </a:solidFill>
                <a:latin typeface="Symbol" pitchFamily="18" charset="2"/>
              </a:rPr>
              <a:t>q</a:t>
            </a:r>
            <a:r>
              <a:rPr lang="en-GB" sz="2800" baseline="-25000">
                <a:solidFill>
                  <a:srgbClr val="FFFF99"/>
                </a:solidFill>
              </a:rPr>
              <a:t>eo</a:t>
            </a:r>
          </a:p>
          <a:p>
            <a:pPr algn="l">
              <a:spcBef>
                <a:spcPct val="50000"/>
              </a:spcBef>
            </a:pPr>
            <a:r>
              <a:rPr lang="en-GB" sz="2800">
                <a:solidFill>
                  <a:srgbClr val="FFFF99"/>
                </a:solidFill>
              </a:rPr>
              <a:t>                </a:t>
            </a:r>
          </a:p>
        </p:txBody>
      </p:sp>
      <p:sp>
        <p:nvSpPr>
          <p:cNvPr id="282638" name="Line 14"/>
          <p:cNvSpPr>
            <a:spLocks noChangeShapeType="1"/>
          </p:cNvSpPr>
          <p:nvPr/>
        </p:nvSpPr>
        <p:spPr bwMode="auto">
          <a:xfrm flipV="1">
            <a:off x="6235700" y="4797425"/>
            <a:ext cx="2641600"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82642" name="Oval 18"/>
          <p:cNvSpPr>
            <a:spLocks noChangeArrowheads="1"/>
          </p:cNvSpPr>
          <p:nvPr/>
        </p:nvSpPr>
        <p:spPr bwMode="auto">
          <a:xfrm>
            <a:off x="7073900" y="3125788"/>
            <a:ext cx="144463" cy="14446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82643" name="Line 19"/>
          <p:cNvSpPr>
            <a:spLocks noChangeShapeType="1"/>
          </p:cNvSpPr>
          <p:nvPr/>
        </p:nvSpPr>
        <p:spPr bwMode="auto">
          <a:xfrm>
            <a:off x="7246938" y="3284538"/>
            <a:ext cx="101600" cy="43656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82644" name="Freeform 20"/>
          <p:cNvSpPr>
            <a:spLocks/>
          </p:cNvSpPr>
          <p:nvPr/>
        </p:nvSpPr>
        <p:spPr bwMode="auto">
          <a:xfrm rot="1259175">
            <a:off x="5273675" y="2484438"/>
            <a:ext cx="1785938"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99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2645" name="Freeform 21"/>
          <p:cNvSpPr>
            <a:spLocks/>
          </p:cNvSpPr>
          <p:nvPr/>
        </p:nvSpPr>
        <p:spPr bwMode="auto">
          <a:xfrm>
            <a:off x="7264400" y="2025650"/>
            <a:ext cx="1436688" cy="1068388"/>
          </a:xfrm>
          <a:custGeom>
            <a:avLst/>
            <a:gdLst>
              <a:gd name="T0" fmla="*/ 0 w 905"/>
              <a:gd name="T1" fmla="*/ 673 h 673"/>
              <a:gd name="T2" fmla="*/ 55 w 905"/>
              <a:gd name="T3" fmla="*/ 427 h 673"/>
              <a:gd name="T4" fmla="*/ 274 w 905"/>
              <a:gd name="T5" fmla="*/ 472 h 673"/>
              <a:gd name="T6" fmla="*/ 338 w 905"/>
              <a:gd name="T7" fmla="*/ 244 h 673"/>
              <a:gd name="T8" fmla="*/ 557 w 905"/>
              <a:gd name="T9" fmla="*/ 280 h 673"/>
              <a:gd name="T10" fmla="*/ 576 w 905"/>
              <a:gd name="T11" fmla="*/ 88 h 673"/>
              <a:gd name="T12" fmla="*/ 751 w 905"/>
              <a:gd name="T13" fmla="*/ 129 h 673"/>
              <a:gd name="T14" fmla="*/ 905 w 905"/>
              <a:gd name="T15" fmla="*/ 0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5" h="673">
                <a:moveTo>
                  <a:pt x="0" y="673"/>
                </a:moveTo>
                <a:cubicBezTo>
                  <a:pt x="9" y="634"/>
                  <a:pt x="9" y="460"/>
                  <a:pt x="55" y="427"/>
                </a:cubicBezTo>
                <a:cubicBezTo>
                  <a:pt x="101" y="394"/>
                  <a:pt x="227" y="502"/>
                  <a:pt x="274" y="472"/>
                </a:cubicBezTo>
                <a:cubicBezTo>
                  <a:pt x="321" y="442"/>
                  <a:pt x="291" y="276"/>
                  <a:pt x="338" y="244"/>
                </a:cubicBezTo>
                <a:cubicBezTo>
                  <a:pt x="385" y="212"/>
                  <a:pt x="517" y="306"/>
                  <a:pt x="557" y="280"/>
                </a:cubicBezTo>
                <a:cubicBezTo>
                  <a:pt x="597" y="254"/>
                  <a:pt x="544" y="113"/>
                  <a:pt x="576" y="88"/>
                </a:cubicBezTo>
                <a:cubicBezTo>
                  <a:pt x="608" y="63"/>
                  <a:pt x="696" y="144"/>
                  <a:pt x="751" y="129"/>
                </a:cubicBezTo>
                <a:cubicBezTo>
                  <a:pt x="806" y="114"/>
                  <a:pt x="873" y="27"/>
                  <a:pt x="905"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2646" name="Line 22"/>
          <p:cNvSpPr>
            <a:spLocks noChangeShapeType="1"/>
          </p:cNvSpPr>
          <p:nvPr/>
        </p:nvSpPr>
        <p:spPr bwMode="auto">
          <a:xfrm>
            <a:off x="5018088" y="3190875"/>
            <a:ext cx="1989137"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82647" name="Text Box 23"/>
          <p:cNvSpPr txBox="1">
            <a:spLocks noChangeArrowheads="1"/>
          </p:cNvSpPr>
          <p:nvPr/>
        </p:nvSpPr>
        <p:spPr bwMode="auto">
          <a:xfrm>
            <a:off x="4843463" y="3100388"/>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chemeClr val="bg1"/>
                </a:solidFill>
                <a:latin typeface="Symbol" pitchFamily="18" charset="2"/>
              </a:rPr>
              <a:t>g</a:t>
            </a:r>
            <a:endParaRPr lang="en-GB" sz="2800" baseline="30000">
              <a:solidFill>
                <a:schemeClr val="bg1"/>
              </a:solidFill>
            </a:endParaRPr>
          </a:p>
        </p:txBody>
      </p:sp>
      <p:sp>
        <p:nvSpPr>
          <p:cNvPr id="282648" name="Text Box 24"/>
          <p:cNvSpPr txBox="1">
            <a:spLocks noChangeArrowheads="1"/>
          </p:cNvSpPr>
          <p:nvPr/>
        </p:nvSpPr>
        <p:spPr bwMode="auto">
          <a:xfrm>
            <a:off x="4784725" y="1671638"/>
            <a:ext cx="168433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9900"/>
                </a:solidFill>
                <a:latin typeface="Symbol" pitchFamily="18" charset="2"/>
              </a:rPr>
              <a:t>e</a:t>
            </a:r>
            <a:r>
              <a:rPr lang="en-GB" sz="2800" baseline="-25000">
                <a:solidFill>
                  <a:srgbClr val="FF9900"/>
                </a:solidFill>
              </a:rPr>
              <a:t>in</a:t>
            </a:r>
          </a:p>
        </p:txBody>
      </p:sp>
      <p:sp>
        <p:nvSpPr>
          <p:cNvPr id="282649" name="Text Box 25"/>
          <p:cNvSpPr txBox="1">
            <a:spLocks noChangeArrowheads="1"/>
          </p:cNvSpPr>
          <p:nvPr/>
        </p:nvSpPr>
        <p:spPr bwMode="auto">
          <a:xfrm>
            <a:off x="7897813" y="1458913"/>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0000"/>
                </a:solidFill>
                <a:latin typeface="Symbol" pitchFamily="18" charset="2"/>
              </a:rPr>
              <a:t>e</a:t>
            </a:r>
            <a:r>
              <a:rPr lang="en-GB" sz="2800" baseline="-25000">
                <a:solidFill>
                  <a:srgbClr val="FF0000"/>
                </a:solidFill>
              </a:rPr>
              <a:t>out</a:t>
            </a:r>
          </a:p>
        </p:txBody>
      </p:sp>
      <p:sp>
        <p:nvSpPr>
          <p:cNvPr id="282650" name="Text Box 26"/>
          <p:cNvSpPr txBox="1">
            <a:spLocks noChangeArrowheads="1"/>
          </p:cNvSpPr>
          <p:nvPr/>
        </p:nvSpPr>
        <p:spPr bwMode="auto">
          <a:xfrm>
            <a:off x="4857750" y="2562225"/>
            <a:ext cx="16843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9900"/>
                </a:solidFill>
                <a:latin typeface="Symbol" pitchFamily="18" charset="2"/>
              </a:rPr>
              <a:t>q</a:t>
            </a:r>
            <a:r>
              <a:rPr lang="en-GB" sz="2800" baseline="-25000">
                <a:solidFill>
                  <a:srgbClr val="FF9900"/>
                </a:solidFill>
              </a:rPr>
              <a:t>ie</a:t>
            </a:r>
          </a:p>
        </p:txBody>
      </p:sp>
      <p:sp>
        <p:nvSpPr>
          <p:cNvPr id="282651" name="Text Box 27"/>
          <p:cNvSpPr txBox="1">
            <a:spLocks noChangeArrowheads="1"/>
          </p:cNvSpPr>
          <p:nvPr/>
        </p:nvSpPr>
        <p:spPr bwMode="auto">
          <a:xfrm>
            <a:off x="7681913" y="3160713"/>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chemeClr val="bg1"/>
                </a:solidFill>
                <a:latin typeface="Symbol" pitchFamily="18" charset="2"/>
              </a:rPr>
              <a:t>q</a:t>
            </a:r>
            <a:r>
              <a:rPr lang="en-GB" sz="2800" baseline="-25000">
                <a:solidFill>
                  <a:schemeClr val="bg1"/>
                </a:solidFill>
              </a:rPr>
              <a:t>io</a:t>
            </a:r>
          </a:p>
        </p:txBody>
      </p:sp>
      <p:sp>
        <p:nvSpPr>
          <p:cNvPr id="282652" name="Text Box 28"/>
          <p:cNvSpPr txBox="1">
            <a:spLocks noChangeArrowheads="1"/>
          </p:cNvSpPr>
          <p:nvPr/>
        </p:nvSpPr>
        <p:spPr bwMode="auto">
          <a:xfrm>
            <a:off x="7083425" y="2640013"/>
            <a:ext cx="168433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0000"/>
                </a:solidFill>
                <a:latin typeface="Symbol" pitchFamily="18" charset="2"/>
              </a:rPr>
              <a:t>q</a:t>
            </a:r>
            <a:r>
              <a:rPr lang="en-GB" sz="2800" baseline="-25000">
                <a:solidFill>
                  <a:srgbClr val="FF0000"/>
                </a:solidFill>
              </a:rPr>
              <a:t>oe</a:t>
            </a:r>
          </a:p>
        </p:txBody>
      </p:sp>
      <p:sp>
        <p:nvSpPr>
          <p:cNvPr id="282653" name="Freeform 29"/>
          <p:cNvSpPr>
            <a:spLocks/>
          </p:cNvSpPr>
          <p:nvPr/>
        </p:nvSpPr>
        <p:spPr bwMode="auto">
          <a:xfrm>
            <a:off x="8636000" y="2220913"/>
            <a:ext cx="260350" cy="1668462"/>
          </a:xfrm>
          <a:custGeom>
            <a:avLst/>
            <a:gdLst>
              <a:gd name="T0" fmla="*/ 0 w 164"/>
              <a:gd name="T1" fmla="*/ 0 h 1051"/>
              <a:gd name="T2" fmla="*/ 119 w 164"/>
              <a:gd name="T3" fmla="*/ 302 h 1051"/>
              <a:gd name="T4" fmla="*/ 146 w 164"/>
              <a:gd name="T5" fmla="*/ 686 h 1051"/>
              <a:gd name="T6" fmla="*/ 9 w 164"/>
              <a:gd name="T7" fmla="*/ 1051 h 1051"/>
            </a:gdLst>
            <a:ahLst/>
            <a:cxnLst>
              <a:cxn ang="0">
                <a:pos x="T0" y="T1"/>
              </a:cxn>
              <a:cxn ang="0">
                <a:pos x="T2" y="T3"/>
              </a:cxn>
              <a:cxn ang="0">
                <a:pos x="T4" y="T5"/>
              </a:cxn>
              <a:cxn ang="0">
                <a:pos x="T6" y="T7"/>
              </a:cxn>
            </a:cxnLst>
            <a:rect l="0" t="0" r="r" b="b"/>
            <a:pathLst>
              <a:path w="164" h="1051">
                <a:moveTo>
                  <a:pt x="0" y="0"/>
                </a:moveTo>
                <a:cubicBezTo>
                  <a:pt x="20" y="50"/>
                  <a:pt x="95" y="188"/>
                  <a:pt x="119" y="302"/>
                </a:cubicBezTo>
                <a:cubicBezTo>
                  <a:pt x="143" y="416"/>
                  <a:pt x="164" y="561"/>
                  <a:pt x="146" y="686"/>
                </a:cubicBezTo>
                <a:cubicBezTo>
                  <a:pt x="128" y="811"/>
                  <a:pt x="38" y="975"/>
                  <a:pt x="9" y="1051"/>
                </a:cubicBezTo>
              </a:path>
            </a:pathLst>
          </a:custGeom>
          <a:noFill/>
          <a:ln w="25400" cap="flat" cmpd="sng">
            <a:solidFill>
              <a:schemeClr val="bg1"/>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82654" name="Freeform 30"/>
          <p:cNvSpPr>
            <a:spLocks/>
          </p:cNvSpPr>
          <p:nvPr/>
        </p:nvSpPr>
        <p:spPr bwMode="auto">
          <a:xfrm rot="15532248" flipH="1">
            <a:off x="4858544" y="2655094"/>
            <a:ext cx="914400" cy="198438"/>
          </a:xfrm>
          <a:custGeom>
            <a:avLst/>
            <a:gdLst>
              <a:gd name="T0" fmla="*/ 0 w 576"/>
              <a:gd name="T1" fmla="*/ 125 h 125"/>
              <a:gd name="T2" fmla="*/ 293 w 576"/>
              <a:gd name="T3" fmla="*/ 6 h 125"/>
              <a:gd name="T4" fmla="*/ 576 w 576"/>
              <a:gd name="T5" fmla="*/ 88 h 125"/>
            </a:gdLst>
            <a:ahLst/>
            <a:cxnLst>
              <a:cxn ang="0">
                <a:pos x="T0" y="T1"/>
              </a:cxn>
              <a:cxn ang="0">
                <a:pos x="T2" y="T3"/>
              </a:cxn>
              <a:cxn ang="0">
                <a:pos x="T4" y="T5"/>
              </a:cxn>
            </a:cxnLst>
            <a:rect l="0" t="0" r="r" b="b"/>
            <a:pathLst>
              <a:path w="576" h="125">
                <a:moveTo>
                  <a:pt x="0" y="125"/>
                </a:moveTo>
                <a:cubicBezTo>
                  <a:pt x="49" y="105"/>
                  <a:pt x="197" y="12"/>
                  <a:pt x="293" y="6"/>
                </a:cubicBezTo>
                <a:cubicBezTo>
                  <a:pt x="389" y="0"/>
                  <a:pt x="517" y="71"/>
                  <a:pt x="576" y="88"/>
                </a:cubicBezTo>
              </a:path>
            </a:pathLst>
          </a:custGeom>
          <a:noFill/>
          <a:ln w="25400" cap="flat" cmpd="sng">
            <a:solidFill>
              <a:srgbClr val="FF99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2655" name="Line 31"/>
          <p:cNvSpPr>
            <a:spLocks noChangeShapeType="1"/>
          </p:cNvSpPr>
          <p:nvPr/>
        </p:nvSpPr>
        <p:spPr bwMode="auto">
          <a:xfrm>
            <a:off x="6748463" y="3192463"/>
            <a:ext cx="239553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82656" name="Freeform 32"/>
          <p:cNvSpPr>
            <a:spLocks/>
          </p:cNvSpPr>
          <p:nvPr/>
        </p:nvSpPr>
        <p:spPr bwMode="auto">
          <a:xfrm rot="14941383" flipV="1">
            <a:off x="8080375" y="2649538"/>
            <a:ext cx="873125" cy="177800"/>
          </a:xfrm>
          <a:custGeom>
            <a:avLst/>
            <a:gdLst>
              <a:gd name="T0" fmla="*/ 0 w 576"/>
              <a:gd name="T1" fmla="*/ 125 h 125"/>
              <a:gd name="T2" fmla="*/ 293 w 576"/>
              <a:gd name="T3" fmla="*/ 6 h 125"/>
              <a:gd name="T4" fmla="*/ 576 w 576"/>
              <a:gd name="T5" fmla="*/ 88 h 125"/>
            </a:gdLst>
            <a:ahLst/>
            <a:cxnLst>
              <a:cxn ang="0">
                <a:pos x="T0" y="T1"/>
              </a:cxn>
              <a:cxn ang="0">
                <a:pos x="T2" y="T3"/>
              </a:cxn>
              <a:cxn ang="0">
                <a:pos x="T4" y="T5"/>
              </a:cxn>
            </a:cxnLst>
            <a:rect l="0" t="0" r="r" b="b"/>
            <a:pathLst>
              <a:path w="576" h="125">
                <a:moveTo>
                  <a:pt x="0" y="125"/>
                </a:moveTo>
                <a:cubicBezTo>
                  <a:pt x="49" y="105"/>
                  <a:pt x="197" y="12"/>
                  <a:pt x="293" y="6"/>
                </a:cubicBezTo>
                <a:cubicBezTo>
                  <a:pt x="389" y="0"/>
                  <a:pt x="517" y="71"/>
                  <a:pt x="576" y="88"/>
                </a:cubicBezTo>
              </a:path>
            </a:pathLst>
          </a:custGeom>
          <a:noFill/>
          <a:ln w="254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82657" name="Line 33"/>
          <p:cNvSpPr>
            <a:spLocks noChangeShapeType="1"/>
          </p:cNvSpPr>
          <p:nvPr/>
        </p:nvSpPr>
        <p:spPr bwMode="auto">
          <a:xfrm>
            <a:off x="6734175" y="2946400"/>
            <a:ext cx="1974850" cy="1089025"/>
          </a:xfrm>
          <a:prstGeom prst="line">
            <a:avLst/>
          </a:prstGeom>
          <a:noFill/>
          <a:ln w="381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extLst>
      <p:ext uri="{BB962C8B-B14F-4D97-AF65-F5344CB8AC3E}">
        <p14:creationId xmlns:p14="http://schemas.microsoft.com/office/powerpoint/2010/main" val="360953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206375" y="152400"/>
            <a:ext cx="8818563" cy="1143000"/>
          </a:xfrm>
        </p:spPr>
        <p:txBody>
          <a:bodyPr/>
          <a:lstStyle/>
          <a:p>
            <a:r>
              <a:rPr lang="en-GB" b="1">
                <a:solidFill>
                  <a:srgbClr val="FFCC00"/>
                </a:solidFill>
              </a:rPr>
              <a:t>Optically thin nonthermal compton</a:t>
            </a:r>
          </a:p>
        </p:txBody>
      </p:sp>
      <p:sp>
        <p:nvSpPr>
          <p:cNvPr id="260113" name="Rectangle 17"/>
          <p:cNvSpPr>
            <a:spLocks noGrp="1" noChangeArrowheads="1"/>
          </p:cNvSpPr>
          <p:nvPr>
            <p:ph type="body" sz="half" idx="1"/>
          </p:nvPr>
        </p:nvSpPr>
        <p:spPr>
          <a:xfrm>
            <a:off x="193675" y="1114425"/>
            <a:ext cx="8918575" cy="1965325"/>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dirty="0">
                <a:solidFill>
                  <a:srgbClr val="FFFF99"/>
                </a:solidFill>
              </a:rPr>
              <a:t>power law by single scattering of </a:t>
            </a:r>
            <a:r>
              <a:rPr lang="en-GB" sz="2400" dirty="0" err="1">
                <a:solidFill>
                  <a:srgbClr val="FFFF99"/>
                </a:solidFill>
              </a:rPr>
              <a:t>nonthermal</a:t>
            </a:r>
            <a:r>
              <a:rPr lang="en-GB" sz="2400" dirty="0">
                <a:solidFill>
                  <a:srgbClr val="FFFF99"/>
                </a:solidFill>
              </a:rPr>
              <a:t> electrons N (</a:t>
            </a:r>
            <a:r>
              <a:rPr lang="en-GB" sz="2400" dirty="0">
                <a:solidFill>
                  <a:srgbClr val="FFFF99"/>
                </a:solidFill>
                <a:latin typeface="Symbol" pitchFamily="18" charset="2"/>
              </a:rPr>
              <a:t>g</a:t>
            </a:r>
            <a:r>
              <a:rPr lang="en-GB" sz="2400" dirty="0">
                <a:solidFill>
                  <a:srgbClr val="FFFF99"/>
                </a:solidFill>
              </a:rPr>
              <a:t>) </a:t>
            </a:r>
            <a:r>
              <a:rPr lang="en-GB" sz="2400" dirty="0">
                <a:solidFill>
                  <a:srgbClr val="FFFF99"/>
                </a:solidFill>
                <a:sym typeface="Symbol" pitchFamily="18" charset="2"/>
              </a:rPr>
              <a:t> </a:t>
            </a:r>
            <a:r>
              <a:rPr lang="en-GB" sz="2400" dirty="0">
                <a:solidFill>
                  <a:srgbClr val="FFFF99"/>
                </a:solidFill>
                <a:latin typeface="Symbol" pitchFamily="18" charset="2"/>
                <a:sym typeface="Symbol" pitchFamily="18" charset="2"/>
              </a:rPr>
              <a:t>g</a:t>
            </a:r>
            <a:r>
              <a:rPr lang="en-GB" sz="2400" baseline="30000" dirty="0">
                <a:solidFill>
                  <a:srgbClr val="FFFF99"/>
                </a:solidFill>
                <a:latin typeface="Symbol" pitchFamily="18" charset="2"/>
                <a:sym typeface="Symbol" pitchFamily="18" charset="2"/>
              </a:rPr>
              <a:t>-</a:t>
            </a:r>
            <a:r>
              <a:rPr lang="en-GB" sz="2400" baseline="30000" dirty="0">
                <a:solidFill>
                  <a:srgbClr val="FFFF99"/>
                </a:solidFill>
                <a:sym typeface="Symbol" pitchFamily="18" charset="2"/>
              </a:rPr>
              <a:t>p</a:t>
            </a:r>
            <a:endParaRPr lang="en-GB" sz="2400" dirty="0">
              <a:solidFill>
                <a:srgbClr val="FFFF99"/>
              </a:solidFill>
            </a:endParaRPr>
          </a:p>
          <a:p>
            <a:r>
              <a:rPr lang="en-GB" sz="2400" dirty="0">
                <a:solidFill>
                  <a:srgbClr val="FFFF99"/>
                </a:solidFill>
              </a:rPr>
              <a:t>index </a:t>
            </a:r>
            <a:r>
              <a:rPr lang="en-GB" sz="2400" dirty="0">
                <a:solidFill>
                  <a:srgbClr val="FFFF99"/>
                </a:solidFill>
                <a:latin typeface="Symbol" pitchFamily="18" charset="2"/>
              </a:rPr>
              <a:t>a </a:t>
            </a:r>
            <a:r>
              <a:rPr lang="en-GB" sz="2400" dirty="0">
                <a:solidFill>
                  <a:srgbClr val="FFFF99"/>
                </a:solidFill>
              </a:rPr>
              <a:t>= (p-1)/2    (p &gt;2 so </a:t>
            </a:r>
            <a:r>
              <a:rPr lang="en-GB" sz="2400" dirty="0">
                <a:solidFill>
                  <a:srgbClr val="FFFF99"/>
                </a:solidFill>
                <a:latin typeface="Symbol" pitchFamily="18" charset="2"/>
              </a:rPr>
              <a:t>a &gt; 0.5 </a:t>
            </a:r>
            <a:r>
              <a:rPr lang="en-GB" sz="2400" dirty="0">
                <a:solidFill>
                  <a:srgbClr val="FFFF99"/>
                </a:solidFill>
              </a:rPr>
              <a:t>– </a:t>
            </a:r>
            <a:r>
              <a:rPr lang="en-GB" sz="2400" dirty="0" err="1">
                <a:solidFill>
                  <a:srgbClr val="FFFF99"/>
                </a:solidFill>
              </a:rPr>
              <a:t>monoenergetic</a:t>
            </a:r>
            <a:r>
              <a:rPr lang="en-GB" sz="2400" dirty="0">
                <a:solidFill>
                  <a:srgbClr val="FFFF99"/>
                </a:solidFill>
              </a:rPr>
              <a:t> injection)</a:t>
            </a:r>
          </a:p>
          <a:p>
            <a:r>
              <a:rPr lang="en-GB" sz="2400" dirty="0">
                <a:solidFill>
                  <a:srgbClr val="FFFF99"/>
                </a:solidFill>
              </a:rPr>
              <a:t>Starts a factor </a:t>
            </a:r>
            <a:r>
              <a:rPr lang="en-GB" sz="2400" dirty="0">
                <a:solidFill>
                  <a:srgbClr val="FFFF99"/>
                </a:solidFill>
                <a:latin typeface="Symbol" pitchFamily="18" charset="2"/>
              </a:rPr>
              <a:t>t</a:t>
            </a:r>
            <a:r>
              <a:rPr lang="en-GB" sz="2400" dirty="0">
                <a:solidFill>
                  <a:srgbClr val="FFFF99"/>
                </a:solidFill>
              </a:rPr>
              <a:t> down from seed photons, extends to </a:t>
            </a:r>
            <a:r>
              <a:rPr lang="en-GB" sz="2400" dirty="0">
                <a:solidFill>
                  <a:srgbClr val="FFFF99"/>
                </a:solidFill>
                <a:latin typeface="Symbol" pitchFamily="18" charset="2"/>
              </a:rPr>
              <a:t>g</a:t>
            </a:r>
            <a:r>
              <a:rPr lang="en-GB" sz="2400" baseline="-25000" dirty="0">
                <a:solidFill>
                  <a:srgbClr val="FFFF99"/>
                </a:solidFill>
              </a:rPr>
              <a:t>max</a:t>
            </a:r>
            <a:r>
              <a:rPr lang="en-GB" sz="2400" baseline="30000" dirty="0">
                <a:solidFill>
                  <a:srgbClr val="FFFF99"/>
                </a:solidFill>
              </a:rPr>
              <a:t>2</a:t>
            </a:r>
            <a:r>
              <a:rPr lang="en-GB" sz="2400" dirty="0">
                <a:solidFill>
                  <a:srgbClr val="FFFF99"/>
                </a:solidFill>
              </a:rPr>
              <a:t> </a:t>
            </a:r>
            <a:r>
              <a:rPr lang="en-GB" sz="2400" dirty="0" err="1">
                <a:solidFill>
                  <a:srgbClr val="FFFF99"/>
                </a:solidFill>
                <a:latin typeface="Symbol" pitchFamily="18" charset="2"/>
              </a:rPr>
              <a:t>e</a:t>
            </a:r>
            <a:r>
              <a:rPr lang="en-GB" sz="2400" baseline="-25000" dirty="0" err="1">
                <a:solidFill>
                  <a:srgbClr val="FFFF99"/>
                </a:solidFill>
              </a:rPr>
              <a:t>in</a:t>
            </a:r>
            <a:r>
              <a:rPr lang="en-GB" sz="2400" dirty="0">
                <a:solidFill>
                  <a:srgbClr val="FFFF99"/>
                </a:solidFill>
              </a:rPr>
              <a:t> </a:t>
            </a:r>
          </a:p>
          <a:p>
            <a:endParaRPr lang="en-GB" sz="2400" dirty="0">
              <a:solidFill>
                <a:srgbClr val="FFFF99"/>
              </a:solidFill>
            </a:endParaRPr>
          </a:p>
        </p:txBody>
      </p:sp>
      <p:sp>
        <p:nvSpPr>
          <p:cNvPr id="260114" name="Line 18"/>
          <p:cNvSpPr>
            <a:spLocks noChangeShapeType="1"/>
          </p:cNvSpPr>
          <p:nvPr/>
        </p:nvSpPr>
        <p:spPr bwMode="auto">
          <a:xfrm flipV="1">
            <a:off x="835025" y="3414713"/>
            <a:ext cx="0" cy="294957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15" name="Line 19"/>
          <p:cNvSpPr>
            <a:spLocks noChangeShapeType="1"/>
          </p:cNvSpPr>
          <p:nvPr/>
        </p:nvSpPr>
        <p:spPr bwMode="auto">
          <a:xfrm>
            <a:off x="820738" y="6334125"/>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16" name="Line 20"/>
          <p:cNvSpPr>
            <a:spLocks noChangeShapeType="1"/>
          </p:cNvSpPr>
          <p:nvPr/>
        </p:nvSpPr>
        <p:spPr bwMode="auto">
          <a:xfrm flipV="1">
            <a:off x="4410075" y="3427413"/>
            <a:ext cx="0" cy="28924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17" name="Line 21"/>
          <p:cNvSpPr>
            <a:spLocks noChangeShapeType="1"/>
          </p:cNvSpPr>
          <p:nvPr/>
        </p:nvSpPr>
        <p:spPr bwMode="auto">
          <a:xfrm>
            <a:off x="4398963" y="6346825"/>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18" name="Text Box 22"/>
          <p:cNvSpPr txBox="1">
            <a:spLocks noChangeArrowheads="1"/>
          </p:cNvSpPr>
          <p:nvPr/>
        </p:nvSpPr>
        <p:spPr bwMode="auto">
          <a:xfrm>
            <a:off x="6097588" y="6402388"/>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p>
        </p:txBody>
      </p:sp>
      <p:sp>
        <p:nvSpPr>
          <p:cNvPr id="260119" name="Text Box 23"/>
          <p:cNvSpPr txBox="1">
            <a:spLocks noChangeArrowheads="1"/>
          </p:cNvSpPr>
          <p:nvPr/>
        </p:nvSpPr>
        <p:spPr bwMode="auto">
          <a:xfrm>
            <a:off x="1417638" y="634047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g</a:t>
            </a:r>
          </a:p>
        </p:txBody>
      </p:sp>
      <p:sp>
        <p:nvSpPr>
          <p:cNvPr id="260120" name="Text Box 24"/>
          <p:cNvSpPr txBox="1">
            <a:spLocks noChangeArrowheads="1"/>
          </p:cNvSpPr>
          <p:nvPr/>
        </p:nvSpPr>
        <p:spPr bwMode="auto">
          <a:xfrm rot="-5400000">
            <a:off x="-614362" y="43275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260121" name="Freeform 25"/>
          <p:cNvSpPr>
            <a:spLocks/>
          </p:cNvSpPr>
          <p:nvPr/>
        </p:nvSpPr>
        <p:spPr bwMode="auto">
          <a:xfrm>
            <a:off x="4497388" y="3722688"/>
            <a:ext cx="952500" cy="2598737"/>
          </a:xfrm>
          <a:custGeom>
            <a:avLst/>
            <a:gdLst>
              <a:gd name="T0" fmla="*/ 0 w 600"/>
              <a:gd name="T1" fmla="*/ 1589 h 1637"/>
              <a:gd name="T2" fmla="*/ 424 w 600"/>
              <a:gd name="T3" fmla="*/ 261 h 1637"/>
              <a:gd name="T4" fmla="*/ 552 w 600"/>
              <a:gd name="T5" fmla="*/ 229 h 1637"/>
              <a:gd name="T6" fmla="*/ 600 w 600"/>
              <a:gd name="T7" fmla="*/ 1637 h 1637"/>
            </a:gdLst>
            <a:ahLst/>
            <a:cxnLst>
              <a:cxn ang="0">
                <a:pos x="T0" y="T1"/>
              </a:cxn>
              <a:cxn ang="0">
                <a:pos x="T2" y="T3"/>
              </a:cxn>
              <a:cxn ang="0">
                <a:pos x="T4" y="T5"/>
              </a:cxn>
              <a:cxn ang="0">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22" name="Text Box 26"/>
          <p:cNvSpPr txBox="1">
            <a:spLocks noChangeArrowheads="1"/>
          </p:cNvSpPr>
          <p:nvPr/>
        </p:nvSpPr>
        <p:spPr bwMode="auto">
          <a:xfrm rot="-5400000">
            <a:off x="3259138" y="430212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f</a:t>
            </a:r>
            <a:r>
              <a:rPr lang="en-GB" sz="2000">
                <a:solidFill>
                  <a:schemeClr val="bg1"/>
                </a:solidFill>
                <a:latin typeface="Symbol" pitchFamily="18" charset="2"/>
              </a:rPr>
              <a:t>n</a:t>
            </a:r>
          </a:p>
        </p:txBody>
      </p:sp>
      <p:sp>
        <p:nvSpPr>
          <p:cNvPr id="260123" name="Freeform 27"/>
          <p:cNvSpPr>
            <a:spLocks/>
          </p:cNvSpPr>
          <p:nvPr/>
        </p:nvSpPr>
        <p:spPr bwMode="auto">
          <a:xfrm>
            <a:off x="5240338" y="4513263"/>
            <a:ext cx="2376487" cy="1698625"/>
          </a:xfrm>
          <a:custGeom>
            <a:avLst/>
            <a:gdLst>
              <a:gd name="T0" fmla="*/ 0 w 1497"/>
              <a:gd name="T1" fmla="*/ 0 h 1070"/>
              <a:gd name="T2" fmla="*/ 1252 w 1497"/>
              <a:gd name="T3" fmla="*/ 375 h 1070"/>
              <a:gd name="T4" fmla="*/ 1472 w 1497"/>
              <a:gd name="T5" fmla="*/ 1070 h 1070"/>
            </a:gdLst>
            <a:ahLst/>
            <a:cxnLst>
              <a:cxn ang="0">
                <a:pos x="T0" y="T1"/>
              </a:cxn>
              <a:cxn ang="0">
                <a:pos x="T2" y="T3"/>
              </a:cxn>
              <a:cxn ang="0">
                <a:pos x="T4" y="T5"/>
              </a:cxn>
            </a:cxnLst>
            <a:rect l="0" t="0" r="r" b="b"/>
            <a:pathLst>
              <a:path w="1497" h="1070">
                <a:moveTo>
                  <a:pt x="0" y="0"/>
                </a:moveTo>
                <a:cubicBezTo>
                  <a:pt x="209" y="61"/>
                  <a:pt x="1007" y="197"/>
                  <a:pt x="1252" y="375"/>
                </a:cubicBezTo>
                <a:cubicBezTo>
                  <a:pt x="1497" y="553"/>
                  <a:pt x="1426" y="925"/>
                  <a:pt x="1472" y="1070"/>
                </a:cubicBez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24" name="Line 28"/>
          <p:cNvSpPr>
            <a:spLocks noChangeShapeType="1"/>
          </p:cNvSpPr>
          <p:nvPr/>
        </p:nvSpPr>
        <p:spPr bwMode="auto">
          <a:xfrm>
            <a:off x="1450975" y="4283075"/>
            <a:ext cx="1828800" cy="11779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25" name="Freeform 29"/>
          <p:cNvSpPr>
            <a:spLocks/>
          </p:cNvSpPr>
          <p:nvPr/>
        </p:nvSpPr>
        <p:spPr bwMode="auto">
          <a:xfrm>
            <a:off x="7331075" y="5995988"/>
            <a:ext cx="1319213" cy="342900"/>
          </a:xfrm>
          <a:custGeom>
            <a:avLst/>
            <a:gdLst>
              <a:gd name="T0" fmla="*/ 0 w 831"/>
              <a:gd name="T1" fmla="*/ 0 h 216"/>
              <a:gd name="T2" fmla="*/ 831 w 831"/>
              <a:gd name="T3" fmla="*/ 216 h 216"/>
            </a:gdLst>
            <a:ahLst/>
            <a:cxnLst>
              <a:cxn ang="0">
                <a:pos x="T0" y="T1"/>
              </a:cxn>
              <a:cxn ang="0">
                <a:pos x="T2" y="T3"/>
              </a:cxn>
            </a:cxnLst>
            <a:rect l="0" t="0" r="r" b="b"/>
            <a:pathLst>
              <a:path w="831" h="216">
                <a:moveTo>
                  <a:pt x="0" y="0"/>
                </a:moveTo>
                <a:cubicBezTo>
                  <a:pt x="138" y="36"/>
                  <a:pt x="658" y="171"/>
                  <a:pt x="831" y="216"/>
                </a:cubicBezTo>
              </a:path>
            </a:pathLst>
          </a:custGeom>
          <a:noFill/>
          <a:ln w="3810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0162" name="Text Box 66"/>
          <p:cNvSpPr txBox="1">
            <a:spLocks noChangeArrowheads="1"/>
          </p:cNvSpPr>
          <p:nvPr/>
        </p:nvSpPr>
        <p:spPr bwMode="auto">
          <a:xfrm>
            <a:off x="1100138" y="5294313"/>
            <a:ext cx="22733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pPr>
            <a:r>
              <a:rPr lang="en-GB">
                <a:solidFill>
                  <a:schemeClr val="bg1"/>
                </a:solidFill>
              </a:rPr>
              <a:t>N (</a:t>
            </a:r>
            <a:r>
              <a:rPr lang="en-GB">
                <a:solidFill>
                  <a:schemeClr val="bg1"/>
                </a:solidFill>
                <a:latin typeface="Symbol" pitchFamily="18" charset="2"/>
              </a:rPr>
              <a:t>g</a:t>
            </a:r>
            <a:r>
              <a:rPr lang="en-GB">
                <a:solidFill>
                  <a:schemeClr val="bg1"/>
                </a:solidFill>
              </a:rPr>
              <a:t>) </a:t>
            </a:r>
            <a:r>
              <a:rPr lang="en-GB">
                <a:solidFill>
                  <a:schemeClr val="bg1"/>
                </a:solidFill>
                <a:sym typeface="Symbol" pitchFamily="18" charset="2"/>
              </a:rPr>
              <a:t> </a:t>
            </a:r>
            <a:r>
              <a:rPr lang="en-GB">
                <a:solidFill>
                  <a:schemeClr val="bg1"/>
                </a:solidFill>
                <a:latin typeface="Symbol" pitchFamily="18" charset="2"/>
                <a:sym typeface="Symbol" pitchFamily="18" charset="2"/>
              </a:rPr>
              <a:t>g</a:t>
            </a:r>
            <a:r>
              <a:rPr lang="en-GB" baseline="30000">
                <a:solidFill>
                  <a:schemeClr val="bg1"/>
                </a:solidFill>
                <a:latin typeface="Symbol" pitchFamily="18" charset="2"/>
                <a:sym typeface="Symbol" pitchFamily="18" charset="2"/>
              </a:rPr>
              <a:t>-</a:t>
            </a:r>
            <a:r>
              <a:rPr lang="en-GB" baseline="30000">
                <a:solidFill>
                  <a:schemeClr val="bg1"/>
                </a:solidFill>
                <a:sym typeface="Symbol" pitchFamily="18" charset="2"/>
              </a:rPr>
              <a:t>p</a:t>
            </a:r>
            <a:endParaRPr lang="en-GB">
              <a:solidFill>
                <a:schemeClr val="bg1"/>
              </a:solidFill>
            </a:endParaRPr>
          </a:p>
          <a:p>
            <a:endParaRPr lang="en-GB">
              <a:solidFill>
                <a:schemeClr val="bg1"/>
              </a:solidFill>
            </a:endParaRPr>
          </a:p>
        </p:txBody>
      </p:sp>
      <p:sp>
        <p:nvSpPr>
          <p:cNvPr id="260163" name="Text Box 67"/>
          <p:cNvSpPr txBox="1">
            <a:spLocks noChangeArrowheads="1"/>
          </p:cNvSpPr>
          <p:nvPr/>
        </p:nvSpPr>
        <p:spPr bwMode="auto">
          <a:xfrm>
            <a:off x="5010150" y="2957513"/>
            <a:ext cx="22733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pPr>
            <a:r>
              <a:rPr lang="en-GB">
                <a:solidFill>
                  <a:schemeClr val="bg1"/>
                </a:solidFill>
              </a:rPr>
              <a:t>f(</a:t>
            </a:r>
            <a:r>
              <a:rPr lang="en-GB">
                <a:solidFill>
                  <a:schemeClr val="bg1"/>
                </a:solidFill>
                <a:latin typeface="Symbol" pitchFamily="18" charset="2"/>
              </a:rPr>
              <a:t>e</a:t>
            </a:r>
            <a:r>
              <a:rPr lang="en-GB">
                <a:solidFill>
                  <a:schemeClr val="bg1"/>
                </a:solidFill>
              </a:rPr>
              <a:t>) </a:t>
            </a:r>
            <a:r>
              <a:rPr lang="en-GB">
                <a:solidFill>
                  <a:schemeClr val="bg1"/>
                </a:solidFill>
                <a:sym typeface="Symbol" pitchFamily="18" charset="2"/>
              </a:rPr>
              <a:t> </a:t>
            </a:r>
            <a:r>
              <a:rPr lang="en-GB">
                <a:solidFill>
                  <a:schemeClr val="bg1"/>
                </a:solidFill>
                <a:latin typeface="Symbol" pitchFamily="18" charset="2"/>
                <a:sym typeface="Symbol" pitchFamily="18" charset="2"/>
              </a:rPr>
              <a:t>e</a:t>
            </a:r>
            <a:r>
              <a:rPr lang="en-GB" baseline="30000">
                <a:solidFill>
                  <a:schemeClr val="bg1"/>
                </a:solidFill>
                <a:latin typeface="Symbol" pitchFamily="18" charset="2"/>
                <a:sym typeface="Symbol" pitchFamily="18" charset="2"/>
              </a:rPr>
              <a:t>-(</a:t>
            </a:r>
            <a:r>
              <a:rPr lang="en-GB" baseline="30000">
                <a:solidFill>
                  <a:schemeClr val="bg1"/>
                </a:solidFill>
                <a:sym typeface="Symbol" pitchFamily="18" charset="2"/>
              </a:rPr>
              <a:t>p-1)/2</a:t>
            </a:r>
            <a:endParaRPr lang="en-GB">
              <a:solidFill>
                <a:schemeClr val="bg1"/>
              </a:solidFill>
            </a:endParaRPr>
          </a:p>
          <a:p>
            <a:endParaRPr lang="en-GB">
              <a:solidFill>
                <a:schemeClr val="bg1"/>
              </a:solidFill>
            </a:endParaRPr>
          </a:p>
        </p:txBody>
      </p:sp>
      <p:sp>
        <p:nvSpPr>
          <p:cNvPr id="260164" name="Line 68"/>
          <p:cNvSpPr>
            <a:spLocks noChangeShapeType="1"/>
          </p:cNvSpPr>
          <p:nvPr/>
        </p:nvSpPr>
        <p:spPr bwMode="auto">
          <a:xfrm>
            <a:off x="3268663" y="4964113"/>
            <a:ext cx="0" cy="1292225"/>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60165" name="Text Box 69"/>
          <p:cNvSpPr txBox="1">
            <a:spLocks noChangeArrowheads="1"/>
          </p:cNvSpPr>
          <p:nvPr/>
        </p:nvSpPr>
        <p:spPr bwMode="auto">
          <a:xfrm>
            <a:off x="2884488" y="6340475"/>
            <a:ext cx="14525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latin typeface="Symbol" pitchFamily="18" charset="2"/>
              </a:rPr>
              <a:t>g</a:t>
            </a:r>
            <a:r>
              <a:rPr lang="en-GB" baseline="-25000">
                <a:solidFill>
                  <a:schemeClr val="bg1"/>
                </a:solidFill>
              </a:rPr>
              <a:t>max</a:t>
            </a:r>
          </a:p>
        </p:txBody>
      </p:sp>
      <p:sp>
        <p:nvSpPr>
          <p:cNvPr id="260166" name="Line 70"/>
          <p:cNvSpPr>
            <a:spLocks noChangeShapeType="1"/>
          </p:cNvSpPr>
          <p:nvPr/>
        </p:nvSpPr>
        <p:spPr bwMode="auto">
          <a:xfrm>
            <a:off x="7364413" y="3155950"/>
            <a:ext cx="0" cy="3149600"/>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60167" name="Line 71"/>
          <p:cNvSpPr>
            <a:spLocks noChangeShapeType="1"/>
          </p:cNvSpPr>
          <p:nvPr/>
        </p:nvSpPr>
        <p:spPr bwMode="auto">
          <a:xfrm>
            <a:off x="5262563" y="4098925"/>
            <a:ext cx="0" cy="2249488"/>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60168" name="Text Box 72"/>
          <p:cNvSpPr txBox="1">
            <a:spLocks noChangeArrowheads="1"/>
          </p:cNvSpPr>
          <p:nvPr/>
        </p:nvSpPr>
        <p:spPr bwMode="auto">
          <a:xfrm>
            <a:off x="4818063" y="6502400"/>
            <a:ext cx="9731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en-US"/>
          </a:p>
        </p:txBody>
      </p:sp>
      <p:sp>
        <p:nvSpPr>
          <p:cNvPr id="260171" name="Rectangle 75"/>
          <p:cNvSpPr>
            <a:spLocks noChangeArrowheads="1"/>
          </p:cNvSpPr>
          <p:nvPr/>
        </p:nvSpPr>
        <p:spPr bwMode="auto">
          <a:xfrm>
            <a:off x="5067300" y="6402388"/>
            <a:ext cx="549275"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90000"/>
              </a:lnSpc>
              <a:spcBef>
                <a:spcPct val="20000"/>
              </a:spcBef>
            </a:pPr>
            <a:r>
              <a:rPr lang="en-GB">
                <a:solidFill>
                  <a:schemeClr val="bg1"/>
                </a:solidFill>
                <a:latin typeface="Symbol" pitchFamily="18" charset="2"/>
              </a:rPr>
              <a:t>e</a:t>
            </a:r>
            <a:r>
              <a:rPr lang="en-GB" baseline="-25000">
                <a:solidFill>
                  <a:schemeClr val="bg1"/>
                </a:solidFill>
              </a:rPr>
              <a:t>in</a:t>
            </a:r>
            <a:r>
              <a:rPr lang="en-GB">
                <a:solidFill>
                  <a:srgbClr val="FFFF99"/>
                </a:solidFill>
              </a:rPr>
              <a:t> </a:t>
            </a:r>
          </a:p>
        </p:txBody>
      </p:sp>
      <p:sp>
        <p:nvSpPr>
          <p:cNvPr id="260172" name="Text Box 76"/>
          <p:cNvSpPr txBox="1">
            <a:spLocks noChangeArrowheads="1"/>
          </p:cNvSpPr>
          <p:nvPr/>
        </p:nvSpPr>
        <p:spPr bwMode="auto">
          <a:xfrm>
            <a:off x="6723063" y="6400800"/>
            <a:ext cx="14525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latin typeface="Symbol" pitchFamily="18" charset="2"/>
              </a:rPr>
              <a:t>g</a:t>
            </a:r>
            <a:r>
              <a:rPr lang="en-GB" baseline="-25000">
                <a:solidFill>
                  <a:schemeClr val="bg1"/>
                </a:solidFill>
              </a:rPr>
              <a:t>max</a:t>
            </a:r>
            <a:r>
              <a:rPr lang="en-GB" baseline="30000">
                <a:solidFill>
                  <a:schemeClr val="bg1"/>
                </a:solidFill>
              </a:rPr>
              <a:t>2</a:t>
            </a:r>
            <a:r>
              <a:rPr lang="en-GB">
                <a:solidFill>
                  <a:schemeClr val="bg1"/>
                </a:solidFill>
              </a:rPr>
              <a:t> </a:t>
            </a:r>
            <a:r>
              <a:rPr lang="en-GB">
                <a:solidFill>
                  <a:schemeClr val="bg1"/>
                </a:solidFill>
                <a:latin typeface="Symbol" pitchFamily="18" charset="2"/>
              </a:rPr>
              <a:t>e</a:t>
            </a:r>
            <a:r>
              <a:rPr lang="en-GB" baseline="-25000">
                <a:solidFill>
                  <a:schemeClr val="bg1"/>
                </a:solidFill>
              </a:rPr>
              <a:t>in</a:t>
            </a:r>
          </a:p>
        </p:txBody>
      </p:sp>
    </p:spTree>
    <p:extLst>
      <p:ext uri="{BB962C8B-B14F-4D97-AF65-F5344CB8AC3E}">
        <p14:creationId xmlns:p14="http://schemas.microsoft.com/office/powerpoint/2010/main" val="1647155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06375" y="152400"/>
            <a:ext cx="8818563" cy="1143000"/>
          </a:xfrm>
        </p:spPr>
        <p:txBody>
          <a:bodyPr/>
          <a:lstStyle/>
          <a:p>
            <a:r>
              <a:rPr lang="en-GB" b="1">
                <a:solidFill>
                  <a:srgbClr val="FFCC00"/>
                </a:solidFill>
              </a:rPr>
              <a:t>Optically thin nonthermal compton</a:t>
            </a:r>
          </a:p>
        </p:txBody>
      </p:sp>
      <p:sp>
        <p:nvSpPr>
          <p:cNvPr id="302083" name="Rectangle 3"/>
          <p:cNvSpPr>
            <a:spLocks noGrp="1" noChangeArrowheads="1"/>
          </p:cNvSpPr>
          <p:nvPr>
            <p:ph type="body" sz="half" idx="1"/>
          </p:nvPr>
        </p:nvSpPr>
        <p:spPr>
          <a:xfrm>
            <a:off x="193675" y="1114425"/>
            <a:ext cx="8918575" cy="1965325"/>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dirty="0">
                <a:solidFill>
                  <a:srgbClr val="FFFF99"/>
                </a:solidFill>
              </a:rPr>
              <a:t>Again, can do by energy </a:t>
            </a:r>
          </a:p>
          <a:p>
            <a:r>
              <a:rPr lang="en-GB" sz="2400" dirty="0" err="1">
                <a:solidFill>
                  <a:srgbClr val="FFFF99"/>
                </a:solidFill>
              </a:rPr>
              <a:t>Lh</a:t>
            </a:r>
            <a:r>
              <a:rPr lang="en-GB" sz="2400" dirty="0">
                <a:solidFill>
                  <a:srgbClr val="FFFF99"/>
                </a:solidFill>
              </a:rPr>
              <a:t> in electron power, </a:t>
            </a:r>
            <a:r>
              <a:rPr lang="en-GB" sz="2400" dirty="0" err="1">
                <a:solidFill>
                  <a:srgbClr val="FFFF99"/>
                </a:solidFill>
              </a:rPr>
              <a:t>Ls</a:t>
            </a:r>
            <a:r>
              <a:rPr lang="en-GB" sz="2400" dirty="0">
                <a:solidFill>
                  <a:srgbClr val="FFFF99"/>
                </a:solidFill>
              </a:rPr>
              <a:t> in seed photons</a:t>
            </a:r>
          </a:p>
          <a:p>
            <a:r>
              <a:rPr lang="en-GB" sz="2400" dirty="0">
                <a:solidFill>
                  <a:srgbClr val="FFFF99"/>
                </a:solidFill>
              </a:rPr>
              <a:t>Y axis </a:t>
            </a:r>
            <a:r>
              <a:rPr lang="en-GB" sz="2400" dirty="0">
                <a:solidFill>
                  <a:srgbClr val="FFFF99"/>
                </a:solidFill>
                <a:latin typeface="Symbol" pitchFamily="18" charset="2"/>
              </a:rPr>
              <a:t>t</a:t>
            </a:r>
            <a:r>
              <a:rPr lang="en-GB" sz="2400" dirty="0">
                <a:solidFill>
                  <a:srgbClr val="FFFF99"/>
                </a:solidFill>
              </a:rPr>
              <a:t> </a:t>
            </a:r>
            <a:r>
              <a:rPr lang="en-GB" sz="2400" dirty="0" err="1">
                <a:solidFill>
                  <a:srgbClr val="FFFF99"/>
                </a:solidFill>
              </a:rPr>
              <a:t>Ls</a:t>
            </a:r>
            <a:r>
              <a:rPr lang="en-GB" sz="2400" dirty="0">
                <a:solidFill>
                  <a:srgbClr val="FFFF99"/>
                </a:solidFill>
              </a:rPr>
              <a:t> to </a:t>
            </a:r>
            <a:r>
              <a:rPr lang="en-GB" sz="2400" dirty="0" err="1">
                <a:solidFill>
                  <a:srgbClr val="FFFF99"/>
                </a:solidFill>
              </a:rPr>
              <a:t>Lh</a:t>
            </a:r>
            <a:r>
              <a:rPr lang="en-GB" sz="2400" dirty="0">
                <a:solidFill>
                  <a:srgbClr val="FFFF99"/>
                </a:solidFill>
              </a:rPr>
              <a:t>, x axis from </a:t>
            </a:r>
            <a:r>
              <a:rPr lang="en-GB" sz="2400" dirty="0" err="1">
                <a:solidFill>
                  <a:schemeClr val="bg1"/>
                </a:solidFill>
                <a:latin typeface="Symbol" pitchFamily="18" charset="2"/>
              </a:rPr>
              <a:t>e</a:t>
            </a:r>
            <a:r>
              <a:rPr lang="en-GB" sz="2400" baseline="-25000" dirty="0" err="1">
                <a:solidFill>
                  <a:schemeClr val="bg1"/>
                </a:solidFill>
              </a:rPr>
              <a:t>in</a:t>
            </a:r>
            <a:r>
              <a:rPr lang="en-GB" sz="2400" dirty="0">
                <a:solidFill>
                  <a:srgbClr val="FFFF99"/>
                </a:solidFill>
              </a:rPr>
              <a:t> to </a:t>
            </a:r>
            <a:r>
              <a:rPr lang="en-GB" sz="2400" dirty="0">
                <a:solidFill>
                  <a:schemeClr val="bg1"/>
                </a:solidFill>
                <a:latin typeface="Symbol" pitchFamily="18" charset="2"/>
              </a:rPr>
              <a:t>g</a:t>
            </a:r>
            <a:r>
              <a:rPr lang="en-GB" sz="2400" baseline="-25000" dirty="0">
                <a:solidFill>
                  <a:schemeClr val="bg1"/>
                </a:solidFill>
              </a:rPr>
              <a:t>max</a:t>
            </a:r>
            <a:r>
              <a:rPr lang="en-GB" sz="2400" baseline="30000" dirty="0">
                <a:solidFill>
                  <a:schemeClr val="bg1"/>
                </a:solidFill>
              </a:rPr>
              <a:t>2</a:t>
            </a:r>
            <a:r>
              <a:rPr lang="en-GB" sz="2400" dirty="0">
                <a:solidFill>
                  <a:schemeClr val="bg1"/>
                </a:solidFill>
              </a:rPr>
              <a:t> </a:t>
            </a:r>
            <a:r>
              <a:rPr lang="en-GB" sz="2400" dirty="0" err="1">
                <a:solidFill>
                  <a:schemeClr val="bg1"/>
                </a:solidFill>
                <a:latin typeface="Symbol" pitchFamily="18" charset="2"/>
              </a:rPr>
              <a:t>e</a:t>
            </a:r>
            <a:r>
              <a:rPr lang="en-GB" sz="2400" baseline="-25000" dirty="0" err="1">
                <a:solidFill>
                  <a:schemeClr val="bg1"/>
                </a:solidFill>
              </a:rPr>
              <a:t>in</a:t>
            </a:r>
            <a:endParaRPr lang="en-GB" sz="2400" dirty="0">
              <a:solidFill>
                <a:srgbClr val="FFFF99"/>
              </a:solidFill>
            </a:endParaRPr>
          </a:p>
          <a:p>
            <a:endParaRPr lang="en-GB" sz="2400" dirty="0">
              <a:solidFill>
                <a:srgbClr val="FFFF99"/>
              </a:solidFill>
            </a:endParaRPr>
          </a:p>
        </p:txBody>
      </p:sp>
      <p:sp>
        <p:nvSpPr>
          <p:cNvPr id="302084" name="Line 4"/>
          <p:cNvSpPr>
            <a:spLocks noChangeShapeType="1"/>
          </p:cNvSpPr>
          <p:nvPr/>
        </p:nvSpPr>
        <p:spPr bwMode="auto">
          <a:xfrm flipV="1">
            <a:off x="835025" y="3414713"/>
            <a:ext cx="0" cy="294957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85" name="Line 5"/>
          <p:cNvSpPr>
            <a:spLocks noChangeShapeType="1"/>
          </p:cNvSpPr>
          <p:nvPr/>
        </p:nvSpPr>
        <p:spPr bwMode="auto">
          <a:xfrm>
            <a:off x="820738" y="6334125"/>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86" name="Line 6"/>
          <p:cNvSpPr>
            <a:spLocks noChangeShapeType="1"/>
          </p:cNvSpPr>
          <p:nvPr/>
        </p:nvSpPr>
        <p:spPr bwMode="auto">
          <a:xfrm flipV="1">
            <a:off x="4410075" y="3427413"/>
            <a:ext cx="0" cy="28924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87" name="Line 7"/>
          <p:cNvSpPr>
            <a:spLocks noChangeShapeType="1"/>
          </p:cNvSpPr>
          <p:nvPr/>
        </p:nvSpPr>
        <p:spPr bwMode="auto">
          <a:xfrm>
            <a:off x="4398963" y="6346825"/>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88" name="Text Box 8"/>
          <p:cNvSpPr txBox="1">
            <a:spLocks noChangeArrowheads="1"/>
          </p:cNvSpPr>
          <p:nvPr/>
        </p:nvSpPr>
        <p:spPr bwMode="auto">
          <a:xfrm>
            <a:off x="6097588" y="6402388"/>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p>
        </p:txBody>
      </p:sp>
      <p:sp>
        <p:nvSpPr>
          <p:cNvPr id="302089" name="Text Box 9"/>
          <p:cNvSpPr txBox="1">
            <a:spLocks noChangeArrowheads="1"/>
          </p:cNvSpPr>
          <p:nvPr/>
        </p:nvSpPr>
        <p:spPr bwMode="auto">
          <a:xfrm>
            <a:off x="1417638" y="634047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g</a:t>
            </a:r>
          </a:p>
        </p:txBody>
      </p:sp>
      <p:sp>
        <p:nvSpPr>
          <p:cNvPr id="302090" name="Text Box 10"/>
          <p:cNvSpPr txBox="1">
            <a:spLocks noChangeArrowheads="1"/>
          </p:cNvSpPr>
          <p:nvPr/>
        </p:nvSpPr>
        <p:spPr bwMode="auto">
          <a:xfrm rot="-5400000">
            <a:off x="-614362" y="43275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302091" name="Freeform 11"/>
          <p:cNvSpPr>
            <a:spLocks/>
          </p:cNvSpPr>
          <p:nvPr/>
        </p:nvSpPr>
        <p:spPr bwMode="auto">
          <a:xfrm>
            <a:off x="4497388" y="3722688"/>
            <a:ext cx="952500" cy="2598737"/>
          </a:xfrm>
          <a:custGeom>
            <a:avLst/>
            <a:gdLst>
              <a:gd name="T0" fmla="*/ 0 w 600"/>
              <a:gd name="T1" fmla="*/ 1589 h 1637"/>
              <a:gd name="T2" fmla="*/ 424 w 600"/>
              <a:gd name="T3" fmla="*/ 261 h 1637"/>
              <a:gd name="T4" fmla="*/ 552 w 600"/>
              <a:gd name="T5" fmla="*/ 229 h 1637"/>
              <a:gd name="T6" fmla="*/ 600 w 600"/>
              <a:gd name="T7" fmla="*/ 1637 h 1637"/>
            </a:gdLst>
            <a:ahLst/>
            <a:cxnLst>
              <a:cxn ang="0">
                <a:pos x="T0" y="T1"/>
              </a:cxn>
              <a:cxn ang="0">
                <a:pos x="T2" y="T3"/>
              </a:cxn>
              <a:cxn ang="0">
                <a:pos x="T4" y="T5"/>
              </a:cxn>
              <a:cxn ang="0">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92" name="Text Box 12"/>
          <p:cNvSpPr txBox="1">
            <a:spLocks noChangeArrowheads="1"/>
          </p:cNvSpPr>
          <p:nvPr/>
        </p:nvSpPr>
        <p:spPr bwMode="auto">
          <a:xfrm rot="-5400000">
            <a:off x="3430588" y="430212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r>
              <a:rPr lang="en-GB" sz="2000">
                <a:solidFill>
                  <a:schemeClr val="bg1"/>
                </a:solidFill>
              </a:rPr>
              <a:t>f</a:t>
            </a:r>
            <a:r>
              <a:rPr lang="en-GB" sz="2000">
                <a:solidFill>
                  <a:schemeClr val="bg1"/>
                </a:solidFill>
                <a:latin typeface="Symbol" pitchFamily="18" charset="2"/>
              </a:rPr>
              <a:t>n</a:t>
            </a:r>
          </a:p>
        </p:txBody>
      </p:sp>
      <p:sp>
        <p:nvSpPr>
          <p:cNvPr id="302093" name="Freeform 13"/>
          <p:cNvSpPr>
            <a:spLocks/>
          </p:cNvSpPr>
          <p:nvPr/>
        </p:nvSpPr>
        <p:spPr bwMode="auto">
          <a:xfrm>
            <a:off x="5246688" y="3271838"/>
            <a:ext cx="2438400" cy="2160587"/>
          </a:xfrm>
          <a:custGeom>
            <a:avLst/>
            <a:gdLst>
              <a:gd name="T0" fmla="*/ 0 w 1536"/>
              <a:gd name="T1" fmla="*/ 969 h 1361"/>
              <a:gd name="T2" fmla="*/ 1240 w 1536"/>
              <a:gd name="T3" fmla="*/ 65 h 1361"/>
              <a:gd name="T4" fmla="*/ 1536 w 1536"/>
              <a:gd name="T5" fmla="*/ 1361 h 1361"/>
            </a:gdLst>
            <a:ahLst/>
            <a:cxnLst>
              <a:cxn ang="0">
                <a:pos x="T0" y="T1"/>
              </a:cxn>
              <a:cxn ang="0">
                <a:pos x="T2" y="T3"/>
              </a:cxn>
              <a:cxn ang="0">
                <a:pos x="T4" y="T5"/>
              </a:cxn>
            </a:cxnLst>
            <a:rect l="0" t="0" r="r" b="b"/>
            <a:pathLst>
              <a:path w="1536" h="1361">
                <a:moveTo>
                  <a:pt x="0" y="969"/>
                </a:moveTo>
                <a:cubicBezTo>
                  <a:pt x="207" y="818"/>
                  <a:pt x="984" y="0"/>
                  <a:pt x="1240" y="65"/>
                </a:cubicBezTo>
                <a:cubicBezTo>
                  <a:pt x="1496" y="130"/>
                  <a:pt x="1474" y="1091"/>
                  <a:pt x="1536" y="1361"/>
                </a:cubicBez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94" name="Line 14"/>
          <p:cNvSpPr>
            <a:spLocks noChangeShapeType="1"/>
          </p:cNvSpPr>
          <p:nvPr/>
        </p:nvSpPr>
        <p:spPr bwMode="auto">
          <a:xfrm>
            <a:off x="1450975" y="4283075"/>
            <a:ext cx="1828800" cy="11779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95" name="Freeform 15"/>
          <p:cNvSpPr>
            <a:spLocks/>
          </p:cNvSpPr>
          <p:nvPr/>
        </p:nvSpPr>
        <p:spPr bwMode="auto">
          <a:xfrm>
            <a:off x="7316788" y="4035425"/>
            <a:ext cx="1104900" cy="774700"/>
          </a:xfrm>
          <a:custGeom>
            <a:avLst/>
            <a:gdLst>
              <a:gd name="T0" fmla="*/ 0 w 696"/>
              <a:gd name="T1" fmla="*/ 488 h 488"/>
              <a:gd name="T2" fmla="*/ 696 w 696"/>
              <a:gd name="T3" fmla="*/ 0 h 488"/>
            </a:gdLst>
            <a:ahLst/>
            <a:cxnLst>
              <a:cxn ang="0">
                <a:pos x="T0" y="T1"/>
              </a:cxn>
              <a:cxn ang="0">
                <a:pos x="T2" y="T3"/>
              </a:cxn>
            </a:cxnLst>
            <a:rect l="0" t="0" r="r" b="b"/>
            <a:pathLst>
              <a:path w="696" h="488">
                <a:moveTo>
                  <a:pt x="0" y="488"/>
                </a:moveTo>
                <a:cubicBezTo>
                  <a:pt x="116" y="407"/>
                  <a:pt x="551" y="102"/>
                  <a:pt x="696" y="0"/>
                </a:cubicBezTo>
              </a:path>
            </a:pathLst>
          </a:custGeom>
          <a:noFill/>
          <a:ln w="38100" cap="flat" cmpd="sng">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2096" name="Text Box 16"/>
          <p:cNvSpPr txBox="1">
            <a:spLocks noChangeArrowheads="1"/>
          </p:cNvSpPr>
          <p:nvPr/>
        </p:nvSpPr>
        <p:spPr bwMode="auto">
          <a:xfrm>
            <a:off x="1100138" y="5294313"/>
            <a:ext cx="22733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pPr>
            <a:r>
              <a:rPr lang="en-GB">
                <a:solidFill>
                  <a:schemeClr val="bg1"/>
                </a:solidFill>
              </a:rPr>
              <a:t>N (</a:t>
            </a:r>
            <a:r>
              <a:rPr lang="en-GB">
                <a:solidFill>
                  <a:schemeClr val="bg1"/>
                </a:solidFill>
                <a:latin typeface="Symbol" pitchFamily="18" charset="2"/>
              </a:rPr>
              <a:t>g</a:t>
            </a:r>
            <a:r>
              <a:rPr lang="en-GB">
                <a:solidFill>
                  <a:schemeClr val="bg1"/>
                </a:solidFill>
              </a:rPr>
              <a:t>) </a:t>
            </a:r>
            <a:r>
              <a:rPr lang="en-GB">
                <a:solidFill>
                  <a:schemeClr val="bg1"/>
                </a:solidFill>
                <a:sym typeface="Symbol" pitchFamily="18" charset="2"/>
              </a:rPr>
              <a:t> </a:t>
            </a:r>
            <a:r>
              <a:rPr lang="en-GB">
                <a:solidFill>
                  <a:schemeClr val="bg1"/>
                </a:solidFill>
                <a:latin typeface="Symbol" pitchFamily="18" charset="2"/>
                <a:sym typeface="Symbol" pitchFamily="18" charset="2"/>
              </a:rPr>
              <a:t>g</a:t>
            </a:r>
            <a:r>
              <a:rPr lang="en-GB" baseline="30000">
                <a:solidFill>
                  <a:schemeClr val="bg1"/>
                </a:solidFill>
                <a:latin typeface="Symbol" pitchFamily="18" charset="2"/>
                <a:sym typeface="Symbol" pitchFamily="18" charset="2"/>
              </a:rPr>
              <a:t>-</a:t>
            </a:r>
            <a:r>
              <a:rPr lang="en-GB" baseline="30000">
                <a:solidFill>
                  <a:schemeClr val="bg1"/>
                </a:solidFill>
                <a:sym typeface="Symbol" pitchFamily="18" charset="2"/>
              </a:rPr>
              <a:t>p</a:t>
            </a:r>
            <a:endParaRPr lang="en-GB">
              <a:solidFill>
                <a:schemeClr val="bg1"/>
              </a:solidFill>
            </a:endParaRPr>
          </a:p>
          <a:p>
            <a:endParaRPr lang="en-GB">
              <a:solidFill>
                <a:schemeClr val="bg1"/>
              </a:solidFill>
            </a:endParaRPr>
          </a:p>
        </p:txBody>
      </p:sp>
      <p:sp>
        <p:nvSpPr>
          <p:cNvPr id="302097" name="Text Box 17"/>
          <p:cNvSpPr txBox="1">
            <a:spLocks noChangeArrowheads="1"/>
          </p:cNvSpPr>
          <p:nvPr/>
        </p:nvSpPr>
        <p:spPr bwMode="auto">
          <a:xfrm>
            <a:off x="5010150" y="2957513"/>
            <a:ext cx="22733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pPr>
            <a:r>
              <a:rPr lang="en-GB">
                <a:solidFill>
                  <a:schemeClr val="bg1"/>
                </a:solidFill>
                <a:latin typeface="Symbol" pitchFamily="18" charset="2"/>
              </a:rPr>
              <a:t>e</a:t>
            </a:r>
            <a:r>
              <a:rPr lang="en-GB">
                <a:solidFill>
                  <a:schemeClr val="bg1"/>
                </a:solidFill>
              </a:rPr>
              <a:t>f(</a:t>
            </a:r>
            <a:r>
              <a:rPr lang="en-GB">
                <a:solidFill>
                  <a:schemeClr val="bg1"/>
                </a:solidFill>
                <a:latin typeface="Symbol" pitchFamily="18" charset="2"/>
              </a:rPr>
              <a:t>e</a:t>
            </a:r>
            <a:r>
              <a:rPr lang="en-GB">
                <a:solidFill>
                  <a:schemeClr val="bg1"/>
                </a:solidFill>
              </a:rPr>
              <a:t>) </a:t>
            </a:r>
            <a:r>
              <a:rPr lang="en-GB">
                <a:solidFill>
                  <a:schemeClr val="bg1"/>
                </a:solidFill>
                <a:sym typeface="Symbol" pitchFamily="18" charset="2"/>
              </a:rPr>
              <a:t> </a:t>
            </a:r>
            <a:r>
              <a:rPr lang="en-GB">
                <a:solidFill>
                  <a:schemeClr val="bg1"/>
                </a:solidFill>
                <a:latin typeface="Symbol" pitchFamily="18" charset="2"/>
                <a:sym typeface="Symbol" pitchFamily="18" charset="2"/>
              </a:rPr>
              <a:t>e</a:t>
            </a:r>
            <a:r>
              <a:rPr lang="en-GB" baseline="30000">
                <a:solidFill>
                  <a:schemeClr val="bg1"/>
                </a:solidFill>
                <a:latin typeface="Symbol" pitchFamily="18" charset="2"/>
                <a:sym typeface="Symbol" pitchFamily="18" charset="2"/>
              </a:rPr>
              <a:t>-(</a:t>
            </a:r>
            <a:r>
              <a:rPr lang="en-GB" baseline="30000">
                <a:solidFill>
                  <a:schemeClr val="bg1"/>
                </a:solidFill>
                <a:sym typeface="Symbol" pitchFamily="18" charset="2"/>
              </a:rPr>
              <a:t>p-3)/2</a:t>
            </a:r>
            <a:endParaRPr lang="en-GB">
              <a:solidFill>
                <a:schemeClr val="bg1"/>
              </a:solidFill>
            </a:endParaRPr>
          </a:p>
          <a:p>
            <a:endParaRPr lang="en-GB">
              <a:solidFill>
                <a:schemeClr val="bg1"/>
              </a:solidFill>
            </a:endParaRPr>
          </a:p>
        </p:txBody>
      </p:sp>
      <p:sp>
        <p:nvSpPr>
          <p:cNvPr id="302098" name="Line 18"/>
          <p:cNvSpPr>
            <a:spLocks noChangeShapeType="1"/>
          </p:cNvSpPr>
          <p:nvPr/>
        </p:nvSpPr>
        <p:spPr bwMode="auto">
          <a:xfrm>
            <a:off x="3268663" y="4964113"/>
            <a:ext cx="0" cy="1292225"/>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02099" name="Text Box 19"/>
          <p:cNvSpPr txBox="1">
            <a:spLocks noChangeArrowheads="1"/>
          </p:cNvSpPr>
          <p:nvPr/>
        </p:nvSpPr>
        <p:spPr bwMode="auto">
          <a:xfrm>
            <a:off x="2884488" y="6340475"/>
            <a:ext cx="14525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latin typeface="Symbol" pitchFamily="18" charset="2"/>
              </a:rPr>
              <a:t>g</a:t>
            </a:r>
            <a:r>
              <a:rPr lang="en-GB" baseline="-25000">
                <a:solidFill>
                  <a:schemeClr val="bg1"/>
                </a:solidFill>
              </a:rPr>
              <a:t>max</a:t>
            </a:r>
          </a:p>
        </p:txBody>
      </p:sp>
      <p:sp>
        <p:nvSpPr>
          <p:cNvPr id="302100" name="Line 20"/>
          <p:cNvSpPr>
            <a:spLocks noChangeShapeType="1"/>
          </p:cNvSpPr>
          <p:nvPr/>
        </p:nvSpPr>
        <p:spPr bwMode="auto">
          <a:xfrm>
            <a:off x="7235825" y="3113088"/>
            <a:ext cx="0" cy="3149600"/>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02101" name="Line 21"/>
          <p:cNvSpPr>
            <a:spLocks noChangeShapeType="1"/>
          </p:cNvSpPr>
          <p:nvPr/>
        </p:nvSpPr>
        <p:spPr bwMode="auto">
          <a:xfrm>
            <a:off x="5276850" y="4041775"/>
            <a:ext cx="0" cy="2249488"/>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02102" name="Text Box 22"/>
          <p:cNvSpPr txBox="1">
            <a:spLocks noChangeArrowheads="1"/>
          </p:cNvSpPr>
          <p:nvPr/>
        </p:nvSpPr>
        <p:spPr bwMode="auto">
          <a:xfrm>
            <a:off x="4818063" y="6502400"/>
            <a:ext cx="9731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en-US"/>
          </a:p>
        </p:txBody>
      </p:sp>
      <p:sp>
        <p:nvSpPr>
          <p:cNvPr id="302103" name="Rectangle 23"/>
          <p:cNvSpPr>
            <a:spLocks noChangeArrowheads="1"/>
          </p:cNvSpPr>
          <p:nvPr/>
        </p:nvSpPr>
        <p:spPr bwMode="auto">
          <a:xfrm>
            <a:off x="5067300" y="6402388"/>
            <a:ext cx="549275"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90000"/>
              </a:lnSpc>
              <a:spcBef>
                <a:spcPct val="20000"/>
              </a:spcBef>
            </a:pPr>
            <a:r>
              <a:rPr lang="en-GB">
                <a:solidFill>
                  <a:schemeClr val="bg1"/>
                </a:solidFill>
                <a:latin typeface="Symbol" pitchFamily="18" charset="2"/>
              </a:rPr>
              <a:t>e</a:t>
            </a:r>
            <a:r>
              <a:rPr lang="en-GB" baseline="-25000">
                <a:solidFill>
                  <a:schemeClr val="bg1"/>
                </a:solidFill>
              </a:rPr>
              <a:t>in</a:t>
            </a:r>
            <a:r>
              <a:rPr lang="en-GB">
                <a:solidFill>
                  <a:srgbClr val="FFFF99"/>
                </a:solidFill>
              </a:rPr>
              <a:t> </a:t>
            </a:r>
          </a:p>
        </p:txBody>
      </p:sp>
      <p:sp>
        <p:nvSpPr>
          <p:cNvPr id="302104" name="Text Box 24"/>
          <p:cNvSpPr txBox="1">
            <a:spLocks noChangeArrowheads="1"/>
          </p:cNvSpPr>
          <p:nvPr/>
        </p:nvSpPr>
        <p:spPr bwMode="auto">
          <a:xfrm>
            <a:off x="6723063" y="6400800"/>
            <a:ext cx="14525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latin typeface="Symbol" pitchFamily="18" charset="2"/>
              </a:rPr>
              <a:t>g</a:t>
            </a:r>
            <a:r>
              <a:rPr lang="en-GB" baseline="-25000">
                <a:solidFill>
                  <a:schemeClr val="bg1"/>
                </a:solidFill>
              </a:rPr>
              <a:t>max</a:t>
            </a:r>
            <a:r>
              <a:rPr lang="en-GB" baseline="30000">
                <a:solidFill>
                  <a:schemeClr val="bg1"/>
                </a:solidFill>
              </a:rPr>
              <a:t>2</a:t>
            </a:r>
            <a:r>
              <a:rPr lang="en-GB">
                <a:solidFill>
                  <a:schemeClr val="bg1"/>
                </a:solidFill>
              </a:rPr>
              <a:t> </a:t>
            </a:r>
            <a:r>
              <a:rPr lang="en-GB">
                <a:solidFill>
                  <a:schemeClr val="bg1"/>
                </a:solidFill>
                <a:latin typeface="Symbol" pitchFamily="18" charset="2"/>
              </a:rPr>
              <a:t>e</a:t>
            </a:r>
            <a:r>
              <a:rPr lang="en-GB" baseline="-25000">
                <a:solidFill>
                  <a:schemeClr val="bg1"/>
                </a:solidFill>
              </a:rPr>
              <a:t>in</a:t>
            </a:r>
          </a:p>
        </p:txBody>
      </p:sp>
    </p:spTree>
    <p:extLst>
      <p:ext uri="{BB962C8B-B14F-4D97-AF65-F5344CB8AC3E}">
        <p14:creationId xmlns:p14="http://schemas.microsoft.com/office/powerpoint/2010/main" val="3748740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632" name="Group 152"/>
          <p:cNvGrpSpPr>
            <a:grpSpLocks/>
          </p:cNvGrpSpPr>
          <p:nvPr/>
        </p:nvGrpSpPr>
        <p:grpSpPr bwMode="auto">
          <a:xfrm>
            <a:off x="1890713" y="5027613"/>
            <a:ext cx="1431925" cy="1458912"/>
            <a:chOff x="3510" y="2897"/>
            <a:chExt cx="1423" cy="1038"/>
          </a:xfrm>
        </p:grpSpPr>
        <p:grpSp>
          <p:nvGrpSpPr>
            <p:cNvPr id="276633" name="Group 153"/>
            <p:cNvGrpSpPr>
              <a:grpSpLocks/>
            </p:cNvGrpSpPr>
            <p:nvPr/>
          </p:nvGrpSpPr>
          <p:grpSpPr bwMode="auto">
            <a:xfrm>
              <a:off x="4357" y="2903"/>
              <a:ext cx="576" cy="1032"/>
              <a:chOff x="899" y="2296"/>
              <a:chExt cx="496" cy="1032"/>
            </a:xfrm>
          </p:grpSpPr>
          <p:grpSp>
            <p:nvGrpSpPr>
              <p:cNvPr id="276634" name="Group 154"/>
              <p:cNvGrpSpPr>
                <a:grpSpLocks/>
              </p:cNvGrpSpPr>
              <p:nvPr/>
            </p:nvGrpSpPr>
            <p:grpSpPr bwMode="auto">
              <a:xfrm>
                <a:off x="899" y="2512"/>
                <a:ext cx="216" cy="576"/>
                <a:chOff x="843" y="2880"/>
                <a:chExt cx="216" cy="576"/>
              </a:xfrm>
            </p:grpSpPr>
            <p:sp>
              <p:nvSpPr>
                <p:cNvPr id="276635" name="Freeform 155"/>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36" name="Freeform 156"/>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37" name="Group 157"/>
              <p:cNvGrpSpPr>
                <a:grpSpLocks/>
              </p:cNvGrpSpPr>
              <p:nvPr/>
            </p:nvGrpSpPr>
            <p:grpSpPr bwMode="auto">
              <a:xfrm>
                <a:off x="1035" y="2752"/>
                <a:ext cx="216" cy="576"/>
                <a:chOff x="843" y="2880"/>
                <a:chExt cx="216" cy="576"/>
              </a:xfrm>
            </p:grpSpPr>
            <p:sp>
              <p:nvSpPr>
                <p:cNvPr id="276638" name="Freeform 15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39" name="Freeform 15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40" name="Group 160"/>
              <p:cNvGrpSpPr>
                <a:grpSpLocks/>
              </p:cNvGrpSpPr>
              <p:nvPr/>
            </p:nvGrpSpPr>
            <p:grpSpPr bwMode="auto">
              <a:xfrm>
                <a:off x="1179" y="2520"/>
                <a:ext cx="216" cy="576"/>
                <a:chOff x="843" y="2880"/>
                <a:chExt cx="216" cy="576"/>
              </a:xfrm>
            </p:grpSpPr>
            <p:sp>
              <p:nvSpPr>
                <p:cNvPr id="276641" name="Freeform 16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42" name="Freeform 16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43" name="Group 163"/>
              <p:cNvGrpSpPr>
                <a:grpSpLocks/>
              </p:cNvGrpSpPr>
              <p:nvPr/>
            </p:nvGrpSpPr>
            <p:grpSpPr bwMode="auto">
              <a:xfrm>
                <a:off x="1035" y="2296"/>
                <a:ext cx="216" cy="576"/>
                <a:chOff x="843" y="2880"/>
                <a:chExt cx="216" cy="576"/>
              </a:xfrm>
            </p:grpSpPr>
            <p:sp>
              <p:nvSpPr>
                <p:cNvPr id="276644" name="Freeform 16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45" name="Freeform 16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6646" name="Group 166"/>
            <p:cNvGrpSpPr>
              <a:grpSpLocks/>
            </p:cNvGrpSpPr>
            <p:nvPr/>
          </p:nvGrpSpPr>
          <p:grpSpPr bwMode="auto">
            <a:xfrm>
              <a:off x="4257" y="3191"/>
              <a:ext cx="297" cy="496"/>
              <a:chOff x="899" y="2296"/>
              <a:chExt cx="496" cy="1032"/>
            </a:xfrm>
          </p:grpSpPr>
          <p:grpSp>
            <p:nvGrpSpPr>
              <p:cNvPr id="276647" name="Group 167"/>
              <p:cNvGrpSpPr>
                <a:grpSpLocks/>
              </p:cNvGrpSpPr>
              <p:nvPr/>
            </p:nvGrpSpPr>
            <p:grpSpPr bwMode="auto">
              <a:xfrm>
                <a:off x="899" y="2512"/>
                <a:ext cx="216" cy="576"/>
                <a:chOff x="843" y="2880"/>
                <a:chExt cx="216" cy="576"/>
              </a:xfrm>
            </p:grpSpPr>
            <p:sp>
              <p:nvSpPr>
                <p:cNvPr id="276648" name="Freeform 16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49" name="Freeform 16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50" name="Group 170"/>
              <p:cNvGrpSpPr>
                <a:grpSpLocks/>
              </p:cNvGrpSpPr>
              <p:nvPr/>
            </p:nvGrpSpPr>
            <p:grpSpPr bwMode="auto">
              <a:xfrm>
                <a:off x="1035" y="2752"/>
                <a:ext cx="216" cy="576"/>
                <a:chOff x="843" y="2880"/>
                <a:chExt cx="216" cy="576"/>
              </a:xfrm>
            </p:grpSpPr>
            <p:sp>
              <p:nvSpPr>
                <p:cNvPr id="276651" name="Freeform 17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52" name="Freeform 17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53" name="Group 173"/>
              <p:cNvGrpSpPr>
                <a:grpSpLocks/>
              </p:cNvGrpSpPr>
              <p:nvPr/>
            </p:nvGrpSpPr>
            <p:grpSpPr bwMode="auto">
              <a:xfrm>
                <a:off x="1179" y="2520"/>
                <a:ext cx="216" cy="576"/>
                <a:chOff x="843" y="2880"/>
                <a:chExt cx="216" cy="576"/>
              </a:xfrm>
            </p:grpSpPr>
            <p:sp>
              <p:nvSpPr>
                <p:cNvPr id="276654" name="Freeform 17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55" name="Freeform 17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56" name="Group 176"/>
              <p:cNvGrpSpPr>
                <a:grpSpLocks/>
              </p:cNvGrpSpPr>
              <p:nvPr/>
            </p:nvGrpSpPr>
            <p:grpSpPr bwMode="auto">
              <a:xfrm>
                <a:off x="1035" y="2296"/>
                <a:ext cx="216" cy="576"/>
                <a:chOff x="843" y="2880"/>
                <a:chExt cx="216" cy="576"/>
              </a:xfrm>
            </p:grpSpPr>
            <p:sp>
              <p:nvSpPr>
                <p:cNvPr id="276657" name="Freeform 17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58" name="Freeform 17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6659" name="Group 179"/>
            <p:cNvGrpSpPr>
              <a:grpSpLocks/>
            </p:cNvGrpSpPr>
            <p:nvPr/>
          </p:nvGrpSpPr>
          <p:grpSpPr bwMode="auto">
            <a:xfrm flipH="1">
              <a:off x="3510" y="2897"/>
              <a:ext cx="576" cy="1032"/>
              <a:chOff x="899" y="2296"/>
              <a:chExt cx="496" cy="1032"/>
            </a:xfrm>
          </p:grpSpPr>
          <p:grpSp>
            <p:nvGrpSpPr>
              <p:cNvPr id="276660" name="Group 180"/>
              <p:cNvGrpSpPr>
                <a:grpSpLocks/>
              </p:cNvGrpSpPr>
              <p:nvPr/>
            </p:nvGrpSpPr>
            <p:grpSpPr bwMode="auto">
              <a:xfrm>
                <a:off x="899" y="2512"/>
                <a:ext cx="216" cy="576"/>
                <a:chOff x="843" y="2880"/>
                <a:chExt cx="216" cy="576"/>
              </a:xfrm>
            </p:grpSpPr>
            <p:sp>
              <p:nvSpPr>
                <p:cNvPr id="276661" name="Freeform 18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62" name="Freeform 18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63" name="Group 183"/>
              <p:cNvGrpSpPr>
                <a:grpSpLocks/>
              </p:cNvGrpSpPr>
              <p:nvPr/>
            </p:nvGrpSpPr>
            <p:grpSpPr bwMode="auto">
              <a:xfrm>
                <a:off x="1035" y="2752"/>
                <a:ext cx="216" cy="576"/>
                <a:chOff x="843" y="2880"/>
                <a:chExt cx="216" cy="576"/>
              </a:xfrm>
            </p:grpSpPr>
            <p:sp>
              <p:nvSpPr>
                <p:cNvPr id="276664" name="Freeform 18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65" name="Freeform 18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66" name="Group 186"/>
              <p:cNvGrpSpPr>
                <a:grpSpLocks/>
              </p:cNvGrpSpPr>
              <p:nvPr/>
            </p:nvGrpSpPr>
            <p:grpSpPr bwMode="auto">
              <a:xfrm>
                <a:off x="1179" y="2520"/>
                <a:ext cx="216" cy="576"/>
                <a:chOff x="843" y="2880"/>
                <a:chExt cx="216" cy="576"/>
              </a:xfrm>
            </p:grpSpPr>
            <p:sp>
              <p:nvSpPr>
                <p:cNvPr id="276667" name="Freeform 18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68" name="Freeform 18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69" name="Group 189"/>
              <p:cNvGrpSpPr>
                <a:grpSpLocks/>
              </p:cNvGrpSpPr>
              <p:nvPr/>
            </p:nvGrpSpPr>
            <p:grpSpPr bwMode="auto">
              <a:xfrm>
                <a:off x="1035" y="2296"/>
                <a:ext cx="216" cy="576"/>
                <a:chOff x="843" y="2880"/>
                <a:chExt cx="216" cy="576"/>
              </a:xfrm>
            </p:grpSpPr>
            <p:sp>
              <p:nvSpPr>
                <p:cNvPr id="276670" name="Freeform 19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71" name="Freeform 19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6672" name="Group 192"/>
            <p:cNvGrpSpPr>
              <a:grpSpLocks/>
            </p:cNvGrpSpPr>
            <p:nvPr/>
          </p:nvGrpSpPr>
          <p:grpSpPr bwMode="auto">
            <a:xfrm flipH="1">
              <a:off x="3916" y="3229"/>
              <a:ext cx="297" cy="496"/>
              <a:chOff x="899" y="2296"/>
              <a:chExt cx="496" cy="1032"/>
            </a:xfrm>
          </p:grpSpPr>
          <p:grpSp>
            <p:nvGrpSpPr>
              <p:cNvPr id="276673" name="Group 193"/>
              <p:cNvGrpSpPr>
                <a:grpSpLocks/>
              </p:cNvGrpSpPr>
              <p:nvPr/>
            </p:nvGrpSpPr>
            <p:grpSpPr bwMode="auto">
              <a:xfrm>
                <a:off x="899" y="2512"/>
                <a:ext cx="216" cy="576"/>
                <a:chOff x="843" y="2880"/>
                <a:chExt cx="216" cy="576"/>
              </a:xfrm>
            </p:grpSpPr>
            <p:sp>
              <p:nvSpPr>
                <p:cNvPr id="276674" name="Freeform 19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75" name="Freeform 19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76" name="Group 196"/>
              <p:cNvGrpSpPr>
                <a:grpSpLocks/>
              </p:cNvGrpSpPr>
              <p:nvPr/>
            </p:nvGrpSpPr>
            <p:grpSpPr bwMode="auto">
              <a:xfrm>
                <a:off x="1035" y="2752"/>
                <a:ext cx="216" cy="576"/>
                <a:chOff x="843" y="2880"/>
                <a:chExt cx="216" cy="576"/>
              </a:xfrm>
            </p:grpSpPr>
            <p:sp>
              <p:nvSpPr>
                <p:cNvPr id="276677" name="Freeform 19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78" name="Freeform 19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79" name="Group 199"/>
              <p:cNvGrpSpPr>
                <a:grpSpLocks/>
              </p:cNvGrpSpPr>
              <p:nvPr/>
            </p:nvGrpSpPr>
            <p:grpSpPr bwMode="auto">
              <a:xfrm>
                <a:off x="1179" y="2520"/>
                <a:ext cx="216" cy="576"/>
                <a:chOff x="843" y="2880"/>
                <a:chExt cx="216" cy="576"/>
              </a:xfrm>
            </p:grpSpPr>
            <p:sp>
              <p:nvSpPr>
                <p:cNvPr id="276680" name="Freeform 20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81" name="Freeform 20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682" name="Group 202"/>
              <p:cNvGrpSpPr>
                <a:grpSpLocks/>
              </p:cNvGrpSpPr>
              <p:nvPr/>
            </p:nvGrpSpPr>
            <p:grpSpPr bwMode="auto">
              <a:xfrm>
                <a:off x="1035" y="2296"/>
                <a:ext cx="216" cy="576"/>
                <a:chOff x="843" y="2880"/>
                <a:chExt cx="216" cy="576"/>
              </a:xfrm>
            </p:grpSpPr>
            <p:sp>
              <p:nvSpPr>
                <p:cNvPr id="276683" name="Freeform 20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84" name="Freeform 20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76685" name="Oval 205"/>
            <p:cNvSpPr>
              <a:spLocks noChangeArrowheads="1"/>
            </p:cNvSpPr>
            <p:nvPr/>
          </p:nvSpPr>
          <p:spPr bwMode="auto">
            <a:xfrm>
              <a:off x="4157" y="3376"/>
              <a:ext cx="165"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76492" name="Rectangle 12"/>
          <p:cNvSpPr>
            <a:spLocks noGrp="1" noChangeArrowheads="1"/>
          </p:cNvSpPr>
          <p:nvPr>
            <p:ph type="title"/>
          </p:nvPr>
        </p:nvSpPr>
        <p:spPr>
          <a:xfrm>
            <a:off x="234950" y="166688"/>
            <a:ext cx="8672513" cy="1143000"/>
          </a:xfrm>
          <a:noFill/>
          <a:ln/>
        </p:spPr>
        <p:txBody>
          <a:bodyPr/>
          <a:lstStyle/>
          <a:p>
            <a:r>
              <a:rPr lang="en-GB" b="1" dirty="0" smtClean="0">
                <a:solidFill>
                  <a:srgbClr val="FFCC00"/>
                </a:solidFill>
              </a:rPr>
              <a:t>Energetics: </a:t>
            </a:r>
            <a:r>
              <a:rPr lang="en-GB" b="1" dirty="0" err="1">
                <a:solidFill>
                  <a:srgbClr val="FFCC00"/>
                </a:solidFill>
              </a:rPr>
              <a:t>nonthermal</a:t>
            </a:r>
            <a:endParaRPr lang="en-GB" b="1" dirty="0">
              <a:solidFill>
                <a:srgbClr val="FFCC00"/>
              </a:solidFill>
            </a:endParaRPr>
          </a:p>
        </p:txBody>
      </p:sp>
      <p:sp>
        <p:nvSpPr>
          <p:cNvPr id="276500" name="Rectangle 20"/>
          <p:cNvSpPr>
            <a:spLocks noGrp="1" noChangeArrowheads="1"/>
          </p:cNvSpPr>
          <p:nvPr>
            <p:ph type="body" sz="half" idx="1"/>
          </p:nvPr>
        </p:nvSpPr>
        <p:spPr>
          <a:xfrm>
            <a:off x="193675" y="1285875"/>
            <a:ext cx="8950325" cy="4084638"/>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dirty="0" err="1">
                <a:solidFill>
                  <a:srgbClr val="FFFF99"/>
                </a:solidFill>
              </a:rPr>
              <a:t>nonthermal</a:t>
            </a:r>
            <a:r>
              <a:rPr lang="en-GB" sz="2400" dirty="0">
                <a:solidFill>
                  <a:srgbClr val="FFFF99"/>
                </a:solidFill>
              </a:rPr>
              <a:t> need shape of injected electrons as well as </a:t>
            </a:r>
            <a:r>
              <a:rPr lang="en-GB" sz="2400" dirty="0" err="1">
                <a:solidFill>
                  <a:srgbClr val="FFFF99"/>
                </a:solidFill>
              </a:rPr>
              <a:t>Lh</a:t>
            </a:r>
            <a:r>
              <a:rPr lang="en-GB" sz="2400" dirty="0">
                <a:solidFill>
                  <a:srgbClr val="FFFF99"/>
                </a:solidFill>
              </a:rPr>
              <a:t>  and </a:t>
            </a:r>
            <a:r>
              <a:rPr lang="en-GB" sz="2400" dirty="0">
                <a:solidFill>
                  <a:srgbClr val="FFFF99"/>
                </a:solidFill>
                <a:latin typeface="Symbol" pitchFamily="18" charset="2"/>
              </a:rPr>
              <a:t>t</a:t>
            </a:r>
            <a:r>
              <a:rPr lang="en-GB" sz="2400" dirty="0">
                <a:solidFill>
                  <a:srgbClr val="FFFF99"/>
                </a:solidFill>
              </a:rPr>
              <a:t>  </a:t>
            </a:r>
          </a:p>
          <a:p>
            <a:r>
              <a:rPr lang="en-GB" sz="2400" dirty="0">
                <a:solidFill>
                  <a:srgbClr val="FFFF99"/>
                </a:solidFill>
              </a:rPr>
              <a:t>Q(</a:t>
            </a:r>
            <a:r>
              <a:rPr lang="en-GB" sz="2400" dirty="0">
                <a:solidFill>
                  <a:srgbClr val="FFFF99"/>
                </a:solidFill>
                <a:latin typeface="Symbol" pitchFamily="18" charset="2"/>
              </a:rPr>
              <a:t>g</a:t>
            </a:r>
            <a:r>
              <a:rPr lang="en-GB" sz="2400" dirty="0">
                <a:solidFill>
                  <a:srgbClr val="FFFF99"/>
                </a:solidFill>
              </a:rPr>
              <a:t>) </a:t>
            </a:r>
            <a:r>
              <a:rPr lang="en-GB" sz="2400" dirty="0">
                <a:solidFill>
                  <a:srgbClr val="FFFF99"/>
                </a:solidFill>
                <a:sym typeface="Symbol" pitchFamily="18" charset="2"/>
              </a:rPr>
              <a:t> </a:t>
            </a:r>
            <a:r>
              <a:rPr lang="en-GB" sz="2400" dirty="0">
                <a:solidFill>
                  <a:srgbClr val="FFFF99"/>
                </a:solidFill>
                <a:latin typeface="Symbol" pitchFamily="18" charset="2"/>
                <a:sym typeface="Symbol" pitchFamily="18" charset="2"/>
              </a:rPr>
              <a:t>g</a:t>
            </a:r>
            <a:r>
              <a:rPr lang="en-GB" sz="2400" baseline="30000" dirty="0">
                <a:solidFill>
                  <a:srgbClr val="FFFF99"/>
                </a:solidFill>
                <a:latin typeface="Symbol" pitchFamily="18" charset="2"/>
                <a:sym typeface="Symbol" pitchFamily="18" charset="2"/>
              </a:rPr>
              <a:t>-</a:t>
            </a:r>
            <a:r>
              <a:rPr lang="en-GB" sz="2400" baseline="30000" dirty="0">
                <a:solidFill>
                  <a:srgbClr val="FFFF99"/>
                </a:solidFill>
                <a:sym typeface="Symbol" pitchFamily="18" charset="2"/>
              </a:rPr>
              <a:t>s </a:t>
            </a:r>
            <a:r>
              <a:rPr lang="en-GB" sz="2400" dirty="0">
                <a:solidFill>
                  <a:srgbClr val="FFFF99"/>
                </a:solidFill>
              </a:rPr>
              <a:t>between </a:t>
            </a:r>
            <a:r>
              <a:rPr lang="en-GB" sz="2400" dirty="0" err="1">
                <a:solidFill>
                  <a:srgbClr val="FFFF99"/>
                </a:solidFill>
                <a:latin typeface="Symbol" pitchFamily="18" charset="2"/>
              </a:rPr>
              <a:t>g</a:t>
            </a:r>
            <a:r>
              <a:rPr lang="en-GB" sz="2400" baseline="-25000" dirty="0" err="1">
                <a:solidFill>
                  <a:srgbClr val="FFFF99"/>
                </a:solidFill>
              </a:rPr>
              <a:t>min</a:t>
            </a:r>
            <a:r>
              <a:rPr lang="en-GB" sz="2400" baseline="-25000" dirty="0">
                <a:solidFill>
                  <a:srgbClr val="FFFF99"/>
                </a:solidFill>
              </a:rPr>
              <a:t> </a:t>
            </a:r>
            <a:r>
              <a:rPr lang="en-GB" sz="2400" dirty="0">
                <a:solidFill>
                  <a:srgbClr val="FFFF99"/>
                </a:solidFill>
              </a:rPr>
              <a:t>and </a:t>
            </a:r>
            <a:r>
              <a:rPr lang="en-GB" sz="2400" dirty="0" err="1">
                <a:solidFill>
                  <a:srgbClr val="FFFF99"/>
                </a:solidFill>
                <a:latin typeface="Symbol" pitchFamily="18" charset="2"/>
              </a:rPr>
              <a:t>g</a:t>
            </a:r>
            <a:r>
              <a:rPr lang="en-GB" sz="2400" baseline="-25000" dirty="0" err="1">
                <a:solidFill>
                  <a:srgbClr val="FFFF99"/>
                </a:solidFill>
              </a:rPr>
              <a:t>max</a:t>
            </a:r>
            <a:r>
              <a:rPr lang="en-GB" sz="2400" baseline="-25000" dirty="0">
                <a:solidFill>
                  <a:srgbClr val="FFFF99"/>
                </a:solidFill>
              </a:rPr>
              <a:t> </a:t>
            </a:r>
            <a:endParaRPr lang="en-GB" sz="2400" dirty="0">
              <a:solidFill>
                <a:srgbClr val="FFFF99"/>
              </a:solidFill>
            </a:endParaRPr>
          </a:p>
          <a:p>
            <a:r>
              <a:rPr lang="en-GB" sz="2400" dirty="0">
                <a:solidFill>
                  <a:srgbClr val="FFFF99"/>
                </a:solidFill>
              </a:rPr>
              <a:t>Illuminate region with seed photons </a:t>
            </a:r>
            <a:r>
              <a:rPr lang="en-GB" sz="2400" dirty="0" err="1">
                <a:solidFill>
                  <a:srgbClr val="FFFF99"/>
                </a:solidFill>
              </a:rPr>
              <a:t>Ls</a:t>
            </a:r>
            <a:endParaRPr lang="en-GB" sz="2400" dirty="0">
              <a:solidFill>
                <a:srgbClr val="FFFF99"/>
              </a:solidFill>
            </a:endParaRPr>
          </a:p>
          <a:p>
            <a:r>
              <a:rPr lang="en-GB" sz="2400" dirty="0">
                <a:solidFill>
                  <a:srgbClr val="FFFF99"/>
                </a:solidFill>
              </a:rPr>
              <a:t>Heating (inject) = cooling (coulomb, comp) </a:t>
            </a:r>
            <a:r>
              <a:rPr lang="en-GB" sz="2400" dirty="0">
                <a:solidFill>
                  <a:srgbClr val="FFFF99"/>
                </a:solidFill>
                <a:sym typeface="Symbol" pitchFamily="18" charset="2"/>
              </a:rPr>
              <a:t></a:t>
            </a:r>
            <a:r>
              <a:rPr lang="en-GB" sz="2400" dirty="0">
                <a:solidFill>
                  <a:srgbClr val="FFFF99"/>
                </a:solidFill>
              </a:rPr>
              <a:t> self consistent N(</a:t>
            </a:r>
            <a:r>
              <a:rPr lang="en-GB" sz="2400" dirty="0">
                <a:solidFill>
                  <a:srgbClr val="FFFF99"/>
                </a:solidFill>
                <a:latin typeface="Symbol" pitchFamily="18" charset="2"/>
              </a:rPr>
              <a:t>g</a:t>
            </a:r>
            <a:r>
              <a:rPr lang="en-GB" sz="2400" dirty="0">
                <a:solidFill>
                  <a:srgbClr val="FFFF99"/>
                </a:solidFill>
              </a:rPr>
              <a:t>)</a:t>
            </a:r>
            <a:r>
              <a:rPr lang="en-GB" sz="2400" dirty="0">
                <a:solidFill>
                  <a:srgbClr val="FFFF99"/>
                </a:solidFill>
                <a:latin typeface="Symbol" pitchFamily="18" charset="2"/>
              </a:rPr>
              <a:t> </a:t>
            </a:r>
            <a:r>
              <a:rPr lang="en-GB" sz="2400" dirty="0">
                <a:solidFill>
                  <a:srgbClr val="FFFF99"/>
                </a:solidFill>
              </a:rPr>
              <a:t>rate leaving </a:t>
            </a:r>
            <a:r>
              <a:rPr lang="en-GB" sz="2400" dirty="0">
                <a:solidFill>
                  <a:srgbClr val="FFFF99"/>
                </a:solidFill>
                <a:latin typeface="Symbol" pitchFamily="18" charset="2"/>
              </a:rPr>
              <a:t>g</a:t>
            </a:r>
            <a:r>
              <a:rPr lang="en-GB" sz="2400" dirty="0">
                <a:solidFill>
                  <a:srgbClr val="FFFF99"/>
                </a:solidFill>
              </a:rPr>
              <a:t> = rate injected</a:t>
            </a:r>
          </a:p>
          <a:p>
            <a:r>
              <a:rPr lang="en-GB" sz="2400" dirty="0">
                <a:solidFill>
                  <a:srgbClr val="FFFF99"/>
                </a:solidFill>
              </a:rPr>
              <a:t>Where </a:t>
            </a:r>
            <a:r>
              <a:rPr lang="en-GB" sz="2400" dirty="0" err="1">
                <a:solidFill>
                  <a:srgbClr val="FFFF99"/>
                </a:solidFill>
              </a:rPr>
              <a:t>compton</a:t>
            </a:r>
            <a:r>
              <a:rPr lang="en-GB" sz="2400" dirty="0">
                <a:solidFill>
                  <a:srgbClr val="FFFF99"/>
                </a:solidFill>
              </a:rPr>
              <a:t> dominates d</a:t>
            </a:r>
            <a:r>
              <a:rPr lang="en-GB" sz="2400" dirty="0">
                <a:solidFill>
                  <a:srgbClr val="FFFF99"/>
                </a:solidFill>
                <a:latin typeface="Symbol" pitchFamily="18" charset="2"/>
              </a:rPr>
              <a:t>g</a:t>
            </a:r>
            <a:r>
              <a:rPr lang="en-GB" sz="2400" dirty="0">
                <a:solidFill>
                  <a:srgbClr val="FFFF99"/>
                </a:solidFill>
              </a:rPr>
              <a:t>/</a:t>
            </a:r>
            <a:r>
              <a:rPr lang="en-GB" sz="2400" dirty="0" err="1">
                <a:solidFill>
                  <a:srgbClr val="FFFF99"/>
                </a:solidFill>
              </a:rPr>
              <a:t>dt</a:t>
            </a:r>
            <a:r>
              <a:rPr lang="en-GB" sz="2400" dirty="0">
                <a:solidFill>
                  <a:srgbClr val="FFFF99"/>
                </a:solidFill>
              </a:rPr>
              <a:t> </a:t>
            </a:r>
            <a:r>
              <a:rPr lang="en-GB" sz="2400" dirty="0">
                <a:solidFill>
                  <a:srgbClr val="FFFF99"/>
                </a:solidFill>
                <a:sym typeface="Symbol" pitchFamily="18" charset="2"/>
              </a:rPr>
              <a:t> </a:t>
            </a:r>
            <a:r>
              <a:rPr lang="en-GB" sz="2400" dirty="0">
                <a:solidFill>
                  <a:srgbClr val="FFFF99"/>
                </a:solidFill>
                <a:latin typeface="Symbol" pitchFamily="18" charset="2"/>
              </a:rPr>
              <a:t>g</a:t>
            </a:r>
            <a:r>
              <a:rPr lang="en-GB" sz="2400" baseline="30000" dirty="0">
                <a:solidFill>
                  <a:srgbClr val="FFFF99"/>
                </a:solidFill>
              </a:rPr>
              <a:t>2</a:t>
            </a:r>
            <a:r>
              <a:rPr lang="en-GB" sz="2400" dirty="0">
                <a:solidFill>
                  <a:srgbClr val="FFFF99"/>
                </a:solidFill>
              </a:rPr>
              <a:t> integrate N(</a:t>
            </a:r>
            <a:r>
              <a:rPr lang="en-GB" sz="2400" dirty="0">
                <a:solidFill>
                  <a:srgbClr val="FFFF99"/>
                </a:solidFill>
                <a:latin typeface="Symbol" pitchFamily="18" charset="2"/>
              </a:rPr>
              <a:t>g</a:t>
            </a:r>
            <a:r>
              <a:rPr lang="en-GB" sz="2400" dirty="0">
                <a:solidFill>
                  <a:srgbClr val="FFFF99"/>
                </a:solidFill>
              </a:rPr>
              <a:t>)  </a:t>
            </a:r>
            <a:r>
              <a:rPr lang="en-GB" sz="2400" dirty="0">
                <a:solidFill>
                  <a:srgbClr val="FFFF99"/>
                </a:solidFill>
                <a:sym typeface="Symbol" pitchFamily="18" charset="2"/>
              </a:rPr>
              <a:t> </a:t>
            </a:r>
            <a:r>
              <a:rPr lang="en-GB" sz="2400" dirty="0">
                <a:solidFill>
                  <a:srgbClr val="FFFF99"/>
                </a:solidFill>
                <a:latin typeface="Symbol" pitchFamily="18" charset="2"/>
              </a:rPr>
              <a:t>g</a:t>
            </a:r>
            <a:r>
              <a:rPr lang="en-GB" sz="2400" baseline="30000" dirty="0">
                <a:solidFill>
                  <a:srgbClr val="FFFF99"/>
                </a:solidFill>
              </a:rPr>
              <a:t>-2</a:t>
            </a:r>
            <a:r>
              <a:rPr lang="en-GB" sz="2400" dirty="0">
                <a:solidFill>
                  <a:srgbClr val="FFFF99"/>
                </a:solidFill>
              </a:rPr>
              <a:t> </a:t>
            </a:r>
            <a:r>
              <a:rPr lang="en-GB" sz="2400" dirty="0">
                <a:solidFill>
                  <a:srgbClr val="FFFF99"/>
                </a:solidFill>
                <a:sym typeface="Symbol" pitchFamily="18" charset="2"/>
              </a:rPr>
              <a:t></a:t>
            </a:r>
            <a:r>
              <a:rPr lang="en-GB" sz="2400" dirty="0">
                <a:solidFill>
                  <a:srgbClr val="FFFF99"/>
                </a:solidFill>
              </a:rPr>
              <a:t> Q(</a:t>
            </a:r>
            <a:r>
              <a:rPr lang="en-GB" sz="2400" dirty="0">
                <a:solidFill>
                  <a:srgbClr val="FFFF99"/>
                </a:solidFill>
                <a:latin typeface="Symbol" pitchFamily="18" charset="2"/>
              </a:rPr>
              <a:t>g</a:t>
            </a:r>
            <a:r>
              <a:rPr lang="en-GB" sz="2400" dirty="0">
                <a:solidFill>
                  <a:srgbClr val="FFFF99"/>
                </a:solidFill>
              </a:rPr>
              <a:t>) d</a:t>
            </a:r>
            <a:r>
              <a:rPr lang="en-GB" sz="2400" dirty="0">
                <a:solidFill>
                  <a:srgbClr val="FFFF99"/>
                </a:solidFill>
                <a:latin typeface="Symbol" pitchFamily="18" charset="2"/>
              </a:rPr>
              <a:t>g </a:t>
            </a:r>
            <a:endParaRPr lang="en-GB" sz="2400" dirty="0">
              <a:solidFill>
                <a:srgbClr val="FFFF99"/>
              </a:solidFill>
            </a:endParaRPr>
          </a:p>
          <a:p>
            <a:r>
              <a:rPr lang="en-GB" sz="2400" dirty="0">
                <a:solidFill>
                  <a:srgbClr val="FFFF99"/>
                </a:solidFill>
              </a:rPr>
              <a:t>= </a:t>
            </a:r>
            <a:r>
              <a:rPr lang="en-GB" sz="2400" dirty="0">
                <a:solidFill>
                  <a:srgbClr val="FFFF99"/>
                </a:solidFill>
                <a:latin typeface="Symbol" pitchFamily="18" charset="2"/>
              </a:rPr>
              <a:t>g</a:t>
            </a:r>
            <a:r>
              <a:rPr lang="en-GB" sz="2400" baseline="30000" dirty="0">
                <a:solidFill>
                  <a:srgbClr val="FFFF99"/>
                </a:solidFill>
              </a:rPr>
              <a:t>-2</a:t>
            </a:r>
            <a:r>
              <a:rPr lang="en-GB" sz="2400" dirty="0">
                <a:solidFill>
                  <a:srgbClr val="FFFF99"/>
                </a:solidFill>
              </a:rPr>
              <a:t> [ </a:t>
            </a:r>
            <a:r>
              <a:rPr lang="en-GB" sz="2400" dirty="0">
                <a:solidFill>
                  <a:srgbClr val="FFFF99"/>
                </a:solidFill>
                <a:latin typeface="Symbol" pitchFamily="18" charset="2"/>
              </a:rPr>
              <a:t>g</a:t>
            </a:r>
            <a:r>
              <a:rPr lang="en-GB" sz="2400" baseline="30000" dirty="0">
                <a:solidFill>
                  <a:srgbClr val="FFFF99"/>
                </a:solidFill>
              </a:rPr>
              <a:t>-(s-1) - </a:t>
            </a:r>
            <a:r>
              <a:rPr lang="en-GB" sz="2400" dirty="0">
                <a:solidFill>
                  <a:srgbClr val="FFFF99"/>
                </a:solidFill>
                <a:latin typeface="Symbol" pitchFamily="18" charset="2"/>
              </a:rPr>
              <a:t> </a:t>
            </a:r>
            <a:r>
              <a:rPr lang="en-GB" sz="2400" dirty="0" err="1">
                <a:solidFill>
                  <a:srgbClr val="FFFF99"/>
                </a:solidFill>
                <a:latin typeface="Symbol" pitchFamily="18" charset="2"/>
              </a:rPr>
              <a:t>g</a:t>
            </a:r>
            <a:r>
              <a:rPr lang="en-GB" sz="2400" dirty="0" err="1">
                <a:solidFill>
                  <a:srgbClr val="FFFF99"/>
                </a:solidFill>
              </a:rPr>
              <a:t>max</a:t>
            </a:r>
            <a:r>
              <a:rPr lang="en-GB" sz="2400" baseline="30000" dirty="0">
                <a:solidFill>
                  <a:srgbClr val="FFFF99"/>
                </a:solidFill>
              </a:rPr>
              <a:t>-(s-1) </a:t>
            </a:r>
            <a:r>
              <a:rPr lang="en-GB" sz="2400" dirty="0">
                <a:solidFill>
                  <a:srgbClr val="FFFF99"/>
                </a:solidFill>
              </a:rPr>
              <a:t> ] / (s-1) so can’t be flatter than </a:t>
            </a:r>
            <a:r>
              <a:rPr lang="en-GB" sz="2400" dirty="0">
                <a:solidFill>
                  <a:srgbClr val="FFFF99"/>
                </a:solidFill>
                <a:latin typeface="Symbol" pitchFamily="18" charset="2"/>
              </a:rPr>
              <a:t>g</a:t>
            </a:r>
            <a:r>
              <a:rPr lang="en-GB" sz="2400" baseline="30000" dirty="0">
                <a:solidFill>
                  <a:srgbClr val="FFFF99"/>
                </a:solidFill>
              </a:rPr>
              <a:t>-2</a:t>
            </a:r>
            <a:r>
              <a:rPr lang="en-GB" sz="2400" dirty="0">
                <a:solidFill>
                  <a:srgbClr val="FFFF99"/>
                </a:solidFill>
              </a:rPr>
              <a:t> hence spectrum can’t be flatter than </a:t>
            </a:r>
            <a:r>
              <a:rPr lang="en-GB" sz="2400" dirty="0">
                <a:solidFill>
                  <a:srgbClr val="FFFF99"/>
                </a:solidFill>
                <a:latin typeface="Symbol" pitchFamily="18" charset="2"/>
              </a:rPr>
              <a:t>a</a:t>
            </a:r>
            <a:r>
              <a:rPr lang="en-GB" sz="2400" dirty="0">
                <a:solidFill>
                  <a:srgbClr val="FFFF99"/>
                </a:solidFill>
              </a:rPr>
              <a:t>=0.5</a:t>
            </a:r>
          </a:p>
        </p:txBody>
      </p:sp>
      <p:sp>
        <p:nvSpPr>
          <p:cNvPr id="276505" name="Oval 25"/>
          <p:cNvSpPr>
            <a:spLocks noChangeAspect="1" noChangeArrowheads="1"/>
          </p:cNvSpPr>
          <p:nvPr/>
        </p:nvSpPr>
        <p:spPr bwMode="auto">
          <a:xfrm>
            <a:off x="561975" y="5207000"/>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06" name="Oval 26"/>
          <p:cNvSpPr>
            <a:spLocks noChangeAspect="1" noChangeArrowheads="1"/>
          </p:cNvSpPr>
          <p:nvPr/>
        </p:nvSpPr>
        <p:spPr bwMode="auto">
          <a:xfrm>
            <a:off x="1174750" y="5399088"/>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07" name="Oval 27"/>
          <p:cNvSpPr>
            <a:spLocks noChangeArrowheads="1"/>
          </p:cNvSpPr>
          <p:nvPr/>
        </p:nvSpPr>
        <p:spPr bwMode="auto">
          <a:xfrm>
            <a:off x="1693863" y="5511800"/>
            <a:ext cx="1698625" cy="490538"/>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08" name="Oval 28"/>
          <p:cNvSpPr>
            <a:spLocks noChangeAspect="1" noChangeArrowheads="1"/>
          </p:cNvSpPr>
          <p:nvPr/>
        </p:nvSpPr>
        <p:spPr bwMode="auto">
          <a:xfrm>
            <a:off x="1968500" y="5605463"/>
            <a:ext cx="1049338" cy="3175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76509" name="Group 29"/>
          <p:cNvGrpSpPr>
            <a:grpSpLocks/>
          </p:cNvGrpSpPr>
          <p:nvPr/>
        </p:nvGrpSpPr>
        <p:grpSpPr bwMode="auto">
          <a:xfrm>
            <a:off x="3416300" y="5368925"/>
            <a:ext cx="285750" cy="339725"/>
            <a:chOff x="843" y="2880"/>
            <a:chExt cx="216" cy="576"/>
          </a:xfrm>
        </p:grpSpPr>
        <p:sp>
          <p:nvSpPr>
            <p:cNvPr id="276510" name="Freeform 3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11" name="Freeform 3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12" name="Group 32"/>
          <p:cNvGrpSpPr>
            <a:grpSpLocks/>
          </p:cNvGrpSpPr>
          <p:nvPr/>
        </p:nvGrpSpPr>
        <p:grpSpPr bwMode="auto">
          <a:xfrm>
            <a:off x="3714750" y="5811838"/>
            <a:ext cx="168275" cy="325437"/>
            <a:chOff x="843" y="2880"/>
            <a:chExt cx="216" cy="576"/>
          </a:xfrm>
        </p:grpSpPr>
        <p:sp>
          <p:nvSpPr>
            <p:cNvPr id="276513" name="Freeform 3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14" name="Freeform 3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15" name="Group 35"/>
          <p:cNvGrpSpPr>
            <a:grpSpLocks/>
          </p:cNvGrpSpPr>
          <p:nvPr/>
        </p:nvGrpSpPr>
        <p:grpSpPr bwMode="auto">
          <a:xfrm>
            <a:off x="2316163" y="5119688"/>
            <a:ext cx="227012" cy="457200"/>
            <a:chOff x="843" y="2880"/>
            <a:chExt cx="216" cy="576"/>
          </a:xfrm>
        </p:grpSpPr>
        <p:sp>
          <p:nvSpPr>
            <p:cNvPr id="276516" name="Freeform 3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17" name="Freeform 3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18" name="Group 38"/>
          <p:cNvGrpSpPr>
            <a:grpSpLocks/>
          </p:cNvGrpSpPr>
          <p:nvPr/>
        </p:nvGrpSpPr>
        <p:grpSpPr bwMode="auto">
          <a:xfrm>
            <a:off x="1206500" y="5735638"/>
            <a:ext cx="271463" cy="284162"/>
            <a:chOff x="843" y="2880"/>
            <a:chExt cx="216" cy="576"/>
          </a:xfrm>
        </p:grpSpPr>
        <p:sp>
          <p:nvSpPr>
            <p:cNvPr id="276519" name="Freeform 3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0" name="Freeform 4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23" name="Group 43"/>
          <p:cNvGrpSpPr>
            <a:grpSpLocks/>
          </p:cNvGrpSpPr>
          <p:nvPr/>
        </p:nvGrpSpPr>
        <p:grpSpPr bwMode="auto">
          <a:xfrm>
            <a:off x="2743200" y="5492750"/>
            <a:ext cx="288925" cy="671513"/>
            <a:chOff x="843" y="2880"/>
            <a:chExt cx="216" cy="576"/>
          </a:xfrm>
        </p:grpSpPr>
        <p:sp>
          <p:nvSpPr>
            <p:cNvPr id="276524" name="Freeform 4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5" name="Freeform 4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29" name="Group 49"/>
          <p:cNvGrpSpPr>
            <a:grpSpLocks/>
          </p:cNvGrpSpPr>
          <p:nvPr/>
        </p:nvGrpSpPr>
        <p:grpSpPr bwMode="auto">
          <a:xfrm>
            <a:off x="3116263" y="5502275"/>
            <a:ext cx="288925" cy="671513"/>
            <a:chOff x="843" y="2880"/>
            <a:chExt cx="216" cy="576"/>
          </a:xfrm>
        </p:grpSpPr>
        <p:sp>
          <p:nvSpPr>
            <p:cNvPr id="276530" name="Freeform 5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1" name="Freeform 5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32" name="Group 52"/>
          <p:cNvGrpSpPr>
            <a:grpSpLocks/>
          </p:cNvGrpSpPr>
          <p:nvPr/>
        </p:nvGrpSpPr>
        <p:grpSpPr bwMode="auto">
          <a:xfrm>
            <a:off x="2924175" y="5240338"/>
            <a:ext cx="288925" cy="673100"/>
            <a:chOff x="843" y="2880"/>
            <a:chExt cx="216" cy="576"/>
          </a:xfrm>
        </p:grpSpPr>
        <p:sp>
          <p:nvSpPr>
            <p:cNvPr id="276533" name="Freeform 5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4" name="Freeform 5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35" name="Group 55"/>
          <p:cNvGrpSpPr>
            <a:grpSpLocks/>
          </p:cNvGrpSpPr>
          <p:nvPr/>
        </p:nvGrpSpPr>
        <p:grpSpPr bwMode="auto">
          <a:xfrm>
            <a:off x="2628900" y="5576888"/>
            <a:ext cx="341313" cy="579437"/>
            <a:chOff x="899" y="2296"/>
            <a:chExt cx="496" cy="1032"/>
          </a:xfrm>
        </p:grpSpPr>
        <p:grpSp>
          <p:nvGrpSpPr>
            <p:cNvPr id="276536" name="Group 56"/>
            <p:cNvGrpSpPr>
              <a:grpSpLocks/>
            </p:cNvGrpSpPr>
            <p:nvPr/>
          </p:nvGrpSpPr>
          <p:grpSpPr bwMode="auto">
            <a:xfrm>
              <a:off x="899" y="2512"/>
              <a:ext cx="216" cy="576"/>
              <a:chOff x="843" y="2880"/>
              <a:chExt cx="216" cy="576"/>
            </a:xfrm>
          </p:grpSpPr>
          <p:sp>
            <p:nvSpPr>
              <p:cNvPr id="276537" name="Freeform 5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8" name="Freeform 5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39" name="Group 59"/>
            <p:cNvGrpSpPr>
              <a:grpSpLocks/>
            </p:cNvGrpSpPr>
            <p:nvPr/>
          </p:nvGrpSpPr>
          <p:grpSpPr bwMode="auto">
            <a:xfrm>
              <a:off x="1035" y="2752"/>
              <a:ext cx="216" cy="576"/>
              <a:chOff x="843" y="2880"/>
              <a:chExt cx="216" cy="576"/>
            </a:xfrm>
          </p:grpSpPr>
          <p:sp>
            <p:nvSpPr>
              <p:cNvPr id="276540" name="Freeform 6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41" name="Freeform 6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42" name="Group 62"/>
            <p:cNvGrpSpPr>
              <a:grpSpLocks/>
            </p:cNvGrpSpPr>
            <p:nvPr/>
          </p:nvGrpSpPr>
          <p:grpSpPr bwMode="auto">
            <a:xfrm>
              <a:off x="1179" y="2520"/>
              <a:ext cx="216" cy="576"/>
              <a:chOff x="843" y="2880"/>
              <a:chExt cx="216" cy="576"/>
            </a:xfrm>
          </p:grpSpPr>
          <p:sp>
            <p:nvSpPr>
              <p:cNvPr id="276543" name="Freeform 6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44" name="Freeform 6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45" name="Group 65"/>
            <p:cNvGrpSpPr>
              <a:grpSpLocks/>
            </p:cNvGrpSpPr>
            <p:nvPr/>
          </p:nvGrpSpPr>
          <p:grpSpPr bwMode="auto">
            <a:xfrm>
              <a:off x="1035" y="2296"/>
              <a:ext cx="216" cy="576"/>
              <a:chOff x="843" y="2880"/>
              <a:chExt cx="216" cy="576"/>
            </a:xfrm>
          </p:grpSpPr>
          <p:sp>
            <p:nvSpPr>
              <p:cNvPr id="276546" name="Freeform 6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47" name="Freeform 6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6548" name="Group 68"/>
          <p:cNvGrpSpPr>
            <a:grpSpLocks/>
          </p:cNvGrpSpPr>
          <p:nvPr/>
        </p:nvGrpSpPr>
        <p:grpSpPr bwMode="auto">
          <a:xfrm flipH="1">
            <a:off x="1770063" y="5233988"/>
            <a:ext cx="661987" cy="1204912"/>
            <a:chOff x="899" y="2296"/>
            <a:chExt cx="496" cy="1032"/>
          </a:xfrm>
        </p:grpSpPr>
        <p:grpSp>
          <p:nvGrpSpPr>
            <p:cNvPr id="276549" name="Group 69"/>
            <p:cNvGrpSpPr>
              <a:grpSpLocks/>
            </p:cNvGrpSpPr>
            <p:nvPr/>
          </p:nvGrpSpPr>
          <p:grpSpPr bwMode="auto">
            <a:xfrm>
              <a:off x="899" y="2512"/>
              <a:ext cx="216" cy="576"/>
              <a:chOff x="843" y="2880"/>
              <a:chExt cx="216" cy="576"/>
            </a:xfrm>
          </p:grpSpPr>
          <p:sp>
            <p:nvSpPr>
              <p:cNvPr id="276550" name="Freeform 7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51" name="Freeform 7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52" name="Group 72"/>
            <p:cNvGrpSpPr>
              <a:grpSpLocks/>
            </p:cNvGrpSpPr>
            <p:nvPr/>
          </p:nvGrpSpPr>
          <p:grpSpPr bwMode="auto">
            <a:xfrm>
              <a:off x="1035" y="2752"/>
              <a:ext cx="216" cy="576"/>
              <a:chOff x="843" y="2880"/>
              <a:chExt cx="216" cy="576"/>
            </a:xfrm>
          </p:grpSpPr>
          <p:sp>
            <p:nvSpPr>
              <p:cNvPr id="276553" name="Freeform 7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54" name="Freeform 7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55" name="Group 75"/>
            <p:cNvGrpSpPr>
              <a:grpSpLocks/>
            </p:cNvGrpSpPr>
            <p:nvPr/>
          </p:nvGrpSpPr>
          <p:grpSpPr bwMode="auto">
            <a:xfrm>
              <a:off x="1179" y="2520"/>
              <a:ext cx="216" cy="576"/>
              <a:chOff x="843" y="2880"/>
              <a:chExt cx="216" cy="576"/>
            </a:xfrm>
          </p:grpSpPr>
          <p:sp>
            <p:nvSpPr>
              <p:cNvPr id="276556" name="Freeform 7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57" name="Freeform 7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58" name="Group 78"/>
            <p:cNvGrpSpPr>
              <a:grpSpLocks/>
            </p:cNvGrpSpPr>
            <p:nvPr/>
          </p:nvGrpSpPr>
          <p:grpSpPr bwMode="auto">
            <a:xfrm>
              <a:off x="1035" y="2296"/>
              <a:ext cx="216" cy="576"/>
              <a:chOff x="843" y="2880"/>
              <a:chExt cx="216" cy="576"/>
            </a:xfrm>
          </p:grpSpPr>
          <p:sp>
            <p:nvSpPr>
              <p:cNvPr id="276559" name="Freeform 7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60" name="Freeform 8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76561" name="Group 81"/>
          <p:cNvGrpSpPr>
            <a:grpSpLocks/>
          </p:cNvGrpSpPr>
          <p:nvPr/>
        </p:nvGrpSpPr>
        <p:grpSpPr bwMode="auto">
          <a:xfrm flipH="1">
            <a:off x="2236788" y="5621338"/>
            <a:ext cx="341312" cy="579437"/>
            <a:chOff x="899" y="2296"/>
            <a:chExt cx="496" cy="1032"/>
          </a:xfrm>
        </p:grpSpPr>
        <p:grpSp>
          <p:nvGrpSpPr>
            <p:cNvPr id="276562" name="Group 82"/>
            <p:cNvGrpSpPr>
              <a:grpSpLocks/>
            </p:cNvGrpSpPr>
            <p:nvPr/>
          </p:nvGrpSpPr>
          <p:grpSpPr bwMode="auto">
            <a:xfrm>
              <a:off x="899" y="2512"/>
              <a:ext cx="216" cy="576"/>
              <a:chOff x="843" y="2880"/>
              <a:chExt cx="216" cy="576"/>
            </a:xfrm>
          </p:grpSpPr>
          <p:sp>
            <p:nvSpPr>
              <p:cNvPr id="276563" name="Freeform 8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64" name="Freeform 8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65" name="Group 85"/>
            <p:cNvGrpSpPr>
              <a:grpSpLocks/>
            </p:cNvGrpSpPr>
            <p:nvPr/>
          </p:nvGrpSpPr>
          <p:grpSpPr bwMode="auto">
            <a:xfrm>
              <a:off x="1035" y="2752"/>
              <a:ext cx="216" cy="576"/>
              <a:chOff x="843" y="2880"/>
              <a:chExt cx="216" cy="576"/>
            </a:xfrm>
          </p:grpSpPr>
          <p:sp>
            <p:nvSpPr>
              <p:cNvPr id="276566" name="Freeform 8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67" name="Freeform 8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68" name="Group 88"/>
            <p:cNvGrpSpPr>
              <a:grpSpLocks/>
            </p:cNvGrpSpPr>
            <p:nvPr/>
          </p:nvGrpSpPr>
          <p:grpSpPr bwMode="auto">
            <a:xfrm>
              <a:off x="1179" y="2520"/>
              <a:ext cx="216" cy="576"/>
              <a:chOff x="843" y="2880"/>
              <a:chExt cx="216" cy="576"/>
            </a:xfrm>
          </p:grpSpPr>
          <p:sp>
            <p:nvSpPr>
              <p:cNvPr id="276569" name="Freeform 8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70" name="Freeform 9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571" name="Group 91"/>
            <p:cNvGrpSpPr>
              <a:grpSpLocks/>
            </p:cNvGrpSpPr>
            <p:nvPr/>
          </p:nvGrpSpPr>
          <p:grpSpPr bwMode="auto">
            <a:xfrm>
              <a:off x="1035" y="2296"/>
              <a:ext cx="216" cy="576"/>
              <a:chOff x="843" y="2880"/>
              <a:chExt cx="216" cy="576"/>
            </a:xfrm>
          </p:grpSpPr>
          <p:sp>
            <p:nvSpPr>
              <p:cNvPr id="276572" name="Freeform 92"/>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73" name="Freeform 93"/>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76577" name="Oval 97"/>
          <p:cNvSpPr>
            <a:spLocks noChangeArrowheads="1"/>
          </p:cNvSpPr>
          <p:nvPr/>
        </p:nvSpPr>
        <p:spPr bwMode="auto">
          <a:xfrm>
            <a:off x="2513013" y="5792788"/>
            <a:ext cx="190500" cy="1793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76741" name="Group 261"/>
          <p:cNvGrpSpPr>
            <a:grpSpLocks/>
          </p:cNvGrpSpPr>
          <p:nvPr/>
        </p:nvGrpSpPr>
        <p:grpSpPr bwMode="auto">
          <a:xfrm flipH="1">
            <a:off x="2474913" y="5329238"/>
            <a:ext cx="398462" cy="914400"/>
            <a:chOff x="843" y="2880"/>
            <a:chExt cx="216" cy="576"/>
          </a:xfrm>
        </p:grpSpPr>
        <p:sp>
          <p:nvSpPr>
            <p:cNvPr id="276742" name="Freeform 262"/>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43" name="Freeform 263"/>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76745" name="Freeform 265"/>
          <p:cNvSpPr>
            <a:spLocks/>
          </p:cNvSpPr>
          <p:nvPr/>
        </p:nvSpPr>
        <p:spPr bwMode="auto">
          <a:xfrm flipH="1">
            <a:off x="2601913" y="5553075"/>
            <a:ext cx="398462" cy="461963"/>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46" name="Freeform 266"/>
          <p:cNvSpPr>
            <a:spLocks/>
          </p:cNvSpPr>
          <p:nvPr/>
        </p:nvSpPr>
        <p:spPr bwMode="auto">
          <a:xfrm flipH="1" flipV="1">
            <a:off x="2606675" y="5100638"/>
            <a:ext cx="355600" cy="609600"/>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76747" name="Group 267"/>
          <p:cNvGrpSpPr>
            <a:grpSpLocks/>
          </p:cNvGrpSpPr>
          <p:nvPr/>
        </p:nvGrpSpPr>
        <p:grpSpPr bwMode="auto">
          <a:xfrm flipH="1">
            <a:off x="2133600" y="5181600"/>
            <a:ext cx="398463" cy="914400"/>
            <a:chOff x="843" y="2880"/>
            <a:chExt cx="216" cy="576"/>
          </a:xfrm>
        </p:grpSpPr>
        <p:sp>
          <p:nvSpPr>
            <p:cNvPr id="276748" name="Freeform 26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49" name="Freeform 26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750" name="Group 270"/>
          <p:cNvGrpSpPr>
            <a:grpSpLocks/>
          </p:cNvGrpSpPr>
          <p:nvPr/>
        </p:nvGrpSpPr>
        <p:grpSpPr bwMode="auto">
          <a:xfrm flipH="1">
            <a:off x="2224088" y="4986338"/>
            <a:ext cx="398462" cy="914400"/>
            <a:chOff x="843" y="2880"/>
            <a:chExt cx="216" cy="576"/>
          </a:xfrm>
        </p:grpSpPr>
        <p:sp>
          <p:nvSpPr>
            <p:cNvPr id="276751" name="Freeform 27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990099"/>
                </a:gs>
                <a:gs pos="100000">
                  <a:srgbClr val="FFFFF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52" name="Freeform 27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9900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753" name="Group 273"/>
          <p:cNvGrpSpPr>
            <a:grpSpLocks/>
          </p:cNvGrpSpPr>
          <p:nvPr/>
        </p:nvGrpSpPr>
        <p:grpSpPr bwMode="auto">
          <a:xfrm>
            <a:off x="3787775" y="5491163"/>
            <a:ext cx="284163" cy="282575"/>
            <a:chOff x="843" y="2880"/>
            <a:chExt cx="216" cy="576"/>
          </a:xfrm>
        </p:grpSpPr>
        <p:sp>
          <p:nvSpPr>
            <p:cNvPr id="276754" name="Freeform 27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55" name="Freeform 27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756" name="Group 276"/>
          <p:cNvGrpSpPr>
            <a:grpSpLocks/>
          </p:cNvGrpSpPr>
          <p:nvPr/>
        </p:nvGrpSpPr>
        <p:grpSpPr bwMode="auto">
          <a:xfrm>
            <a:off x="2973388" y="5926138"/>
            <a:ext cx="155575" cy="327025"/>
            <a:chOff x="843" y="2880"/>
            <a:chExt cx="216" cy="576"/>
          </a:xfrm>
        </p:grpSpPr>
        <p:sp>
          <p:nvSpPr>
            <p:cNvPr id="276757" name="Freeform 27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58" name="Freeform 27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759" name="Group 279"/>
          <p:cNvGrpSpPr>
            <a:grpSpLocks/>
          </p:cNvGrpSpPr>
          <p:nvPr/>
        </p:nvGrpSpPr>
        <p:grpSpPr bwMode="auto">
          <a:xfrm>
            <a:off x="1971675" y="6100763"/>
            <a:ext cx="184150" cy="296862"/>
            <a:chOff x="843" y="2880"/>
            <a:chExt cx="216" cy="576"/>
          </a:xfrm>
        </p:grpSpPr>
        <p:sp>
          <p:nvSpPr>
            <p:cNvPr id="276760" name="Freeform 28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61" name="Freeform 28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6762" name="Group 282"/>
          <p:cNvGrpSpPr>
            <a:grpSpLocks/>
          </p:cNvGrpSpPr>
          <p:nvPr/>
        </p:nvGrpSpPr>
        <p:grpSpPr bwMode="auto">
          <a:xfrm>
            <a:off x="1528763" y="5383213"/>
            <a:ext cx="357187" cy="223837"/>
            <a:chOff x="843" y="2880"/>
            <a:chExt cx="216" cy="576"/>
          </a:xfrm>
        </p:grpSpPr>
        <p:sp>
          <p:nvSpPr>
            <p:cNvPr id="276763" name="Freeform 28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764" name="Freeform 28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76765" name="Text Box 285"/>
          <p:cNvSpPr txBox="1">
            <a:spLocks noChangeArrowheads="1"/>
          </p:cNvSpPr>
          <p:nvPr/>
        </p:nvSpPr>
        <p:spPr bwMode="auto">
          <a:xfrm>
            <a:off x="4905375" y="5192713"/>
            <a:ext cx="40640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buFontTx/>
              <a:buChar char="•"/>
            </a:pPr>
            <a:r>
              <a:rPr lang="en-GB">
                <a:solidFill>
                  <a:srgbClr val="FFFF99"/>
                </a:solidFill>
              </a:rPr>
              <a:t> But could have separate     thermal component plus hybrid!!</a:t>
            </a:r>
          </a:p>
        </p:txBody>
      </p:sp>
    </p:spTree>
    <p:extLst>
      <p:ext uri="{BB962C8B-B14F-4D97-AF65-F5344CB8AC3E}">
        <p14:creationId xmlns:p14="http://schemas.microsoft.com/office/powerpoint/2010/main" val="2288296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392113" y="4775200"/>
            <a:ext cx="8243887" cy="1654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pic>
        <p:nvPicPr>
          <p:cNvPr id="305155" name="Picture 3" descr="two_states_eq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593850"/>
            <a:ext cx="6218237" cy="3668713"/>
          </a:xfrm>
          <a:prstGeom prst="rect">
            <a:avLst/>
          </a:prstGeom>
          <a:noFill/>
          <a:extLst>
            <a:ext uri="{909E8E84-426E-40DD-AFC4-6F175D3DCCD1}">
              <a14:hiddenFill xmlns:a14="http://schemas.microsoft.com/office/drawing/2010/main">
                <a:solidFill>
                  <a:srgbClr val="FFFFFF"/>
                </a:solidFill>
              </a14:hiddenFill>
            </a:ext>
          </a:extLst>
        </p:spPr>
      </p:pic>
      <p:sp>
        <p:nvSpPr>
          <p:cNvPr id="305156" name="Rectangle 4"/>
          <p:cNvSpPr>
            <a:spLocks noGrp="1" noChangeArrowheads="1"/>
          </p:cNvSpPr>
          <p:nvPr>
            <p:ph type="title"/>
          </p:nvPr>
        </p:nvSpPr>
        <p:spPr>
          <a:xfrm>
            <a:off x="685800" y="266700"/>
            <a:ext cx="7772400" cy="1143000"/>
          </a:xfrm>
        </p:spPr>
        <p:txBody>
          <a:bodyPr/>
          <a:lstStyle/>
          <a:p>
            <a:r>
              <a:rPr lang="en-GB" b="1">
                <a:solidFill>
                  <a:srgbClr val="FFCC00"/>
                </a:solidFill>
              </a:rPr>
              <a:t>Observations</a:t>
            </a:r>
            <a:endParaRPr lang="en-GB" b="1" baseline="-25000">
              <a:solidFill>
                <a:srgbClr val="FFCC00"/>
              </a:solidFill>
            </a:endParaRPr>
          </a:p>
        </p:txBody>
      </p:sp>
      <p:sp>
        <p:nvSpPr>
          <p:cNvPr id="305157" name="Rectangle 5"/>
          <p:cNvSpPr>
            <a:spLocks noGrp="1" noChangeArrowheads="1"/>
          </p:cNvSpPr>
          <p:nvPr>
            <p:ph type="body" sz="half" idx="1"/>
          </p:nvPr>
        </p:nvSpPr>
        <p:spPr>
          <a:xfrm>
            <a:off x="673100" y="4895850"/>
            <a:ext cx="3848100" cy="1897063"/>
          </a:xfrm>
        </p:spPr>
        <p:txBody>
          <a:bodyPr/>
          <a:lstStyle/>
          <a:p>
            <a:r>
              <a:rPr lang="en-GB">
                <a:solidFill>
                  <a:schemeClr val="accent2"/>
                </a:solidFill>
              </a:rPr>
              <a:t>Low state spectra peak at 100 keV. Well modelled by thermal electrons </a:t>
            </a:r>
            <a:r>
              <a:rPr lang="en-GB">
                <a:solidFill>
                  <a:schemeClr val="accent2"/>
                </a:solidFill>
                <a:latin typeface="Symbol" pitchFamily="18" charset="2"/>
              </a:rPr>
              <a:t>Q~0.1-0.2 t</a:t>
            </a:r>
            <a:r>
              <a:rPr lang="en-GB">
                <a:solidFill>
                  <a:schemeClr val="accent2"/>
                </a:solidFill>
              </a:rPr>
              <a:t>~1</a:t>
            </a:r>
          </a:p>
        </p:txBody>
      </p:sp>
      <p:sp>
        <p:nvSpPr>
          <p:cNvPr id="305158" name="Rectangle 6"/>
          <p:cNvSpPr>
            <a:spLocks noChangeArrowheads="1"/>
          </p:cNvSpPr>
          <p:nvPr/>
        </p:nvSpPr>
        <p:spPr bwMode="auto">
          <a:xfrm>
            <a:off x="4446588" y="1673225"/>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1600"/>
              <a:t>Cyg X-1: Gierlinski et al 1999</a:t>
            </a:r>
          </a:p>
        </p:txBody>
      </p:sp>
      <p:sp>
        <p:nvSpPr>
          <p:cNvPr id="305159" name="Rectangle 7"/>
          <p:cNvSpPr>
            <a:spLocks noChangeArrowheads="1"/>
          </p:cNvSpPr>
          <p:nvPr/>
        </p:nvSpPr>
        <p:spPr bwMode="auto">
          <a:xfrm>
            <a:off x="4991100" y="4895850"/>
            <a:ext cx="38481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a:solidFill>
                  <a:srgbClr val="FF3300"/>
                </a:solidFill>
              </a:rPr>
              <a:t>High state spectra need predominantly non-thermal electron distribution</a:t>
            </a:r>
          </a:p>
        </p:txBody>
      </p:sp>
    </p:spTree>
    <p:extLst>
      <p:ext uri="{BB962C8B-B14F-4D97-AF65-F5344CB8AC3E}">
        <p14:creationId xmlns:p14="http://schemas.microsoft.com/office/powerpoint/2010/main" val="3899577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sz="half" idx="1"/>
          </p:nvPr>
        </p:nvSpPr>
        <p:spPr>
          <a:xfrm>
            <a:off x="304800" y="2155825"/>
            <a:ext cx="4064000" cy="4189413"/>
          </a:xfrm>
          <a:noFill/>
        </p:spPr>
        <p:txBody>
          <a:bodyPr/>
          <a:lstStyle/>
          <a:p>
            <a:pPr eaLnBrk="1" hangingPunct="1"/>
            <a:r>
              <a:rPr lang="en-GB" sz="2400" smtClean="0">
                <a:solidFill>
                  <a:srgbClr val="FFFF99"/>
                </a:solidFill>
              </a:rPr>
              <a:t>Bewildering variety of spectra from single object</a:t>
            </a:r>
          </a:p>
          <a:p>
            <a:pPr eaLnBrk="1" hangingPunct="1"/>
            <a:r>
              <a:rPr lang="en-GB" sz="2400" smtClean="0">
                <a:solidFill>
                  <a:srgbClr val="FFFF99"/>
                </a:solidFill>
              </a:rPr>
              <a:t>Underlying pattern</a:t>
            </a:r>
          </a:p>
          <a:p>
            <a:pPr eaLnBrk="1" hangingPunct="1"/>
            <a:r>
              <a:rPr lang="en-GB" sz="2400" smtClean="0">
                <a:solidFill>
                  <a:srgbClr val="FFFF99"/>
                </a:solidFill>
              </a:rPr>
              <a:t>High </a:t>
            </a:r>
            <a:r>
              <a:rPr lang="en-GB" sz="2400" i="1" smtClean="0">
                <a:solidFill>
                  <a:srgbClr val="FFFF99"/>
                </a:solidFill>
              </a:rPr>
              <a:t>L</a:t>
            </a:r>
            <a:r>
              <a:rPr lang="en-GB" sz="2400" smtClean="0">
                <a:solidFill>
                  <a:srgbClr val="FFFF99"/>
                </a:solidFill>
              </a:rPr>
              <a:t>/</a:t>
            </a:r>
            <a:r>
              <a:rPr lang="en-GB" sz="2400" i="1" smtClean="0">
                <a:solidFill>
                  <a:srgbClr val="FFFF99"/>
                </a:solidFill>
              </a:rPr>
              <a:t>L</a:t>
            </a:r>
            <a:r>
              <a:rPr lang="en-GB" sz="2400" baseline="-25000" smtClean="0">
                <a:solidFill>
                  <a:srgbClr val="FFFF99"/>
                </a:solidFill>
              </a:rPr>
              <a:t>Edd</a:t>
            </a:r>
            <a:r>
              <a:rPr lang="en-GB" sz="2400" smtClean="0">
                <a:solidFill>
                  <a:srgbClr val="FFFF99"/>
                </a:solidFill>
              </a:rPr>
              <a:t>:</a:t>
            </a:r>
            <a:r>
              <a:rPr lang="en-GB" sz="2400" baseline="-25000" smtClean="0">
                <a:solidFill>
                  <a:srgbClr val="FFFF99"/>
                </a:solidFill>
              </a:rPr>
              <a:t> </a:t>
            </a:r>
            <a:r>
              <a:rPr lang="en-GB" sz="2400" smtClean="0">
                <a:solidFill>
                  <a:srgbClr val="FFFF99"/>
                </a:solidFill>
              </a:rPr>
              <a:t>soft spectrum, peaks at </a:t>
            </a:r>
            <a:r>
              <a:rPr lang="en-GB" sz="2400" i="1" smtClean="0">
                <a:solidFill>
                  <a:srgbClr val="FFFF99"/>
                </a:solidFill>
              </a:rPr>
              <a:t>kT</a:t>
            </a:r>
            <a:r>
              <a:rPr lang="en-GB" sz="2400" baseline="-25000" smtClean="0">
                <a:solidFill>
                  <a:srgbClr val="FFFF99"/>
                </a:solidFill>
              </a:rPr>
              <a:t>max </a:t>
            </a:r>
            <a:r>
              <a:rPr lang="en-GB" sz="2400" smtClean="0">
                <a:solidFill>
                  <a:srgbClr val="FFFF99"/>
                </a:solidFill>
              </a:rPr>
              <a:t>often disc-like, plus tail</a:t>
            </a:r>
            <a:endParaRPr lang="en-GB" sz="2400" baseline="-25000" smtClean="0">
              <a:solidFill>
                <a:srgbClr val="FFFF99"/>
              </a:solidFill>
            </a:endParaRPr>
          </a:p>
          <a:p>
            <a:pPr eaLnBrk="1" hangingPunct="1"/>
            <a:r>
              <a:rPr lang="en-GB" sz="2400" smtClean="0">
                <a:solidFill>
                  <a:srgbClr val="FFFF99"/>
                </a:solidFill>
              </a:rPr>
              <a:t>Lower </a:t>
            </a:r>
            <a:r>
              <a:rPr lang="en-GB" sz="2400" i="1" smtClean="0">
                <a:solidFill>
                  <a:srgbClr val="FFFF99"/>
                </a:solidFill>
              </a:rPr>
              <a:t>L</a:t>
            </a:r>
            <a:r>
              <a:rPr lang="en-GB" sz="2400" smtClean="0">
                <a:solidFill>
                  <a:srgbClr val="FFFF99"/>
                </a:solidFill>
              </a:rPr>
              <a:t>/</a:t>
            </a:r>
            <a:r>
              <a:rPr lang="en-GB" sz="2400" i="1" smtClean="0">
                <a:solidFill>
                  <a:srgbClr val="FFFF99"/>
                </a:solidFill>
              </a:rPr>
              <a:t>L</a:t>
            </a:r>
            <a:r>
              <a:rPr lang="en-GB" sz="2400" baseline="-25000" smtClean="0">
                <a:solidFill>
                  <a:srgbClr val="FFFF99"/>
                </a:solidFill>
              </a:rPr>
              <a:t>Edd</a:t>
            </a:r>
            <a:r>
              <a:rPr lang="en-GB" sz="2400" smtClean="0">
                <a:solidFill>
                  <a:srgbClr val="FFFF99"/>
                </a:solidFill>
              </a:rPr>
              <a:t>:</a:t>
            </a:r>
            <a:r>
              <a:rPr lang="en-GB" sz="2400" baseline="-25000" smtClean="0">
                <a:solidFill>
                  <a:srgbClr val="FFFF99"/>
                </a:solidFill>
              </a:rPr>
              <a:t> </a:t>
            </a:r>
            <a:r>
              <a:rPr lang="en-GB" sz="2400" smtClean="0">
                <a:solidFill>
                  <a:srgbClr val="FFFF99"/>
                </a:solidFill>
              </a:rPr>
              <a:t>hard spectrum, peaks at high energies, not like a disc</a:t>
            </a:r>
          </a:p>
        </p:txBody>
      </p:sp>
      <p:sp>
        <p:nvSpPr>
          <p:cNvPr id="45059" name="Text Box 3"/>
          <p:cNvSpPr txBox="1">
            <a:spLocks noChangeArrowheads="1"/>
          </p:cNvSpPr>
          <p:nvPr/>
        </p:nvSpPr>
        <p:spPr bwMode="auto">
          <a:xfrm>
            <a:off x="6757988" y="6450013"/>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1600">
                <a:solidFill>
                  <a:srgbClr val="FFFF99"/>
                </a:solidFill>
              </a:rPr>
              <a:t>Gierlinski &amp; Done 2003</a:t>
            </a:r>
          </a:p>
        </p:txBody>
      </p:sp>
      <p:sp>
        <p:nvSpPr>
          <p:cNvPr id="45060" name="Rectangle 4"/>
          <p:cNvSpPr>
            <a:spLocks noChangeArrowheads="1"/>
          </p:cNvSpPr>
          <p:nvPr/>
        </p:nvSpPr>
        <p:spPr bwMode="auto">
          <a:xfrm>
            <a:off x="107504" y="119063"/>
            <a:ext cx="84343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err="1" smtClean="0">
                <a:solidFill>
                  <a:srgbClr val="FFCC00"/>
                </a:solidFill>
              </a:rPr>
              <a:t>Comptonisation</a:t>
            </a:r>
            <a:r>
              <a:rPr lang="en-GB" sz="4400" b="1" dirty="0" smtClean="0">
                <a:solidFill>
                  <a:srgbClr val="FFCC00"/>
                </a:solidFill>
              </a:rPr>
              <a:t> in high/soft state </a:t>
            </a:r>
            <a:endParaRPr lang="en-GB" sz="4400" b="1" dirty="0">
              <a:solidFill>
                <a:srgbClr val="FFCC00"/>
              </a:solidFill>
            </a:endParaRPr>
          </a:p>
        </p:txBody>
      </p:sp>
      <p:pic>
        <p:nvPicPr>
          <p:cNvPr id="45061" name="Picture 5" descr="1550_states"/>
          <p:cNvPicPr preferRelativeResize="0">
            <a:picLocks noChangeArrowheads="1"/>
          </p:cNvPicPr>
          <p:nvPr/>
        </p:nvPicPr>
        <p:blipFill>
          <a:blip r:embed="rId2" cstate="print">
            <a:extLst>
              <a:ext uri="{28A0092B-C50C-407E-A947-70E740481C1C}">
                <a14:useLocalDpi xmlns:a14="http://schemas.microsoft.com/office/drawing/2010/main" val="0"/>
              </a:ext>
            </a:extLst>
          </a:blip>
          <a:srcRect l="6479" t="18414" r="28062" b="20569"/>
          <a:stretch>
            <a:fillRect/>
          </a:stretch>
        </p:blipFill>
        <p:spPr bwMode="auto">
          <a:xfrm>
            <a:off x="4532313" y="2097088"/>
            <a:ext cx="43195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353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body" sz="half" idx="1"/>
          </p:nvPr>
        </p:nvSpPr>
        <p:spPr>
          <a:xfrm>
            <a:off x="247650" y="1655763"/>
            <a:ext cx="4281488" cy="1997075"/>
          </a:xfrm>
          <a:noFill/>
          <a:ln/>
        </p:spPr>
        <p:txBody>
          <a:bodyPr/>
          <a:lstStyle/>
          <a:p>
            <a:r>
              <a:rPr lang="en-GB" sz="2400" dirty="0">
                <a:solidFill>
                  <a:srgbClr val="FFFF99"/>
                </a:solidFill>
              </a:rPr>
              <a:t>Disc dominated spectra tail – either small t or small covering fraction </a:t>
            </a:r>
          </a:p>
          <a:p>
            <a:r>
              <a:rPr lang="en-GB" sz="2400" dirty="0">
                <a:solidFill>
                  <a:srgbClr val="FFFF99"/>
                </a:solidFill>
              </a:rPr>
              <a:t>Merge smoothly onto VHS</a:t>
            </a:r>
          </a:p>
          <a:p>
            <a:r>
              <a:rPr lang="en-GB" sz="2400" dirty="0">
                <a:solidFill>
                  <a:srgbClr val="FFFF99"/>
                </a:solidFill>
              </a:rPr>
              <a:t>Most extreme show no clear disc rise – high optical depth AND high covering fraction </a:t>
            </a:r>
          </a:p>
        </p:txBody>
      </p:sp>
      <p:sp>
        <p:nvSpPr>
          <p:cNvPr id="311299" name="Text Box 3"/>
          <p:cNvSpPr txBox="1">
            <a:spLocks noChangeArrowheads="1"/>
          </p:cNvSpPr>
          <p:nvPr/>
        </p:nvSpPr>
        <p:spPr bwMode="auto">
          <a:xfrm>
            <a:off x="8294688" y="6189663"/>
            <a:ext cx="849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600">
                <a:solidFill>
                  <a:srgbClr val="FFFF99"/>
                </a:solidFill>
              </a:rPr>
              <a:t>D</a:t>
            </a:r>
            <a:r>
              <a:rPr lang="pl-PL" sz="1600">
                <a:solidFill>
                  <a:srgbClr val="FFFF99"/>
                </a:solidFill>
              </a:rPr>
              <a:t>G</a:t>
            </a:r>
            <a:r>
              <a:rPr lang="en-GB" sz="1600">
                <a:solidFill>
                  <a:srgbClr val="FFFF99"/>
                </a:solidFill>
              </a:rPr>
              <a:t>K07</a:t>
            </a:r>
          </a:p>
        </p:txBody>
      </p:sp>
      <p:sp>
        <p:nvSpPr>
          <p:cNvPr id="311300" name="Rectangle 4"/>
          <p:cNvSpPr>
            <a:spLocks noChangeArrowheads="1"/>
          </p:cNvSpPr>
          <p:nvPr/>
        </p:nvSpPr>
        <p:spPr bwMode="auto">
          <a:xfrm>
            <a:off x="709613" y="1190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X-ray spectra at high </a:t>
            </a:r>
            <a:r>
              <a:rPr lang="en-GB" sz="4400" b="1" i="1">
                <a:solidFill>
                  <a:srgbClr val="FFCC00"/>
                </a:solidFill>
              </a:rPr>
              <a:t>L/L</a:t>
            </a:r>
            <a:r>
              <a:rPr lang="en-GB" sz="4400" b="1" i="1" baseline="-25000">
                <a:solidFill>
                  <a:srgbClr val="FFCC00"/>
                </a:solidFill>
              </a:rPr>
              <a:t>Edd</a:t>
            </a:r>
            <a:r>
              <a:rPr lang="en-GB" sz="4400" b="1">
                <a:solidFill>
                  <a:srgbClr val="FFCC00"/>
                </a:solidFill>
              </a:rPr>
              <a:t> are not always disc dominated</a:t>
            </a:r>
          </a:p>
        </p:txBody>
      </p:sp>
      <p:pic>
        <p:nvPicPr>
          <p:cNvPr id="311301" name="Picture 5" descr="trans_vth"/>
          <p:cNvPicPr>
            <a:picLocks noChangeAspect="1" noChangeArrowheads="1"/>
          </p:cNvPicPr>
          <p:nvPr/>
        </p:nvPicPr>
        <p:blipFill>
          <a:blip r:embed="rId2" cstate="print">
            <a:extLst>
              <a:ext uri="{28A0092B-C50C-407E-A947-70E740481C1C}">
                <a14:useLocalDpi xmlns:a14="http://schemas.microsoft.com/office/drawing/2010/main" val="0"/>
              </a:ext>
            </a:extLst>
          </a:blip>
          <a:srcRect l="4764" t="37030" r="9529" b="2020"/>
          <a:stretch>
            <a:fillRect/>
          </a:stretch>
        </p:blipFill>
        <p:spPr bwMode="auto">
          <a:xfrm>
            <a:off x="4848225" y="1816100"/>
            <a:ext cx="42957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2" name="Oval 6"/>
          <p:cNvSpPr>
            <a:spLocks noChangeAspect="1" noChangeArrowheads="1"/>
          </p:cNvSpPr>
          <p:nvPr/>
        </p:nvSpPr>
        <p:spPr bwMode="auto">
          <a:xfrm>
            <a:off x="561975" y="4949825"/>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03" name="Oval 7"/>
          <p:cNvSpPr>
            <a:spLocks noChangeAspect="1" noChangeArrowheads="1"/>
          </p:cNvSpPr>
          <p:nvPr/>
        </p:nvSpPr>
        <p:spPr bwMode="auto">
          <a:xfrm>
            <a:off x="1174750" y="5141913"/>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04" name="Oval 8"/>
          <p:cNvSpPr>
            <a:spLocks noChangeArrowheads="1"/>
          </p:cNvSpPr>
          <p:nvPr/>
        </p:nvSpPr>
        <p:spPr bwMode="auto">
          <a:xfrm>
            <a:off x="1693863" y="5254625"/>
            <a:ext cx="1698625" cy="490538"/>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05" name="Oval 9"/>
          <p:cNvSpPr>
            <a:spLocks noChangeAspect="1" noChangeArrowheads="1"/>
          </p:cNvSpPr>
          <p:nvPr/>
        </p:nvSpPr>
        <p:spPr bwMode="auto">
          <a:xfrm>
            <a:off x="2141538" y="5389563"/>
            <a:ext cx="803275" cy="2317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1306" name="Group 10"/>
          <p:cNvGrpSpPr>
            <a:grpSpLocks/>
          </p:cNvGrpSpPr>
          <p:nvPr/>
        </p:nvGrpSpPr>
        <p:grpSpPr bwMode="auto">
          <a:xfrm>
            <a:off x="2619375" y="4949825"/>
            <a:ext cx="227013" cy="457200"/>
            <a:chOff x="843" y="2880"/>
            <a:chExt cx="216" cy="576"/>
          </a:xfrm>
        </p:grpSpPr>
        <p:sp>
          <p:nvSpPr>
            <p:cNvPr id="311307" name="Freeform 1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08" name="Freeform 1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1328" name="Group 32"/>
          <p:cNvGrpSpPr>
            <a:grpSpLocks/>
          </p:cNvGrpSpPr>
          <p:nvPr/>
        </p:nvGrpSpPr>
        <p:grpSpPr bwMode="auto">
          <a:xfrm>
            <a:off x="2087563" y="5005388"/>
            <a:ext cx="873125" cy="898525"/>
            <a:chOff x="1315" y="3153"/>
            <a:chExt cx="550" cy="566"/>
          </a:xfrm>
        </p:grpSpPr>
        <p:grpSp>
          <p:nvGrpSpPr>
            <p:cNvPr id="311319" name="Group 23"/>
            <p:cNvGrpSpPr>
              <a:grpSpLocks/>
            </p:cNvGrpSpPr>
            <p:nvPr/>
          </p:nvGrpSpPr>
          <p:grpSpPr bwMode="auto">
            <a:xfrm>
              <a:off x="1722" y="3423"/>
              <a:ext cx="143" cy="288"/>
              <a:chOff x="843" y="2880"/>
              <a:chExt cx="216" cy="576"/>
            </a:xfrm>
          </p:grpSpPr>
          <p:sp>
            <p:nvSpPr>
              <p:cNvPr id="311320" name="Freeform 2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21" name="Freeform 2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1322" name="Group 26"/>
            <p:cNvGrpSpPr>
              <a:grpSpLocks/>
            </p:cNvGrpSpPr>
            <p:nvPr/>
          </p:nvGrpSpPr>
          <p:grpSpPr bwMode="auto">
            <a:xfrm>
              <a:off x="1315" y="3153"/>
              <a:ext cx="143" cy="288"/>
              <a:chOff x="843" y="2880"/>
              <a:chExt cx="216" cy="576"/>
            </a:xfrm>
          </p:grpSpPr>
          <p:sp>
            <p:nvSpPr>
              <p:cNvPr id="311323" name="Freeform 2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24" name="Freeform 2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1325" name="Group 29"/>
            <p:cNvGrpSpPr>
              <a:grpSpLocks/>
            </p:cNvGrpSpPr>
            <p:nvPr/>
          </p:nvGrpSpPr>
          <p:grpSpPr bwMode="auto">
            <a:xfrm>
              <a:off x="1410" y="3431"/>
              <a:ext cx="143" cy="288"/>
              <a:chOff x="843" y="2880"/>
              <a:chExt cx="216" cy="576"/>
            </a:xfrm>
          </p:grpSpPr>
          <p:sp>
            <p:nvSpPr>
              <p:cNvPr id="311326" name="Freeform 3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27" name="Freeform 3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11344" name="Group 48"/>
          <p:cNvGrpSpPr>
            <a:grpSpLocks/>
          </p:cNvGrpSpPr>
          <p:nvPr/>
        </p:nvGrpSpPr>
        <p:grpSpPr bwMode="auto">
          <a:xfrm>
            <a:off x="3135313" y="5075238"/>
            <a:ext cx="227012" cy="457200"/>
            <a:chOff x="843" y="2880"/>
            <a:chExt cx="216" cy="576"/>
          </a:xfrm>
        </p:grpSpPr>
        <p:sp>
          <p:nvSpPr>
            <p:cNvPr id="311345" name="Freeform 4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46" name="Freeform 5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1347" name="Group 51"/>
          <p:cNvGrpSpPr>
            <a:grpSpLocks/>
          </p:cNvGrpSpPr>
          <p:nvPr/>
        </p:nvGrpSpPr>
        <p:grpSpPr bwMode="auto">
          <a:xfrm>
            <a:off x="1727200" y="5160963"/>
            <a:ext cx="227013" cy="457200"/>
            <a:chOff x="843" y="2880"/>
            <a:chExt cx="216" cy="576"/>
          </a:xfrm>
        </p:grpSpPr>
        <p:sp>
          <p:nvSpPr>
            <p:cNvPr id="311348" name="Freeform 52"/>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49" name="Freeform 53"/>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28147366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Text Box 3"/>
          <p:cNvSpPr txBox="1">
            <a:spLocks noChangeArrowheads="1"/>
          </p:cNvSpPr>
          <p:nvPr/>
        </p:nvSpPr>
        <p:spPr bwMode="auto">
          <a:xfrm>
            <a:off x="8294688" y="6189663"/>
            <a:ext cx="849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600">
                <a:solidFill>
                  <a:srgbClr val="FFFF99"/>
                </a:solidFill>
              </a:rPr>
              <a:t>D</a:t>
            </a:r>
            <a:r>
              <a:rPr lang="pl-PL" sz="1600">
                <a:solidFill>
                  <a:srgbClr val="FFFF99"/>
                </a:solidFill>
              </a:rPr>
              <a:t>G</a:t>
            </a:r>
            <a:r>
              <a:rPr lang="en-GB" sz="1600">
                <a:solidFill>
                  <a:srgbClr val="FFFF99"/>
                </a:solidFill>
              </a:rPr>
              <a:t>K07</a:t>
            </a:r>
          </a:p>
        </p:txBody>
      </p:sp>
      <p:sp>
        <p:nvSpPr>
          <p:cNvPr id="319492" name="Rectangle 4"/>
          <p:cNvSpPr>
            <a:spLocks noChangeArrowheads="1"/>
          </p:cNvSpPr>
          <p:nvPr/>
        </p:nvSpPr>
        <p:spPr bwMode="auto">
          <a:xfrm>
            <a:off x="709613" y="1190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X-ray spectra at high </a:t>
            </a:r>
            <a:r>
              <a:rPr lang="en-GB" sz="4400" b="1" i="1">
                <a:solidFill>
                  <a:srgbClr val="FFCC00"/>
                </a:solidFill>
              </a:rPr>
              <a:t>L/L</a:t>
            </a:r>
            <a:r>
              <a:rPr lang="en-GB" sz="4400" b="1" i="1" baseline="-25000">
                <a:solidFill>
                  <a:srgbClr val="FFCC00"/>
                </a:solidFill>
              </a:rPr>
              <a:t>Edd</a:t>
            </a:r>
            <a:r>
              <a:rPr lang="en-GB" sz="4400" b="1">
                <a:solidFill>
                  <a:srgbClr val="FFCC00"/>
                </a:solidFill>
              </a:rPr>
              <a:t> are not always disc dominated</a:t>
            </a:r>
          </a:p>
        </p:txBody>
      </p:sp>
      <p:pic>
        <p:nvPicPr>
          <p:cNvPr id="319493" name="Picture 5" descr="trans_vth"/>
          <p:cNvPicPr>
            <a:picLocks noChangeAspect="1" noChangeArrowheads="1"/>
          </p:cNvPicPr>
          <p:nvPr/>
        </p:nvPicPr>
        <p:blipFill>
          <a:blip r:embed="rId2" cstate="print">
            <a:extLst>
              <a:ext uri="{28A0092B-C50C-407E-A947-70E740481C1C}">
                <a14:useLocalDpi xmlns:a14="http://schemas.microsoft.com/office/drawing/2010/main" val="0"/>
              </a:ext>
            </a:extLst>
          </a:blip>
          <a:srcRect l="4764" t="37030" r="9529" b="2020"/>
          <a:stretch>
            <a:fillRect/>
          </a:stretch>
        </p:blipFill>
        <p:spPr bwMode="auto">
          <a:xfrm>
            <a:off x="4848225" y="1816100"/>
            <a:ext cx="42957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494" name="Oval 6"/>
          <p:cNvSpPr>
            <a:spLocks noChangeAspect="1" noChangeArrowheads="1"/>
          </p:cNvSpPr>
          <p:nvPr/>
        </p:nvSpPr>
        <p:spPr bwMode="auto">
          <a:xfrm>
            <a:off x="561975" y="4949825"/>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495" name="Oval 7"/>
          <p:cNvSpPr>
            <a:spLocks noChangeAspect="1" noChangeArrowheads="1"/>
          </p:cNvSpPr>
          <p:nvPr/>
        </p:nvSpPr>
        <p:spPr bwMode="auto">
          <a:xfrm>
            <a:off x="1174750" y="5141913"/>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496" name="Oval 8"/>
          <p:cNvSpPr>
            <a:spLocks noChangeArrowheads="1"/>
          </p:cNvSpPr>
          <p:nvPr/>
        </p:nvSpPr>
        <p:spPr bwMode="auto">
          <a:xfrm>
            <a:off x="1693863" y="5254625"/>
            <a:ext cx="1698625" cy="490538"/>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497" name="Oval 9"/>
          <p:cNvSpPr>
            <a:spLocks noChangeAspect="1" noChangeArrowheads="1"/>
          </p:cNvSpPr>
          <p:nvPr/>
        </p:nvSpPr>
        <p:spPr bwMode="auto">
          <a:xfrm>
            <a:off x="2141538" y="5389563"/>
            <a:ext cx="803275" cy="2317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9498" name="Group 10"/>
          <p:cNvGrpSpPr>
            <a:grpSpLocks/>
          </p:cNvGrpSpPr>
          <p:nvPr/>
        </p:nvGrpSpPr>
        <p:grpSpPr bwMode="auto">
          <a:xfrm>
            <a:off x="2619375" y="4949825"/>
            <a:ext cx="227013" cy="457200"/>
            <a:chOff x="843" y="2880"/>
            <a:chExt cx="216" cy="576"/>
          </a:xfrm>
        </p:grpSpPr>
        <p:sp>
          <p:nvSpPr>
            <p:cNvPr id="319499" name="Freeform 1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00" name="Freeform 1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01" name="Group 13"/>
          <p:cNvGrpSpPr>
            <a:grpSpLocks/>
          </p:cNvGrpSpPr>
          <p:nvPr/>
        </p:nvGrpSpPr>
        <p:grpSpPr bwMode="auto">
          <a:xfrm>
            <a:off x="3032125" y="5437188"/>
            <a:ext cx="227013" cy="457200"/>
            <a:chOff x="843" y="2880"/>
            <a:chExt cx="216" cy="576"/>
          </a:xfrm>
        </p:grpSpPr>
        <p:sp>
          <p:nvSpPr>
            <p:cNvPr id="319502" name="Freeform 1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03" name="Freeform 1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04" name="Group 16"/>
          <p:cNvGrpSpPr>
            <a:grpSpLocks/>
          </p:cNvGrpSpPr>
          <p:nvPr/>
        </p:nvGrpSpPr>
        <p:grpSpPr bwMode="auto">
          <a:xfrm>
            <a:off x="1808163" y="5008563"/>
            <a:ext cx="306387" cy="739775"/>
            <a:chOff x="1139" y="3155"/>
            <a:chExt cx="193" cy="466"/>
          </a:xfrm>
        </p:grpSpPr>
        <p:grpSp>
          <p:nvGrpSpPr>
            <p:cNvPr id="319505" name="Group 17"/>
            <p:cNvGrpSpPr>
              <a:grpSpLocks/>
            </p:cNvGrpSpPr>
            <p:nvPr/>
          </p:nvGrpSpPr>
          <p:grpSpPr bwMode="auto">
            <a:xfrm>
              <a:off x="1139" y="3155"/>
              <a:ext cx="143" cy="288"/>
              <a:chOff x="843" y="2880"/>
              <a:chExt cx="216" cy="576"/>
            </a:xfrm>
          </p:grpSpPr>
          <p:sp>
            <p:nvSpPr>
              <p:cNvPr id="319506" name="Freeform 1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07" name="Freeform 1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08" name="Group 20"/>
            <p:cNvGrpSpPr>
              <a:grpSpLocks/>
            </p:cNvGrpSpPr>
            <p:nvPr/>
          </p:nvGrpSpPr>
          <p:grpSpPr bwMode="auto">
            <a:xfrm>
              <a:off x="1189" y="3333"/>
              <a:ext cx="143" cy="288"/>
              <a:chOff x="843" y="2880"/>
              <a:chExt cx="216" cy="576"/>
            </a:xfrm>
          </p:grpSpPr>
          <p:sp>
            <p:nvSpPr>
              <p:cNvPr id="319509" name="Freeform 2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10" name="Freeform 2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19511" name="Group 23"/>
          <p:cNvGrpSpPr>
            <a:grpSpLocks/>
          </p:cNvGrpSpPr>
          <p:nvPr/>
        </p:nvGrpSpPr>
        <p:grpSpPr bwMode="auto">
          <a:xfrm>
            <a:off x="2087563" y="5005388"/>
            <a:ext cx="873125" cy="898525"/>
            <a:chOff x="1315" y="3153"/>
            <a:chExt cx="550" cy="566"/>
          </a:xfrm>
        </p:grpSpPr>
        <p:grpSp>
          <p:nvGrpSpPr>
            <p:cNvPr id="319512" name="Group 24"/>
            <p:cNvGrpSpPr>
              <a:grpSpLocks/>
            </p:cNvGrpSpPr>
            <p:nvPr/>
          </p:nvGrpSpPr>
          <p:grpSpPr bwMode="auto">
            <a:xfrm>
              <a:off x="1722" y="3423"/>
              <a:ext cx="143" cy="288"/>
              <a:chOff x="843" y="2880"/>
              <a:chExt cx="216" cy="576"/>
            </a:xfrm>
          </p:grpSpPr>
          <p:sp>
            <p:nvSpPr>
              <p:cNvPr id="319513" name="Freeform 25"/>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14" name="Freeform 26"/>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15" name="Group 27"/>
            <p:cNvGrpSpPr>
              <a:grpSpLocks/>
            </p:cNvGrpSpPr>
            <p:nvPr/>
          </p:nvGrpSpPr>
          <p:grpSpPr bwMode="auto">
            <a:xfrm>
              <a:off x="1315" y="3153"/>
              <a:ext cx="143" cy="288"/>
              <a:chOff x="843" y="2880"/>
              <a:chExt cx="216" cy="576"/>
            </a:xfrm>
          </p:grpSpPr>
          <p:sp>
            <p:nvSpPr>
              <p:cNvPr id="319516" name="Freeform 2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17" name="Freeform 2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18" name="Group 30"/>
            <p:cNvGrpSpPr>
              <a:grpSpLocks/>
            </p:cNvGrpSpPr>
            <p:nvPr/>
          </p:nvGrpSpPr>
          <p:grpSpPr bwMode="auto">
            <a:xfrm>
              <a:off x="1410" y="3431"/>
              <a:ext cx="143" cy="288"/>
              <a:chOff x="843" y="2880"/>
              <a:chExt cx="216" cy="576"/>
            </a:xfrm>
          </p:grpSpPr>
          <p:sp>
            <p:nvSpPr>
              <p:cNvPr id="319519" name="Freeform 3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20" name="Freeform 3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19521" name="Group 33"/>
          <p:cNvGrpSpPr>
            <a:grpSpLocks/>
          </p:cNvGrpSpPr>
          <p:nvPr/>
        </p:nvGrpSpPr>
        <p:grpSpPr bwMode="auto">
          <a:xfrm>
            <a:off x="2862263" y="4962525"/>
            <a:ext cx="227012" cy="457200"/>
            <a:chOff x="843" y="2880"/>
            <a:chExt cx="216" cy="576"/>
          </a:xfrm>
        </p:grpSpPr>
        <p:sp>
          <p:nvSpPr>
            <p:cNvPr id="319522" name="Freeform 3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23" name="Freeform 3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24" name="Group 36"/>
          <p:cNvGrpSpPr>
            <a:grpSpLocks/>
          </p:cNvGrpSpPr>
          <p:nvPr/>
        </p:nvGrpSpPr>
        <p:grpSpPr bwMode="auto">
          <a:xfrm>
            <a:off x="3135313" y="5075238"/>
            <a:ext cx="227012" cy="457200"/>
            <a:chOff x="843" y="2880"/>
            <a:chExt cx="216" cy="576"/>
          </a:xfrm>
        </p:grpSpPr>
        <p:sp>
          <p:nvSpPr>
            <p:cNvPr id="319525" name="Freeform 3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26" name="Freeform 3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9527" name="Group 39"/>
          <p:cNvGrpSpPr>
            <a:grpSpLocks/>
          </p:cNvGrpSpPr>
          <p:nvPr/>
        </p:nvGrpSpPr>
        <p:grpSpPr bwMode="auto">
          <a:xfrm>
            <a:off x="1727200" y="5160963"/>
            <a:ext cx="227013" cy="457200"/>
            <a:chOff x="843" y="2880"/>
            <a:chExt cx="216" cy="576"/>
          </a:xfrm>
        </p:grpSpPr>
        <p:sp>
          <p:nvSpPr>
            <p:cNvPr id="319528" name="Freeform 4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9529" name="Freeform 4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9535" name="Rectangle 47"/>
          <p:cNvSpPr>
            <a:spLocks noGrp="1" noChangeArrowheads="1"/>
          </p:cNvSpPr>
          <p:nvPr>
            <p:ph type="body" sz="half" idx="1"/>
          </p:nvPr>
        </p:nvSpPr>
        <p:spPr>
          <a:xfrm>
            <a:off x="247650" y="1655763"/>
            <a:ext cx="4281488" cy="1997075"/>
          </a:xfrm>
          <a:noFill/>
          <a:ln/>
        </p:spPr>
        <p:txBody>
          <a:bodyPr/>
          <a:lstStyle/>
          <a:p>
            <a:r>
              <a:rPr lang="en-GB" sz="2400">
                <a:solidFill>
                  <a:srgbClr val="FFFF99"/>
                </a:solidFill>
              </a:rPr>
              <a:t>Disc dominated spectra tail – either small t or small covering fraction </a:t>
            </a:r>
          </a:p>
          <a:p>
            <a:r>
              <a:rPr lang="en-GB" sz="2400">
                <a:solidFill>
                  <a:srgbClr val="FFFF99"/>
                </a:solidFill>
              </a:rPr>
              <a:t>Merge smoothly onto VHS</a:t>
            </a:r>
          </a:p>
          <a:p>
            <a:r>
              <a:rPr lang="en-GB" sz="2400">
                <a:solidFill>
                  <a:srgbClr val="FFFF99"/>
                </a:solidFill>
              </a:rPr>
              <a:t>Most extreme show no clear disc rise – high optical depth AND high covering fraction </a:t>
            </a:r>
          </a:p>
        </p:txBody>
      </p:sp>
    </p:spTree>
    <p:extLst>
      <p:ext uri="{BB962C8B-B14F-4D97-AF65-F5344CB8AC3E}">
        <p14:creationId xmlns:p14="http://schemas.microsoft.com/office/powerpoint/2010/main" val="24140494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Text Box 3"/>
          <p:cNvSpPr txBox="1">
            <a:spLocks noChangeArrowheads="1"/>
          </p:cNvSpPr>
          <p:nvPr/>
        </p:nvSpPr>
        <p:spPr bwMode="auto">
          <a:xfrm>
            <a:off x="8294688" y="6189663"/>
            <a:ext cx="849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600">
                <a:solidFill>
                  <a:srgbClr val="FFFF99"/>
                </a:solidFill>
              </a:rPr>
              <a:t>D</a:t>
            </a:r>
            <a:r>
              <a:rPr lang="pl-PL" sz="1600">
                <a:solidFill>
                  <a:srgbClr val="FFFF99"/>
                </a:solidFill>
              </a:rPr>
              <a:t>G</a:t>
            </a:r>
            <a:r>
              <a:rPr lang="en-GB" sz="1600">
                <a:solidFill>
                  <a:srgbClr val="FFFF99"/>
                </a:solidFill>
              </a:rPr>
              <a:t>K07</a:t>
            </a:r>
          </a:p>
        </p:txBody>
      </p:sp>
      <p:sp>
        <p:nvSpPr>
          <p:cNvPr id="318468" name="Rectangle 4"/>
          <p:cNvSpPr>
            <a:spLocks noChangeArrowheads="1"/>
          </p:cNvSpPr>
          <p:nvPr/>
        </p:nvSpPr>
        <p:spPr bwMode="auto">
          <a:xfrm>
            <a:off x="709613" y="1190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X-ray spectra at high </a:t>
            </a:r>
            <a:r>
              <a:rPr lang="en-GB" sz="4400" b="1" i="1">
                <a:solidFill>
                  <a:srgbClr val="FFCC00"/>
                </a:solidFill>
              </a:rPr>
              <a:t>L/L</a:t>
            </a:r>
            <a:r>
              <a:rPr lang="en-GB" sz="4400" b="1" i="1" baseline="-25000">
                <a:solidFill>
                  <a:srgbClr val="FFCC00"/>
                </a:solidFill>
              </a:rPr>
              <a:t>Edd</a:t>
            </a:r>
            <a:r>
              <a:rPr lang="en-GB" sz="4400" b="1">
                <a:solidFill>
                  <a:srgbClr val="FFCC00"/>
                </a:solidFill>
              </a:rPr>
              <a:t> are not always disc dominated</a:t>
            </a:r>
          </a:p>
        </p:txBody>
      </p:sp>
      <p:pic>
        <p:nvPicPr>
          <p:cNvPr id="318469" name="Picture 5" descr="trans_vth"/>
          <p:cNvPicPr>
            <a:picLocks noChangeAspect="1" noChangeArrowheads="1"/>
          </p:cNvPicPr>
          <p:nvPr/>
        </p:nvPicPr>
        <p:blipFill>
          <a:blip r:embed="rId2" cstate="print">
            <a:extLst>
              <a:ext uri="{28A0092B-C50C-407E-A947-70E740481C1C}">
                <a14:useLocalDpi xmlns:a14="http://schemas.microsoft.com/office/drawing/2010/main" val="0"/>
              </a:ext>
            </a:extLst>
          </a:blip>
          <a:srcRect l="4764" t="37030" r="9529" b="2020"/>
          <a:stretch>
            <a:fillRect/>
          </a:stretch>
        </p:blipFill>
        <p:spPr bwMode="auto">
          <a:xfrm>
            <a:off x="4848225" y="1816100"/>
            <a:ext cx="42957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0" name="Oval 6"/>
          <p:cNvSpPr>
            <a:spLocks noChangeAspect="1" noChangeArrowheads="1"/>
          </p:cNvSpPr>
          <p:nvPr/>
        </p:nvSpPr>
        <p:spPr bwMode="auto">
          <a:xfrm>
            <a:off x="561975" y="4949825"/>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1" name="Oval 7"/>
          <p:cNvSpPr>
            <a:spLocks noChangeAspect="1" noChangeArrowheads="1"/>
          </p:cNvSpPr>
          <p:nvPr/>
        </p:nvSpPr>
        <p:spPr bwMode="auto">
          <a:xfrm>
            <a:off x="1174750" y="5141913"/>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2" name="Oval 8"/>
          <p:cNvSpPr>
            <a:spLocks noChangeArrowheads="1"/>
          </p:cNvSpPr>
          <p:nvPr/>
        </p:nvSpPr>
        <p:spPr bwMode="auto">
          <a:xfrm>
            <a:off x="1693863" y="5254625"/>
            <a:ext cx="1698625" cy="490538"/>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3" name="Oval 9"/>
          <p:cNvSpPr>
            <a:spLocks noChangeAspect="1" noChangeArrowheads="1"/>
          </p:cNvSpPr>
          <p:nvPr/>
        </p:nvSpPr>
        <p:spPr bwMode="auto">
          <a:xfrm>
            <a:off x="2141538" y="5389563"/>
            <a:ext cx="803275" cy="2317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8474" name="Group 10"/>
          <p:cNvGrpSpPr>
            <a:grpSpLocks/>
          </p:cNvGrpSpPr>
          <p:nvPr/>
        </p:nvGrpSpPr>
        <p:grpSpPr bwMode="auto">
          <a:xfrm>
            <a:off x="2619375" y="4949825"/>
            <a:ext cx="227013" cy="457200"/>
            <a:chOff x="843" y="2880"/>
            <a:chExt cx="216" cy="576"/>
          </a:xfrm>
        </p:grpSpPr>
        <p:sp>
          <p:nvSpPr>
            <p:cNvPr id="318475" name="Freeform 1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6" name="Freeform 1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477" name="Group 13"/>
          <p:cNvGrpSpPr>
            <a:grpSpLocks/>
          </p:cNvGrpSpPr>
          <p:nvPr/>
        </p:nvGrpSpPr>
        <p:grpSpPr bwMode="auto">
          <a:xfrm>
            <a:off x="3032125" y="5437188"/>
            <a:ext cx="227013" cy="457200"/>
            <a:chOff x="843" y="2880"/>
            <a:chExt cx="216" cy="576"/>
          </a:xfrm>
        </p:grpSpPr>
        <p:sp>
          <p:nvSpPr>
            <p:cNvPr id="318478" name="Freeform 1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9" name="Freeform 1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480" name="Group 16"/>
          <p:cNvGrpSpPr>
            <a:grpSpLocks/>
          </p:cNvGrpSpPr>
          <p:nvPr/>
        </p:nvGrpSpPr>
        <p:grpSpPr bwMode="auto">
          <a:xfrm>
            <a:off x="1808163" y="5008563"/>
            <a:ext cx="306387" cy="739775"/>
            <a:chOff x="1139" y="3155"/>
            <a:chExt cx="193" cy="466"/>
          </a:xfrm>
        </p:grpSpPr>
        <p:grpSp>
          <p:nvGrpSpPr>
            <p:cNvPr id="318481" name="Group 17"/>
            <p:cNvGrpSpPr>
              <a:grpSpLocks/>
            </p:cNvGrpSpPr>
            <p:nvPr/>
          </p:nvGrpSpPr>
          <p:grpSpPr bwMode="auto">
            <a:xfrm>
              <a:off x="1139" y="3155"/>
              <a:ext cx="143" cy="288"/>
              <a:chOff x="843" y="2880"/>
              <a:chExt cx="216" cy="576"/>
            </a:xfrm>
          </p:grpSpPr>
          <p:sp>
            <p:nvSpPr>
              <p:cNvPr id="318482" name="Freeform 1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83" name="Freeform 1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484" name="Group 20"/>
            <p:cNvGrpSpPr>
              <a:grpSpLocks/>
            </p:cNvGrpSpPr>
            <p:nvPr/>
          </p:nvGrpSpPr>
          <p:grpSpPr bwMode="auto">
            <a:xfrm>
              <a:off x="1189" y="3333"/>
              <a:ext cx="143" cy="288"/>
              <a:chOff x="843" y="2880"/>
              <a:chExt cx="216" cy="576"/>
            </a:xfrm>
          </p:grpSpPr>
          <p:sp>
            <p:nvSpPr>
              <p:cNvPr id="318485" name="Freeform 2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86" name="Freeform 2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18487" name="Group 23"/>
          <p:cNvGrpSpPr>
            <a:grpSpLocks/>
          </p:cNvGrpSpPr>
          <p:nvPr/>
        </p:nvGrpSpPr>
        <p:grpSpPr bwMode="auto">
          <a:xfrm>
            <a:off x="2087563" y="4876800"/>
            <a:ext cx="873125" cy="898525"/>
            <a:chOff x="1315" y="3153"/>
            <a:chExt cx="550" cy="566"/>
          </a:xfrm>
        </p:grpSpPr>
        <p:grpSp>
          <p:nvGrpSpPr>
            <p:cNvPr id="318488" name="Group 24"/>
            <p:cNvGrpSpPr>
              <a:grpSpLocks/>
            </p:cNvGrpSpPr>
            <p:nvPr/>
          </p:nvGrpSpPr>
          <p:grpSpPr bwMode="auto">
            <a:xfrm>
              <a:off x="1722" y="3423"/>
              <a:ext cx="143" cy="288"/>
              <a:chOff x="843" y="2880"/>
              <a:chExt cx="216" cy="576"/>
            </a:xfrm>
          </p:grpSpPr>
          <p:sp>
            <p:nvSpPr>
              <p:cNvPr id="318489" name="Freeform 25"/>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90" name="Freeform 26"/>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491" name="Group 27"/>
            <p:cNvGrpSpPr>
              <a:grpSpLocks/>
            </p:cNvGrpSpPr>
            <p:nvPr/>
          </p:nvGrpSpPr>
          <p:grpSpPr bwMode="auto">
            <a:xfrm>
              <a:off x="1315" y="3153"/>
              <a:ext cx="143" cy="288"/>
              <a:chOff x="843" y="2880"/>
              <a:chExt cx="216" cy="576"/>
            </a:xfrm>
          </p:grpSpPr>
          <p:sp>
            <p:nvSpPr>
              <p:cNvPr id="318492" name="Freeform 28"/>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93" name="Freeform 29"/>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494" name="Group 30"/>
            <p:cNvGrpSpPr>
              <a:grpSpLocks/>
            </p:cNvGrpSpPr>
            <p:nvPr/>
          </p:nvGrpSpPr>
          <p:grpSpPr bwMode="auto">
            <a:xfrm>
              <a:off x="1410" y="3431"/>
              <a:ext cx="143" cy="288"/>
              <a:chOff x="843" y="2880"/>
              <a:chExt cx="216" cy="576"/>
            </a:xfrm>
          </p:grpSpPr>
          <p:sp>
            <p:nvSpPr>
              <p:cNvPr id="318495" name="Freeform 31"/>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96" name="Freeform 32"/>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18497" name="Group 33"/>
          <p:cNvGrpSpPr>
            <a:grpSpLocks/>
          </p:cNvGrpSpPr>
          <p:nvPr/>
        </p:nvGrpSpPr>
        <p:grpSpPr bwMode="auto">
          <a:xfrm>
            <a:off x="2862263" y="4962525"/>
            <a:ext cx="227012" cy="457200"/>
            <a:chOff x="843" y="2880"/>
            <a:chExt cx="216" cy="576"/>
          </a:xfrm>
        </p:grpSpPr>
        <p:sp>
          <p:nvSpPr>
            <p:cNvPr id="318498" name="Freeform 34"/>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99" name="Freeform 35"/>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00" name="Group 36"/>
          <p:cNvGrpSpPr>
            <a:grpSpLocks/>
          </p:cNvGrpSpPr>
          <p:nvPr/>
        </p:nvGrpSpPr>
        <p:grpSpPr bwMode="auto">
          <a:xfrm>
            <a:off x="2492375" y="5476875"/>
            <a:ext cx="227013" cy="457200"/>
            <a:chOff x="843" y="2880"/>
            <a:chExt cx="216" cy="576"/>
          </a:xfrm>
        </p:grpSpPr>
        <p:sp>
          <p:nvSpPr>
            <p:cNvPr id="318501" name="Freeform 37"/>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02" name="Freeform 38"/>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03" name="Group 39"/>
          <p:cNvGrpSpPr>
            <a:grpSpLocks/>
          </p:cNvGrpSpPr>
          <p:nvPr/>
        </p:nvGrpSpPr>
        <p:grpSpPr bwMode="auto">
          <a:xfrm>
            <a:off x="2366963" y="4975225"/>
            <a:ext cx="227012" cy="457200"/>
            <a:chOff x="843" y="2880"/>
            <a:chExt cx="216" cy="576"/>
          </a:xfrm>
        </p:grpSpPr>
        <p:sp>
          <p:nvSpPr>
            <p:cNvPr id="318504" name="Freeform 40"/>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05" name="Freeform 41"/>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06" name="Group 42"/>
          <p:cNvGrpSpPr>
            <a:grpSpLocks/>
          </p:cNvGrpSpPr>
          <p:nvPr/>
        </p:nvGrpSpPr>
        <p:grpSpPr bwMode="auto">
          <a:xfrm>
            <a:off x="2916238" y="5191125"/>
            <a:ext cx="227012" cy="457200"/>
            <a:chOff x="843" y="2880"/>
            <a:chExt cx="216" cy="576"/>
          </a:xfrm>
        </p:grpSpPr>
        <p:sp>
          <p:nvSpPr>
            <p:cNvPr id="318507" name="Freeform 43"/>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08" name="Freeform 44"/>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09" name="Group 45"/>
          <p:cNvGrpSpPr>
            <a:grpSpLocks/>
          </p:cNvGrpSpPr>
          <p:nvPr/>
        </p:nvGrpSpPr>
        <p:grpSpPr bwMode="auto">
          <a:xfrm>
            <a:off x="2074863" y="5335588"/>
            <a:ext cx="227012" cy="457200"/>
            <a:chOff x="843" y="2880"/>
            <a:chExt cx="216" cy="576"/>
          </a:xfrm>
        </p:grpSpPr>
        <p:sp>
          <p:nvSpPr>
            <p:cNvPr id="318510" name="Freeform 46"/>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11" name="Freeform 47"/>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12" name="Group 48"/>
          <p:cNvGrpSpPr>
            <a:grpSpLocks/>
          </p:cNvGrpSpPr>
          <p:nvPr/>
        </p:nvGrpSpPr>
        <p:grpSpPr bwMode="auto">
          <a:xfrm>
            <a:off x="3135313" y="5075238"/>
            <a:ext cx="227012" cy="457200"/>
            <a:chOff x="843" y="2880"/>
            <a:chExt cx="216" cy="576"/>
          </a:xfrm>
        </p:grpSpPr>
        <p:sp>
          <p:nvSpPr>
            <p:cNvPr id="318513" name="Freeform 49"/>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14" name="Freeform 50"/>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15" name="Group 51"/>
          <p:cNvGrpSpPr>
            <a:grpSpLocks/>
          </p:cNvGrpSpPr>
          <p:nvPr/>
        </p:nvGrpSpPr>
        <p:grpSpPr bwMode="auto">
          <a:xfrm>
            <a:off x="1727200" y="5160963"/>
            <a:ext cx="227013" cy="457200"/>
            <a:chOff x="843" y="2880"/>
            <a:chExt cx="216" cy="576"/>
          </a:xfrm>
        </p:grpSpPr>
        <p:sp>
          <p:nvSpPr>
            <p:cNvPr id="318516" name="Freeform 52"/>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17" name="Freeform 53"/>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8518" name="Group 54"/>
          <p:cNvGrpSpPr>
            <a:grpSpLocks/>
          </p:cNvGrpSpPr>
          <p:nvPr/>
        </p:nvGrpSpPr>
        <p:grpSpPr bwMode="auto">
          <a:xfrm>
            <a:off x="2176463" y="4914900"/>
            <a:ext cx="227012" cy="457200"/>
            <a:chOff x="843" y="2880"/>
            <a:chExt cx="216" cy="576"/>
          </a:xfrm>
        </p:grpSpPr>
        <p:sp>
          <p:nvSpPr>
            <p:cNvPr id="318519" name="Freeform 55"/>
            <p:cNvSpPr>
              <a:spLocks/>
            </p:cNvSpPr>
            <p:nvPr/>
          </p:nvSpPr>
          <p:spPr bwMode="auto">
            <a:xfrm>
              <a:off x="843" y="3165"/>
              <a:ext cx="216" cy="291"/>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660066"/>
                </a:gs>
                <a:gs pos="100000">
                  <a:srgbClr val="FFFFFF"/>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520" name="Freeform 56"/>
            <p:cNvSpPr>
              <a:spLocks/>
            </p:cNvSpPr>
            <p:nvPr/>
          </p:nvSpPr>
          <p:spPr bwMode="auto">
            <a:xfrm flipV="1">
              <a:off x="864" y="2880"/>
              <a:ext cx="192" cy="384"/>
            </a:xfrm>
            <a:custGeom>
              <a:avLst/>
              <a:gdLst>
                <a:gd name="T0" fmla="*/ 0 w 126"/>
                <a:gd name="T1" fmla="*/ 288 h 345"/>
                <a:gd name="T2" fmla="*/ 63 w 126"/>
                <a:gd name="T3" fmla="*/ 0 h 345"/>
                <a:gd name="T4" fmla="*/ 126 w 126"/>
                <a:gd name="T5" fmla="*/ 279 h 345"/>
                <a:gd name="T6" fmla="*/ 63 w 126"/>
                <a:gd name="T7" fmla="*/ 121 h 345"/>
                <a:gd name="T8" fmla="*/ 57 w 126"/>
                <a:gd name="T9" fmla="*/ 345 h 345"/>
                <a:gd name="T10" fmla="*/ 0 w 126"/>
                <a:gd name="T11" fmla="*/ 288 h 345"/>
              </a:gdLst>
              <a:ahLst/>
              <a:cxnLst>
                <a:cxn ang="0">
                  <a:pos x="T0" y="T1"/>
                </a:cxn>
                <a:cxn ang="0">
                  <a:pos x="T2" y="T3"/>
                </a:cxn>
                <a:cxn ang="0">
                  <a:pos x="T4" y="T5"/>
                </a:cxn>
                <a:cxn ang="0">
                  <a:pos x="T6" y="T7"/>
                </a:cxn>
                <a:cxn ang="0">
                  <a:pos x="T8" y="T9"/>
                </a:cxn>
                <a:cxn ang="0">
                  <a:pos x="T10" y="T11"/>
                </a:cxn>
              </a:cxnLst>
              <a:rect l="0" t="0" r="r" b="b"/>
              <a:pathLst>
                <a:path w="126" h="345">
                  <a:moveTo>
                    <a:pt x="0" y="288"/>
                  </a:moveTo>
                  <a:cubicBezTo>
                    <a:pt x="0" y="268"/>
                    <a:pt x="42" y="1"/>
                    <a:pt x="63" y="0"/>
                  </a:cubicBezTo>
                  <a:cubicBezTo>
                    <a:pt x="93" y="1"/>
                    <a:pt x="126" y="259"/>
                    <a:pt x="126" y="279"/>
                  </a:cubicBezTo>
                  <a:cubicBezTo>
                    <a:pt x="126" y="299"/>
                    <a:pt x="84" y="119"/>
                    <a:pt x="63" y="121"/>
                  </a:cubicBezTo>
                  <a:cubicBezTo>
                    <a:pt x="42" y="123"/>
                    <a:pt x="0" y="308"/>
                    <a:pt x="57" y="345"/>
                  </a:cubicBezTo>
                  <a:cubicBezTo>
                    <a:pt x="57" y="345"/>
                    <a:pt x="0" y="288"/>
                    <a:pt x="0" y="288"/>
                  </a:cubicBezTo>
                  <a:close/>
                </a:path>
              </a:pathLst>
            </a:custGeom>
            <a:gradFill rotWithShape="0">
              <a:gsLst>
                <a:gs pos="0">
                  <a:srgbClr val="FFFFFF"/>
                </a:gs>
                <a:gs pos="100000">
                  <a:srgbClr val="660066"/>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8523" name="Rectangle 59"/>
          <p:cNvSpPr>
            <a:spLocks noGrp="1" noChangeArrowheads="1"/>
          </p:cNvSpPr>
          <p:nvPr>
            <p:ph type="body" sz="half" idx="1"/>
          </p:nvPr>
        </p:nvSpPr>
        <p:spPr>
          <a:xfrm>
            <a:off x="247650" y="1655763"/>
            <a:ext cx="4281488" cy="1997075"/>
          </a:xfrm>
          <a:noFill/>
          <a:ln/>
        </p:spPr>
        <p:txBody>
          <a:bodyPr/>
          <a:lstStyle/>
          <a:p>
            <a:r>
              <a:rPr lang="en-GB" sz="2400">
                <a:solidFill>
                  <a:srgbClr val="FFFF99"/>
                </a:solidFill>
              </a:rPr>
              <a:t>Disc dominated spectra tail – either small t or small covering fraction </a:t>
            </a:r>
          </a:p>
          <a:p>
            <a:r>
              <a:rPr lang="en-GB" sz="2400">
                <a:solidFill>
                  <a:srgbClr val="FFFF99"/>
                </a:solidFill>
              </a:rPr>
              <a:t>Merge smoothly onto VHS</a:t>
            </a:r>
          </a:p>
          <a:p>
            <a:r>
              <a:rPr lang="en-GB" sz="2400">
                <a:solidFill>
                  <a:srgbClr val="FFFF99"/>
                </a:solidFill>
              </a:rPr>
              <a:t>Most extreme show no clear disc rise – high optical depth AND high covering fraction </a:t>
            </a:r>
          </a:p>
        </p:txBody>
      </p:sp>
    </p:spTree>
    <p:extLst>
      <p:ext uri="{BB962C8B-B14F-4D97-AF65-F5344CB8AC3E}">
        <p14:creationId xmlns:p14="http://schemas.microsoft.com/office/powerpoint/2010/main" val="41062203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ChangeArrowheads="1"/>
          </p:cNvSpPr>
          <p:nvPr/>
        </p:nvSpPr>
        <p:spPr bwMode="auto">
          <a:xfrm>
            <a:off x="104775" y="1895475"/>
            <a:ext cx="4384675"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Collision – redistribute energy</a:t>
            </a:r>
          </a:p>
          <a:p>
            <a:pPr marL="342900" indent="-342900" algn="l">
              <a:lnSpc>
                <a:spcPct val="90000"/>
              </a:lnSpc>
              <a:spcBef>
                <a:spcPct val="20000"/>
              </a:spcBef>
              <a:buFontTx/>
              <a:buChar char="•"/>
            </a:pPr>
            <a:r>
              <a:rPr lang="en-GB">
                <a:solidFill>
                  <a:srgbClr val="FFFF99"/>
                </a:solidFill>
              </a:rPr>
              <a:t>If photon has more energy than electron then it loses energy – downscattering</a:t>
            </a:r>
          </a:p>
          <a:p>
            <a:pPr marL="342900" indent="-342900" algn="l">
              <a:lnSpc>
                <a:spcPct val="90000"/>
              </a:lnSpc>
              <a:spcBef>
                <a:spcPct val="20000"/>
              </a:spcBef>
              <a:buFontTx/>
              <a:buChar char="•"/>
            </a:pPr>
            <a:r>
              <a:rPr lang="en-GB">
                <a:solidFill>
                  <a:srgbClr val="FFFF99"/>
                </a:solidFill>
              </a:rPr>
              <a:t>If photon has less energy than electron then it gains energy – upscattering</a:t>
            </a:r>
            <a:endParaRPr lang="en-GB">
              <a:solidFill>
                <a:srgbClr val="FFCCFF"/>
              </a:solidFill>
            </a:endParaRPr>
          </a:p>
          <a:p>
            <a:pPr marL="342900" indent="-342900" algn="l">
              <a:lnSpc>
                <a:spcPct val="90000"/>
              </a:lnSpc>
              <a:spcBef>
                <a:spcPct val="20000"/>
              </a:spcBef>
              <a:buFontTx/>
              <a:buChar char="•"/>
            </a:pPr>
            <a:r>
              <a:rPr lang="en-GB">
                <a:solidFill>
                  <a:srgbClr val="FFFF99"/>
                </a:solidFill>
              </a:rPr>
              <a:t>Easiest to talk about if scale energies to mc</a:t>
            </a:r>
            <a:r>
              <a:rPr lang="en-GB" baseline="30000">
                <a:solidFill>
                  <a:srgbClr val="FFFF99"/>
                </a:solidFill>
              </a:rPr>
              <a:t>2</a:t>
            </a:r>
            <a:r>
              <a:rPr lang="en-GB">
                <a:solidFill>
                  <a:srgbClr val="FFFF99"/>
                </a:solidFill>
              </a:rPr>
              <a:t> so electron energy </a:t>
            </a:r>
            <a:r>
              <a:rPr lang="en-GB">
                <a:solidFill>
                  <a:srgbClr val="FFFF99"/>
                </a:solidFill>
                <a:latin typeface="Symbol" pitchFamily="18" charset="2"/>
              </a:rPr>
              <a:t>g</a:t>
            </a:r>
            <a:r>
              <a:rPr lang="en-GB">
                <a:solidFill>
                  <a:srgbClr val="FFFF99"/>
                </a:solidFill>
              </a:rPr>
              <a:t>mc</a:t>
            </a:r>
            <a:r>
              <a:rPr lang="en-GB" baseline="30000">
                <a:solidFill>
                  <a:srgbClr val="FFFF99"/>
                </a:solidFill>
              </a:rPr>
              <a:t>2</a:t>
            </a:r>
            <a:r>
              <a:rPr lang="en-GB">
                <a:solidFill>
                  <a:srgbClr val="FFFF99"/>
                </a:solidFill>
              </a:rPr>
              <a:t> just denoted </a:t>
            </a:r>
            <a:r>
              <a:rPr lang="en-GB">
                <a:solidFill>
                  <a:srgbClr val="FFFF99"/>
                </a:solidFill>
                <a:latin typeface="Symbol" pitchFamily="18" charset="2"/>
              </a:rPr>
              <a:t>g</a:t>
            </a:r>
            <a:r>
              <a:rPr lang="en-GB">
                <a:solidFill>
                  <a:srgbClr val="FFFF99"/>
                </a:solidFill>
              </a:rPr>
              <a:t> while photon energy becomes </a:t>
            </a:r>
            <a:r>
              <a:rPr lang="en-GB">
                <a:solidFill>
                  <a:srgbClr val="FFFF99"/>
                </a:solidFill>
                <a:latin typeface="Symbol" pitchFamily="18" charset="2"/>
              </a:rPr>
              <a:t>e</a:t>
            </a:r>
            <a:r>
              <a:rPr lang="en-GB">
                <a:solidFill>
                  <a:srgbClr val="FFFF99"/>
                </a:solidFill>
              </a:rPr>
              <a:t>=h</a:t>
            </a:r>
            <a:r>
              <a:rPr lang="en-GB">
                <a:solidFill>
                  <a:srgbClr val="FFFF99"/>
                </a:solidFill>
                <a:latin typeface="Symbol" pitchFamily="18" charset="2"/>
              </a:rPr>
              <a:t>n</a:t>
            </a:r>
            <a:r>
              <a:rPr lang="en-GB">
                <a:solidFill>
                  <a:srgbClr val="FFFF99"/>
                </a:solidFill>
              </a:rPr>
              <a:t>/mc</a:t>
            </a:r>
            <a:r>
              <a:rPr lang="en-GB" baseline="30000">
                <a:solidFill>
                  <a:srgbClr val="FFFF99"/>
                </a:solidFill>
              </a:rPr>
              <a:t>2</a:t>
            </a:r>
            <a:r>
              <a:rPr lang="en-GB">
                <a:solidFill>
                  <a:srgbClr val="FFFF99"/>
                </a:solidFill>
              </a:rPr>
              <a:t>=E/511 for  E (keV)</a:t>
            </a:r>
            <a:endParaRPr lang="en-GB" baseline="30000">
              <a:solidFill>
                <a:srgbClr val="FFFF99"/>
              </a:solidFill>
            </a:endParaRPr>
          </a:p>
          <a:p>
            <a:pPr marL="342900" indent="-342900" algn="l">
              <a:lnSpc>
                <a:spcPct val="90000"/>
              </a:lnSpc>
              <a:spcBef>
                <a:spcPct val="20000"/>
              </a:spcBef>
              <a:buFontTx/>
              <a:buChar char="•"/>
            </a:pPr>
            <a:endParaRPr lang="en-GB" baseline="30000">
              <a:solidFill>
                <a:srgbClr val="FFFF99"/>
              </a:solidFill>
            </a:endParaRPr>
          </a:p>
        </p:txBody>
      </p:sp>
      <p:sp>
        <p:nvSpPr>
          <p:cNvPr id="36867" name="Rectangle 2051"/>
          <p:cNvSpPr>
            <a:spLocks noChangeArrowheads="1"/>
          </p:cNvSpPr>
          <p:nvPr/>
        </p:nvSpPr>
        <p:spPr bwMode="auto">
          <a:xfrm>
            <a:off x="685800" y="1206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Compton scattering theory</a:t>
            </a:r>
          </a:p>
        </p:txBody>
      </p:sp>
      <p:sp>
        <p:nvSpPr>
          <p:cNvPr id="36868" name="Oval 2056"/>
          <p:cNvSpPr>
            <a:spLocks noChangeArrowheads="1"/>
          </p:cNvSpPr>
          <p:nvPr/>
        </p:nvSpPr>
        <p:spPr bwMode="auto">
          <a:xfrm>
            <a:off x="7073900" y="3125788"/>
            <a:ext cx="144463" cy="14446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6869" name="Line 2057"/>
          <p:cNvSpPr>
            <a:spLocks noChangeShapeType="1"/>
          </p:cNvSpPr>
          <p:nvPr/>
        </p:nvSpPr>
        <p:spPr bwMode="auto">
          <a:xfrm>
            <a:off x="7246938" y="3284538"/>
            <a:ext cx="101600" cy="43656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6870" name="Freeform 2058"/>
          <p:cNvSpPr>
            <a:spLocks/>
          </p:cNvSpPr>
          <p:nvPr/>
        </p:nvSpPr>
        <p:spPr bwMode="auto">
          <a:xfrm rot="1259175">
            <a:off x="5273675" y="2484438"/>
            <a:ext cx="1785938" cy="284162"/>
          </a:xfrm>
          <a:custGeom>
            <a:avLst/>
            <a:gdLst>
              <a:gd name="T0" fmla="*/ 0 w 1125"/>
              <a:gd name="T1" fmla="*/ 2147483647 h 179"/>
              <a:gd name="T2" fmla="*/ 2147483647 w 1125"/>
              <a:gd name="T3" fmla="*/ 0 h 179"/>
              <a:gd name="T4" fmla="*/ 2147483647 w 1125"/>
              <a:gd name="T5" fmla="*/ 2147483647 h 179"/>
              <a:gd name="T6" fmla="*/ 2147483647 w 1125"/>
              <a:gd name="T7" fmla="*/ 2147483647 h 179"/>
              <a:gd name="T8" fmla="*/ 2147483647 w 1125"/>
              <a:gd name="T9" fmla="*/ 2147483647 h 179"/>
              <a:gd name="T10" fmla="*/ 2147483647 w 1125"/>
              <a:gd name="T11" fmla="*/ 2147483647 h 179"/>
              <a:gd name="T12" fmla="*/ 2147483647 w 1125"/>
              <a:gd name="T13" fmla="*/ 2147483647 h 179"/>
              <a:gd name="T14" fmla="*/ 2147483647 w 1125"/>
              <a:gd name="T15" fmla="*/ 2147483647 h 179"/>
              <a:gd name="T16" fmla="*/ 2147483647 w 1125"/>
              <a:gd name="T17" fmla="*/ 2147483647 h 179"/>
              <a:gd name="T18" fmla="*/ 2147483647 w 1125"/>
              <a:gd name="T19" fmla="*/ 2147483647 h 179"/>
              <a:gd name="T20" fmla="*/ 2147483647 w 1125"/>
              <a:gd name="T21" fmla="*/ 2147483647 h 179"/>
              <a:gd name="T22" fmla="*/ 2147483647 w 1125"/>
              <a:gd name="T23" fmla="*/ 2147483647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99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6871" name="Freeform 2059"/>
          <p:cNvSpPr>
            <a:spLocks/>
          </p:cNvSpPr>
          <p:nvPr/>
        </p:nvSpPr>
        <p:spPr bwMode="auto">
          <a:xfrm>
            <a:off x="7264400" y="2025650"/>
            <a:ext cx="1436688" cy="1068388"/>
          </a:xfrm>
          <a:custGeom>
            <a:avLst/>
            <a:gdLst>
              <a:gd name="T0" fmla="*/ 0 w 905"/>
              <a:gd name="T1" fmla="*/ 2147483647 h 673"/>
              <a:gd name="T2" fmla="*/ 2147483647 w 905"/>
              <a:gd name="T3" fmla="*/ 2147483647 h 673"/>
              <a:gd name="T4" fmla="*/ 2147483647 w 905"/>
              <a:gd name="T5" fmla="*/ 2147483647 h 673"/>
              <a:gd name="T6" fmla="*/ 2147483647 w 905"/>
              <a:gd name="T7" fmla="*/ 2147483647 h 673"/>
              <a:gd name="T8" fmla="*/ 2147483647 w 905"/>
              <a:gd name="T9" fmla="*/ 2147483647 h 673"/>
              <a:gd name="T10" fmla="*/ 2147483647 w 905"/>
              <a:gd name="T11" fmla="*/ 2147483647 h 673"/>
              <a:gd name="T12" fmla="*/ 2147483647 w 905"/>
              <a:gd name="T13" fmla="*/ 2147483647 h 673"/>
              <a:gd name="T14" fmla="*/ 2147483647 w 905"/>
              <a:gd name="T15" fmla="*/ 0 h 6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5" h="673">
                <a:moveTo>
                  <a:pt x="0" y="673"/>
                </a:moveTo>
                <a:cubicBezTo>
                  <a:pt x="9" y="634"/>
                  <a:pt x="9" y="460"/>
                  <a:pt x="55" y="427"/>
                </a:cubicBezTo>
                <a:cubicBezTo>
                  <a:pt x="101" y="394"/>
                  <a:pt x="227" y="502"/>
                  <a:pt x="274" y="472"/>
                </a:cubicBezTo>
                <a:cubicBezTo>
                  <a:pt x="321" y="442"/>
                  <a:pt x="291" y="276"/>
                  <a:pt x="338" y="244"/>
                </a:cubicBezTo>
                <a:cubicBezTo>
                  <a:pt x="385" y="212"/>
                  <a:pt x="517" y="306"/>
                  <a:pt x="557" y="280"/>
                </a:cubicBezTo>
                <a:cubicBezTo>
                  <a:pt x="597" y="254"/>
                  <a:pt x="544" y="113"/>
                  <a:pt x="576" y="88"/>
                </a:cubicBezTo>
                <a:cubicBezTo>
                  <a:pt x="608" y="63"/>
                  <a:pt x="696" y="144"/>
                  <a:pt x="751" y="129"/>
                </a:cubicBezTo>
                <a:cubicBezTo>
                  <a:pt x="806" y="114"/>
                  <a:pt x="873" y="27"/>
                  <a:pt x="905"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6872" name="Line 2061"/>
          <p:cNvSpPr>
            <a:spLocks noChangeShapeType="1"/>
          </p:cNvSpPr>
          <p:nvPr/>
        </p:nvSpPr>
        <p:spPr bwMode="auto">
          <a:xfrm>
            <a:off x="5018088" y="3190875"/>
            <a:ext cx="1989137"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6873" name="Text Box 2062"/>
          <p:cNvSpPr txBox="1">
            <a:spLocks noChangeArrowheads="1"/>
          </p:cNvSpPr>
          <p:nvPr/>
        </p:nvSpPr>
        <p:spPr bwMode="auto">
          <a:xfrm>
            <a:off x="4843463" y="3100388"/>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chemeClr val="bg1"/>
                </a:solidFill>
                <a:latin typeface="Symbol" pitchFamily="18" charset="2"/>
              </a:rPr>
              <a:t>g</a:t>
            </a:r>
            <a:endParaRPr lang="en-GB" sz="2800" baseline="30000">
              <a:solidFill>
                <a:schemeClr val="bg1"/>
              </a:solidFill>
            </a:endParaRPr>
          </a:p>
        </p:txBody>
      </p:sp>
      <p:sp>
        <p:nvSpPr>
          <p:cNvPr id="36874" name="Text Box 2063"/>
          <p:cNvSpPr txBox="1">
            <a:spLocks noChangeArrowheads="1"/>
          </p:cNvSpPr>
          <p:nvPr/>
        </p:nvSpPr>
        <p:spPr bwMode="auto">
          <a:xfrm>
            <a:off x="4784725" y="1671638"/>
            <a:ext cx="168433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9900"/>
                </a:solidFill>
                <a:latin typeface="Symbol" pitchFamily="18" charset="2"/>
              </a:rPr>
              <a:t>e</a:t>
            </a:r>
            <a:r>
              <a:rPr lang="en-GB" sz="2800" baseline="-25000">
                <a:solidFill>
                  <a:srgbClr val="FF9900"/>
                </a:solidFill>
              </a:rPr>
              <a:t>in</a:t>
            </a:r>
          </a:p>
        </p:txBody>
      </p:sp>
      <p:sp>
        <p:nvSpPr>
          <p:cNvPr id="36875" name="Text Box 2064"/>
          <p:cNvSpPr txBox="1">
            <a:spLocks noChangeArrowheads="1"/>
          </p:cNvSpPr>
          <p:nvPr/>
        </p:nvSpPr>
        <p:spPr bwMode="auto">
          <a:xfrm>
            <a:off x="7897813" y="1458913"/>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0000"/>
                </a:solidFill>
                <a:latin typeface="Symbol" pitchFamily="18" charset="2"/>
              </a:rPr>
              <a:t>e</a:t>
            </a:r>
            <a:r>
              <a:rPr lang="en-GB" sz="2800" baseline="-25000">
                <a:solidFill>
                  <a:srgbClr val="FF0000"/>
                </a:solidFill>
              </a:rPr>
              <a:t>out</a:t>
            </a:r>
          </a:p>
        </p:txBody>
      </p:sp>
      <p:sp>
        <p:nvSpPr>
          <p:cNvPr id="36876" name="Text Box 2065"/>
          <p:cNvSpPr txBox="1">
            <a:spLocks noChangeArrowheads="1"/>
          </p:cNvSpPr>
          <p:nvPr/>
        </p:nvSpPr>
        <p:spPr bwMode="auto">
          <a:xfrm>
            <a:off x="4857750" y="2562225"/>
            <a:ext cx="16843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9900"/>
                </a:solidFill>
                <a:latin typeface="Symbol" pitchFamily="18" charset="2"/>
              </a:rPr>
              <a:t>q</a:t>
            </a:r>
            <a:r>
              <a:rPr lang="en-GB" sz="2800" baseline="-25000">
                <a:solidFill>
                  <a:srgbClr val="FF9900"/>
                </a:solidFill>
              </a:rPr>
              <a:t>ie</a:t>
            </a:r>
          </a:p>
        </p:txBody>
      </p:sp>
      <p:sp>
        <p:nvSpPr>
          <p:cNvPr id="36877" name="Text Box 2068"/>
          <p:cNvSpPr txBox="1">
            <a:spLocks noChangeArrowheads="1"/>
          </p:cNvSpPr>
          <p:nvPr/>
        </p:nvSpPr>
        <p:spPr bwMode="auto">
          <a:xfrm>
            <a:off x="7681913" y="3160713"/>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chemeClr val="bg1"/>
                </a:solidFill>
                <a:latin typeface="Symbol" pitchFamily="18" charset="2"/>
              </a:rPr>
              <a:t>q</a:t>
            </a:r>
            <a:r>
              <a:rPr lang="en-GB" sz="2800" baseline="-25000">
                <a:solidFill>
                  <a:schemeClr val="bg1"/>
                </a:solidFill>
              </a:rPr>
              <a:t>io</a:t>
            </a:r>
          </a:p>
        </p:txBody>
      </p:sp>
      <p:sp>
        <p:nvSpPr>
          <p:cNvPr id="36878" name="Text Box 2069"/>
          <p:cNvSpPr txBox="1">
            <a:spLocks noChangeArrowheads="1"/>
          </p:cNvSpPr>
          <p:nvPr/>
        </p:nvSpPr>
        <p:spPr bwMode="auto">
          <a:xfrm>
            <a:off x="4035425" y="4716463"/>
            <a:ext cx="5413375" cy="1160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FF99"/>
                </a:solidFill>
                <a:latin typeface="Symbol" pitchFamily="18" charset="2"/>
              </a:rPr>
              <a:t>e</a:t>
            </a:r>
            <a:r>
              <a:rPr lang="en-GB" sz="2800" baseline="-25000">
                <a:solidFill>
                  <a:srgbClr val="FFFF99"/>
                </a:solidFill>
              </a:rPr>
              <a:t>out </a:t>
            </a:r>
            <a:r>
              <a:rPr lang="en-GB" sz="2800">
                <a:solidFill>
                  <a:srgbClr val="FFFF99"/>
                </a:solidFill>
              </a:rPr>
              <a:t>=                </a:t>
            </a:r>
            <a:r>
              <a:rPr lang="en-GB" sz="2800">
                <a:solidFill>
                  <a:srgbClr val="FFFF99"/>
                </a:solidFill>
                <a:latin typeface="Symbol" pitchFamily="18" charset="2"/>
              </a:rPr>
              <a:t>e</a:t>
            </a:r>
            <a:r>
              <a:rPr lang="en-GB" sz="2800" baseline="-25000">
                <a:solidFill>
                  <a:srgbClr val="FFFF99"/>
                </a:solidFill>
              </a:rPr>
              <a:t>in</a:t>
            </a:r>
            <a:r>
              <a:rPr lang="en-GB" sz="2800">
                <a:solidFill>
                  <a:srgbClr val="FFFF99"/>
                </a:solidFill>
              </a:rPr>
              <a:t>(1 - </a:t>
            </a:r>
            <a:r>
              <a:rPr lang="en-GB" sz="2800">
                <a:solidFill>
                  <a:srgbClr val="FFFF99"/>
                </a:solidFill>
                <a:latin typeface="Symbol" pitchFamily="18" charset="2"/>
              </a:rPr>
              <a:t>b</a:t>
            </a:r>
            <a:r>
              <a:rPr lang="en-GB" sz="2800">
                <a:solidFill>
                  <a:srgbClr val="FFFF99"/>
                </a:solidFill>
              </a:rPr>
              <a:t>cos </a:t>
            </a:r>
            <a:r>
              <a:rPr lang="en-GB" sz="2800">
                <a:solidFill>
                  <a:srgbClr val="FFFF99"/>
                </a:solidFill>
                <a:latin typeface="Symbol" pitchFamily="18" charset="2"/>
              </a:rPr>
              <a:t>q</a:t>
            </a:r>
            <a:r>
              <a:rPr lang="en-GB" sz="2800" baseline="-25000">
                <a:solidFill>
                  <a:srgbClr val="FFFF99"/>
                </a:solidFill>
              </a:rPr>
              <a:t>ei</a:t>
            </a:r>
            <a:r>
              <a:rPr lang="en-GB" sz="2800">
                <a:solidFill>
                  <a:srgbClr val="FFFF99"/>
                </a:solidFill>
              </a:rPr>
              <a:t>)</a:t>
            </a:r>
          </a:p>
          <a:p>
            <a:pPr eaLnBrk="1" hangingPunct="1">
              <a:spcBef>
                <a:spcPct val="50000"/>
              </a:spcBef>
            </a:pPr>
            <a:r>
              <a:rPr lang="en-GB" sz="2800">
                <a:solidFill>
                  <a:srgbClr val="FFFF99"/>
                </a:solidFill>
              </a:rPr>
              <a:t>        1- </a:t>
            </a:r>
            <a:r>
              <a:rPr lang="en-GB" sz="2800">
                <a:solidFill>
                  <a:srgbClr val="FFFF99"/>
                </a:solidFill>
                <a:latin typeface="Symbol" pitchFamily="18" charset="2"/>
              </a:rPr>
              <a:t>b</a:t>
            </a:r>
            <a:r>
              <a:rPr lang="en-GB" sz="2800">
                <a:solidFill>
                  <a:srgbClr val="FFFF99"/>
                </a:solidFill>
              </a:rPr>
              <a:t>cos </a:t>
            </a:r>
            <a:r>
              <a:rPr lang="en-GB" sz="2800">
                <a:solidFill>
                  <a:srgbClr val="FFFF99"/>
                </a:solidFill>
                <a:latin typeface="Symbol" pitchFamily="18" charset="2"/>
              </a:rPr>
              <a:t>q</a:t>
            </a:r>
            <a:r>
              <a:rPr lang="en-GB" sz="2800" baseline="-25000">
                <a:solidFill>
                  <a:srgbClr val="FFFF99"/>
                </a:solidFill>
              </a:rPr>
              <a:t>eo</a:t>
            </a:r>
            <a:r>
              <a:rPr lang="en-GB" sz="2800">
                <a:solidFill>
                  <a:srgbClr val="FFFF99"/>
                </a:solidFill>
              </a:rPr>
              <a:t>+ (</a:t>
            </a:r>
            <a:r>
              <a:rPr lang="en-GB" sz="2800">
                <a:solidFill>
                  <a:srgbClr val="FFFF99"/>
                </a:solidFill>
                <a:latin typeface="Symbol" pitchFamily="18" charset="2"/>
              </a:rPr>
              <a:t>e</a:t>
            </a:r>
            <a:r>
              <a:rPr lang="en-GB" sz="2800" baseline="-25000">
                <a:solidFill>
                  <a:srgbClr val="FFFF99"/>
                </a:solidFill>
              </a:rPr>
              <a:t>in</a:t>
            </a:r>
            <a:r>
              <a:rPr lang="en-GB" sz="2800">
                <a:solidFill>
                  <a:srgbClr val="FFFF99"/>
                </a:solidFill>
              </a:rPr>
              <a:t>/</a:t>
            </a:r>
            <a:r>
              <a:rPr lang="en-GB" sz="2800">
                <a:solidFill>
                  <a:srgbClr val="FFFF99"/>
                </a:solidFill>
                <a:latin typeface="Symbol" pitchFamily="18" charset="2"/>
              </a:rPr>
              <a:t>g) </a:t>
            </a:r>
            <a:r>
              <a:rPr lang="en-GB" sz="2800">
                <a:solidFill>
                  <a:srgbClr val="FFFF99"/>
                </a:solidFill>
              </a:rPr>
              <a:t>(1- cos</a:t>
            </a:r>
            <a:r>
              <a:rPr lang="en-GB" sz="2800">
                <a:solidFill>
                  <a:srgbClr val="FFFF99"/>
                </a:solidFill>
                <a:latin typeface="Symbol" pitchFamily="18" charset="2"/>
              </a:rPr>
              <a:t>q</a:t>
            </a:r>
            <a:r>
              <a:rPr lang="en-GB" sz="2800" baseline="-25000">
                <a:solidFill>
                  <a:srgbClr val="FFFF99"/>
                </a:solidFill>
              </a:rPr>
              <a:t>io</a:t>
            </a:r>
            <a:r>
              <a:rPr lang="en-GB" sz="2800">
                <a:solidFill>
                  <a:srgbClr val="FFFF99"/>
                </a:solidFill>
              </a:rPr>
              <a:t>)</a:t>
            </a:r>
          </a:p>
        </p:txBody>
      </p:sp>
      <p:sp>
        <p:nvSpPr>
          <p:cNvPr id="36879" name="Line 2070"/>
          <p:cNvSpPr>
            <a:spLocks noChangeShapeType="1"/>
          </p:cNvSpPr>
          <p:nvPr/>
        </p:nvSpPr>
        <p:spPr bwMode="auto">
          <a:xfrm flipV="1">
            <a:off x="5427663" y="5311775"/>
            <a:ext cx="3716337"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6880" name="Text Box 2072"/>
          <p:cNvSpPr txBox="1">
            <a:spLocks noChangeArrowheads="1"/>
          </p:cNvSpPr>
          <p:nvPr/>
        </p:nvSpPr>
        <p:spPr bwMode="auto">
          <a:xfrm>
            <a:off x="7083425" y="2640013"/>
            <a:ext cx="168433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a:solidFill>
                  <a:srgbClr val="FF0000"/>
                </a:solidFill>
                <a:latin typeface="Symbol" pitchFamily="18" charset="2"/>
              </a:rPr>
              <a:t>q</a:t>
            </a:r>
            <a:r>
              <a:rPr lang="en-GB" sz="2800" baseline="-25000">
                <a:solidFill>
                  <a:srgbClr val="FF0000"/>
                </a:solidFill>
              </a:rPr>
              <a:t>oe</a:t>
            </a:r>
          </a:p>
        </p:txBody>
      </p:sp>
      <p:sp>
        <p:nvSpPr>
          <p:cNvPr id="36881" name="Freeform 2073"/>
          <p:cNvSpPr>
            <a:spLocks/>
          </p:cNvSpPr>
          <p:nvPr/>
        </p:nvSpPr>
        <p:spPr bwMode="auto">
          <a:xfrm>
            <a:off x="8636000" y="2220913"/>
            <a:ext cx="260350" cy="1668462"/>
          </a:xfrm>
          <a:custGeom>
            <a:avLst/>
            <a:gdLst>
              <a:gd name="T0" fmla="*/ 0 w 164"/>
              <a:gd name="T1" fmla="*/ 0 h 1051"/>
              <a:gd name="T2" fmla="*/ 2147483647 w 164"/>
              <a:gd name="T3" fmla="*/ 2147483647 h 1051"/>
              <a:gd name="T4" fmla="*/ 2147483647 w 164"/>
              <a:gd name="T5" fmla="*/ 2147483647 h 1051"/>
              <a:gd name="T6" fmla="*/ 2147483647 w 164"/>
              <a:gd name="T7" fmla="*/ 2147483647 h 1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 h="1051">
                <a:moveTo>
                  <a:pt x="0" y="0"/>
                </a:moveTo>
                <a:cubicBezTo>
                  <a:pt x="20" y="50"/>
                  <a:pt x="95" y="188"/>
                  <a:pt x="119" y="302"/>
                </a:cubicBezTo>
                <a:cubicBezTo>
                  <a:pt x="143" y="416"/>
                  <a:pt x="164" y="561"/>
                  <a:pt x="146" y="686"/>
                </a:cubicBezTo>
                <a:cubicBezTo>
                  <a:pt x="128" y="811"/>
                  <a:pt x="38" y="975"/>
                  <a:pt x="9" y="1051"/>
                </a:cubicBezTo>
              </a:path>
            </a:pathLst>
          </a:custGeom>
          <a:noFill/>
          <a:ln w="25400" cap="flat" cmpd="sng">
            <a:solidFill>
              <a:schemeClr val="bg1"/>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6882" name="Freeform 2075"/>
          <p:cNvSpPr>
            <a:spLocks/>
          </p:cNvSpPr>
          <p:nvPr/>
        </p:nvSpPr>
        <p:spPr bwMode="auto">
          <a:xfrm rot="15532248" flipH="1">
            <a:off x="4858544" y="2655094"/>
            <a:ext cx="914400" cy="198438"/>
          </a:xfrm>
          <a:custGeom>
            <a:avLst/>
            <a:gdLst>
              <a:gd name="T0" fmla="*/ 0 w 576"/>
              <a:gd name="T1" fmla="*/ 2147483647 h 125"/>
              <a:gd name="T2" fmla="*/ 2147483647 w 576"/>
              <a:gd name="T3" fmla="*/ 2147483647 h 125"/>
              <a:gd name="T4" fmla="*/ 2147483647 w 576"/>
              <a:gd name="T5" fmla="*/ 2147483647 h 125"/>
              <a:gd name="T6" fmla="*/ 0 60000 65536"/>
              <a:gd name="T7" fmla="*/ 0 60000 65536"/>
              <a:gd name="T8" fmla="*/ 0 60000 65536"/>
            </a:gdLst>
            <a:ahLst/>
            <a:cxnLst>
              <a:cxn ang="T6">
                <a:pos x="T0" y="T1"/>
              </a:cxn>
              <a:cxn ang="T7">
                <a:pos x="T2" y="T3"/>
              </a:cxn>
              <a:cxn ang="T8">
                <a:pos x="T4" y="T5"/>
              </a:cxn>
            </a:cxnLst>
            <a:rect l="0" t="0" r="r" b="b"/>
            <a:pathLst>
              <a:path w="576" h="125">
                <a:moveTo>
                  <a:pt x="0" y="125"/>
                </a:moveTo>
                <a:cubicBezTo>
                  <a:pt x="49" y="105"/>
                  <a:pt x="197" y="12"/>
                  <a:pt x="293" y="6"/>
                </a:cubicBezTo>
                <a:cubicBezTo>
                  <a:pt x="389" y="0"/>
                  <a:pt x="517" y="71"/>
                  <a:pt x="576" y="88"/>
                </a:cubicBezTo>
              </a:path>
            </a:pathLst>
          </a:custGeom>
          <a:noFill/>
          <a:ln w="25400" cap="flat" cmpd="sng">
            <a:solidFill>
              <a:srgbClr val="FF99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6883" name="Line 2081"/>
          <p:cNvSpPr>
            <a:spLocks noChangeShapeType="1"/>
          </p:cNvSpPr>
          <p:nvPr/>
        </p:nvSpPr>
        <p:spPr bwMode="auto">
          <a:xfrm>
            <a:off x="6748463" y="3192463"/>
            <a:ext cx="239553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6884" name="Freeform 2082"/>
          <p:cNvSpPr>
            <a:spLocks/>
          </p:cNvSpPr>
          <p:nvPr/>
        </p:nvSpPr>
        <p:spPr bwMode="auto">
          <a:xfrm rot="14941383" flipV="1">
            <a:off x="8080375" y="2649538"/>
            <a:ext cx="873125" cy="177800"/>
          </a:xfrm>
          <a:custGeom>
            <a:avLst/>
            <a:gdLst>
              <a:gd name="T0" fmla="*/ 0 w 576"/>
              <a:gd name="T1" fmla="*/ 2147483647 h 125"/>
              <a:gd name="T2" fmla="*/ 2147483647 w 576"/>
              <a:gd name="T3" fmla="*/ 2147483647 h 125"/>
              <a:gd name="T4" fmla="*/ 2147483647 w 576"/>
              <a:gd name="T5" fmla="*/ 2147483647 h 125"/>
              <a:gd name="T6" fmla="*/ 0 60000 65536"/>
              <a:gd name="T7" fmla="*/ 0 60000 65536"/>
              <a:gd name="T8" fmla="*/ 0 60000 65536"/>
            </a:gdLst>
            <a:ahLst/>
            <a:cxnLst>
              <a:cxn ang="T6">
                <a:pos x="T0" y="T1"/>
              </a:cxn>
              <a:cxn ang="T7">
                <a:pos x="T2" y="T3"/>
              </a:cxn>
              <a:cxn ang="T8">
                <a:pos x="T4" y="T5"/>
              </a:cxn>
            </a:cxnLst>
            <a:rect l="0" t="0" r="r" b="b"/>
            <a:pathLst>
              <a:path w="576" h="125">
                <a:moveTo>
                  <a:pt x="0" y="125"/>
                </a:moveTo>
                <a:cubicBezTo>
                  <a:pt x="49" y="105"/>
                  <a:pt x="197" y="12"/>
                  <a:pt x="293" y="6"/>
                </a:cubicBezTo>
                <a:cubicBezTo>
                  <a:pt x="389" y="0"/>
                  <a:pt x="517" y="71"/>
                  <a:pt x="576" y="88"/>
                </a:cubicBezTo>
              </a:path>
            </a:pathLst>
          </a:custGeom>
          <a:noFill/>
          <a:ln w="254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6885" name="Line 2083"/>
          <p:cNvSpPr>
            <a:spLocks noChangeShapeType="1"/>
          </p:cNvSpPr>
          <p:nvPr/>
        </p:nvSpPr>
        <p:spPr bwMode="auto">
          <a:xfrm>
            <a:off x="6734175" y="2946400"/>
            <a:ext cx="1974850" cy="1089025"/>
          </a:xfrm>
          <a:prstGeom prst="line">
            <a:avLst/>
          </a:prstGeom>
          <a:noFill/>
          <a:ln w="381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Text Box 3"/>
          <p:cNvSpPr txBox="1">
            <a:spLocks noChangeArrowheads="1"/>
          </p:cNvSpPr>
          <p:nvPr/>
        </p:nvSpPr>
        <p:spPr bwMode="auto">
          <a:xfrm>
            <a:off x="6426200" y="6273800"/>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n</a:t>
            </a:r>
          </a:p>
        </p:txBody>
      </p:sp>
      <p:sp>
        <p:nvSpPr>
          <p:cNvPr id="306180" name="Text Box 4"/>
          <p:cNvSpPr txBox="1">
            <a:spLocks noChangeArrowheads="1"/>
          </p:cNvSpPr>
          <p:nvPr/>
        </p:nvSpPr>
        <p:spPr bwMode="auto">
          <a:xfrm>
            <a:off x="1917700" y="6235700"/>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g</a:t>
            </a:r>
          </a:p>
        </p:txBody>
      </p:sp>
      <p:sp>
        <p:nvSpPr>
          <p:cNvPr id="306181" name="Rectangle 5"/>
          <p:cNvSpPr>
            <a:spLocks noGrp="1" noChangeArrowheads="1"/>
          </p:cNvSpPr>
          <p:nvPr>
            <p:ph type="title"/>
          </p:nvPr>
        </p:nvSpPr>
        <p:spPr>
          <a:xfrm>
            <a:off x="685800" y="238125"/>
            <a:ext cx="7772400" cy="1143000"/>
          </a:xfrm>
          <a:noFill/>
          <a:ln/>
        </p:spPr>
        <p:txBody>
          <a:bodyPr/>
          <a:lstStyle/>
          <a:p>
            <a:r>
              <a:rPr lang="en-GB" b="1">
                <a:solidFill>
                  <a:srgbClr val="FFCC00"/>
                </a:solidFill>
              </a:rPr>
              <a:t>Hybrid plasma</a:t>
            </a:r>
          </a:p>
        </p:txBody>
      </p:sp>
      <p:sp>
        <p:nvSpPr>
          <p:cNvPr id="306182" name="Rectangle 6"/>
          <p:cNvSpPr>
            <a:spLocks noGrp="1" noChangeArrowheads="1"/>
          </p:cNvSpPr>
          <p:nvPr>
            <p:ph type="body" sz="half" idx="1"/>
          </p:nvPr>
        </p:nvSpPr>
        <p:spPr>
          <a:xfrm>
            <a:off x="193675" y="1114425"/>
            <a:ext cx="8743950" cy="1992313"/>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a:solidFill>
                  <a:srgbClr val="FFFF99"/>
                </a:solidFill>
              </a:rPr>
              <a:t>Very high states in GBH  look like this </a:t>
            </a:r>
          </a:p>
          <a:p>
            <a:r>
              <a:rPr lang="en-GB" sz="2400">
                <a:solidFill>
                  <a:srgbClr val="FFFF99"/>
                </a:solidFill>
              </a:rPr>
              <a:t>NOT POWER LAW CONTINUUM Kubota &amp; Makashima 2004</a:t>
            </a:r>
          </a:p>
          <a:p>
            <a:r>
              <a:rPr lang="en-GB" sz="2400">
                <a:solidFill>
                  <a:srgbClr val="FFFF99"/>
                </a:solidFill>
              </a:rPr>
              <a:t>thermal doesn’t fit , nonthermal doesn’t fit either as steep </a:t>
            </a:r>
          </a:p>
          <a:p>
            <a:endParaRPr lang="en-GB" sz="2400">
              <a:solidFill>
                <a:srgbClr val="FFFF99"/>
              </a:solidFill>
            </a:endParaRPr>
          </a:p>
        </p:txBody>
      </p:sp>
      <p:pic>
        <p:nvPicPr>
          <p:cNvPr id="306183" name="Picture 7" descr="spec"/>
          <p:cNvPicPr>
            <a:picLocks noChangeAspect="1" noChangeArrowheads="1"/>
          </p:cNvPicPr>
          <p:nvPr/>
        </p:nvPicPr>
        <p:blipFill>
          <a:blip r:embed="rId2" cstate="print">
            <a:extLst>
              <a:ext uri="{28A0092B-C50C-407E-A947-70E740481C1C}">
                <a14:useLocalDpi xmlns:a14="http://schemas.microsoft.com/office/drawing/2010/main" val="0"/>
              </a:ext>
            </a:extLst>
          </a:blip>
          <a:srcRect l="18907" t="18495" r="4288" b="29572"/>
          <a:stretch>
            <a:fillRect/>
          </a:stretch>
        </p:blipFill>
        <p:spPr bwMode="auto">
          <a:xfrm>
            <a:off x="4887913" y="2654300"/>
            <a:ext cx="4005262" cy="3840163"/>
          </a:xfrm>
          <a:prstGeom prst="rect">
            <a:avLst/>
          </a:prstGeom>
          <a:noFill/>
          <a:extLst>
            <a:ext uri="{909E8E84-426E-40DD-AFC4-6F175D3DCCD1}">
              <a14:hiddenFill xmlns:a14="http://schemas.microsoft.com/office/drawing/2010/main">
                <a:solidFill>
                  <a:srgbClr val="FFFFFF"/>
                </a:solidFill>
              </a14:hiddenFill>
            </a:ext>
          </a:extLst>
        </p:spPr>
      </p:pic>
      <p:sp>
        <p:nvSpPr>
          <p:cNvPr id="306184" name="Freeform 8"/>
          <p:cNvSpPr>
            <a:spLocks/>
          </p:cNvSpPr>
          <p:nvPr/>
        </p:nvSpPr>
        <p:spPr bwMode="auto">
          <a:xfrm>
            <a:off x="5692775" y="3433763"/>
            <a:ext cx="2552700" cy="2463800"/>
          </a:xfrm>
          <a:custGeom>
            <a:avLst/>
            <a:gdLst>
              <a:gd name="T0" fmla="*/ 32 w 1608"/>
              <a:gd name="T1" fmla="*/ 424 h 1552"/>
              <a:gd name="T2" fmla="*/ 704 w 1608"/>
              <a:gd name="T3" fmla="*/ 128 h 1552"/>
              <a:gd name="T4" fmla="*/ 768 w 1608"/>
              <a:gd name="T5" fmla="*/ 120 h 1552"/>
              <a:gd name="T6" fmla="*/ 912 w 1608"/>
              <a:gd name="T7" fmla="*/ 0 h 1552"/>
              <a:gd name="T8" fmla="*/ 1432 w 1608"/>
              <a:gd name="T9" fmla="*/ 0 h 1552"/>
              <a:gd name="T10" fmla="*/ 1480 w 1608"/>
              <a:gd name="T11" fmla="*/ 800 h 1552"/>
              <a:gd name="T12" fmla="*/ 1608 w 1608"/>
              <a:gd name="T13" fmla="*/ 1552 h 1552"/>
              <a:gd name="T14" fmla="*/ 1544 w 1608"/>
              <a:gd name="T15" fmla="*/ 1520 h 1552"/>
              <a:gd name="T16" fmla="*/ 1376 w 1608"/>
              <a:gd name="T17" fmla="*/ 1024 h 1552"/>
              <a:gd name="T18" fmla="*/ 1464 w 1608"/>
              <a:gd name="T19" fmla="*/ 848 h 1552"/>
              <a:gd name="T20" fmla="*/ 1208 w 1608"/>
              <a:gd name="T21" fmla="*/ 216 h 1552"/>
              <a:gd name="T22" fmla="*/ 776 w 1608"/>
              <a:gd name="T23" fmla="*/ 144 h 1552"/>
              <a:gd name="T24" fmla="*/ 0 w 1608"/>
              <a:gd name="T25" fmla="*/ 608 h 1552"/>
              <a:gd name="T26" fmla="*/ 32 w 1608"/>
              <a:gd name="T27" fmla="*/ 42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8" h="1552">
                <a:moveTo>
                  <a:pt x="32" y="424"/>
                </a:moveTo>
                <a:lnTo>
                  <a:pt x="704" y="128"/>
                </a:lnTo>
                <a:lnTo>
                  <a:pt x="768" y="120"/>
                </a:lnTo>
                <a:lnTo>
                  <a:pt x="912" y="0"/>
                </a:lnTo>
                <a:lnTo>
                  <a:pt x="1432" y="0"/>
                </a:lnTo>
                <a:lnTo>
                  <a:pt x="1480" y="800"/>
                </a:lnTo>
                <a:lnTo>
                  <a:pt x="1608" y="1552"/>
                </a:lnTo>
                <a:lnTo>
                  <a:pt x="1544" y="1520"/>
                </a:lnTo>
                <a:lnTo>
                  <a:pt x="1376" y="1024"/>
                </a:lnTo>
                <a:lnTo>
                  <a:pt x="1464" y="848"/>
                </a:lnTo>
                <a:lnTo>
                  <a:pt x="1208" y="216"/>
                </a:lnTo>
                <a:lnTo>
                  <a:pt x="776" y="144"/>
                </a:lnTo>
                <a:lnTo>
                  <a:pt x="0" y="608"/>
                </a:lnTo>
                <a:lnTo>
                  <a:pt x="32" y="424"/>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6186" name="Rectangle 10"/>
          <p:cNvSpPr>
            <a:spLocks noChangeArrowheads="1"/>
          </p:cNvSpPr>
          <p:nvPr/>
        </p:nvSpPr>
        <p:spPr bwMode="auto">
          <a:xfrm>
            <a:off x="2814638" y="5268913"/>
            <a:ext cx="1074737" cy="4651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87" name="Rectangle 11"/>
          <p:cNvSpPr>
            <a:spLocks noChangeArrowheads="1"/>
          </p:cNvSpPr>
          <p:nvPr/>
        </p:nvSpPr>
        <p:spPr bwMode="auto">
          <a:xfrm>
            <a:off x="2387600" y="4622800"/>
            <a:ext cx="479425" cy="9890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88" name="Rectangle 12"/>
          <p:cNvSpPr>
            <a:spLocks noChangeArrowheads="1"/>
          </p:cNvSpPr>
          <p:nvPr/>
        </p:nvSpPr>
        <p:spPr bwMode="auto">
          <a:xfrm>
            <a:off x="1844675" y="3963988"/>
            <a:ext cx="479425" cy="989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89" name="Rectangle 13"/>
          <p:cNvSpPr>
            <a:spLocks noChangeArrowheads="1"/>
          </p:cNvSpPr>
          <p:nvPr/>
        </p:nvSpPr>
        <p:spPr bwMode="auto">
          <a:xfrm>
            <a:off x="1023938" y="3097213"/>
            <a:ext cx="1131887" cy="4968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90" name="Rectangle 14"/>
          <p:cNvSpPr>
            <a:spLocks noChangeArrowheads="1"/>
          </p:cNvSpPr>
          <p:nvPr/>
        </p:nvSpPr>
        <p:spPr bwMode="auto">
          <a:xfrm>
            <a:off x="2322513" y="3367088"/>
            <a:ext cx="392112" cy="6270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91" name="Rectangle 15"/>
          <p:cNvSpPr>
            <a:spLocks noChangeArrowheads="1"/>
          </p:cNvSpPr>
          <p:nvPr/>
        </p:nvSpPr>
        <p:spPr bwMode="auto">
          <a:xfrm>
            <a:off x="2085975" y="3192463"/>
            <a:ext cx="682625" cy="685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92" name="Rectangle 16"/>
          <p:cNvSpPr>
            <a:spLocks noChangeArrowheads="1"/>
          </p:cNvSpPr>
          <p:nvPr/>
        </p:nvSpPr>
        <p:spPr bwMode="auto">
          <a:xfrm>
            <a:off x="1997075" y="4116388"/>
            <a:ext cx="479425" cy="989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06193" name="Text Box 17"/>
          <p:cNvSpPr txBox="1">
            <a:spLocks noChangeArrowheads="1"/>
          </p:cNvSpPr>
          <p:nvPr/>
        </p:nvSpPr>
        <p:spPr bwMode="auto">
          <a:xfrm>
            <a:off x="6438900" y="6497638"/>
            <a:ext cx="260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rgbClr val="FFFF99"/>
                </a:solidFill>
              </a:rPr>
              <a:t>Gierlinski &amp; Done 2002</a:t>
            </a:r>
          </a:p>
        </p:txBody>
      </p:sp>
      <p:sp>
        <p:nvSpPr>
          <p:cNvPr id="306194" name="Text Box 18"/>
          <p:cNvSpPr txBox="1">
            <a:spLocks noChangeArrowheads="1"/>
          </p:cNvSpPr>
          <p:nvPr/>
        </p:nvSpPr>
        <p:spPr bwMode="auto">
          <a:xfrm>
            <a:off x="6488113" y="2946400"/>
            <a:ext cx="2336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t>XTE J1550-564</a:t>
            </a:r>
          </a:p>
        </p:txBody>
      </p:sp>
      <p:grpSp>
        <p:nvGrpSpPr>
          <p:cNvPr id="306195" name="Group 19"/>
          <p:cNvGrpSpPr>
            <a:grpSpLocks/>
          </p:cNvGrpSpPr>
          <p:nvPr/>
        </p:nvGrpSpPr>
        <p:grpSpPr bwMode="auto">
          <a:xfrm>
            <a:off x="576263" y="2654300"/>
            <a:ext cx="4005262" cy="3840163"/>
            <a:chOff x="3215" y="1808"/>
            <a:chExt cx="2523" cy="2419"/>
          </a:xfrm>
        </p:grpSpPr>
        <p:pic>
          <p:nvPicPr>
            <p:cNvPr id="306196" name="Picture 20" descr="spec"/>
            <p:cNvPicPr>
              <a:picLocks noChangeAspect="1" noChangeArrowheads="1"/>
            </p:cNvPicPr>
            <p:nvPr/>
          </p:nvPicPr>
          <p:blipFill>
            <a:blip r:embed="rId3" cstate="print">
              <a:extLst>
                <a:ext uri="{28A0092B-C50C-407E-A947-70E740481C1C}">
                  <a14:useLocalDpi xmlns:a14="http://schemas.microsoft.com/office/drawing/2010/main" val="0"/>
                </a:ext>
              </a:extLst>
            </a:blip>
            <a:srcRect l="18907" t="18495" r="4288" b="29572"/>
            <a:stretch>
              <a:fillRect/>
            </a:stretch>
          </p:blipFill>
          <p:spPr bwMode="auto">
            <a:xfrm>
              <a:off x="3215" y="1808"/>
              <a:ext cx="2523" cy="2419"/>
            </a:xfrm>
            <a:prstGeom prst="rect">
              <a:avLst/>
            </a:prstGeom>
            <a:noFill/>
            <a:extLst>
              <a:ext uri="{909E8E84-426E-40DD-AFC4-6F175D3DCCD1}">
                <a14:hiddenFill xmlns:a14="http://schemas.microsoft.com/office/drawing/2010/main">
                  <a:solidFill>
                    <a:srgbClr val="FFFFFF"/>
                  </a:solidFill>
                </a14:hiddenFill>
              </a:ext>
            </a:extLst>
          </p:spPr>
        </p:pic>
        <p:sp>
          <p:nvSpPr>
            <p:cNvPr id="306197" name="Freeform 21"/>
            <p:cNvSpPr>
              <a:spLocks/>
            </p:cNvSpPr>
            <p:nvPr/>
          </p:nvSpPr>
          <p:spPr bwMode="auto">
            <a:xfrm>
              <a:off x="3722" y="2299"/>
              <a:ext cx="1608" cy="1552"/>
            </a:xfrm>
            <a:custGeom>
              <a:avLst/>
              <a:gdLst>
                <a:gd name="T0" fmla="*/ 32 w 1608"/>
                <a:gd name="T1" fmla="*/ 424 h 1552"/>
                <a:gd name="T2" fmla="*/ 704 w 1608"/>
                <a:gd name="T3" fmla="*/ 128 h 1552"/>
                <a:gd name="T4" fmla="*/ 768 w 1608"/>
                <a:gd name="T5" fmla="*/ 120 h 1552"/>
                <a:gd name="T6" fmla="*/ 912 w 1608"/>
                <a:gd name="T7" fmla="*/ 0 h 1552"/>
                <a:gd name="T8" fmla="*/ 1432 w 1608"/>
                <a:gd name="T9" fmla="*/ 0 h 1552"/>
                <a:gd name="T10" fmla="*/ 1480 w 1608"/>
                <a:gd name="T11" fmla="*/ 800 h 1552"/>
                <a:gd name="T12" fmla="*/ 1608 w 1608"/>
                <a:gd name="T13" fmla="*/ 1552 h 1552"/>
                <a:gd name="T14" fmla="*/ 1544 w 1608"/>
                <a:gd name="T15" fmla="*/ 1520 h 1552"/>
                <a:gd name="T16" fmla="*/ 1376 w 1608"/>
                <a:gd name="T17" fmla="*/ 1024 h 1552"/>
                <a:gd name="T18" fmla="*/ 1464 w 1608"/>
                <a:gd name="T19" fmla="*/ 848 h 1552"/>
                <a:gd name="T20" fmla="*/ 1208 w 1608"/>
                <a:gd name="T21" fmla="*/ 216 h 1552"/>
                <a:gd name="T22" fmla="*/ 776 w 1608"/>
                <a:gd name="T23" fmla="*/ 144 h 1552"/>
                <a:gd name="T24" fmla="*/ 0 w 1608"/>
                <a:gd name="T25" fmla="*/ 608 h 1552"/>
                <a:gd name="T26" fmla="*/ 32 w 1608"/>
                <a:gd name="T27" fmla="*/ 42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8" h="1552">
                  <a:moveTo>
                    <a:pt x="32" y="424"/>
                  </a:moveTo>
                  <a:lnTo>
                    <a:pt x="704" y="128"/>
                  </a:lnTo>
                  <a:lnTo>
                    <a:pt x="768" y="120"/>
                  </a:lnTo>
                  <a:lnTo>
                    <a:pt x="912" y="0"/>
                  </a:lnTo>
                  <a:lnTo>
                    <a:pt x="1432" y="0"/>
                  </a:lnTo>
                  <a:lnTo>
                    <a:pt x="1480" y="800"/>
                  </a:lnTo>
                  <a:lnTo>
                    <a:pt x="1608" y="1552"/>
                  </a:lnTo>
                  <a:lnTo>
                    <a:pt x="1544" y="1520"/>
                  </a:lnTo>
                  <a:lnTo>
                    <a:pt x="1376" y="1024"/>
                  </a:lnTo>
                  <a:lnTo>
                    <a:pt x="1464" y="848"/>
                  </a:lnTo>
                  <a:lnTo>
                    <a:pt x="1208" y="216"/>
                  </a:lnTo>
                  <a:lnTo>
                    <a:pt x="776" y="144"/>
                  </a:lnTo>
                  <a:lnTo>
                    <a:pt x="0" y="608"/>
                  </a:lnTo>
                  <a:lnTo>
                    <a:pt x="32" y="424"/>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6198" name="Text Box 22"/>
            <p:cNvSpPr txBox="1">
              <a:spLocks noChangeArrowheads="1"/>
            </p:cNvSpPr>
            <p:nvPr/>
          </p:nvSpPr>
          <p:spPr bwMode="auto">
            <a:xfrm>
              <a:off x="4223" y="1992"/>
              <a:ext cx="147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t>XTE J1550-564</a:t>
              </a:r>
            </a:p>
          </p:txBody>
        </p:sp>
      </p:grpSp>
      <p:sp>
        <p:nvSpPr>
          <p:cNvPr id="306199" name="Freeform 23"/>
          <p:cNvSpPr>
            <a:spLocks/>
          </p:cNvSpPr>
          <p:nvPr/>
        </p:nvSpPr>
        <p:spPr bwMode="auto">
          <a:xfrm>
            <a:off x="1465263" y="3178175"/>
            <a:ext cx="2003425" cy="2366963"/>
          </a:xfrm>
          <a:custGeom>
            <a:avLst/>
            <a:gdLst>
              <a:gd name="T0" fmla="*/ 0 w 1262"/>
              <a:gd name="T1" fmla="*/ 0 h 1491"/>
              <a:gd name="T2" fmla="*/ 595 w 1262"/>
              <a:gd name="T3" fmla="*/ 275 h 1491"/>
              <a:gd name="T4" fmla="*/ 896 w 1262"/>
              <a:gd name="T5" fmla="*/ 494 h 1491"/>
              <a:gd name="T6" fmla="*/ 1134 w 1262"/>
              <a:gd name="T7" fmla="*/ 915 h 1491"/>
              <a:gd name="T8" fmla="*/ 1262 w 1262"/>
              <a:gd name="T9" fmla="*/ 1491 h 1491"/>
            </a:gdLst>
            <a:ahLst/>
            <a:cxnLst>
              <a:cxn ang="0">
                <a:pos x="T0" y="T1"/>
              </a:cxn>
              <a:cxn ang="0">
                <a:pos x="T2" y="T3"/>
              </a:cxn>
              <a:cxn ang="0">
                <a:pos x="T4" y="T5"/>
              </a:cxn>
              <a:cxn ang="0">
                <a:pos x="T6" y="T7"/>
              </a:cxn>
              <a:cxn ang="0">
                <a:pos x="T8" y="T9"/>
              </a:cxn>
            </a:cxnLst>
            <a:rect l="0" t="0" r="r" b="b"/>
            <a:pathLst>
              <a:path w="1262" h="1491">
                <a:moveTo>
                  <a:pt x="0" y="0"/>
                </a:moveTo>
                <a:cubicBezTo>
                  <a:pt x="223" y="96"/>
                  <a:pt x="446" y="193"/>
                  <a:pt x="595" y="275"/>
                </a:cubicBezTo>
                <a:cubicBezTo>
                  <a:pt x="744" y="357"/>
                  <a:pt x="806" y="387"/>
                  <a:pt x="896" y="494"/>
                </a:cubicBezTo>
                <a:cubicBezTo>
                  <a:pt x="986" y="601"/>
                  <a:pt x="1073" y="749"/>
                  <a:pt x="1134" y="915"/>
                </a:cubicBezTo>
                <a:cubicBezTo>
                  <a:pt x="1195" y="1081"/>
                  <a:pt x="1228" y="1286"/>
                  <a:pt x="1262" y="1491"/>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06200" name="Freeform 24"/>
          <p:cNvSpPr>
            <a:spLocks/>
          </p:cNvSpPr>
          <p:nvPr/>
        </p:nvSpPr>
        <p:spPr bwMode="auto">
          <a:xfrm>
            <a:off x="5776913" y="3236913"/>
            <a:ext cx="2511425" cy="2452687"/>
          </a:xfrm>
          <a:custGeom>
            <a:avLst/>
            <a:gdLst>
              <a:gd name="T0" fmla="*/ 0 w 1582"/>
              <a:gd name="T1" fmla="*/ 0 h 1545"/>
              <a:gd name="T2" fmla="*/ 942 w 1582"/>
              <a:gd name="T3" fmla="*/ 640 h 1545"/>
              <a:gd name="T4" fmla="*/ 1399 w 1582"/>
              <a:gd name="T5" fmla="*/ 1070 h 1545"/>
              <a:gd name="T6" fmla="*/ 1582 w 1582"/>
              <a:gd name="T7" fmla="*/ 1545 h 1545"/>
            </a:gdLst>
            <a:ahLst/>
            <a:cxnLst>
              <a:cxn ang="0">
                <a:pos x="T0" y="T1"/>
              </a:cxn>
              <a:cxn ang="0">
                <a:pos x="T2" y="T3"/>
              </a:cxn>
              <a:cxn ang="0">
                <a:pos x="T4" y="T5"/>
              </a:cxn>
              <a:cxn ang="0">
                <a:pos x="T6" y="T7"/>
              </a:cxn>
            </a:cxnLst>
            <a:rect l="0" t="0" r="r" b="b"/>
            <a:pathLst>
              <a:path w="1582" h="1545">
                <a:moveTo>
                  <a:pt x="0" y="0"/>
                </a:moveTo>
                <a:cubicBezTo>
                  <a:pt x="157" y="107"/>
                  <a:pt x="709" y="462"/>
                  <a:pt x="942" y="640"/>
                </a:cubicBezTo>
                <a:cubicBezTo>
                  <a:pt x="1175" y="818"/>
                  <a:pt x="1292" y="919"/>
                  <a:pt x="1399" y="1070"/>
                </a:cubicBezTo>
                <a:cubicBezTo>
                  <a:pt x="1506" y="1221"/>
                  <a:pt x="1544" y="1446"/>
                  <a:pt x="1582" y="1545"/>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extLst>
      <p:ext uri="{BB962C8B-B14F-4D97-AF65-F5344CB8AC3E}">
        <p14:creationId xmlns:p14="http://schemas.microsoft.com/office/powerpoint/2010/main" val="862034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Line 2"/>
          <p:cNvSpPr>
            <a:spLocks noChangeShapeType="1"/>
          </p:cNvSpPr>
          <p:nvPr/>
        </p:nvSpPr>
        <p:spPr bwMode="auto">
          <a:xfrm flipV="1">
            <a:off x="1320800" y="2882900"/>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07" name="Line 3"/>
          <p:cNvSpPr>
            <a:spLocks noChangeShapeType="1"/>
          </p:cNvSpPr>
          <p:nvPr/>
        </p:nvSpPr>
        <p:spPr bwMode="auto">
          <a:xfrm>
            <a:off x="1320800" y="6019800"/>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08" name="Line 4"/>
          <p:cNvSpPr>
            <a:spLocks noChangeShapeType="1"/>
          </p:cNvSpPr>
          <p:nvPr/>
        </p:nvSpPr>
        <p:spPr bwMode="auto">
          <a:xfrm flipV="1">
            <a:off x="4724400" y="2895600"/>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09" name="Line 5"/>
          <p:cNvSpPr>
            <a:spLocks noChangeShapeType="1"/>
          </p:cNvSpPr>
          <p:nvPr/>
        </p:nvSpPr>
        <p:spPr bwMode="auto">
          <a:xfrm>
            <a:off x="4699000" y="6032500"/>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10" name="Text Box 6"/>
          <p:cNvSpPr txBox="1">
            <a:spLocks noChangeArrowheads="1"/>
          </p:cNvSpPr>
          <p:nvPr/>
        </p:nvSpPr>
        <p:spPr bwMode="auto">
          <a:xfrm>
            <a:off x="6426200" y="6273800"/>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n</a:t>
            </a:r>
          </a:p>
        </p:txBody>
      </p:sp>
      <p:sp>
        <p:nvSpPr>
          <p:cNvPr id="251911" name="Text Box 7"/>
          <p:cNvSpPr txBox="1">
            <a:spLocks noChangeArrowheads="1"/>
          </p:cNvSpPr>
          <p:nvPr/>
        </p:nvSpPr>
        <p:spPr bwMode="auto">
          <a:xfrm>
            <a:off x="1917700" y="6235700"/>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g</a:t>
            </a:r>
          </a:p>
        </p:txBody>
      </p:sp>
      <p:sp>
        <p:nvSpPr>
          <p:cNvPr id="251912" name="Text Box 8"/>
          <p:cNvSpPr txBox="1">
            <a:spLocks noChangeArrowheads="1"/>
          </p:cNvSpPr>
          <p:nvPr/>
        </p:nvSpPr>
        <p:spPr bwMode="auto">
          <a:xfrm rot="-5400000">
            <a:off x="-114299" y="4013200"/>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251914" name="Text Box 10"/>
          <p:cNvSpPr txBox="1">
            <a:spLocks noChangeArrowheads="1"/>
          </p:cNvSpPr>
          <p:nvPr/>
        </p:nvSpPr>
        <p:spPr bwMode="auto">
          <a:xfrm rot="-5400000">
            <a:off x="3759201" y="3987800"/>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r>
              <a:rPr lang="en-GB" sz="2000">
                <a:solidFill>
                  <a:schemeClr val="bg1"/>
                </a:solidFill>
              </a:rPr>
              <a:t>f</a:t>
            </a:r>
            <a:r>
              <a:rPr lang="en-GB" sz="2000">
                <a:solidFill>
                  <a:schemeClr val="bg1"/>
                </a:solidFill>
                <a:latin typeface="Symbol" pitchFamily="18" charset="2"/>
              </a:rPr>
              <a:t>n</a:t>
            </a:r>
          </a:p>
        </p:txBody>
      </p:sp>
      <p:sp>
        <p:nvSpPr>
          <p:cNvPr id="251916" name="Line 12"/>
          <p:cNvSpPr>
            <a:spLocks noChangeShapeType="1"/>
          </p:cNvSpPr>
          <p:nvPr/>
        </p:nvSpPr>
        <p:spPr bwMode="auto">
          <a:xfrm>
            <a:off x="5626100" y="3606800"/>
            <a:ext cx="1447800" cy="22098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17" name="Freeform 13"/>
          <p:cNvSpPr>
            <a:spLocks/>
          </p:cNvSpPr>
          <p:nvPr/>
        </p:nvSpPr>
        <p:spPr bwMode="auto">
          <a:xfrm>
            <a:off x="5638800" y="3417888"/>
            <a:ext cx="1803400" cy="2157412"/>
          </a:xfrm>
          <a:custGeom>
            <a:avLst/>
            <a:gdLst>
              <a:gd name="T0" fmla="*/ 0 w 1136"/>
              <a:gd name="T1" fmla="*/ 407 h 1359"/>
              <a:gd name="T2" fmla="*/ 312 w 1136"/>
              <a:gd name="T3" fmla="*/ 159 h 1359"/>
              <a:gd name="T4" fmla="*/ 1136 w 1136"/>
              <a:gd name="T5" fmla="*/ 1359 h 1359"/>
            </a:gdLst>
            <a:ahLst/>
            <a:cxnLst>
              <a:cxn ang="0">
                <a:pos x="T0" y="T1"/>
              </a:cxn>
              <a:cxn ang="0">
                <a:pos x="T2" y="T3"/>
              </a:cxn>
              <a:cxn ang="0">
                <a:pos x="T4" y="T5"/>
              </a:cxn>
            </a:cxnLst>
            <a:rect l="0" t="0" r="r" b="b"/>
            <a:pathLst>
              <a:path w="1136" h="1359">
                <a:moveTo>
                  <a:pt x="0" y="407"/>
                </a:moveTo>
                <a:cubicBezTo>
                  <a:pt x="61" y="203"/>
                  <a:pt x="123" y="0"/>
                  <a:pt x="312" y="159"/>
                </a:cubicBezTo>
                <a:cubicBezTo>
                  <a:pt x="501" y="318"/>
                  <a:pt x="818" y="838"/>
                  <a:pt x="1136" y="1359"/>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18" name="Freeform 14"/>
          <p:cNvSpPr>
            <a:spLocks/>
          </p:cNvSpPr>
          <p:nvPr/>
        </p:nvSpPr>
        <p:spPr bwMode="auto">
          <a:xfrm>
            <a:off x="6261100" y="3074988"/>
            <a:ext cx="1803400" cy="2157412"/>
          </a:xfrm>
          <a:custGeom>
            <a:avLst/>
            <a:gdLst>
              <a:gd name="T0" fmla="*/ 0 w 1136"/>
              <a:gd name="T1" fmla="*/ 407 h 1359"/>
              <a:gd name="T2" fmla="*/ 312 w 1136"/>
              <a:gd name="T3" fmla="*/ 159 h 1359"/>
              <a:gd name="T4" fmla="*/ 1136 w 1136"/>
              <a:gd name="T5" fmla="*/ 1359 h 1359"/>
            </a:gdLst>
            <a:ahLst/>
            <a:cxnLst>
              <a:cxn ang="0">
                <a:pos x="T0" y="T1"/>
              </a:cxn>
              <a:cxn ang="0">
                <a:pos x="T2" y="T3"/>
              </a:cxn>
              <a:cxn ang="0">
                <a:pos x="T4" y="T5"/>
              </a:cxn>
            </a:cxnLst>
            <a:rect l="0" t="0" r="r" b="b"/>
            <a:pathLst>
              <a:path w="1136" h="1359">
                <a:moveTo>
                  <a:pt x="0" y="407"/>
                </a:moveTo>
                <a:cubicBezTo>
                  <a:pt x="61" y="203"/>
                  <a:pt x="123" y="0"/>
                  <a:pt x="312" y="159"/>
                </a:cubicBezTo>
                <a:cubicBezTo>
                  <a:pt x="501" y="318"/>
                  <a:pt x="818" y="838"/>
                  <a:pt x="1136" y="1359"/>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19" name="Freeform 15"/>
          <p:cNvSpPr>
            <a:spLocks/>
          </p:cNvSpPr>
          <p:nvPr/>
        </p:nvSpPr>
        <p:spPr bwMode="auto">
          <a:xfrm>
            <a:off x="6845300" y="2973388"/>
            <a:ext cx="1803400" cy="2157412"/>
          </a:xfrm>
          <a:custGeom>
            <a:avLst/>
            <a:gdLst>
              <a:gd name="T0" fmla="*/ 0 w 1136"/>
              <a:gd name="T1" fmla="*/ 407 h 1359"/>
              <a:gd name="T2" fmla="*/ 312 w 1136"/>
              <a:gd name="T3" fmla="*/ 159 h 1359"/>
              <a:gd name="T4" fmla="*/ 1136 w 1136"/>
              <a:gd name="T5" fmla="*/ 1359 h 1359"/>
            </a:gdLst>
            <a:ahLst/>
            <a:cxnLst>
              <a:cxn ang="0">
                <a:pos x="T0" y="T1"/>
              </a:cxn>
              <a:cxn ang="0">
                <a:pos x="T2" y="T3"/>
              </a:cxn>
              <a:cxn ang="0">
                <a:pos x="T4" y="T5"/>
              </a:cxn>
            </a:cxnLst>
            <a:rect l="0" t="0" r="r" b="b"/>
            <a:pathLst>
              <a:path w="1136" h="1359">
                <a:moveTo>
                  <a:pt x="0" y="407"/>
                </a:moveTo>
                <a:cubicBezTo>
                  <a:pt x="61" y="203"/>
                  <a:pt x="123" y="0"/>
                  <a:pt x="312" y="159"/>
                </a:cubicBezTo>
                <a:cubicBezTo>
                  <a:pt x="501" y="318"/>
                  <a:pt x="818" y="838"/>
                  <a:pt x="1136" y="1359"/>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20" name="Freeform 16"/>
          <p:cNvSpPr>
            <a:spLocks/>
          </p:cNvSpPr>
          <p:nvPr/>
        </p:nvSpPr>
        <p:spPr bwMode="auto">
          <a:xfrm>
            <a:off x="6959600" y="3595688"/>
            <a:ext cx="1803400" cy="2157412"/>
          </a:xfrm>
          <a:custGeom>
            <a:avLst/>
            <a:gdLst>
              <a:gd name="T0" fmla="*/ 0 w 1136"/>
              <a:gd name="T1" fmla="*/ 407 h 1359"/>
              <a:gd name="T2" fmla="*/ 312 w 1136"/>
              <a:gd name="T3" fmla="*/ 159 h 1359"/>
              <a:gd name="T4" fmla="*/ 1136 w 1136"/>
              <a:gd name="T5" fmla="*/ 1359 h 1359"/>
            </a:gdLst>
            <a:ahLst/>
            <a:cxnLst>
              <a:cxn ang="0">
                <a:pos x="T0" y="T1"/>
              </a:cxn>
              <a:cxn ang="0">
                <a:pos x="T2" y="T3"/>
              </a:cxn>
              <a:cxn ang="0">
                <a:pos x="T4" y="T5"/>
              </a:cxn>
            </a:cxnLst>
            <a:rect l="0" t="0" r="r" b="b"/>
            <a:pathLst>
              <a:path w="1136" h="1359">
                <a:moveTo>
                  <a:pt x="0" y="407"/>
                </a:moveTo>
                <a:cubicBezTo>
                  <a:pt x="61" y="203"/>
                  <a:pt x="123" y="0"/>
                  <a:pt x="312" y="159"/>
                </a:cubicBezTo>
                <a:cubicBezTo>
                  <a:pt x="501" y="318"/>
                  <a:pt x="818" y="838"/>
                  <a:pt x="1136" y="1359"/>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21" name="Freeform 17"/>
          <p:cNvSpPr>
            <a:spLocks/>
          </p:cNvSpPr>
          <p:nvPr/>
        </p:nvSpPr>
        <p:spPr bwMode="auto">
          <a:xfrm>
            <a:off x="5664200" y="2889250"/>
            <a:ext cx="3060700" cy="2127250"/>
          </a:xfrm>
          <a:custGeom>
            <a:avLst/>
            <a:gdLst>
              <a:gd name="T0" fmla="*/ 0 w 1928"/>
              <a:gd name="T1" fmla="*/ 452 h 1340"/>
              <a:gd name="T2" fmla="*/ 1056 w 1928"/>
              <a:gd name="T3" fmla="*/ 148 h 1340"/>
              <a:gd name="T4" fmla="*/ 1928 w 1928"/>
              <a:gd name="T5" fmla="*/ 1340 h 1340"/>
            </a:gdLst>
            <a:ahLst/>
            <a:cxnLst>
              <a:cxn ang="0">
                <a:pos x="T0" y="T1"/>
              </a:cxn>
              <a:cxn ang="0">
                <a:pos x="T2" y="T3"/>
              </a:cxn>
              <a:cxn ang="0">
                <a:pos x="T4" y="T5"/>
              </a:cxn>
            </a:cxnLst>
            <a:rect l="0" t="0" r="r" b="b"/>
            <a:pathLst>
              <a:path w="1928" h="1340">
                <a:moveTo>
                  <a:pt x="0" y="452"/>
                </a:moveTo>
                <a:cubicBezTo>
                  <a:pt x="367" y="226"/>
                  <a:pt x="735" y="0"/>
                  <a:pt x="1056" y="148"/>
                </a:cubicBezTo>
                <a:cubicBezTo>
                  <a:pt x="1377" y="296"/>
                  <a:pt x="1652" y="818"/>
                  <a:pt x="1928" y="1340"/>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23" name="Rectangle 19"/>
          <p:cNvSpPr>
            <a:spLocks noGrp="1" noChangeArrowheads="1"/>
          </p:cNvSpPr>
          <p:nvPr>
            <p:ph type="title"/>
          </p:nvPr>
        </p:nvSpPr>
        <p:spPr>
          <a:xfrm>
            <a:off x="685800" y="238125"/>
            <a:ext cx="7772400" cy="1143000"/>
          </a:xfrm>
          <a:noFill/>
          <a:ln/>
        </p:spPr>
        <p:txBody>
          <a:bodyPr/>
          <a:lstStyle/>
          <a:p>
            <a:r>
              <a:rPr lang="en-GB" b="1">
                <a:solidFill>
                  <a:srgbClr val="FFCC00"/>
                </a:solidFill>
              </a:rPr>
              <a:t>Optically thick nonthermal</a:t>
            </a:r>
          </a:p>
        </p:txBody>
      </p:sp>
      <p:sp>
        <p:nvSpPr>
          <p:cNvPr id="251924" name="Text Box 20"/>
          <p:cNvSpPr txBox="1">
            <a:spLocks noChangeArrowheads="1"/>
          </p:cNvSpPr>
          <p:nvPr/>
        </p:nvSpPr>
        <p:spPr bwMode="auto">
          <a:xfrm>
            <a:off x="6097588" y="6402388"/>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p>
        </p:txBody>
      </p:sp>
      <p:sp>
        <p:nvSpPr>
          <p:cNvPr id="251925" name="Text Box 21"/>
          <p:cNvSpPr txBox="1">
            <a:spLocks noChangeArrowheads="1"/>
          </p:cNvSpPr>
          <p:nvPr/>
        </p:nvSpPr>
        <p:spPr bwMode="auto">
          <a:xfrm>
            <a:off x="1589088" y="634047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g</a:t>
            </a:r>
          </a:p>
        </p:txBody>
      </p:sp>
      <p:sp>
        <p:nvSpPr>
          <p:cNvPr id="251926" name="Line 22"/>
          <p:cNvSpPr>
            <a:spLocks noChangeShapeType="1"/>
          </p:cNvSpPr>
          <p:nvPr/>
        </p:nvSpPr>
        <p:spPr bwMode="auto">
          <a:xfrm>
            <a:off x="1709738" y="3616325"/>
            <a:ext cx="1828800" cy="11779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27" name="Text Box 23"/>
          <p:cNvSpPr txBox="1">
            <a:spLocks noChangeArrowheads="1"/>
          </p:cNvSpPr>
          <p:nvPr/>
        </p:nvSpPr>
        <p:spPr bwMode="auto">
          <a:xfrm>
            <a:off x="1271588" y="5294313"/>
            <a:ext cx="22733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pPr>
            <a:r>
              <a:rPr lang="en-GB">
                <a:solidFill>
                  <a:schemeClr val="bg1"/>
                </a:solidFill>
              </a:rPr>
              <a:t>N (</a:t>
            </a:r>
            <a:r>
              <a:rPr lang="en-GB">
                <a:solidFill>
                  <a:schemeClr val="bg1"/>
                </a:solidFill>
                <a:latin typeface="Symbol" pitchFamily="18" charset="2"/>
              </a:rPr>
              <a:t>g</a:t>
            </a:r>
            <a:r>
              <a:rPr lang="en-GB">
                <a:solidFill>
                  <a:schemeClr val="bg1"/>
                </a:solidFill>
              </a:rPr>
              <a:t>) </a:t>
            </a:r>
            <a:r>
              <a:rPr lang="en-GB">
                <a:solidFill>
                  <a:schemeClr val="bg1"/>
                </a:solidFill>
                <a:sym typeface="Symbol" pitchFamily="18" charset="2"/>
              </a:rPr>
              <a:t> </a:t>
            </a:r>
            <a:r>
              <a:rPr lang="en-GB">
                <a:solidFill>
                  <a:schemeClr val="bg1"/>
                </a:solidFill>
                <a:latin typeface="Symbol" pitchFamily="18" charset="2"/>
                <a:sym typeface="Symbol" pitchFamily="18" charset="2"/>
              </a:rPr>
              <a:t>g</a:t>
            </a:r>
            <a:r>
              <a:rPr lang="en-GB" baseline="30000">
                <a:solidFill>
                  <a:schemeClr val="bg1"/>
                </a:solidFill>
                <a:latin typeface="Symbol" pitchFamily="18" charset="2"/>
                <a:sym typeface="Symbol" pitchFamily="18" charset="2"/>
              </a:rPr>
              <a:t>-</a:t>
            </a:r>
            <a:r>
              <a:rPr lang="en-GB" baseline="30000">
                <a:solidFill>
                  <a:schemeClr val="bg1"/>
                </a:solidFill>
                <a:sym typeface="Symbol" pitchFamily="18" charset="2"/>
              </a:rPr>
              <a:t>p</a:t>
            </a:r>
            <a:endParaRPr lang="en-GB">
              <a:solidFill>
                <a:schemeClr val="bg1"/>
              </a:solidFill>
            </a:endParaRPr>
          </a:p>
          <a:p>
            <a:endParaRPr lang="en-GB">
              <a:solidFill>
                <a:schemeClr val="bg1"/>
              </a:solidFill>
            </a:endParaRPr>
          </a:p>
        </p:txBody>
      </p:sp>
      <p:sp>
        <p:nvSpPr>
          <p:cNvPr id="251929" name="Line 25"/>
          <p:cNvSpPr>
            <a:spLocks noChangeShapeType="1"/>
          </p:cNvSpPr>
          <p:nvPr/>
        </p:nvSpPr>
        <p:spPr bwMode="auto">
          <a:xfrm>
            <a:off x="3440113" y="4735513"/>
            <a:ext cx="0" cy="1292225"/>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51930" name="Rectangle 26"/>
          <p:cNvSpPr>
            <a:spLocks noChangeArrowheads="1"/>
          </p:cNvSpPr>
          <p:nvPr/>
        </p:nvSpPr>
        <p:spPr bwMode="auto">
          <a:xfrm>
            <a:off x="5067300" y="6402388"/>
            <a:ext cx="549275"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90000"/>
              </a:lnSpc>
              <a:spcBef>
                <a:spcPct val="20000"/>
              </a:spcBef>
            </a:pPr>
            <a:r>
              <a:rPr lang="en-GB">
                <a:solidFill>
                  <a:schemeClr val="bg1"/>
                </a:solidFill>
                <a:latin typeface="Symbol" pitchFamily="18" charset="2"/>
              </a:rPr>
              <a:t>e</a:t>
            </a:r>
            <a:r>
              <a:rPr lang="en-GB" baseline="-25000">
                <a:solidFill>
                  <a:schemeClr val="bg1"/>
                </a:solidFill>
              </a:rPr>
              <a:t>in</a:t>
            </a:r>
            <a:r>
              <a:rPr lang="en-GB">
                <a:solidFill>
                  <a:srgbClr val="FFFF99"/>
                </a:solidFill>
              </a:rPr>
              <a:t> </a:t>
            </a:r>
          </a:p>
        </p:txBody>
      </p:sp>
      <p:sp>
        <p:nvSpPr>
          <p:cNvPr id="251931" name="Text Box 27"/>
          <p:cNvSpPr txBox="1">
            <a:spLocks noChangeArrowheads="1"/>
          </p:cNvSpPr>
          <p:nvPr/>
        </p:nvSpPr>
        <p:spPr bwMode="auto">
          <a:xfrm>
            <a:off x="2870200" y="6340475"/>
            <a:ext cx="14525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latin typeface="Symbol" pitchFamily="18" charset="2"/>
              </a:rPr>
              <a:t>g</a:t>
            </a:r>
            <a:r>
              <a:rPr lang="en-GB" baseline="-25000">
                <a:solidFill>
                  <a:schemeClr val="bg1"/>
                </a:solidFill>
              </a:rPr>
              <a:t>max</a:t>
            </a:r>
          </a:p>
        </p:txBody>
      </p:sp>
      <p:sp>
        <p:nvSpPr>
          <p:cNvPr id="251933" name="Rectangle 29"/>
          <p:cNvSpPr>
            <a:spLocks noGrp="1" noChangeArrowheads="1"/>
          </p:cNvSpPr>
          <p:nvPr>
            <p:ph type="body" sz="half" idx="1"/>
          </p:nvPr>
        </p:nvSpPr>
        <p:spPr>
          <a:xfrm>
            <a:off x="193675" y="1114425"/>
            <a:ext cx="8918575" cy="1965325"/>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dirty="0">
                <a:solidFill>
                  <a:srgbClr val="FFFF99"/>
                </a:solidFill>
              </a:rPr>
              <a:t>Multiple scattering </a:t>
            </a:r>
            <a:r>
              <a:rPr lang="en-GB" sz="2400" dirty="0">
                <a:solidFill>
                  <a:srgbClr val="FFFF99"/>
                </a:solidFill>
                <a:latin typeface="Symbol" pitchFamily="18" charset="2"/>
              </a:rPr>
              <a:t>t</a:t>
            </a:r>
            <a:r>
              <a:rPr lang="en-GB" sz="2400" dirty="0">
                <a:solidFill>
                  <a:srgbClr val="FFFF99"/>
                </a:solidFill>
              </a:rPr>
              <a:t>&gt;1 </a:t>
            </a:r>
            <a:r>
              <a:rPr lang="en-GB" sz="2400" dirty="0" err="1">
                <a:solidFill>
                  <a:srgbClr val="FFFF99"/>
                </a:solidFill>
              </a:rPr>
              <a:t>Ghisellini</a:t>
            </a:r>
            <a:r>
              <a:rPr lang="en-GB" sz="2400" dirty="0">
                <a:solidFill>
                  <a:srgbClr val="FFFF99"/>
                </a:solidFill>
              </a:rPr>
              <a:t> 1989</a:t>
            </a:r>
          </a:p>
          <a:p>
            <a:r>
              <a:rPr lang="en-GB" sz="2400" dirty="0">
                <a:solidFill>
                  <a:srgbClr val="FFFF99"/>
                </a:solidFill>
              </a:rPr>
              <a:t>If steep power law non-thermal electrons then &lt;</a:t>
            </a:r>
            <a:r>
              <a:rPr lang="en-GB" sz="2400" dirty="0">
                <a:solidFill>
                  <a:srgbClr val="FFFF99"/>
                </a:solidFill>
                <a:latin typeface="Symbol" pitchFamily="18" charset="2"/>
              </a:rPr>
              <a:t>g</a:t>
            </a:r>
            <a:r>
              <a:rPr lang="en-GB" sz="2400" dirty="0">
                <a:solidFill>
                  <a:srgbClr val="FFFF99"/>
                </a:solidFill>
              </a:rPr>
              <a:t>&gt; ~ 1 so get small energy boost each time – similar to thermal. </a:t>
            </a:r>
          </a:p>
          <a:p>
            <a:r>
              <a:rPr lang="en-GB" sz="2400" dirty="0">
                <a:solidFill>
                  <a:srgbClr val="FFFF99"/>
                </a:solidFill>
              </a:rPr>
              <a:t>But max energy is &lt;</a:t>
            </a:r>
            <a:r>
              <a:rPr lang="en-GB" sz="2400" dirty="0">
                <a:solidFill>
                  <a:srgbClr val="FFFF99"/>
                </a:solidFill>
                <a:latin typeface="Symbol" pitchFamily="18" charset="2"/>
              </a:rPr>
              <a:t>g</a:t>
            </a:r>
            <a:r>
              <a:rPr lang="en-GB" sz="2400" dirty="0">
                <a:solidFill>
                  <a:srgbClr val="FFFF99"/>
                </a:solidFill>
              </a:rPr>
              <a:t>&gt; ~ 1 </a:t>
            </a:r>
            <a:r>
              <a:rPr lang="en-GB" sz="2400" dirty="0" err="1">
                <a:solidFill>
                  <a:srgbClr val="FFFF99"/>
                </a:solidFill>
              </a:rPr>
              <a:t>ie</a:t>
            </a:r>
            <a:r>
              <a:rPr lang="en-GB" sz="2400" dirty="0">
                <a:solidFill>
                  <a:srgbClr val="FFFF99"/>
                </a:solidFill>
              </a:rPr>
              <a:t> mc</a:t>
            </a:r>
            <a:r>
              <a:rPr lang="en-GB" sz="2400" baseline="30000" dirty="0">
                <a:solidFill>
                  <a:srgbClr val="FFFF99"/>
                </a:solidFill>
              </a:rPr>
              <a:t>2</a:t>
            </a:r>
            <a:r>
              <a:rPr lang="en-GB" sz="2400" dirty="0">
                <a:solidFill>
                  <a:srgbClr val="FFFF99"/>
                </a:solidFill>
              </a:rPr>
              <a:t>, 511 </a:t>
            </a:r>
            <a:r>
              <a:rPr lang="en-GB" sz="2400" dirty="0" err="1">
                <a:solidFill>
                  <a:srgbClr val="FFFF99"/>
                </a:solidFill>
              </a:rPr>
              <a:t>keV</a:t>
            </a:r>
            <a:endParaRPr lang="en-GB" sz="2400" dirty="0">
              <a:solidFill>
                <a:srgbClr val="FFFF99"/>
              </a:solidFill>
            </a:endParaRPr>
          </a:p>
        </p:txBody>
      </p:sp>
      <p:sp>
        <p:nvSpPr>
          <p:cNvPr id="251934" name="Freeform 30"/>
          <p:cNvSpPr>
            <a:spLocks/>
          </p:cNvSpPr>
          <p:nvPr/>
        </p:nvSpPr>
        <p:spPr bwMode="auto">
          <a:xfrm>
            <a:off x="4826000" y="3294063"/>
            <a:ext cx="952500" cy="2598737"/>
          </a:xfrm>
          <a:custGeom>
            <a:avLst/>
            <a:gdLst>
              <a:gd name="T0" fmla="*/ 0 w 600"/>
              <a:gd name="T1" fmla="*/ 1589 h 1637"/>
              <a:gd name="T2" fmla="*/ 424 w 600"/>
              <a:gd name="T3" fmla="*/ 261 h 1637"/>
              <a:gd name="T4" fmla="*/ 552 w 600"/>
              <a:gd name="T5" fmla="*/ 229 h 1637"/>
              <a:gd name="T6" fmla="*/ 600 w 600"/>
              <a:gd name="T7" fmla="*/ 1637 h 1637"/>
            </a:gdLst>
            <a:ahLst/>
            <a:cxnLst>
              <a:cxn ang="0">
                <a:pos x="T0" y="T1"/>
              </a:cxn>
              <a:cxn ang="0">
                <a:pos x="T2" y="T3"/>
              </a:cxn>
              <a:cxn ang="0">
                <a:pos x="T4" y="T5"/>
              </a:cxn>
              <a:cxn ang="0">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rnd" cmpd="sng">
            <a:solidFill>
              <a:srgbClr val="FFCC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935" name="Freeform 31"/>
          <p:cNvSpPr>
            <a:spLocks/>
          </p:cNvSpPr>
          <p:nvPr/>
        </p:nvSpPr>
        <p:spPr bwMode="auto">
          <a:xfrm>
            <a:off x="5094288" y="3665538"/>
            <a:ext cx="654050" cy="1446212"/>
          </a:xfrm>
          <a:custGeom>
            <a:avLst/>
            <a:gdLst>
              <a:gd name="T0" fmla="*/ 0 w 412"/>
              <a:gd name="T1" fmla="*/ 911 h 911"/>
              <a:gd name="T2" fmla="*/ 251 w 412"/>
              <a:gd name="T3" fmla="*/ 148 h 911"/>
              <a:gd name="T4" fmla="*/ 379 w 412"/>
              <a:gd name="T5" fmla="*/ 116 h 911"/>
              <a:gd name="T6" fmla="*/ 412 w 412"/>
              <a:gd name="T7" fmla="*/ 847 h 911"/>
            </a:gdLst>
            <a:ahLst/>
            <a:cxnLst>
              <a:cxn ang="0">
                <a:pos x="T0" y="T1"/>
              </a:cxn>
              <a:cxn ang="0">
                <a:pos x="T2" y="T3"/>
              </a:cxn>
              <a:cxn ang="0">
                <a:pos x="T4" y="T5"/>
              </a:cxn>
              <a:cxn ang="0">
                <a:pos x="T6" y="T7"/>
              </a:cxn>
            </a:cxnLst>
            <a:rect l="0" t="0" r="r" b="b"/>
            <a:pathLst>
              <a:path w="412" h="911">
                <a:moveTo>
                  <a:pt x="0" y="911"/>
                </a:moveTo>
                <a:cubicBezTo>
                  <a:pt x="40" y="784"/>
                  <a:pt x="188" y="280"/>
                  <a:pt x="251" y="148"/>
                </a:cubicBezTo>
                <a:cubicBezTo>
                  <a:pt x="314" y="16"/>
                  <a:pt x="352" y="0"/>
                  <a:pt x="379" y="116"/>
                </a:cubicBezTo>
                <a:cubicBezTo>
                  <a:pt x="406" y="232"/>
                  <a:pt x="405" y="695"/>
                  <a:pt x="412" y="84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5089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40" name="Picture 28" descr="aaz_1915_fi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63" y="2952750"/>
            <a:ext cx="3965575" cy="3316288"/>
          </a:xfrm>
          <a:prstGeom prst="rect">
            <a:avLst/>
          </a:prstGeom>
          <a:noFill/>
          <a:extLst>
            <a:ext uri="{909E8E84-426E-40DD-AFC4-6F175D3DCCD1}">
              <a14:hiddenFill xmlns:a14="http://schemas.microsoft.com/office/drawing/2010/main">
                <a:solidFill>
                  <a:srgbClr val="FFFFFF"/>
                </a:solidFill>
              </a14:hiddenFill>
            </a:ext>
          </a:extLst>
        </p:spPr>
      </p:pic>
      <p:sp>
        <p:nvSpPr>
          <p:cNvPr id="269318" name="Text Box 6"/>
          <p:cNvSpPr txBox="1">
            <a:spLocks noChangeArrowheads="1"/>
          </p:cNvSpPr>
          <p:nvPr/>
        </p:nvSpPr>
        <p:spPr bwMode="auto">
          <a:xfrm>
            <a:off x="6426200" y="6273800"/>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n</a:t>
            </a:r>
          </a:p>
        </p:txBody>
      </p:sp>
      <p:sp>
        <p:nvSpPr>
          <p:cNvPr id="269319" name="Text Box 7"/>
          <p:cNvSpPr txBox="1">
            <a:spLocks noChangeArrowheads="1"/>
          </p:cNvSpPr>
          <p:nvPr/>
        </p:nvSpPr>
        <p:spPr bwMode="auto">
          <a:xfrm>
            <a:off x="1917700" y="6235700"/>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g</a:t>
            </a:r>
          </a:p>
        </p:txBody>
      </p:sp>
      <p:sp>
        <p:nvSpPr>
          <p:cNvPr id="269324" name="Rectangle 12"/>
          <p:cNvSpPr>
            <a:spLocks noGrp="1" noChangeArrowheads="1"/>
          </p:cNvSpPr>
          <p:nvPr>
            <p:ph type="title"/>
          </p:nvPr>
        </p:nvSpPr>
        <p:spPr>
          <a:xfrm>
            <a:off x="685800" y="238125"/>
            <a:ext cx="7772400" cy="1143000"/>
          </a:xfrm>
          <a:noFill/>
          <a:ln/>
        </p:spPr>
        <p:txBody>
          <a:bodyPr/>
          <a:lstStyle/>
          <a:p>
            <a:r>
              <a:rPr lang="en-GB" b="1">
                <a:solidFill>
                  <a:srgbClr val="FFCC00"/>
                </a:solidFill>
              </a:rPr>
              <a:t>Hybrid plasma</a:t>
            </a:r>
          </a:p>
        </p:txBody>
      </p:sp>
      <p:sp>
        <p:nvSpPr>
          <p:cNvPr id="269332" name="Rectangle 20"/>
          <p:cNvSpPr>
            <a:spLocks noGrp="1" noChangeArrowheads="1"/>
          </p:cNvSpPr>
          <p:nvPr>
            <p:ph type="body" sz="half" idx="1"/>
          </p:nvPr>
        </p:nvSpPr>
        <p:spPr>
          <a:xfrm>
            <a:off x="193675" y="1114425"/>
            <a:ext cx="8743950" cy="1992313"/>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dirty="0">
                <a:solidFill>
                  <a:srgbClr val="FFFF99"/>
                </a:solidFill>
              </a:rPr>
              <a:t>Very high states in GBH  look like this </a:t>
            </a:r>
          </a:p>
          <a:p>
            <a:r>
              <a:rPr lang="en-GB" sz="2400" dirty="0">
                <a:solidFill>
                  <a:srgbClr val="FFFF99"/>
                </a:solidFill>
              </a:rPr>
              <a:t>NOT POWER LAW CONTINUUM Kubota &amp; </a:t>
            </a:r>
            <a:r>
              <a:rPr lang="en-GB" sz="2400" dirty="0" err="1">
                <a:solidFill>
                  <a:srgbClr val="FFFF99"/>
                </a:solidFill>
              </a:rPr>
              <a:t>Makashima</a:t>
            </a:r>
            <a:r>
              <a:rPr lang="en-GB" sz="2400" dirty="0">
                <a:solidFill>
                  <a:srgbClr val="FFFF99"/>
                </a:solidFill>
              </a:rPr>
              <a:t> 2004</a:t>
            </a:r>
          </a:p>
          <a:p>
            <a:r>
              <a:rPr lang="en-GB" sz="2400" dirty="0">
                <a:solidFill>
                  <a:srgbClr val="FFFF99"/>
                </a:solidFill>
              </a:rPr>
              <a:t>thermal doesn’t fit , </a:t>
            </a:r>
            <a:r>
              <a:rPr lang="en-GB" sz="2400" dirty="0" err="1">
                <a:solidFill>
                  <a:srgbClr val="FFFF99"/>
                </a:solidFill>
              </a:rPr>
              <a:t>nonthermal</a:t>
            </a:r>
            <a:r>
              <a:rPr lang="en-GB" sz="2400" dirty="0">
                <a:solidFill>
                  <a:srgbClr val="FFFF99"/>
                </a:solidFill>
              </a:rPr>
              <a:t> doesn’t fit either as steep </a:t>
            </a:r>
          </a:p>
          <a:p>
            <a:endParaRPr lang="en-GB" sz="2400" dirty="0">
              <a:solidFill>
                <a:srgbClr val="FFFF99"/>
              </a:solidFill>
            </a:endParaRPr>
          </a:p>
        </p:txBody>
      </p:sp>
      <p:pic>
        <p:nvPicPr>
          <p:cNvPr id="269342" name="Picture 30" descr="spec"/>
          <p:cNvPicPr>
            <a:picLocks noChangeAspect="1" noChangeArrowheads="1"/>
          </p:cNvPicPr>
          <p:nvPr/>
        </p:nvPicPr>
        <p:blipFill>
          <a:blip r:embed="rId3" cstate="print">
            <a:extLst>
              <a:ext uri="{28A0092B-C50C-407E-A947-70E740481C1C}">
                <a14:useLocalDpi xmlns:a14="http://schemas.microsoft.com/office/drawing/2010/main" val="0"/>
              </a:ext>
            </a:extLst>
          </a:blip>
          <a:srcRect l="18907" t="18495" r="4288" b="29572"/>
          <a:stretch>
            <a:fillRect/>
          </a:stretch>
        </p:blipFill>
        <p:spPr bwMode="auto">
          <a:xfrm>
            <a:off x="4887913" y="2654300"/>
            <a:ext cx="4005262" cy="3840163"/>
          </a:xfrm>
          <a:prstGeom prst="rect">
            <a:avLst/>
          </a:prstGeom>
          <a:noFill/>
          <a:extLst>
            <a:ext uri="{909E8E84-426E-40DD-AFC4-6F175D3DCCD1}">
              <a14:hiddenFill xmlns:a14="http://schemas.microsoft.com/office/drawing/2010/main">
                <a:solidFill>
                  <a:srgbClr val="FFFFFF"/>
                </a:solidFill>
              </a14:hiddenFill>
            </a:ext>
          </a:extLst>
        </p:spPr>
      </p:pic>
      <p:sp>
        <p:nvSpPr>
          <p:cNvPr id="269343" name="Freeform 31"/>
          <p:cNvSpPr>
            <a:spLocks/>
          </p:cNvSpPr>
          <p:nvPr/>
        </p:nvSpPr>
        <p:spPr bwMode="auto">
          <a:xfrm>
            <a:off x="5692775" y="3433763"/>
            <a:ext cx="2552700" cy="2463800"/>
          </a:xfrm>
          <a:custGeom>
            <a:avLst/>
            <a:gdLst>
              <a:gd name="T0" fmla="*/ 32 w 1608"/>
              <a:gd name="T1" fmla="*/ 424 h 1552"/>
              <a:gd name="T2" fmla="*/ 704 w 1608"/>
              <a:gd name="T3" fmla="*/ 128 h 1552"/>
              <a:gd name="T4" fmla="*/ 768 w 1608"/>
              <a:gd name="T5" fmla="*/ 120 h 1552"/>
              <a:gd name="T6" fmla="*/ 912 w 1608"/>
              <a:gd name="T7" fmla="*/ 0 h 1552"/>
              <a:gd name="T8" fmla="*/ 1432 w 1608"/>
              <a:gd name="T9" fmla="*/ 0 h 1552"/>
              <a:gd name="T10" fmla="*/ 1480 w 1608"/>
              <a:gd name="T11" fmla="*/ 800 h 1552"/>
              <a:gd name="T12" fmla="*/ 1608 w 1608"/>
              <a:gd name="T13" fmla="*/ 1552 h 1552"/>
              <a:gd name="T14" fmla="*/ 1544 w 1608"/>
              <a:gd name="T15" fmla="*/ 1520 h 1552"/>
              <a:gd name="T16" fmla="*/ 1376 w 1608"/>
              <a:gd name="T17" fmla="*/ 1024 h 1552"/>
              <a:gd name="T18" fmla="*/ 1464 w 1608"/>
              <a:gd name="T19" fmla="*/ 848 h 1552"/>
              <a:gd name="T20" fmla="*/ 1208 w 1608"/>
              <a:gd name="T21" fmla="*/ 216 h 1552"/>
              <a:gd name="T22" fmla="*/ 776 w 1608"/>
              <a:gd name="T23" fmla="*/ 144 h 1552"/>
              <a:gd name="T24" fmla="*/ 0 w 1608"/>
              <a:gd name="T25" fmla="*/ 608 h 1552"/>
              <a:gd name="T26" fmla="*/ 32 w 1608"/>
              <a:gd name="T27" fmla="*/ 42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8" h="1552">
                <a:moveTo>
                  <a:pt x="32" y="424"/>
                </a:moveTo>
                <a:lnTo>
                  <a:pt x="704" y="128"/>
                </a:lnTo>
                <a:lnTo>
                  <a:pt x="768" y="120"/>
                </a:lnTo>
                <a:lnTo>
                  <a:pt x="912" y="0"/>
                </a:lnTo>
                <a:lnTo>
                  <a:pt x="1432" y="0"/>
                </a:lnTo>
                <a:lnTo>
                  <a:pt x="1480" y="800"/>
                </a:lnTo>
                <a:lnTo>
                  <a:pt x="1608" y="1552"/>
                </a:lnTo>
                <a:lnTo>
                  <a:pt x="1544" y="1520"/>
                </a:lnTo>
                <a:lnTo>
                  <a:pt x="1376" y="1024"/>
                </a:lnTo>
                <a:lnTo>
                  <a:pt x="1464" y="848"/>
                </a:lnTo>
                <a:lnTo>
                  <a:pt x="1208" y="216"/>
                </a:lnTo>
                <a:lnTo>
                  <a:pt x="776" y="144"/>
                </a:lnTo>
                <a:lnTo>
                  <a:pt x="0" y="608"/>
                </a:lnTo>
                <a:lnTo>
                  <a:pt x="32" y="424"/>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9344" name="Text Box 32"/>
          <p:cNvSpPr txBox="1">
            <a:spLocks noChangeArrowheads="1"/>
          </p:cNvSpPr>
          <p:nvPr/>
        </p:nvSpPr>
        <p:spPr bwMode="auto">
          <a:xfrm>
            <a:off x="596900" y="6316663"/>
            <a:ext cx="260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rgbClr val="FFFF99"/>
                </a:solidFill>
              </a:rPr>
              <a:t>Zdziarski et al 2001</a:t>
            </a:r>
          </a:p>
        </p:txBody>
      </p:sp>
      <p:sp>
        <p:nvSpPr>
          <p:cNvPr id="269345" name="Rectangle 33"/>
          <p:cNvSpPr>
            <a:spLocks noChangeArrowheads="1"/>
          </p:cNvSpPr>
          <p:nvPr/>
        </p:nvSpPr>
        <p:spPr bwMode="auto">
          <a:xfrm>
            <a:off x="2814638" y="5268913"/>
            <a:ext cx="1074737" cy="4651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46" name="Rectangle 34"/>
          <p:cNvSpPr>
            <a:spLocks noChangeArrowheads="1"/>
          </p:cNvSpPr>
          <p:nvPr/>
        </p:nvSpPr>
        <p:spPr bwMode="auto">
          <a:xfrm>
            <a:off x="2387600" y="4622800"/>
            <a:ext cx="479425" cy="9890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47" name="Rectangle 35"/>
          <p:cNvSpPr>
            <a:spLocks noChangeArrowheads="1"/>
          </p:cNvSpPr>
          <p:nvPr/>
        </p:nvSpPr>
        <p:spPr bwMode="auto">
          <a:xfrm>
            <a:off x="1844675" y="3963988"/>
            <a:ext cx="479425" cy="989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48" name="Rectangle 36"/>
          <p:cNvSpPr>
            <a:spLocks noChangeArrowheads="1"/>
          </p:cNvSpPr>
          <p:nvPr/>
        </p:nvSpPr>
        <p:spPr bwMode="auto">
          <a:xfrm>
            <a:off x="1023938" y="3097213"/>
            <a:ext cx="1131887" cy="4968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49" name="Rectangle 37"/>
          <p:cNvSpPr>
            <a:spLocks noChangeArrowheads="1"/>
          </p:cNvSpPr>
          <p:nvPr/>
        </p:nvSpPr>
        <p:spPr bwMode="auto">
          <a:xfrm>
            <a:off x="2322513" y="3367088"/>
            <a:ext cx="392112" cy="6270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50" name="Rectangle 38"/>
          <p:cNvSpPr>
            <a:spLocks noChangeArrowheads="1"/>
          </p:cNvSpPr>
          <p:nvPr/>
        </p:nvSpPr>
        <p:spPr bwMode="auto">
          <a:xfrm>
            <a:off x="2085975" y="3192463"/>
            <a:ext cx="682625" cy="685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51" name="Rectangle 39"/>
          <p:cNvSpPr>
            <a:spLocks noChangeArrowheads="1"/>
          </p:cNvSpPr>
          <p:nvPr/>
        </p:nvSpPr>
        <p:spPr bwMode="auto">
          <a:xfrm>
            <a:off x="1997075" y="4116388"/>
            <a:ext cx="479425" cy="9890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69352" name="Text Box 40"/>
          <p:cNvSpPr txBox="1">
            <a:spLocks noChangeArrowheads="1"/>
          </p:cNvSpPr>
          <p:nvPr/>
        </p:nvSpPr>
        <p:spPr bwMode="auto">
          <a:xfrm>
            <a:off x="6438900" y="6497638"/>
            <a:ext cx="260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rgbClr val="FFFF99"/>
                </a:solidFill>
              </a:rPr>
              <a:t>Gierlinski &amp; Done 2002</a:t>
            </a:r>
          </a:p>
        </p:txBody>
      </p:sp>
      <p:sp>
        <p:nvSpPr>
          <p:cNvPr id="269353" name="Text Box 41"/>
          <p:cNvSpPr txBox="1">
            <a:spLocks noChangeArrowheads="1"/>
          </p:cNvSpPr>
          <p:nvPr/>
        </p:nvSpPr>
        <p:spPr bwMode="auto">
          <a:xfrm>
            <a:off x="6488113" y="2946400"/>
            <a:ext cx="2336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t>XTE J1550-564</a:t>
            </a:r>
          </a:p>
        </p:txBody>
      </p:sp>
    </p:spTree>
    <p:extLst>
      <p:ext uri="{BB962C8B-B14F-4D97-AF65-F5344CB8AC3E}">
        <p14:creationId xmlns:p14="http://schemas.microsoft.com/office/powerpoint/2010/main" val="4267465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Line 1026"/>
          <p:cNvSpPr>
            <a:spLocks noChangeShapeType="1"/>
          </p:cNvSpPr>
          <p:nvPr/>
        </p:nvSpPr>
        <p:spPr bwMode="auto">
          <a:xfrm flipV="1">
            <a:off x="1320800" y="2882900"/>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291" name="Line 1027"/>
          <p:cNvSpPr>
            <a:spLocks noChangeShapeType="1"/>
          </p:cNvSpPr>
          <p:nvPr/>
        </p:nvSpPr>
        <p:spPr bwMode="auto">
          <a:xfrm>
            <a:off x="1320800" y="6019800"/>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292" name="Line 1028"/>
          <p:cNvSpPr>
            <a:spLocks noChangeShapeType="1"/>
          </p:cNvSpPr>
          <p:nvPr/>
        </p:nvSpPr>
        <p:spPr bwMode="auto">
          <a:xfrm flipV="1">
            <a:off x="4724400" y="2895600"/>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293" name="Line 1029"/>
          <p:cNvSpPr>
            <a:spLocks noChangeShapeType="1"/>
          </p:cNvSpPr>
          <p:nvPr/>
        </p:nvSpPr>
        <p:spPr bwMode="auto">
          <a:xfrm>
            <a:off x="4699000" y="6032500"/>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294" name="Text Box 1030"/>
          <p:cNvSpPr txBox="1">
            <a:spLocks noChangeArrowheads="1"/>
          </p:cNvSpPr>
          <p:nvPr/>
        </p:nvSpPr>
        <p:spPr bwMode="auto">
          <a:xfrm>
            <a:off x="6426200" y="6273800"/>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n</a:t>
            </a:r>
          </a:p>
        </p:txBody>
      </p:sp>
      <p:sp>
        <p:nvSpPr>
          <p:cNvPr id="268295" name="Text Box 1031"/>
          <p:cNvSpPr txBox="1">
            <a:spLocks noChangeArrowheads="1"/>
          </p:cNvSpPr>
          <p:nvPr/>
        </p:nvSpPr>
        <p:spPr bwMode="auto">
          <a:xfrm>
            <a:off x="1917700" y="6235700"/>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t>Log </a:t>
            </a:r>
            <a:r>
              <a:rPr lang="en-GB" sz="2000">
                <a:latin typeface="Symbol" pitchFamily="18" charset="2"/>
              </a:rPr>
              <a:t>g</a:t>
            </a:r>
          </a:p>
        </p:txBody>
      </p:sp>
      <p:sp>
        <p:nvSpPr>
          <p:cNvPr id="268296" name="Text Box 1032"/>
          <p:cNvSpPr txBox="1">
            <a:spLocks noChangeArrowheads="1"/>
          </p:cNvSpPr>
          <p:nvPr/>
        </p:nvSpPr>
        <p:spPr bwMode="auto">
          <a:xfrm rot="-5400000">
            <a:off x="-114299" y="4013200"/>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268298" name="Text Box 1034"/>
          <p:cNvSpPr txBox="1">
            <a:spLocks noChangeArrowheads="1"/>
          </p:cNvSpPr>
          <p:nvPr/>
        </p:nvSpPr>
        <p:spPr bwMode="auto">
          <a:xfrm rot="-5400000">
            <a:off x="3759201" y="3987800"/>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r>
              <a:rPr lang="en-GB" sz="2000">
                <a:solidFill>
                  <a:schemeClr val="bg1"/>
                </a:solidFill>
              </a:rPr>
              <a:t>f</a:t>
            </a:r>
            <a:r>
              <a:rPr lang="en-GB" sz="2000">
                <a:solidFill>
                  <a:schemeClr val="bg1"/>
                </a:solidFill>
                <a:latin typeface="Symbol" pitchFamily="18" charset="2"/>
              </a:rPr>
              <a:t>n</a:t>
            </a:r>
          </a:p>
        </p:txBody>
      </p:sp>
      <p:sp>
        <p:nvSpPr>
          <p:cNvPr id="268300" name="Freeform 1036"/>
          <p:cNvSpPr>
            <a:spLocks/>
          </p:cNvSpPr>
          <p:nvPr/>
        </p:nvSpPr>
        <p:spPr bwMode="auto">
          <a:xfrm>
            <a:off x="1582738" y="3519488"/>
            <a:ext cx="1873250" cy="1660525"/>
          </a:xfrm>
          <a:custGeom>
            <a:avLst/>
            <a:gdLst>
              <a:gd name="T0" fmla="*/ 0 w 1180"/>
              <a:gd name="T1" fmla="*/ 379 h 1046"/>
              <a:gd name="T2" fmla="*/ 393 w 1180"/>
              <a:gd name="T3" fmla="*/ 50 h 1046"/>
              <a:gd name="T4" fmla="*/ 649 w 1180"/>
              <a:gd name="T5" fmla="*/ 681 h 1046"/>
              <a:gd name="T6" fmla="*/ 1180 w 1180"/>
              <a:gd name="T7" fmla="*/ 1046 h 1046"/>
            </a:gdLst>
            <a:ahLst/>
            <a:cxnLst>
              <a:cxn ang="0">
                <a:pos x="T0" y="T1"/>
              </a:cxn>
              <a:cxn ang="0">
                <a:pos x="T2" y="T3"/>
              </a:cxn>
              <a:cxn ang="0">
                <a:pos x="T4" y="T5"/>
              </a:cxn>
              <a:cxn ang="0">
                <a:pos x="T6" y="T7"/>
              </a:cxn>
            </a:cxnLst>
            <a:rect l="0" t="0" r="r" b="b"/>
            <a:pathLst>
              <a:path w="1180" h="1046">
                <a:moveTo>
                  <a:pt x="0" y="379"/>
                </a:moveTo>
                <a:cubicBezTo>
                  <a:pt x="65" y="324"/>
                  <a:pt x="285" y="0"/>
                  <a:pt x="393" y="50"/>
                </a:cubicBezTo>
                <a:cubicBezTo>
                  <a:pt x="501" y="100"/>
                  <a:pt x="518" y="515"/>
                  <a:pt x="649" y="681"/>
                </a:cubicBezTo>
                <a:cubicBezTo>
                  <a:pt x="780" y="847"/>
                  <a:pt x="1070" y="970"/>
                  <a:pt x="1180" y="1046"/>
                </a:cubicBez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304" name="Freeform 1040"/>
          <p:cNvSpPr>
            <a:spLocks/>
          </p:cNvSpPr>
          <p:nvPr/>
        </p:nvSpPr>
        <p:spPr bwMode="auto">
          <a:xfrm>
            <a:off x="5664200" y="3778250"/>
            <a:ext cx="2319338" cy="1471613"/>
          </a:xfrm>
          <a:custGeom>
            <a:avLst/>
            <a:gdLst>
              <a:gd name="T0" fmla="*/ 0 w 1461"/>
              <a:gd name="T1" fmla="*/ 0 h 927"/>
              <a:gd name="T2" fmla="*/ 601 w 1461"/>
              <a:gd name="T3" fmla="*/ 104 h 927"/>
              <a:gd name="T4" fmla="*/ 939 w 1461"/>
              <a:gd name="T5" fmla="*/ 534 h 927"/>
              <a:gd name="T6" fmla="*/ 1461 w 1461"/>
              <a:gd name="T7" fmla="*/ 927 h 927"/>
            </a:gdLst>
            <a:ahLst/>
            <a:cxnLst>
              <a:cxn ang="0">
                <a:pos x="T0" y="T1"/>
              </a:cxn>
              <a:cxn ang="0">
                <a:pos x="T2" y="T3"/>
              </a:cxn>
              <a:cxn ang="0">
                <a:pos x="T4" y="T5"/>
              </a:cxn>
              <a:cxn ang="0">
                <a:pos x="T6" y="T7"/>
              </a:cxn>
            </a:cxnLst>
            <a:rect l="0" t="0" r="r" b="b"/>
            <a:pathLst>
              <a:path w="1461" h="927">
                <a:moveTo>
                  <a:pt x="0" y="0"/>
                </a:moveTo>
                <a:cubicBezTo>
                  <a:pt x="100" y="17"/>
                  <a:pt x="444" y="15"/>
                  <a:pt x="601" y="104"/>
                </a:cubicBezTo>
                <a:cubicBezTo>
                  <a:pt x="758" y="193"/>
                  <a:pt x="796" y="397"/>
                  <a:pt x="939" y="534"/>
                </a:cubicBezTo>
                <a:cubicBezTo>
                  <a:pt x="1082" y="671"/>
                  <a:pt x="1352" y="845"/>
                  <a:pt x="1461" y="927"/>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305" name="Rectangle 1041"/>
          <p:cNvSpPr>
            <a:spLocks noGrp="1" noChangeArrowheads="1"/>
          </p:cNvSpPr>
          <p:nvPr>
            <p:ph type="title"/>
          </p:nvPr>
        </p:nvSpPr>
        <p:spPr>
          <a:xfrm>
            <a:off x="685800" y="238125"/>
            <a:ext cx="7772400" cy="1143000"/>
          </a:xfrm>
          <a:noFill/>
          <a:ln/>
        </p:spPr>
        <p:txBody>
          <a:bodyPr/>
          <a:lstStyle/>
          <a:p>
            <a:r>
              <a:rPr lang="en-GB" b="1">
                <a:solidFill>
                  <a:srgbClr val="FFCC00"/>
                </a:solidFill>
              </a:rPr>
              <a:t>Hybrid plasma</a:t>
            </a:r>
          </a:p>
        </p:txBody>
      </p:sp>
      <p:sp>
        <p:nvSpPr>
          <p:cNvPr id="268306" name="Text Box 1042"/>
          <p:cNvSpPr txBox="1">
            <a:spLocks noChangeArrowheads="1"/>
          </p:cNvSpPr>
          <p:nvPr/>
        </p:nvSpPr>
        <p:spPr bwMode="auto">
          <a:xfrm>
            <a:off x="6097588" y="6402388"/>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n</a:t>
            </a:r>
          </a:p>
        </p:txBody>
      </p:sp>
      <p:sp>
        <p:nvSpPr>
          <p:cNvPr id="268307" name="Text Box 1043"/>
          <p:cNvSpPr txBox="1">
            <a:spLocks noChangeArrowheads="1"/>
          </p:cNvSpPr>
          <p:nvPr/>
        </p:nvSpPr>
        <p:spPr bwMode="auto">
          <a:xfrm>
            <a:off x="1589088" y="634047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2000">
                <a:solidFill>
                  <a:schemeClr val="bg1"/>
                </a:solidFill>
              </a:rPr>
              <a:t>Log </a:t>
            </a:r>
            <a:r>
              <a:rPr lang="en-GB" sz="2000">
                <a:solidFill>
                  <a:schemeClr val="bg1"/>
                </a:solidFill>
                <a:latin typeface="Symbol" pitchFamily="18" charset="2"/>
              </a:rPr>
              <a:t>g</a:t>
            </a:r>
          </a:p>
        </p:txBody>
      </p:sp>
      <p:sp>
        <p:nvSpPr>
          <p:cNvPr id="268308" name="Line 1044"/>
          <p:cNvSpPr>
            <a:spLocks noChangeShapeType="1"/>
          </p:cNvSpPr>
          <p:nvPr/>
        </p:nvSpPr>
        <p:spPr bwMode="auto">
          <a:xfrm>
            <a:off x="1709738" y="3616325"/>
            <a:ext cx="1828800" cy="1177925"/>
          </a:xfrm>
          <a:prstGeom prst="line">
            <a:avLst/>
          </a:prstGeom>
          <a:noFill/>
          <a:ln w="381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309" name="Text Box 1045"/>
          <p:cNvSpPr txBox="1">
            <a:spLocks noChangeArrowheads="1"/>
          </p:cNvSpPr>
          <p:nvPr/>
        </p:nvSpPr>
        <p:spPr bwMode="auto">
          <a:xfrm>
            <a:off x="1271588" y="5294313"/>
            <a:ext cx="22733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pPr>
            <a:r>
              <a:rPr lang="en-GB">
                <a:solidFill>
                  <a:schemeClr val="bg1"/>
                </a:solidFill>
              </a:rPr>
              <a:t>N (</a:t>
            </a:r>
            <a:r>
              <a:rPr lang="en-GB">
                <a:solidFill>
                  <a:schemeClr val="bg1"/>
                </a:solidFill>
                <a:latin typeface="Symbol" pitchFamily="18" charset="2"/>
              </a:rPr>
              <a:t>g</a:t>
            </a:r>
            <a:r>
              <a:rPr lang="en-GB">
                <a:solidFill>
                  <a:schemeClr val="bg1"/>
                </a:solidFill>
              </a:rPr>
              <a:t>) </a:t>
            </a:r>
            <a:r>
              <a:rPr lang="en-GB">
                <a:solidFill>
                  <a:schemeClr val="bg1"/>
                </a:solidFill>
                <a:sym typeface="Symbol" pitchFamily="18" charset="2"/>
              </a:rPr>
              <a:t> </a:t>
            </a:r>
            <a:r>
              <a:rPr lang="en-GB">
                <a:solidFill>
                  <a:schemeClr val="bg1"/>
                </a:solidFill>
                <a:latin typeface="Symbol" pitchFamily="18" charset="2"/>
                <a:sym typeface="Symbol" pitchFamily="18" charset="2"/>
              </a:rPr>
              <a:t>g</a:t>
            </a:r>
            <a:r>
              <a:rPr lang="en-GB" baseline="30000">
                <a:solidFill>
                  <a:schemeClr val="bg1"/>
                </a:solidFill>
                <a:latin typeface="Symbol" pitchFamily="18" charset="2"/>
                <a:sym typeface="Symbol" pitchFamily="18" charset="2"/>
              </a:rPr>
              <a:t>-</a:t>
            </a:r>
            <a:r>
              <a:rPr lang="en-GB" baseline="30000">
                <a:solidFill>
                  <a:schemeClr val="bg1"/>
                </a:solidFill>
                <a:sym typeface="Symbol" pitchFamily="18" charset="2"/>
              </a:rPr>
              <a:t>p</a:t>
            </a:r>
            <a:endParaRPr lang="en-GB">
              <a:solidFill>
                <a:schemeClr val="bg1"/>
              </a:solidFill>
            </a:endParaRPr>
          </a:p>
          <a:p>
            <a:endParaRPr lang="en-GB">
              <a:solidFill>
                <a:schemeClr val="bg1"/>
              </a:solidFill>
            </a:endParaRPr>
          </a:p>
        </p:txBody>
      </p:sp>
      <p:sp>
        <p:nvSpPr>
          <p:cNvPr id="268310" name="Line 1046"/>
          <p:cNvSpPr>
            <a:spLocks noChangeShapeType="1"/>
          </p:cNvSpPr>
          <p:nvPr/>
        </p:nvSpPr>
        <p:spPr bwMode="auto">
          <a:xfrm>
            <a:off x="3440113" y="4735513"/>
            <a:ext cx="0" cy="1292225"/>
          </a:xfrm>
          <a:prstGeom prst="line">
            <a:avLst/>
          </a:prstGeom>
          <a:noFill/>
          <a:ln w="952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68311" name="Rectangle 1047"/>
          <p:cNvSpPr>
            <a:spLocks noChangeArrowheads="1"/>
          </p:cNvSpPr>
          <p:nvPr/>
        </p:nvSpPr>
        <p:spPr bwMode="auto">
          <a:xfrm>
            <a:off x="5067300" y="6402388"/>
            <a:ext cx="549275"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90000"/>
              </a:lnSpc>
              <a:spcBef>
                <a:spcPct val="20000"/>
              </a:spcBef>
            </a:pPr>
            <a:r>
              <a:rPr lang="en-GB">
                <a:solidFill>
                  <a:schemeClr val="bg1"/>
                </a:solidFill>
                <a:latin typeface="Symbol" pitchFamily="18" charset="2"/>
              </a:rPr>
              <a:t>e</a:t>
            </a:r>
            <a:r>
              <a:rPr lang="en-GB" baseline="-25000">
                <a:solidFill>
                  <a:schemeClr val="bg1"/>
                </a:solidFill>
              </a:rPr>
              <a:t>in</a:t>
            </a:r>
            <a:r>
              <a:rPr lang="en-GB">
                <a:solidFill>
                  <a:srgbClr val="FFFF99"/>
                </a:solidFill>
              </a:rPr>
              <a:t> </a:t>
            </a:r>
          </a:p>
        </p:txBody>
      </p:sp>
      <p:sp>
        <p:nvSpPr>
          <p:cNvPr id="268312" name="Text Box 1048"/>
          <p:cNvSpPr txBox="1">
            <a:spLocks noChangeArrowheads="1"/>
          </p:cNvSpPr>
          <p:nvPr/>
        </p:nvSpPr>
        <p:spPr bwMode="auto">
          <a:xfrm>
            <a:off x="2870200" y="6340475"/>
            <a:ext cx="14525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latin typeface="Symbol" pitchFamily="18" charset="2"/>
              </a:rPr>
              <a:t>g</a:t>
            </a:r>
            <a:r>
              <a:rPr lang="en-GB" baseline="-25000">
                <a:solidFill>
                  <a:schemeClr val="bg1"/>
                </a:solidFill>
              </a:rPr>
              <a:t>max</a:t>
            </a:r>
          </a:p>
        </p:txBody>
      </p:sp>
      <p:sp>
        <p:nvSpPr>
          <p:cNvPr id="268313" name="Rectangle 1049"/>
          <p:cNvSpPr>
            <a:spLocks noGrp="1" noChangeArrowheads="1"/>
          </p:cNvSpPr>
          <p:nvPr>
            <p:ph type="body" sz="half" idx="1"/>
          </p:nvPr>
        </p:nvSpPr>
        <p:spPr>
          <a:xfrm>
            <a:off x="193675" y="1114425"/>
            <a:ext cx="8918575" cy="1965325"/>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dirty="0">
                <a:solidFill>
                  <a:srgbClr val="FFFF99"/>
                </a:solidFill>
              </a:rPr>
              <a:t>Optically thick </a:t>
            </a:r>
            <a:r>
              <a:rPr lang="en-GB" sz="2400" dirty="0" err="1">
                <a:solidFill>
                  <a:srgbClr val="FFFF99"/>
                </a:solidFill>
              </a:rPr>
              <a:t>nonthermal</a:t>
            </a:r>
            <a:r>
              <a:rPr lang="en-GB" sz="2400" dirty="0">
                <a:solidFill>
                  <a:srgbClr val="FFFF99"/>
                </a:solidFill>
              </a:rPr>
              <a:t> ? Contradiction? </a:t>
            </a:r>
          </a:p>
          <a:p>
            <a:r>
              <a:rPr lang="en-GB" sz="2400" dirty="0">
                <a:solidFill>
                  <a:srgbClr val="FFFF99"/>
                </a:solidFill>
              </a:rPr>
              <a:t>Multiple scattering </a:t>
            </a:r>
            <a:r>
              <a:rPr lang="en-GB" sz="2400" dirty="0">
                <a:solidFill>
                  <a:srgbClr val="FFFF99"/>
                </a:solidFill>
                <a:latin typeface="Symbol" pitchFamily="18" charset="2"/>
              </a:rPr>
              <a:t>t</a:t>
            </a:r>
            <a:r>
              <a:rPr lang="en-GB" sz="2400" dirty="0">
                <a:solidFill>
                  <a:srgbClr val="FFFF99"/>
                </a:solidFill>
              </a:rPr>
              <a:t>&gt;1 implies electron </a:t>
            </a:r>
            <a:r>
              <a:rPr lang="en-GB" sz="2400" dirty="0" err="1">
                <a:solidFill>
                  <a:srgbClr val="FFFF99"/>
                </a:solidFill>
              </a:rPr>
              <a:t>thermalise</a:t>
            </a:r>
            <a:endParaRPr lang="en-GB" sz="2400" dirty="0">
              <a:solidFill>
                <a:srgbClr val="FFFF99"/>
              </a:solidFill>
            </a:endParaRPr>
          </a:p>
          <a:p>
            <a:r>
              <a:rPr lang="en-GB" sz="2400" dirty="0">
                <a:solidFill>
                  <a:srgbClr val="FFFF99"/>
                </a:solidFill>
              </a:rPr>
              <a:t>Coulomb collisions –between electrons. Most efficient at low </a:t>
            </a:r>
            <a:r>
              <a:rPr lang="en-GB" sz="2400" dirty="0">
                <a:solidFill>
                  <a:srgbClr val="FFFF99"/>
                </a:solidFill>
                <a:latin typeface="Symbol" pitchFamily="18" charset="2"/>
              </a:rPr>
              <a:t>g</a:t>
            </a:r>
            <a:endParaRPr lang="en-GB" sz="2400" dirty="0">
              <a:solidFill>
                <a:srgbClr val="FFFF99"/>
              </a:solidFill>
            </a:endParaRPr>
          </a:p>
          <a:p>
            <a:r>
              <a:rPr lang="en-GB" sz="2400" dirty="0">
                <a:solidFill>
                  <a:srgbClr val="FFFF99"/>
                </a:solidFill>
              </a:rPr>
              <a:t>Compton collisions – cooling  </a:t>
            </a:r>
            <a:r>
              <a:rPr lang="en-GB" sz="2400" dirty="0">
                <a:solidFill>
                  <a:srgbClr val="FFFF99"/>
                </a:solidFill>
                <a:latin typeface="Symbol" pitchFamily="18" charset="2"/>
              </a:rPr>
              <a:t>g</a:t>
            </a:r>
            <a:r>
              <a:rPr lang="en-GB" sz="2400" baseline="30000" dirty="0">
                <a:solidFill>
                  <a:srgbClr val="FFFF99"/>
                </a:solidFill>
              </a:rPr>
              <a:t>2 </a:t>
            </a:r>
            <a:r>
              <a:rPr lang="en-GB" sz="2400" dirty="0">
                <a:solidFill>
                  <a:srgbClr val="FFFF99"/>
                </a:solidFill>
              </a:rPr>
              <a:t>so most efficient at high </a:t>
            </a:r>
            <a:r>
              <a:rPr lang="en-GB" sz="2400" dirty="0">
                <a:solidFill>
                  <a:srgbClr val="FFFF99"/>
                </a:solidFill>
                <a:latin typeface="Symbol" pitchFamily="18" charset="2"/>
              </a:rPr>
              <a:t>g</a:t>
            </a:r>
            <a:endParaRPr lang="en-GB" sz="2400" baseline="30000" dirty="0">
              <a:solidFill>
                <a:srgbClr val="FFFF99"/>
              </a:solidFill>
            </a:endParaRPr>
          </a:p>
          <a:p>
            <a:endParaRPr lang="en-GB" sz="2400" dirty="0">
              <a:solidFill>
                <a:srgbClr val="FFFF99"/>
              </a:solidFill>
            </a:endParaRPr>
          </a:p>
        </p:txBody>
      </p:sp>
      <p:sp>
        <p:nvSpPr>
          <p:cNvPr id="268314" name="Freeform 1050"/>
          <p:cNvSpPr>
            <a:spLocks/>
          </p:cNvSpPr>
          <p:nvPr/>
        </p:nvSpPr>
        <p:spPr bwMode="auto">
          <a:xfrm>
            <a:off x="5626100" y="3776663"/>
            <a:ext cx="1873250" cy="1406525"/>
          </a:xfrm>
          <a:custGeom>
            <a:avLst/>
            <a:gdLst>
              <a:gd name="T0" fmla="*/ 0 w 1180"/>
              <a:gd name="T1" fmla="*/ 219 h 886"/>
              <a:gd name="T2" fmla="*/ 378 w 1180"/>
              <a:gd name="T3" fmla="*/ 50 h 886"/>
              <a:gd name="T4" fmla="*/ 649 w 1180"/>
              <a:gd name="T5" fmla="*/ 521 h 886"/>
              <a:gd name="T6" fmla="*/ 1180 w 1180"/>
              <a:gd name="T7" fmla="*/ 886 h 886"/>
            </a:gdLst>
            <a:ahLst/>
            <a:cxnLst>
              <a:cxn ang="0">
                <a:pos x="T0" y="T1"/>
              </a:cxn>
              <a:cxn ang="0">
                <a:pos x="T2" y="T3"/>
              </a:cxn>
              <a:cxn ang="0">
                <a:pos x="T4" y="T5"/>
              </a:cxn>
              <a:cxn ang="0">
                <a:pos x="T6" y="T7"/>
              </a:cxn>
            </a:cxnLst>
            <a:rect l="0" t="0" r="r" b="b"/>
            <a:pathLst>
              <a:path w="1180" h="886">
                <a:moveTo>
                  <a:pt x="0" y="219"/>
                </a:moveTo>
                <a:cubicBezTo>
                  <a:pt x="63" y="191"/>
                  <a:pt x="270" y="0"/>
                  <a:pt x="378" y="50"/>
                </a:cubicBezTo>
                <a:cubicBezTo>
                  <a:pt x="486" y="100"/>
                  <a:pt x="515" y="382"/>
                  <a:pt x="649" y="521"/>
                </a:cubicBezTo>
                <a:cubicBezTo>
                  <a:pt x="783" y="660"/>
                  <a:pt x="1070" y="810"/>
                  <a:pt x="1180" y="886"/>
                </a:cubicBezTo>
              </a:path>
            </a:pathLst>
          </a:custGeom>
          <a:noFill/>
          <a:ln w="127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318" name="Freeform 1054"/>
          <p:cNvSpPr>
            <a:spLocks/>
          </p:cNvSpPr>
          <p:nvPr/>
        </p:nvSpPr>
        <p:spPr bwMode="auto">
          <a:xfrm>
            <a:off x="6069013" y="3956050"/>
            <a:ext cx="1887537" cy="1406525"/>
          </a:xfrm>
          <a:custGeom>
            <a:avLst/>
            <a:gdLst>
              <a:gd name="T0" fmla="*/ 0 w 1180"/>
              <a:gd name="T1" fmla="*/ 219 h 886"/>
              <a:gd name="T2" fmla="*/ 378 w 1180"/>
              <a:gd name="T3" fmla="*/ 50 h 886"/>
              <a:gd name="T4" fmla="*/ 649 w 1180"/>
              <a:gd name="T5" fmla="*/ 521 h 886"/>
              <a:gd name="T6" fmla="*/ 1180 w 1180"/>
              <a:gd name="T7" fmla="*/ 886 h 886"/>
            </a:gdLst>
            <a:ahLst/>
            <a:cxnLst>
              <a:cxn ang="0">
                <a:pos x="T0" y="T1"/>
              </a:cxn>
              <a:cxn ang="0">
                <a:pos x="T2" y="T3"/>
              </a:cxn>
              <a:cxn ang="0">
                <a:pos x="T4" y="T5"/>
              </a:cxn>
              <a:cxn ang="0">
                <a:pos x="T6" y="T7"/>
              </a:cxn>
            </a:cxnLst>
            <a:rect l="0" t="0" r="r" b="b"/>
            <a:pathLst>
              <a:path w="1180" h="886">
                <a:moveTo>
                  <a:pt x="0" y="219"/>
                </a:moveTo>
                <a:cubicBezTo>
                  <a:pt x="63" y="191"/>
                  <a:pt x="270" y="0"/>
                  <a:pt x="378" y="50"/>
                </a:cubicBezTo>
                <a:cubicBezTo>
                  <a:pt x="486" y="100"/>
                  <a:pt x="515" y="382"/>
                  <a:pt x="649" y="521"/>
                </a:cubicBezTo>
                <a:cubicBezTo>
                  <a:pt x="783" y="660"/>
                  <a:pt x="1070" y="810"/>
                  <a:pt x="1180" y="886"/>
                </a:cubicBezTo>
              </a:path>
            </a:pathLst>
          </a:custGeom>
          <a:noFill/>
          <a:ln w="127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319" name="Freeform 1055"/>
          <p:cNvSpPr>
            <a:spLocks/>
          </p:cNvSpPr>
          <p:nvPr/>
        </p:nvSpPr>
        <p:spPr bwMode="auto">
          <a:xfrm>
            <a:off x="4826000" y="3336925"/>
            <a:ext cx="952500" cy="2598738"/>
          </a:xfrm>
          <a:custGeom>
            <a:avLst/>
            <a:gdLst>
              <a:gd name="T0" fmla="*/ 0 w 600"/>
              <a:gd name="T1" fmla="*/ 1589 h 1637"/>
              <a:gd name="T2" fmla="*/ 424 w 600"/>
              <a:gd name="T3" fmla="*/ 261 h 1637"/>
              <a:gd name="T4" fmla="*/ 552 w 600"/>
              <a:gd name="T5" fmla="*/ 229 h 1637"/>
              <a:gd name="T6" fmla="*/ 600 w 600"/>
              <a:gd name="T7" fmla="*/ 1637 h 1637"/>
            </a:gdLst>
            <a:ahLst/>
            <a:cxnLst>
              <a:cxn ang="0">
                <a:pos x="T0" y="T1"/>
              </a:cxn>
              <a:cxn ang="0">
                <a:pos x="T2" y="T3"/>
              </a:cxn>
              <a:cxn ang="0">
                <a:pos x="T4" y="T5"/>
              </a:cxn>
              <a:cxn ang="0">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rnd" cmpd="sng">
            <a:solidFill>
              <a:srgbClr val="FFCC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8320" name="Freeform 1056"/>
          <p:cNvSpPr>
            <a:spLocks/>
          </p:cNvSpPr>
          <p:nvPr/>
        </p:nvSpPr>
        <p:spPr bwMode="auto">
          <a:xfrm>
            <a:off x="5094288" y="3765550"/>
            <a:ext cx="654050" cy="1446213"/>
          </a:xfrm>
          <a:custGeom>
            <a:avLst/>
            <a:gdLst>
              <a:gd name="T0" fmla="*/ 0 w 412"/>
              <a:gd name="T1" fmla="*/ 911 h 911"/>
              <a:gd name="T2" fmla="*/ 251 w 412"/>
              <a:gd name="T3" fmla="*/ 148 h 911"/>
              <a:gd name="T4" fmla="*/ 379 w 412"/>
              <a:gd name="T5" fmla="*/ 116 h 911"/>
              <a:gd name="T6" fmla="*/ 412 w 412"/>
              <a:gd name="T7" fmla="*/ 847 h 911"/>
            </a:gdLst>
            <a:ahLst/>
            <a:cxnLst>
              <a:cxn ang="0">
                <a:pos x="T0" y="T1"/>
              </a:cxn>
              <a:cxn ang="0">
                <a:pos x="T2" y="T3"/>
              </a:cxn>
              <a:cxn ang="0">
                <a:pos x="T4" y="T5"/>
              </a:cxn>
              <a:cxn ang="0">
                <a:pos x="T6" y="T7"/>
              </a:cxn>
            </a:cxnLst>
            <a:rect l="0" t="0" r="r" b="b"/>
            <a:pathLst>
              <a:path w="412" h="911">
                <a:moveTo>
                  <a:pt x="0" y="911"/>
                </a:moveTo>
                <a:cubicBezTo>
                  <a:pt x="40" y="784"/>
                  <a:pt x="188" y="280"/>
                  <a:pt x="251" y="148"/>
                </a:cubicBezTo>
                <a:cubicBezTo>
                  <a:pt x="314" y="16"/>
                  <a:pt x="352" y="0"/>
                  <a:pt x="379" y="116"/>
                </a:cubicBezTo>
                <a:cubicBezTo>
                  <a:pt x="406" y="232"/>
                  <a:pt x="405" y="695"/>
                  <a:pt x="412" y="84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59267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709613" y="1190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Very high state</a:t>
            </a:r>
          </a:p>
        </p:txBody>
      </p:sp>
      <p:pic>
        <p:nvPicPr>
          <p:cNvPr id="313347" name="Picture 3" descr="1550_vhs"/>
          <p:cNvPicPr>
            <a:picLocks noChangeAspect="1" noChangeArrowheads="1"/>
          </p:cNvPicPr>
          <p:nvPr/>
        </p:nvPicPr>
        <p:blipFill>
          <a:blip r:embed="rId2" cstate="print">
            <a:extLst>
              <a:ext uri="{28A0092B-C50C-407E-A947-70E740481C1C}">
                <a14:useLocalDpi xmlns:a14="http://schemas.microsoft.com/office/drawing/2010/main" val="0"/>
              </a:ext>
            </a:extLst>
          </a:blip>
          <a:srcRect l="10945" t="49110" r="29579" b="23204"/>
          <a:stretch>
            <a:fillRect/>
          </a:stretch>
        </p:blipFill>
        <p:spPr bwMode="auto">
          <a:xfrm>
            <a:off x="938213" y="2062163"/>
            <a:ext cx="7308850" cy="4814887"/>
          </a:xfrm>
          <a:prstGeom prst="rect">
            <a:avLst/>
          </a:prstGeom>
          <a:noFill/>
          <a:extLst>
            <a:ext uri="{909E8E84-426E-40DD-AFC4-6F175D3DCCD1}">
              <a14:hiddenFill xmlns:a14="http://schemas.microsoft.com/office/drawing/2010/main">
                <a:solidFill>
                  <a:srgbClr val="FFFFFF"/>
                </a:solidFill>
              </a14:hiddenFill>
            </a:ext>
          </a:extLst>
        </p:spPr>
      </p:pic>
      <p:sp>
        <p:nvSpPr>
          <p:cNvPr id="313348" name="Text Box 4"/>
          <p:cNvSpPr txBox="1">
            <a:spLocks noChangeArrowheads="1"/>
          </p:cNvSpPr>
          <p:nvPr/>
        </p:nvSpPr>
        <p:spPr bwMode="auto">
          <a:xfrm rot="-5400000">
            <a:off x="6980238" y="5686425"/>
            <a:ext cx="30924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600">
                <a:solidFill>
                  <a:srgbClr val="FFFF99"/>
                </a:solidFill>
              </a:rPr>
              <a:t>Gierlinski &amp; Done 2003</a:t>
            </a:r>
            <a:endParaRPr lang="en-US" sz="1600">
              <a:solidFill>
                <a:srgbClr val="FFFF99"/>
              </a:solidFill>
            </a:endParaRPr>
          </a:p>
        </p:txBody>
      </p:sp>
      <p:sp>
        <p:nvSpPr>
          <p:cNvPr id="313349" name="Rectangle 5"/>
          <p:cNvSpPr>
            <a:spLocks noChangeArrowheads="1"/>
          </p:cNvSpPr>
          <p:nvPr/>
        </p:nvSpPr>
        <p:spPr bwMode="auto">
          <a:xfrm>
            <a:off x="412750" y="1152525"/>
            <a:ext cx="873125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GB">
                <a:solidFill>
                  <a:srgbClr val="FFFF99"/>
                </a:solidFill>
              </a:rPr>
              <a:t>Complex curvature – 2 electron dist, one thermal, one nonthermal ?     </a:t>
            </a:r>
          </a:p>
          <a:p>
            <a:pPr algn="l"/>
            <a:r>
              <a:rPr lang="en-GB">
                <a:solidFill>
                  <a:srgbClr val="FFFF99"/>
                </a:solidFill>
              </a:rPr>
              <a:t>Or hybrid - single electron dist, low E thermal, high E nonthermal </a:t>
            </a:r>
            <a:endParaRPr lang="en-US">
              <a:solidFill>
                <a:srgbClr val="FFFF99"/>
              </a:solidFill>
            </a:endParaRPr>
          </a:p>
        </p:txBody>
      </p:sp>
    </p:spTree>
    <p:extLst>
      <p:ext uri="{BB962C8B-B14F-4D97-AF65-F5344CB8AC3E}">
        <p14:creationId xmlns:p14="http://schemas.microsoft.com/office/powerpoint/2010/main" val="12618210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09613" y="-138113"/>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Conclusions</a:t>
            </a:r>
          </a:p>
        </p:txBody>
      </p:sp>
      <p:sp>
        <p:nvSpPr>
          <p:cNvPr id="61443" name="Rectangle 3"/>
          <p:cNvSpPr>
            <a:spLocks noGrp="1" noChangeArrowheads="1"/>
          </p:cNvSpPr>
          <p:nvPr>
            <p:ph type="body" sz="half" idx="1"/>
          </p:nvPr>
        </p:nvSpPr>
        <p:spPr>
          <a:xfrm>
            <a:off x="0" y="714375"/>
            <a:ext cx="9144000" cy="5162550"/>
          </a:xfrm>
        </p:spPr>
        <p:txBody>
          <a:bodyPr/>
          <a:lstStyle/>
          <a:p>
            <a:pPr eaLnBrk="1" hangingPunct="1">
              <a:defRPr/>
            </a:pPr>
            <a:r>
              <a:rPr lang="en-GB" sz="2800" dirty="0" smtClean="0">
                <a:solidFill>
                  <a:srgbClr val="FFFF99"/>
                </a:solidFill>
              </a:rPr>
              <a:t>Hard X-rays can be made from Compton scattering – some plasma with very energetic electrons</a:t>
            </a:r>
          </a:p>
          <a:p>
            <a:pPr eaLnBrk="1" hangingPunct="1">
              <a:defRPr/>
            </a:pPr>
            <a:r>
              <a:rPr lang="en-GB" sz="2800" dirty="0" smtClean="0">
                <a:solidFill>
                  <a:srgbClr val="FFFF99"/>
                </a:solidFill>
              </a:rPr>
              <a:t>Plasma is thermal (BUT NOT BLACKBODY!) in low/hard state kT~100keV, tau~1 power </a:t>
            </a:r>
            <a:r>
              <a:rPr lang="en-GB" sz="2800" dirty="0" err="1" smtClean="0">
                <a:solidFill>
                  <a:srgbClr val="FFFF99"/>
                </a:solidFill>
              </a:rPr>
              <a:t>Lh</a:t>
            </a:r>
            <a:r>
              <a:rPr lang="en-GB" sz="2800" dirty="0" smtClean="0">
                <a:solidFill>
                  <a:srgbClr val="FFFF99"/>
                </a:solidFill>
              </a:rPr>
              <a:t>. Seed photons from disc and/or self generated </a:t>
            </a:r>
            <a:r>
              <a:rPr lang="en-GB" sz="2800" dirty="0" err="1" smtClean="0">
                <a:solidFill>
                  <a:srgbClr val="FFFF99"/>
                </a:solidFill>
              </a:rPr>
              <a:t>cyclo</a:t>
            </a:r>
            <a:r>
              <a:rPr lang="en-GB" sz="2800" dirty="0" smtClean="0">
                <a:solidFill>
                  <a:srgbClr val="FFFF99"/>
                </a:solidFill>
              </a:rPr>
              <a:t>-synchrotron </a:t>
            </a:r>
            <a:r>
              <a:rPr lang="en-GB" sz="2800" dirty="0" err="1" smtClean="0">
                <a:solidFill>
                  <a:srgbClr val="FFFF99"/>
                </a:solidFill>
              </a:rPr>
              <a:t>Ls</a:t>
            </a:r>
            <a:endParaRPr lang="en-GB" sz="2800" dirty="0" smtClean="0">
              <a:solidFill>
                <a:srgbClr val="FFFF99"/>
              </a:solidFill>
            </a:endParaRPr>
          </a:p>
          <a:p>
            <a:pPr eaLnBrk="1" hangingPunct="1">
              <a:defRPr/>
            </a:pPr>
            <a:r>
              <a:rPr lang="en-GB" sz="2800" dirty="0" err="1" smtClean="0">
                <a:solidFill>
                  <a:srgbClr val="FFFF99"/>
                </a:solidFill>
              </a:rPr>
              <a:t>Lh</a:t>
            </a:r>
            <a:r>
              <a:rPr lang="en-GB" sz="2800" dirty="0" smtClean="0">
                <a:solidFill>
                  <a:srgbClr val="FFFF99"/>
                </a:solidFill>
              </a:rPr>
              <a:t>&gt;&gt;</a:t>
            </a:r>
            <a:r>
              <a:rPr lang="en-GB" sz="2800" dirty="0" err="1" smtClean="0">
                <a:solidFill>
                  <a:srgbClr val="FFFF99"/>
                </a:solidFill>
              </a:rPr>
              <a:t>Ls</a:t>
            </a:r>
            <a:r>
              <a:rPr lang="en-GB" sz="2800" dirty="0" smtClean="0">
                <a:solidFill>
                  <a:srgbClr val="FFFF99"/>
                </a:solidFill>
              </a:rPr>
              <a:t>, and not all seed photons we see are seen by X-ray source -   constraints on geometry</a:t>
            </a:r>
          </a:p>
          <a:p>
            <a:pPr eaLnBrk="1" hangingPunct="1">
              <a:defRPr/>
            </a:pPr>
            <a:r>
              <a:rPr lang="en-GB" sz="2800" dirty="0" smtClean="0">
                <a:solidFill>
                  <a:srgbClr val="FFFF99"/>
                </a:solidFill>
              </a:rPr>
              <a:t>Plasma is (mostly) </a:t>
            </a:r>
            <a:r>
              <a:rPr lang="en-GB" sz="2800" dirty="0" err="1" smtClean="0">
                <a:solidFill>
                  <a:srgbClr val="FFFF99"/>
                </a:solidFill>
              </a:rPr>
              <a:t>nonthermal</a:t>
            </a:r>
            <a:r>
              <a:rPr lang="en-GB" sz="2800" dirty="0" smtClean="0">
                <a:solidFill>
                  <a:srgbClr val="FFFF99"/>
                </a:solidFill>
              </a:rPr>
              <a:t> in high/soft state. Seed photons from disc</a:t>
            </a:r>
          </a:p>
          <a:p>
            <a:pPr eaLnBrk="1" hangingPunct="1">
              <a:defRPr/>
            </a:pPr>
            <a:r>
              <a:rPr lang="en-GB" sz="2800" dirty="0" smtClean="0">
                <a:solidFill>
                  <a:srgbClr val="FFFF99"/>
                </a:solidFill>
              </a:rPr>
              <a:t>Spectra require both </a:t>
            </a:r>
            <a:r>
              <a:rPr lang="en-GB" sz="2800" dirty="0" err="1" smtClean="0">
                <a:solidFill>
                  <a:srgbClr val="FFFF99"/>
                </a:solidFill>
              </a:rPr>
              <a:t>both</a:t>
            </a:r>
            <a:r>
              <a:rPr lang="en-GB" sz="2800" dirty="0" smtClean="0">
                <a:solidFill>
                  <a:srgbClr val="FFFF99"/>
                </a:solidFill>
              </a:rPr>
              <a:t> thermal and </a:t>
            </a:r>
            <a:r>
              <a:rPr lang="en-GB" sz="2800" dirty="0" err="1" smtClean="0">
                <a:solidFill>
                  <a:srgbClr val="FFFF99"/>
                </a:solidFill>
              </a:rPr>
              <a:t>nonthermal</a:t>
            </a:r>
            <a:r>
              <a:rPr lang="en-GB" sz="2800" dirty="0">
                <a:solidFill>
                  <a:srgbClr val="FFFF99"/>
                </a:solidFill>
              </a:rPr>
              <a:t> </a:t>
            </a:r>
            <a:r>
              <a:rPr lang="en-GB" sz="2800" dirty="0" smtClean="0">
                <a:solidFill>
                  <a:srgbClr val="FFFF99"/>
                </a:solidFill>
              </a:rPr>
              <a:t>components in intermediate /very high states – hybrid plasma or two components?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286000"/>
            <a:ext cx="8458200" cy="1143000"/>
          </a:xfrm>
          <a:ln/>
          <a:extLst>
            <a:ext uri="{91240B29-F687-4F45-9708-019B960494DF}">
              <a14:hiddenLine xmlns:a14="http://schemas.microsoft.com/office/drawing/2010/main" w="9525">
                <a:solidFill>
                  <a:srgbClr val="FFCC00"/>
                </a:solidFill>
                <a:miter lim="800000"/>
                <a:headEnd/>
                <a:tailEnd/>
              </a14:hiddenLine>
            </a:ext>
          </a:extLst>
        </p:spPr>
        <p:txBody>
          <a:bodyPr/>
          <a:lstStyle/>
          <a:p>
            <a:r>
              <a:rPr lang="en-GB" b="1">
                <a:solidFill>
                  <a:srgbClr val="FFCC00"/>
                </a:solidFill>
              </a:rPr>
              <a:t>Photons and matter: absorption</a:t>
            </a:r>
            <a:r>
              <a:rPr lang="en-GB">
                <a:solidFill>
                  <a:srgbClr val="FFCC00"/>
                </a:solidFill>
              </a:rPr>
              <a:t> </a:t>
            </a:r>
          </a:p>
        </p:txBody>
      </p:sp>
      <p:sp>
        <p:nvSpPr>
          <p:cNvPr id="2051" name="Rectangle 3"/>
          <p:cNvSpPr>
            <a:spLocks noGrp="1" noChangeArrowheads="1"/>
          </p:cNvSpPr>
          <p:nvPr>
            <p:ph type="subTitle" idx="1"/>
          </p:nvPr>
        </p:nvSpPr>
        <p:spPr/>
        <p:txBody>
          <a:bodyPr/>
          <a:lstStyle/>
          <a:p>
            <a:r>
              <a:rPr lang="en-GB" b="1">
                <a:solidFill>
                  <a:srgbClr val="FFCC00"/>
                </a:solidFill>
              </a:rPr>
              <a:t>Chris Done</a:t>
            </a:r>
          </a:p>
          <a:p>
            <a:r>
              <a:rPr lang="en-GB" b="1">
                <a:solidFill>
                  <a:srgbClr val="FFCC00"/>
                </a:solidFill>
              </a:rPr>
              <a:t>University of Durham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134938" y="-61913"/>
            <a:ext cx="832326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Gas in our galaxy</a:t>
            </a:r>
          </a:p>
        </p:txBody>
      </p:sp>
      <p:pic>
        <p:nvPicPr>
          <p:cNvPr id="40970" name="Picture 10" descr="milkyway_aopd"/>
          <p:cNvPicPr>
            <a:picLocks noChangeAspect="1" noChangeArrowheads="1"/>
          </p:cNvPicPr>
          <p:nvPr/>
        </p:nvPicPr>
        <p:blipFill>
          <a:blip r:embed="rId3">
            <a:extLst>
              <a:ext uri="{28A0092B-C50C-407E-A947-70E740481C1C}">
                <a14:useLocalDpi xmlns:a14="http://schemas.microsoft.com/office/drawing/2010/main" val="0"/>
              </a:ext>
            </a:extLst>
          </a:blip>
          <a:srcRect r="12970"/>
          <a:stretch>
            <a:fillRect/>
          </a:stretch>
        </p:blipFill>
        <p:spPr bwMode="auto">
          <a:xfrm>
            <a:off x="827088" y="1052513"/>
            <a:ext cx="7488237" cy="5564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4938" y="-61913"/>
            <a:ext cx="832326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Gas in other galaxies</a:t>
            </a:r>
          </a:p>
        </p:txBody>
      </p:sp>
      <p:pic>
        <p:nvPicPr>
          <p:cNvPr id="46084" name="Picture 4" descr="edg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268413"/>
            <a:ext cx="4191000" cy="5207000"/>
          </a:xfrm>
          <a:prstGeom prst="rect">
            <a:avLst/>
          </a:prstGeom>
          <a:noFill/>
          <a:extLst>
            <a:ext uri="{909E8E84-426E-40DD-AFC4-6F175D3DCCD1}">
              <a14:hiddenFill xmlns:a14="http://schemas.microsoft.com/office/drawing/2010/main">
                <a:solidFill>
                  <a:srgbClr val="FFFFFF"/>
                </a:solidFill>
              </a14:hiddenFill>
            </a:ext>
          </a:extLst>
        </p:spPr>
      </p:pic>
      <p:sp>
        <p:nvSpPr>
          <p:cNvPr id="46085" name="Rectangle 5"/>
          <p:cNvSpPr>
            <a:spLocks noChangeArrowheads="1"/>
          </p:cNvSpPr>
          <p:nvPr/>
        </p:nvSpPr>
        <p:spPr bwMode="auto">
          <a:xfrm>
            <a:off x="176213" y="2636838"/>
            <a:ext cx="381952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spcBef>
                <a:spcPts val="1188"/>
              </a:spcBef>
              <a:buClr>
                <a:srgbClr val="FFFF99"/>
              </a:buClr>
              <a:buSzPct val="99000"/>
            </a:pPr>
            <a:endParaRPr lang="en-GB">
              <a:solidFill>
                <a:srgbClr val="FFFF99"/>
              </a:solidFill>
            </a:endParaRPr>
          </a:p>
          <a:p>
            <a:pPr marL="342900" indent="-342900" algn="l" eaLnBrk="0" hangingPunct="0">
              <a:spcBef>
                <a:spcPts val="1188"/>
              </a:spcBef>
              <a:buClr>
                <a:srgbClr val="FFFF99"/>
              </a:buClr>
              <a:buSzPct val="99000"/>
              <a:buFontTx/>
              <a:buChar char="•"/>
            </a:pPr>
            <a:r>
              <a:rPr lang="en-GB">
                <a:solidFill>
                  <a:srgbClr val="FFFF99"/>
                </a:solidFill>
              </a:rPr>
              <a:t>Look through host galaxy when looking at AGN or x-ray sources in other galaxies </a:t>
            </a:r>
          </a:p>
          <a:p>
            <a:pPr marL="342900" indent="-342900" algn="l" eaLnBrk="0" hangingPunct="0">
              <a:spcBef>
                <a:spcPts val="1188"/>
              </a:spcBef>
              <a:buClr>
                <a:srgbClr val="FFFF99"/>
              </a:buClr>
              <a:buSzPct val="99000"/>
              <a:buFontTx/>
              <a:buChar char="•"/>
            </a:pPr>
            <a:endParaRPr lang="en-GB">
              <a:solidFill>
                <a:srgbClr val="FFFF9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388" y="1581150"/>
            <a:ext cx="3692525" cy="4700588"/>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p:cNvSpPr>
            <a:spLocks noChangeArrowheads="1"/>
          </p:cNvSpPr>
          <p:nvPr/>
        </p:nvSpPr>
        <p:spPr bwMode="auto">
          <a:xfrm>
            <a:off x="134938" y="-61913"/>
            <a:ext cx="832326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Gas close to AGN</a:t>
            </a:r>
          </a:p>
        </p:txBody>
      </p:sp>
      <p:sp>
        <p:nvSpPr>
          <p:cNvPr id="44036" name="Rectangle 4"/>
          <p:cNvSpPr>
            <a:spLocks noChangeArrowheads="1"/>
          </p:cNvSpPr>
          <p:nvPr/>
        </p:nvSpPr>
        <p:spPr bwMode="auto">
          <a:xfrm>
            <a:off x="176213" y="2132013"/>
            <a:ext cx="4500562"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spcBef>
                <a:spcPts val="1188"/>
              </a:spcBef>
              <a:buClr>
                <a:srgbClr val="FFFF99"/>
              </a:buClr>
              <a:buSzPct val="99000"/>
            </a:pPr>
            <a:endParaRPr lang="en-GB">
              <a:solidFill>
                <a:srgbClr val="FFFF99"/>
              </a:solidFill>
            </a:endParaRPr>
          </a:p>
          <a:p>
            <a:pPr marL="342900" indent="-342900" algn="l" eaLnBrk="0" hangingPunct="0">
              <a:spcBef>
                <a:spcPts val="1188"/>
              </a:spcBef>
              <a:buClr>
                <a:srgbClr val="FFFF99"/>
              </a:buClr>
              <a:buSzPct val="99000"/>
              <a:buFontTx/>
              <a:buChar char="•"/>
            </a:pPr>
            <a:r>
              <a:rPr lang="en-GB">
                <a:solidFill>
                  <a:srgbClr val="FFFF99"/>
                </a:solidFill>
              </a:rPr>
              <a:t>Cold gas associated with nucleus: torus </a:t>
            </a:r>
          </a:p>
          <a:p>
            <a:pPr marL="342900" indent="-342900" algn="l" eaLnBrk="0" hangingPunct="0">
              <a:spcBef>
                <a:spcPts val="1188"/>
              </a:spcBef>
              <a:buClr>
                <a:srgbClr val="FFFF99"/>
              </a:buClr>
              <a:buSzPct val="99000"/>
              <a:buFontTx/>
              <a:buChar char="•"/>
            </a:pPr>
            <a:r>
              <a:rPr lang="en-GB">
                <a:solidFill>
                  <a:srgbClr val="FFFF99"/>
                </a:solidFill>
              </a:rPr>
              <a:t>Ionised gas BLR/NLR clouds</a:t>
            </a:r>
          </a:p>
          <a:p>
            <a:pPr marL="342900" indent="-342900" algn="l" eaLnBrk="0" hangingPunct="0">
              <a:spcBef>
                <a:spcPts val="1188"/>
              </a:spcBef>
              <a:buClr>
                <a:srgbClr val="FFFF99"/>
              </a:buClr>
              <a:buSzPct val="99000"/>
              <a:buFontTx/>
              <a:buChar char="•"/>
            </a:pPr>
            <a:r>
              <a:rPr lang="en-GB">
                <a:solidFill>
                  <a:srgbClr val="FFFF99"/>
                </a:solidFill>
              </a:rPr>
              <a:t>Ionised gas as scattering region where see polarised BLR in some Seyfert 2’s</a:t>
            </a:r>
          </a:p>
          <a:p>
            <a:pPr marL="342900" indent="-342900" algn="l" eaLnBrk="0" hangingPunct="0">
              <a:spcBef>
                <a:spcPts val="1188"/>
              </a:spcBef>
              <a:buClr>
                <a:srgbClr val="FFFF99"/>
              </a:buClr>
              <a:buSzPct val="99000"/>
              <a:buFontTx/>
              <a:buChar char="•"/>
            </a:pPr>
            <a:endParaRPr lang="en-GB">
              <a:solidFill>
                <a:srgbClr val="FFFF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66700"/>
            <a:ext cx="7772400" cy="1143000"/>
          </a:xfrm>
        </p:spPr>
        <p:txBody>
          <a:bodyPr/>
          <a:lstStyle/>
          <a:p>
            <a:r>
              <a:rPr lang="en-GB" b="1" smtClean="0">
                <a:solidFill>
                  <a:srgbClr val="FFCC00"/>
                </a:solidFill>
              </a:rPr>
              <a:t>How much scattering ? </a:t>
            </a:r>
          </a:p>
        </p:txBody>
      </p:sp>
      <p:sp>
        <p:nvSpPr>
          <p:cNvPr id="37891" name="Rectangle 3"/>
          <p:cNvSpPr>
            <a:spLocks noGrp="1" noChangeArrowheads="1"/>
          </p:cNvSpPr>
          <p:nvPr>
            <p:ph type="body" sz="half" idx="1"/>
          </p:nvPr>
        </p:nvSpPr>
        <p:spPr>
          <a:xfrm>
            <a:off x="266700" y="2732088"/>
            <a:ext cx="4432300" cy="2314575"/>
          </a:xfrm>
          <a:noFill/>
          <a:extLst>
            <a:ext uri="{91240B29-F687-4F45-9708-019B960494DF}">
              <a14:hiddenLine xmlns:a14="http://schemas.microsoft.com/office/drawing/2010/main" w="9525">
                <a:solidFill>
                  <a:srgbClr val="006600"/>
                </a:solidFill>
                <a:miter lim="800000"/>
                <a:headEnd/>
                <a:tailEnd/>
              </a14:hiddenLine>
            </a:ext>
          </a:extLst>
        </p:spPr>
        <p:txBody>
          <a:bodyPr/>
          <a:lstStyle/>
          <a:p>
            <a:r>
              <a:rPr lang="en-GB" smtClean="0">
                <a:solidFill>
                  <a:srgbClr val="FFFF99"/>
                </a:solidFill>
              </a:rPr>
              <a:t>Compton scattering seed photons from accretion disk. Photon energy boosted by factor </a:t>
            </a:r>
            <a:r>
              <a:rPr lang="en-GB" smtClean="0">
                <a:solidFill>
                  <a:srgbClr val="FFFF99"/>
                </a:solidFill>
                <a:latin typeface="Symbol" pitchFamily="18" charset="2"/>
              </a:rPr>
              <a:t>De/e </a:t>
            </a:r>
            <a:r>
              <a:rPr lang="en-GB" smtClean="0">
                <a:solidFill>
                  <a:srgbClr val="FFFF99"/>
                </a:solidFill>
              </a:rPr>
              <a:t>~ 4</a:t>
            </a:r>
            <a:r>
              <a:rPr lang="en-GB" smtClean="0">
                <a:solidFill>
                  <a:srgbClr val="FFFF99"/>
                </a:solidFill>
                <a:latin typeface="Symbol" pitchFamily="18" charset="2"/>
              </a:rPr>
              <a:t>Q+16Q</a:t>
            </a:r>
            <a:r>
              <a:rPr lang="en-GB" baseline="30000" smtClean="0">
                <a:solidFill>
                  <a:srgbClr val="FFFF99"/>
                </a:solidFill>
                <a:latin typeface="Symbol" pitchFamily="18" charset="2"/>
              </a:rPr>
              <a:t>2</a:t>
            </a:r>
            <a:r>
              <a:rPr lang="en-GB" baseline="30000" smtClean="0">
                <a:solidFill>
                  <a:srgbClr val="FFFF99"/>
                </a:solidFill>
              </a:rPr>
              <a:t> </a:t>
            </a:r>
            <a:r>
              <a:rPr lang="en-GB" smtClean="0">
                <a:solidFill>
                  <a:srgbClr val="FFFF99"/>
                </a:solidFill>
              </a:rPr>
              <a:t>if thermal in each scattering.</a:t>
            </a:r>
          </a:p>
          <a:p>
            <a:pPr>
              <a:spcBef>
                <a:spcPct val="0"/>
              </a:spcBef>
              <a:buFontTx/>
              <a:buNone/>
            </a:pPr>
            <a:endParaRPr lang="en-GB" smtClean="0">
              <a:solidFill>
                <a:srgbClr val="FFFF99"/>
              </a:solidFill>
              <a:latin typeface="Symbol" pitchFamily="18" charset="2"/>
            </a:endParaRPr>
          </a:p>
        </p:txBody>
      </p:sp>
      <p:sp>
        <p:nvSpPr>
          <p:cNvPr id="37892" name="Freeform 4"/>
          <p:cNvSpPr>
            <a:spLocks/>
          </p:cNvSpPr>
          <p:nvPr/>
        </p:nvSpPr>
        <p:spPr bwMode="auto">
          <a:xfrm>
            <a:off x="6062663" y="2879725"/>
            <a:ext cx="1112837" cy="1008063"/>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FF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893" name="Line 5"/>
          <p:cNvSpPr>
            <a:spLocks noChangeShapeType="1"/>
          </p:cNvSpPr>
          <p:nvPr/>
        </p:nvSpPr>
        <p:spPr bwMode="auto">
          <a:xfrm flipV="1">
            <a:off x="5969000" y="4046538"/>
            <a:ext cx="1143000" cy="431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894" name="Freeform 6"/>
          <p:cNvSpPr>
            <a:spLocks/>
          </p:cNvSpPr>
          <p:nvPr/>
        </p:nvSpPr>
        <p:spPr bwMode="auto">
          <a:xfrm rot="-4853058">
            <a:off x="7321550" y="3251200"/>
            <a:ext cx="738188" cy="592138"/>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00FF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895" name="Line 7"/>
          <p:cNvSpPr>
            <a:spLocks noChangeShapeType="1"/>
          </p:cNvSpPr>
          <p:nvPr/>
        </p:nvSpPr>
        <p:spPr bwMode="auto">
          <a:xfrm>
            <a:off x="7378700" y="4059238"/>
            <a:ext cx="508000" cy="1524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09550"/>
            <a:ext cx="7772400" cy="1143000"/>
          </a:xfrm>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b="1">
                <a:solidFill>
                  <a:srgbClr val="FFCC00"/>
                </a:solidFill>
              </a:rPr>
              <a:t>Winds from accretion disc</a:t>
            </a:r>
            <a:endParaRPr lang="en-GB" b="1" baseline="-25000">
              <a:solidFill>
                <a:srgbClr val="3333FF"/>
              </a:solidFill>
            </a:endParaRPr>
          </a:p>
        </p:txBody>
      </p:sp>
      <p:pic>
        <p:nvPicPr>
          <p:cNvPr id="29700" name="Picture 4" descr="proga200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8248" t="49689" r="38782" b="36728"/>
          <a:stretch>
            <a:fillRect/>
          </a:stretch>
        </p:blipFill>
        <p:spPr bwMode="auto">
          <a:xfrm>
            <a:off x="76200" y="2487613"/>
            <a:ext cx="8915400" cy="3989387"/>
          </a:xfrm>
          <a:prstGeom prst="rect">
            <a:avLst/>
          </a:prstGeom>
          <a:noFill/>
          <a:extLst>
            <a:ext uri="{909E8E84-426E-40DD-AFC4-6F175D3DCCD1}">
              <a14:hiddenFill xmlns:a14="http://schemas.microsoft.com/office/drawing/2010/main">
                <a:solidFill>
                  <a:srgbClr val="FFFFFF"/>
                </a:solidFill>
              </a14:hiddenFill>
            </a:ext>
          </a:extLst>
        </p:spPr>
      </p:pic>
      <p:sp>
        <p:nvSpPr>
          <p:cNvPr id="29701" name="Text Box 5"/>
          <p:cNvSpPr txBox="1">
            <a:spLocks noChangeArrowheads="1"/>
          </p:cNvSpPr>
          <p:nvPr/>
        </p:nvSpPr>
        <p:spPr bwMode="auto">
          <a:xfrm>
            <a:off x="7170738" y="6521450"/>
            <a:ext cx="2582862" cy="336550"/>
          </a:xfrm>
          <a:prstGeom prst="rect">
            <a:avLst/>
          </a:prstGeom>
          <a:noFill/>
          <a:ln>
            <a:noFill/>
          </a:ln>
          <a:effectLst/>
          <a:extLst>
            <a:ext uri="{909E8E84-426E-40DD-AFC4-6F175D3DCCD1}">
              <a14:hiddenFill xmlns:a14="http://schemas.microsoft.com/office/drawing/2010/main">
                <a:gradFill rotWithShape="0">
                  <a:gsLst>
                    <a:gs pos="0">
                      <a:srgbClr val="99CCFF"/>
                    </a:gs>
                    <a:gs pos="100000">
                      <a:srgbClr val="465E75"/>
                    </a:gs>
                  </a:gsLst>
                  <a:lin ang="162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GB" sz="1600">
                <a:solidFill>
                  <a:srgbClr val="FFFF99"/>
                </a:solidFill>
              </a:rPr>
              <a:t>Proga 2003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381000" y="228600"/>
            <a:ext cx="8382000" cy="1143000"/>
          </a:xfrm>
        </p:spPr>
        <p:txBody>
          <a:bodyPr/>
          <a:lstStyle/>
          <a:p>
            <a:r>
              <a:rPr lang="en-GB" b="1">
                <a:solidFill>
                  <a:srgbClr val="FFCC00"/>
                </a:solidFill>
              </a:rPr>
              <a:t>Disc and accretion curtain</a:t>
            </a:r>
            <a:endParaRPr lang="en-GB">
              <a:solidFill>
                <a:srgbClr val="FFCC00"/>
              </a:solidFill>
            </a:endParaRPr>
          </a:p>
        </p:txBody>
      </p:sp>
      <p:sp>
        <p:nvSpPr>
          <p:cNvPr id="30724" name="Rectangle 1028"/>
          <p:cNvSpPr>
            <a:spLocks noGrp="1" noChangeArrowheads="1"/>
          </p:cNvSpPr>
          <p:nvPr>
            <p:ph type="body" sz="half" idx="1"/>
          </p:nvPr>
        </p:nvSpPr>
        <p:spPr>
          <a:xfrm>
            <a:off x="330200" y="1295400"/>
            <a:ext cx="8813800" cy="1193800"/>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pPr>
              <a:lnSpc>
                <a:spcPct val="90000"/>
              </a:lnSpc>
            </a:pPr>
            <a:r>
              <a:rPr lang="en-GB" sz="2400">
                <a:solidFill>
                  <a:srgbClr val="FFFF99"/>
                </a:solidFill>
              </a:rPr>
              <a:t>Intermediate polars (DQ Hers) for white dwarf accretion </a:t>
            </a:r>
          </a:p>
          <a:p>
            <a:pPr>
              <a:lnSpc>
                <a:spcPct val="90000"/>
              </a:lnSpc>
            </a:pPr>
            <a:r>
              <a:rPr lang="en-GB" sz="2400">
                <a:solidFill>
                  <a:srgbClr val="FFFF99"/>
                </a:solidFill>
              </a:rPr>
              <a:t>Accreting millisecond pulsars (LMXB) and accretion powered pulsars (HMXRB) for neutron stars (probably highly ionised)</a:t>
            </a:r>
          </a:p>
        </p:txBody>
      </p:sp>
      <p:pic>
        <p:nvPicPr>
          <p:cNvPr id="30725" name="Picture 1029" descr="ipdiagram"/>
          <p:cNvPicPr preferRelativeResize="0">
            <a:picLocks noChangeArrowheads="1"/>
          </p:cNvPicPr>
          <p:nvPr/>
        </p:nvPicPr>
        <p:blipFill>
          <a:blip r:embed="rId2" cstate="print">
            <a:extLst>
              <a:ext uri="{28A0092B-C50C-407E-A947-70E740481C1C}">
                <a14:useLocalDpi xmlns:a14="http://schemas.microsoft.com/office/drawing/2010/main" val="0"/>
              </a:ext>
            </a:extLst>
          </a:blip>
          <a:srcRect l="20068" t="21765" r="25783" b="32857"/>
          <a:stretch>
            <a:fillRect/>
          </a:stretch>
        </p:blipFill>
        <p:spPr bwMode="auto">
          <a:xfrm>
            <a:off x="1676400" y="2971800"/>
            <a:ext cx="57912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381000" y="228600"/>
            <a:ext cx="8382000" cy="1143000"/>
          </a:xfrm>
        </p:spPr>
        <p:txBody>
          <a:bodyPr/>
          <a:lstStyle/>
          <a:p>
            <a:r>
              <a:rPr lang="en-GB" b="1">
                <a:solidFill>
                  <a:srgbClr val="FFCC00"/>
                </a:solidFill>
              </a:rPr>
              <a:t>Disk and accretion curtain</a:t>
            </a:r>
            <a:r>
              <a:rPr lang="en-GB">
                <a:solidFill>
                  <a:srgbClr val="FFCC00"/>
                </a:solidFill>
              </a:rPr>
              <a:t>  </a:t>
            </a:r>
          </a:p>
        </p:txBody>
      </p:sp>
      <p:pic>
        <p:nvPicPr>
          <p:cNvPr id="27652" name="Picture 1028" descr="ip"/>
          <p:cNvPicPr preferRelativeResize="0">
            <a:picLocks noChangeArrowheads="1"/>
          </p:cNvPicPr>
          <p:nvPr/>
        </p:nvPicPr>
        <p:blipFill>
          <a:blip r:embed="rId2" cstate="print">
            <a:extLst>
              <a:ext uri="{28A0092B-C50C-407E-A947-70E740481C1C}">
                <a14:useLocalDpi xmlns:a14="http://schemas.microsoft.com/office/drawing/2010/main" val="0"/>
              </a:ext>
            </a:extLst>
          </a:blip>
          <a:srcRect t="22101" r="4344" b="23056"/>
          <a:stretch>
            <a:fillRect/>
          </a:stretch>
        </p:blipFill>
        <p:spPr bwMode="auto">
          <a:xfrm>
            <a:off x="1708150" y="1524000"/>
            <a:ext cx="629285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81000" y="228600"/>
            <a:ext cx="8382000" cy="1143000"/>
          </a:xfrm>
        </p:spPr>
        <p:txBody>
          <a:bodyPr/>
          <a:lstStyle/>
          <a:p>
            <a:r>
              <a:rPr lang="en-GB">
                <a:solidFill>
                  <a:srgbClr val="FFCC00"/>
                </a:solidFill>
              </a:rPr>
              <a:t>Polars (WD only)</a:t>
            </a:r>
          </a:p>
        </p:txBody>
      </p:sp>
      <p:pic>
        <p:nvPicPr>
          <p:cNvPr id="26628" name="Picture 1028" descr="am_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8001000" cy="492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381000" y="228600"/>
            <a:ext cx="8382000" cy="1143000"/>
          </a:xfrm>
        </p:spPr>
        <p:txBody>
          <a:bodyPr/>
          <a:lstStyle/>
          <a:p>
            <a:r>
              <a:rPr lang="en-GB">
                <a:solidFill>
                  <a:srgbClr val="FFCC00"/>
                </a:solidFill>
              </a:rPr>
              <a:t> </a:t>
            </a:r>
            <a:r>
              <a:rPr lang="en-GB" b="1">
                <a:solidFill>
                  <a:srgbClr val="FFCC00"/>
                </a:solidFill>
              </a:rPr>
              <a:t>Accretion column</a:t>
            </a:r>
          </a:p>
        </p:txBody>
      </p:sp>
      <p:pic>
        <p:nvPicPr>
          <p:cNvPr id="32772" name="Picture 1028" descr="pola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t="32890" r="5621" b="32890"/>
          <a:stretch>
            <a:fillRect/>
          </a:stretch>
        </p:blipFill>
        <p:spPr bwMode="auto">
          <a:xfrm>
            <a:off x="793750" y="1598613"/>
            <a:ext cx="7969250" cy="4090987"/>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1029"/>
          <p:cNvSpPr txBox="1">
            <a:spLocks noChangeArrowheads="1"/>
          </p:cNvSpPr>
          <p:nvPr/>
        </p:nvSpPr>
        <p:spPr bwMode="auto">
          <a:xfrm>
            <a:off x="5759450" y="5734050"/>
            <a:ext cx="338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rgbClr val="FFFF99"/>
                </a:solidFill>
              </a:rPr>
              <a:t>Magdziarz &amp; Done 1999</a:t>
            </a:r>
            <a:endParaRPr lang="en-US" sz="1600">
              <a:solidFill>
                <a:srgbClr val="FFFF9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neutral</a:t>
            </a:r>
            <a:r>
              <a:rPr lang="en-GB">
                <a:solidFill>
                  <a:srgbClr val="FFCC00"/>
                </a:solidFill>
              </a:rPr>
              <a:t> </a:t>
            </a:r>
          </a:p>
        </p:txBody>
      </p:sp>
      <p:sp>
        <p:nvSpPr>
          <p:cNvPr id="13321" name="Rectangle 9"/>
          <p:cNvSpPr>
            <a:spLocks noGrp="1" noChangeArrowheads="1"/>
          </p:cNvSpPr>
          <p:nvPr>
            <p:ph type="body" sz="half" idx="1"/>
          </p:nvPr>
        </p:nvSpPr>
        <p:spPr>
          <a:xfrm>
            <a:off x="323850" y="1557338"/>
            <a:ext cx="8351838" cy="4084637"/>
          </a:xfrm>
          <a:noFill/>
          <a:ln/>
        </p:spPr>
        <p:txBody>
          <a:bodyPr/>
          <a:lstStyle/>
          <a:p>
            <a:pPr>
              <a:buFontTx/>
              <a:buNone/>
            </a:pPr>
            <a:endParaRPr lang="en-GB">
              <a:solidFill>
                <a:srgbClr val="FFFF99"/>
              </a:solidFill>
            </a:endParaRPr>
          </a:p>
          <a:p>
            <a:r>
              <a:rPr lang="en-GB" sz="2400">
                <a:solidFill>
                  <a:srgbClr val="FFFF99"/>
                </a:solidFill>
              </a:rPr>
              <a:t>Characterised by N</a:t>
            </a:r>
            <a:r>
              <a:rPr lang="en-GB" sz="2400" baseline="-25000">
                <a:solidFill>
                  <a:srgbClr val="FFFF99"/>
                </a:solidFill>
              </a:rPr>
              <a:t>H</a:t>
            </a:r>
            <a:r>
              <a:rPr lang="en-GB" sz="2400">
                <a:solidFill>
                  <a:srgbClr val="FFFF99"/>
                </a:solidFill>
              </a:rPr>
              <a:t> – number of hydrogen atoms along a tube of area 1 cm</a:t>
            </a:r>
            <a:r>
              <a:rPr lang="en-GB" sz="2400" baseline="30000">
                <a:solidFill>
                  <a:srgbClr val="FFFF99"/>
                </a:solidFill>
              </a:rPr>
              <a:t>2</a:t>
            </a:r>
            <a:r>
              <a:rPr lang="en-GB" sz="2400">
                <a:solidFill>
                  <a:srgbClr val="FFFF99"/>
                </a:solidFill>
              </a:rPr>
              <a:t> between us and source </a:t>
            </a:r>
          </a:p>
        </p:txBody>
      </p:sp>
      <p:sp>
        <p:nvSpPr>
          <p:cNvPr id="13322" name="AutoShape 10"/>
          <p:cNvSpPr>
            <a:spLocks noChangeArrowheads="1"/>
          </p:cNvSpPr>
          <p:nvPr/>
        </p:nvSpPr>
        <p:spPr bwMode="auto">
          <a:xfrm rot="-5400000">
            <a:off x="4031456" y="1520032"/>
            <a:ext cx="1223963" cy="6769100"/>
          </a:xfrm>
          <a:prstGeom prst="can">
            <a:avLst>
              <a:gd name="adj" fmla="val 69771"/>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3" name="Oval 11"/>
          <p:cNvSpPr>
            <a:spLocks noChangeArrowheads="1"/>
          </p:cNvSpPr>
          <p:nvPr/>
        </p:nvSpPr>
        <p:spPr bwMode="auto">
          <a:xfrm>
            <a:off x="5292725" y="49418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24" name="Oval 12"/>
          <p:cNvSpPr>
            <a:spLocks noChangeArrowheads="1"/>
          </p:cNvSpPr>
          <p:nvPr/>
        </p:nvSpPr>
        <p:spPr bwMode="auto">
          <a:xfrm>
            <a:off x="2484438" y="43656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26" name="Oval 14"/>
          <p:cNvSpPr>
            <a:spLocks noChangeArrowheads="1"/>
          </p:cNvSpPr>
          <p:nvPr/>
        </p:nvSpPr>
        <p:spPr bwMode="auto">
          <a:xfrm>
            <a:off x="5076825" y="594995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27" name="Oval 15"/>
          <p:cNvSpPr>
            <a:spLocks noChangeArrowheads="1"/>
          </p:cNvSpPr>
          <p:nvPr/>
        </p:nvSpPr>
        <p:spPr bwMode="auto">
          <a:xfrm>
            <a:off x="3995738" y="364490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28" name="Oval 16"/>
          <p:cNvSpPr>
            <a:spLocks noChangeArrowheads="1"/>
          </p:cNvSpPr>
          <p:nvPr/>
        </p:nvSpPr>
        <p:spPr bwMode="auto">
          <a:xfrm>
            <a:off x="2916238" y="47974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29" name="Oval 17"/>
          <p:cNvSpPr>
            <a:spLocks noChangeArrowheads="1"/>
          </p:cNvSpPr>
          <p:nvPr/>
        </p:nvSpPr>
        <p:spPr bwMode="auto">
          <a:xfrm>
            <a:off x="3779838" y="49418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0" name="Oval 18"/>
          <p:cNvSpPr>
            <a:spLocks noChangeArrowheads="1"/>
          </p:cNvSpPr>
          <p:nvPr/>
        </p:nvSpPr>
        <p:spPr bwMode="auto">
          <a:xfrm>
            <a:off x="2555875" y="60213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1" name="Oval 19"/>
          <p:cNvSpPr>
            <a:spLocks noChangeArrowheads="1"/>
          </p:cNvSpPr>
          <p:nvPr/>
        </p:nvSpPr>
        <p:spPr bwMode="auto">
          <a:xfrm>
            <a:off x="3348038" y="53736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2" name="Oval 20"/>
          <p:cNvSpPr>
            <a:spLocks noChangeArrowheads="1"/>
          </p:cNvSpPr>
          <p:nvPr/>
        </p:nvSpPr>
        <p:spPr bwMode="auto">
          <a:xfrm>
            <a:off x="4211638" y="594995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3" name="Oval 21"/>
          <p:cNvSpPr>
            <a:spLocks noChangeArrowheads="1"/>
          </p:cNvSpPr>
          <p:nvPr/>
        </p:nvSpPr>
        <p:spPr bwMode="auto">
          <a:xfrm>
            <a:off x="2051050" y="35004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4" name="Oval 22"/>
          <p:cNvSpPr>
            <a:spLocks noChangeArrowheads="1"/>
          </p:cNvSpPr>
          <p:nvPr/>
        </p:nvSpPr>
        <p:spPr bwMode="auto">
          <a:xfrm>
            <a:off x="2771775" y="40052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6" name="Oval 24"/>
          <p:cNvSpPr>
            <a:spLocks noChangeArrowheads="1"/>
          </p:cNvSpPr>
          <p:nvPr/>
        </p:nvSpPr>
        <p:spPr bwMode="auto">
          <a:xfrm>
            <a:off x="3419475" y="407670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7" name="Oval 25"/>
          <p:cNvSpPr>
            <a:spLocks noChangeArrowheads="1"/>
          </p:cNvSpPr>
          <p:nvPr/>
        </p:nvSpPr>
        <p:spPr bwMode="auto">
          <a:xfrm>
            <a:off x="3563938" y="594995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38" name="Oval 26"/>
          <p:cNvSpPr>
            <a:spLocks noChangeArrowheads="1"/>
          </p:cNvSpPr>
          <p:nvPr/>
        </p:nvSpPr>
        <p:spPr bwMode="auto">
          <a:xfrm>
            <a:off x="5364163" y="44370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0" name="Oval 28"/>
          <p:cNvSpPr>
            <a:spLocks noChangeArrowheads="1"/>
          </p:cNvSpPr>
          <p:nvPr/>
        </p:nvSpPr>
        <p:spPr bwMode="auto">
          <a:xfrm>
            <a:off x="5795963" y="50133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1" name="Oval 29"/>
          <p:cNvSpPr>
            <a:spLocks noChangeArrowheads="1"/>
          </p:cNvSpPr>
          <p:nvPr/>
        </p:nvSpPr>
        <p:spPr bwMode="auto">
          <a:xfrm>
            <a:off x="5219700" y="364490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2" name="Oval 30"/>
          <p:cNvSpPr>
            <a:spLocks noChangeArrowheads="1"/>
          </p:cNvSpPr>
          <p:nvPr/>
        </p:nvSpPr>
        <p:spPr bwMode="auto">
          <a:xfrm>
            <a:off x="5867400" y="37163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3" name="Oval 31"/>
          <p:cNvSpPr>
            <a:spLocks noChangeArrowheads="1"/>
          </p:cNvSpPr>
          <p:nvPr/>
        </p:nvSpPr>
        <p:spPr bwMode="auto">
          <a:xfrm>
            <a:off x="6011863" y="55895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4" name="Oval 32"/>
          <p:cNvSpPr>
            <a:spLocks noChangeArrowheads="1"/>
          </p:cNvSpPr>
          <p:nvPr/>
        </p:nvSpPr>
        <p:spPr bwMode="auto">
          <a:xfrm>
            <a:off x="6659563" y="515620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5" name="Oval 33"/>
          <p:cNvSpPr>
            <a:spLocks noChangeArrowheads="1"/>
          </p:cNvSpPr>
          <p:nvPr/>
        </p:nvSpPr>
        <p:spPr bwMode="auto">
          <a:xfrm>
            <a:off x="7523163" y="53006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6" name="Oval 34"/>
          <p:cNvSpPr>
            <a:spLocks noChangeArrowheads="1"/>
          </p:cNvSpPr>
          <p:nvPr/>
        </p:nvSpPr>
        <p:spPr bwMode="auto">
          <a:xfrm>
            <a:off x="7091363" y="57324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7" name="Oval 35"/>
          <p:cNvSpPr>
            <a:spLocks noChangeArrowheads="1"/>
          </p:cNvSpPr>
          <p:nvPr/>
        </p:nvSpPr>
        <p:spPr bwMode="auto">
          <a:xfrm>
            <a:off x="6515100" y="43640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8" name="Oval 36"/>
          <p:cNvSpPr>
            <a:spLocks noChangeArrowheads="1"/>
          </p:cNvSpPr>
          <p:nvPr/>
        </p:nvSpPr>
        <p:spPr bwMode="auto">
          <a:xfrm>
            <a:off x="7162800" y="4435475"/>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49" name="Oval 37"/>
          <p:cNvSpPr>
            <a:spLocks noChangeArrowheads="1"/>
          </p:cNvSpPr>
          <p:nvPr/>
        </p:nvSpPr>
        <p:spPr bwMode="auto">
          <a:xfrm>
            <a:off x="7307263" y="63087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50" name="Oval 38"/>
          <p:cNvSpPr>
            <a:spLocks noChangeArrowheads="1"/>
          </p:cNvSpPr>
          <p:nvPr/>
        </p:nvSpPr>
        <p:spPr bwMode="auto">
          <a:xfrm>
            <a:off x="1258888" y="4292600"/>
            <a:ext cx="865187" cy="1223963"/>
          </a:xfrm>
          <a:prstGeom prst="ellipse">
            <a:avLst/>
          </a:prstGeom>
          <a:solidFill>
            <a:srgbClr val="FFFF00">
              <a:alpha val="49001"/>
            </a:srgbClr>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54" name="Text Box 42"/>
          <p:cNvSpPr txBox="1">
            <a:spLocks noChangeArrowheads="1"/>
          </p:cNvSpPr>
          <p:nvPr/>
        </p:nvSpPr>
        <p:spPr bwMode="auto">
          <a:xfrm>
            <a:off x="0" y="4508500"/>
            <a:ext cx="133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1cm</a:t>
            </a:r>
            <a:r>
              <a:rPr lang="en-GB" baseline="30000">
                <a:solidFill>
                  <a:srgbClr val="FFFF99"/>
                </a:solidFill>
              </a:rPr>
              <a:t>2</a:t>
            </a:r>
            <a:endParaRPr lang="en-US" baseline="30000">
              <a:solidFill>
                <a:srgbClr val="FFFF99"/>
              </a:solidFill>
            </a:endParaRPr>
          </a:p>
        </p:txBody>
      </p:sp>
      <p:sp>
        <p:nvSpPr>
          <p:cNvPr id="13355" name="Oval 43"/>
          <p:cNvSpPr>
            <a:spLocks noChangeArrowheads="1"/>
          </p:cNvSpPr>
          <p:nvPr/>
        </p:nvSpPr>
        <p:spPr bwMode="auto">
          <a:xfrm>
            <a:off x="6227763" y="44370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3356" name="Oval 44"/>
          <p:cNvSpPr>
            <a:spLocks noChangeArrowheads="1"/>
          </p:cNvSpPr>
          <p:nvPr/>
        </p:nvSpPr>
        <p:spPr bwMode="auto">
          <a:xfrm>
            <a:off x="4643438" y="50133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neutral</a:t>
            </a:r>
            <a:r>
              <a:rPr lang="en-GB">
                <a:solidFill>
                  <a:srgbClr val="FFCC00"/>
                </a:solidFill>
              </a:rPr>
              <a:t> </a:t>
            </a:r>
          </a:p>
        </p:txBody>
      </p:sp>
      <p:sp>
        <p:nvSpPr>
          <p:cNvPr id="89091" name="Rectangle 3"/>
          <p:cNvSpPr>
            <a:spLocks noGrp="1" noChangeArrowheads="1"/>
          </p:cNvSpPr>
          <p:nvPr>
            <p:ph type="body" sz="half" idx="1"/>
          </p:nvPr>
        </p:nvSpPr>
        <p:spPr>
          <a:xfrm>
            <a:off x="323850" y="1557338"/>
            <a:ext cx="8351838" cy="4084637"/>
          </a:xfrm>
          <a:noFill/>
          <a:ln/>
        </p:spPr>
        <p:txBody>
          <a:bodyPr/>
          <a:lstStyle/>
          <a:p>
            <a:pPr>
              <a:buFontTx/>
              <a:buNone/>
            </a:pPr>
            <a:endParaRPr lang="en-GB">
              <a:solidFill>
                <a:srgbClr val="FFFF99"/>
              </a:solidFill>
            </a:endParaRPr>
          </a:p>
          <a:p>
            <a:r>
              <a:rPr lang="en-GB" sz="2400">
                <a:solidFill>
                  <a:srgbClr val="FFFF99"/>
                </a:solidFill>
              </a:rPr>
              <a:t>Characterised by N</a:t>
            </a:r>
            <a:r>
              <a:rPr lang="en-GB" sz="2400" baseline="-25000">
                <a:solidFill>
                  <a:srgbClr val="FFFF99"/>
                </a:solidFill>
              </a:rPr>
              <a:t>H</a:t>
            </a:r>
            <a:r>
              <a:rPr lang="en-GB" sz="2400">
                <a:solidFill>
                  <a:srgbClr val="FFFF99"/>
                </a:solidFill>
              </a:rPr>
              <a:t> – number of hydrogen atoms along a tube of area 1 cm</a:t>
            </a:r>
            <a:r>
              <a:rPr lang="en-GB" sz="2400" baseline="30000">
                <a:solidFill>
                  <a:srgbClr val="FFFF99"/>
                </a:solidFill>
              </a:rPr>
              <a:t>2</a:t>
            </a:r>
            <a:r>
              <a:rPr lang="en-GB" sz="2400">
                <a:solidFill>
                  <a:srgbClr val="FFFF99"/>
                </a:solidFill>
              </a:rPr>
              <a:t> between us and source                                          </a:t>
            </a:r>
            <a:r>
              <a:rPr lang="en-GB" sz="2400">
                <a:solidFill>
                  <a:srgbClr val="FFCCFF"/>
                </a:solidFill>
                <a:latin typeface="Symbol" pitchFamily="18" charset="2"/>
              </a:rPr>
              <a:t>t</a:t>
            </a:r>
            <a:r>
              <a:rPr lang="en-GB" sz="2400">
                <a:solidFill>
                  <a:srgbClr val="FFCCFF"/>
                </a:solidFill>
              </a:rPr>
              <a:t>= </a:t>
            </a:r>
            <a:r>
              <a:rPr lang="en-GB" sz="2400">
                <a:solidFill>
                  <a:srgbClr val="FFFF99"/>
                </a:solidFill>
                <a:latin typeface="Symbol" pitchFamily="18" charset="2"/>
              </a:rPr>
              <a:t>s </a:t>
            </a:r>
            <a:r>
              <a:rPr lang="en-GB" sz="2400">
                <a:solidFill>
                  <a:srgbClr val="FFFF99"/>
                </a:solidFill>
              </a:rPr>
              <a:t>n R</a:t>
            </a:r>
            <a:r>
              <a:rPr lang="en-GB" sz="2400">
                <a:solidFill>
                  <a:srgbClr val="FFFF99"/>
                </a:solidFill>
                <a:latin typeface="Symbol" pitchFamily="18" charset="2"/>
              </a:rPr>
              <a:t> = s N</a:t>
            </a:r>
            <a:r>
              <a:rPr lang="en-GB" sz="2400" baseline="-25000">
                <a:solidFill>
                  <a:srgbClr val="FFFF99"/>
                </a:solidFill>
              </a:rPr>
              <a:t>H </a:t>
            </a:r>
            <a:endParaRPr lang="en-GB" sz="2400" baseline="-25000">
              <a:solidFill>
                <a:srgbClr val="FFFF99"/>
              </a:solidFill>
              <a:latin typeface="Symbol" pitchFamily="18" charset="2"/>
            </a:endParaRPr>
          </a:p>
        </p:txBody>
      </p:sp>
      <p:sp>
        <p:nvSpPr>
          <p:cNvPr id="89154" name="Oval 66"/>
          <p:cNvSpPr>
            <a:spLocks noChangeArrowheads="1"/>
          </p:cNvSpPr>
          <p:nvPr/>
        </p:nvSpPr>
        <p:spPr bwMode="auto">
          <a:xfrm>
            <a:off x="5292725" y="49418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55" name="Oval 67"/>
          <p:cNvSpPr>
            <a:spLocks noChangeArrowheads="1"/>
          </p:cNvSpPr>
          <p:nvPr/>
        </p:nvSpPr>
        <p:spPr bwMode="auto">
          <a:xfrm>
            <a:off x="2484438" y="43656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56" name="Oval 68"/>
          <p:cNvSpPr>
            <a:spLocks noChangeArrowheads="1"/>
          </p:cNvSpPr>
          <p:nvPr/>
        </p:nvSpPr>
        <p:spPr bwMode="auto">
          <a:xfrm>
            <a:off x="4643438" y="50133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57" name="Oval 69"/>
          <p:cNvSpPr>
            <a:spLocks noChangeArrowheads="1"/>
          </p:cNvSpPr>
          <p:nvPr/>
        </p:nvSpPr>
        <p:spPr bwMode="auto">
          <a:xfrm>
            <a:off x="5076825" y="594995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58" name="Oval 70"/>
          <p:cNvSpPr>
            <a:spLocks noChangeArrowheads="1"/>
          </p:cNvSpPr>
          <p:nvPr/>
        </p:nvSpPr>
        <p:spPr bwMode="auto">
          <a:xfrm>
            <a:off x="3995738" y="364490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59" name="Oval 71"/>
          <p:cNvSpPr>
            <a:spLocks noChangeArrowheads="1"/>
          </p:cNvSpPr>
          <p:nvPr/>
        </p:nvSpPr>
        <p:spPr bwMode="auto">
          <a:xfrm>
            <a:off x="2916238" y="47974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0" name="Oval 72"/>
          <p:cNvSpPr>
            <a:spLocks noChangeArrowheads="1"/>
          </p:cNvSpPr>
          <p:nvPr/>
        </p:nvSpPr>
        <p:spPr bwMode="auto">
          <a:xfrm>
            <a:off x="3779838" y="49418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1" name="Oval 73"/>
          <p:cNvSpPr>
            <a:spLocks noChangeArrowheads="1"/>
          </p:cNvSpPr>
          <p:nvPr/>
        </p:nvSpPr>
        <p:spPr bwMode="auto">
          <a:xfrm>
            <a:off x="2555875" y="60213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2" name="Oval 74"/>
          <p:cNvSpPr>
            <a:spLocks noChangeArrowheads="1"/>
          </p:cNvSpPr>
          <p:nvPr/>
        </p:nvSpPr>
        <p:spPr bwMode="auto">
          <a:xfrm>
            <a:off x="3348038" y="53736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3" name="Oval 75"/>
          <p:cNvSpPr>
            <a:spLocks noChangeArrowheads="1"/>
          </p:cNvSpPr>
          <p:nvPr/>
        </p:nvSpPr>
        <p:spPr bwMode="auto">
          <a:xfrm>
            <a:off x="4211638" y="594995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4" name="Oval 76"/>
          <p:cNvSpPr>
            <a:spLocks noChangeArrowheads="1"/>
          </p:cNvSpPr>
          <p:nvPr/>
        </p:nvSpPr>
        <p:spPr bwMode="auto">
          <a:xfrm>
            <a:off x="2051050" y="35004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5" name="Oval 77"/>
          <p:cNvSpPr>
            <a:spLocks noChangeArrowheads="1"/>
          </p:cNvSpPr>
          <p:nvPr/>
        </p:nvSpPr>
        <p:spPr bwMode="auto">
          <a:xfrm>
            <a:off x="2771775" y="40052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6" name="Oval 78"/>
          <p:cNvSpPr>
            <a:spLocks noChangeArrowheads="1"/>
          </p:cNvSpPr>
          <p:nvPr/>
        </p:nvSpPr>
        <p:spPr bwMode="auto">
          <a:xfrm>
            <a:off x="3419475" y="407670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7" name="Oval 79"/>
          <p:cNvSpPr>
            <a:spLocks noChangeArrowheads="1"/>
          </p:cNvSpPr>
          <p:nvPr/>
        </p:nvSpPr>
        <p:spPr bwMode="auto">
          <a:xfrm>
            <a:off x="3563938" y="594995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8" name="Oval 80"/>
          <p:cNvSpPr>
            <a:spLocks noChangeArrowheads="1"/>
          </p:cNvSpPr>
          <p:nvPr/>
        </p:nvSpPr>
        <p:spPr bwMode="auto">
          <a:xfrm>
            <a:off x="5364163" y="44370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69" name="Oval 81"/>
          <p:cNvSpPr>
            <a:spLocks noChangeArrowheads="1"/>
          </p:cNvSpPr>
          <p:nvPr/>
        </p:nvSpPr>
        <p:spPr bwMode="auto">
          <a:xfrm>
            <a:off x="6227763" y="44370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0" name="Oval 82"/>
          <p:cNvSpPr>
            <a:spLocks noChangeArrowheads="1"/>
          </p:cNvSpPr>
          <p:nvPr/>
        </p:nvSpPr>
        <p:spPr bwMode="auto">
          <a:xfrm>
            <a:off x="5795963" y="50133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1" name="Oval 83"/>
          <p:cNvSpPr>
            <a:spLocks noChangeArrowheads="1"/>
          </p:cNvSpPr>
          <p:nvPr/>
        </p:nvSpPr>
        <p:spPr bwMode="auto">
          <a:xfrm>
            <a:off x="5219700" y="364490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2" name="Oval 84"/>
          <p:cNvSpPr>
            <a:spLocks noChangeArrowheads="1"/>
          </p:cNvSpPr>
          <p:nvPr/>
        </p:nvSpPr>
        <p:spPr bwMode="auto">
          <a:xfrm>
            <a:off x="5867400" y="37163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3" name="Oval 85"/>
          <p:cNvSpPr>
            <a:spLocks noChangeArrowheads="1"/>
          </p:cNvSpPr>
          <p:nvPr/>
        </p:nvSpPr>
        <p:spPr bwMode="auto">
          <a:xfrm>
            <a:off x="6011863" y="55895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4" name="Oval 86"/>
          <p:cNvSpPr>
            <a:spLocks noChangeArrowheads="1"/>
          </p:cNvSpPr>
          <p:nvPr/>
        </p:nvSpPr>
        <p:spPr bwMode="auto">
          <a:xfrm>
            <a:off x="6659563" y="515620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5" name="Oval 87"/>
          <p:cNvSpPr>
            <a:spLocks noChangeArrowheads="1"/>
          </p:cNvSpPr>
          <p:nvPr/>
        </p:nvSpPr>
        <p:spPr bwMode="auto">
          <a:xfrm>
            <a:off x="7523163" y="53006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6" name="Oval 88"/>
          <p:cNvSpPr>
            <a:spLocks noChangeArrowheads="1"/>
          </p:cNvSpPr>
          <p:nvPr/>
        </p:nvSpPr>
        <p:spPr bwMode="auto">
          <a:xfrm>
            <a:off x="7091363" y="57324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7" name="Oval 89"/>
          <p:cNvSpPr>
            <a:spLocks noChangeArrowheads="1"/>
          </p:cNvSpPr>
          <p:nvPr/>
        </p:nvSpPr>
        <p:spPr bwMode="auto">
          <a:xfrm>
            <a:off x="6515100" y="43640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8" name="Oval 90"/>
          <p:cNvSpPr>
            <a:spLocks noChangeArrowheads="1"/>
          </p:cNvSpPr>
          <p:nvPr/>
        </p:nvSpPr>
        <p:spPr bwMode="auto">
          <a:xfrm>
            <a:off x="7162800" y="4435475"/>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79" name="Oval 91"/>
          <p:cNvSpPr>
            <a:spLocks noChangeArrowheads="1"/>
          </p:cNvSpPr>
          <p:nvPr/>
        </p:nvSpPr>
        <p:spPr bwMode="auto">
          <a:xfrm>
            <a:off x="7307263" y="63087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9153" name="AutoShape 65"/>
          <p:cNvSpPr>
            <a:spLocks noChangeArrowheads="1"/>
          </p:cNvSpPr>
          <p:nvPr/>
        </p:nvSpPr>
        <p:spPr bwMode="auto">
          <a:xfrm rot="-5400000">
            <a:off x="4498975" y="1412876"/>
            <a:ext cx="288925" cy="6769100"/>
          </a:xfrm>
          <a:prstGeom prst="can">
            <a:avLst>
              <a:gd name="adj" fmla="val 115841"/>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180" name="Oval 92"/>
          <p:cNvSpPr>
            <a:spLocks noChangeArrowheads="1"/>
          </p:cNvSpPr>
          <p:nvPr/>
        </p:nvSpPr>
        <p:spPr bwMode="auto">
          <a:xfrm>
            <a:off x="1258888" y="4652963"/>
            <a:ext cx="360362" cy="288925"/>
          </a:xfrm>
          <a:prstGeom prst="ellipse">
            <a:avLst/>
          </a:prstGeom>
          <a:solidFill>
            <a:srgbClr val="FFFF00">
              <a:alpha val="49001"/>
            </a:srgbClr>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181" name="Text Box 93"/>
          <p:cNvSpPr txBox="1">
            <a:spLocks noChangeArrowheads="1"/>
          </p:cNvSpPr>
          <p:nvPr/>
        </p:nvSpPr>
        <p:spPr bwMode="auto">
          <a:xfrm>
            <a:off x="0" y="4508500"/>
            <a:ext cx="133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 </a:t>
            </a:r>
            <a:r>
              <a:rPr lang="en-GB">
                <a:solidFill>
                  <a:srgbClr val="FFFF99"/>
                </a:solidFill>
                <a:latin typeface="Symbol" pitchFamily="18" charset="2"/>
              </a:rPr>
              <a:t>s </a:t>
            </a:r>
            <a:r>
              <a:rPr lang="en-GB">
                <a:solidFill>
                  <a:srgbClr val="FFFF99"/>
                </a:solidFill>
              </a:rPr>
              <a:t>cm</a:t>
            </a:r>
            <a:r>
              <a:rPr lang="en-GB" baseline="30000">
                <a:solidFill>
                  <a:srgbClr val="FFFF99"/>
                </a:solidFill>
              </a:rPr>
              <a:t>2</a:t>
            </a:r>
            <a:endParaRPr lang="en-US" baseline="30000">
              <a:solidFill>
                <a:srgbClr val="FFFF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neutral</a:t>
            </a:r>
            <a:r>
              <a:rPr lang="en-GB">
                <a:solidFill>
                  <a:srgbClr val="FFCC00"/>
                </a:solidFill>
              </a:rPr>
              <a:t> </a:t>
            </a:r>
          </a:p>
        </p:txBody>
      </p:sp>
      <p:pic>
        <p:nvPicPr>
          <p:cNvPr id="50179" name="Picture 3" descr="nh"/>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8800" r="37758"/>
          <a:stretch>
            <a:fillRect/>
          </a:stretch>
        </p:blipFill>
        <p:spPr bwMode="auto">
          <a:xfrm>
            <a:off x="4843463" y="1219200"/>
            <a:ext cx="4224337" cy="4953000"/>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6324600" y="1676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accent2"/>
                </a:solidFill>
              </a:rPr>
              <a:t>10</a:t>
            </a:r>
            <a:r>
              <a:rPr lang="en-GB" baseline="30000">
                <a:solidFill>
                  <a:schemeClr val="accent2"/>
                </a:solidFill>
              </a:rPr>
              <a:t>21</a:t>
            </a:r>
          </a:p>
        </p:txBody>
      </p:sp>
      <p:sp>
        <p:nvSpPr>
          <p:cNvPr id="50181" name="Text Box 5"/>
          <p:cNvSpPr txBox="1">
            <a:spLocks noChangeArrowheads="1"/>
          </p:cNvSpPr>
          <p:nvPr/>
        </p:nvSpPr>
        <p:spPr bwMode="auto">
          <a:xfrm>
            <a:off x="6400800" y="3048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00FF00"/>
                </a:solidFill>
              </a:rPr>
              <a:t>10</a:t>
            </a:r>
            <a:r>
              <a:rPr lang="en-GB" baseline="30000">
                <a:solidFill>
                  <a:srgbClr val="00FF00"/>
                </a:solidFill>
              </a:rPr>
              <a:t>22</a:t>
            </a:r>
          </a:p>
        </p:txBody>
      </p:sp>
      <p:sp>
        <p:nvSpPr>
          <p:cNvPr id="50182" name="Text Box 6"/>
          <p:cNvSpPr txBox="1">
            <a:spLocks noChangeArrowheads="1"/>
          </p:cNvSpPr>
          <p:nvPr/>
        </p:nvSpPr>
        <p:spPr bwMode="auto">
          <a:xfrm>
            <a:off x="7772400" y="4495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0000"/>
                </a:solidFill>
              </a:rPr>
              <a:t>10</a:t>
            </a:r>
            <a:r>
              <a:rPr lang="en-GB" baseline="30000">
                <a:solidFill>
                  <a:srgbClr val="FF0000"/>
                </a:solidFill>
              </a:rPr>
              <a:t>23</a:t>
            </a:r>
          </a:p>
        </p:txBody>
      </p:sp>
      <p:sp>
        <p:nvSpPr>
          <p:cNvPr id="50183" name="Rectangle 7"/>
          <p:cNvSpPr>
            <a:spLocks noGrp="1" noChangeArrowheads="1"/>
          </p:cNvSpPr>
          <p:nvPr>
            <p:ph type="body" sz="half" idx="1"/>
          </p:nvPr>
        </p:nvSpPr>
        <p:spPr>
          <a:xfrm>
            <a:off x="323850" y="1557338"/>
            <a:ext cx="3835400" cy="4084637"/>
          </a:xfrm>
          <a:noFill/>
          <a:ln/>
        </p:spPr>
        <p:txBody>
          <a:bodyPr/>
          <a:lstStyle/>
          <a:p>
            <a:pPr>
              <a:buFontTx/>
              <a:buNone/>
            </a:pPr>
            <a:endParaRPr lang="en-GB">
              <a:solidFill>
                <a:srgbClr val="FFFF99"/>
              </a:solidFill>
            </a:endParaRPr>
          </a:p>
          <a:p>
            <a:r>
              <a:rPr lang="en-GB" sz="2400">
                <a:solidFill>
                  <a:srgbClr val="FFFF99"/>
                </a:solidFill>
              </a:rPr>
              <a:t>Characterised by NH – number of hydrogen atoms along a tube of area 1 cm</a:t>
            </a:r>
            <a:r>
              <a:rPr lang="en-GB" sz="2400" baseline="30000">
                <a:solidFill>
                  <a:srgbClr val="FFFF99"/>
                </a:solidFill>
              </a:rPr>
              <a:t>2</a:t>
            </a:r>
            <a:r>
              <a:rPr lang="en-GB" sz="2400">
                <a:solidFill>
                  <a:srgbClr val="FFFF99"/>
                </a:solidFill>
              </a:rPr>
              <a:t> between us and source </a:t>
            </a:r>
          </a:p>
          <a:p>
            <a:r>
              <a:rPr lang="en-GB" sz="2400">
                <a:solidFill>
                  <a:srgbClr val="FFFF99"/>
                </a:solidFill>
              </a:rPr>
              <a:t>But abundances of other elements matter in X-ray</a:t>
            </a:r>
            <a:r>
              <a:rPr lang="en-GB" sz="2400">
                <a:solidFill>
                  <a:srgbClr val="FFCCFF"/>
                </a:solidFill>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neutral</a:t>
            </a:r>
            <a:r>
              <a:rPr lang="en-GB">
                <a:solidFill>
                  <a:srgbClr val="FFCC00"/>
                </a:solidFill>
              </a:rPr>
              <a:t> </a:t>
            </a:r>
          </a:p>
        </p:txBody>
      </p:sp>
      <p:sp>
        <p:nvSpPr>
          <p:cNvPr id="3098" name="Rectangle 26"/>
          <p:cNvSpPr>
            <a:spLocks noGrp="1" noChangeArrowheads="1"/>
          </p:cNvSpPr>
          <p:nvPr>
            <p:ph type="body" sz="half" idx="1"/>
          </p:nvPr>
        </p:nvSpPr>
        <p:spPr>
          <a:xfrm>
            <a:off x="323850" y="1268413"/>
            <a:ext cx="4968875" cy="5589587"/>
          </a:xfrm>
          <a:noFill/>
          <a:ln/>
        </p:spPr>
        <p:txBody>
          <a:bodyPr/>
          <a:lstStyle/>
          <a:p>
            <a:endParaRPr lang="en-GB" sz="2400">
              <a:solidFill>
                <a:srgbClr val="FFFF99"/>
              </a:solidFill>
            </a:endParaRPr>
          </a:p>
          <a:p>
            <a:r>
              <a:rPr lang="en-GB" sz="2400">
                <a:solidFill>
                  <a:srgbClr val="FFFF99"/>
                </a:solidFill>
              </a:rPr>
              <a:t>H edge 13.6 eV = 0.013keV</a:t>
            </a:r>
          </a:p>
          <a:p>
            <a:r>
              <a:rPr lang="en-GB" sz="2400">
                <a:solidFill>
                  <a:srgbClr val="FFFF99"/>
                </a:solidFill>
              </a:rPr>
              <a:t>Higher Z elements have higher edge energy for K shell electron as higher charge means inner electrons more tightly bound </a:t>
            </a:r>
          </a:p>
          <a:p>
            <a:r>
              <a:rPr lang="en-GB" sz="2400">
                <a:solidFill>
                  <a:srgbClr val="FFFF99"/>
                </a:solidFill>
              </a:rPr>
              <a:t>Outer electrons shielded so ionisation energy is less</a:t>
            </a:r>
          </a:p>
          <a:p>
            <a:r>
              <a:rPr lang="en-GB" sz="2400">
                <a:solidFill>
                  <a:srgbClr val="FFFF99"/>
                </a:solidFill>
              </a:rPr>
              <a:t>CNO K 0.28, 0.40, 0.53 keV</a:t>
            </a:r>
          </a:p>
          <a:p>
            <a:pPr>
              <a:buFontTx/>
              <a:buNone/>
            </a:pPr>
            <a:r>
              <a:rPr lang="en-GB" sz="2400">
                <a:solidFill>
                  <a:srgbClr val="FFFF99"/>
                </a:solidFill>
              </a:rPr>
              <a:t>     ionisation  9, 11 and 14 eV </a:t>
            </a:r>
          </a:p>
          <a:p>
            <a:r>
              <a:rPr lang="en-GB" sz="2400">
                <a:solidFill>
                  <a:srgbClr val="FFFF99"/>
                </a:solidFill>
              </a:rPr>
              <a:t>Fe K &amp; L edges at 7.1 and 0.7 keV</a:t>
            </a:r>
          </a:p>
          <a:p>
            <a:pPr>
              <a:buFontTx/>
              <a:buNone/>
            </a:pPr>
            <a:endParaRPr lang="en-GB" sz="2400">
              <a:solidFill>
                <a:srgbClr val="FFFF99"/>
              </a:solidFill>
            </a:endParaRPr>
          </a:p>
        </p:txBody>
      </p:sp>
      <p:sp>
        <p:nvSpPr>
          <p:cNvPr id="3099" name="Oval 27"/>
          <p:cNvSpPr>
            <a:spLocks noChangeArrowheads="1"/>
          </p:cNvSpPr>
          <p:nvPr/>
        </p:nvSpPr>
        <p:spPr bwMode="auto">
          <a:xfrm>
            <a:off x="7281863" y="52165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00" name="Oval 28"/>
          <p:cNvSpPr>
            <a:spLocks noChangeArrowheads="1"/>
          </p:cNvSpPr>
          <p:nvPr/>
        </p:nvSpPr>
        <p:spPr bwMode="auto">
          <a:xfrm>
            <a:off x="6892925" y="4876800"/>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101" name="Oval 29"/>
          <p:cNvSpPr>
            <a:spLocks noChangeArrowheads="1"/>
          </p:cNvSpPr>
          <p:nvPr/>
        </p:nvSpPr>
        <p:spPr bwMode="auto">
          <a:xfrm>
            <a:off x="6805613" y="47402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102" name="Freeform 30"/>
          <p:cNvSpPr>
            <a:spLocks/>
          </p:cNvSpPr>
          <p:nvPr/>
        </p:nvSpPr>
        <p:spPr bwMode="auto">
          <a:xfrm rot="1871372">
            <a:off x="5665788" y="4584700"/>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00FFFF"/>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103" name="Oval 31"/>
          <p:cNvSpPr>
            <a:spLocks noChangeArrowheads="1"/>
          </p:cNvSpPr>
          <p:nvPr/>
        </p:nvSpPr>
        <p:spPr bwMode="auto">
          <a:xfrm>
            <a:off x="7308850" y="53006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05" name="Oval 33"/>
          <p:cNvSpPr>
            <a:spLocks noChangeArrowheads="1"/>
          </p:cNvSpPr>
          <p:nvPr/>
        </p:nvSpPr>
        <p:spPr bwMode="auto">
          <a:xfrm>
            <a:off x="6740525" y="4648200"/>
            <a:ext cx="1828800" cy="1752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113" name="Oval 41"/>
          <p:cNvSpPr>
            <a:spLocks noChangeArrowheads="1"/>
          </p:cNvSpPr>
          <p:nvPr/>
        </p:nvSpPr>
        <p:spPr bwMode="auto">
          <a:xfrm>
            <a:off x="7669213" y="58054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14" name="Oval 42"/>
          <p:cNvSpPr>
            <a:spLocks noChangeArrowheads="1"/>
          </p:cNvSpPr>
          <p:nvPr/>
        </p:nvSpPr>
        <p:spPr bwMode="auto">
          <a:xfrm>
            <a:off x="7740650" y="48688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15" name="Oval 43"/>
          <p:cNvSpPr>
            <a:spLocks noChangeArrowheads="1"/>
          </p:cNvSpPr>
          <p:nvPr/>
        </p:nvSpPr>
        <p:spPr bwMode="auto">
          <a:xfrm>
            <a:off x="8172450" y="53006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16" name="Oval 44"/>
          <p:cNvSpPr>
            <a:spLocks noChangeArrowheads="1"/>
          </p:cNvSpPr>
          <p:nvPr/>
        </p:nvSpPr>
        <p:spPr bwMode="auto">
          <a:xfrm>
            <a:off x="7813675" y="6092825"/>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17" name="Oval 45"/>
          <p:cNvSpPr>
            <a:spLocks noChangeArrowheads="1"/>
          </p:cNvSpPr>
          <p:nvPr/>
        </p:nvSpPr>
        <p:spPr bwMode="auto">
          <a:xfrm>
            <a:off x="6877050" y="55895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18" name="Oval 46"/>
          <p:cNvSpPr>
            <a:spLocks noChangeArrowheads="1"/>
          </p:cNvSpPr>
          <p:nvPr/>
        </p:nvSpPr>
        <p:spPr bwMode="auto">
          <a:xfrm>
            <a:off x="7164388" y="60213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19" name="Oval 47"/>
          <p:cNvSpPr>
            <a:spLocks noChangeArrowheads="1"/>
          </p:cNvSpPr>
          <p:nvPr/>
        </p:nvSpPr>
        <p:spPr bwMode="auto">
          <a:xfrm>
            <a:off x="8172450" y="573405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120" name="Rectangle 48"/>
          <p:cNvSpPr>
            <a:spLocks noChangeArrowheads="1"/>
          </p:cNvSpPr>
          <p:nvPr/>
        </p:nvSpPr>
        <p:spPr bwMode="auto">
          <a:xfrm>
            <a:off x="5940425" y="1196975"/>
            <a:ext cx="28082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endParaRPr lang="en-GB">
              <a:solidFill>
                <a:srgbClr val="FFFF99"/>
              </a:solidFill>
            </a:endParaRPr>
          </a:p>
          <a:p>
            <a:pPr marL="342900" indent="-342900" algn="l">
              <a:spcBef>
                <a:spcPct val="20000"/>
              </a:spcBef>
            </a:pPr>
            <a:r>
              <a:rPr lang="en-GB">
                <a:solidFill>
                  <a:srgbClr val="FFFF99"/>
                </a:solidFill>
              </a:rPr>
              <a:t>    n=1 K shell</a:t>
            </a:r>
          </a:p>
          <a:p>
            <a:pPr marL="342900" indent="-342900" algn="l">
              <a:spcBef>
                <a:spcPct val="20000"/>
              </a:spcBef>
            </a:pPr>
            <a:r>
              <a:rPr lang="en-GB">
                <a:solidFill>
                  <a:srgbClr val="FFFF99"/>
                </a:solidFill>
              </a:rPr>
              <a:t>    n=2 L shell</a:t>
            </a:r>
          </a:p>
          <a:p>
            <a:pPr marL="342900" indent="-342900" algn="l">
              <a:spcBef>
                <a:spcPct val="20000"/>
              </a:spcBef>
            </a:pPr>
            <a:r>
              <a:rPr lang="en-GB">
                <a:solidFill>
                  <a:srgbClr val="FFFF99"/>
                </a:solidFill>
              </a:rPr>
              <a:t>    n=3 M shell…etc </a:t>
            </a:r>
          </a:p>
        </p:txBody>
      </p:sp>
      <p:sp>
        <p:nvSpPr>
          <p:cNvPr id="3122" name="Freeform 50"/>
          <p:cNvSpPr>
            <a:spLocks/>
          </p:cNvSpPr>
          <p:nvPr/>
        </p:nvSpPr>
        <p:spPr bwMode="auto">
          <a:xfrm rot="6478217">
            <a:off x="7350125" y="3892551"/>
            <a:ext cx="1785937"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123" name="Line 51"/>
          <p:cNvSpPr>
            <a:spLocks noChangeShapeType="1"/>
          </p:cNvSpPr>
          <p:nvPr/>
        </p:nvSpPr>
        <p:spPr bwMode="auto">
          <a:xfrm flipH="1" flipV="1">
            <a:off x="7092950" y="4221163"/>
            <a:ext cx="287338" cy="100806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24" name="Line 52"/>
          <p:cNvSpPr>
            <a:spLocks noChangeShapeType="1"/>
          </p:cNvSpPr>
          <p:nvPr/>
        </p:nvSpPr>
        <p:spPr bwMode="auto">
          <a:xfrm flipH="1" flipV="1">
            <a:off x="7451725" y="3860800"/>
            <a:ext cx="287338" cy="1008063"/>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neutral</a:t>
            </a:r>
            <a:r>
              <a:rPr lang="en-GB">
                <a:solidFill>
                  <a:srgbClr val="FFCC00"/>
                </a:solidFill>
              </a:rPr>
              <a:t> </a:t>
            </a:r>
          </a:p>
        </p:txBody>
      </p:sp>
      <p:sp>
        <p:nvSpPr>
          <p:cNvPr id="90134" name="Line 22"/>
          <p:cNvSpPr>
            <a:spLocks noChangeShapeType="1"/>
          </p:cNvSpPr>
          <p:nvPr/>
        </p:nvSpPr>
        <p:spPr bwMode="auto">
          <a:xfrm flipV="1">
            <a:off x="1116013" y="1412875"/>
            <a:ext cx="0" cy="417671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5" name="Line 23"/>
          <p:cNvSpPr>
            <a:spLocks noChangeShapeType="1"/>
          </p:cNvSpPr>
          <p:nvPr/>
        </p:nvSpPr>
        <p:spPr bwMode="auto">
          <a:xfrm>
            <a:off x="1116013" y="5589588"/>
            <a:ext cx="72009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7" name="Freeform 25"/>
          <p:cNvSpPr>
            <a:spLocks/>
          </p:cNvSpPr>
          <p:nvPr/>
        </p:nvSpPr>
        <p:spPr bwMode="auto">
          <a:xfrm>
            <a:off x="1600200" y="2255838"/>
            <a:ext cx="3505200" cy="3262312"/>
          </a:xfrm>
          <a:custGeom>
            <a:avLst/>
            <a:gdLst>
              <a:gd name="T0" fmla="*/ 12 w 2208"/>
              <a:gd name="T1" fmla="*/ 2055 h 2055"/>
              <a:gd name="T2" fmla="*/ 0 w 2208"/>
              <a:gd name="T3" fmla="*/ 0 h 2055"/>
              <a:gd name="T4" fmla="*/ 528 w 2208"/>
              <a:gd name="T5" fmla="*/ 537 h 2055"/>
              <a:gd name="T6" fmla="*/ 528 w 2208"/>
              <a:gd name="T7" fmla="*/ 403 h 2055"/>
              <a:gd name="T8" fmla="*/ 1248 w 2208"/>
              <a:gd name="T9" fmla="*/ 1171 h 2055"/>
              <a:gd name="T10" fmla="*/ 1248 w 2208"/>
              <a:gd name="T11" fmla="*/ 1017 h 2055"/>
              <a:gd name="T12" fmla="*/ 1536 w 2208"/>
              <a:gd name="T13" fmla="*/ 1305 h 2055"/>
              <a:gd name="T14" fmla="*/ 1536 w 2208"/>
              <a:gd name="T15" fmla="*/ 1248 h 2055"/>
              <a:gd name="T16" fmla="*/ 1834 w 2208"/>
              <a:gd name="T17" fmla="*/ 1517 h 2055"/>
              <a:gd name="T18" fmla="*/ 1824 w 2208"/>
              <a:gd name="T19" fmla="*/ 1382 h 2055"/>
              <a:gd name="T20" fmla="*/ 2208 w 2208"/>
              <a:gd name="T21" fmla="*/ 1737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8" h="2055">
                <a:moveTo>
                  <a:pt x="12" y="2055"/>
                </a:moveTo>
                <a:lnTo>
                  <a:pt x="0" y="0"/>
                </a:lnTo>
                <a:lnTo>
                  <a:pt x="528" y="537"/>
                </a:lnTo>
                <a:lnTo>
                  <a:pt x="528" y="403"/>
                </a:lnTo>
                <a:lnTo>
                  <a:pt x="1248" y="1171"/>
                </a:lnTo>
                <a:lnTo>
                  <a:pt x="1248" y="1017"/>
                </a:lnTo>
                <a:lnTo>
                  <a:pt x="1536" y="1305"/>
                </a:lnTo>
                <a:lnTo>
                  <a:pt x="1536" y="1248"/>
                </a:lnTo>
                <a:lnTo>
                  <a:pt x="1834" y="1517"/>
                </a:lnTo>
                <a:lnTo>
                  <a:pt x="1824" y="1382"/>
                </a:lnTo>
                <a:lnTo>
                  <a:pt x="2208" y="1737"/>
                </a:lnTo>
              </a:path>
            </a:pathLst>
          </a:custGeom>
          <a:noFill/>
          <a:ln w="381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39" name="Rectangle 27"/>
          <p:cNvSpPr>
            <a:spLocks noChangeArrowheads="1"/>
          </p:cNvSpPr>
          <p:nvPr/>
        </p:nvSpPr>
        <p:spPr bwMode="auto">
          <a:xfrm rot="-5400000">
            <a:off x="229394" y="3163094"/>
            <a:ext cx="93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FF99"/>
                </a:solidFill>
              </a:rPr>
              <a:t>Log</a:t>
            </a:r>
            <a:r>
              <a:rPr lang="en-GB">
                <a:solidFill>
                  <a:srgbClr val="FFFF99"/>
                </a:solidFill>
                <a:latin typeface="Symbol" pitchFamily="18" charset="2"/>
              </a:rPr>
              <a:t> s</a:t>
            </a:r>
            <a:endParaRPr lang="en-US">
              <a:solidFill>
                <a:srgbClr val="FFFF99"/>
              </a:solidFill>
              <a:latin typeface="Symbol" pitchFamily="18" charset="2"/>
            </a:endParaRPr>
          </a:p>
        </p:txBody>
      </p:sp>
      <p:sp>
        <p:nvSpPr>
          <p:cNvPr id="90140" name="Rectangle 28"/>
          <p:cNvSpPr>
            <a:spLocks noChangeArrowheads="1"/>
          </p:cNvSpPr>
          <p:nvPr/>
        </p:nvSpPr>
        <p:spPr bwMode="auto">
          <a:xfrm rot="-21600000">
            <a:off x="3108325" y="5613400"/>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FF99"/>
                </a:solidFill>
              </a:rPr>
              <a:t>Log</a:t>
            </a:r>
            <a:r>
              <a:rPr lang="en-GB">
                <a:solidFill>
                  <a:srgbClr val="FFFF99"/>
                </a:solidFill>
                <a:latin typeface="Symbol" pitchFamily="18" charset="2"/>
              </a:rPr>
              <a:t> E</a:t>
            </a:r>
            <a:endParaRPr lang="en-US">
              <a:solidFill>
                <a:srgbClr val="FFFF99"/>
              </a:solidFill>
              <a:latin typeface="Symbol" pitchFamily="18" charset="2"/>
            </a:endParaRPr>
          </a:p>
        </p:txBody>
      </p:sp>
      <p:sp>
        <p:nvSpPr>
          <p:cNvPr id="90141" name="Text Box 29"/>
          <p:cNvSpPr txBox="1">
            <a:spLocks noChangeArrowheads="1"/>
          </p:cNvSpPr>
          <p:nvPr/>
        </p:nvSpPr>
        <p:spPr bwMode="auto">
          <a:xfrm>
            <a:off x="1403350" y="15573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H</a:t>
            </a:r>
            <a:endParaRPr lang="en-US">
              <a:solidFill>
                <a:srgbClr val="FFFF99"/>
              </a:solidFill>
            </a:endParaRPr>
          </a:p>
        </p:txBody>
      </p:sp>
      <p:sp>
        <p:nvSpPr>
          <p:cNvPr id="90143" name="Text Box 31"/>
          <p:cNvSpPr txBox="1">
            <a:spLocks noChangeArrowheads="1"/>
          </p:cNvSpPr>
          <p:nvPr/>
        </p:nvSpPr>
        <p:spPr bwMode="auto">
          <a:xfrm>
            <a:off x="2124075" y="22050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He</a:t>
            </a:r>
            <a:endParaRPr lang="en-US">
              <a:solidFill>
                <a:srgbClr val="FFFF99"/>
              </a:solidFill>
            </a:endParaRPr>
          </a:p>
        </p:txBody>
      </p:sp>
      <p:sp>
        <p:nvSpPr>
          <p:cNvPr id="90144" name="Text Box 32"/>
          <p:cNvSpPr txBox="1">
            <a:spLocks noChangeArrowheads="1"/>
          </p:cNvSpPr>
          <p:nvPr/>
        </p:nvSpPr>
        <p:spPr bwMode="auto">
          <a:xfrm>
            <a:off x="3419475" y="32845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C</a:t>
            </a:r>
            <a:endParaRPr lang="en-US">
              <a:solidFill>
                <a:srgbClr val="FFFF99"/>
              </a:solidFill>
            </a:endParaRPr>
          </a:p>
        </p:txBody>
      </p:sp>
      <p:sp>
        <p:nvSpPr>
          <p:cNvPr id="90145" name="Text Box 33"/>
          <p:cNvSpPr txBox="1">
            <a:spLocks noChangeArrowheads="1"/>
          </p:cNvSpPr>
          <p:nvPr/>
        </p:nvSpPr>
        <p:spPr bwMode="auto">
          <a:xfrm>
            <a:off x="3851275" y="35004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N</a:t>
            </a:r>
            <a:endParaRPr lang="en-US">
              <a:solidFill>
                <a:srgbClr val="FFFF99"/>
              </a:solidFill>
            </a:endParaRPr>
          </a:p>
        </p:txBody>
      </p:sp>
      <p:sp>
        <p:nvSpPr>
          <p:cNvPr id="90146" name="Text Box 34"/>
          <p:cNvSpPr txBox="1">
            <a:spLocks noChangeArrowheads="1"/>
          </p:cNvSpPr>
          <p:nvPr/>
        </p:nvSpPr>
        <p:spPr bwMode="auto">
          <a:xfrm>
            <a:off x="4427538" y="378936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O</a:t>
            </a:r>
            <a:endParaRPr lang="en-US">
              <a:solidFill>
                <a:srgbClr val="FFFF99"/>
              </a:solidFill>
            </a:endParaRPr>
          </a:p>
        </p:txBody>
      </p:sp>
      <p:sp>
        <p:nvSpPr>
          <p:cNvPr id="90148" name="Rectangle 36"/>
          <p:cNvSpPr>
            <a:spLocks noGrp="1" noChangeArrowheads="1"/>
          </p:cNvSpPr>
          <p:nvPr>
            <p:ph type="body" sz="half" idx="1"/>
          </p:nvPr>
        </p:nvSpPr>
        <p:spPr>
          <a:xfrm>
            <a:off x="4716463" y="1268413"/>
            <a:ext cx="4032250" cy="5589587"/>
          </a:xfrm>
          <a:noFill/>
          <a:ln/>
        </p:spPr>
        <p:txBody>
          <a:bodyPr/>
          <a:lstStyle/>
          <a:p>
            <a:endParaRPr lang="en-GB">
              <a:solidFill>
                <a:srgbClr val="FFFF99"/>
              </a:solidFill>
            </a:endParaRPr>
          </a:p>
          <a:p>
            <a:r>
              <a:rPr lang="en-GB" sz="2400">
                <a:solidFill>
                  <a:srgbClr val="FFFF99"/>
                </a:solidFill>
              </a:rPr>
              <a:t>Higher Z elements less abundant so  total absorption cross section decreases with energy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en-GB" smtClean="0">
                <a:solidFill>
                  <a:srgbClr val="FFCC00"/>
                </a:solidFill>
              </a:rPr>
              <a:t>Optical depth </a:t>
            </a:r>
          </a:p>
        </p:txBody>
      </p:sp>
      <p:sp>
        <p:nvSpPr>
          <p:cNvPr id="38915" name="Rectangle 3"/>
          <p:cNvSpPr>
            <a:spLocks noGrp="1" noChangeArrowheads="1"/>
          </p:cNvSpPr>
          <p:nvPr>
            <p:ph type="body" sz="half" idx="1"/>
          </p:nvPr>
        </p:nvSpPr>
        <p:spPr>
          <a:xfrm>
            <a:off x="323850" y="1557338"/>
            <a:ext cx="8351838" cy="4084637"/>
          </a:xfrm>
          <a:noFill/>
        </p:spPr>
        <p:txBody>
          <a:bodyPr/>
          <a:lstStyle/>
          <a:p>
            <a:pPr>
              <a:buFontTx/>
              <a:buNone/>
            </a:pPr>
            <a:endParaRPr lang="en-GB" smtClean="0">
              <a:solidFill>
                <a:srgbClr val="FFFF99"/>
              </a:solidFill>
            </a:endParaRPr>
          </a:p>
          <a:p>
            <a:r>
              <a:rPr lang="en-GB" sz="2400" smtClean="0">
                <a:solidFill>
                  <a:srgbClr val="FFFF99"/>
                </a:solidFill>
              </a:rPr>
              <a:t>Process cross-section </a:t>
            </a:r>
            <a:r>
              <a:rPr lang="en-GB" sz="2400" smtClean="0">
                <a:solidFill>
                  <a:srgbClr val="FFFF99"/>
                </a:solidFill>
                <a:latin typeface="Symbol" pitchFamily="18" charset="2"/>
              </a:rPr>
              <a:t>s.  </a:t>
            </a:r>
            <a:r>
              <a:rPr lang="en-GB" sz="2400" smtClean="0">
                <a:solidFill>
                  <a:srgbClr val="FFFF99"/>
                </a:solidFill>
              </a:rPr>
              <a:t>Sweep out volume </a:t>
            </a:r>
            <a:r>
              <a:rPr lang="en-GB" sz="2400" smtClean="0">
                <a:solidFill>
                  <a:srgbClr val="FFFF99"/>
                </a:solidFill>
                <a:latin typeface="Symbol" pitchFamily="18" charset="2"/>
              </a:rPr>
              <a:t>s </a:t>
            </a:r>
            <a:r>
              <a:rPr lang="en-GB" sz="2400" smtClean="0">
                <a:solidFill>
                  <a:srgbClr val="FFFF99"/>
                </a:solidFill>
              </a:rPr>
              <a:t>R</a:t>
            </a:r>
          </a:p>
          <a:p>
            <a:r>
              <a:rPr lang="en-GB" sz="2400" smtClean="0">
                <a:solidFill>
                  <a:srgbClr val="FFFF99"/>
                </a:solidFill>
              </a:rPr>
              <a:t>Number of particles in that volume is n </a:t>
            </a:r>
            <a:r>
              <a:rPr lang="en-GB" sz="2400" smtClean="0">
                <a:solidFill>
                  <a:srgbClr val="FFFF99"/>
                </a:solidFill>
                <a:latin typeface="Symbol" pitchFamily="18" charset="2"/>
              </a:rPr>
              <a:t>s </a:t>
            </a:r>
            <a:r>
              <a:rPr lang="en-GB" sz="2400" smtClean="0">
                <a:solidFill>
                  <a:srgbClr val="FFFF99"/>
                </a:solidFill>
              </a:rPr>
              <a:t>R = </a:t>
            </a:r>
            <a:r>
              <a:rPr lang="en-GB" sz="2400" smtClean="0">
                <a:solidFill>
                  <a:srgbClr val="FFFF99"/>
                </a:solidFill>
                <a:latin typeface="Symbol" pitchFamily="18" charset="2"/>
              </a:rPr>
              <a:t>t</a:t>
            </a:r>
            <a:r>
              <a:rPr lang="en-GB" sz="2400" baseline="-25000" smtClean="0">
                <a:solidFill>
                  <a:srgbClr val="FFFF99"/>
                </a:solidFill>
              </a:rPr>
              <a:t> </a:t>
            </a:r>
            <a:endParaRPr lang="en-GB" sz="2400" baseline="-25000" smtClean="0">
              <a:solidFill>
                <a:srgbClr val="FFFF99"/>
              </a:solidFill>
              <a:latin typeface="Symbol" pitchFamily="18" charset="2"/>
            </a:endParaRPr>
          </a:p>
        </p:txBody>
      </p:sp>
      <p:sp>
        <p:nvSpPr>
          <p:cNvPr id="38916" name="Oval 66"/>
          <p:cNvSpPr>
            <a:spLocks noChangeArrowheads="1"/>
          </p:cNvSpPr>
          <p:nvPr/>
        </p:nvSpPr>
        <p:spPr bwMode="auto">
          <a:xfrm>
            <a:off x="5292725" y="49418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17" name="Oval 67"/>
          <p:cNvSpPr>
            <a:spLocks noChangeArrowheads="1"/>
          </p:cNvSpPr>
          <p:nvPr/>
        </p:nvSpPr>
        <p:spPr bwMode="auto">
          <a:xfrm>
            <a:off x="2484438" y="43656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18" name="Oval 68"/>
          <p:cNvSpPr>
            <a:spLocks noChangeArrowheads="1"/>
          </p:cNvSpPr>
          <p:nvPr/>
        </p:nvSpPr>
        <p:spPr bwMode="auto">
          <a:xfrm>
            <a:off x="4643438" y="50133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19" name="Oval 69"/>
          <p:cNvSpPr>
            <a:spLocks noChangeArrowheads="1"/>
          </p:cNvSpPr>
          <p:nvPr/>
        </p:nvSpPr>
        <p:spPr bwMode="auto">
          <a:xfrm>
            <a:off x="5076825" y="594995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0" name="Oval 70"/>
          <p:cNvSpPr>
            <a:spLocks noChangeArrowheads="1"/>
          </p:cNvSpPr>
          <p:nvPr/>
        </p:nvSpPr>
        <p:spPr bwMode="auto">
          <a:xfrm>
            <a:off x="3995738" y="364490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1" name="Oval 71"/>
          <p:cNvSpPr>
            <a:spLocks noChangeArrowheads="1"/>
          </p:cNvSpPr>
          <p:nvPr/>
        </p:nvSpPr>
        <p:spPr bwMode="auto">
          <a:xfrm>
            <a:off x="2916238" y="47974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2" name="Oval 72"/>
          <p:cNvSpPr>
            <a:spLocks noChangeArrowheads="1"/>
          </p:cNvSpPr>
          <p:nvPr/>
        </p:nvSpPr>
        <p:spPr bwMode="auto">
          <a:xfrm>
            <a:off x="3779838" y="49418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3" name="Oval 73"/>
          <p:cNvSpPr>
            <a:spLocks noChangeArrowheads="1"/>
          </p:cNvSpPr>
          <p:nvPr/>
        </p:nvSpPr>
        <p:spPr bwMode="auto">
          <a:xfrm>
            <a:off x="2555875" y="60213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4" name="Oval 74"/>
          <p:cNvSpPr>
            <a:spLocks noChangeArrowheads="1"/>
          </p:cNvSpPr>
          <p:nvPr/>
        </p:nvSpPr>
        <p:spPr bwMode="auto">
          <a:xfrm>
            <a:off x="3348038" y="53736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5" name="Oval 75"/>
          <p:cNvSpPr>
            <a:spLocks noChangeArrowheads="1"/>
          </p:cNvSpPr>
          <p:nvPr/>
        </p:nvSpPr>
        <p:spPr bwMode="auto">
          <a:xfrm>
            <a:off x="4211638" y="594995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6" name="Oval 76"/>
          <p:cNvSpPr>
            <a:spLocks noChangeArrowheads="1"/>
          </p:cNvSpPr>
          <p:nvPr/>
        </p:nvSpPr>
        <p:spPr bwMode="auto">
          <a:xfrm>
            <a:off x="2051050" y="35004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7" name="Oval 77"/>
          <p:cNvSpPr>
            <a:spLocks noChangeArrowheads="1"/>
          </p:cNvSpPr>
          <p:nvPr/>
        </p:nvSpPr>
        <p:spPr bwMode="auto">
          <a:xfrm>
            <a:off x="2771775" y="40052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8" name="Oval 78"/>
          <p:cNvSpPr>
            <a:spLocks noChangeArrowheads="1"/>
          </p:cNvSpPr>
          <p:nvPr/>
        </p:nvSpPr>
        <p:spPr bwMode="auto">
          <a:xfrm>
            <a:off x="3419475" y="407670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29" name="Oval 79"/>
          <p:cNvSpPr>
            <a:spLocks noChangeArrowheads="1"/>
          </p:cNvSpPr>
          <p:nvPr/>
        </p:nvSpPr>
        <p:spPr bwMode="auto">
          <a:xfrm>
            <a:off x="3563938" y="594995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0" name="Oval 80"/>
          <p:cNvSpPr>
            <a:spLocks noChangeArrowheads="1"/>
          </p:cNvSpPr>
          <p:nvPr/>
        </p:nvSpPr>
        <p:spPr bwMode="auto">
          <a:xfrm>
            <a:off x="5364163" y="44370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1" name="Oval 81"/>
          <p:cNvSpPr>
            <a:spLocks noChangeArrowheads="1"/>
          </p:cNvSpPr>
          <p:nvPr/>
        </p:nvSpPr>
        <p:spPr bwMode="auto">
          <a:xfrm>
            <a:off x="6227763" y="44370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2" name="Oval 82"/>
          <p:cNvSpPr>
            <a:spLocks noChangeArrowheads="1"/>
          </p:cNvSpPr>
          <p:nvPr/>
        </p:nvSpPr>
        <p:spPr bwMode="auto">
          <a:xfrm>
            <a:off x="5795963" y="50133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3" name="Oval 83"/>
          <p:cNvSpPr>
            <a:spLocks noChangeArrowheads="1"/>
          </p:cNvSpPr>
          <p:nvPr/>
        </p:nvSpPr>
        <p:spPr bwMode="auto">
          <a:xfrm>
            <a:off x="5219700" y="364490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4" name="Oval 84"/>
          <p:cNvSpPr>
            <a:spLocks noChangeArrowheads="1"/>
          </p:cNvSpPr>
          <p:nvPr/>
        </p:nvSpPr>
        <p:spPr bwMode="auto">
          <a:xfrm>
            <a:off x="5867400" y="37163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5" name="Oval 85"/>
          <p:cNvSpPr>
            <a:spLocks noChangeArrowheads="1"/>
          </p:cNvSpPr>
          <p:nvPr/>
        </p:nvSpPr>
        <p:spPr bwMode="auto">
          <a:xfrm>
            <a:off x="6011863" y="55895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6" name="Oval 86"/>
          <p:cNvSpPr>
            <a:spLocks noChangeArrowheads="1"/>
          </p:cNvSpPr>
          <p:nvPr/>
        </p:nvSpPr>
        <p:spPr bwMode="auto">
          <a:xfrm>
            <a:off x="6659563" y="5156200"/>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7" name="Oval 87"/>
          <p:cNvSpPr>
            <a:spLocks noChangeArrowheads="1"/>
          </p:cNvSpPr>
          <p:nvPr/>
        </p:nvSpPr>
        <p:spPr bwMode="auto">
          <a:xfrm>
            <a:off x="7523163" y="53006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8" name="Oval 88"/>
          <p:cNvSpPr>
            <a:spLocks noChangeArrowheads="1"/>
          </p:cNvSpPr>
          <p:nvPr/>
        </p:nvSpPr>
        <p:spPr bwMode="auto">
          <a:xfrm>
            <a:off x="7091363" y="573246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39" name="Oval 89"/>
          <p:cNvSpPr>
            <a:spLocks noChangeArrowheads="1"/>
          </p:cNvSpPr>
          <p:nvPr/>
        </p:nvSpPr>
        <p:spPr bwMode="auto">
          <a:xfrm>
            <a:off x="6515100" y="436403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40" name="Oval 90"/>
          <p:cNvSpPr>
            <a:spLocks noChangeArrowheads="1"/>
          </p:cNvSpPr>
          <p:nvPr/>
        </p:nvSpPr>
        <p:spPr bwMode="auto">
          <a:xfrm>
            <a:off x="7162800" y="4435475"/>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41" name="Oval 91"/>
          <p:cNvSpPr>
            <a:spLocks noChangeArrowheads="1"/>
          </p:cNvSpPr>
          <p:nvPr/>
        </p:nvSpPr>
        <p:spPr bwMode="auto">
          <a:xfrm>
            <a:off x="7307263" y="63087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38942" name="AutoShape 65"/>
          <p:cNvSpPr>
            <a:spLocks noChangeArrowheads="1"/>
          </p:cNvSpPr>
          <p:nvPr/>
        </p:nvSpPr>
        <p:spPr bwMode="auto">
          <a:xfrm rot="-5400000">
            <a:off x="4498975" y="1412876"/>
            <a:ext cx="288925" cy="6769100"/>
          </a:xfrm>
          <a:prstGeom prst="can">
            <a:avLst>
              <a:gd name="adj" fmla="val 115841"/>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Oval 92"/>
          <p:cNvSpPr>
            <a:spLocks noChangeArrowheads="1"/>
          </p:cNvSpPr>
          <p:nvPr/>
        </p:nvSpPr>
        <p:spPr bwMode="auto">
          <a:xfrm>
            <a:off x="1258888" y="4652963"/>
            <a:ext cx="360362" cy="288925"/>
          </a:xfrm>
          <a:prstGeom prst="ellipse">
            <a:avLst/>
          </a:prstGeom>
          <a:solidFill>
            <a:srgbClr val="FFFF00">
              <a:alpha val="49019"/>
            </a:srgbClr>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Text Box 93"/>
          <p:cNvSpPr txBox="1">
            <a:spLocks noChangeArrowheads="1"/>
          </p:cNvSpPr>
          <p:nvPr/>
        </p:nvSpPr>
        <p:spPr bwMode="auto">
          <a:xfrm>
            <a:off x="0" y="4508500"/>
            <a:ext cx="133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FFFF99"/>
                </a:solidFill>
              </a:rPr>
              <a:t> </a:t>
            </a:r>
            <a:r>
              <a:rPr lang="en-GB">
                <a:solidFill>
                  <a:srgbClr val="FFFF99"/>
                </a:solidFill>
                <a:latin typeface="Symbol" pitchFamily="18" charset="2"/>
              </a:rPr>
              <a:t>s </a:t>
            </a:r>
            <a:r>
              <a:rPr lang="en-GB">
                <a:solidFill>
                  <a:srgbClr val="FFFF99"/>
                </a:solidFill>
              </a:rPr>
              <a:t>cm</a:t>
            </a:r>
            <a:r>
              <a:rPr lang="en-GB" baseline="30000">
                <a:solidFill>
                  <a:srgbClr val="FFFF99"/>
                </a:solidFill>
              </a:rPr>
              <a:t>2</a:t>
            </a:r>
            <a:endParaRPr lang="en-US" baseline="30000">
              <a:solidFill>
                <a:srgbClr val="FFFF9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neutral</a:t>
            </a:r>
            <a:r>
              <a:rPr lang="en-GB">
                <a:solidFill>
                  <a:srgbClr val="FFCC00"/>
                </a:solidFill>
              </a:rPr>
              <a:t> </a:t>
            </a:r>
          </a:p>
        </p:txBody>
      </p:sp>
      <p:pic>
        <p:nvPicPr>
          <p:cNvPr id="49155" name="Picture 3" descr="z"/>
          <p:cNvPicPr preferRelativeResize="0">
            <a:picLocks noChangeArrowheads="1"/>
          </p:cNvPicPr>
          <p:nvPr/>
        </p:nvPicPr>
        <p:blipFill>
          <a:blip r:embed="rId2">
            <a:extLst>
              <a:ext uri="{28A0092B-C50C-407E-A947-70E740481C1C}">
                <a14:useLocalDpi xmlns:a14="http://schemas.microsoft.com/office/drawing/2010/main" val="0"/>
              </a:ext>
            </a:extLst>
          </a:blip>
          <a:srcRect t="8511" r="38724"/>
          <a:stretch>
            <a:fillRect/>
          </a:stretch>
        </p:blipFill>
        <p:spPr bwMode="auto">
          <a:xfrm>
            <a:off x="4800600" y="1754188"/>
            <a:ext cx="4114800" cy="4914900"/>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5513388" y="202247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0000"/>
                </a:solidFill>
              </a:rPr>
              <a:t>H</a:t>
            </a:r>
          </a:p>
        </p:txBody>
      </p:sp>
      <p:sp>
        <p:nvSpPr>
          <p:cNvPr id="49157" name="Text Box 5"/>
          <p:cNvSpPr txBox="1">
            <a:spLocks noChangeArrowheads="1"/>
          </p:cNvSpPr>
          <p:nvPr/>
        </p:nvSpPr>
        <p:spPr bwMode="auto">
          <a:xfrm>
            <a:off x="5486400" y="2819400"/>
            <a:ext cx="93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FF00"/>
                </a:solidFill>
              </a:rPr>
              <a:t>H+He</a:t>
            </a:r>
          </a:p>
        </p:txBody>
      </p:sp>
      <p:sp>
        <p:nvSpPr>
          <p:cNvPr id="49158" name="Text Box 6"/>
          <p:cNvSpPr txBox="1">
            <a:spLocks noChangeArrowheads="1"/>
          </p:cNvSpPr>
          <p:nvPr/>
        </p:nvSpPr>
        <p:spPr bwMode="auto">
          <a:xfrm>
            <a:off x="7315200" y="2590800"/>
            <a:ext cx="100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chemeClr val="accent2"/>
                </a:solidFill>
              </a:rPr>
              <a:t>+CNO</a:t>
            </a:r>
          </a:p>
        </p:txBody>
      </p:sp>
      <p:sp>
        <p:nvSpPr>
          <p:cNvPr id="49159" name="Rectangle 7"/>
          <p:cNvSpPr>
            <a:spLocks noChangeArrowheads="1"/>
          </p:cNvSpPr>
          <p:nvPr/>
        </p:nvSpPr>
        <p:spPr bwMode="auto">
          <a:xfrm>
            <a:off x="6934200" y="4267200"/>
            <a:ext cx="66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solidFill>
                  <a:srgbClr val="CC3399"/>
                </a:solidFill>
              </a:rPr>
              <a:t>+Fe</a:t>
            </a:r>
          </a:p>
        </p:txBody>
      </p:sp>
      <p:sp>
        <p:nvSpPr>
          <p:cNvPr id="49160" name="Rectangle 8"/>
          <p:cNvSpPr>
            <a:spLocks noChangeArrowheads="1"/>
          </p:cNvSpPr>
          <p:nvPr/>
        </p:nvSpPr>
        <p:spPr bwMode="auto">
          <a:xfrm>
            <a:off x="7162800" y="3276600"/>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solidFill>
                  <a:srgbClr val="66FFFF"/>
                </a:solidFill>
              </a:rPr>
              <a:t>+Ne,Si,S</a:t>
            </a:r>
          </a:p>
        </p:txBody>
      </p:sp>
      <p:sp>
        <p:nvSpPr>
          <p:cNvPr id="49161" name="Text Box 9"/>
          <p:cNvSpPr txBox="1">
            <a:spLocks noChangeArrowheads="1"/>
          </p:cNvSpPr>
          <p:nvPr/>
        </p:nvSpPr>
        <p:spPr bwMode="auto">
          <a:xfrm>
            <a:off x="6011863" y="1196975"/>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N</a:t>
            </a:r>
            <a:r>
              <a:rPr lang="en-GB" baseline="-25000">
                <a:solidFill>
                  <a:schemeClr val="bg1"/>
                </a:solidFill>
              </a:rPr>
              <a:t>H</a:t>
            </a:r>
            <a:r>
              <a:rPr lang="en-GB">
                <a:solidFill>
                  <a:schemeClr val="bg1"/>
                </a:solidFill>
              </a:rPr>
              <a:t>=10</a:t>
            </a:r>
            <a:r>
              <a:rPr lang="en-GB" baseline="30000">
                <a:solidFill>
                  <a:schemeClr val="bg1"/>
                </a:solidFill>
              </a:rPr>
              <a:t>22</a:t>
            </a:r>
            <a:r>
              <a:rPr lang="en-GB">
                <a:solidFill>
                  <a:schemeClr val="bg1"/>
                </a:solidFill>
              </a:rPr>
              <a:t> cm</a:t>
            </a:r>
            <a:r>
              <a:rPr lang="en-GB" baseline="30000">
                <a:solidFill>
                  <a:schemeClr val="bg1"/>
                </a:solidFill>
              </a:rPr>
              <a:t>-2</a:t>
            </a:r>
            <a:endParaRPr lang="en-US" baseline="30000">
              <a:solidFill>
                <a:schemeClr val="bg1"/>
              </a:solidFill>
            </a:endParaRPr>
          </a:p>
        </p:txBody>
      </p:sp>
      <p:sp>
        <p:nvSpPr>
          <p:cNvPr id="49162" name="Rectangle 10"/>
          <p:cNvSpPr>
            <a:spLocks noGrp="1" noChangeArrowheads="1"/>
          </p:cNvSpPr>
          <p:nvPr>
            <p:ph type="body" sz="half" idx="1"/>
          </p:nvPr>
        </p:nvSpPr>
        <p:spPr>
          <a:xfrm>
            <a:off x="250825" y="1268413"/>
            <a:ext cx="4176713" cy="5300662"/>
          </a:xfrm>
          <a:noFill/>
          <a:ln/>
        </p:spPr>
        <p:txBody>
          <a:bodyPr/>
          <a:lstStyle/>
          <a:p>
            <a:endParaRPr lang="en-GB" sz="2400">
              <a:solidFill>
                <a:srgbClr val="FFFF99"/>
              </a:solidFill>
            </a:endParaRPr>
          </a:p>
          <a:p>
            <a:r>
              <a:rPr lang="en-GB" sz="2400">
                <a:solidFill>
                  <a:srgbClr val="FFFF99"/>
                </a:solidFill>
              </a:rPr>
              <a:t>Higher Z elements have higher edge energies as inner electrons more tightly bound </a:t>
            </a:r>
          </a:p>
          <a:p>
            <a:r>
              <a:rPr lang="en-GB" sz="2400">
                <a:solidFill>
                  <a:srgbClr val="FFFF99"/>
                </a:solidFill>
              </a:rPr>
              <a:t>CNO K 0.28, 0.40, 0.53 keV</a:t>
            </a:r>
          </a:p>
          <a:p>
            <a:r>
              <a:rPr lang="en-GB" sz="2400">
                <a:solidFill>
                  <a:srgbClr val="FFFF99"/>
                </a:solidFill>
              </a:rPr>
              <a:t>mid Z K shells Ne, Mg Si, S 0.9, 1.30, 1.8, 2.5 keV</a:t>
            </a:r>
          </a:p>
          <a:p>
            <a:r>
              <a:rPr lang="en-GB" sz="2400">
                <a:solidFill>
                  <a:srgbClr val="FFFF99"/>
                </a:solidFill>
              </a:rPr>
              <a:t>Fe K edges at 7.1 keV and       L shell edge at 0.7 </a:t>
            </a:r>
          </a:p>
          <a:p>
            <a:r>
              <a:rPr lang="en-GB" sz="2400">
                <a:solidFill>
                  <a:srgbClr val="FFFF99"/>
                </a:solidFill>
              </a:rPr>
              <a:t>Higher Z elements less abundant so  total absorption cross section decreases with energy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ionisation</a:t>
            </a:r>
            <a:endParaRPr lang="en-GB">
              <a:solidFill>
                <a:srgbClr val="FFCC00"/>
              </a:solidFill>
            </a:endParaRPr>
          </a:p>
        </p:txBody>
      </p:sp>
      <p:sp>
        <p:nvSpPr>
          <p:cNvPr id="51203" name="Rectangle 3"/>
          <p:cNvSpPr>
            <a:spLocks noGrp="1" noChangeArrowheads="1"/>
          </p:cNvSpPr>
          <p:nvPr>
            <p:ph type="body" sz="half" idx="1"/>
          </p:nvPr>
        </p:nvSpPr>
        <p:spPr>
          <a:xfrm>
            <a:off x="323850" y="1268413"/>
            <a:ext cx="4968875" cy="5589587"/>
          </a:xfrm>
          <a:noFill/>
          <a:ln/>
        </p:spPr>
        <p:txBody>
          <a:bodyPr/>
          <a:lstStyle/>
          <a:p>
            <a:endParaRPr lang="en-GB">
              <a:solidFill>
                <a:srgbClr val="FFFF99"/>
              </a:solidFill>
            </a:endParaRPr>
          </a:p>
          <a:p>
            <a:r>
              <a:rPr lang="en-GB">
                <a:solidFill>
                  <a:srgbClr val="FFFF99"/>
                </a:solidFill>
              </a:rPr>
              <a:t>Leaves ion!</a:t>
            </a:r>
          </a:p>
          <a:p>
            <a:r>
              <a:rPr lang="en-GB">
                <a:solidFill>
                  <a:srgbClr val="FFFF99"/>
                </a:solidFill>
              </a:rPr>
              <a:t>Ion can recombine if more free electrons than X-ray photons</a:t>
            </a:r>
          </a:p>
          <a:p>
            <a:r>
              <a:rPr lang="en-GB">
                <a:solidFill>
                  <a:srgbClr val="FFFF99"/>
                </a:solidFill>
              </a:rPr>
              <a:t>Then its back to neutral before the next X-ray comes. So X-rays only see neutral material</a:t>
            </a:r>
          </a:p>
          <a:p>
            <a:r>
              <a:rPr lang="en-GB">
                <a:solidFill>
                  <a:srgbClr val="FFFF99"/>
                </a:solidFill>
              </a:rPr>
              <a:t>BUT what if the X-ray comes before the electron. Ion is not neutral and all edge energies are higher as unbalanced charge</a:t>
            </a:r>
          </a:p>
          <a:p>
            <a:endParaRPr lang="en-GB">
              <a:solidFill>
                <a:srgbClr val="FFFF99"/>
              </a:solidFill>
            </a:endParaRPr>
          </a:p>
        </p:txBody>
      </p:sp>
      <p:sp>
        <p:nvSpPr>
          <p:cNvPr id="51204" name="Oval 4"/>
          <p:cNvSpPr>
            <a:spLocks noChangeArrowheads="1"/>
          </p:cNvSpPr>
          <p:nvPr/>
        </p:nvSpPr>
        <p:spPr bwMode="auto">
          <a:xfrm>
            <a:off x="7281863" y="52165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05" name="Oval 5"/>
          <p:cNvSpPr>
            <a:spLocks noChangeArrowheads="1"/>
          </p:cNvSpPr>
          <p:nvPr/>
        </p:nvSpPr>
        <p:spPr bwMode="auto">
          <a:xfrm>
            <a:off x="6892925" y="4876800"/>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1206" name="Oval 6"/>
          <p:cNvSpPr>
            <a:spLocks noChangeArrowheads="1"/>
          </p:cNvSpPr>
          <p:nvPr/>
        </p:nvSpPr>
        <p:spPr bwMode="auto">
          <a:xfrm>
            <a:off x="6805613" y="47402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1207" name="Freeform 7"/>
          <p:cNvSpPr>
            <a:spLocks/>
          </p:cNvSpPr>
          <p:nvPr/>
        </p:nvSpPr>
        <p:spPr bwMode="auto">
          <a:xfrm rot="1871372">
            <a:off x="5665788" y="4584700"/>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00FFFF"/>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51208" name="Oval 8"/>
          <p:cNvSpPr>
            <a:spLocks noChangeArrowheads="1"/>
          </p:cNvSpPr>
          <p:nvPr/>
        </p:nvSpPr>
        <p:spPr bwMode="auto">
          <a:xfrm>
            <a:off x="7308850" y="53006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09" name="Oval 9"/>
          <p:cNvSpPr>
            <a:spLocks noChangeArrowheads="1"/>
          </p:cNvSpPr>
          <p:nvPr/>
        </p:nvSpPr>
        <p:spPr bwMode="auto">
          <a:xfrm>
            <a:off x="6740525" y="4648200"/>
            <a:ext cx="1828800" cy="1752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1210" name="Oval 10"/>
          <p:cNvSpPr>
            <a:spLocks noChangeArrowheads="1"/>
          </p:cNvSpPr>
          <p:nvPr/>
        </p:nvSpPr>
        <p:spPr bwMode="auto">
          <a:xfrm>
            <a:off x="7669213" y="58054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1" name="Oval 11"/>
          <p:cNvSpPr>
            <a:spLocks noChangeArrowheads="1"/>
          </p:cNvSpPr>
          <p:nvPr/>
        </p:nvSpPr>
        <p:spPr bwMode="auto">
          <a:xfrm>
            <a:off x="7740650" y="48688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2" name="Oval 12"/>
          <p:cNvSpPr>
            <a:spLocks noChangeArrowheads="1"/>
          </p:cNvSpPr>
          <p:nvPr/>
        </p:nvSpPr>
        <p:spPr bwMode="auto">
          <a:xfrm>
            <a:off x="8172450" y="5300663"/>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3" name="Oval 13"/>
          <p:cNvSpPr>
            <a:spLocks noChangeArrowheads="1"/>
          </p:cNvSpPr>
          <p:nvPr/>
        </p:nvSpPr>
        <p:spPr bwMode="auto">
          <a:xfrm>
            <a:off x="7813675" y="6092825"/>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4" name="Oval 14"/>
          <p:cNvSpPr>
            <a:spLocks noChangeArrowheads="1"/>
          </p:cNvSpPr>
          <p:nvPr/>
        </p:nvSpPr>
        <p:spPr bwMode="auto">
          <a:xfrm>
            <a:off x="6877050" y="5589588"/>
            <a:ext cx="144463"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5" name="Oval 15"/>
          <p:cNvSpPr>
            <a:spLocks noChangeArrowheads="1"/>
          </p:cNvSpPr>
          <p:nvPr/>
        </p:nvSpPr>
        <p:spPr bwMode="auto">
          <a:xfrm>
            <a:off x="7164388" y="60213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6" name="Oval 16"/>
          <p:cNvSpPr>
            <a:spLocks noChangeArrowheads="1"/>
          </p:cNvSpPr>
          <p:nvPr/>
        </p:nvSpPr>
        <p:spPr bwMode="auto">
          <a:xfrm>
            <a:off x="8172450" y="5734050"/>
            <a:ext cx="144463"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1217" name="Rectangle 17"/>
          <p:cNvSpPr>
            <a:spLocks noChangeArrowheads="1"/>
          </p:cNvSpPr>
          <p:nvPr/>
        </p:nvSpPr>
        <p:spPr bwMode="auto">
          <a:xfrm>
            <a:off x="5940425" y="1196975"/>
            <a:ext cx="28082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endParaRPr lang="en-GB">
              <a:solidFill>
                <a:srgbClr val="FFFF99"/>
              </a:solidFill>
            </a:endParaRPr>
          </a:p>
          <a:p>
            <a:pPr marL="342900" indent="-342900" algn="l">
              <a:spcBef>
                <a:spcPct val="20000"/>
              </a:spcBef>
            </a:pPr>
            <a:r>
              <a:rPr lang="en-GB">
                <a:solidFill>
                  <a:srgbClr val="FFFF99"/>
                </a:solidFill>
              </a:rPr>
              <a:t>    n=1 K shell</a:t>
            </a:r>
          </a:p>
          <a:p>
            <a:pPr marL="342900" indent="-342900" algn="l">
              <a:spcBef>
                <a:spcPct val="20000"/>
              </a:spcBef>
            </a:pPr>
            <a:r>
              <a:rPr lang="en-GB">
                <a:solidFill>
                  <a:srgbClr val="FFFF99"/>
                </a:solidFill>
              </a:rPr>
              <a:t>    n=2 L shell</a:t>
            </a:r>
          </a:p>
          <a:p>
            <a:pPr marL="342900" indent="-342900" algn="l">
              <a:spcBef>
                <a:spcPct val="20000"/>
              </a:spcBef>
            </a:pPr>
            <a:r>
              <a:rPr lang="en-GB">
                <a:solidFill>
                  <a:srgbClr val="FFFF99"/>
                </a:solidFill>
              </a:rPr>
              <a:t>    n=3 M shell…etc </a:t>
            </a:r>
          </a:p>
        </p:txBody>
      </p:sp>
      <p:sp>
        <p:nvSpPr>
          <p:cNvPr id="51219" name="Line 19"/>
          <p:cNvSpPr>
            <a:spLocks noChangeShapeType="1"/>
          </p:cNvSpPr>
          <p:nvPr/>
        </p:nvSpPr>
        <p:spPr bwMode="auto">
          <a:xfrm flipH="1" flipV="1">
            <a:off x="7092950" y="4221163"/>
            <a:ext cx="287338" cy="100806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7772400" cy="1143000"/>
          </a:xfrm>
        </p:spPr>
        <p:txBody>
          <a:bodyPr/>
          <a:lstStyle/>
          <a:p>
            <a:r>
              <a:rPr lang="en-GB" b="1">
                <a:solidFill>
                  <a:srgbClr val="FFCC00"/>
                </a:solidFill>
              </a:rPr>
              <a:t>X-ray absorption: ionised</a:t>
            </a:r>
            <a:endParaRPr lang="en-GB">
              <a:solidFill>
                <a:srgbClr val="FFCC00"/>
              </a:solidFill>
            </a:endParaRPr>
          </a:p>
        </p:txBody>
      </p:sp>
      <p:sp>
        <p:nvSpPr>
          <p:cNvPr id="91139" name="Line 3"/>
          <p:cNvSpPr>
            <a:spLocks noChangeShapeType="1"/>
          </p:cNvSpPr>
          <p:nvPr/>
        </p:nvSpPr>
        <p:spPr bwMode="auto">
          <a:xfrm flipV="1">
            <a:off x="1116013" y="1412875"/>
            <a:ext cx="0" cy="417671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0" name="Line 4"/>
          <p:cNvSpPr>
            <a:spLocks noChangeShapeType="1"/>
          </p:cNvSpPr>
          <p:nvPr/>
        </p:nvSpPr>
        <p:spPr bwMode="auto">
          <a:xfrm>
            <a:off x="1116013" y="5589588"/>
            <a:ext cx="72009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1" name="Freeform 5"/>
          <p:cNvSpPr>
            <a:spLocks/>
          </p:cNvSpPr>
          <p:nvPr/>
        </p:nvSpPr>
        <p:spPr bwMode="auto">
          <a:xfrm>
            <a:off x="1600200" y="2255838"/>
            <a:ext cx="3505200" cy="3262312"/>
          </a:xfrm>
          <a:custGeom>
            <a:avLst/>
            <a:gdLst>
              <a:gd name="T0" fmla="*/ 12 w 2208"/>
              <a:gd name="T1" fmla="*/ 2055 h 2055"/>
              <a:gd name="T2" fmla="*/ 0 w 2208"/>
              <a:gd name="T3" fmla="*/ 0 h 2055"/>
              <a:gd name="T4" fmla="*/ 528 w 2208"/>
              <a:gd name="T5" fmla="*/ 537 h 2055"/>
              <a:gd name="T6" fmla="*/ 528 w 2208"/>
              <a:gd name="T7" fmla="*/ 403 h 2055"/>
              <a:gd name="T8" fmla="*/ 1248 w 2208"/>
              <a:gd name="T9" fmla="*/ 1171 h 2055"/>
              <a:gd name="T10" fmla="*/ 1248 w 2208"/>
              <a:gd name="T11" fmla="*/ 1017 h 2055"/>
              <a:gd name="T12" fmla="*/ 1536 w 2208"/>
              <a:gd name="T13" fmla="*/ 1305 h 2055"/>
              <a:gd name="T14" fmla="*/ 1536 w 2208"/>
              <a:gd name="T15" fmla="*/ 1248 h 2055"/>
              <a:gd name="T16" fmla="*/ 1834 w 2208"/>
              <a:gd name="T17" fmla="*/ 1517 h 2055"/>
              <a:gd name="T18" fmla="*/ 1824 w 2208"/>
              <a:gd name="T19" fmla="*/ 1382 h 2055"/>
              <a:gd name="T20" fmla="*/ 2208 w 2208"/>
              <a:gd name="T21" fmla="*/ 1737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8" h="2055">
                <a:moveTo>
                  <a:pt x="12" y="2055"/>
                </a:moveTo>
                <a:lnTo>
                  <a:pt x="0" y="0"/>
                </a:lnTo>
                <a:lnTo>
                  <a:pt x="528" y="537"/>
                </a:lnTo>
                <a:lnTo>
                  <a:pt x="528" y="403"/>
                </a:lnTo>
                <a:lnTo>
                  <a:pt x="1248" y="1171"/>
                </a:lnTo>
                <a:lnTo>
                  <a:pt x="1248" y="1017"/>
                </a:lnTo>
                <a:lnTo>
                  <a:pt x="1536" y="1305"/>
                </a:lnTo>
                <a:lnTo>
                  <a:pt x="1536" y="1248"/>
                </a:lnTo>
                <a:lnTo>
                  <a:pt x="1834" y="1517"/>
                </a:lnTo>
                <a:lnTo>
                  <a:pt x="1824" y="1382"/>
                </a:lnTo>
                <a:lnTo>
                  <a:pt x="2208" y="1737"/>
                </a:lnTo>
              </a:path>
            </a:pathLst>
          </a:custGeom>
          <a:noFill/>
          <a:ln w="38100" cap="flat" cmpd="sng">
            <a:solidFill>
              <a:srgbClr val="FFFF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142" name="Rectangle 6"/>
          <p:cNvSpPr>
            <a:spLocks noChangeArrowheads="1"/>
          </p:cNvSpPr>
          <p:nvPr/>
        </p:nvSpPr>
        <p:spPr bwMode="auto">
          <a:xfrm rot="-5400000">
            <a:off x="229394" y="3163094"/>
            <a:ext cx="93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FF99"/>
                </a:solidFill>
              </a:rPr>
              <a:t>Log</a:t>
            </a:r>
            <a:r>
              <a:rPr lang="en-GB">
                <a:solidFill>
                  <a:srgbClr val="FFFF99"/>
                </a:solidFill>
                <a:latin typeface="Symbol" pitchFamily="18" charset="2"/>
              </a:rPr>
              <a:t> s</a:t>
            </a:r>
            <a:endParaRPr lang="en-US">
              <a:solidFill>
                <a:srgbClr val="FFFF99"/>
              </a:solidFill>
              <a:latin typeface="Symbol" pitchFamily="18" charset="2"/>
            </a:endParaRPr>
          </a:p>
        </p:txBody>
      </p:sp>
      <p:sp>
        <p:nvSpPr>
          <p:cNvPr id="91143" name="Rectangle 7"/>
          <p:cNvSpPr>
            <a:spLocks noChangeArrowheads="1"/>
          </p:cNvSpPr>
          <p:nvPr/>
        </p:nvSpPr>
        <p:spPr bwMode="auto">
          <a:xfrm rot="-21600000">
            <a:off x="3108325" y="5613400"/>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FF99"/>
                </a:solidFill>
              </a:rPr>
              <a:t>Log</a:t>
            </a:r>
            <a:r>
              <a:rPr lang="en-GB">
                <a:solidFill>
                  <a:srgbClr val="FFFF99"/>
                </a:solidFill>
                <a:latin typeface="Symbol" pitchFamily="18" charset="2"/>
              </a:rPr>
              <a:t> E</a:t>
            </a:r>
            <a:endParaRPr lang="en-US">
              <a:solidFill>
                <a:srgbClr val="FFFF99"/>
              </a:solidFill>
              <a:latin typeface="Symbol" pitchFamily="18" charset="2"/>
            </a:endParaRPr>
          </a:p>
        </p:txBody>
      </p:sp>
      <p:sp>
        <p:nvSpPr>
          <p:cNvPr id="91144" name="Text Box 8"/>
          <p:cNvSpPr txBox="1">
            <a:spLocks noChangeArrowheads="1"/>
          </p:cNvSpPr>
          <p:nvPr/>
        </p:nvSpPr>
        <p:spPr bwMode="auto">
          <a:xfrm>
            <a:off x="1403350" y="15573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H</a:t>
            </a:r>
            <a:endParaRPr lang="en-US">
              <a:solidFill>
                <a:srgbClr val="FFFF99"/>
              </a:solidFill>
            </a:endParaRPr>
          </a:p>
        </p:txBody>
      </p:sp>
      <p:sp>
        <p:nvSpPr>
          <p:cNvPr id="91145" name="Text Box 9"/>
          <p:cNvSpPr txBox="1">
            <a:spLocks noChangeArrowheads="1"/>
          </p:cNvSpPr>
          <p:nvPr/>
        </p:nvSpPr>
        <p:spPr bwMode="auto">
          <a:xfrm>
            <a:off x="2124075" y="22050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He</a:t>
            </a:r>
            <a:endParaRPr lang="en-US">
              <a:solidFill>
                <a:srgbClr val="FFFF99"/>
              </a:solidFill>
            </a:endParaRPr>
          </a:p>
        </p:txBody>
      </p:sp>
      <p:sp>
        <p:nvSpPr>
          <p:cNvPr id="91146" name="Text Box 10"/>
          <p:cNvSpPr txBox="1">
            <a:spLocks noChangeArrowheads="1"/>
          </p:cNvSpPr>
          <p:nvPr/>
        </p:nvSpPr>
        <p:spPr bwMode="auto">
          <a:xfrm>
            <a:off x="3419475" y="32845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C</a:t>
            </a:r>
            <a:endParaRPr lang="en-US">
              <a:solidFill>
                <a:srgbClr val="FFFF99"/>
              </a:solidFill>
            </a:endParaRPr>
          </a:p>
        </p:txBody>
      </p:sp>
      <p:sp>
        <p:nvSpPr>
          <p:cNvPr id="91147" name="Text Box 11"/>
          <p:cNvSpPr txBox="1">
            <a:spLocks noChangeArrowheads="1"/>
          </p:cNvSpPr>
          <p:nvPr/>
        </p:nvSpPr>
        <p:spPr bwMode="auto">
          <a:xfrm>
            <a:off x="3851275" y="35004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N</a:t>
            </a:r>
            <a:endParaRPr lang="en-US">
              <a:solidFill>
                <a:srgbClr val="FFFF99"/>
              </a:solidFill>
            </a:endParaRPr>
          </a:p>
        </p:txBody>
      </p:sp>
      <p:sp>
        <p:nvSpPr>
          <p:cNvPr id="91148" name="Text Box 12"/>
          <p:cNvSpPr txBox="1">
            <a:spLocks noChangeArrowheads="1"/>
          </p:cNvSpPr>
          <p:nvPr/>
        </p:nvSpPr>
        <p:spPr bwMode="auto">
          <a:xfrm>
            <a:off x="4427538" y="378936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O</a:t>
            </a:r>
            <a:endParaRPr lang="en-US">
              <a:solidFill>
                <a:srgbClr val="FFFF99"/>
              </a:solidFill>
            </a:endParaRPr>
          </a:p>
        </p:txBody>
      </p:sp>
      <p:sp>
        <p:nvSpPr>
          <p:cNvPr id="91149" name="Rectangle 13"/>
          <p:cNvSpPr>
            <a:spLocks noGrp="1" noChangeArrowheads="1"/>
          </p:cNvSpPr>
          <p:nvPr>
            <p:ph type="body" sz="half" idx="1"/>
          </p:nvPr>
        </p:nvSpPr>
        <p:spPr>
          <a:xfrm>
            <a:off x="4716463" y="1268413"/>
            <a:ext cx="4032250" cy="5589587"/>
          </a:xfrm>
          <a:noFill/>
          <a:ln/>
        </p:spPr>
        <p:txBody>
          <a:bodyPr/>
          <a:lstStyle/>
          <a:p>
            <a:endParaRPr lang="en-GB">
              <a:solidFill>
                <a:srgbClr val="FFFF99"/>
              </a:solidFill>
            </a:endParaRPr>
          </a:p>
          <a:p>
            <a:r>
              <a:rPr lang="en-GB" sz="2400">
                <a:solidFill>
                  <a:srgbClr val="FFFF99"/>
                </a:solidFill>
              </a:rPr>
              <a:t>Higher Z elements less abundant so  total absorption cross section decreases with energy </a:t>
            </a:r>
          </a:p>
        </p:txBody>
      </p:sp>
      <p:sp>
        <p:nvSpPr>
          <p:cNvPr id="91150" name="Freeform 14"/>
          <p:cNvSpPr>
            <a:spLocks/>
          </p:cNvSpPr>
          <p:nvPr/>
        </p:nvSpPr>
        <p:spPr bwMode="auto">
          <a:xfrm>
            <a:off x="4673600" y="5184775"/>
            <a:ext cx="449263" cy="388938"/>
          </a:xfrm>
          <a:custGeom>
            <a:avLst/>
            <a:gdLst>
              <a:gd name="T0" fmla="*/ 0 w 283"/>
              <a:gd name="T1" fmla="*/ 236 h 245"/>
              <a:gd name="T2" fmla="*/ 6 w 283"/>
              <a:gd name="T3" fmla="*/ 0 h 245"/>
              <a:gd name="T4" fmla="*/ 283 w 283"/>
              <a:gd name="T5" fmla="*/ 245 h 245"/>
            </a:gdLst>
            <a:ahLst/>
            <a:cxnLst>
              <a:cxn ang="0">
                <a:pos x="T0" y="T1"/>
              </a:cxn>
              <a:cxn ang="0">
                <a:pos x="T2" y="T3"/>
              </a:cxn>
              <a:cxn ang="0">
                <a:pos x="T4" y="T5"/>
              </a:cxn>
            </a:cxnLst>
            <a:rect l="0" t="0" r="r" b="b"/>
            <a:pathLst>
              <a:path w="283" h="245">
                <a:moveTo>
                  <a:pt x="0" y="236"/>
                </a:moveTo>
                <a:lnTo>
                  <a:pt x="6" y="0"/>
                </a:lnTo>
                <a:lnTo>
                  <a:pt x="283" y="245"/>
                </a:lnTo>
              </a:path>
            </a:pathLst>
          </a:custGeom>
          <a:noFill/>
          <a:ln w="38100" cap="flat"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85800" y="-26988"/>
            <a:ext cx="7772400" cy="1143001"/>
          </a:xfrm>
        </p:spPr>
        <p:txBody>
          <a:bodyPr/>
          <a:lstStyle/>
          <a:p>
            <a:r>
              <a:rPr lang="en-GB" b="1">
                <a:solidFill>
                  <a:srgbClr val="FFCC00"/>
                </a:solidFill>
              </a:rPr>
              <a:t>Photoionised absorption: edges</a:t>
            </a:r>
          </a:p>
        </p:txBody>
      </p:sp>
      <p:sp>
        <p:nvSpPr>
          <p:cNvPr id="16387" name="Text Box 1027"/>
          <p:cNvSpPr txBox="1">
            <a:spLocks noChangeArrowheads="1"/>
          </p:cNvSpPr>
          <p:nvPr/>
        </p:nvSpPr>
        <p:spPr bwMode="auto">
          <a:xfrm>
            <a:off x="179388" y="1557338"/>
            <a:ext cx="426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FF99"/>
              </a:buClr>
              <a:buFontTx/>
              <a:buChar char="•"/>
            </a:pPr>
            <a:r>
              <a:rPr lang="en-GB">
                <a:solidFill>
                  <a:srgbClr val="FFFF99"/>
                </a:solidFill>
              </a:rPr>
              <a:t>if completely ionised then no edges left!! Just power law </a:t>
            </a:r>
          </a:p>
          <a:p>
            <a:pPr>
              <a:buClr>
                <a:srgbClr val="FFFF99"/>
              </a:buClr>
              <a:buFontTx/>
              <a:buChar char="•"/>
            </a:pPr>
            <a:r>
              <a:rPr lang="en-GB">
                <a:solidFill>
                  <a:srgbClr val="FFFF99"/>
                </a:solidFill>
              </a:rPr>
              <a:t>ionised edges are higher energy net charge so more tightly bound</a:t>
            </a:r>
          </a:p>
          <a:p>
            <a:pPr>
              <a:buClr>
                <a:srgbClr val="FFFF99"/>
              </a:buClr>
              <a:buFontTx/>
              <a:buChar char="•"/>
            </a:pPr>
            <a:r>
              <a:rPr lang="en-GB">
                <a:solidFill>
                  <a:srgbClr val="FFFF99"/>
                </a:solidFill>
              </a:rPr>
              <a:t>H like edge at 0.0136 Z</a:t>
            </a:r>
            <a:r>
              <a:rPr lang="en-GB" baseline="30000">
                <a:solidFill>
                  <a:srgbClr val="FFFF99"/>
                </a:solidFill>
              </a:rPr>
              <a:t>2</a:t>
            </a:r>
            <a:r>
              <a:rPr lang="en-GB">
                <a:solidFill>
                  <a:srgbClr val="FFFF99"/>
                </a:solidFill>
              </a:rPr>
              <a:t> keV (energy </a:t>
            </a:r>
            <a:r>
              <a:rPr lang="en-GB">
                <a:solidFill>
                  <a:srgbClr val="FFFF99"/>
                </a:solidFill>
                <a:sym typeface="Symbol" pitchFamily="18" charset="2"/>
              </a:rPr>
              <a:t> </a:t>
            </a:r>
            <a:r>
              <a:rPr lang="en-GB">
                <a:solidFill>
                  <a:srgbClr val="FFFF99"/>
                </a:solidFill>
              </a:rPr>
              <a:t>charge/r) so high Z elements need more energy  to completely ionise. </a:t>
            </a:r>
          </a:p>
          <a:p>
            <a:pPr>
              <a:buClr>
                <a:srgbClr val="FFFF99"/>
              </a:buClr>
              <a:buFontTx/>
              <a:buChar char="•"/>
            </a:pPr>
            <a:r>
              <a:rPr lang="en-GB">
                <a:solidFill>
                  <a:srgbClr val="FFFF99"/>
                </a:solidFill>
              </a:rPr>
              <a:t> Fe K He, H-like 8.7, 9.2 keV (XXV and XXVI). if dominant then everything else is ionised!</a:t>
            </a:r>
          </a:p>
        </p:txBody>
      </p:sp>
      <p:pic>
        <p:nvPicPr>
          <p:cNvPr id="16388" name="Picture 1028" descr="xi"/>
          <p:cNvPicPr preferRelativeResize="0">
            <a:picLocks noChangeArrowheads="1"/>
          </p:cNvPicPr>
          <p:nvPr/>
        </p:nvPicPr>
        <p:blipFill>
          <a:blip r:embed="rId2">
            <a:extLst>
              <a:ext uri="{28A0092B-C50C-407E-A947-70E740481C1C}">
                <a14:useLocalDpi xmlns:a14="http://schemas.microsoft.com/office/drawing/2010/main" val="0"/>
              </a:ext>
            </a:extLst>
          </a:blip>
          <a:srcRect t="7832" r="38461"/>
          <a:stretch>
            <a:fillRect/>
          </a:stretch>
        </p:blipFill>
        <p:spPr bwMode="auto">
          <a:xfrm>
            <a:off x="4724400" y="1543050"/>
            <a:ext cx="4038600" cy="4838700"/>
          </a:xfrm>
          <a:prstGeom prst="rect">
            <a:avLst/>
          </a:prstGeom>
          <a:noFill/>
          <a:extLst>
            <a:ext uri="{909E8E84-426E-40DD-AFC4-6F175D3DCCD1}">
              <a14:hiddenFill xmlns:a14="http://schemas.microsoft.com/office/drawing/2010/main">
                <a:solidFill>
                  <a:srgbClr val="FFFFFF"/>
                </a:solidFill>
              </a14:hiddenFill>
            </a:ext>
          </a:extLst>
        </p:spPr>
      </p:pic>
      <p:sp>
        <p:nvSpPr>
          <p:cNvPr id="16389" name="Line 1029"/>
          <p:cNvSpPr>
            <a:spLocks noChangeShapeType="1"/>
          </p:cNvSpPr>
          <p:nvPr/>
        </p:nvSpPr>
        <p:spPr bwMode="auto">
          <a:xfrm>
            <a:off x="5410200" y="2305050"/>
            <a:ext cx="3200400"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2" name="Text Box 1032"/>
          <p:cNvSpPr txBox="1">
            <a:spLocks noChangeArrowheads="1"/>
          </p:cNvSpPr>
          <p:nvPr/>
        </p:nvSpPr>
        <p:spPr bwMode="auto">
          <a:xfrm>
            <a:off x="5410200" y="53149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N</a:t>
            </a:r>
            <a:r>
              <a:rPr lang="en-GB" baseline="-25000">
                <a:solidFill>
                  <a:srgbClr val="FFFF99"/>
                </a:solidFill>
              </a:rPr>
              <a:t>h</a:t>
            </a:r>
            <a:r>
              <a:rPr lang="en-GB">
                <a:solidFill>
                  <a:srgbClr val="FFFF99"/>
                </a:solidFill>
              </a:rPr>
              <a:t>=10</a:t>
            </a:r>
            <a:r>
              <a:rPr lang="en-GB" baseline="30000">
                <a:solidFill>
                  <a:srgbClr val="FFFF99"/>
                </a:solidFill>
              </a:rPr>
              <a:t>23</a:t>
            </a:r>
          </a:p>
        </p:txBody>
      </p:sp>
      <p:sp>
        <p:nvSpPr>
          <p:cNvPr id="16394" name="Text Box 1034"/>
          <p:cNvSpPr txBox="1">
            <a:spLocks noChangeArrowheads="1"/>
          </p:cNvSpPr>
          <p:nvPr/>
        </p:nvSpPr>
        <p:spPr bwMode="auto">
          <a:xfrm>
            <a:off x="6877050" y="1728788"/>
            <a:ext cx="1079500"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accent2"/>
                </a:solidFill>
                <a:latin typeface="Symbol" pitchFamily="18" charset="2"/>
              </a:rPr>
              <a:t>x</a:t>
            </a:r>
            <a:r>
              <a:rPr lang="en-GB">
                <a:solidFill>
                  <a:schemeClr val="accent2"/>
                </a:solidFill>
              </a:rPr>
              <a:t>=10</a:t>
            </a:r>
            <a:r>
              <a:rPr lang="en-GB" baseline="30000">
                <a:solidFill>
                  <a:schemeClr val="accent2"/>
                </a:solidFill>
              </a:rPr>
              <a:t>3</a:t>
            </a:r>
            <a:endParaRPr lang="en-US" baseline="30000">
              <a:solidFill>
                <a:schemeClr val="accent2"/>
              </a:solidFill>
            </a:endParaRPr>
          </a:p>
        </p:txBody>
      </p:sp>
      <p:sp>
        <p:nvSpPr>
          <p:cNvPr id="16395" name="Text Box 1035"/>
          <p:cNvSpPr txBox="1">
            <a:spLocks noChangeArrowheads="1"/>
          </p:cNvSpPr>
          <p:nvPr/>
        </p:nvSpPr>
        <p:spPr bwMode="auto">
          <a:xfrm>
            <a:off x="5507038" y="3889375"/>
            <a:ext cx="1081087"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00FF00"/>
                </a:solidFill>
                <a:latin typeface="Symbol" pitchFamily="18" charset="2"/>
              </a:rPr>
              <a:t>x</a:t>
            </a:r>
            <a:r>
              <a:rPr lang="en-GB">
                <a:solidFill>
                  <a:srgbClr val="00FF00"/>
                </a:solidFill>
              </a:rPr>
              <a:t>=10</a:t>
            </a:r>
            <a:r>
              <a:rPr lang="en-GB" baseline="30000">
                <a:solidFill>
                  <a:srgbClr val="00FF00"/>
                </a:solidFill>
              </a:rPr>
              <a:t>2</a:t>
            </a:r>
            <a:endParaRPr lang="en-US" baseline="30000">
              <a:solidFill>
                <a:srgbClr val="00FF00"/>
              </a:solidFill>
            </a:endParaRPr>
          </a:p>
        </p:txBody>
      </p:sp>
      <p:sp>
        <p:nvSpPr>
          <p:cNvPr id="16396" name="Text Box 1036"/>
          <p:cNvSpPr txBox="1">
            <a:spLocks noChangeArrowheads="1"/>
          </p:cNvSpPr>
          <p:nvPr/>
        </p:nvSpPr>
        <p:spPr bwMode="auto">
          <a:xfrm>
            <a:off x="7596188" y="5016500"/>
            <a:ext cx="792162"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0000"/>
                </a:solidFill>
                <a:latin typeface="Symbol" pitchFamily="18" charset="2"/>
              </a:rPr>
              <a:t>x</a:t>
            </a:r>
            <a:r>
              <a:rPr lang="en-GB">
                <a:solidFill>
                  <a:srgbClr val="FF0000"/>
                </a:solidFill>
              </a:rPr>
              <a:t>=1</a:t>
            </a:r>
            <a:endParaRPr lang="en-US" baseline="3000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r>
              <a:rPr lang="en-GB" b="1">
                <a:solidFill>
                  <a:srgbClr val="FFCC00"/>
                </a:solidFill>
              </a:rPr>
              <a:t>Photoionisation: populations</a:t>
            </a:r>
          </a:p>
        </p:txBody>
      </p:sp>
      <p:sp>
        <p:nvSpPr>
          <p:cNvPr id="39940" name="Oval 4"/>
          <p:cNvSpPr>
            <a:spLocks noChangeArrowheads="1"/>
          </p:cNvSpPr>
          <p:nvPr/>
        </p:nvSpPr>
        <p:spPr bwMode="auto">
          <a:xfrm>
            <a:off x="6561138" y="52165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9941" name="Oval 5"/>
          <p:cNvSpPr>
            <a:spLocks noChangeArrowheads="1"/>
          </p:cNvSpPr>
          <p:nvPr/>
        </p:nvSpPr>
        <p:spPr bwMode="auto">
          <a:xfrm>
            <a:off x="6211888" y="4872038"/>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9942" name="Oval 6"/>
          <p:cNvSpPr>
            <a:spLocks noChangeArrowheads="1"/>
          </p:cNvSpPr>
          <p:nvPr/>
        </p:nvSpPr>
        <p:spPr bwMode="auto">
          <a:xfrm>
            <a:off x="6084888" y="47402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9943" name="Freeform 7"/>
          <p:cNvSpPr>
            <a:spLocks/>
          </p:cNvSpPr>
          <p:nvPr/>
        </p:nvSpPr>
        <p:spPr bwMode="auto">
          <a:xfrm rot="1259175">
            <a:off x="4767263" y="5507038"/>
            <a:ext cx="1785937"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66CC"/>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39944" name="Oval 8"/>
          <p:cNvSpPr>
            <a:spLocks noChangeArrowheads="1"/>
          </p:cNvSpPr>
          <p:nvPr/>
        </p:nvSpPr>
        <p:spPr bwMode="auto">
          <a:xfrm>
            <a:off x="6827838" y="51530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9945" name="Oval 9"/>
          <p:cNvSpPr>
            <a:spLocks noChangeArrowheads="1"/>
          </p:cNvSpPr>
          <p:nvPr/>
        </p:nvSpPr>
        <p:spPr bwMode="auto">
          <a:xfrm>
            <a:off x="6894513" y="58562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9946" name="Line 10"/>
          <p:cNvSpPr>
            <a:spLocks noChangeShapeType="1"/>
          </p:cNvSpPr>
          <p:nvPr/>
        </p:nvSpPr>
        <p:spPr bwMode="auto">
          <a:xfrm flipH="1">
            <a:off x="6248400" y="6172200"/>
            <a:ext cx="3048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39947" name="Oval 11"/>
          <p:cNvSpPr>
            <a:spLocks noChangeArrowheads="1"/>
          </p:cNvSpPr>
          <p:nvPr/>
        </p:nvSpPr>
        <p:spPr bwMode="auto">
          <a:xfrm>
            <a:off x="7386638" y="501491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9948" name="Oval 12"/>
          <p:cNvSpPr>
            <a:spLocks noChangeArrowheads="1"/>
          </p:cNvSpPr>
          <p:nvPr/>
        </p:nvSpPr>
        <p:spPr bwMode="auto">
          <a:xfrm>
            <a:off x="6516688" y="60594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9949" name="Text Box 13"/>
          <p:cNvSpPr txBox="1">
            <a:spLocks noChangeArrowheads="1"/>
          </p:cNvSpPr>
          <p:nvPr/>
        </p:nvSpPr>
        <p:spPr bwMode="auto">
          <a:xfrm>
            <a:off x="3657600" y="1447800"/>
            <a:ext cx="5257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FF99"/>
                </a:solidFill>
              </a:rPr>
              <a:t>N</a:t>
            </a:r>
            <a:r>
              <a:rPr lang="en-GB" sz="3200" baseline="30000">
                <a:solidFill>
                  <a:srgbClr val="FFFF99"/>
                </a:solidFill>
              </a:rPr>
              <a:t>i</a:t>
            </a:r>
            <a:r>
              <a:rPr lang="en-GB" sz="3200">
                <a:solidFill>
                  <a:srgbClr val="FFFF99"/>
                </a:solidFill>
              </a:rPr>
              <a:t> +</a:t>
            </a:r>
            <a:r>
              <a:rPr lang="en-GB" sz="3200">
                <a:solidFill>
                  <a:srgbClr val="FFFF00"/>
                </a:solidFill>
              </a:rPr>
              <a:t> </a:t>
            </a:r>
            <a:r>
              <a:rPr lang="en-GB" sz="3200">
                <a:solidFill>
                  <a:srgbClr val="FF66CC"/>
                </a:solidFill>
                <a:latin typeface="Symbol" pitchFamily="18" charset="2"/>
              </a:rPr>
              <a:t>g</a:t>
            </a:r>
            <a:r>
              <a:rPr lang="en-GB" sz="3200">
                <a:solidFill>
                  <a:srgbClr val="FFFF00"/>
                </a:solidFill>
              </a:rPr>
              <a:t>  </a:t>
            </a:r>
            <a:r>
              <a:rPr lang="en-GB" sz="3200">
                <a:solidFill>
                  <a:srgbClr val="FFFF99"/>
                </a:solidFill>
                <a:sym typeface="Symbol" pitchFamily="18" charset="2"/>
              </a:rPr>
              <a:t></a:t>
            </a:r>
            <a:r>
              <a:rPr lang="en-GB" sz="3200">
                <a:solidFill>
                  <a:srgbClr val="FFFF99"/>
                </a:solidFill>
              </a:rPr>
              <a:t> N</a:t>
            </a:r>
            <a:r>
              <a:rPr lang="en-GB" sz="3200" baseline="30000">
                <a:solidFill>
                  <a:srgbClr val="FFFF99"/>
                </a:solidFill>
              </a:rPr>
              <a:t>i+1</a:t>
            </a:r>
            <a:r>
              <a:rPr lang="en-GB" sz="3200">
                <a:solidFill>
                  <a:srgbClr val="FFFF00"/>
                </a:solidFill>
              </a:rPr>
              <a:t> + </a:t>
            </a:r>
            <a:r>
              <a:rPr lang="en-GB" sz="3200">
                <a:solidFill>
                  <a:schemeClr val="bg1"/>
                </a:solidFill>
              </a:rPr>
              <a:t>e</a:t>
            </a:r>
          </a:p>
          <a:p>
            <a:pPr algn="l">
              <a:spcBef>
                <a:spcPct val="50000"/>
              </a:spcBef>
            </a:pPr>
            <a:r>
              <a:rPr lang="en-GB" sz="3200">
                <a:solidFill>
                  <a:srgbClr val="FFFF00"/>
                </a:solidFill>
              </a:rPr>
              <a:t>           </a:t>
            </a:r>
            <a:r>
              <a:rPr lang="en-GB" sz="3200">
                <a:solidFill>
                  <a:srgbClr val="FFFF99"/>
                </a:solidFill>
              </a:rPr>
              <a:t>N</a:t>
            </a:r>
            <a:r>
              <a:rPr lang="en-GB" sz="3200" baseline="30000">
                <a:solidFill>
                  <a:srgbClr val="FFFF99"/>
                </a:solidFill>
              </a:rPr>
              <a:t>i</a:t>
            </a:r>
            <a:r>
              <a:rPr lang="en-GB" sz="3200">
                <a:solidFill>
                  <a:srgbClr val="FFFF99"/>
                </a:solidFill>
              </a:rPr>
              <a:t> </a:t>
            </a:r>
            <a:r>
              <a:rPr lang="en-GB" sz="3200">
                <a:solidFill>
                  <a:srgbClr val="FF66CC"/>
                </a:solidFill>
              </a:rPr>
              <a:t>n</a:t>
            </a:r>
            <a:r>
              <a:rPr lang="en-GB" sz="3200" baseline="-25000">
                <a:solidFill>
                  <a:srgbClr val="FF66CC"/>
                </a:solidFill>
                <a:latin typeface="Symbol" pitchFamily="18" charset="2"/>
              </a:rPr>
              <a:t>g</a:t>
            </a:r>
            <a:r>
              <a:rPr lang="en-GB" sz="3200">
                <a:solidFill>
                  <a:srgbClr val="FF66CC"/>
                </a:solidFill>
                <a:latin typeface="Symbol" pitchFamily="18" charset="2"/>
              </a:rPr>
              <a:t> s</a:t>
            </a:r>
            <a:r>
              <a:rPr lang="en-GB" sz="3200">
                <a:solidFill>
                  <a:srgbClr val="FFFF00"/>
                </a:solidFill>
              </a:rPr>
              <a:t> </a:t>
            </a:r>
            <a:r>
              <a:rPr lang="en-GB" sz="3200">
                <a:solidFill>
                  <a:srgbClr val="FFFF99"/>
                </a:solidFill>
              </a:rPr>
              <a:t>= N</a:t>
            </a:r>
            <a:r>
              <a:rPr lang="en-GB" sz="3200" baseline="30000">
                <a:solidFill>
                  <a:srgbClr val="FFFF99"/>
                </a:solidFill>
              </a:rPr>
              <a:t>i+1 </a:t>
            </a:r>
            <a:r>
              <a:rPr lang="en-GB" sz="3200">
                <a:solidFill>
                  <a:schemeClr val="bg1"/>
                </a:solidFill>
              </a:rPr>
              <a:t>N</a:t>
            </a:r>
            <a:r>
              <a:rPr lang="en-GB" sz="3200" baseline="-25000">
                <a:solidFill>
                  <a:schemeClr val="bg1"/>
                </a:solidFill>
              </a:rPr>
              <a:t>e</a:t>
            </a:r>
            <a:r>
              <a:rPr lang="en-GB" sz="3200">
                <a:solidFill>
                  <a:schemeClr val="bg1"/>
                </a:solidFill>
                <a:latin typeface="Symbol" pitchFamily="18" charset="2"/>
              </a:rPr>
              <a:t>a</a:t>
            </a:r>
            <a:r>
              <a:rPr lang="en-GB" sz="3200">
                <a:solidFill>
                  <a:schemeClr val="bg1"/>
                </a:solidFill>
              </a:rPr>
              <a:t>(T)</a:t>
            </a:r>
          </a:p>
          <a:p>
            <a:pPr algn="l">
              <a:spcBef>
                <a:spcPct val="50000"/>
              </a:spcBef>
            </a:pPr>
            <a:r>
              <a:rPr lang="en-GB" sz="3200">
                <a:solidFill>
                  <a:srgbClr val="FFFF00"/>
                </a:solidFill>
              </a:rPr>
              <a:t>               </a:t>
            </a:r>
            <a:r>
              <a:rPr lang="en-GB" sz="3200">
                <a:solidFill>
                  <a:srgbClr val="FFFF99"/>
                </a:solidFill>
              </a:rPr>
              <a:t>N</a:t>
            </a:r>
            <a:r>
              <a:rPr lang="en-GB" sz="3200" baseline="30000">
                <a:solidFill>
                  <a:srgbClr val="FFFF99"/>
                </a:solidFill>
              </a:rPr>
              <a:t>i+1   </a:t>
            </a:r>
            <a:r>
              <a:rPr lang="en-GB" sz="3200">
                <a:solidFill>
                  <a:srgbClr val="FFFF99"/>
                </a:solidFill>
              </a:rPr>
              <a:t>= </a:t>
            </a:r>
            <a:r>
              <a:rPr lang="en-GB" sz="3200">
                <a:solidFill>
                  <a:srgbClr val="FF66CC"/>
                </a:solidFill>
              </a:rPr>
              <a:t>n</a:t>
            </a:r>
            <a:r>
              <a:rPr lang="en-GB" sz="3200" baseline="-25000">
                <a:solidFill>
                  <a:srgbClr val="FF66CC"/>
                </a:solidFill>
                <a:latin typeface="Symbol" pitchFamily="18" charset="2"/>
              </a:rPr>
              <a:t>g</a:t>
            </a:r>
            <a:r>
              <a:rPr lang="en-GB" sz="3200">
                <a:solidFill>
                  <a:srgbClr val="FF66CC"/>
                </a:solidFill>
                <a:latin typeface="Symbol" pitchFamily="18" charset="2"/>
              </a:rPr>
              <a:t> s</a:t>
            </a:r>
            <a:r>
              <a:rPr lang="en-GB" sz="3200">
                <a:solidFill>
                  <a:srgbClr val="FFFF00"/>
                </a:solidFill>
              </a:rPr>
              <a:t> </a:t>
            </a:r>
          </a:p>
          <a:p>
            <a:pPr algn="l">
              <a:spcBef>
                <a:spcPct val="50000"/>
              </a:spcBef>
            </a:pPr>
            <a:r>
              <a:rPr lang="en-GB" sz="3200">
                <a:solidFill>
                  <a:srgbClr val="FFFF00"/>
                </a:solidFill>
              </a:rPr>
              <a:t>               </a:t>
            </a:r>
            <a:r>
              <a:rPr lang="en-GB" sz="3200">
                <a:solidFill>
                  <a:srgbClr val="FFFF99"/>
                </a:solidFill>
              </a:rPr>
              <a:t>N</a:t>
            </a:r>
            <a:r>
              <a:rPr lang="en-GB" sz="3200" baseline="30000">
                <a:solidFill>
                  <a:srgbClr val="FFFF99"/>
                </a:solidFill>
              </a:rPr>
              <a:t>i</a:t>
            </a:r>
            <a:r>
              <a:rPr lang="en-GB">
                <a:solidFill>
                  <a:srgbClr val="FFFF99"/>
                </a:solidFill>
              </a:rPr>
              <a:t> </a:t>
            </a:r>
            <a:r>
              <a:rPr lang="en-GB" sz="3200">
                <a:solidFill>
                  <a:srgbClr val="FFFF99"/>
                </a:solidFill>
              </a:rPr>
              <a:t>  </a:t>
            </a:r>
            <a:r>
              <a:rPr lang="en-GB" sz="3200">
                <a:solidFill>
                  <a:srgbClr val="FFFF00"/>
                </a:solidFill>
              </a:rPr>
              <a:t>     </a:t>
            </a:r>
            <a:r>
              <a:rPr lang="en-GB" sz="3200">
                <a:solidFill>
                  <a:schemeClr val="bg1"/>
                </a:solidFill>
              </a:rPr>
              <a:t>N</a:t>
            </a:r>
            <a:r>
              <a:rPr lang="en-GB" sz="3200" baseline="-25000">
                <a:solidFill>
                  <a:schemeClr val="bg1"/>
                </a:solidFill>
              </a:rPr>
              <a:t>e</a:t>
            </a:r>
            <a:r>
              <a:rPr lang="en-GB" sz="3200">
                <a:solidFill>
                  <a:schemeClr val="bg1"/>
                </a:solidFill>
                <a:latin typeface="Symbol" pitchFamily="18" charset="2"/>
              </a:rPr>
              <a:t>a</a:t>
            </a:r>
            <a:r>
              <a:rPr lang="en-GB" sz="3200">
                <a:solidFill>
                  <a:schemeClr val="bg1"/>
                </a:solidFill>
              </a:rPr>
              <a:t>(T)</a:t>
            </a:r>
          </a:p>
          <a:p>
            <a:pPr>
              <a:spcBef>
                <a:spcPct val="50000"/>
              </a:spcBef>
            </a:pPr>
            <a:endParaRPr lang="en-GB" sz="3200">
              <a:solidFill>
                <a:srgbClr val="FFFF00"/>
              </a:solidFill>
            </a:endParaRPr>
          </a:p>
        </p:txBody>
      </p:sp>
      <p:sp>
        <p:nvSpPr>
          <p:cNvPr id="39950" name="Line 14"/>
          <p:cNvSpPr>
            <a:spLocks noChangeShapeType="1"/>
          </p:cNvSpPr>
          <p:nvPr/>
        </p:nvSpPr>
        <p:spPr bwMode="auto">
          <a:xfrm>
            <a:off x="5257800" y="3581400"/>
            <a:ext cx="457200"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1" name="Line 15"/>
          <p:cNvSpPr>
            <a:spLocks noChangeShapeType="1"/>
          </p:cNvSpPr>
          <p:nvPr/>
        </p:nvSpPr>
        <p:spPr bwMode="auto">
          <a:xfrm>
            <a:off x="6400800" y="3581400"/>
            <a:ext cx="1371600"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4" name="Oval 18"/>
          <p:cNvSpPr>
            <a:spLocks noChangeArrowheads="1"/>
          </p:cNvSpPr>
          <p:nvPr/>
        </p:nvSpPr>
        <p:spPr bwMode="auto">
          <a:xfrm>
            <a:off x="6019800" y="4648200"/>
            <a:ext cx="1828800" cy="1752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39955" name="Rectangle 19"/>
          <p:cNvSpPr>
            <a:spLocks noGrp="1" noChangeArrowheads="1"/>
          </p:cNvSpPr>
          <p:nvPr>
            <p:ph type="body" sz="half" idx="1"/>
          </p:nvPr>
        </p:nvSpPr>
        <p:spPr>
          <a:xfrm>
            <a:off x="323850" y="1123950"/>
            <a:ext cx="3835400" cy="5184775"/>
          </a:xfrm>
          <a:noFill/>
          <a:ln/>
        </p:spPr>
        <p:txBody>
          <a:bodyPr/>
          <a:lstStyle/>
          <a:p>
            <a:pPr>
              <a:buFontTx/>
              <a:buNone/>
            </a:pPr>
            <a:r>
              <a:rPr lang="en-GB" sz="2400"/>
              <a:t>   </a:t>
            </a:r>
          </a:p>
          <a:p>
            <a:r>
              <a:rPr lang="en-GB" sz="2400">
                <a:solidFill>
                  <a:srgbClr val="FFFF99"/>
                </a:solidFill>
              </a:rPr>
              <a:t>which ions?  Balance photoionisation (heating) with recombination (cooling)</a:t>
            </a:r>
          </a:p>
          <a:p>
            <a:r>
              <a:rPr lang="en-GB" sz="2400">
                <a:solidFill>
                  <a:srgbClr val="FFFF99"/>
                </a:solidFill>
              </a:rPr>
              <a:t>Depends mostly on ratio of photon to electron density! </a:t>
            </a:r>
          </a:p>
          <a:p>
            <a:r>
              <a:rPr lang="en-GB" sz="2400">
                <a:solidFill>
                  <a:srgbClr val="FFFF99"/>
                </a:solidFill>
              </a:rPr>
              <a:t>n</a:t>
            </a:r>
            <a:r>
              <a:rPr lang="en-GB" sz="2400" baseline="-25000">
                <a:solidFill>
                  <a:srgbClr val="FFFF99"/>
                </a:solidFill>
                <a:latin typeface="Symbol" pitchFamily="18" charset="2"/>
              </a:rPr>
              <a:t>g</a:t>
            </a:r>
            <a:r>
              <a:rPr lang="en-GB" sz="2400">
                <a:solidFill>
                  <a:srgbClr val="FFFF99"/>
                </a:solidFill>
                <a:latin typeface="Symbol" pitchFamily="18" charset="2"/>
              </a:rPr>
              <a:t>/N</a:t>
            </a:r>
            <a:r>
              <a:rPr lang="en-GB" sz="2400" baseline="-25000">
                <a:solidFill>
                  <a:srgbClr val="FFFF99"/>
                </a:solidFill>
              </a:rPr>
              <a:t>e</a:t>
            </a:r>
            <a:r>
              <a:rPr lang="en-GB" sz="2400">
                <a:solidFill>
                  <a:srgbClr val="FFFF99"/>
                </a:solidFill>
                <a:latin typeface="Symbol" pitchFamily="18" charset="2"/>
              </a:rPr>
              <a:t> = </a:t>
            </a:r>
            <a:r>
              <a:rPr lang="en-GB" sz="2400">
                <a:solidFill>
                  <a:srgbClr val="FFFF99"/>
                </a:solidFill>
              </a:rPr>
              <a:t>L/(h</a:t>
            </a:r>
            <a:r>
              <a:rPr lang="en-GB" sz="2400">
                <a:solidFill>
                  <a:srgbClr val="FFFF99"/>
                </a:solidFill>
                <a:latin typeface="Symbol" pitchFamily="18" charset="2"/>
              </a:rPr>
              <a:t>n</a:t>
            </a:r>
            <a:r>
              <a:rPr lang="en-GB" sz="2400">
                <a:solidFill>
                  <a:srgbClr val="FFFF99"/>
                </a:solidFill>
              </a:rPr>
              <a:t> 4</a:t>
            </a:r>
            <a:r>
              <a:rPr lang="en-GB" sz="2400">
                <a:solidFill>
                  <a:srgbClr val="FFFF99"/>
                </a:solidFill>
                <a:latin typeface="Symbol" pitchFamily="18" charset="2"/>
              </a:rPr>
              <a:t>p </a:t>
            </a:r>
            <a:r>
              <a:rPr lang="en-GB" sz="2400">
                <a:solidFill>
                  <a:srgbClr val="FFFF99"/>
                </a:solidFill>
              </a:rPr>
              <a:t>r</a:t>
            </a:r>
            <a:r>
              <a:rPr lang="en-GB" sz="2400" baseline="30000">
                <a:solidFill>
                  <a:srgbClr val="FFFF99"/>
                </a:solidFill>
              </a:rPr>
              <a:t>2</a:t>
            </a:r>
            <a:r>
              <a:rPr lang="en-GB" sz="2400">
                <a:solidFill>
                  <a:srgbClr val="FFFF99"/>
                </a:solidFill>
              </a:rPr>
              <a:t> c N</a:t>
            </a:r>
            <a:r>
              <a:rPr lang="en-GB" sz="2400" baseline="-25000">
                <a:solidFill>
                  <a:srgbClr val="FFFF99"/>
                </a:solidFill>
              </a:rPr>
              <a:t>e</a:t>
            </a:r>
            <a:r>
              <a:rPr lang="en-GB" sz="2400">
                <a:solidFill>
                  <a:srgbClr val="FFFF99"/>
                </a:solidFill>
              </a:rPr>
              <a:t>)</a:t>
            </a:r>
            <a:endParaRPr lang="en-GB" sz="2400">
              <a:solidFill>
                <a:srgbClr val="FFFF99"/>
              </a:solidFill>
              <a:latin typeface="Symbol" pitchFamily="18" charset="2"/>
            </a:endParaRPr>
          </a:p>
          <a:p>
            <a:pPr>
              <a:buFontTx/>
              <a:buNone/>
            </a:pPr>
            <a:r>
              <a:rPr lang="en-GB" sz="2400">
                <a:solidFill>
                  <a:srgbClr val="FFFF99"/>
                </a:solidFill>
                <a:latin typeface="Symbol" pitchFamily="18" charset="2"/>
              </a:rPr>
              <a:t>              =  x / (</a:t>
            </a:r>
            <a:r>
              <a:rPr lang="en-GB" sz="2400">
                <a:solidFill>
                  <a:srgbClr val="FFFF99"/>
                </a:solidFill>
              </a:rPr>
              <a:t>h</a:t>
            </a:r>
            <a:r>
              <a:rPr lang="en-GB" sz="2400">
                <a:solidFill>
                  <a:srgbClr val="FFFF99"/>
                </a:solidFill>
                <a:latin typeface="Symbol" pitchFamily="18" charset="2"/>
              </a:rPr>
              <a:t>n 4p </a:t>
            </a:r>
            <a:r>
              <a:rPr lang="en-GB" sz="2400">
                <a:solidFill>
                  <a:srgbClr val="FFFF99"/>
                </a:solidFill>
              </a:rPr>
              <a:t>c</a:t>
            </a:r>
            <a:r>
              <a:rPr lang="en-GB" sz="2400">
                <a:solidFill>
                  <a:srgbClr val="FFFF99"/>
                </a:solidFill>
                <a:latin typeface="Symbol" pitchFamily="18" charset="2"/>
              </a:rPr>
              <a:t>)</a:t>
            </a:r>
          </a:p>
          <a:p>
            <a:pPr>
              <a:buFontTx/>
              <a:buNone/>
            </a:pPr>
            <a:r>
              <a:rPr lang="en-GB" sz="2400">
                <a:solidFill>
                  <a:srgbClr val="FFFF99"/>
                </a:solidFill>
                <a:latin typeface="Symbol" pitchFamily="18" charset="2"/>
              </a:rPr>
              <a:t>    x</a:t>
            </a:r>
            <a:r>
              <a:rPr lang="en-GB" sz="2400">
                <a:solidFill>
                  <a:srgbClr val="FFFF99"/>
                </a:solidFill>
              </a:rPr>
              <a:t> = L/ (N</a:t>
            </a:r>
            <a:r>
              <a:rPr lang="en-GB" sz="2400" baseline="-25000">
                <a:solidFill>
                  <a:srgbClr val="FFFF99"/>
                </a:solidFill>
              </a:rPr>
              <a:t>e</a:t>
            </a:r>
            <a:r>
              <a:rPr lang="en-GB" sz="2400">
                <a:solidFill>
                  <a:srgbClr val="FFFF99"/>
                </a:solidFill>
              </a:rPr>
              <a:t>r</a:t>
            </a:r>
            <a:r>
              <a:rPr lang="en-GB" sz="2400" baseline="30000">
                <a:solidFill>
                  <a:srgbClr val="FFFF99"/>
                </a:solidFill>
              </a:rPr>
              <a:t>2</a:t>
            </a:r>
            <a:r>
              <a:rPr lang="en-GB" sz="2400">
                <a:solidFill>
                  <a:srgbClr val="FFFF99"/>
                </a:solidFill>
              </a:rPr>
              <a:t>)</a:t>
            </a:r>
          </a:p>
          <a:p>
            <a:r>
              <a:rPr lang="en-GB" sz="2400">
                <a:solidFill>
                  <a:srgbClr val="FFFF99"/>
                </a:solidFill>
              </a:rPr>
              <a:t>Nh, </a:t>
            </a:r>
            <a:r>
              <a:rPr lang="en-GB" sz="2400">
                <a:solidFill>
                  <a:srgbClr val="FFFF99"/>
                </a:solidFill>
                <a:latin typeface="Symbol" pitchFamily="18" charset="2"/>
              </a:rPr>
              <a:t>x</a:t>
            </a:r>
            <a:r>
              <a:rPr lang="en-GB" sz="2400">
                <a:solidFill>
                  <a:srgbClr val="FFFF99"/>
                </a:solidFill>
              </a:rPr>
              <a:t>, AND spectral shape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228600"/>
            <a:ext cx="7772400" cy="1143000"/>
          </a:xfrm>
        </p:spPr>
        <p:txBody>
          <a:bodyPr/>
          <a:lstStyle/>
          <a:p>
            <a:r>
              <a:rPr lang="en-GB" b="1">
                <a:solidFill>
                  <a:srgbClr val="FFCC00"/>
                </a:solidFill>
              </a:rPr>
              <a:t>Photoionisation: populations</a:t>
            </a:r>
          </a:p>
        </p:txBody>
      </p:sp>
      <p:sp>
        <p:nvSpPr>
          <p:cNvPr id="74755" name="Oval 3"/>
          <p:cNvSpPr>
            <a:spLocks noChangeArrowheads="1"/>
          </p:cNvSpPr>
          <p:nvPr/>
        </p:nvSpPr>
        <p:spPr bwMode="auto">
          <a:xfrm>
            <a:off x="6561138" y="52165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74756" name="Oval 4"/>
          <p:cNvSpPr>
            <a:spLocks noChangeArrowheads="1"/>
          </p:cNvSpPr>
          <p:nvPr/>
        </p:nvSpPr>
        <p:spPr bwMode="auto">
          <a:xfrm>
            <a:off x="6211888" y="4872038"/>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57" name="Oval 5"/>
          <p:cNvSpPr>
            <a:spLocks noChangeArrowheads="1"/>
          </p:cNvSpPr>
          <p:nvPr/>
        </p:nvSpPr>
        <p:spPr bwMode="auto">
          <a:xfrm>
            <a:off x="6084888" y="47402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58" name="Freeform 6"/>
          <p:cNvSpPr>
            <a:spLocks/>
          </p:cNvSpPr>
          <p:nvPr/>
        </p:nvSpPr>
        <p:spPr bwMode="auto">
          <a:xfrm rot="1259175">
            <a:off x="4767263" y="5507038"/>
            <a:ext cx="1785937"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66CC"/>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74759" name="Oval 7"/>
          <p:cNvSpPr>
            <a:spLocks noChangeArrowheads="1"/>
          </p:cNvSpPr>
          <p:nvPr/>
        </p:nvSpPr>
        <p:spPr bwMode="auto">
          <a:xfrm>
            <a:off x="6827838" y="51530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74760" name="Oval 8"/>
          <p:cNvSpPr>
            <a:spLocks noChangeArrowheads="1"/>
          </p:cNvSpPr>
          <p:nvPr/>
        </p:nvSpPr>
        <p:spPr bwMode="auto">
          <a:xfrm>
            <a:off x="6894513" y="58562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74761" name="Line 9"/>
          <p:cNvSpPr>
            <a:spLocks noChangeShapeType="1"/>
          </p:cNvSpPr>
          <p:nvPr/>
        </p:nvSpPr>
        <p:spPr bwMode="auto">
          <a:xfrm flipH="1">
            <a:off x="6248400" y="6172200"/>
            <a:ext cx="3048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74762" name="Oval 10"/>
          <p:cNvSpPr>
            <a:spLocks noChangeArrowheads="1"/>
          </p:cNvSpPr>
          <p:nvPr/>
        </p:nvSpPr>
        <p:spPr bwMode="auto">
          <a:xfrm>
            <a:off x="7386638" y="501491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74763" name="Oval 11"/>
          <p:cNvSpPr>
            <a:spLocks noChangeArrowheads="1"/>
          </p:cNvSpPr>
          <p:nvPr/>
        </p:nvSpPr>
        <p:spPr bwMode="auto">
          <a:xfrm>
            <a:off x="6516688" y="60594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74764" name="Text Box 12"/>
          <p:cNvSpPr txBox="1">
            <a:spLocks noChangeArrowheads="1"/>
          </p:cNvSpPr>
          <p:nvPr/>
        </p:nvSpPr>
        <p:spPr bwMode="auto">
          <a:xfrm>
            <a:off x="3657600" y="1447800"/>
            <a:ext cx="5257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FF99"/>
                </a:solidFill>
              </a:rPr>
              <a:t>N</a:t>
            </a:r>
            <a:r>
              <a:rPr lang="en-GB" sz="3200" baseline="30000">
                <a:solidFill>
                  <a:srgbClr val="FFFF99"/>
                </a:solidFill>
              </a:rPr>
              <a:t>i</a:t>
            </a:r>
            <a:r>
              <a:rPr lang="en-GB" sz="3200">
                <a:solidFill>
                  <a:srgbClr val="FFFF99"/>
                </a:solidFill>
              </a:rPr>
              <a:t> +</a:t>
            </a:r>
            <a:r>
              <a:rPr lang="en-GB" sz="3200">
                <a:solidFill>
                  <a:srgbClr val="FFFF00"/>
                </a:solidFill>
              </a:rPr>
              <a:t> </a:t>
            </a:r>
            <a:r>
              <a:rPr lang="en-GB" sz="3200">
                <a:solidFill>
                  <a:srgbClr val="FF66CC"/>
                </a:solidFill>
                <a:latin typeface="Symbol" pitchFamily="18" charset="2"/>
              </a:rPr>
              <a:t>g</a:t>
            </a:r>
            <a:r>
              <a:rPr lang="en-GB" sz="3200">
                <a:solidFill>
                  <a:srgbClr val="FFFF00"/>
                </a:solidFill>
              </a:rPr>
              <a:t>  </a:t>
            </a:r>
            <a:r>
              <a:rPr lang="en-GB" sz="3200">
                <a:solidFill>
                  <a:srgbClr val="FFFF99"/>
                </a:solidFill>
                <a:sym typeface="Symbol" pitchFamily="18" charset="2"/>
              </a:rPr>
              <a:t></a:t>
            </a:r>
            <a:r>
              <a:rPr lang="en-GB" sz="3200">
                <a:solidFill>
                  <a:srgbClr val="FFFF99"/>
                </a:solidFill>
              </a:rPr>
              <a:t> N</a:t>
            </a:r>
            <a:r>
              <a:rPr lang="en-GB" sz="3200" baseline="30000">
                <a:solidFill>
                  <a:srgbClr val="FFFF99"/>
                </a:solidFill>
              </a:rPr>
              <a:t>i+1</a:t>
            </a:r>
            <a:r>
              <a:rPr lang="en-GB" sz="3200">
                <a:solidFill>
                  <a:srgbClr val="FFFF00"/>
                </a:solidFill>
              </a:rPr>
              <a:t> + </a:t>
            </a:r>
            <a:r>
              <a:rPr lang="en-GB" sz="3200">
                <a:solidFill>
                  <a:schemeClr val="bg1"/>
                </a:solidFill>
              </a:rPr>
              <a:t>e</a:t>
            </a:r>
          </a:p>
          <a:p>
            <a:pPr algn="l">
              <a:spcBef>
                <a:spcPct val="50000"/>
              </a:spcBef>
            </a:pPr>
            <a:r>
              <a:rPr lang="en-GB" sz="3200">
                <a:solidFill>
                  <a:srgbClr val="FFFF00"/>
                </a:solidFill>
              </a:rPr>
              <a:t>           </a:t>
            </a:r>
            <a:r>
              <a:rPr lang="en-GB" sz="3200">
                <a:solidFill>
                  <a:srgbClr val="FFFF99"/>
                </a:solidFill>
              </a:rPr>
              <a:t>N</a:t>
            </a:r>
            <a:r>
              <a:rPr lang="en-GB" sz="3200" baseline="30000">
                <a:solidFill>
                  <a:srgbClr val="FFFF99"/>
                </a:solidFill>
              </a:rPr>
              <a:t>i</a:t>
            </a:r>
            <a:r>
              <a:rPr lang="en-GB" sz="3200">
                <a:solidFill>
                  <a:srgbClr val="FFFF99"/>
                </a:solidFill>
              </a:rPr>
              <a:t> </a:t>
            </a:r>
            <a:r>
              <a:rPr lang="en-GB" sz="3200">
                <a:solidFill>
                  <a:srgbClr val="FF66CC"/>
                </a:solidFill>
              </a:rPr>
              <a:t>n</a:t>
            </a:r>
            <a:r>
              <a:rPr lang="en-GB" sz="3200" baseline="-25000">
                <a:solidFill>
                  <a:srgbClr val="FF66CC"/>
                </a:solidFill>
                <a:latin typeface="Symbol" pitchFamily="18" charset="2"/>
              </a:rPr>
              <a:t>g</a:t>
            </a:r>
            <a:r>
              <a:rPr lang="en-GB" sz="3200">
                <a:solidFill>
                  <a:srgbClr val="FF66CC"/>
                </a:solidFill>
                <a:latin typeface="Symbol" pitchFamily="18" charset="2"/>
              </a:rPr>
              <a:t> s</a:t>
            </a:r>
            <a:r>
              <a:rPr lang="en-GB" sz="3200">
                <a:solidFill>
                  <a:srgbClr val="FFFF00"/>
                </a:solidFill>
              </a:rPr>
              <a:t> </a:t>
            </a:r>
            <a:r>
              <a:rPr lang="en-GB" sz="3200">
                <a:solidFill>
                  <a:srgbClr val="FFFF99"/>
                </a:solidFill>
              </a:rPr>
              <a:t>= N</a:t>
            </a:r>
            <a:r>
              <a:rPr lang="en-GB" sz="3200" baseline="30000">
                <a:solidFill>
                  <a:srgbClr val="FFFF99"/>
                </a:solidFill>
              </a:rPr>
              <a:t>i+1 </a:t>
            </a:r>
            <a:r>
              <a:rPr lang="en-GB" sz="3200">
                <a:solidFill>
                  <a:schemeClr val="bg1"/>
                </a:solidFill>
              </a:rPr>
              <a:t>N</a:t>
            </a:r>
            <a:r>
              <a:rPr lang="en-GB" sz="3200" baseline="-25000">
                <a:solidFill>
                  <a:schemeClr val="bg1"/>
                </a:solidFill>
              </a:rPr>
              <a:t>e</a:t>
            </a:r>
            <a:r>
              <a:rPr lang="en-GB" sz="3200">
                <a:solidFill>
                  <a:schemeClr val="bg1"/>
                </a:solidFill>
                <a:latin typeface="Symbol" pitchFamily="18" charset="2"/>
              </a:rPr>
              <a:t>a</a:t>
            </a:r>
            <a:r>
              <a:rPr lang="en-GB" sz="3200">
                <a:solidFill>
                  <a:schemeClr val="bg1"/>
                </a:solidFill>
              </a:rPr>
              <a:t>(T)</a:t>
            </a:r>
          </a:p>
          <a:p>
            <a:pPr algn="l">
              <a:spcBef>
                <a:spcPct val="50000"/>
              </a:spcBef>
            </a:pPr>
            <a:r>
              <a:rPr lang="en-GB" sz="3200">
                <a:solidFill>
                  <a:srgbClr val="FFFF00"/>
                </a:solidFill>
              </a:rPr>
              <a:t>               </a:t>
            </a:r>
            <a:r>
              <a:rPr lang="en-GB" sz="3200">
                <a:solidFill>
                  <a:srgbClr val="FFFF99"/>
                </a:solidFill>
              </a:rPr>
              <a:t>N</a:t>
            </a:r>
            <a:r>
              <a:rPr lang="en-GB" sz="3200" baseline="30000">
                <a:solidFill>
                  <a:srgbClr val="FFFF99"/>
                </a:solidFill>
              </a:rPr>
              <a:t>i+1   </a:t>
            </a:r>
            <a:r>
              <a:rPr lang="en-GB" sz="3200">
                <a:solidFill>
                  <a:srgbClr val="FFFF99"/>
                </a:solidFill>
              </a:rPr>
              <a:t>= </a:t>
            </a:r>
            <a:r>
              <a:rPr lang="en-GB" sz="3200">
                <a:solidFill>
                  <a:srgbClr val="FF66CC"/>
                </a:solidFill>
              </a:rPr>
              <a:t>n</a:t>
            </a:r>
            <a:r>
              <a:rPr lang="en-GB" sz="3200" baseline="-25000">
                <a:solidFill>
                  <a:srgbClr val="FF66CC"/>
                </a:solidFill>
                <a:latin typeface="Symbol" pitchFamily="18" charset="2"/>
              </a:rPr>
              <a:t>g</a:t>
            </a:r>
            <a:r>
              <a:rPr lang="en-GB" sz="3200">
                <a:solidFill>
                  <a:srgbClr val="FF66CC"/>
                </a:solidFill>
                <a:latin typeface="Symbol" pitchFamily="18" charset="2"/>
              </a:rPr>
              <a:t> s</a:t>
            </a:r>
            <a:r>
              <a:rPr lang="en-GB" sz="3200">
                <a:solidFill>
                  <a:srgbClr val="FFFF00"/>
                </a:solidFill>
              </a:rPr>
              <a:t> </a:t>
            </a:r>
          </a:p>
          <a:p>
            <a:pPr algn="l">
              <a:spcBef>
                <a:spcPct val="50000"/>
              </a:spcBef>
            </a:pPr>
            <a:r>
              <a:rPr lang="en-GB" sz="3200">
                <a:solidFill>
                  <a:srgbClr val="FFFF00"/>
                </a:solidFill>
              </a:rPr>
              <a:t>               </a:t>
            </a:r>
            <a:r>
              <a:rPr lang="en-GB" sz="3200">
                <a:solidFill>
                  <a:srgbClr val="FFFF99"/>
                </a:solidFill>
              </a:rPr>
              <a:t>N</a:t>
            </a:r>
            <a:r>
              <a:rPr lang="en-GB" sz="3200" baseline="30000">
                <a:solidFill>
                  <a:srgbClr val="FFFF99"/>
                </a:solidFill>
              </a:rPr>
              <a:t>i</a:t>
            </a:r>
            <a:r>
              <a:rPr lang="en-GB">
                <a:solidFill>
                  <a:srgbClr val="FFFF99"/>
                </a:solidFill>
              </a:rPr>
              <a:t> </a:t>
            </a:r>
            <a:r>
              <a:rPr lang="en-GB" sz="3200">
                <a:solidFill>
                  <a:srgbClr val="FFFF99"/>
                </a:solidFill>
              </a:rPr>
              <a:t>  </a:t>
            </a:r>
            <a:r>
              <a:rPr lang="en-GB" sz="3200">
                <a:solidFill>
                  <a:srgbClr val="FFFF00"/>
                </a:solidFill>
              </a:rPr>
              <a:t>     </a:t>
            </a:r>
            <a:r>
              <a:rPr lang="en-GB" sz="3200">
                <a:solidFill>
                  <a:schemeClr val="bg1"/>
                </a:solidFill>
              </a:rPr>
              <a:t>N</a:t>
            </a:r>
            <a:r>
              <a:rPr lang="en-GB" sz="3200" baseline="-25000">
                <a:solidFill>
                  <a:schemeClr val="bg1"/>
                </a:solidFill>
              </a:rPr>
              <a:t>e</a:t>
            </a:r>
            <a:r>
              <a:rPr lang="en-GB" sz="3200">
                <a:solidFill>
                  <a:schemeClr val="bg1"/>
                </a:solidFill>
                <a:latin typeface="Symbol" pitchFamily="18" charset="2"/>
              </a:rPr>
              <a:t>a</a:t>
            </a:r>
            <a:r>
              <a:rPr lang="en-GB" sz="3200">
                <a:solidFill>
                  <a:schemeClr val="bg1"/>
                </a:solidFill>
              </a:rPr>
              <a:t>(T)</a:t>
            </a:r>
          </a:p>
          <a:p>
            <a:pPr>
              <a:spcBef>
                <a:spcPct val="50000"/>
              </a:spcBef>
            </a:pPr>
            <a:endParaRPr lang="en-GB" sz="3200">
              <a:solidFill>
                <a:srgbClr val="FFFF00"/>
              </a:solidFill>
            </a:endParaRPr>
          </a:p>
        </p:txBody>
      </p:sp>
      <p:sp>
        <p:nvSpPr>
          <p:cNvPr id="74765" name="Line 13"/>
          <p:cNvSpPr>
            <a:spLocks noChangeShapeType="1"/>
          </p:cNvSpPr>
          <p:nvPr/>
        </p:nvSpPr>
        <p:spPr bwMode="auto">
          <a:xfrm>
            <a:off x="5257800" y="3581400"/>
            <a:ext cx="457200"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66" name="Line 14"/>
          <p:cNvSpPr>
            <a:spLocks noChangeShapeType="1"/>
          </p:cNvSpPr>
          <p:nvPr/>
        </p:nvSpPr>
        <p:spPr bwMode="auto">
          <a:xfrm>
            <a:off x="6400800" y="3581400"/>
            <a:ext cx="1371600"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67" name="Oval 15"/>
          <p:cNvSpPr>
            <a:spLocks noChangeArrowheads="1"/>
          </p:cNvSpPr>
          <p:nvPr/>
        </p:nvSpPr>
        <p:spPr bwMode="auto">
          <a:xfrm>
            <a:off x="6019800" y="4648200"/>
            <a:ext cx="1828800" cy="1752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68" name="Rectangle 16"/>
          <p:cNvSpPr>
            <a:spLocks noGrp="1" noChangeArrowheads="1"/>
          </p:cNvSpPr>
          <p:nvPr>
            <p:ph type="body" sz="half" idx="1"/>
          </p:nvPr>
        </p:nvSpPr>
        <p:spPr>
          <a:xfrm>
            <a:off x="323850" y="1700213"/>
            <a:ext cx="3835400" cy="4608512"/>
          </a:xfrm>
          <a:noFill/>
          <a:ln/>
        </p:spPr>
        <p:txBody>
          <a:bodyPr/>
          <a:lstStyle/>
          <a:p>
            <a:pPr>
              <a:buFontTx/>
              <a:buNone/>
            </a:pPr>
            <a:r>
              <a:rPr lang="en-GB"/>
              <a:t>   </a:t>
            </a:r>
          </a:p>
          <a:p>
            <a:r>
              <a:rPr lang="en-GB">
                <a:solidFill>
                  <a:srgbClr val="FFFF99"/>
                </a:solidFill>
              </a:rPr>
              <a:t>Another way to define is ratio of photon pressure to gas pressure </a:t>
            </a:r>
          </a:p>
          <a:p>
            <a:r>
              <a:rPr lang="en-GB">
                <a:solidFill>
                  <a:srgbClr val="FFFF99"/>
                </a:solidFill>
              </a:rPr>
              <a:t>Prad =</a:t>
            </a:r>
            <a:r>
              <a:rPr lang="en-GB">
                <a:solidFill>
                  <a:srgbClr val="FFFF99"/>
                </a:solidFill>
                <a:latin typeface="Symbol" pitchFamily="18" charset="2"/>
              </a:rPr>
              <a:t> X</a:t>
            </a:r>
            <a:r>
              <a:rPr lang="en-GB">
                <a:solidFill>
                  <a:srgbClr val="FFFF99"/>
                </a:solidFill>
              </a:rPr>
              <a:t>  = L        1</a:t>
            </a:r>
          </a:p>
          <a:p>
            <a:pPr>
              <a:buFontTx/>
              <a:buNone/>
            </a:pPr>
            <a:r>
              <a:rPr lang="en-GB">
                <a:solidFill>
                  <a:srgbClr val="FFFF99"/>
                </a:solidFill>
              </a:rPr>
              <a:t>    Pgas          4</a:t>
            </a:r>
            <a:r>
              <a:rPr lang="en-GB">
                <a:solidFill>
                  <a:srgbClr val="FFFF99"/>
                </a:solidFill>
                <a:latin typeface="Symbol" pitchFamily="18" charset="2"/>
              </a:rPr>
              <a:t>p</a:t>
            </a:r>
            <a:r>
              <a:rPr lang="en-GB">
                <a:solidFill>
                  <a:srgbClr val="FFFF99"/>
                </a:solidFill>
              </a:rPr>
              <a:t>r</a:t>
            </a:r>
            <a:r>
              <a:rPr lang="en-GB" baseline="30000">
                <a:solidFill>
                  <a:srgbClr val="FFFF99"/>
                </a:solidFill>
              </a:rPr>
              <a:t>2</a:t>
            </a:r>
            <a:r>
              <a:rPr lang="en-GB">
                <a:solidFill>
                  <a:srgbClr val="FFFF99"/>
                </a:solidFill>
              </a:rPr>
              <a:t>c   nkT                                   	  = </a:t>
            </a:r>
            <a:r>
              <a:rPr lang="en-GB">
                <a:solidFill>
                  <a:srgbClr val="FFFF99"/>
                </a:solidFill>
                <a:latin typeface="Symbol" pitchFamily="18" charset="2"/>
              </a:rPr>
              <a:t>x / (4p</a:t>
            </a:r>
            <a:r>
              <a:rPr lang="en-GB">
                <a:solidFill>
                  <a:srgbClr val="FFFF99"/>
                </a:solidFill>
              </a:rPr>
              <a:t>ckT)</a:t>
            </a:r>
          </a:p>
          <a:p>
            <a:pPr>
              <a:buFontTx/>
              <a:buNone/>
            </a:pPr>
            <a:r>
              <a:rPr lang="en-GB">
                <a:solidFill>
                  <a:srgbClr val="FFFF99"/>
                </a:solidFill>
                <a:latin typeface="Symbol" pitchFamily="18" charset="2"/>
              </a:rPr>
              <a:t>            </a:t>
            </a:r>
          </a:p>
          <a:p>
            <a:pPr>
              <a:buFontTx/>
              <a:buNone/>
            </a:pPr>
            <a:endParaRPr lang="en-GB">
              <a:solidFill>
                <a:srgbClr val="FFFF99"/>
              </a:solidFill>
            </a:endParaRPr>
          </a:p>
        </p:txBody>
      </p:sp>
      <p:sp>
        <p:nvSpPr>
          <p:cNvPr id="74769" name="Line 17"/>
          <p:cNvSpPr>
            <a:spLocks noChangeShapeType="1"/>
          </p:cNvSpPr>
          <p:nvPr/>
        </p:nvSpPr>
        <p:spPr bwMode="auto">
          <a:xfrm>
            <a:off x="684213" y="4581525"/>
            <a:ext cx="792162"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70" name="Line 18"/>
          <p:cNvSpPr>
            <a:spLocks noChangeShapeType="1"/>
          </p:cNvSpPr>
          <p:nvPr/>
        </p:nvSpPr>
        <p:spPr bwMode="auto">
          <a:xfrm>
            <a:off x="2339975" y="4581525"/>
            <a:ext cx="504825"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71" name="Line 19"/>
          <p:cNvSpPr>
            <a:spLocks noChangeShapeType="1"/>
          </p:cNvSpPr>
          <p:nvPr/>
        </p:nvSpPr>
        <p:spPr bwMode="auto">
          <a:xfrm>
            <a:off x="3348038" y="4581525"/>
            <a:ext cx="504825"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6988"/>
            <a:ext cx="7772400" cy="1143001"/>
          </a:xfrm>
        </p:spPr>
        <p:txBody>
          <a:bodyPr/>
          <a:lstStyle/>
          <a:p>
            <a:r>
              <a:rPr lang="en-GB" b="1">
                <a:solidFill>
                  <a:srgbClr val="FFCC00"/>
                </a:solidFill>
              </a:rPr>
              <a:t>Photoionised absorption: edges</a:t>
            </a:r>
          </a:p>
        </p:txBody>
      </p:sp>
      <p:sp>
        <p:nvSpPr>
          <p:cNvPr id="92163" name="Text Box 3"/>
          <p:cNvSpPr txBox="1">
            <a:spLocks noChangeArrowheads="1"/>
          </p:cNvSpPr>
          <p:nvPr/>
        </p:nvSpPr>
        <p:spPr bwMode="auto">
          <a:xfrm>
            <a:off x="179388" y="1557338"/>
            <a:ext cx="426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FF99"/>
              </a:buClr>
              <a:buFontTx/>
              <a:buChar char="•"/>
            </a:pPr>
            <a:r>
              <a:rPr lang="en-GB">
                <a:solidFill>
                  <a:srgbClr val="FFFF99"/>
                </a:solidFill>
              </a:rPr>
              <a:t>if completely ionised then no edges left!! Just power law </a:t>
            </a:r>
          </a:p>
          <a:p>
            <a:pPr>
              <a:buClr>
                <a:srgbClr val="FFFF99"/>
              </a:buClr>
              <a:buFontTx/>
              <a:buChar char="•"/>
            </a:pPr>
            <a:r>
              <a:rPr lang="en-GB">
                <a:solidFill>
                  <a:srgbClr val="FFFF99"/>
                </a:solidFill>
              </a:rPr>
              <a:t>ionised edges are higher energy net charge so more tightly bound</a:t>
            </a:r>
          </a:p>
          <a:p>
            <a:pPr>
              <a:buClr>
                <a:srgbClr val="FFFF99"/>
              </a:buClr>
              <a:buFontTx/>
              <a:buChar char="•"/>
            </a:pPr>
            <a:r>
              <a:rPr lang="en-GB">
                <a:solidFill>
                  <a:srgbClr val="FFFF99"/>
                </a:solidFill>
              </a:rPr>
              <a:t>H like edge at 0.0136 Z</a:t>
            </a:r>
            <a:r>
              <a:rPr lang="en-GB" baseline="30000">
                <a:solidFill>
                  <a:srgbClr val="FFFF99"/>
                </a:solidFill>
              </a:rPr>
              <a:t>2</a:t>
            </a:r>
            <a:r>
              <a:rPr lang="en-GB">
                <a:solidFill>
                  <a:srgbClr val="FFFF99"/>
                </a:solidFill>
              </a:rPr>
              <a:t> keV (energy </a:t>
            </a:r>
            <a:r>
              <a:rPr lang="en-GB">
                <a:solidFill>
                  <a:srgbClr val="FFFF99"/>
                </a:solidFill>
                <a:sym typeface="Symbol" pitchFamily="18" charset="2"/>
              </a:rPr>
              <a:t> </a:t>
            </a:r>
            <a:r>
              <a:rPr lang="en-GB">
                <a:solidFill>
                  <a:srgbClr val="FFFF99"/>
                </a:solidFill>
              </a:rPr>
              <a:t>charge/r) so high Z elements need more energy  to completely ionise. </a:t>
            </a:r>
          </a:p>
          <a:p>
            <a:pPr>
              <a:buClr>
                <a:srgbClr val="FFFF99"/>
              </a:buClr>
              <a:buFontTx/>
              <a:buChar char="•"/>
            </a:pPr>
            <a:r>
              <a:rPr lang="en-GB">
                <a:solidFill>
                  <a:srgbClr val="FFFF99"/>
                </a:solidFill>
              </a:rPr>
              <a:t> Fe K He, H-like 8.7, 9.2 keV (XXV and XXVI). if dominant then everything else is ionised!</a:t>
            </a:r>
          </a:p>
        </p:txBody>
      </p:sp>
      <p:pic>
        <p:nvPicPr>
          <p:cNvPr id="92164" name="Picture 4" descr="xi"/>
          <p:cNvPicPr preferRelativeResize="0">
            <a:picLocks noChangeArrowheads="1"/>
          </p:cNvPicPr>
          <p:nvPr/>
        </p:nvPicPr>
        <p:blipFill>
          <a:blip r:embed="rId2">
            <a:extLst>
              <a:ext uri="{28A0092B-C50C-407E-A947-70E740481C1C}">
                <a14:useLocalDpi xmlns:a14="http://schemas.microsoft.com/office/drawing/2010/main" val="0"/>
              </a:ext>
            </a:extLst>
          </a:blip>
          <a:srcRect t="7832" r="38461"/>
          <a:stretch>
            <a:fillRect/>
          </a:stretch>
        </p:blipFill>
        <p:spPr bwMode="auto">
          <a:xfrm>
            <a:off x="4724400" y="1543050"/>
            <a:ext cx="4038600" cy="4838700"/>
          </a:xfrm>
          <a:prstGeom prst="rect">
            <a:avLst/>
          </a:prstGeom>
          <a:noFill/>
          <a:extLst>
            <a:ext uri="{909E8E84-426E-40DD-AFC4-6F175D3DCCD1}">
              <a14:hiddenFill xmlns:a14="http://schemas.microsoft.com/office/drawing/2010/main">
                <a:solidFill>
                  <a:srgbClr val="FFFFFF"/>
                </a:solidFill>
              </a14:hiddenFill>
            </a:ext>
          </a:extLst>
        </p:spPr>
      </p:pic>
      <p:sp>
        <p:nvSpPr>
          <p:cNvPr id="92165" name="Line 5"/>
          <p:cNvSpPr>
            <a:spLocks noChangeShapeType="1"/>
          </p:cNvSpPr>
          <p:nvPr/>
        </p:nvSpPr>
        <p:spPr bwMode="auto">
          <a:xfrm>
            <a:off x="5410200" y="2305050"/>
            <a:ext cx="3200400"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66" name="Text Box 6"/>
          <p:cNvSpPr txBox="1">
            <a:spLocks noChangeArrowheads="1"/>
          </p:cNvSpPr>
          <p:nvPr/>
        </p:nvSpPr>
        <p:spPr bwMode="auto">
          <a:xfrm>
            <a:off x="5410200" y="53149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N</a:t>
            </a:r>
            <a:r>
              <a:rPr lang="en-GB" baseline="-25000">
                <a:solidFill>
                  <a:srgbClr val="FFFF99"/>
                </a:solidFill>
              </a:rPr>
              <a:t>h</a:t>
            </a:r>
            <a:r>
              <a:rPr lang="en-GB">
                <a:solidFill>
                  <a:srgbClr val="FFFF99"/>
                </a:solidFill>
              </a:rPr>
              <a:t>=10</a:t>
            </a:r>
            <a:r>
              <a:rPr lang="en-GB" baseline="30000">
                <a:solidFill>
                  <a:srgbClr val="FFFF99"/>
                </a:solidFill>
              </a:rPr>
              <a:t>23</a:t>
            </a:r>
          </a:p>
        </p:txBody>
      </p:sp>
      <p:sp>
        <p:nvSpPr>
          <p:cNvPr id="92167" name="Text Box 7"/>
          <p:cNvSpPr txBox="1">
            <a:spLocks noChangeArrowheads="1"/>
          </p:cNvSpPr>
          <p:nvPr/>
        </p:nvSpPr>
        <p:spPr bwMode="auto">
          <a:xfrm>
            <a:off x="6877050" y="1728788"/>
            <a:ext cx="1079500"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accent2"/>
                </a:solidFill>
                <a:latin typeface="Symbol" pitchFamily="18" charset="2"/>
              </a:rPr>
              <a:t>x</a:t>
            </a:r>
            <a:r>
              <a:rPr lang="en-GB">
                <a:solidFill>
                  <a:schemeClr val="accent2"/>
                </a:solidFill>
              </a:rPr>
              <a:t>=10</a:t>
            </a:r>
            <a:r>
              <a:rPr lang="en-GB" baseline="30000">
                <a:solidFill>
                  <a:schemeClr val="accent2"/>
                </a:solidFill>
              </a:rPr>
              <a:t>3</a:t>
            </a:r>
            <a:endParaRPr lang="en-US" baseline="30000">
              <a:solidFill>
                <a:schemeClr val="accent2"/>
              </a:solidFill>
            </a:endParaRPr>
          </a:p>
        </p:txBody>
      </p:sp>
      <p:sp>
        <p:nvSpPr>
          <p:cNvPr id="92168" name="Text Box 8"/>
          <p:cNvSpPr txBox="1">
            <a:spLocks noChangeArrowheads="1"/>
          </p:cNvSpPr>
          <p:nvPr/>
        </p:nvSpPr>
        <p:spPr bwMode="auto">
          <a:xfrm>
            <a:off x="5507038" y="3889375"/>
            <a:ext cx="1081087"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00FF00"/>
                </a:solidFill>
                <a:latin typeface="Symbol" pitchFamily="18" charset="2"/>
              </a:rPr>
              <a:t>x</a:t>
            </a:r>
            <a:r>
              <a:rPr lang="en-GB">
                <a:solidFill>
                  <a:srgbClr val="00FF00"/>
                </a:solidFill>
              </a:rPr>
              <a:t>=10</a:t>
            </a:r>
            <a:r>
              <a:rPr lang="en-GB" baseline="30000">
                <a:solidFill>
                  <a:srgbClr val="00FF00"/>
                </a:solidFill>
              </a:rPr>
              <a:t>2</a:t>
            </a:r>
            <a:endParaRPr lang="en-US" baseline="30000">
              <a:solidFill>
                <a:srgbClr val="00FF00"/>
              </a:solidFill>
            </a:endParaRPr>
          </a:p>
        </p:txBody>
      </p:sp>
      <p:sp>
        <p:nvSpPr>
          <p:cNvPr id="92169" name="Text Box 9"/>
          <p:cNvSpPr txBox="1">
            <a:spLocks noChangeArrowheads="1"/>
          </p:cNvSpPr>
          <p:nvPr/>
        </p:nvSpPr>
        <p:spPr bwMode="auto">
          <a:xfrm>
            <a:off x="7596188" y="5016500"/>
            <a:ext cx="792162"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0000"/>
                </a:solidFill>
                <a:latin typeface="Symbol" pitchFamily="18" charset="2"/>
              </a:rPr>
              <a:t>x</a:t>
            </a:r>
            <a:r>
              <a:rPr lang="en-GB">
                <a:solidFill>
                  <a:srgbClr val="FF0000"/>
                </a:solidFill>
              </a:rPr>
              <a:t>=1</a:t>
            </a:r>
            <a:endParaRPr lang="en-US" baseline="3000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6988"/>
            <a:ext cx="7772400" cy="1143001"/>
          </a:xfrm>
        </p:spPr>
        <p:txBody>
          <a:bodyPr/>
          <a:lstStyle/>
          <a:p>
            <a:r>
              <a:rPr lang="en-GB" b="1">
                <a:solidFill>
                  <a:srgbClr val="FFCC00"/>
                </a:solidFill>
              </a:rPr>
              <a:t>Photoionised absorption: edges</a:t>
            </a:r>
          </a:p>
        </p:txBody>
      </p:sp>
      <p:sp>
        <p:nvSpPr>
          <p:cNvPr id="52227" name="Text Box 3"/>
          <p:cNvSpPr txBox="1">
            <a:spLocks noChangeArrowheads="1"/>
          </p:cNvSpPr>
          <p:nvPr/>
        </p:nvSpPr>
        <p:spPr bwMode="auto">
          <a:xfrm>
            <a:off x="34925" y="2420938"/>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Clr>
                <a:srgbClr val="FFFF99"/>
              </a:buClr>
              <a:buFontTx/>
              <a:buChar char="•"/>
            </a:pPr>
            <a:r>
              <a:rPr lang="en-GB">
                <a:solidFill>
                  <a:srgbClr val="FFFF99"/>
                </a:solidFill>
              </a:rPr>
              <a:t>Multiple edges as generally multiple ion states not just one</a:t>
            </a:r>
          </a:p>
        </p:txBody>
      </p:sp>
      <p:pic>
        <p:nvPicPr>
          <p:cNvPr id="52228" name="Picture 4" descr="xi"/>
          <p:cNvPicPr preferRelativeResize="0">
            <a:picLocks noChangeArrowheads="1"/>
          </p:cNvPicPr>
          <p:nvPr/>
        </p:nvPicPr>
        <p:blipFill>
          <a:blip r:embed="rId2">
            <a:extLst>
              <a:ext uri="{28A0092B-C50C-407E-A947-70E740481C1C}">
                <a14:useLocalDpi xmlns:a14="http://schemas.microsoft.com/office/drawing/2010/main" val="0"/>
              </a:ext>
            </a:extLst>
          </a:blip>
          <a:srcRect t="7832" r="38461"/>
          <a:stretch>
            <a:fillRect/>
          </a:stretch>
        </p:blipFill>
        <p:spPr bwMode="auto">
          <a:xfrm>
            <a:off x="4724400" y="2019300"/>
            <a:ext cx="4038600" cy="4838700"/>
          </a:xfrm>
          <a:prstGeom prst="rect">
            <a:avLst/>
          </a:prstGeom>
          <a:noFill/>
          <a:extLst>
            <a:ext uri="{909E8E84-426E-40DD-AFC4-6F175D3DCCD1}">
              <a14:hiddenFill xmlns:a14="http://schemas.microsoft.com/office/drawing/2010/main">
                <a:solidFill>
                  <a:srgbClr val="FFFFFF"/>
                </a:solidFill>
              </a14:hiddenFill>
            </a:ext>
          </a:extLst>
        </p:spPr>
      </p:pic>
      <p:sp>
        <p:nvSpPr>
          <p:cNvPr id="52229" name="Line 5"/>
          <p:cNvSpPr>
            <a:spLocks noChangeShapeType="1"/>
          </p:cNvSpPr>
          <p:nvPr/>
        </p:nvSpPr>
        <p:spPr bwMode="auto">
          <a:xfrm>
            <a:off x="5410200" y="2781300"/>
            <a:ext cx="3200400"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230" name="Text Box 6"/>
          <p:cNvSpPr txBox="1">
            <a:spLocks noChangeArrowheads="1"/>
          </p:cNvSpPr>
          <p:nvPr/>
        </p:nvSpPr>
        <p:spPr bwMode="auto">
          <a:xfrm>
            <a:off x="5410200" y="5791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FF99"/>
                </a:solidFill>
              </a:rPr>
              <a:t>N</a:t>
            </a:r>
            <a:r>
              <a:rPr lang="en-GB" baseline="-25000">
                <a:solidFill>
                  <a:srgbClr val="FFFF99"/>
                </a:solidFill>
              </a:rPr>
              <a:t>h</a:t>
            </a:r>
            <a:r>
              <a:rPr lang="en-GB">
                <a:solidFill>
                  <a:srgbClr val="FFFF99"/>
                </a:solidFill>
              </a:rPr>
              <a:t>=10</a:t>
            </a:r>
            <a:r>
              <a:rPr lang="en-GB" baseline="30000">
                <a:solidFill>
                  <a:srgbClr val="FFFF99"/>
                </a:solidFill>
              </a:rPr>
              <a:t>23</a:t>
            </a:r>
          </a:p>
        </p:txBody>
      </p:sp>
      <p:sp>
        <p:nvSpPr>
          <p:cNvPr id="52231" name="Text Box 7"/>
          <p:cNvSpPr txBox="1">
            <a:spLocks noChangeArrowheads="1"/>
          </p:cNvSpPr>
          <p:nvPr/>
        </p:nvSpPr>
        <p:spPr bwMode="auto">
          <a:xfrm>
            <a:off x="6877050" y="2205038"/>
            <a:ext cx="1079500"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accent2"/>
                </a:solidFill>
                <a:latin typeface="Symbol" pitchFamily="18" charset="2"/>
              </a:rPr>
              <a:t>x</a:t>
            </a:r>
            <a:r>
              <a:rPr lang="en-GB">
                <a:solidFill>
                  <a:schemeClr val="accent2"/>
                </a:solidFill>
              </a:rPr>
              <a:t>=10</a:t>
            </a:r>
            <a:r>
              <a:rPr lang="en-GB" baseline="30000">
                <a:solidFill>
                  <a:schemeClr val="accent2"/>
                </a:solidFill>
              </a:rPr>
              <a:t>3</a:t>
            </a:r>
            <a:endParaRPr lang="en-US" baseline="30000">
              <a:solidFill>
                <a:schemeClr val="accent2"/>
              </a:solidFill>
            </a:endParaRPr>
          </a:p>
        </p:txBody>
      </p:sp>
      <p:sp>
        <p:nvSpPr>
          <p:cNvPr id="52232" name="Text Box 8"/>
          <p:cNvSpPr txBox="1">
            <a:spLocks noChangeArrowheads="1"/>
          </p:cNvSpPr>
          <p:nvPr/>
        </p:nvSpPr>
        <p:spPr bwMode="auto">
          <a:xfrm>
            <a:off x="5507038" y="4365625"/>
            <a:ext cx="1081087"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00FF00"/>
                </a:solidFill>
                <a:latin typeface="Symbol" pitchFamily="18" charset="2"/>
              </a:rPr>
              <a:t>x</a:t>
            </a:r>
            <a:r>
              <a:rPr lang="en-GB">
                <a:solidFill>
                  <a:srgbClr val="00FF00"/>
                </a:solidFill>
              </a:rPr>
              <a:t>=10</a:t>
            </a:r>
            <a:r>
              <a:rPr lang="en-GB" baseline="30000">
                <a:solidFill>
                  <a:srgbClr val="00FF00"/>
                </a:solidFill>
              </a:rPr>
              <a:t>2</a:t>
            </a:r>
            <a:endParaRPr lang="en-US" baseline="30000">
              <a:solidFill>
                <a:srgbClr val="00FF00"/>
              </a:solidFill>
            </a:endParaRPr>
          </a:p>
        </p:txBody>
      </p:sp>
      <p:sp>
        <p:nvSpPr>
          <p:cNvPr id="52233" name="Text Box 9"/>
          <p:cNvSpPr txBox="1">
            <a:spLocks noChangeArrowheads="1"/>
          </p:cNvSpPr>
          <p:nvPr/>
        </p:nvSpPr>
        <p:spPr bwMode="auto">
          <a:xfrm>
            <a:off x="7596188" y="5492750"/>
            <a:ext cx="792162" cy="457200"/>
          </a:xfrm>
          <a:prstGeom prst="rect">
            <a:avLst/>
          </a:prstGeom>
          <a:solidFill>
            <a:schemeClr val="bg1"/>
          </a:solidFill>
          <a:ln>
            <a:noFill/>
          </a:ln>
          <a:effectLst/>
          <a:extLs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0000"/>
                </a:solidFill>
                <a:latin typeface="Symbol" pitchFamily="18" charset="2"/>
              </a:rPr>
              <a:t>x</a:t>
            </a:r>
            <a:r>
              <a:rPr lang="en-GB">
                <a:solidFill>
                  <a:srgbClr val="FF0000"/>
                </a:solidFill>
              </a:rPr>
              <a:t>=1</a:t>
            </a:r>
            <a:endParaRPr lang="en-US" baseline="30000">
              <a:solidFill>
                <a:srgbClr val="FF0000"/>
              </a:solidFill>
            </a:endParaRPr>
          </a:p>
        </p:txBody>
      </p:sp>
      <p:grpSp>
        <p:nvGrpSpPr>
          <p:cNvPr id="52234" name="Group 10"/>
          <p:cNvGrpSpPr>
            <a:grpSpLocks/>
          </p:cNvGrpSpPr>
          <p:nvPr/>
        </p:nvGrpSpPr>
        <p:grpSpPr bwMode="auto">
          <a:xfrm>
            <a:off x="4572000" y="1143000"/>
            <a:ext cx="4191000" cy="4038600"/>
            <a:chOff x="2880" y="720"/>
            <a:chExt cx="2640" cy="2544"/>
          </a:xfrm>
        </p:grpSpPr>
        <p:sp>
          <p:nvSpPr>
            <p:cNvPr id="52235" name="Oval 11"/>
            <p:cNvSpPr>
              <a:spLocks noChangeArrowheads="1"/>
            </p:cNvSpPr>
            <p:nvPr/>
          </p:nvSpPr>
          <p:spPr bwMode="auto">
            <a:xfrm>
              <a:off x="5184" y="1584"/>
              <a:ext cx="336" cy="33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52236" name="Picture 12" descr="fek"/>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643" r="36832"/>
            <a:stretch>
              <a:fillRect/>
            </a:stretch>
          </p:blipFill>
          <p:spPr bwMode="auto">
            <a:xfrm>
              <a:off x="2880" y="720"/>
              <a:ext cx="2175" cy="25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r>
              <a:rPr lang="en-GB">
                <a:solidFill>
                  <a:srgbClr val="FFCC00"/>
                </a:solidFill>
              </a:rPr>
              <a:t>Lines: even neutral material!</a:t>
            </a:r>
          </a:p>
        </p:txBody>
      </p:sp>
      <p:sp>
        <p:nvSpPr>
          <p:cNvPr id="53251" name="Text Box 3"/>
          <p:cNvSpPr txBox="1">
            <a:spLocks noChangeArrowheads="1"/>
          </p:cNvSpPr>
          <p:nvPr/>
        </p:nvSpPr>
        <p:spPr bwMode="auto">
          <a:xfrm>
            <a:off x="179388" y="1470025"/>
            <a:ext cx="51133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Tx/>
              <a:buChar char="•"/>
            </a:pPr>
            <a:r>
              <a:rPr lang="en-GB">
                <a:solidFill>
                  <a:srgbClr val="FFFF99"/>
                </a:solidFill>
              </a:rPr>
              <a:t>K edge energy is 1s - </a:t>
            </a:r>
            <a:r>
              <a:rPr lang="en-GB">
                <a:solidFill>
                  <a:srgbClr val="FFFF99"/>
                </a:solidFill>
                <a:sym typeface="Symbol" pitchFamily="18" charset="2"/>
              </a:rPr>
              <a:t> </a:t>
            </a:r>
          </a:p>
          <a:p>
            <a:pPr>
              <a:buFontTx/>
              <a:buChar char="•"/>
            </a:pPr>
            <a:r>
              <a:rPr lang="en-GB">
                <a:solidFill>
                  <a:srgbClr val="FFFF99"/>
                </a:solidFill>
              </a:rPr>
              <a:t>generally not that much bigger than 1s-2p K</a:t>
            </a:r>
            <a:r>
              <a:rPr lang="en-GB">
                <a:solidFill>
                  <a:srgbClr val="FFFF99"/>
                </a:solidFill>
                <a:latin typeface="Symbol" pitchFamily="18" charset="2"/>
              </a:rPr>
              <a:t>a</a:t>
            </a:r>
            <a:r>
              <a:rPr lang="en-GB">
                <a:solidFill>
                  <a:srgbClr val="FFFF99"/>
                </a:solidFill>
              </a:rPr>
              <a:t> line eg H edge at 13.6, Ly</a:t>
            </a:r>
            <a:r>
              <a:rPr lang="en-GB">
                <a:solidFill>
                  <a:srgbClr val="FFFF99"/>
                </a:solidFill>
                <a:latin typeface="Symbol" pitchFamily="18" charset="2"/>
              </a:rPr>
              <a:t>a</a:t>
            </a:r>
            <a:r>
              <a:rPr lang="en-GB">
                <a:solidFill>
                  <a:srgbClr val="FFFF99"/>
                </a:solidFill>
              </a:rPr>
              <a:t> 10.2 eV</a:t>
            </a:r>
          </a:p>
          <a:p>
            <a:pPr>
              <a:buFontTx/>
              <a:buChar char="•"/>
            </a:pPr>
            <a:r>
              <a:rPr lang="en-GB">
                <a:solidFill>
                  <a:srgbClr val="FFFF99"/>
                </a:solidFill>
              </a:rPr>
              <a:t>can see (just) for C N O with good resolution data but EW is generally small compared to edge </a:t>
            </a:r>
          </a:p>
          <a:p>
            <a:pPr>
              <a:buFontTx/>
              <a:buChar char="•"/>
            </a:pPr>
            <a:r>
              <a:rPr lang="en-GB">
                <a:solidFill>
                  <a:srgbClr val="FFFF99"/>
                </a:solidFill>
              </a:rPr>
              <a:t>don’t see this from neutral high Z elements as L shells filled for Z&gt; Ne (Si, S Fe…)</a:t>
            </a:r>
          </a:p>
          <a:p>
            <a:pPr>
              <a:buFontTx/>
              <a:buChar char="•"/>
            </a:pPr>
            <a:r>
              <a:rPr lang="en-GB">
                <a:solidFill>
                  <a:srgbClr val="FFFF99"/>
                </a:solidFill>
              </a:rPr>
              <a:t>but can when ionise! Which also means hotter material </a:t>
            </a:r>
          </a:p>
        </p:txBody>
      </p:sp>
      <p:sp>
        <p:nvSpPr>
          <p:cNvPr id="53252" name="Oval 4"/>
          <p:cNvSpPr>
            <a:spLocks noChangeArrowheads="1"/>
          </p:cNvSpPr>
          <p:nvPr/>
        </p:nvSpPr>
        <p:spPr bwMode="auto">
          <a:xfrm>
            <a:off x="6561138" y="33877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3253" name="Oval 5"/>
          <p:cNvSpPr>
            <a:spLocks noChangeArrowheads="1"/>
          </p:cNvSpPr>
          <p:nvPr/>
        </p:nvSpPr>
        <p:spPr bwMode="auto">
          <a:xfrm>
            <a:off x="6172200" y="3048000"/>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3254" name="Oval 6"/>
          <p:cNvSpPr>
            <a:spLocks noChangeArrowheads="1"/>
          </p:cNvSpPr>
          <p:nvPr/>
        </p:nvSpPr>
        <p:spPr bwMode="auto">
          <a:xfrm>
            <a:off x="6084888" y="29114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3255" name="Freeform 7"/>
          <p:cNvSpPr>
            <a:spLocks/>
          </p:cNvSpPr>
          <p:nvPr/>
        </p:nvSpPr>
        <p:spPr bwMode="auto">
          <a:xfrm rot="15182566">
            <a:off x="6126163" y="4251325"/>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53256" name="Oval 8"/>
          <p:cNvSpPr>
            <a:spLocks noChangeArrowheads="1"/>
          </p:cNvSpPr>
          <p:nvPr/>
        </p:nvSpPr>
        <p:spPr bwMode="auto">
          <a:xfrm>
            <a:off x="6827838" y="33242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53257" name="Line 9"/>
          <p:cNvSpPr>
            <a:spLocks noChangeShapeType="1"/>
          </p:cNvSpPr>
          <p:nvPr/>
        </p:nvSpPr>
        <p:spPr bwMode="auto">
          <a:xfrm flipV="1">
            <a:off x="6934200" y="3048000"/>
            <a:ext cx="7620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53258" name="Oval 10"/>
          <p:cNvSpPr>
            <a:spLocks noChangeArrowheads="1"/>
          </p:cNvSpPr>
          <p:nvPr/>
        </p:nvSpPr>
        <p:spPr bwMode="auto">
          <a:xfrm>
            <a:off x="6019800" y="2819400"/>
            <a:ext cx="1828800" cy="1752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3259" name="Line 11"/>
          <p:cNvSpPr>
            <a:spLocks noChangeShapeType="1"/>
          </p:cNvSpPr>
          <p:nvPr/>
        </p:nvSpPr>
        <p:spPr bwMode="auto">
          <a:xfrm flipV="1">
            <a:off x="7086600" y="2971800"/>
            <a:ext cx="30480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53260" name="Line 12"/>
          <p:cNvSpPr>
            <a:spLocks noChangeShapeType="1"/>
          </p:cNvSpPr>
          <p:nvPr/>
        </p:nvSpPr>
        <p:spPr bwMode="auto">
          <a:xfrm flipV="1">
            <a:off x="7239000" y="3124200"/>
            <a:ext cx="45720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53261" name="Line 13"/>
          <p:cNvSpPr>
            <a:spLocks noChangeShapeType="1"/>
          </p:cNvSpPr>
          <p:nvPr/>
        </p:nvSpPr>
        <p:spPr bwMode="auto">
          <a:xfrm flipV="1">
            <a:off x="7239000" y="3352800"/>
            <a:ext cx="9144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53262" name="Text Box 14"/>
          <p:cNvSpPr txBox="1">
            <a:spLocks noChangeArrowheads="1"/>
          </p:cNvSpPr>
          <p:nvPr/>
        </p:nvSpPr>
        <p:spPr bwMode="auto">
          <a:xfrm>
            <a:off x="6324600" y="2133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1-2 K</a:t>
            </a:r>
            <a:r>
              <a:rPr lang="en-GB">
                <a:solidFill>
                  <a:srgbClr val="66FFFF"/>
                </a:solidFill>
                <a:latin typeface="Symbol" pitchFamily="18" charset="2"/>
              </a:rPr>
              <a:t>a</a:t>
            </a:r>
          </a:p>
        </p:txBody>
      </p:sp>
      <p:sp>
        <p:nvSpPr>
          <p:cNvPr id="53263" name="Text Box 15"/>
          <p:cNvSpPr txBox="1">
            <a:spLocks noChangeArrowheads="1"/>
          </p:cNvSpPr>
          <p:nvPr/>
        </p:nvSpPr>
        <p:spPr bwMode="auto">
          <a:xfrm>
            <a:off x="7086600" y="2438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1-3 K</a:t>
            </a:r>
            <a:r>
              <a:rPr lang="en-GB">
                <a:solidFill>
                  <a:srgbClr val="66FFFF"/>
                </a:solidFill>
                <a:latin typeface="Symbol" pitchFamily="18" charset="2"/>
              </a:rPr>
              <a:t>b</a:t>
            </a:r>
          </a:p>
        </p:txBody>
      </p:sp>
      <p:sp>
        <p:nvSpPr>
          <p:cNvPr id="53264" name="Text Box 16"/>
          <p:cNvSpPr txBox="1">
            <a:spLocks noChangeArrowheads="1"/>
          </p:cNvSpPr>
          <p:nvPr/>
        </p:nvSpPr>
        <p:spPr bwMode="auto">
          <a:xfrm>
            <a:off x="7696200" y="2819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1-4 K</a:t>
            </a:r>
            <a:r>
              <a:rPr lang="en-GB">
                <a:solidFill>
                  <a:srgbClr val="66FFFF"/>
                </a:solidFill>
                <a:latin typeface="Symbol" pitchFamily="18" charset="2"/>
              </a:rPr>
              <a:t>g</a:t>
            </a:r>
          </a:p>
        </p:txBody>
      </p:sp>
      <p:sp>
        <p:nvSpPr>
          <p:cNvPr id="53265" name="Text Box 17"/>
          <p:cNvSpPr txBox="1">
            <a:spLocks noChangeArrowheads="1"/>
          </p:cNvSpPr>
          <p:nvPr/>
        </p:nvSpPr>
        <p:spPr bwMode="auto">
          <a:xfrm>
            <a:off x="8001000" y="3276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a:t>
            </a:r>
            <a:r>
              <a:rPr lang="en-GB">
                <a:solidFill>
                  <a:srgbClr val="66FFFF"/>
                </a:solidFill>
                <a:sym typeface="Symbol" pitchFamily="18" charset="2"/>
              </a:rPr>
              <a:t></a:t>
            </a:r>
            <a:r>
              <a:rPr lang="en-GB">
                <a:solidFill>
                  <a:srgbClr val="66FFFF"/>
                </a:solidFill>
              </a:rPr>
              <a:t> K</a:t>
            </a:r>
            <a:endParaRPr lang="en-GB">
              <a:solidFill>
                <a:srgbClr val="66FFFF"/>
              </a:solidFill>
              <a:latin typeface="Symbol" pitchFamily="18" charset="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p:spPr>
        <p:txBody>
          <a:bodyPr/>
          <a:lstStyle/>
          <a:p>
            <a:r>
              <a:rPr lang="en-GB">
                <a:solidFill>
                  <a:srgbClr val="FFCC00"/>
                </a:solidFill>
              </a:rPr>
              <a:t>Lines: ionised!</a:t>
            </a:r>
          </a:p>
        </p:txBody>
      </p:sp>
      <p:sp>
        <p:nvSpPr>
          <p:cNvPr id="87043" name="Text Box 3"/>
          <p:cNvSpPr txBox="1">
            <a:spLocks noChangeArrowheads="1"/>
          </p:cNvSpPr>
          <p:nvPr/>
        </p:nvSpPr>
        <p:spPr bwMode="auto">
          <a:xfrm>
            <a:off x="179388" y="1470025"/>
            <a:ext cx="51133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Tx/>
              <a:buChar char="•"/>
            </a:pPr>
            <a:r>
              <a:rPr lang="en-GB">
                <a:solidFill>
                  <a:srgbClr val="FFFF99"/>
                </a:solidFill>
              </a:rPr>
              <a:t>See 1s-2p if got hole in L shell </a:t>
            </a:r>
          </a:p>
          <a:p>
            <a:pPr>
              <a:buFontTx/>
              <a:buChar char="•"/>
            </a:pPr>
            <a:r>
              <a:rPr lang="en-GB">
                <a:solidFill>
                  <a:srgbClr val="FFFF99"/>
                </a:solidFill>
              </a:rPr>
              <a:t>One electron less than filled 2p shell ie one electron less than neon like </a:t>
            </a:r>
          </a:p>
          <a:p>
            <a:pPr>
              <a:buFontTx/>
              <a:buChar char="•"/>
            </a:pPr>
            <a:r>
              <a:rPr lang="en-GB">
                <a:solidFill>
                  <a:srgbClr val="FFFF99"/>
                </a:solidFill>
              </a:rPr>
              <a:t>Still need at least 1 electron so        F-like to H-like has LOTS of lines</a:t>
            </a:r>
          </a:p>
          <a:p>
            <a:pPr>
              <a:buFontTx/>
              <a:buChar char="•"/>
            </a:pPr>
            <a:r>
              <a:rPr lang="en-GB">
                <a:solidFill>
                  <a:srgbClr val="FFFF99"/>
                </a:solidFill>
              </a:rPr>
              <a:t>He like generally biggest cross-section</a:t>
            </a:r>
          </a:p>
          <a:p>
            <a:pPr>
              <a:buFontTx/>
              <a:buChar char="•"/>
            </a:pPr>
            <a:r>
              <a:rPr lang="en-GB">
                <a:solidFill>
                  <a:srgbClr val="FFFF99"/>
                </a:solidFill>
              </a:rPr>
              <a:t>O: 0.6keV Fe: 6.7 keV</a:t>
            </a:r>
          </a:p>
          <a:p>
            <a:endParaRPr lang="en-GB">
              <a:solidFill>
                <a:srgbClr val="FFFF99"/>
              </a:solidFill>
            </a:endParaRPr>
          </a:p>
        </p:txBody>
      </p:sp>
      <p:sp>
        <p:nvSpPr>
          <p:cNvPr id="87044" name="Oval 4"/>
          <p:cNvSpPr>
            <a:spLocks noChangeArrowheads="1"/>
          </p:cNvSpPr>
          <p:nvPr/>
        </p:nvSpPr>
        <p:spPr bwMode="auto">
          <a:xfrm>
            <a:off x="6561138" y="33877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7045" name="Oval 5"/>
          <p:cNvSpPr>
            <a:spLocks noChangeArrowheads="1"/>
          </p:cNvSpPr>
          <p:nvPr/>
        </p:nvSpPr>
        <p:spPr bwMode="auto">
          <a:xfrm>
            <a:off x="6172200" y="3048000"/>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87046" name="Oval 6"/>
          <p:cNvSpPr>
            <a:spLocks noChangeArrowheads="1"/>
          </p:cNvSpPr>
          <p:nvPr/>
        </p:nvSpPr>
        <p:spPr bwMode="auto">
          <a:xfrm>
            <a:off x="6084888" y="29114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87047" name="Freeform 7"/>
          <p:cNvSpPr>
            <a:spLocks/>
          </p:cNvSpPr>
          <p:nvPr/>
        </p:nvSpPr>
        <p:spPr bwMode="auto">
          <a:xfrm rot="15182566">
            <a:off x="6126163" y="4251325"/>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87048" name="Oval 8"/>
          <p:cNvSpPr>
            <a:spLocks noChangeArrowheads="1"/>
          </p:cNvSpPr>
          <p:nvPr/>
        </p:nvSpPr>
        <p:spPr bwMode="auto">
          <a:xfrm>
            <a:off x="6827838" y="33242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87049" name="Line 9"/>
          <p:cNvSpPr>
            <a:spLocks noChangeShapeType="1"/>
          </p:cNvSpPr>
          <p:nvPr/>
        </p:nvSpPr>
        <p:spPr bwMode="auto">
          <a:xfrm flipV="1">
            <a:off x="6934200" y="3048000"/>
            <a:ext cx="7620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87050" name="Oval 10"/>
          <p:cNvSpPr>
            <a:spLocks noChangeArrowheads="1"/>
          </p:cNvSpPr>
          <p:nvPr/>
        </p:nvSpPr>
        <p:spPr bwMode="auto">
          <a:xfrm>
            <a:off x="6019800" y="2819400"/>
            <a:ext cx="1828800" cy="17526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87051" name="Line 11"/>
          <p:cNvSpPr>
            <a:spLocks noChangeShapeType="1"/>
          </p:cNvSpPr>
          <p:nvPr/>
        </p:nvSpPr>
        <p:spPr bwMode="auto">
          <a:xfrm flipV="1">
            <a:off x="7086600" y="2971800"/>
            <a:ext cx="30480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87052" name="Line 12"/>
          <p:cNvSpPr>
            <a:spLocks noChangeShapeType="1"/>
          </p:cNvSpPr>
          <p:nvPr/>
        </p:nvSpPr>
        <p:spPr bwMode="auto">
          <a:xfrm flipV="1">
            <a:off x="7239000" y="3124200"/>
            <a:ext cx="45720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87053" name="Line 13"/>
          <p:cNvSpPr>
            <a:spLocks noChangeShapeType="1"/>
          </p:cNvSpPr>
          <p:nvPr/>
        </p:nvSpPr>
        <p:spPr bwMode="auto">
          <a:xfrm flipV="1">
            <a:off x="7239000" y="3352800"/>
            <a:ext cx="9144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87054" name="Text Box 14"/>
          <p:cNvSpPr txBox="1">
            <a:spLocks noChangeArrowheads="1"/>
          </p:cNvSpPr>
          <p:nvPr/>
        </p:nvSpPr>
        <p:spPr bwMode="auto">
          <a:xfrm>
            <a:off x="6324600" y="2133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1-2 K</a:t>
            </a:r>
            <a:r>
              <a:rPr lang="en-GB">
                <a:solidFill>
                  <a:srgbClr val="66FFFF"/>
                </a:solidFill>
                <a:latin typeface="Symbol" pitchFamily="18" charset="2"/>
              </a:rPr>
              <a:t>a</a:t>
            </a:r>
          </a:p>
        </p:txBody>
      </p:sp>
      <p:sp>
        <p:nvSpPr>
          <p:cNvPr id="87055" name="Text Box 15"/>
          <p:cNvSpPr txBox="1">
            <a:spLocks noChangeArrowheads="1"/>
          </p:cNvSpPr>
          <p:nvPr/>
        </p:nvSpPr>
        <p:spPr bwMode="auto">
          <a:xfrm>
            <a:off x="7086600" y="2438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1-3 K</a:t>
            </a:r>
            <a:r>
              <a:rPr lang="en-GB">
                <a:solidFill>
                  <a:srgbClr val="66FFFF"/>
                </a:solidFill>
                <a:latin typeface="Symbol" pitchFamily="18" charset="2"/>
              </a:rPr>
              <a:t>b</a:t>
            </a:r>
          </a:p>
        </p:txBody>
      </p:sp>
      <p:sp>
        <p:nvSpPr>
          <p:cNvPr id="87056" name="Text Box 16"/>
          <p:cNvSpPr txBox="1">
            <a:spLocks noChangeArrowheads="1"/>
          </p:cNvSpPr>
          <p:nvPr/>
        </p:nvSpPr>
        <p:spPr bwMode="auto">
          <a:xfrm>
            <a:off x="7696200" y="2819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1-4 K</a:t>
            </a:r>
            <a:r>
              <a:rPr lang="en-GB">
                <a:solidFill>
                  <a:srgbClr val="66FFFF"/>
                </a:solidFill>
                <a:latin typeface="Symbol" pitchFamily="18" charset="2"/>
              </a:rPr>
              <a:t>g</a:t>
            </a:r>
          </a:p>
        </p:txBody>
      </p:sp>
      <p:sp>
        <p:nvSpPr>
          <p:cNvPr id="87057" name="Text Box 17"/>
          <p:cNvSpPr txBox="1">
            <a:spLocks noChangeArrowheads="1"/>
          </p:cNvSpPr>
          <p:nvPr/>
        </p:nvSpPr>
        <p:spPr bwMode="auto">
          <a:xfrm>
            <a:off x="8001000" y="3276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66FFFF"/>
                </a:solidFill>
              </a:rPr>
              <a:t>1-</a:t>
            </a:r>
            <a:r>
              <a:rPr lang="en-GB">
                <a:solidFill>
                  <a:srgbClr val="66FFFF"/>
                </a:solidFill>
                <a:sym typeface="Symbol" pitchFamily="18" charset="2"/>
              </a:rPr>
              <a:t></a:t>
            </a:r>
            <a:r>
              <a:rPr lang="en-GB">
                <a:solidFill>
                  <a:srgbClr val="66FFFF"/>
                </a:solidFill>
              </a:rPr>
              <a:t> K</a:t>
            </a:r>
            <a:endParaRPr lang="en-GB">
              <a:solidFill>
                <a:srgbClr val="66FFFF"/>
              </a:solidFill>
              <a:latin typeface="Symbol" pitchFamily="18"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66700"/>
            <a:ext cx="7772400" cy="1143000"/>
          </a:xfrm>
        </p:spPr>
        <p:txBody>
          <a:bodyPr/>
          <a:lstStyle/>
          <a:p>
            <a:r>
              <a:rPr lang="en-GB" b="1" smtClean="0">
                <a:solidFill>
                  <a:srgbClr val="FFCC00"/>
                </a:solidFill>
              </a:rPr>
              <a:t>How much scattering ? </a:t>
            </a:r>
          </a:p>
        </p:txBody>
      </p:sp>
      <p:sp>
        <p:nvSpPr>
          <p:cNvPr id="39939" name="Rectangle 3"/>
          <p:cNvSpPr>
            <a:spLocks noGrp="1" noChangeArrowheads="1"/>
          </p:cNvSpPr>
          <p:nvPr>
            <p:ph type="body" sz="half" idx="1"/>
          </p:nvPr>
        </p:nvSpPr>
        <p:spPr>
          <a:xfrm>
            <a:off x="354013" y="1681163"/>
            <a:ext cx="4432300" cy="5116512"/>
          </a:xfrm>
          <a:noFill/>
          <a:extLst>
            <a:ext uri="{91240B29-F687-4F45-9708-019B960494DF}">
              <a14:hiddenLine xmlns:a14="http://schemas.microsoft.com/office/drawing/2010/main" w="9525">
                <a:solidFill>
                  <a:srgbClr val="006600"/>
                </a:solidFill>
                <a:miter lim="800000"/>
                <a:headEnd/>
                <a:tailEnd/>
              </a14:hiddenLine>
            </a:ext>
          </a:extLst>
        </p:spPr>
        <p:txBody>
          <a:bodyPr/>
          <a:lstStyle/>
          <a:p>
            <a:r>
              <a:rPr lang="en-GB" smtClean="0">
                <a:solidFill>
                  <a:srgbClr val="FFFF99"/>
                </a:solidFill>
              </a:rPr>
              <a:t>Number of times scattered given  by optical depth,</a:t>
            </a:r>
            <a:r>
              <a:rPr lang="en-GB" smtClean="0">
                <a:solidFill>
                  <a:srgbClr val="FFFF99"/>
                </a:solidFill>
                <a:latin typeface="Symbol" pitchFamily="18" charset="2"/>
              </a:rPr>
              <a:t> t=s</a:t>
            </a:r>
            <a:r>
              <a:rPr lang="en-GB" smtClean="0">
                <a:solidFill>
                  <a:srgbClr val="FFFF99"/>
                </a:solidFill>
              </a:rPr>
              <a:t>nR</a:t>
            </a:r>
          </a:p>
          <a:p>
            <a:r>
              <a:rPr lang="en-GB" smtClean="0">
                <a:solidFill>
                  <a:srgbClr val="FFFF99"/>
                </a:solidFill>
              </a:rPr>
              <a:t>Scattering probability exp(-</a:t>
            </a:r>
            <a:r>
              <a:rPr lang="en-GB" smtClean="0">
                <a:solidFill>
                  <a:srgbClr val="FFFF99"/>
                </a:solidFill>
                <a:latin typeface="Symbol" pitchFamily="18" charset="2"/>
              </a:rPr>
              <a:t>t</a:t>
            </a:r>
            <a:r>
              <a:rPr lang="en-GB" smtClean="0">
                <a:solidFill>
                  <a:srgbClr val="FFFF99"/>
                </a:solidFill>
              </a:rPr>
              <a:t>) </a:t>
            </a:r>
          </a:p>
          <a:p>
            <a:r>
              <a:rPr lang="en-GB" smtClean="0">
                <a:solidFill>
                  <a:srgbClr val="FFFF99"/>
                </a:solidFill>
              </a:rPr>
              <a:t>Optically thin </a:t>
            </a:r>
            <a:r>
              <a:rPr lang="en-GB" smtClean="0">
                <a:solidFill>
                  <a:srgbClr val="FFFF99"/>
                </a:solidFill>
                <a:latin typeface="Symbol" pitchFamily="18" charset="2"/>
              </a:rPr>
              <a:t>t </a:t>
            </a:r>
            <a:r>
              <a:rPr lang="en-GB" smtClean="0">
                <a:solidFill>
                  <a:srgbClr val="FFFF99"/>
                </a:solidFill>
              </a:rPr>
              <a:t>&lt;&lt; 1 prob ~ </a:t>
            </a:r>
            <a:r>
              <a:rPr lang="en-GB" smtClean="0">
                <a:solidFill>
                  <a:srgbClr val="FFFF99"/>
                </a:solidFill>
                <a:latin typeface="Symbol" pitchFamily="18" charset="2"/>
              </a:rPr>
              <a:t>t </a:t>
            </a:r>
            <a:r>
              <a:rPr lang="en-GB" smtClean="0">
                <a:solidFill>
                  <a:srgbClr val="FFFF99"/>
                </a:solidFill>
              </a:rPr>
              <a:t>average number ~ </a:t>
            </a:r>
            <a:r>
              <a:rPr lang="en-GB" smtClean="0">
                <a:solidFill>
                  <a:srgbClr val="FFFF99"/>
                </a:solidFill>
                <a:latin typeface="Symbol" pitchFamily="18" charset="2"/>
              </a:rPr>
              <a:t>t</a:t>
            </a:r>
            <a:endParaRPr lang="en-GB" smtClean="0">
              <a:solidFill>
                <a:srgbClr val="FFFF99"/>
              </a:solidFill>
            </a:endParaRPr>
          </a:p>
          <a:p>
            <a:r>
              <a:rPr lang="en-GB" smtClean="0">
                <a:solidFill>
                  <a:srgbClr val="FFFF99"/>
                </a:solidFill>
              </a:rPr>
              <a:t>Optically thick </a:t>
            </a:r>
            <a:r>
              <a:rPr lang="en-GB" smtClean="0">
                <a:solidFill>
                  <a:srgbClr val="FFFF99"/>
                </a:solidFill>
                <a:latin typeface="Symbol" pitchFamily="18" charset="2"/>
              </a:rPr>
              <a:t>t</a:t>
            </a:r>
            <a:r>
              <a:rPr lang="en-GB" smtClean="0">
                <a:solidFill>
                  <a:srgbClr val="FFFF99"/>
                </a:solidFill>
              </a:rPr>
              <a:t>&gt;&gt;1 prob~1 </a:t>
            </a:r>
          </a:p>
          <a:p>
            <a:pPr>
              <a:spcBef>
                <a:spcPct val="0"/>
              </a:spcBef>
              <a:buFontTx/>
              <a:buNone/>
            </a:pPr>
            <a:r>
              <a:rPr lang="en-GB" smtClean="0">
                <a:solidFill>
                  <a:srgbClr val="FFFF99"/>
                </a:solidFill>
              </a:rPr>
              <a:t>     and average number ~ </a:t>
            </a:r>
            <a:r>
              <a:rPr lang="en-GB" smtClean="0">
                <a:solidFill>
                  <a:srgbClr val="FFFF99"/>
                </a:solidFill>
                <a:latin typeface="Symbol" pitchFamily="18" charset="2"/>
              </a:rPr>
              <a:t>t</a:t>
            </a:r>
            <a:r>
              <a:rPr lang="en-GB" baseline="30000" smtClean="0">
                <a:solidFill>
                  <a:srgbClr val="FFFF99"/>
                </a:solidFill>
                <a:latin typeface="Symbol" pitchFamily="18" charset="2"/>
              </a:rPr>
              <a:t>2</a:t>
            </a:r>
            <a:r>
              <a:rPr lang="en-GB" smtClean="0">
                <a:solidFill>
                  <a:srgbClr val="FFFF99"/>
                </a:solidFill>
                <a:latin typeface="Symbol" pitchFamily="18" charset="2"/>
              </a:rPr>
              <a:t>  </a:t>
            </a:r>
            <a:endParaRPr lang="en-GB" smtClean="0">
              <a:solidFill>
                <a:srgbClr val="FFFF99"/>
              </a:solidFill>
            </a:endParaRPr>
          </a:p>
          <a:p>
            <a:r>
              <a:rPr lang="en-GB" smtClean="0">
                <a:solidFill>
                  <a:srgbClr val="FFFF99"/>
                </a:solidFill>
              </a:rPr>
              <a:t>Total fractional energy gain = frac.gain in 1 scatt x no.scatt</a:t>
            </a:r>
          </a:p>
          <a:p>
            <a:r>
              <a:rPr lang="en-GB" smtClean="0">
                <a:solidFill>
                  <a:srgbClr val="FFFF99"/>
                </a:solidFill>
              </a:rPr>
              <a:t>Compton y = (</a:t>
            </a:r>
            <a:r>
              <a:rPr lang="en-GB" smtClean="0">
                <a:solidFill>
                  <a:srgbClr val="FFFF99"/>
                </a:solidFill>
                <a:latin typeface="Symbol" pitchFamily="18" charset="2"/>
              </a:rPr>
              <a:t>4Q+16Q</a:t>
            </a:r>
            <a:r>
              <a:rPr lang="en-GB" baseline="30000" smtClean="0">
                <a:solidFill>
                  <a:srgbClr val="FFFF99"/>
                </a:solidFill>
                <a:latin typeface="Symbol" pitchFamily="18" charset="2"/>
              </a:rPr>
              <a:t>2</a:t>
            </a:r>
            <a:r>
              <a:rPr lang="en-GB" smtClean="0">
                <a:solidFill>
                  <a:srgbClr val="FFFF99"/>
                </a:solidFill>
                <a:latin typeface="Symbol" pitchFamily="18" charset="2"/>
              </a:rPr>
              <a:t>) (t+t</a:t>
            </a:r>
            <a:r>
              <a:rPr lang="en-GB" baseline="30000" smtClean="0">
                <a:solidFill>
                  <a:srgbClr val="FFFF99"/>
                </a:solidFill>
                <a:latin typeface="Symbol" pitchFamily="18" charset="2"/>
              </a:rPr>
              <a:t>2</a:t>
            </a:r>
            <a:r>
              <a:rPr lang="en-GB" smtClean="0">
                <a:solidFill>
                  <a:srgbClr val="FFFF99"/>
                </a:solidFill>
                <a:latin typeface="Symbol" pitchFamily="18" charset="2"/>
              </a:rPr>
              <a:t>)</a:t>
            </a:r>
          </a:p>
          <a:p>
            <a:pPr>
              <a:buFontTx/>
              <a:buNone/>
            </a:pPr>
            <a:r>
              <a:rPr lang="en-GB" smtClean="0">
                <a:solidFill>
                  <a:srgbClr val="FFFF99"/>
                </a:solidFill>
              </a:rPr>
              <a:t>                        ~ </a:t>
            </a:r>
            <a:r>
              <a:rPr lang="en-GB" smtClean="0">
                <a:solidFill>
                  <a:srgbClr val="FFFF99"/>
                </a:solidFill>
                <a:latin typeface="Symbol" pitchFamily="18" charset="2"/>
              </a:rPr>
              <a:t>4Qt</a:t>
            </a:r>
            <a:r>
              <a:rPr lang="en-GB" baseline="30000" smtClean="0">
                <a:solidFill>
                  <a:srgbClr val="FFFF99"/>
                </a:solidFill>
                <a:latin typeface="Symbol" pitchFamily="18" charset="2"/>
              </a:rPr>
              <a:t>2 </a:t>
            </a:r>
            <a:r>
              <a:rPr lang="en-GB" smtClean="0">
                <a:solidFill>
                  <a:srgbClr val="FFFF99"/>
                </a:solidFill>
              </a:rPr>
              <a:t>for </a:t>
            </a:r>
            <a:r>
              <a:rPr lang="en-GB" smtClean="0">
                <a:solidFill>
                  <a:srgbClr val="FFFF99"/>
                </a:solidFill>
                <a:latin typeface="Symbol" pitchFamily="18" charset="2"/>
              </a:rPr>
              <a:t>Q&lt;1 t&gt;1</a:t>
            </a:r>
            <a:endParaRPr lang="en-GB" smtClean="0">
              <a:solidFill>
                <a:srgbClr val="FFFF99"/>
              </a:solidFill>
            </a:endParaRPr>
          </a:p>
          <a:p>
            <a:endParaRPr lang="en-GB" smtClean="0">
              <a:solidFill>
                <a:srgbClr val="FFFF99"/>
              </a:solidFill>
            </a:endParaRPr>
          </a:p>
          <a:p>
            <a:pPr>
              <a:spcBef>
                <a:spcPct val="0"/>
              </a:spcBef>
              <a:buFontTx/>
              <a:buNone/>
            </a:pPr>
            <a:endParaRPr lang="en-GB" smtClean="0">
              <a:solidFill>
                <a:srgbClr val="FFFF99"/>
              </a:solidFill>
              <a:latin typeface="Symbol" pitchFamily="18" charset="2"/>
            </a:endParaRPr>
          </a:p>
        </p:txBody>
      </p:sp>
      <p:sp>
        <p:nvSpPr>
          <p:cNvPr id="39940" name="Rectangle 8" descr="Large confetti"/>
          <p:cNvSpPr>
            <a:spLocks noChangeArrowheads="1"/>
          </p:cNvSpPr>
          <p:nvPr/>
        </p:nvSpPr>
        <p:spPr bwMode="auto">
          <a:xfrm>
            <a:off x="6616700" y="2544763"/>
            <a:ext cx="1155700" cy="2197100"/>
          </a:xfrm>
          <a:prstGeom prst="rect">
            <a:avLst/>
          </a:prstGeom>
          <a:pattFill prst="lgConfetti">
            <a:fgClr>
              <a:schemeClr val="tx1"/>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Freeform 9"/>
          <p:cNvSpPr>
            <a:spLocks/>
          </p:cNvSpPr>
          <p:nvPr/>
        </p:nvSpPr>
        <p:spPr bwMode="auto">
          <a:xfrm rot="-1855744">
            <a:off x="6596063" y="2381250"/>
            <a:ext cx="1112837" cy="1008063"/>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FF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2" name="Freeform 10"/>
          <p:cNvSpPr>
            <a:spLocks/>
          </p:cNvSpPr>
          <p:nvPr/>
        </p:nvSpPr>
        <p:spPr bwMode="auto">
          <a:xfrm rot="-1855744">
            <a:off x="6062663" y="2978150"/>
            <a:ext cx="1112837" cy="1008063"/>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FF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3" name="Freeform 11"/>
          <p:cNvSpPr>
            <a:spLocks/>
          </p:cNvSpPr>
          <p:nvPr/>
        </p:nvSpPr>
        <p:spPr bwMode="auto">
          <a:xfrm rot="-1855744">
            <a:off x="5465763" y="3956050"/>
            <a:ext cx="1112837" cy="1008063"/>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FF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4" name="Freeform 12"/>
          <p:cNvSpPr>
            <a:spLocks/>
          </p:cNvSpPr>
          <p:nvPr/>
        </p:nvSpPr>
        <p:spPr bwMode="auto">
          <a:xfrm rot="-3218503">
            <a:off x="7499350" y="3171825"/>
            <a:ext cx="738188" cy="592138"/>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00FF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5" name="Freeform 13"/>
          <p:cNvSpPr>
            <a:spLocks/>
          </p:cNvSpPr>
          <p:nvPr/>
        </p:nvSpPr>
        <p:spPr bwMode="auto">
          <a:xfrm rot="-4853058">
            <a:off x="6800850" y="3971925"/>
            <a:ext cx="738188" cy="592138"/>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00FF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6" name="Freeform 14"/>
          <p:cNvSpPr>
            <a:spLocks/>
          </p:cNvSpPr>
          <p:nvPr/>
        </p:nvSpPr>
        <p:spPr bwMode="auto">
          <a:xfrm rot="-1258235">
            <a:off x="7604125" y="3884613"/>
            <a:ext cx="577850" cy="393700"/>
          </a:xfrm>
          <a:custGeom>
            <a:avLst/>
            <a:gdLst>
              <a:gd name="T0" fmla="*/ 2147483647 w 701"/>
              <a:gd name="T1" fmla="*/ 2147483647 h 635"/>
              <a:gd name="T2" fmla="*/ 2147483647 w 701"/>
              <a:gd name="T3" fmla="*/ 2147483647 h 635"/>
              <a:gd name="T4" fmla="*/ 2147483647 w 701"/>
              <a:gd name="T5" fmla="*/ 2147483647 h 635"/>
              <a:gd name="T6" fmla="*/ 2147483647 w 701"/>
              <a:gd name="T7" fmla="*/ 2147483647 h 635"/>
              <a:gd name="T8" fmla="*/ 2147483647 w 701"/>
              <a:gd name="T9" fmla="*/ 2147483647 h 635"/>
              <a:gd name="T10" fmla="*/ 2147483647 w 701"/>
              <a:gd name="T11" fmla="*/ 2147483647 h 635"/>
              <a:gd name="T12" fmla="*/ 2147483647 w 701"/>
              <a:gd name="T13" fmla="*/ 2147483647 h 635"/>
              <a:gd name="T14" fmla="*/ 2147483647 w 701"/>
              <a:gd name="T15" fmla="*/ 2147483647 h 635"/>
              <a:gd name="T16" fmla="*/ 2147483647 w 701"/>
              <a:gd name="T17" fmla="*/ 2147483647 h 635"/>
              <a:gd name="T18" fmla="*/ 2147483647 w 701"/>
              <a:gd name="T19" fmla="*/ 2147483647 h 635"/>
              <a:gd name="T20" fmla="*/ 2147483647 w 701"/>
              <a:gd name="T21" fmla="*/ 2147483647 h 635"/>
              <a:gd name="T22" fmla="*/ 2147483647 w 701"/>
              <a:gd name="T23" fmla="*/ 2147483647 h 635"/>
              <a:gd name="T24" fmla="*/ 2147483647 w 701"/>
              <a:gd name="T25" fmla="*/ 2147483647 h 635"/>
              <a:gd name="T26" fmla="*/ 2147483647 w 701"/>
              <a:gd name="T27" fmla="*/ 2147483647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635">
                <a:moveTo>
                  <a:pt x="21" y="19"/>
                </a:moveTo>
                <a:cubicBezTo>
                  <a:pt x="18" y="30"/>
                  <a:pt x="0" y="71"/>
                  <a:pt x="5" y="83"/>
                </a:cubicBezTo>
                <a:cubicBezTo>
                  <a:pt x="10" y="95"/>
                  <a:pt x="20" y="102"/>
                  <a:pt x="53" y="91"/>
                </a:cubicBezTo>
                <a:cubicBezTo>
                  <a:pt x="86" y="80"/>
                  <a:pt x="192" y="0"/>
                  <a:pt x="205" y="19"/>
                </a:cubicBezTo>
                <a:cubicBezTo>
                  <a:pt x="218" y="38"/>
                  <a:pt x="116" y="186"/>
                  <a:pt x="133" y="203"/>
                </a:cubicBezTo>
                <a:cubicBezTo>
                  <a:pt x="150" y="220"/>
                  <a:pt x="290" y="104"/>
                  <a:pt x="309" y="119"/>
                </a:cubicBezTo>
                <a:cubicBezTo>
                  <a:pt x="328" y="134"/>
                  <a:pt x="228" y="277"/>
                  <a:pt x="245" y="291"/>
                </a:cubicBezTo>
                <a:cubicBezTo>
                  <a:pt x="262" y="305"/>
                  <a:pt x="394" y="188"/>
                  <a:pt x="413" y="203"/>
                </a:cubicBezTo>
                <a:cubicBezTo>
                  <a:pt x="432" y="218"/>
                  <a:pt x="340" y="360"/>
                  <a:pt x="357" y="379"/>
                </a:cubicBezTo>
                <a:cubicBezTo>
                  <a:pt x="374" y="398"/>
                  <a:pt x="498" y="298"/>
                  <a:pt x="517" y="315"/>
                </a:cubicBezTo>
                <a:cubicBezTo>
                  <a:pt x="536" y="332"/>
                  <a:pt x="449" y="468"/>
                  <a:pt x="469" y="483"/>
                </a:cubicBezTo>
                <a:cubicBezTo>
                  <a:pt x="489" y="498"/>
                  <a:pt x="613" y="396"/>
                  <a:pt x="637" y="403"/>
                </a:cubicBezTo>
                <a:cubicBezTo>
                  <a:pt x="661" y="410"/>
                  <a:pt x="602" y="485"/>
                  <a:pt x="613" y="523"/>
                </a:cubicBezTo>
                <a:cubicBezTo>
                  <a:pt x="624" y="561"/>
                  <a:pt x="662" y="598"/>
                  <a:pt x="701" y="635"/>
                </a:cubicBezTo>
              </a:path>
            </a:pathLst>
          </a:custGeom>
          <a:noFill/>
          <a:ln w="38100" cap="flat" cmpd="sng">
            <a:solidFill>
              <a:srgbClr val="CC3399"/>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7" name="Text Box 16"/>
          <p:cNvSpPr txBox="1">
            <a:spLocks noChangeArrowheads="1"/>
          </p:cNvSpPr>
          <p:nvPr/>
        </p:nvSpPr>
        <p:spPr bwMode="auto">
          <a:xfrm>
            <a:off x="6550025" y="2149475"/>
            <a:ext cx="13366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chemeClr val="bg1"/>
                </a:solidFill>
              </a:rPr>
              <a:t>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r>
              <a:rPr lang="en-GB" b="1">
                <a:solidFill>
                  <a:srgbClr val="FFCC00"/>
                </a:solidFill>
              </a:rPr>
              <a:t>Ionised absorption: lines!!!</a:t>
            </a:r>
          </a:p>
        </p:txBody>
      </p:sp>
      <p:pic>
        <p:nvPicPr>
          <p:cNvPr id="22531" name="Picture 3" descr="xstar_abs"/>
          <p:cNvPicPr preferRelativeResize="0">
            <a:picLocks noChangeArrowheads="1"/>
          </p:cNvPicPr>
          <p:nvPr/>
        </p:nvPicPr>
        <p:blipFill>
          <a:blip r:embed="rId2">
            <a:extLst>
              <a:ext uri="{28A0092B-C50C-407E-A947-70E740481C1C}">
                <a14:useLocalDpi xmlns:a14="http://schemas.microsoft.com/office/drawing/2010/main" val="0"/>
              </a:ext>
            </a:extLst>
          </a:blip>
          <a:srcRect t="8243" r="37363"/>
          <a:stretch>
            <a:fillRect/>
          </a:stretch>
        </p:blipFill>
        <p:spPr bwMode="auto">
          <a:xfrm>
            <a:off x="4191000" y="1371600"/>
            <a:ext cx="4343400" cy="5089525"/>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179388" y="1700213"/>
            <a:ext cx="3887787"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Tx/>
              <a:buChar char="•"/>
            </a:pPr>
            <a:r>
              <a:rPr lang="en-GB">
                <a:solidFill>
                  <a:srgbClr val="FFFF00"/>
                </a:solidFill>
              </a:rPr>
              <a:t>BIG difference: LINES</a:t>
            </a:r>
          </a:p>
          <a:p>
            <a:pPr>
              <a:buFontTx/>
              <a:buChar char="•"/>
            </a:pPr>
            <a:r>
              <a:rPr lang="en-GB">
                <a:solidFill>
                  <a:srgbClr val="FF0000"/>
                </a:solidFill>
              </a:rPr>
              <a:t>absori </a:t>
            </a:r>
            <a:r>
              <a:rPr lang="en-GB">
                <a:solidFill>
                  <a:srgbClr val="FFFF00"/>
                </a:solidFill>
              </a:rPr>
              <a:t>does ionisation balance and corresponding edge absorption</a:t>
            </a:r>
          </a:p>
          <a:p>
            <a:pPr>
              <a:buFontTx/>
              <a:buChar char="•"/>
            </a:pPr>
            <a:r>
              <a:rPr lang="en-GB">
                <a:solidFill>
                  <a:srgbClr val="00FF00"/>
                </a:solidFill>
              </a:rPr>
              <a:t>xion </a:t>
            </a:r>
            <a:r>
              <a:rPr lang="en-GB">
                <a:solidFill>
                  <a:srgbClr val="FFFF00"/>
                </a:solidFill>
              </a:rPr>
              <a:t>does ionisation balance (better as balances heat/cooling) and line + edge absorption </a:t>
            </a:r>
          </a:p>
          <a:p>
            <a:pPr>
              <a:buFontTx/>
              <a:buChar char="•"/>
            </a:pPr>
            <a:r>
              <a:rPr lang="en-GB">
                <a:solidFill>
                  <a:srgbClr val="FFFF00"/>
                </a:solidFill>
              </a:rPr>
              <a:t>Use this where material close enough to X-rays to be ionised!!</a:t>
            </a:r>
          </a:p>
          <a:p>
            <a:endParaRPr lang="en-GB">
              <a:solidFill>
                <a:srgbClr val="FFFF00"/>
              </a:solidFill>
            </a:endParaRPr>
          </a:p>
          <a:p>
            <a:pPr>
              <a:spcBef>
                <a:spcPct val="50000"/>
              </a:spcBef>
              <a:buFontTx/>
              <a:buChar char="•"/>
            </a:pPr>
            <a:endParaRPr lang="en-GB">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69875" y="0"/>
            <a:ext cx="8516938" cy="1143000"/>
          </a:xfrm>
        </p:spPr>
        <p:txBody>
          <a:bodyPr/>
          <a:lstStyle/>
          <a:p>
            <a:r>
              <a:rPr lang="en-US" sz="3200" b="1">
                <a:solidFill>
                  <a:srgbClr val="FFCC00"/>
                </a:solidFill>
              </a:rPr>
              <a:t>Evidence for Winds in AGN: X-ray  absorption</a:t>
            </a:r>
            <a:endParaRPr lang="en-US">
              <a:solidFill>
                <a:srgbClr val="FFCC00"/>
              </a:solidFill>
            </a:endParaRPr>
          </a:p>
        </p:txBody>
      </p:sp>
      <p:sp>
        <p:nvSpPr>
          <p:cNvPr id="57347" name="Rectangle 3"/>
          <p:cNvSpPr>
            <a:spLocks noChangeArrowheads="1"/>
          </p:cNvSpPr>
          <p:nvPr/>
        </p:nvSpPr>
        <p:spPr bwMode="auto">
          <a:xfrm>
            <a:off x="0" y="1773238"/>
            <a:ext cx="3844925"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See ionised absorption lines in soft X-ray spectra of around 50% of nearby AGN </a:t>
            </a:r>
            <a:r>
              <a:rPr lang="en-GB" sz="1600">
                <a:solidFill>
                  <a:srgbClr val="FFFF99"/>
                </a:solidFill>
              </a:rPr>
              <a:t>Reynolds et al 1997</a:t>
            </a:r>
          </a:p>
          <a:p>
            <a:pPr marL="342900" indent="-342900" algn="l">
              <a:lnSpc>
                <a:spcPct val="90000"/>
              </a:lnSpc>
              <a:spcBef>
                <a:spcPct val="20000"/>
              </a:spcBef>
              <a:buFontTx/>
              <a:buChar char="•"/>
            </a:pPr>
            <a:r>
              <a:rPr lang="en-GB">
                <a:solidFill>
                  <a:srgbClr val="FFFF99"/>
                </a:solidFill>
              </a:rPr>
              <a:t>‘warm absorbers’ ie ionised material </a:t>
            </a:r>
          </a:p>
          <a:p>
            <a:pPr marL="342900" indent="-342900" algn="l">
              <a:lnSpc>
                <a:spcPct val="90000"/>
              </a:lnSpc>
              <a:spcBef>
                <a:spcPct val="20000"/>
              </a:spcBef>
              <a:buFontTx/>
              <a:buChar char="•"/>
            </a:pPr>
            <a:r>
              <a:rPr lang="en-GB">
                <a:solidFill>
                  <a:srgbClr val="FFFF99"/>
                </a:solidFill>
              </a:rPr>
              <a:t>With good grating spectra see its multiphase </a:t>
            </a:r>
            <a:r>
              <a:rPr lang="en-GB" sz="1600">
                <a:solidFill>
                  <a:srgbClr val="FFFF99"/>
                </a:solidFill>
              </a:rPr>
              <a:t>Blustin et al 2005</a:t>
            </a:r>
            <a:r>
              <a:rPr lang="en-GB">
                <a:solidFill>
                  <a:srgbClr val="FFFF99"/>
                </a:solidFill>
              </a:rPr>
              <a:t> – eg NGC3783 has at least 3 different </a:t>
            </a:r>
            <a:r>
              <a:rPr lang="en-GB">
                <a:solidFill>
                  <a:srgbClr val="FFFF99"/>
                </a:solidFill>
                <a:latin typeface="Symbol" pitchFamily="18" charset="2"/>
              </a:rPr>
              <a:t>x </a:t>
            </a:r>
          </a:p>
          <a:p>
            <a:pPr marL="342900" indent="-342900" algn="l">
              <a:lnSpc>
                <a:spcPct val="90000"/>
              </a:lnSpc>
              <a:spcBef>
                <a:spcPct val="20000"/>
              </a:spcBef>
              <a:buFontTx/>
              <a:buChar char="•"/>
            </a:pPr>
            <a:r>
              <a:rPr lang="en-GB">
                <a:solidFill>
                  <a:srgbClr val="FFFF99"/>
                </a:solidFill>
              </a:rPr>
              <a:t>V~500 km/s outflow</a:t>
            </a:r>
          </a:p>
        </p:txBody>
      </p:sp>
      <p:pic>
        <p:nvPicPr>
          <p:cNvPr id="57348" name="Picture 4" descr="ngc378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395788" y="1125538"/>
            <a:ext cx="4459287" cy="5351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9" name="Rectangle 5"/>
          <p:cNvSpPr>
            <a:spLocks noChangeArrowheads="1"/>
          </p:cNvSpPr>
          <p:nvPr/>
        </p:nvSpPr>
        <p:spPr bwMode="auto">
          <a:xfrm>
            <a:off x="5889625" y="6524625"/>
            <a:ext cx="2462213" cy="312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90000"/>
              </a:lnSpc>
              <a:spcBef>
                <a:spcPct val="20000"/>
              </a:spcBef>
            </a:pPr>
            <a:r>
              <a:rPr lang="en-GB" sz="1600">
                <a:solidFill>
                  <a:srgbClr val="FFFF99"/>
                </a:solidFill>
              </a:rPr>
              <a:t>NGC3783 Netzer et al 2003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69875" y="0"/>
            <a:ext cx="8516938" cy="1143000"/>
          </a:xfrm>
        </p:spPr>
        <p:txBody>
          <a:bodyPr/>
          <a:lstStyle/>
          <a:p>
            <a:r>
              <a:rPr lang="en-US" sz="3600" b="1">
                <a:solidFill>
                  <a:srgbClr val="FFCC00"/>
                </a:solidFill>
              </a:rPr>
              <a:t>Compton temperature</a:t>
            </a:r>
            <a:endParaRPr lang="en-US" sz="4800">
              <a:solidFill>
                <a:srgbClr val="FFCC00"/>
              </a:solidFill>
            </a:endParaRPr>
          </a:p>
        </p:txBody>
      </p:sp>
      <p:sp>
        <p:nvSpPr>
          <p:cNvPr id="81923" name="Rectangle 3"/>
          <p:cNvSpPr>
            <a:spLocks noChangeArrowheads="1"/>
          </p:cNvSpPr>
          <p:nvPr/>
        </p:nvSpPr>
        <p:spPr bwMode="auto">
          <a:xfrm>
            <a:off x="0" y="1244600"/>
            <a:ext cx="5580063"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X-ray heating of material from compton up and downscattering  </a:t>
            </a:r>
            <a:r>
              <a:rPr lang="en-GB">
                <a:solidFill>
                  <a:srgbClr val="FFFF99"/>
                </a:solidFill>
                <a:latin typeface="Symbol" pitchFamily="18" charset="2"/>
              </a:rPr>
              <a:t>De/e=4Q - e</a:t>
            </a:r>
          </a:p>
          <a:p>
            <a:pPr marL="342900" indent="-342900" algn="l">
              <a:lnSpc>
                <a:spcPct val="90000"/>
              </a:lnSpc>
              <a:spcBef>
                <a:spcPct val="20000"/>
              </a:spcBef>
              <a:buFontTx/>
              <a:buChar char="•"/>
            </a:pPr>
            <a:r>
              <a:rPr lang="en-GB">
                <a:solidFill>
                  <a:srgbClr val="FFFF99"/>
                </a:solidFill>
              </a:rPr>
              <a:t>Integrate over number of  photons N(</a:t>
            </a:r>
            <a:r>
              <a:rPr lang="en-GB">
                <a:solidFill>
                  <a:srgbClr val="FFFF99"/>
                </a:solidFill>
                <a:latin typeface="Symbol" pitchFamily="18" charset="2"/>
              </a:rPr>
              <a:t>e) </a:t>
            </a:r>
            <a:r>
              <a:rPr lang="en-GB">
                <a:solidFill>
                  <a:srgbClr val="FFFF99"/>
                </a:solidFill>
              </a:rPr>
              <a:t>at each energy</a:t>
            </a:r>
          </a:p>
          <a:p>
            <a:pPr marL="342900" indent="-342900" algn="l">
              <a:lnSpc>
                <a:spcPct val="90000"/>
              </a:lnSpc>
              <a:spcBef>
                <a:spcPct val="20000"/>
              </a:spcBef>
              <a:buFontTx/>
              <a:buChar char="•"/>
            </a:pP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De  = 0   = </a:t>
            </a: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(4Q -e) e </a:t>
            </a:r>
            <a:r>
              <a:rPr lang="en-GB">
                <a:solidFill>
                  <a:srgbClr val="FFFF99"/>
                </a:solidFill>
              </a:rPr>
              <a:t>d</a:t>
            </a:r>
            <a:r>
              <a:rPr lang="en-GB">
                <a:solidFill>
                  <a:srgbClr val="FFFF99"/>
                </a:solidFill>
                <a:latin typeface="Symbol" pitchFamily="18" charset="2"/>
              </a:rPr>
              <a:t>e</a:t>
            </a:r>
          </a:p>
          <a:p>
            <a:pPr marL="342900" indent="-342900" algn="l">
              <a:lnSpc>
                <a:spcPct val="90000"/>
              </a:lnSpc>
              <a:spcBef>
                <a:spcPct val="20000"/>
              </a:spcBef>
              <a:buFontTx/>
              <a:buChar char="•"/>
            </a:pPr>
            <a:r>
              <a:rPr lang="en-GB">
                <a:solidFill>
                  <a:srgbClr val="FFFF99"/>
                </a:solidFill>
              </a:rPr>
              <a:t>Compton temperature T</a:t>
            </a:r>
            <a:r>
              <a:rPr lang="en-GB" baseline="-25000">
                <a:solidFill>
                  <a:srgbClr val="FFFF99"/>
                </a:solidFill>
              </a:rPr>
              <a:t>IC</a:t>
            </a:r>
            <a:r>
              <a:rPr lang="en-GB">
                <a:solidFill>
                  <a:srgbClr val="FFFF99"/>
                </a:solidFill>
              </a:rPr>
              <a:t>=511 </a:t>
            </a:r>
            <a:r>
              <a:rPr lang="en-GB">
                <a:solidFill>
                  <a:srgbClr val="FFFF99"/>
                </a:solidFill>
                <a:latin typeface="Symbol" pitchFamily="18" charset="2"/>
              </a:rPr>
              <a:t>Q</a:t>
            </a:r>
            <a:r>
              <a:rPr lang="en-GB" baseline="-25000">
                <a:solidFill>
                  <a:srgbClr val="FFFF99"/>
                </a:solidFill>
              </a:rPr>
              <a:t>IC</a:t>
            </a:r>
            <a:endParaRPr lang="en-GB">
              <a:solidFill>
                <a:srgbClr val="FFFF99"/>
              </a:solidFill>
            </a:endParaRPr>
          </a:p>
          <a:p>
            <a:pPr marL="342900" indent="-342900" algn="l">
              <a:lnSpc>
                <a:spcPct val="90000"/>
              </a:lnSpc>
              <a:spcBef>
                <a:spcPct val="20000"/>
              </a:spcBef>
            </a:pPr>
            <a:r>
              <a:rPr lang="en-GB">
                <a:solidFill>
                  <a:srgbClr val="FFFF99"/>
                </a:solidFill>
              </a:rPr>
              <a:t>    4</a:t>
            </a:r>
            <a:r>
              <a:rPr lang="en-GB">
                <a:solidFill>
                  <a:srgbClr val="FFFF99"/>
                </a:solidFill>
                <a:latin typeface="Symbol" pitchFamily="18" charset="2"/>
              </a:rPr>
              <a:t>Q</a:t>
            </a:r>
            <a:r>
              <a:rPr lang="en-GB" baseline="-25000">
                <a:solidFill>
                  <a:srgbClr val="FFFF99"/>
                </a:solidFill>
              </a:rPr>
              <a:t>IC</a:t>
            </a:r>
            <a:r>
              <a:rPr lang="en-GB">
                <a:solidFill>
                  <a:srgbClr val="FFFF99"/>
                </a:solidFill>
              </a:rPr>
              <a:t>= </a:t>
            </a: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e</a:t>
            </a:r>
            <a:r>
              <a:rPr lang="en-GB" baseline="30000">
                <a:solidFill>
                  <a:srgbClr val="FFFF99"/>
                </a:solidFill>
                <a:latin typeface="Symbol" pitchFamily="18" charset="2"/>
              </a:rPr>
              <a:t>2</a:t>
            </a:r>
            <a:r>
              <a:rPr lang="en-GB">
                <a:solidFill>
                  <a:srgbClr val="FFFF99"/>
                </a:solidFill>
                <a:latin typeface="Symbol" pitchFamily="18" charset="2"/>
              </a:rPr>
              <a:t> </a:t>
            </a:r>
            <a:r>
              <a:rPr lang="en-GB">
                <a:solidFill>
                  <a:srgbClr val="FFFF99"/>
                </a:solidFill>
              </a:rPr>
              <a:t>d</a:t>
            </a:r>
            <a:r>
              <a:rPr lang="en-GB">
                <a:solidFill>
                  <a:srgbClr val="FFFF99"/>
                </a:solidFill>
                <a:latin typeface="Symbol" pitchFamily="18" charset="2"/>
              </a:rPr>
              <a:t>e / </a:t>
            </a: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e</a:t>
            </a:r>
            <a:r>
              <a:rPr lang="en-GB">
                <a:solidFill>
                  <a:srgbClr val="FFFF99"/>
                </a:solidFill>
              </a:rPr>
              <a:t>d</a:t>
            </a:r>
            <a:r>
              <a:rPr lang="en-GB">
                <a:solidFill>
                  <a:srgbClr val="FFFF99"/>
                </a:solidFill>
                <a:latin typeface="Symbol" pitchFamily="18" charset="2"/>
              </a:rPr>
              <a:t>e </a:t>
            </a:r>
          </a:p>
          <a:p>
            <a:pPr marL="342900" indent="-342900" algn="l">
              <a:lnSpc>
                <a:spcPct val="90000"/>
              </a:lnSpc>
              <a:spcBef>
                <a:spcPct val="20000"/>
              </a:spcBef>
            </a:pPr>
            <a:endParaRPr lang="en-GB">
              <a:solidFill>
                <a:srgbClr val="FFFF99"/>
              </a:solidFill>
              <a:latin typeface="Symbol" pitchFamily="18" charset="2"/>
            </a:endParaRPr>
          </a:p>
          <a:p>
            <a:pPr marL="342900" indent="-342900" algn="l">
              <a:lnSpc>
                <a:spcPct val="90000"/>
              </a:lnSpc>
              <a:spcBef>
                <a:spcPct val="20000"/>
              </a:spcBef>
            </a:pPr>
            <a:endParaRPr lang="en-GB">
              <a:solidFill>
                <a:srgbClr val="FFFF99"/>
              </a:solidFill>
              <a:latin typeface="Symbol" pitchFamily="18" charset="2"/>
            </a:endParaRPr>
          </a:p>
        </p:txBody>
      </p:sp>
      <p:sp>
        <p:nvSpPr>
          <p:cNvPr id="81927" name="Rectangle 7"/>
          <p:cNvSpPr>
            <a:spLocks noChangeArrowheads="1"/>
          </p:cNvSpPr>
          <p:nvPr/>
        </p:nvSpPr>
        <p:spPr bwMode="auto">
          <a:xfrm>
            <a:off x="6372225" y="3862388"/>
            <a:ext cx="2303463" cy="1439862"/>
          </a:xfrm>
          <a:prstGeom prst="rect">
            <a:avLst/>
          </a:prstGeom>
          <a:solidFill>
            <a:srgbClr val="FFCC99"/>
          </a:solidFill>
          <a:ln>
            <a:noFill/>
          </a:ln>
          <a:effectLst/>
          <a:extLs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28" name="Freeform 8"/>
          <p:cNvSpPr>
            <a:spLocks/>
          </p:cNvSpPr>
          <p:nvPr/>
        </p:nvSpPr>
        <p:spPr bwMode="auto">
          <a:xfrm rot="3862090">
            <a:off x="6916738" y="2813050"/>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00FFFF"/>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81929" name="Freeform 9"/>
          <p:cNvSpPr>
            <a:spLocks/>
          </p:cNvSpPr>
          <p:nvPr/>
        </p:nvSpPr>
        <p:spPr bwMode="auto">
          <a:xfrm rot="3816843">
            <a:off x="5981700" y="2740026"/>
            <a:ext cx="1785937"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81930" name="Line 10"/>
          <p:cNvSpPr>
            <a:spLocks noChangeShapeType="1"/>
          </p:cNvSpPr>
          <p:nvPr/>
        </p:nvSpPr>
        <p:spPr bwMode="auto">
          <a:xfrm>
            <a:off x="1116013" y="4221163"/>
            <a:ext cx="0" cy="2303462"/>
          </a:xfrm>
          <a:prstGeom prst="line">
            <a:avLst/>
          </a:prstGeom>
          <a:noFill/>
          <a:ln w="3810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1" name="Line 11"/>
          <p:cNvSpPr>
            <a:spLocks noChangeShapeType="1"/>
          </p:cNvSpPr>
          <p:nvPr/>
        </p:nvSpPr>
        <p:spPr bwMode="auto">
          <a:xfrm>
            <a:off x="971550" y="6524625"/>
            <a:ext cx="381635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2" name="Line 12"/>
          <p:cNvSpPr>
            <a:spLocks noChangeShapeType="1"/>
          </p:cNvSpPr>
          <p:nvPr/>
        </p:nvSpPr>
        <p:spPr bwMode="auto">
          <a:xfrm>
            <a:off x="1258888" y="4581525"/>
            <a:ext cx="936625" cy="3603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3" name="Line 13"/>
          <p:cNvSpPr>
            <a:spLocks noChangeShapeType="1"/>
          </p:cNvSpPr>
          <p:nvPr/>
        </p:nvSpPr>
        <p:spPr bwMode="auto">
          <a:xfrm>
            <a:off x="2195513" y="4941888"/>
            <a:ext cx="2160587" cy="792162"/>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4" name="Line 14"/>
          <p:cNvSpPr>
            <a:spLocks noChangeShapeType="1"/>
          </p:cNvSpPr>
          <p:nvPr/>
        </p:nvSpPr>
        <p:spPr bwMode="auto">
          <a:xfrm>
            <a:off x="2195513" y="4365625"/>
            <a:ext cx="0" cy="2087563"/>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35" name="Text Box 15"/>
          <p:cNvSpPr txBox="1">
            <a:spLocks noChangeArrowheads="1"/>
          </p:cNvSpPr>
          <p:nvPr/>
        </p:nvSpPr>
        <p:spPr bwMode="auto">
          <a:xfrm rot="-5400000">
            <a:off x="-156369" y="4749007"/>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Log </a:t>
            </a:r>
            <a:r>
              <a:rPr lang="en-GB">
                <a:solidFill>
                  <a:schemeClr val="bg1"/>
                </a:solidFill>
                <a:latin typeface="Symbol" pitchFamily="18" charset="2"/>
              </a:rPr>
              <a:t>n</a:t>
            </a:r>
            <a:r>
              <a:rPr lang="en-GB">
                <a:solidFill>
                  <a:schemeClr val="bg1"/>
                </a:solidFill>
              </a:rPr>
              <a:t>f</a:t>
            </a:r>
            <a:r>
              <a:rPr lang="en-GB">
                <a:solidFill>
                  <a:schemeClr val="bg1"/>
                </a:solidFill>
                <a:latin typeface="Symbol" pitchFamily="18" charset="2"/>
              </a:rPr>
              <a:t>n</a:t>
            </a:r>
            <a:endParaRPr lang="en-US">
              <a:solidFill>
                <a:schemeClr val="bg1"/>
              </a:solidFill>
              <a:latin typeface="Symbol" pitchFamily="18" charset="2"/>
            </a:endParaRPr>
          </a:p>
        </p:txBody>
      </p:sp>
      <p:sp>
        <p:nvSpPr>
          <p:cNvPr id="81936" name="Text Box 16"/>
          <p:cNvSpPr txBox="1">
            <a:spLocks noChangeArrowheads="1"/>
          </p:cNvSpPr>
          <p:nvPr/>
        </p:nvSpPr>
        <p:spPr bwMode="auto">
          <a:xfrm>
            <a:off x="3203575" y="602138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Log </a:t>
            </a:r>
            <a:r>
              <a:rPr lang="en-GB">
                <a:solidFill>
                  <a:schemeClr val="bg1"/>
                </a:solidFill>
                <a:latin typeface="Symbol" pitchFamily="18" charset="2"/>
              </a:rPr>
              <a:t>n</a:t>
            </a:r>
            <a:endParaRPr lang="en-US">
              <a:solidFill>
                <a:schemeClr val="bg1"/>
              </a:solidFill>
              <a:latin typeface="Symbol"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69875" y="0"/>
            <a:ext cx="8516938" cy="1143000"/>
          </a:xfrm>
        </p:spPr>
        <p:txBody>
          <a:bodyPr/>
          <a:lstStyle/>
          <a:p>
            <a:r>
              <a:rPr lang="en-US" sz="3600" b="1">
                <a:solidFill>
                  <a:srgbClr val="FFCC00"/>
                </a:solidFill>
              </a:rPr>
              <a:t>Compton temperature</a:t>
            </a:r>
            <a:endParaRPr lang="en-US" sz="4800">
              <a:solidFill>
                <a:srgbClr val="FFCC00"/>
              </a:solidFill>
            </a:endParaRPr>
          </a:p>
        </p:txBody>
      </p:sp>
      <p:sp>
        <p:nvSpPr>
          <p:cNvPr id="86019" name="Rectangle 3"/>
          <p:cNvSpPr>
            <a:spLocks noChangeArrowheads="1"/>
          </p:cNvSpPr>
          <p:nvPr/>
        </p:nvSpPr>
        <p:spPr bwMode="auto">
          <a:xfrm>
            <a:off x="0" y="1244600"/>
            <a:ext cx="5580063"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X-ray heating of material from compton up and downscattering  </a:t>
            </a:r>
            <a:r>
              <a:rPr lang="en-GB">
                <a:solidFill>
                  <a:srgbClr val="FFFF99"/>
                </a:solidFill>
                <a:latin typeface="Symbol" pitchFamily="18" charset="2"/>
              </a:rPr>
              <a:t>De/e=4Q - e</a:t>
            </a:r>
          </a:p>
          <a:p>
            <a:pPr marL="342900" indent="-342900" algn="l">
              <a:lnSpc>
                <a:spcPct val="90000"/>
              </a:lnSpc>
              <a:spcBef>
                <a:spcPct val="20000"/>
              </a:spcBef>
              <a:buFontTx/>
              <a:buChar char="•"/>
            </a:pPr>
            <a:r>
              <a:rPr lang="en-GB">
                <a:solidFill>
                  <a:srgbClr val="FFFF99"/>
                </a:solidFill>
              </a:rPr>
              <a:t>Integrate over number of  photons N(</a:t>
            </a:r>
            <a:r>
              <a:rPr lang="en-GB">
                <a:solidFill>
                  <a:srgbClr val="FFFF99"/>
                </a:solidFill>
                <a:latin typeface="Symbol" pitchFamily="18" charset="2"/>
              </a:rPr>
              <a:t>e) </a:t>
            </a:r>
            <a:r>
              <a:rPr lang="en-GB">
                <a:solidFill>
                  <a:srgbClr val="FFFF99"/>
                </a:solidFill>
              </a:rPr>
              <a:t>at each energy</a:t>
            </a:r>
          </a:p>
          <a:p>
            <a:pPr marL="342900" indent="-342900" algn="l">
              <a:lnSpc>
                <a:spcPct val="90000"/>
              </a:lnSpc>
              <a:spcBef>
                <a:spcPct val="20000"/>
              </a:spcBef>
              <a:buFontTx/>
              <a:buChar char="•"/>
            </a:pP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De  = 0   = </a:t>
            </a: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(4Q -e) e </a:t>
            </a:r>
            <a:r>
              <a:rPr lang="en-GB">
                <a:solidFill>
                  <a:srgbClr val="FFFF99"/>
                </a:solidFill>
              </a:rPr>
              <a:t>d</a:t>
            </a:r>
            <a:r>
              <a:rPr lang="en-GB">
                <a:solidFill>
                  <a:srgbClr val="FFFF99"/>
                </a:solidFill>
                <a:latin typeface="Symbol" pitchFamily="18" charset="2"/>
              </a:rPr>
              <a:t>e</a:t>
            </a:r>
          </a:p>
          <a:p>
            <a:pPr marL="342900" indent="-342900" algn="l">
              <a:lnSpc>
                <a:spcPct val="90000"/>
              </a:lnSpc>
              <a:spcBef>
                <a:spcPct val="20000"/>
              </a:spcBef>
              <a:buFontTx/>
              <a:buChar char="•"/>
            </a:pPr>
            <a:r>
              <a:rPr lang="en-GB">
                <a:solidFill>
                  <a:srgbClr val="FFFF99"/>
                </a:solidFill>
              </a:rPr>
              <a:t>Compton temperature T</a:t>
            </a:r>
            <a:r>
              <a:rPr lang="en-GB" baseline="-25000">
                <a:solidFill>
                  <a:srgbClr val="FFFF99"/>
                </a:solidFill>
              </a:rPr>
              <a:t>IC</a:t>
            </a:r>
            <a:r>
              <a:rPr lang="en-GB">
                <a:solidFill>
                  <a:srgbClr val="FFFF99"/>
                </a:solidFill>
              </a:rPr>
              <a:t>=511 </a:t>
            </a:r>
            <a:r>
              <a:rPr lang="en-GB">
                <a:solidFill>
                  <a:srgbClr val="FFFF99"/>
                </a:solidFill>
                <a:latin typeface="Symbol" pitchFamily="18" charset="2"/>
              </a:rPr>
              <a:t>Q</a:t>
            </a:r>
            <a:r>
              <a:rPr lang="en-GB" baseline="-25000">
                <a:solidFill>
                  <a:srgbClr val="FFFF99"/>
                </a:solidFill>
              </a:rPr>
              <a:t>IC</a:t>
            </a:r>
            <a:endParaRPr lang="en-GB">
              <a:solidFill>
                <a:srgbClr val="FFFF99"/>
              </a:solidFill>
            </a:endParaRPr>
          </a:p>
          <a:p>
            <a:pPr marL="342900" indent="-342900" algn="l">
              <a:lnSpc>
                <a:spcPct val="90000"/>
              </a:lnSpc>
              <a:spcBef>
                <a:spcPct val="20000"/>
              </a:spcBef>
            </a:pPr>
            <a:r>
              <a:rPr lang="en-GB">
                <a:solidFill>
                  <a:srgbClr val="FFFF99"/>
                </a:solidFill>
              </a:rPr>
              <a:t>    4</a:t>
            </a:r>
            <a:r>
              <a:rPr lang="en-GB">
                <a:solidFill>
                  <a:srgbClr val="FFFF99"/>
                </a:solidFill>
                <a:latin typeface="Symbol" pitchFamily="18" charset="2"/>
              </a:rPr>
              <a:t>Q</a:t>
            </a:r>
            <a:r>
              <a:rPr lang="en-GB" baseline="-25000">
                <a:solidFill>
                  <a:srgbClr val="FFFF99"/>
                </a:solidFill>
              </a:rPr>
              <a:t>IC</a:t>
            </a:r>
            <a:r>
              <a:rPr lang="en-GB">
                <a:solidFill>
                  <a:srgbClr val="FFFF99"/>
                </a:solidFill>
              </a:rPr>
              <a:t>= </a:t>
            </a: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e</a:t>
            </a:r>
            <a:r>
              <a:rPr lang="en-GB" baseline="30000">
                <a:solidFill>
                  <a:srgbClr val="FFFF99"/>
                </a:solidFill>
                <a:latin typeface="Symbol" pitchFamily="18" charset="2"/>
              </a:rPr>
              <a:t>2</a:t>
            </a:r>
            <a:r>
              <a:rPr lang="en-GB">
                <a:solidFill>
                  <a:srgbClr val="FFFF99"/>
                </a:solidFill>
                <a:latin typeface="Symbol" pitchFamily="18" charset="2"/>
              </a:rPr>
              <a:t> </a:t>
            </a:r>
            <a:r>
              <a:rPr lang="en-GB">
                <a:solidFill>
                  <a:srgbClr val="FFFF99"/>
                </a:solidFill>
              </a:rPr>
              <a:t>d</a:t>
            </a:r>
            <a:r>
              <a:rPr lang="en-GB">
                <a:solidFill>
                  <a:srgbClr val="FFFF99"/>
                </a:solidFill>
                <a:latin typeface="Symbol" pitchFamily="18" charset="2"/>
              </a:rPr>
              <a:t>e / </a:t>
            </a:r>
            <a:r>
              <a:rPr lang="en-GB">
                <a:solidFill>
                  <a:srgbClr val="FFFF99"/>
                </a:solidFill>
                <a:cs typeface="Times New Roman" pitchFamily="18" charset="0"/>
              </a:rPr>
              <a:t>∫  </a:t>
            </a:r>
            <a:r>
              <a:rPr lang="en-GB">
                <a:solidFill>
                  <a:srgbClr val="FFFF99"/>
                </a:solidFill>
              </a:rPr>
              <a:t>N(</a:t>
            </a:r>
            <a:r>
              <a:rPr lang="en-GB">
                <a:solidFill>
                  <a:srgbClr val="FFFF99"/>
                </a:solidFill>
                <a:latin typeface="Symbol" pitchFamily="18" charset="2"/>
              </a:rPr>
              <a:t>e) e</a:t>
            </a:r>
            <a:r>
              <a:rPr lang="en-GB">
                <a:solidFill>
                  <a:srgbClr val="FFFF99"/>
                </a:solidFill>
              </a:rPr>
              <a:t>d</a:t>
            </a:r>
            <a:r>
              <a:rPr lang="en-GB">
                <a:solidFill>
                  <a:srgbClr val="FFFF99"/>
                </a:solidFill>
                <a:latin typeface="Symbol" pitchFamily="18" charset="2"/>
              </a:rPr>
              <a:t>e </a:t>
            </a:r>
          </a:p>
          <a:p>
            <a:pPr marL="342900" indent="-342900" algn="l">
              <a:lnSpc>
                <a:spcPct val="90000"/>
              </a:lnSpc>
              <a:spcBef>
                <a:spcPct val="20000"/>
              </a:spcBef>
            </a:pPr>
            <a:endParaRPr lang="en-GB">
              <a:solidFill>
                <a:srgbClr val="FFFF99"/>
              </a:solidFill>
              <a:latin typeface="Symbol" pitchFamily="18" charset="2"/>
            </a:endParaRPr>
          </a:p>
          <a:p>
            <a:pPr marL="342900" indent="-342900" algn="l">
              <a:lnSpc>
                <a:spcPct val="90000"/>
              </a:lnSpc>
              <a:spcBef>
                <a:spcPct val="20000"/>
              </a:spcBef>
            </a:pPr>
            <a:endParaRPr lang="en-GB">
              <a:solidFill>
                <a:srgbClr val="FFFF99"/>
              </a:solidFill>
              <a:latin typeface="Symbol" pitchFamily="18" charset="2"/>
            </a:endParaRPr>
          </a:p>
        </p:txBody>
      </p:sp>
      <p:sp>
        <p:nvSpPr>
          <p:cNvPr id="86020" name="Rectangle 4"/>
          <p:cNvSpPr>
            <a:spLocks noChangeArrowheads="1"/>
          </p:cNvSpPr>
          <p:nvPr/>
        </p:nvSpPr>
        <p:spPr bwMode="auto">
          <a:xfrm>
            <a:off x="6372225" y="3862388"/>
            <a:ext cx="2303463" cy="1439862"/>
          </a:xfrm>
          <a:prstGeom prst="rect">
            <a:avLst/>
          </a:prstGeom>
          <a:solidFill>
            <a:srgbClr val="FFCC99"/>
          </a:solidFill>
          <a:ln>
            <a:noFill/>
          </a:ln>
          <a:effectLst/>
          <a:extLst>
            <a:ext uri="{91240B29-F687-4F45-9708-019B960494DF}">
              <a14:hiddenLine xmlns:a14="http://schemas.microsoft.com/office/drawing/2010/main" w="381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021" name="Freeform 5"/>
          <p:cNvSpPr>
            <a:spLocks/>
          </p:cNvSpPr>
          <p:nvPr/>
        </p:nvSpPr>
        <p:spPr bwMode="auto">
          <a:xfrm rot="3862090">
            <a:off x="6916738" y="2813050"/>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00FFFF"/>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86022" name="Freeform 6"/>
          <p:cNvSpPr>
            <a:spLocks/>
          </p:cNvSpPr>
          <p:nvPr/>
        </p:nvSpPr>
        <p:spPr bwMode="auto">
          <a:xfrm rot="3816843">
            <a:off x="5981700" y="2740026"/>
            <a:ext cx="1785937"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86023" name="Line 7"/>
          <p:cNvSpPr>
            <a:spLocks noChangeShapeType="1"/>
          </p:cNvSpPr>
          <p:nvPr/>
        </p:nvSpPr>
        <p:spPr bwMode="auto">
          <a:xfrm>
            <a:off x="1116013" y="4221163"/>
            <a:ext cx="0" cy="2303462"/>
          </a:xfrm>
          <a:prstGeom prst="line">
            <a:avLst/>
          </a:prstGeom>
          <a:noFill/>
          <a:ln w="3810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4" name="Line 8"/>
          <p:cNvSpPr>
            <a:spLocks noChangeShapeType="1"/>
          </p:cNvSpPr>
          <p:nvPr/>
        </p:nvSpPr>
        <p:spPr bwMode="auto">
          <a:xfrm>
            <a:off x="971550" y="6524625"/>
            <a:ext cx="381635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5" name="Line 9"/>
          <p:cNvSpPr>
            <a:spLocks noChangeShapeType="1"/>
          </p:cNvSpPr>
          <p:nvPr/>
        </p:nvSpPr>
        <p:spPr bwMode="auto">
          <a:xfrm flipH="1">
            <a:off x="1403350" y="5013325"/>
            <a:ext cx="1655763" cy="649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6" name="Line 10"/>
          <p:cNvSpPr>
            <a:spLocks noChangeShapeType="1"/>
          </p:cNvSpPr>
          <p:nvPr/>
        </p:nvSpPr>
        <p:spPr bwMode="auto">
          <a:xfrm flipH="1">
            <a:off x="3060700" y="4581525"/>
            <a:ext cx="1223963" cy="4318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7" name="Line 11"/>
          <p:cNvSpPr>
            <a:spLocks noChangeShapeType="1"/>
          </p:cNvSpPr>
          <p:nvPr/>
        </p:nvSpPr>
        <p:spPr bwMode="auto">
          <a:xfrm>
            <a:off x="3059113" y="4365625"/>
            <a:ext cx="0" cy="2087563"/>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8" name="Text Box 12"/>
          <p:cNvSpPr txBox="1">
            <a:spLocks noChangeArrowheads="1"/>
          </p:cNvSpPr>
          <p:nvPr/>
        </p:nvSpPr>
        <p:spPr bwMode="auto">
          <a:xfrm rot="-5400000">
            <a:off x="-156369" y="4749007"/>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Log </a:t>
            </a:r>
            <a:r>
              <a:rPr lang="en-GB">
                <a:solidFill>
                  <a:schemeClr val="bg1"/>
                </a:solidFill>
                <a:latin typeface="Symbol" pitchFamily="18" charset="2"/>
              </a:rPr>
              <a:t>n</a:t>
            </a:r>
            <a:r>
              <a:rPr lang="en-GB">
                <a:solidFill>
                  <a:schemeClr val="bg1"/>
                </a:solidFill>
              </a:rPr>
              <a:t>f</a:t>
            </a:r>
            <a:r>
              <a:rPr lang="en-GB">
                <a:solidFill>
                  <a:schemeClr val="bg1"/>
                </a:solidFill>
                <a:latin typeface="Symbol" pitchFamily="18" charset="2"/>
              </a:rPr>
              <a:t>n</a:t>
            </a:r>
            <a:endParaRPr lang="en-US">
              <a:solidFill>
                <a:schemeClr val="bg1"/>
              </a:solidFill>
              <a:latin typeface="Symbol" pitchFamily="18" charset="2"/>
            </a:endParaRPr>
          </a:p>
        </p:txBody>
      </p:sp>
      <p:sp>
        <p:nvSpPr>
          <p:cNvPr id="86029" name="Text Box 13"/>
          <p:cNvSpPr txBox="1">
            <a:spLocks noChangeArrowheads="1"/>
          </p:cNvSpPr>
          <p:nvPr/>
        </p:nvSpPr>
        <p:spPr bwMode="auto">
          <a:xfrm>
            <a:off x="3203575" y="602138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bg1"/>
                </a:solidFill>
              </a:rPr>
              <a:t>Log </a:t>
            </a:r>
            <a:r>
              <a:rPr lang="en-GB">
                <a:solidFill>
                  <a:schemeClr val="bg1"/>
                </a:solidFill>
                <a:latin typeface="Symbol" pitchFamily="18" charset="2"/>
              </a:rPr>
              <a:t>n</a:t>
            </a:r>
            <a:endParaRPr lang="en-US">
              <a:solidFill>
                <a:schemeClr val="bg1"/>
              </a:solidFill>
              <a:latin typeface="Symbol" pitchFamily="18"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reeform 2"/>
          <p:cNvSpPr>
            <a:spLocks/>
          </p:cNvSpPr>
          <p:nvPr/>
        </p:nvSpPr>
        <p:spPr bwMode="auto">
          <a:xfrm>
            <a:off x="4525963" y="3835400"/>
            <a:ext cx="3005137" cy="884238"/>
          </a:xfrm>
          <a:custGeom>
            <a:avLst/>
            <a:gdLst>
              <a:gd name="T0" fmla="*/ 1875 w 1893"/>
              <a:gd name="T1" fmla="*/ 475 h 557"/>
              <a:gd name="T2" fmla="*/ 0 w 1893"/>
              <a:gd name="T3" fmla="*/ 557 h 557"/>
              <a:gd name="T4" fmla="*/ 18 w 1893"/>
              <a:gd name="T5" fmla="*/ 0 h 557"/>
              <a:gd name="T6" fmla="*/ 1847 w 1893"/>
              <a:gd name="T7" fmla="*/ 210 h 557"/>
              <a:gd name="T8" fmla="*/ 1893 w 1893"/>
              <a:gd name="T9" fmla="*/ 338 h 557"/>
            </a:gdLst>
            <a:ahLst/>
            <a:cxnLst>
              <a:cxn ang="0">
                <a:pos x="T0" y="T1"/>
              </a:cxn>
              <a:cxn ang="0">
                <a:pos x="T2" y="T3"/>
              </a:cxn>
              <a:cxn ang="0">
                <a:pos x="T4" y="T5"/>
              </a:cxn>
              <a:cxn ang="0">
                <a:pos x="T6" y="T7"/>
              </a:cxn>
              <a:cxn ang="0">
                <a:pos x="T8" y="T9"/>
              </a:cxn>
            </a:cxnLst>
            <a:rect l="0" t="0" r="r" b="b"/>
            <a:pathLst>
              <a:path w="1893" h="557">
                <a:moveTo>
                  <a:pt x="1875" y="475"/>
                </a:moveTo>
                <a:lnTo>
                  <a:pt x="0" y="557"/>
                </a:lnTo>
                <a:lnTo>
                  <a:pt x="18" y="0"/>
                </a:lnTo>
                <a:lnTo>
                  <a:pt x="1847" y="210"/>
                </a:lnTo>
                <a:lnTo>
                  <a:pt x="1893" y="338"/>
                </a:lnTo>
              </a:path>
            </a:pathLst>
          </a:custGeom>
          <a:solidFill>
            <a:schemeClr val="bg1"/>
          </a:solidFill>
          <a:ln>
            <a:noFill/>
          </a:ln>
          <a:effectLst/>
          <a:extLst>
            <a:ext uri="{91240B29-F687-4F45-9708-019B960494DF}">
              <a14:hiddenLine xmlns:a14="http://schemas.microsoft.com/office/drawing/2010/main" w="6350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0419" name="Rectangle 3"/>
          <p:cNvSpPr>
            <a:spLocks noGrp="1" noChangeArrowheads="1"/>
          </p:cNvSpPr>
          <p:nvPr>
            <p:ph type="title"/>
          </p:nvPr>
        </p:nvSpPr>
        <p:spPr>
          <a:xfrm>
            <a:off x="838200" y="0"/>
            <a:ext cx="7553325" cy="1143000"/>
          </a:xfrm>
        </p:spPr>
        <p:txBody>
          <a:bodyPr/>
          <a:lstStyle/>
          <a:p>
            <a:r>
              <a:rPr lang="en-US" sz="3200" b="1">
                <a:solidFill>
                  <a:srgbClr val="FFCC00"/>
                </a:solidFill>
              </a:rPr>
              <a:t>Thermally driven Winds</a:t>
            </a:r>
            <a:endParaRPr lang="en-US" b="1">
              <a:solidFill>
                <a:srgbClr val="FFCC00"/>
              </a:solidFill>
            </a:endParaRPr>
          </a:p>
        </p:txBody>
      </p:sp>
      <p:sp>
        <p:nvSpPr>
          <p:cNvPr id="60420" name="Freeform 4"/>
          <p:cNvSpPr>
            <a:spLocks/>
          </p:cNvSpPr>
          <p:nvPr/>
        </p:nvSpPr>
        <p:spPr bwMode="auto">
          <a:xfrm>
            <a:off x="4527550" y="3921125"/>
            <a:ext cx="3000375" cy="711200"/>
          </a:xfrm>
          <a:custGeom>
            <a:avLst/>
            <a:gdLst>
              <a:gd name="T0" fmla="*/ 1883 w 1890"/>
              <a:gd name="T1" fmla="*/ 293 h 448"/>
              <a:gd name="T2" fmla="*/ 0 w 1890"/>
              <a:gd name="T3" fmla="*/ 448 h 448"/>
              <a:gd name="T4" fmla="*/ 9 w 1890"/>
              <a:gd name="T5" fmla="*/ 0 h 448"/>
              <a:gd name="T6" fmla="*/ 1890 w 1890"/>
              <a:gd name="T7" fmla="*/ 285 h 448"/>
            </a:gdLst>
            <a:ahLst/>
            <a:cxnLst>
              <a:cxn ang="0">
                <a:pos x="T0" y="T1"/>
              </a:cxn>
              <a:cxn ang="0">
                <a:pos x="T2" y="T3"/>
              </a:cxn>
              <a:cxn ang="0">
                <a:pos x="T4" y="T5"/>
              </a:cxn>
              <a:cxn ang="0">
                <a:pos x="T6" y="T7"/>
              </a:cxn>
            </a:cxnLst>
            <a:rect l="0" t="0" r="r" b="b"/>
            <a:pathLst>
              <a:path w="1890" h="448">
                <a:moveTo>
                  <a:pt x="1883" y="293"/>
                </a:moveTo>
                <a:lnTo>
                  <a:pt x="0" y="448"/>
                </a:lnTo>
                <a:lnTo>
                  <a:pt x="9" y="0"/>
                </a:lnTo>
                <a:lnTo>
                  <a:pt x="1890" y="285"/>
                </a:lnTo>
              </a:path>
            </a:pathLst>
          </a:custGeom>
          <a:solidFill>
            <a:srgbClr val="FF3300"/>
          </a:solidFill>
          <a:ln>
            <a:noFill/>
          </a:ln>
          <a:effectLst/>
          <a:extLst>
            <a:ext uri="{91240B29-F687-4F45-9708-019B960494DF}">
              <a14:hiddenLine xmlns:a14="http://schemas.microsoft.com/office/drawing/2010/main" w="6350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0421" name="AutoShape 5"/>
          <p:cNvSpPr>
            <a:spLocks noChangeArrowheads="1"/>
          </p:cNvSpPr>
          <p:nvPr/>
        </p:nvSpPr>
        <p:spPr bwMode="auto">
          <a:xfrm>
            <a:off x="7458075" y="4111625"/>
            <a:ext cx="668338" cy="508000"/>
          </a:xfrm>
          <a:prstGeom prst="irregularSeal1">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60422" name="Line 6"/>
          <p:cNvSpPr>
            <a:spLocks noChangeShapeType="1"/>
          </p:cNvSpPr>
          <p:nvPr/>
        </p:nvSpPr>
        <p:spPr bwMode="auto">
          <a:xfrm flipH="1" flipV="1">
            <a:off x="6092825" y="4090988"/>
            <a:ext cx="1830388" cy="21907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0423" name="Rectangle 7"/>
          <p:cNvSpPr>
            <a:spLocks noChangeArrowheads="1"/>
          </p:cNvSpPr>
          <p:nvPr/>
        </p:nvSpPr>
        <p:spPr bwMode="auto">
          <a:xfrm>
            <a:off x="5341938" y="5480050"/>
            <a:ext cx="28400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pPr>
            <a:r>
              <a:rPr lang="en-GB"/>
              <a:t> </a:t>
            </a:r>
            <a:r>
              <a:rPr lang="en-GB" sz="1600">
                <a:solidFill>
                  <a:srgbClr val="FFFF99"/>
                </a:solidFill>
              </a:rPr>
              <a:t>Begelman McKee Shields 1983</a:t>
            </a:r>
          </a:p>
        </p:txBody>
      </p:sp>
      <p:sp>
        <p:nvSpPr>
          <p:cNvPr id="60424" name="Rectangle 8"/>
          <p:cNvSpPr>
            <a:spLocks noChangeArrowheads="1"/>
          </p:cNvSpPr>
          <p:nvPr/>
        </p:nvSpPr>
        <p:spPr bwMode="auto">
          <a:xfrm>
            <a:off x="187325" y="2551113"/>
            <a:ext cx="4097338"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buFontTx/>
              <a:buChar char="•"/>
            </a:pPr>
            <a:r>
              <a:rPr lang="en-GB">
                <a:solidFill>
                  <a:srgbClr val="FFFF99"/>
                </a:solidFill>
              </a:rPr>
              <a:t>Direct illumination or scattering from wind…</a:t>
            </a:r>
          </a:p>
          <a:p>
            <a:pPr marL="342900" indent="-342900" algn="l">
              <a:buFontTx/>
              <a:buChar char="•"/>
            </a:pPr>
            <a:r>
              <a:rPr lang="en-GB">
                <a:solidFill>
                  <a:srgbClr val="FFFF99"/>
                </a:solidFill>
              </a:rPr>
              <a:t>X-ray source irradiates top of disc, heating it to Compton temperature </a:t>
            </a:r>
          </a:p>
          <a:p>
            <a:pPr marL="342900" indent="-342900" algn="l">
              <a:buFontTx/>
              <a:buChar char="•"/>
            </a:pPr>
            <a:r>
              <a:rPr lang="en-GB">
                <a:solidFill>
                  <a:srgbClr val="FFFF99"/>
                </a:solidFill>
              </a:rPr>
              <a:t>T</a:t>
            </a:r>
            <a:r>
              <a:rPr lang="en-GB" baseline="-25000">
                <a:solidFill>
                  <a:srgbClr val="FFFF99"/>
                </a:solidFill>
              </a:rPr>
              <a:t>IC</a:t>
            </a:r>
            <a:r>
              <a:rPr lang="en-GB">
                <a:solidFill>
                  <a:srgbClr val="FFFF99"/>
                </a:solidFill>
              </a:rPr>
              <a:t> depends only on spectrum - L</a:t>
            </a:r>
            <a:r>
              <a:rPr lang="en-GB" baseline="-25000">
                <a:solidFill>
                  <a:srgbClr val="FFFF99"/>
                </a:solidFill>
              </a:rPr>
              <a:t>irr</a:t>
            </a:r>
            <a:r>
              <a:rPr lang="en-GB">
                <a:solidFill>
                  <a:srgbClr val="FFFF99"/>
                </a:solidFill>
              </a:rPr>
              <a:t> only controls depth of layer </a:t>
            </a:r>
          </a:p>
          <a:p>
            <a:pPr marL="342900" indent="-342900" algn="l">
              <a:spcBef>
                <a:spcPct val="20000"/>
              </a:spcBef>
            </a:pPr>
            <a:endParaRPr lang="en-GB">
              <a:solidFill>
                <a:srgbClr val="FFFF99"/>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2" descr="70%"/>
          <p:cNvSpPr>
            <a:spLocks/>
          </p:cNvSpPr>
          <p:nvPr/>
        </p:nvSpPr>
        <p:spPr bwMode="auto">
          <a:xfrm>
            <a:off x="4305300" y="1457325"/>
            <a:ext cx="3182938" cy="2794000"/>
          </a:xfrm>
          <a:custGeom>
            <a:avLst/>
            <a:gdLst>
              <a:gd name="T0" fmla="*/ 2005 w 2005"/>
              <a:gd name="T1" fmla="*/ 1760 h 1760"/>
              <a:gd name="T2" fmla="*/ 1512 w 2005"/>
              <a:gd name="T3" fmla="*/ 1495 h 1760"/>
              <a:gd name="T4" fmla="*/ 936 w 2005"/>
              <a:gd name="T5" fmla="*/ 1001 h 1760"/>
              <a:gd name="T6" fmla="*/ 131 w 2005"/>
              <a:gd name="T7" fmla="*/ 87 h 1760"/>
              <a:gd name="T8" fmla="*/ 149 w 2005"/>
              <a:gd name="T9" fmla="*/ 1523 h 1760"/>
            </a:gdLst>
            <a:ahLst/>
            <a:cxnLst>
              <a:cxn ang="0">
                <a:pos x="T0" y="T1"/>
              </a:cxn>
              <a:cxn ang="0">
                <a:pos x="T2" y="T3"/>
              </a:cxn>
              <a:cxn ang="0">
                <a:pos x="T4" y="T5"/>
              </a:cxn>
              <a:cxn ang="0">
                <a:pos x="T6" y="T7"/>
              </a:cxn>
              <a:cxn ang="0">
                <a:pos x="T8" y="T9"/>
              </a:cxn>
            </a:cxnLst>
            <a:rect l="0" t="0" r="r" b="b"/>
            <a:pathLst>
              <a:path w="2005" h="1760">
                <a:moveTo>
                  <a:pt x="2005" y="1760"/>
                </a:moveTo>
                <a:cubicBezTo>
                  <a:pt x="1847" y="1690"/>
                  <a:pt x="1690" y="1621"/>
                  <a:pt x="1512" y="1495"/>
                </a:cubicBezTo>
                <a:cubicBezTo>
                  <a:pt x="1334" y="1369"/>
                  <a:pt x="1166" y="1236"/>
                  <a:pt x="936" y="1001"/>
                </a:cubicBezTo>
                <a:cubicBezTo>
                  <a:pt x="706" y="766"/>
                  <a:pt x="262" y="0"/>
                  <a:pt x="131" y="87"/>
                </a:cubicBezTo>
                <a:cubicBezTo>
                  <a:pt x="0" y="174"/>
                  <a:pt x="74" y="848"/>
                  <a:pt x="149" y="1523"/>
                </a:cubicBezTo>
              </a:path>
            </a:pathLst>
          </a:custGeom>
          <a:pattFill prst="pct70">
            <a:fgClr>
              <a:srgbClr val="00FF00"/>
            </a:fgClr>
            <a:bgClr>
              <a:srgbClr val="FFFFFF"/>
            </a:bgClr>
          </a:patt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1443" name="Freeform 3"/>
          <p:cNvSpPr>
            <a:spLocks/>
          </p:cNvSpPr>
          <p:nvPr/>
        </p:nvSpPr>
        <p:spPr bwMode="auto">
          <a:xfrm>
            <a:off x="4525963" y="3835400"/>
            <a:ext cx="3005137" cy="884238"/>
          </a:xfrm>
          <a:custGeom>
            <a:avLst/>
            <a:gdLst>
              <a:gd name="T0" fmla="*/ 1875 w 1893"/>
              <a:gd name="T1" fmla="*/ 475 h 557"/>
              <a:gd name="T2" fmla="*/ 0 w 1893"/>
              <a:gd name="T3" fmla="*/ 557 h 557"/>
              <a:gd name="T4" fmla="*/ 18 w 1893"/>
              <a:gd name="T5" fmla="*/ 0 h 557"/>
              <a:gd name="T6" fmla="*/ 1847 w 1893"/>
              <a:gd name="T7" fmla="*/ 210 h 557"/>
              <a:gd name="T8" fmla="*/ 1893 w 1893"/>
              <a:gd name="T9" fmla="*/ 338 h 557"/>
            </a:gdLst>
            <a:ahLst/>
            <a:cxnLst>
              <a:cxn ang="0">
                <a:pos x="T0" y="T1"/>
              </a:cxn>
              <a:cxn ang="0">
                <a:pos x="T2" y="T3"/>
              </a:cxn>
              <a:cxn ang="0">
                <a:pos x="T4" y="T5"/>
              </a:cxn>
              <a:cxn ang="0">
                <a:pos x="T6" y="T7"/>
              </a:cxn>
              <a:cxn ang="0">
                <a:pos x="T8" y="T9"/>
              </a:cxn>
            </a:cxnLst>
            <a:rect l="0" t="0" r="r" b="b"/>
            <a:pathLst>
              <a:path w="1893" h="557">
                <a:moveTo>
                  <a:pt x="1875" y="475"/>
                </a:moveTo>
                <a:lnTo>
                  <a:pt x="0" y="557"/>
                </a:lnTo>
                <a:lnTo>
                  <a:pt x="18" y="0"/>
                </a:lnTo>
                <a:lnTo>
                  <a:pt x="1847" y="210"/>
                </a:lnTo>
                <a:lnTo>
                  <a:pt x="1893" y="338"/>
                </a:lnTo>
              </a:path>
            </a:pathLst>
          </a:custGeom>
          <a:solidFill>
            <a:schemeClr val="bg1"/>
          </a:solidFill>
          <a:ln>
            <a:noFill/>
          </a:ln>
          <a:effectLst/>
          <a:extLst>
            <a:ext uri="{91240B29-F687-4F45-9708-019B960494DF}">
              <a14:hiddenLine xmlns:a14="http://schemas.microsoft.com/office/drawing/2010/main" w="6350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44" name="Rectangle 4"/>
          <p:cNvSpPr>
            <a:spLocks noGrp="1" noChangeArrowheads="1"/>
          </p:cNvSpPr>
          <p:nvPr>
            <p:ph type="title"/>
          </p:nvPr>
        </p:nvSpPr>
        <p:spPr>
          <a:xfrm>
            <a:off x="838200" y="0"/>
            <a:ext cx="7553325" cy="1143000"/>
          </a:xfrm>
        </p:spPr>
        <p:txBody>
          <a:bodyPr/>
          <a:lstStyle/>
          <a:p>
            <a:r>
              <a:rPr lang="en-US" sz="3200" b="1">
                <a:solidFill>
                  <a:srgbClr val="FFCC00"/>
                </a:solidFill>
              </a:rPr>
              <a:t>Thermally driven Winds</a:t>
            </a:r>
            <a:endParaRPr lang="en-US">
              <a:solidFill>
                <a:srgbClr val="FFCC00"/>
              </a:solidFill>
            </a:endParaRPr>
          </a:p>
        </p:txBody>
      </p:sp>
      <p:sp>
        <p:nvSpPr>
          <p:cNvPr id="61445" name="Rectangle 5"/>
          <p:cNvSpPr>
            <a:spLocks noChangeArrowheads="1"/>
          </p:cNvSpPr>
          <p:nvPr/>
        </p:nvSpPr>
        <p:spPr bwMode="auto">
          <a:xfrm>
            <a:off x="187325" y="1198563"/>
            <a:ext cx="3948113"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a:solidFill>
                  <a:srgbClr val="FFFF99"/>
                </a:solidFill>
              </a:rPr>
              <a:t>Hot so expands as pressure gradient – corona bound if </a:t>
            </a:r>
          </a:p>
          <a:p>
            <a:pPr marL="342900" indent="-342900" algn="l">
              <a:spcBef>
                <a:spcPct val="20000"/>
              </a:spcBef>
            </a:pPr>
            <a:r>
              <a:rPr lang="en-GB">
                <a:solidFill>
                  <a:srgbClr val="FFFF99"/>
                </a:solidFill>
              </a:rPr>
              <a:t>     v</a:t>
            </a:r>
            <a:r>
              <a:rPr lang="en-GB" baseline="30000">
                <a:solidFill>
                  <a:srgbClr val="FFFF99"/>
                </a:solidFill>
              </a:rPr>
              <a:t>2 </a:t>
            </a:r>
            <a:r>
              <a:rPr lang="en-GB">
                <a:solidFill>
                  <a:srgbClr val="FFFF99"/>
                </a:solidFill>
              </a:rPr>
              <a:t>=3kT</a:t>
            </a:r>
            <a:r>
              <a:rPr lang="en-GB" baseline="-25000">
                <a:solidFill>
                  <a:srgbClr val="FFFF99"/>
                </a:solidFill>
              </a:rPr>
              <a:t>IC</a:t>
            </a:r>
            <a:r>
              <a:rPr lang="en-GB">
                <a:solidFill>
                  <a:srgbClr val="FFFF99"/>
                </a:solidFill>
              </a:rPr>
              <a:t>/m &lt;v</a:t>
            </a:r>
            <a:r>
              <a:rPr lang="en-GB" baseline="-25000">
                <a:solidFill>
                  <a:srgbClr val="FFFF99"/>
                </a:solidFill>
              </a:rPr>
              <a:t>esc</a:t>
            </a:r>
            <a:r>
              <a:rPr lang="en-GB" baseline="30000">
                <a:solidFill>
                  <a:srgbClr val="FFFF99"/>
                </a:solidFill>
              </a:rPr>
              <a:t>2</a:t>
            </a:r>
            <a:r>
              <a:rPr lang="en-GB">
                <a:solidFill>
                  <a:srgbClr val="FFFF99"/>
                </a:solidFill>
              </a:rPr>
              <a:t> = GM/R</a:t>
            </a:r>
          </a:p>
          <a:p>
            <a:pPr marL="342900" indent="-342900" algn="l">
              <a:spcBef>
                <a:spcPct val="20000"/>
              </a:spcBef>
              <a:buFontTx/>
              <a:buChar char="•"/>
            </a:pPr>
            <a:r>
              <a:rPr lang="en-GB">
                <a:solidFill>
                  <a:srgbClr val="FFFF99"/>
                </a:solidFill>
              </a:rPr>
              <a:t>Wind for R &gt; R</a:t>
            </a:r>
            <a:r>
              <a:rPr lang="en-GB" baseline="-25000">
                <a:solidFill>
                  <a:srgbClr val="FFFF99"/>
                </a:solidFill>
              </a:rPr>
              <a:t>IC</a:t>
            </a:r>
            <a:r>
              <a:rPr lang="en-GB">
                <a:solidFill>
                  <a:srgbClr val="FFFF99"/>
                </a:solidFill>
              </a:rPr>
              <a:t> driven by pressure gradient so expands on c</a:t>
            </a:r>
            <a:r>
              <a:rPr lang="en-GB" baseline="-25000">
                <a:solidFill>
                  <a:srgbClr val="FFFF99"/>
                </a:solidFill>
              </a:rPr>
              <a:t>s</a:t>
            </a:r>
            <a:r>
              <a:rPr lang="en-GB">
                <a:solidFill>
                  <a:srgbClr val="FFFF99"/>
                </a:solidFill>
              </a:rPr>
              <a:t> with              v</a:t>
            </a:r>
            <a:r>
              <a:rPr lang="en-GB" baseline="-25000">
                <a:solidFill>
                  <a:srgbClr val="FFFF99"/>
                </a:solidFill>
                <a:cs typeface="Times New Roman" pitchFamily="18" charset="0"/>
              </a:rPr>
              <a:t>∞</a:t>
            </a:r>
            <a:r>
              <a:rPr lang="en-GB">
                <a:solidFill>
                  <a:srgbClr val="FFFF99"/>
                </a:solidFill>
              </a:rPr>
              <a:t>=</a:t>
            </a:r>
            <a:r>
              <a:rPr lang="en-GB">
                <a:solidFill>
                  <a:srgbClr val="FFFF99"/>
                </a:solidFill>
                <a:sym typeface="Symbol" pitchFamily="18" charset="2"/>
              </a:rPr>
              <a:t>(</a:t>
            </a:r>
            <a:r>
              <a:rPr lang="en-GB">
                <a:solidFill>
                  <a:srgbClr val="FFFF99"/>
                </a:solidFill>
              </a:rPr>
              <a:t>3kT</a:t>
            </a:r>
            <a:r>
              <a:rPr lang="en-GB" baseline="-25000">
                <a:solidFill>
                  <a:srgbClr val="FFFF99"/>
                </a:solidFill>
              </a:rPr>
              <a:t>IC</a:t>
            </a:r>
            <a:r>
              <a:rPr lang="en-GB">
                <a:solidFill>
                  <a:srgbClr val="FFFF99"/>
                </a:solidFill>
              </a:rPr>
              <a:t>/m</a:t>
            </a:r>
            <a:r>
              <a:rPr lang="en-GB" baseline="-25000">
                <a:solidFill>
                  <a:srgbClr val="FFFF99"/>
                </a:solidFill>
              </a:rPr>
              <a:t>p</a:t>
            </a:r>
            <a:r>
              <a:rPr lang="en-GB">
                <a:solidFill>
                  <a:srgbClr val="FFFF99"/>
                </a:solidFill>
              </a:rPr>
              <a:t>)  </a:t>
            </a:r>
          </a:p>
          <a:p>
            <a:pPr marL="342900" indent="-342900" algn="l">
              <a:spcBef>
                <a:spcPct val="20000"/>
              </a:spcBef>
            </a:pPr>
            <a:r>
              <a:rPr lang="en-GB">
                <a:solidFill>
                  <a:srgbClr val="FFFF99"/>
                </a:solidFill>
              </a:rPr>
              <a:t>        = </a:t>
            </a:r>
            <a:r>
              <a:rPr lang="en-GB">
                <a:solidFill>
                  <a:srgbClr val="FFFF99"/>
                </a:solidFill>
                <a:sym typeface="Symbol" pitchFamily="18" charset="2"/>
              </a:rPr>
              <a:t>(</a:t>
            </a:r>
            <a:r>
              <a:rPr lang="en-GB">
                <a:solidFill>
                  <a:srgbClr val="FFFF99"/>
                </a:solidFill>
              </a:rPr>
              <a:t>GM/R) </a:t>
            </a:r>
          </a:p>
          <a:p>
            <a:pPr marL="342900" indent="-342900" algn="l">
              <a:spcBef>
                <a:spcPct val="20000"/>
              </a:spcBef>
              <a:buFontTx/>
              <a:buChar char="•"/>
            </a:pPr>
            <a:r>
              <a:rPr lang="en-GB">
                <a:solidFill>
                  <a:srgbClr val="FFFF99"/>
                </a:solidFill>
              </a:rPr>
              <a:t>Wind velocity typically that of gravitational potential from where it is launched </a:t>
            </a:r>
          </a:p>
        </p:txBody>
      </p:sp>
      <p:sp>
        <p:nvSpPr>
          <p:cNvPr id="61446" name="Freeform 6"/>
          <p:cNvSpPr>
            <a:spLocks/>
          </p:cNvSpPr>
          <p:nvPr/>
        </p:nvSpPr>
        <p:spPr bwMode="auto">
          <a:xfrm>
            <a:off x="4527550" y="3921125"/>
            <a:ext cx="3000375" cy="711200"/>
          </a:xfrm>
          <a:custGeom>
            <a:avLst/>
            <a:gdLst>
              <a:gd name="T0" fmla="*/ 1883 w 1890"/>
              <a:gd name="T1" fmla="*/ 293 h 448"/>
              <a:gd name="T2" fmla="*/ 0 w 1890"/>
              <a:gd name="T3" fmla="*/ 448 h 448"/>
              <a:gd name="T4" fmla="*/ 9 w 1890"/>
              <a:gd name="T5" fmla="*/ 0 h 448"/>
              <a:gd name="T6" fmla="*/ 1890 w 1890"/>
              <a:gd name="T7" fmla="*/ 285 h 448"/>
            </a:gdLst>
            <a:ahLst/>
            <a:cxnLst>
              <a:cxn ang="0">
                <a:pos x="T0" y="T1"/>
              </a:cxn>
              <a:cxn ang="0">
                <a:pos x="T2" y="T3"/>
              </a:cxn>
              <a:cxn ang="0">
                <a:pos x="T4" y="T5"/>
              </a:cxn>
              <a:cxn ang="0">
                <a:pos x="T6" y="T7"/>
              </a:cxn>
            </a:cxnLst>
            <a:rect l="0" t="0" r="r" b="b"/>
            <a:pathLst>
              <a:path w="1890" h="448">
                <a:moveTo>
                  <a:pt x="1883" y="293"/>
                </a:moveTo>
                <a:lnTo>
                  <a:pt x="0" y="448"/>
                </a:lnTo>
                <a:lnTo>
                  <a:pt x="9" y="0"/>
                </a:lnTo>
                <a:lnTo>
                  <a:pt x="1890" y="285"/>
                </a:lnTo>
              </a:path>
            </a:pathLst>
          </a:custGeom>
          <a:solidFill>
            <a:srgbClr val="FF3300"/>
          </a:solidFill>
          <a:ln>
            <a:noFill/>
          </a:ln>
          <a:effectLst/>
          <a:extLst>
            <a:ext uri="{91240B29-F687-4F45-9708-019B960494DF}">
              <a14:hiddenLine xmlns:a14="http://schemas.microsoft.com/office/drawing/2010/main" w="6350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47" name="AutoShape 7"/>
          <p:cNvSpPr>
            <a:spLocks noChangeArrowheads="1"/>
          </p:cNvSpPr>
          <p:nvPr/>
        </p:nvSpPr>
        <p:spPr bwMode="auto">
          <a:xfrm>
            <a:off x="7458075" y="4111625"/>
            <a:ext cx="668338" cy="508000"/>
          </a:xfrm>
          <a:prstGeom prst="irregularSeal1">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61448" name="Line 8"/>
          <p:cNvSpPr>
            <a:spLocks noChangeShapeType="1"/>
          </p:cNvSpPr>
          <p:nvPr/>
        </p:nvSpPr>
        <p:spPr bwMode="auto">
          <a:xfrm flipH="1" flipV="1">
            <a:off x="6022975" y="3381375"/>
            <a:ext cx="1828800" cy="95885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49" name="Line 9"/>
          <p:cNvSpPr>
            <a:spLocks noChangeShapeType="1"/>
          </p:cNvSpPr>
          <p:nvPr/>
        </p:nvSpPr>
        <p:spPr bwMode="auto">
          <a:xfrm flipH="1" flipV="1">
            <a:off x="6092825" y="4090988"/>
            <a:ext cx="1830388" cy="21907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0" name="Line 10"/>
          <p:cNvSpPr>
            <a:spLocks noChangeShapeType="1"/>
          </p:cNvSpPr>
          <p:nvPr/>
        </p:nvSpPr>
        <p:spPr bwMode="auto">
          <a:xfrm flipH="1">
            <a:off x="5326063" y="3424238"/>
            <a:ext cx="666750" cy="449262"/>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1" name="Line 11"/>
          <p:cNvSpPr>
            <a:spLocks noChangeShapeType="1"/>
          </p:cNvSpPr>
          <p:nvPr/>
        </p:nvSpPr>
        <p:spPr bwMode="auto">
          <a:xfrm flipH="1" flipV="1">
            <a:off x="5181600" y="2816225"/>
            <a:ext cx="174625" cy="173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1452" name="Line 12"/>
          <p:cNvSpPr>
            <a:spLocks noChangeShapeType="1"/>
          </p:cNvSpPr>
          <p:nvPr/>
        </p:nvSpPr>
        <p:spPr bwMode="auto">
          <a:xfrm flipH="1" flipV="1">
            <a:off x="5164138" y="3205163"/>
            <a:ext cx="203200" cy="8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3" name="Line 13"/>
          <p:cNvSpPr>
            <a:spLocks noChangeShapeType="1"/>
          </p:cNvSpPr>
          <p:nvPr/>
        </p:nvSpPr>
        <p:spPr bwMode="auto">
          <a:xfrm flipH="1" flipV="1">
            <a:off x="5135563" y="3538538"/>
            <a:ext cx="231775"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4" name="Line 14"/>
          <p:cNvSpPr>
            <a:spLocks noChangeShapeType="1"/>
          </p:cNvSpPr>
          <p:nvPr/>
        </p:nvSpPr>
        <p:spPr bwMode="auto">
          <a:xfrm flipH="1" flipV="1">
            <a:off x="4579938" y="2128838"/>
            <a:ext cx="422275"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5" name="Line 15"/>
          <p:cNvSpPr>
            <a:spLocks noChangeShapeType="1"/>
          </p:cNvSpPr>
          <p:nvPr/>
        </p:nvSpPr>
        <p:spPr bwMode="auto">
          <a:xfrm flipH="1" flipV="1">
            <a:off x="4460875" y="2822575"/>
            <a:ext cx="481013" cy="258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6" name="Line 16"/>
          <p:cNvSpPr>
            <a:spLocks noChangeShapeType="1"/>
          </p:cNvSpPr>
          <p:nvPr/>
        </p:nvSpPr>
        <p:spPr bwMode="auto">
          <a:xfrm flipH="1" flipV="1">
            <a:off x="4475163" y="3328988"/>
            <a:ext cx="422275" cy="128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1457" name="Line 17"/>
          <p:cNvSpPr>
            <a:spLocks noChangeShapeType="1"/>
          </p:cNvSpPr>
          <p:nvPr/>
        </p:nvSpPr>
        <p:spPr bwMode="auto">
          <a:xfrm flipH="1">
            <a:off x="5703888" y="2466975"/>
            <a:ext cx="28575" cy="25701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1458" name="Rectangle 18"/>
          <p:cNvSpPr>
            <a:spLocks noChangeArrowheads="1"/>
          </p:cNvSpPr>
          <p:nvPr/>
        </p:nvSpPr>
        <p:spPr bwMode="auto">
          <a:xfrm>
            <a:off x="5341938" y="5480050"/>
            <a:ext cx="28400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pPr>
            <a:r>
              <a:rPr lang="en-GB"/>
              <a:t> </a:t>
            </a:r>
            <a:r>
              <a:rPr lang="en-GB" sz="1600">
                <a:solidFill>
                  <a:srgbClr val="FFFF99"/>
                </a:solidFill>
              </a:rPr>
              <a:t>Begelman McKee Shields 1983</a:t>
            </a:r>
          </a:p>
        </p:txBody>
      </p:sp>
      <p:sp>
        <p:nvSpPr>
          <p:cNvPr id="61459" name="Rectangle 19"/>
          <p:cNvSpPr>
            <a:spLocks noChangeArrowheads="1"/>
          </p:cNvSpPr>
          <p:nvPr/>
        </p:nvSpPr>
        <p:spPr bwMode="auto">
          <a:xfrm>
            <a:off x="5338763" y="1763713"/>
            <a:ext cx="9620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a:solidFill>
                  <a:srgbClr val="FFFF99"/>
                </a:solidFill>
              </a:rPr>
              <a:t>R=R</a:t>
            </a:r>
            <a:r>
              <a:rPr lang="en-GB" baseline="-25000">
                <a:solidFill>
                  <a:srgbClr val="FFFF99"/>
                </a:solidFill>
              </a:rPr>
              <a:t>IC</a:t>
            </a:r>
            <a:endParaRPr lang="en-US" baseline="-25000">
              <a:solidFill>
                <a:srgbClr val="FFFF99"/>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71450"/>
            <a:ext cx="7772400" cy="1143000"/>
          </a:xfrm>
        </p:spPr>
        <p:txBody>
          <a:bodyPr/>
          <a:lstStyle/>
          <a:p>
            <a:r>
              <a:rPr lang="en-GB" b="1">
                <a:solidFill>
                  <a:srgbClr val="FFCC00"/>
                </a:solidFill>
              </a:rPr>
              <a:t>Absorption lines in BHB</a:t>
            </a:r>
          </a:p>
        </p:txBody>
      </p:sp>
      <p:pic>
        <p:nvPicPr>
          <p:cNvPr id="75800" name="Picture 24" descr="x1630_vfv"/>
          <p:cNvPicPr>
            <a:picLocks noChangeAspect="1" noChangeArrowheads="1"/>
          </p:cNvPicPr>
          <p:nvPr/>
        </p:nvPicPr>
        <p:blipFill>
          <a:blip r:embed="rId2" cstate="print">
            <a:extLst>
              <a:ext uri="{28A0092B-C50C-407E-A947-70E740481C1C}">
                <a14:useLocalDpi xmlns:a14="http://schemas.microsoft.com/office/drawing/2010/main" val="0"/>
              </a:ext>
            </a:extLst>
          </a:blip>
          <a:srcRect l="53246" t="8862" r="8067" b="70206"/>
          <a:stretch>
            <a:fillRect/>
          </a:stretch>
        </p:blipFill>
        <p:spPr bwMode="auto">
          <a:xfrm>
            <a:off x="1476375" y="1125538"/>
            <a:ext cx="7272338" cy="5567362"/>
          </a:xfrm>
          <a:prstGeom prst="rect">
            <a:avLst/>
          </a:prstGeom>
          <a:noFill/>
          <a:extLst>
            <a:ext uri="{909E8E84-426E-40DD-AFC4-6F175D3DCCD1}">
              <a14:hiddenFill xmlns:a14="http://schemas.microsoft.com/office/drawing/2010/main">
                <a:solidFill>
                  <a:srgbClr val="FFFFFF"/>
                </a:solidFill>
              </a14:hiddenFill>
            </a:ext>
          </a:extLst>
        </p:spPr>
      </p:pic>
      <p:sp>
        <p:nvSpPr>
          <p:cNvPr id="75801" name="Line 25"/>
          <p:cNvSpPr>
            <a:spLocks noChangeShapeType="1"/>
          </p:cNvSpPr>
          <p:nvPr/>
        </p:nvSpPr>
        <p:spPr bwMode="auto">
          <a:xfrm flipV="1">
            <a:off x="4500563" y="2492375"/>
            <a:ext cx="0" cy="136842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02" name="Text Box 26"/>
          <p:cNvSpPr txBox="1">
            <a:spLocks noChangeArrowheads="1"/>
          </p:cNvSpPr>
          <p:nvPr/>
        </p:nvSpPr>
        <p:spPr bwMode="auto">
          <a:xfrm>
            <a:off x="5940425" y="620713"/>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5803" name="Text Box 27"/>
          <p:cNvSpPr txBox="1">
            <a:spLocks noChangeArrowheads="1"/>
          </p:cNvSpPr>
          <p:nvPr/>
        </p:nvSpPr>
        <p:spPr bwMode="auto">
          <a:xfrm>
            <a:off x="7021513" y="836613"/>
            <a:ext cx="2087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rgbClr val="FFFF99"/>
                </a:solidFill>
              </a:rPr>
              <a:t>Kubota et al 2007</a:t>
            </a:r>
            <a:endParaRPr lang="en-US" sz="1600">
              <a:solidFill>
                <a:srgbClr val="FFFF99"/>
              </a:solidFill>
            </a:endParaRPr>
          </a:p>
        </p:txBody>
      </p:sp>
      <p:sp>
        <p:nvSpPr>
          <p:cNvPr id="75804" name="Line 28"/>
          <p:cNvSpPr>
            <a:spLocks noChangeShapeType="1"/>
          </p:cNvSpPr>
          <p:nvPr/>
        </p:nvSpPr>
        <p:spPr bwMode="auto">
          <a:xfrm flipV="1">
            <a:off x="3132138" y="2636838"/>
            <a:ext cx="0" cy="1079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805" name="Text Box 29"/>
          <p:cNvSpPr txBox="1">
            <a:spLocks noChangeArrowheads="1"/>
          </p:cNvSpPr>
          <p:nvPr/>
        </p:nvSpPr>
        <p:spPr bwMode="auto">
          <a:xfrm>
            <a:off x="2339975" y="4076700"/>
            <a:ext cx="1584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Neutral ISM absorption</a:t>
            </a:r>
            <a:endParaRPr lang="en-US"/>
          </a:p>
        </p:txBody>
      </p:sp>
      <p:sp>
        <p:nvSpPr>
          <p:cNvPr id="75806" name="Text Box 30"/>
          <p:cNvSpPr txBox="1">
            <a:spLocks noChangeArrowheads="1"/>
          </p:cNvSpPr>
          <p:nvPr/>
        </p:nvSpPr>
        <p:spPr bwMode="auto">
          <a:xfrm>
            <a:off x="3924300" y="4149725"/>
            <a:ext cx="1584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accent2"/>
                </a:solidFill>
              </a:rPr>
              <a:t>Ionised absorption</a:t>
            </a:r>
            <a:endParaRPr lang="en-US">
              <a:solidFill>
                <a:schemeClr val="accent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descr="1630_abs"/>
          <p:cNvPicPr>
            <a:picLocks noChangeAspect="1" noChangeArrowheads="1"/>
          </p:cNvPicPr>
          <p:nvPr/>
        </p:nvPicPr>
        <p:blipFill>
          <a:blip r:embed="rId2" cstate="print">
            <a:extLst>
              <a:ext uri="{28A0092B-C50C-407E-A947-70E740481C1C}">
                <a14:useLocalDpi xmlns:a14="http://schemas.microsoft.com/office/drawing/2010/main" val="0"/>
              </a:ext>
            </a:extLst>
          </a:blip>
          <a:srcRect t="33444" r="11891"/>
          <a:stretch>
            <a:fillRect/>
          </a:stretch>
        </p:blipFill>
        <p:spPr bwMode="auto">
          <a:xfrm>
            <a:off x="4697413" y="1412875"/>
            <a:ext cx="4446587" cy="4752975"/>
          </a:xfrm>
          <a:prstGeom prst="rect">
            <a:avLst/>
          </a:prstGeom>
          <a:noFill/>
          <a:extLst>
            <a:ext uri="{909E8E84-426E-40DD-AFC4-6F175D3DCCD1}">
              <a14:hiddenFill xmlns:a14="http://schemas.microsoft.com/office/drawing/2010/main">
                <a:solidFill>
                  <a:srgbClr val="FFFFFF"/>
                </a:solidFill>
              </a14:hiddenFill>
            </a:ext>
          </a:extLst>
        </p:spPr>
      </p:pic>
      <p:sp>
        <p:nvSpPr>
          <p:cNvPr id="77830" name="Rectangle 6"/>
          <p:cNvSpPr>
            <a:spLocks noGrp="1" noChangeArrowheads="1"/>
          </p:cNvSpPr>
          <p:nvPr>
            <p:ph type="title"/>
          </p:nvPr>
        </p:nvSpPr>
        <p:spPr>
          <a:xfrm>
            <a:off x="685800" y="-171450"/>
            <a:ext cx="7772400" cy="1143000"/>
          </a:xfrm>
          <a:noFill/>
          <a:ln/>
        </p:spPr>
        <p:txBody>
          <a:bodyPr/>
          <a:lstStyle/>
          <a:p>
            <a:r>
              <a:rPr lang="en-GB" b="1">
                <a:solidFill>
                  <a:srgbClr val="FFCC00"/>
                </a:solidFill>
              </a:rPr>
              <a:t>Absorption lines in BHB</a:t>
            </a:r>
          </a:p>
        </p:txBody>
      </p:sp>
      <p:sp>
        <p:nvSpPr>
          <p:cNvPr id="77831" name="Text Box 7"/>
          <p:cNvSpPr txBox="1">
            <a:spLocks noChangeArrowheads="1"/>
          </p:cNvSpPr>
          <p:nvPr/>
        </p:nvSpPr>
        <p:spPr bwMode="auto">
          <a:xfrm>
            <a:off x="179388" y="1557338"/>
            <a:ext cx="426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FF99"/>
              </a:buClr>
              <a:buFontTx/>
              <a:buChar char="•"/>
            </a:pPr>
            <a:r>
              <a:rPr lang="en-GB">
                <a:solidFill>
                  <a:srgbClr val="FFFF99"/>
                </a:solidFill>
              </a:rPr>
              <a:t>He–like Fe 6.7 keV</a:t>
            </a:r>
          </a:p>
          <a:p>
            <a:pPr>
              <a:buClr>
                <a:srgbClr val="FFFF99"/>
              </a:buClr>
              <a:buFontTx/>
              <a:buChar char="•"/>
            </a:pPr>
            <a:r>
              <a:rPr lang="en-GB">
                <a:solidFill>
                  <a:srgbClr val="FFFF99"/>
                </a:solidFill>
              </a:rPr>
              <a:t>H-like Fe at 7.0 keV</a:t>
            </a:r>
          </a:p>
          <a:p>
            <a:pPr>
              <a:buClr>
                <a:srgbClr val="FFFF99"/>
              </a:buClr>
              <a:buFontTx/>
              <a:buChar char="•"/>
            </a:pPr>
            <a:r>
              <a:rPr lang="en-GB">
                <a:solidFill>
                  <a:srgbClr val="FFFF99"/>
                </a:solidFill>
              </a:rPr>
              <a:t>Ratio 6.7/7.0 gives </a:t>
            </a:r>
            <a:r>
              <a:rPr lang="en-GB">
                <a:solidFill>
                  <a:srgbClr val="FFFF99"/>
                </a:solidFill>
                <a:latin typeface="Symbol" pitchFamily="18" charset="2"/>
              </a:rPr>
              <a:t>x</a:t>
            </a:r>
          </a:p>
          <a:p>
            <a:pPr>
              <a:buClr>
                <a:srgbClr val="FFFF99"/>
              </a:buClr>
              <a:buFontTx/>
              <a:buChar char="•"/>
            </a:pPr>
            <a:r>
              <a:rPr lang="en-GB">
                <a:solidFill>
                  <a:srgbClr val="FFFF99"/>
                </a:solidFill>
              </a:rPr>
              <a:t>Increasing so ionisation state decreasing with L as expect for photoionsed material</a:t>
            </a:r>
          </a:p>
          <a:p>
            <a:pPr>
              <a:buClr>
                <a:srgbClr val="FFFF99"/>
              </a:buClr>
              <a:buFontTx/>
              <a:buChar char="•"/>
            </a:pPr>
            <a:r>
              <a:rPr lang="en-GB">
                <a:solidFill>
                  <a:srgbClr val="FFFF99"/>
                </a:solidFill>
              </a:rPr>
              <a:t>To get column need width of line &lt; 4000 km/s </a:t>
            </a:r>
          </a:p>
          <a:p>
            <a:pPr>
              <a:buClr>
                <a:srgbClr val="FFFF99"/>
              </a:buClr>
              <a:buFontTx/>
              <a:buChar char="•"/>
            </a:pPr>
            <a:r>
              <a:rPr lang="en-GB">
                <a:solidFill>
                  <a:srgbClr val="FFFF99"/>
                </a:solidFill>
              </a:rPr>
              <a:t>Guess a ‘reasonable’ number and get Nh </a:t>
            </a:r>
            <a:endParaRPr lang="en-GB">
              <a:solidFill>
                <a:srgbClr val="FFFF99"/>
              </a:solidFill>
              <a:latin typeface="Symbol" pitchFamily="18" charset="2"/>
            </a:endParaRPr>
          </a:p>
          <a:p>
            <a:pPr>
              <a:buClr>
                <a:srgbClr val="FFFF99"/>
              </a:buClr>
              <a:buFontTx/>
              <a:buChar char="•"/>
            </a:pPr>
            <a:r>
              <a:rPr lang="en-GB">
                <a:solidFill>
                  <a:srgbClr val="FFFF99"/>
                </a:solidFill>
              </a:rPr>
              <a:t> </a:t>
            </a:r>
            <a:r>
              <a:rPr lang="en-GB">
                <a:solidFill>
                  <a:srgbClr val="FFFF99"/>
                </a:solidFill>
                <a:latin typeface="Symbol" pitchFamily="18" charset="2"/>
              </a:rPr>
              <a:t>x=</a:t>
            </a:r>
            <a:r>
              <a:rPr lang="en-GB">
                <a:solidFill>
                  <a:srgbClr val="FFFF99"/>
                </a:solidFill>
              </a:rPr>
              <a:t>L/nr</a:t>
            </a:r>
            <a:r>
              <a:rPr lang="en-GB" baseline="30000">
                <a:solidFill>
                  <a:srgbClr val="FFFF99"/>
                </a:solidFill>
              </a:rPr>
              <a:t>2</a:t>
            </a:r>
            <a:r>
              <a:rPr lang="en-GB">
                <a:solidFill>
                  <a:srgbClr val="FFFF99"/>
                </a:solidFill>
                <a:latin typeface="Symbol" pitchFamily="18" charset="2"/>
              </a:rPr>
              <a:t> = </a:t>
            </a:r>
            <a:r>
              <a:rPr lang="en-GB">
                <a:solidFill>
                  <a:srgbClr val="FFFF99"/>
                </a:solidFill>
              </a:rPr>
              <a:t>L </a:t>
            </a:r>
            <a:r>
              <a:rPr lang="en-GB">
                <a:solidFill>
                  <a:srgbClr val="FFFF99"/>
                </a:solidFill>
                <a:latin typeface="Symbol" pitchFamily="18" charset="2"/>
              </a:rPr>
              <a:t>D</a:t>
            </a:r>
            <a:r>
              <a:rPr lang="en-GB">
                <a:solidFill>
                  <a:srgbClr val="FFFF99"/>
                </a:solidFill>
              </a:rPr>
              <a:t>r/(Nh r</a:t>
            </a:r>
            <a:r>
              <a:rPr lang="en-GB" baseline="30000">
                <a:solidFill>
                  <a:srgbClr val="FFFF99"/>
                </a:solidFill>
              </a:rPr>
              <a:t>2</a:t>
            </a:r>
            <a:r>
              <a:rPr lang="en-GB">
                <a:solidFill>
                  <a:srgbClr val="FFFF99"/>
                </a:solidFill>
              </a:rPr>
              <a:t>)</a:t>
            </a:r>
            <a:r>
              <a:rPr lang="en-GB">
                <a:solidFill>
                  <a:srgbClr val="FFFF99"/>
                </a:solidFill>
                <a:latin typeface="Symbol" pitchFamily="18" charset="2"/>
              </a:rPr>
              <a:t> </a:t>
            </a:r>
            <a:r>
              <a:rPr lang="en-GB">
                <a:solidFill>
                  <a:srgbClr val="FFFF99"/>
                </a:solidFill>
              </a:rPr>
              <a:t>Assume</a:t>
            </a:r>
            <a:r>
              <a:rPr lang="en-GB">
                <a:solidFill>
                  <a:srgbClr val="FFFF99"/>
                </a:solidFill>
                <a:latin typeface="Symbol" pitchFamily="18" charset="2"/>
              </a:rPr>
              <a:t> D</a:t>
            </a:r>
            <a:r>
              <a:rPr lang="en-GB">
                <a:solidFill>
                  <a:srgbClr val="FFFF99"/>
                </a:solidFill>
              </a:rPr>
              <a:t>r/r~1 to get          r= </a:t>
            </a:r>
            <a:r>
              <a:rPr lang="en-GB">
                <a:solidFill>
                  <a:srgbClr val="FFFF99"/>
                </a:solidFill>
                <a:latin typeface="Symbol" pitchFamily="18" charset="2"/>
              </a:rPr>
              <a:t>x </a:t>
            </a:r>
            <a:r>
              <a:rPr lang="en-GB">
                <a:solidFill>
                  <a:srgbClr val="FFFF99"/>
                </a:solidFill>
              </a:rPr>
              <a:t>Nh /L</a:t>
            </a:r>
            <a:r>
              <a:rPr lang="en-GB"/>
              <a:t> </a:t>
            </a:r>
            <a:r>
              <a:rPr lang="en-GB">
                <a:solidFill>
                  <a:srgbClr val="FFFF99"/>
                </a:solidFill>
              </a:rPr>
              <a:t>distance of material from X-ray source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reeform 2" descr="70%"/>
          <p:cNvSpPr>
            <a:spLocks/>
          </p:cNvSpPr>
          <p:nvPr/>
        </p:nvSpPr>
        <p:spPr bwMode="auto">
          <a:xfrm>
            <a:off x="4305300" y="1457325"/>
            <a:ext cx="3182938" cy="2794000"/>
          </a:xfrm>
          <a:custGeom>
            <a:avLst/>
            <a:gdLst>
              <a:gd name="T0" fmla="*/ 2005 w 2005"/>
              <a:gd name="T1" fmla="*/ 1760 h 1760"/>
              <a:gd name="T2" fmla="*/ 1512 w 2005"/>
              <a:gd name="T3" fmla="*/ 1495 h 1760"/>
              <a:gd name="T4" fmla="*/ 936 w 2005"/>
              <a:gd name="T5" fmla="*/ 1001 h 1760"/>
              <a:gd name="T6" fmla="*/ 131 w 2005"/>
              <a:gd name="T7" fmla="*/ 87 h 1760"/>
              <a:gd name="T8" fmla="*/ 149 w 2005"/>
              <a:gd name="T9" fmla="*/ 1523 h 1760"/>
            </a:gdLst>
            <a:ahLst/>
            <a:cxnLst>
              <a:cxn ang="0">
                <a:pos x="T0" y="T1"/>
              </a:cxn>
              <a:cxn ang="0">
                <a:pos x="T2" y="T3"/>
              </a:cxn>
              <a:cxn ang="0">
                <a:pos x="T4" y="T5"/>
              </a:cxn>
              <a:cxn ang="0">
                <a:pos x="T6" y="T7"/>
              </a:cxn>
              <a:cxn ang="0">
                <a:pos x="T8" y="T9"/>
              </a:cxn>
            </a:cxnLst>
            <a:rect l="0" t="0" r="r" b="b"/>
            <a:pathLst>
              <a:path w="2005" h="1760">
                <a:moveTo>
                  <a:pt x="2005" y="1760"/>
                </a:moveTo>
                <a:cubicBezTo>
                  <a:pt x="1847" y="1690"/>
                  <a:pt x="1690" y="1621"/>
                  <a:pt x="1512" y="1495"/>
                </a:cubicBezTo>
                <a:cubicBezTo>
                  <a:pt x="1334" y="1369"/>
                  <a:pt x="1166" y="1236"/>
                  <a:pt x="936" y="1001"/>
                </a:cubicBezTo>
                <a:cubicBezTo>
                  <a:pt x="706" y="766"/>
                  <a:pt x="262" y="0"/>
                  <a:pt x="131" y="87"/>
                </a:cubicBezTo>
                <a:cubicBezTo>
                  <a:pt x="0" y="174"/>
                  <a:pt x="74" y="848"/>
                  <a:pt x="149" y="1523"/>
                </a:cubicBezTo>
              </a:path>
            </a:pathLst>
          </a:custGeom>
          <a:pattFill prst="pct70">
            <a:fgClr>
              <a:srgbClr val="00FF00"/>
            </a:fgClr>
            <a:bgClr>
              <a:srgbClr val="FFFFFF"/>
            </a:bgClr>
          </a:patt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2467" name="Freeform 3"/>
          <p:cNvSpPr>
            <a:spLocks/>
          </p:cNvSpPr>
          <p:nvPr/>
        </p:nvSpPr>
        <p:spPr bwMode="auto">
          <a:xfrm>
            <a:off x="4525963" y="3835400"/>
            <a:ext cx="3005137" cy="884238"/>
          </a:xfrm>
          <a:custGeom>
            <a:avLst/>
            <a:gdLst>
              <a:gd name="T0" fmla="*/ 1875 w 1893"/>
              <a:gd name="T1" fmla="*/ 475 h 557"/>
              <a:gd name="T2" fmla="*/ 0 w 1893"/>
              <a:gd name="T3" fmla="*/ 557 h 557"/>
              <a:gd name="T4" fmla="*/ 18 w 1893"/>
              <a:gd name="T5" fmla="*/ 0 h 557"/>
              <a:gd name="T6" fmla="*/ 1847 w 1893"/>
              <a:gd name="T7" fmla="*/ 210 h 557"/>
              <a:gd name="T8" fmla="*/ 1893 w 1893"/>
              <a:gd name="T9" fmla="*/ 338 h 557"/>
            </a:gdLst>
            <a:ahLst/>
            <a:cxnLst>
              <a:cxn ang="0">
                <a:pos x="T0" y="T1"/>
              </a:cxn>
              <a:cxn ang="0">
                <a:pos x="T2" y="T3"/>
              </a:cxn>
              <a:cxn ang="0">
                <a:pos x="T4" y="T5"/>
              </a:cxn>
              <a:cxn ang="0">
                <a:pos x="T6" y="T7"/>
              </a:cxn>
              <a:cxn ang="0">
                <a:pos x="T8" y="T9"/>
              </a:cxn>
            </a:cxnLst>
            <a:rect l="0" t="0" r="r" b="b"/>
            <a:pathLst>
              <a:path w="1893" h="557">
                <a:moveTo>
                  <a:pt x="1875" y="475"/>
                </a:moveTo>
                <a:lnTo>
                  <a:pt x="0" y="557"/>
                </a:lnTo>
                <a:lnTo>
                  <a:pt x="18" y="0"/>
                </a:lnTo>
                <a:lnTo>
                  <a:pt x="1847" y="210"/>
                </a:lnTo>
                <a:lnTo>
                  <a:pt x="1893" y="338"/>
                </a:lnTo>
              </a:path>
            </a:pathLst>
          </a:custGeom>
          <a:solidFill>
            <a:schemeClr val="bg1"/>
          </a:solidFill>
          <a:ln>
            <a:noFill/>
          </a:ln>
          <a:effectLst/>
          <a:extLst>
            <a:ext uri="{91240B29-F687-4F45-9708-019B960494DF}">
              <a14:hiddenLine xmlns:a14="http://schemas.microsoft.com/office/drawing/2010/main" w="6350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68" name="Rectangle 4"/>
          <p:cNvSpPr>
            <a:spLocks noGrp="1" noChangeArrowheads="1"/>
          </p:cNvSpPr>
          <p:nvPr>
            <p:ph type="title"/>
          </p:nvPr>
        </p:nvSpPr>
        <p:spPr>
          <a:xfrm>
            <a:off x="838200" y="0"/>
            <a:ext cx="7553325" cy="1143000"/>
          </a:xfrm>
        </p:spPr>
        <p:txBody>
          <a:bodyPr/>
          <a:lstStyle/>
          <a:p>
            <a:r>
              <a:rPr lang="en-US" sz="3200" b="1">
                <a:solidFill>
                  <a:srgbClr val="FFCC00"/>
                </a:solidFill>
              </a:rPr>
              <a:t>Continuum radiation driven Winds</a:t>
            </a:r>
            <a:endParaRPr lang="en-US">
              <a:solidFill>
                <a:srgbClr val="FFCC00"/>
              </a:solidFill>
            </a:endParaRPr>
          </a:p>
        </p:txBody>
      </p:sp>
      <p:sp>
        <p:nvSpPr>
          <p:cNvPr id="62469" name="Rectangle 5"/>
          <p:cNvSpPr>
            <a:spLocks noChangeArrowheads="1"/>
          </p:cNvSpPr>
          <p:nvPr/>
        </p:nvSpPr>
        <p:spPr bwMode="auto">
          <a:xfrm>
            <a:off x="187325" y="1198563"/>
            <a:ext cx="3629025"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But any material above disc is also illuminated by the continuum source </a:t>
            </a:r>
          </a:p>
          <a:p>
            <a:pPr marL="342900" indent="-342900" algn="l">
              <a:lnSpc>
                <a:spcPct val="90000"/>
              </a:lnSpc>
              <a:spcBef>
                <a:spcPct val="20000"/>
              </a:spcBef>
              <a:buFontTx/>
              <a:buChar char="•"/>
            </a:pPr>
            <a:r>
              <a:rPr lang="en-GB">
                <a:solidFill>
                  <a:srgbClr val="FFFF99"/>
                </a:solidFill>
              </a:rPr>
              <a:t>Effective gravity is </a:t>
            </a:r>
          </a:p>
          <a:p>
            <a:pPr marL="342900" indent="-342900" algn="l">
              <a:lnSpc>
                <a:spcPct val="90000"/>
              </a:lnSpc>
              <a:spcBef>
                <a:spcPct val="20000"/>
              </a:spcBef>
            </a:pPr>
            <a:r>
              <a:rPr lang="en-GB">
                <a:solidFill>
                  <a:srgbClr val="FFFF99"/>
                </a:solidFill>
                <a:cs typeface="Times New Roman" pitchFamily="18" charset="0"/>
              </a:rPr>
              <a:t>     (1- </a:t>
            </a:r>
            <a:r>
              <a:rPr lang="en-GB">
                <a:solidFill>
                  <a:srgbClr val="FFFF99"/>
                </a:solidFill>
                <a:latin typeface="Symbol" pitchFamily="18" charset="2"/>
                <a:cs typeface="Times New Roman" pitchFamily="18" charset="0"/>
              </a:rPr>
              <a:t>t/t</a:t>
            </a:r>
            <a:r>
              <a:rPr lang="en-GB" baseline="-25000">
                <a:solidFill>
                  <a:srgbClr val="FFFF99"/>
                </a:solidFill>
                <a:cs typeface="Times New Roman" pitchFamily="18" charset="0"/>
              </a:rPr>
              <a:t>es</a:t>
            </a:r>
            <a:r>
              <a:rPr lang="en-GB">
                <a:solidFill>
                  <a:srgbClr val="FFFF99"/>
                </a:solidFill>
                <a:cs typeface="Times New Roman" pitchFamily="18" charset="0"/>
              </a:rPr>
              <a:t> </a:t>
            </a:r>
            <a:r>
              <a:rPr lang="en-GB" i="1">
                <a:solidFill>
                  <a:srgbClr val="FFFF99"/>
                </a:solidFill>
                <a:cs typeface="Times New Roman" pitchFamily="18" charset="0"/>
              </a:rPr>
              <a:t>L/L</a:t>
            </a:r>
            <a:r>
              <a:rPr lang="en-GB" i="1" baseline="-25000">
                <a:solidFill>
                  <a:srgbClr val="FFFF99"/>
                </a:solidFill>
                <a:cs typeface="Times New Roman" pitchFamily="18" charset="0"/>
              </a:rPr>
              <a:t>Edd</a:t>
            </a:r>
            <a:r>
              <a:rPr lang="en-GB">
                <a:solidFill>
                  <a:srgbClr val="FFFF99"/>
                </a:solidFill>
                <a:cs typeface="Times New Roman" pitchFamily="18" charset="0"/>
              </a:rPr>
              <a:t>) GM/R </a:t>
            </a:r>
            <a:r>
              <a:rPr lang="en-GB">
                <a:solidFill>
                  <a:srgbClr val="FFFF99"/>
                </a:solidFill>
              </a:rPr>
              <a:t> NOT simply GM/R</a:t>
            </a:r>
          </a:p>
          <a:p>
            <a:pPr marL="342900" indent="-342900" algn="l">
              <a:lnSpc>
                <a:spcPct val="90000"/>
              </a:lnSpc>
              <a:spcBef>
                <a:spcPct val="20000"/>
              </a:spcBef>
              <a:buFontTx/>
              <a:buChar char="•"/>
            </a:pPr>
            <a:r>
              <a:rPr lang="en-GB">
                <a:solidFill>
                  <a:srgbClr val="FFFF99"/>
                </a:solidFill>
              </a:rPr>
              <a:t>If just electron scattering = (</a:t>
            </a:r>
            <a:r>
              <a:rPr lang="en-GB">
                <a:solidFill>
                  <a:srgbClr val="FFFF99"/>
                </a:solidFill>
                <a:cs typeface="Times New Roman" pitchFamily="18" charset="0"/>
              </a:rPr>
              <a:t>1- </a:t>
            </a:r>
            <a:r>
              <a:rPr lang="en-GB" i="1">
                <a:solidFill>
                  <a:srgbClr val="FFFF99"/>
                </a:solidFill>
                <a:cs typeface="Times New Roman" pitchFamily="18" charset="0"/>
              </a:rPr>
              <a:t>L/L</a:t>
            </a:r>
            <a:r>
              <a:rPr lang="en-GB" i="1" baseline="-25000">
                <a:solidFill>
                  <a:srgbClr val="FFFF99"/>
                </a:solidFill>
                <a:cs typeface="Times New Roman" pitchFamily="18" charset="0"/>
              </a:rPr>
              <a:t>Edd</a:t>
            </a:r>
            <a:r>
              <a:rPr lang="en-GB">
                <a:solidFill>
                  <a:srgbClr val="FFFF99"/>
                </a:solidFill>
                <a:cs typeface="Times New Roman" pitchFamily="18" charset="0"/>
              </a:rPr>
              <a:t>) GM/R continuum driven winds from all radii at </a:t>
            </a:r>
            <a:r>
              <a:rPr lang="en-GB" i="1">
                <a:solidFill>
                  <a:srgbClr val="FFFF99"/>
                </a:solidFill>
                <a:cs typeface="Times New Roman" pitchFamily="18" charset="0"/>
              </a:rPr>
              <a:t>L&gt;L</a:t>
            </a:r>
            <a:r>
              <a:rPr lang="en-GB" i="1" baseline="-25000">
                <a:solidFill>
                  <a:srgbClr val="FFFF99"/>
                </a:solidFill>
                <a:cs typeface="Times New Roman" pitchFamily="18" charset="0"/>
              </a:rPr>
              <a:t>Edd</a:t>
            </a:r>
            <a:endParaRPr lang="en-GB">
              <a:solidFill>
                <a:srgbClr val="FFFF99"/>
              </a:solidFill>
              <a:cs typeface="Times New Roman" pitchFamily="18" charset="0"/>
            </a:endParaRPr>
          </a:p>
          <a:p>
            <a:pPr marL="342900" indent="-342900" algn="l">
              <a:lnSpc>
                <a:spcPct val="90000"/>
              </a:lnSpc>
              <a:spcBef>
                <a:spcPct val="20000"/>
              </a:spcBef>
            </a:pPr>
            <a:endParaRPr lang="en-GB">
              <a:solidFill>
                <a:srgbClr val="FFFF99"/>
              </a:solidFill>
              <a:cs typeface="Times New Roman" pitchFamily="18" charset="0"/>
            </a:endParaRPr>
          </a:p>
          <a:p>
            <a:pPr marL="342900" indent="-342900" algn="l">
              <a:lnSpc>
                <a:spcPct val="90000"/>
              </a:lnSpc>
              <a:spcBef>
                <a:spcPct val="20000"/>
              </a:spcBef>
              <a:buFontTx/>
              <a:buChar char="•"/>
            </a:pPr>
            <a:endParaRPr lang="en-GB">
              <a:solidFill>
                <a:srgbClr val="FFFF99"/>
              </a:solidFill>
              <a:cs typeface="Times New Roman" pitchFamily="18" charset="0"/>
            </a:endParaRPr>
          </a:p>
        </p:txBody>
      </p:sp>
      <p:sp>
        <p:nvSpPr>
          <p:cNvPr id="62470" name="Freeform 6"/>
          <p:cNvSpPr>
            <a:spLocks/>
          </p:cNvSpPr>
          <p:nvPr/>
        </p:nvSpPr>
        <p:spPr bwMode="auto">
          <a:xfrm>
            <a:off x="4527550" y="3921125"/>
            <a:ext cx="3000375" cy="711200"/>
          </a:xfrm>
          <a:custGeom>
            <a:avLst/>
            <a:gdLst>
              <a:gd name="T0" fmla="*/ 1883 w 1890"/>
              <a:gd name="T1" fmla="*/ 293 h 448"/>
              <a:gd name="T2" fmla="*/ 0 w 1890"/>
              <a:gd name="T3" fmla="*/ 448 h 448"/>
              <a:gd name="T4" fmla="*/ 9 w 1890"/>
              <a:gd name="T5" fmla="*/ 0 h 448"/>
              <a:gd name="T6" fmla="*/ 1890 w 1890"/>
              <a:gd name="T7" fmla="*/ 285 h 448"/>
            </a:gdLst>
            <a:ahLst/>
            <a:cxnLst>
              <a:cxn ang="0">
                <a:pos x="T0" y="T1"/>
              </a:cxn>
              <a:cxn ang="0">
                <a:pos x="T2" y="T3"/>
              </a:cxn>
              <a:cxn ang="0">
                <a:pos x="T4" y="T5"/>
              </a:cxn>
              <a:cxn ang="0">
                <a:pos x="T6" y="T7"/>
              </a:cxn>
            </a:cxnLst>
            <a:rect l="0" t="0" r="r" b="b"/>
            <a:pathLst>
              <a:path w="1890" h="448">
                <a:moveTo>
                  <a:pt x="1883" y="293"/>
                </a:moveTo>
                <a:lnTo>
                  <a:pt x="0" y="448"/>
                </a:lnTo>
                <a:lnTo>
                  <a:pt x="9" y="0"/>
                </a:lnTo>
                <a:lnTo>
                  <a:pt x="1890" y="285"/>
                </a:lnTo>
              </a:path>
            </a:pathLst>
          </a:custGeom>
          <a:solidFill>
            <a:srgbClr val="FF3300"/>
          </a:solidFill>
          <a:ln>
            <a:noFill/>
          </a:ln>
          <a:effectLst/>
          <a:extLst>
            <a:ext uri="{91240B29-F687-4F45-9708-019B960494DF}">
              <a14:hiddenLine xmlns:a14="http://schemas.microsoft.com/office/drawing/2010/main" w="6350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1" name="AutoShape 7"/>
          <p:cNvSpPr>
            <a:spLocks noChangeArrowheads="1"/>
          </p:cNvSpPr>
          <p:nvPr/>
        </p:nvSpPr>
        <p:spPr bwMode="auto">
          <a:xfrm>
            <a:off x="7458075" y="4111625"/>
            <a:ext cx="668338" cy="508000"/>
          </a:xfrm>
          <a:prstGeom prst="irregularSeal1">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62472" name="Line 8"/>
          <p:cNvSpPr>
            <a:spLocks noChangeShapeType="1"/>
          </p:cNvSpPr>
          <p:nvPr/>
        </p:nvSpPr>
        <p:spPr bwMode="auto">
          <a:xfrm flipH="1" flipV="1">
            <a:off x="5718175" y="3513138"/>
            <a:ext cx="2133600" cy="827087"/>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3" name="Line 9"/>
          <p:cNvSpPr>
            <a:spLocks noChangeShapeType="1"/>
          </p:cNvSpPr>
          <p:nvPr/>
        </p:nvSpPr>
        <p:spPr bwMode="auto">
          <a:xfrm flipH="1" flipV="1">
            <a:off x="5249863" y="2816225"/>
            <a:ext cx="174625" cy="173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2474" name="Line 10"/>
          <p:cNvSpPr>
            <a:spLocks noChangeShapeType="1"/>
          </p:cNvSpPr>
          <p:nvPr/>
        </p:nvSpPr>
        <p:spPr bwMode="auto">
          <a:xfrm flipH="1" flipV="1">
            <a:off x="5232400" y="3205163"/>
            <a:ext cx="203200" cy="8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5" name="Line 11"/>
          <p:cNvSpPr>
            <a:spLocks noChangeShapeType="1"/>
          </p:cNvSpPr>
          <p:nvPr/>
        </p:nvSpPr>
        <p:spPr bwMode="auto">
          <a:xfrm flipH="1" flipV="1">
            <a:off x="5203825" y="3538538"/>
            <a:ext cx="231775" cy="4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6" name="Line 12"/>
          <p:cNvSpPr>
            <a:spLocks noChangeShapeType="1"/>
          </p:cNvSpPr>
          <p:nvPr/>
        </p:nvSpPr>
        <p:spPr bwMode="auto">
          <a:xfrm flipH="1" flipV="1">
            <a:off x="4579938" y="2128838"/>
            <a:ext cx="422275"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7" name="Line 13"/>
          <p:cNvSpPr>
            <a:spLocks noChangeShapeType="1"/>
          </p:cNvSpPr>
          <p:nvPr/>
        </p:nvSpPr>
        <p:spPr bwMode="auto">
          <a:xfrm flipH="1" flipV="1">
            <a:off x="4460875" y="2822575"/>
            <a:ext cx="481013" cy="258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8" name="Line 14"/>
          <p:cNvSpPr>
            <a:spLocks noChangeShapeType="1"/>
          </p:cNvSpPr>
          <p:nvPr/>
        </p:nvSpPr>
        <p:spPr bwMode="auto">
          <a:xfrm flipH="1" flipV="1">
            <a:off x="4475163" y="3328988"/>
            <a:ext cx="422275" cy="128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79" name="Line 15"/>
          <p:cNvSpPr>
            <a:spLocks noChangeShapeType="1"/>
          </p:cNvSpPr>
          <p:nvPr/>
        </p:nvSpPr>
        <p:spPr bwMode="auto">
          <a:xfrm flipH="1" flipV="1">
            <a:off x="6227763" y="3860800"/>
            <a:ext cx="288925"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80" name="Line 16"/>
          <p:cNvSpPr>
            <a:spLocks noChangeShapeType="1"/>
          </p:cNvSpPr>
          <p:nvPr/>
        </p:nvSpPr>
        <p:spPr bwMode="auto">
          <a:xfrm flipH="1" flipV="1">
            <a:off x="5808663" y="3386138"/>
            <a:ext cx="203200" cy="8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2481" name="Line 17"/>
          <p:cNvSpPr>
            <a:spLocks noChangeShapeType="1"/>
          </p:cNvSpPr>
          <p:nvPr/>
        </p:nvSpPr>
        <p:spPr bwMode="auto">
          <a:xfrm flipH="1" flipV="1">
            <a:off x="5780088" y="3719513"/>
            <a:ext cx="231775" cy="4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0"/>
            <a:ext cx="7553325" cy="1143000"/>
          </a:xfrm>
        </p:spPr>
        <p:txBody>
          <a:bodyPr/>
          <a:lstStyle/>
          <a:p>
            <a:r>
              <a:rPr lang="en-US" sz="3200" b="1">
                <a:solidFill>
                  <a:srgbClr val="FFCC00"/>
                </a:solidFill>
              </a:rPr>
              <a:t>Continuum radiation driven Winds</a:t>
            </a:r>
            <a:endParaRPr lang="en-US">
              <a:solidFill>
                <a:srgbClr val="FFCC00"/>
              </a:solidFill>
            </a:endParaRPr>
          </a:p>
        </p:txBody>
      </p:sp>
      <p:sp>
        <p:nvSpPr>
          <p:cNvPr id="63491" name="Rectangle 3"/>
          <p:cNvSpPr>
            <a:spLocks noChangeArrowheads="1"/>
          </p:cNvSpPr>
          <p:nvPr/>
        </p:nvSpPr>
        <p:spPr bwMode="auto">
          <a:xfrm>
            <a:off x="187325" y="1198563"/>
            <a:ext cx="3629025"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But any material above disc is also illuminated by the continuum source </a:t>
            </a:r>
          </a:p>
          <a:p>
            <a:pPr marL="342900" indent="-342900" algn="l">
              <a:lnSpc>
                <a:spcPct val="90000"/>
              </a:lnSpc>
              <a:spcBef>
                <a:spcPct val="20000"/>
              </a:spcBef>
              <a:buFontTx/>
              <a:buChar char="•"/>
            </a:pPr>
            <a:r>
              <a:rPr lang="en-GB">
                <a:solidFill>
                  <a:srgbClr val="FFFF99"/>
                </a:solidFill>
              </a:rPr>
              <a:t>Effective gravity is </a:t>
            </a:r>
          </a:p>
          <a:p>
            <a:pPr marL="342900" indent="-342900" algn="l">
              <a:lnSpc>
                <a:spcPct val="90000"/>
              </a:lnSpc>
              <a:spcBef>
                <a:spcPct val="20000"/>
              </a:spcBef>
            </a:pPr>
            <a:r>
              <a:rPr lang="en-GB">
                <a:solidFill>
                  <a:srgbClr val="FFFF99"/>
                </a:solidFill>
                <a:cs typeface="Times New Roman" pitchFamily="18" charset="0"/>
              </a:rPr>
              <a:t>     (1- </a:t>
            </a:r>
            <a:r>
              <a:rPr lang="en-GB">
                <a:solidFill>
                  <a:srgbClr val="FFFF99"/>
                </a:solidFill>
                <a:latin typeface="Symbol" pitchFamily="18" charset="2"/>
                <a:cs typeface="Times New Roman" pitchFamily="18" charset="0"/>
              </a:rPr>
              <a:t>t/t</a:t>
            </a:r>
            <a:r>
              <a:rPr lang="en-GB" baseline="-25000">
                <a:solidFill>
                  <a:srgbClr val="FFFF99"/>
                </a:solidFill>
                <a:cs typeface="Times New Roman" pitchFamily="18" charset="0"/>
              </a:rPr>
              <a:t>es</a:t>
            </a:r>
            <a:r>
              <a:rPr lang="en-GB">
                <a:solidFill>
                  <a:srgbClr val="FFFF99"/>
                </a:solidFill>
                <a:cs typeface="Times New Roman" pitchFamily="18" charset="0"/>
              </a:rPr>
              <a:t> </a:t>
            </a:r>
            <a:r>
              <a:rPr lang="en-GB" i="1">
                <a:solidFill>
                  <a:srgbClr val="FFFF99"/>
                </a:solidFill>
                <a:cs typeface="Times New Roman" pitchFamily="18" charset="0"/>
              </a:rPr>
              <a:t>L/L</a:t>
            </a:r>
            <a:r>
              <a:rPr lang="en-GB" i="1" baseline="-25000">
                <a:solidFill>
                  <a:srgbClr val="FFFF99"/>
                </a:solidFill>
                <a:cs typeface="Times New Roman" pitchFamily="18" charset="0"/>
              </a:rPr>
              <a:t>Edd</a:t>
            </a:r>
            <a:r>
              <a:rPr lang="en-GB">
                <a:solidFill>
                  <a:srgbClr val="FFFF99"/>
                </a:solidFill>
                <a:cs typeface="Times New Roman" pitchFamily="18" charset="0"/>
              </a:rPr>
              <a:t>) GM/R </a:t>
            </a:r>
            <a:r>
              <a:rPr lang="en-GB">
                <a:solidFill>
                  <a:srgbClr val="FFFF99"/>
                </a:solidFill>
              </a:rPr>
              <a:t> NOT simply GM/R</a:t>
            </a:r>
          </a:p>
          <a:p>
            <a:pPr marL="342900" indent="-342900" algn="l">
              <a:lnSpc>
                <a:spcPct val="90000"/>
              </a:lnSpc>
              <a:spcBef>
                <a:spcPct val="20000"/>
              </a:spcBef>
              <a:buFontTx/>
              <a:buChar char="•"/>
            </a:pPr>
            <a:r>
              <a:rPr lang="en-GB">
                <a:solidFill>
                  <a:srgbClr val="FFFF99"/>
                </a:solidFill>
              </a:rPr>
              <a:t>If just electron scattering = (</a:t>
            </a:r>
            <a:r>
              <a:rPr lang="en-GB">
                <a:solidFill>
                  <a:srgbClr val="FFFF99"/>
                </a:solidFill>
                <a:cs typeface="Times New Roman" pitchFamily="18" charset="0"/>
              </a:rPr>
              <a:t>1- </a:t>
            </a:r>
            <a:r>
              <a:rPr lang="en-GB" i="1">
                <a:solidFill>
                  <a:srgbClr val="FFFF99"/>
                </a:solidFill>
                <a:cs typeface="Times New Roman" pitchFamily="18" charset="0"/>
              </a:rPr>
              <a:t>L/L</a:t>
            </a:r>
            <a:r>
              <a:rPr lang="en-GB" i="1" baseline="-25000">
                <a:solidFill>
                  <a:srgbClr val="FFFF99"/>
                </a:solidFill>
                <a:cs typeface="Times New Roman" pitchFamily="18" charset="0"/>
              </a:rPr>
              <a:t>Edd</a:t>
            </a:r>
            <a:r>
              <a:rPr lang="en-GB">
                <a:solidFill>
                  <a:srgbClr val="FFFF99"/>
                </a:solidFill>
                <a:cs typeface="Times New Roman" pitchFamily="18" charset="0"/>
              </a:rPr>
              <a:t>) GM/R continuum driven winds from all radii at </a:t>
            </a:r>
            <a:r>
              <a:rPr lang="en-GB" i="1">
                <a:solidFill>
                  <a:srgbClr val="FFFF99"/>
                </a:solidFill>
                <a:cs typeface="Times New Roman" pitchFamily="18" charset="0"/>
              </a:rPr>
              <a:t>L&gt;L</a:t>
            </a:r>
            <a:r>
              <a:rPr lang="en-GB" i="1" baseline="-25000">
                <a:solidFill>
                  <a:srgbClr val="FFFF99"/>
                </a:solidFill>
                <a:cs typeface="Times New Roman" pitchFamily="18" charset="0"/>
              </a:rPr>
              <a:t>Edd</a:t>
            </a:r>
            <a:endParaRPr lang="en-GB">
              <a:solidFill>
                <a:srgbClr val="FFFF99"/>
              </a:solidFill>
              <a:cs typeface="Times New Roman" pitchFamily="18" charset="0"/>
            </a:endParaRPr>
          </a:p>
          <a:p>
            <a:pPr marL="342900" indent="-342900" algn="l">
              <a:lnSpc>
                <a:spcPct val="90000"/>
              </a:lnSpc>
              <a:spcBef>
                <a:spcPct val="20000"/>
              </a:spcBef>
              <a:buFontTx/>
              <a:buChar char="•"/>
            </a:pPr>
            <a:r>
              <a:rPr lang="en-GB">
                <a:solidFill>
                  <a:srgbClr val="FFFF99"/>
                </a:solidFill>
                <a:cs typeface="Times New Roman" pitchFamily="18" charset="0"/>
              </a:rPr>
              <a:t>Absorb momentum of radiation so they are faster v ~ 0.1-0.3c </a:t>
            </a:r>
            <a:r>
              <a:rPr lang="en-GB" sz="1600">
                <a:solidFill>
                  <a:srgbClr val="FFFF99"/>
                </a:solidFill>
                <a:cs typeface="Times New Roman" pitchFamily="18" charset="0"/>
              </a:rPr>
              <a:t>Everett &amp; Ballantyne 2004, Ohsuga 2007</a:t>
            </a:r>
          </a:p>
          <a:p>
            <a:pPr marL="342900" indent="-342900" algn="l">
              <a:lnSpc>
                <a:spcPct val="90000"/>
              </a:lnSpc>
              <a:spcBef>
                <a:spcPct val="20000"/>
              </a:spcBef>
              <a:buFontTx/>
              <a:buChar char="•"/>
            </a:pPr>
            <a:r>
              <a:rPr lang="en-GB">
                <a:solidFill>
                  <a:srgbClr val="FFFF99"/>
                </a:solidFill>
                <a:cs typeface="Times New Roman" pitchFamily="18" charset="0"/>
              </a:rPr>
              <a:t>L</a:t>
            </a:r>
            <a:r>
              <a:rPr lang="en-GB" baseline="-25000">
                <a:solidFill>
                  <a:srgbClr val="FFFF99"/>
                </a:solidFill>
                <a:cs typeface="Times New Roman" pitchFamily="18" charset="0"/>
              </a:rPr>
              <a:t>KE</a:t>
            </a:r>
            <a:r>
              <a:rPr lang="en-GB">
                <a:solidFill>
                  <a:srgbClr val="FFFF99"/>
                </a:solidFill>
                <a:cs typeface="Times New Roman" pitchFamily="18" charset="0"/>
              </a:rPr>
              <a:t>~L</a:t>
            </a:r>
            <a:r>
              <a:rPr lang="en-GB" baseline="-25000">
                <a:solidFill>
                  <a:srgbClr val="FFFF99"/>
                </a:solidFill>
                <a:cs typeface="Times New Roman" pitchFamily="18" charset="0"/>
              </a:rPr>
              <a:t>rad </a:t>
            </a:r>
            <a:r>
              <a:rPr lang="en-GB" i="1">
                <a:solidFill>
                  <a:srgbClr val="FFFF99"/>
                </a:solidFill>
                <a:cs typeface="Times New Roman" pitchFamily="18" charset="0"/>
              </a:rPr>
              <a:t>&gt;L</a:t>
            </a:r>
            <a:r>
              <a:rPr lang="en-GB" i="1" baseline="-25000">
                <a:solidFill>
                  <a:srgbClr val="FFFF99"/>
                </a:solidFill>
                <a:cs typeface="Times New Roman" pitchFamily="18" charset="0"/>
              </a:rPr>
              <a:t>Edd </a:t>
            </a:r>
            <a:r>
              <a:rPr lang="en-GB" sz="1600">
                <a:solidFill>
                  <a:srgbClr val="FFFF99"/>
                </a:solidFill>
                <a:cs typeface="Times New Roman" pitchFamily="18" charset="0"/>
              </a:rPr>
              <a:t>Ohsuga 2007</a:t>
            </a:r>
          </a:p>
          <a:p>
            <a:pPr marL="342900" indent="-342900" algn="l">
              <a:lnSpc>
                <a:spcPct val="90000"/>
              </a:lnSpc>
              <a:spcBef>
                <a:spcPct val="20000"/>
              </a:spcBef>
            </a:pPr>
            <a:endParaRPr lang="en-GB">
              <a:solidFill>
                <a:srgbClr val="FFFF99"/>
              </a:solidFill>
              <a:cs typeface="Times New Roman" pitchFamily="18" charset="0"/>
            </a:endParaRPr>
          </a:p>
        </p:txBody>
      </p:sp>
      <p:pic>
        <p:nvPicPr>
          <p:cNvPr id="63492" name="Picture 4" descr="ohsuga06"/>
          <p:cNvPicPr>
            <a:picLocks noChangeAspect="1" noChangeArrowheads="1"/>
          </p:cNvPicPr>
          <p:nvPr/>
        </p:nvPicPr>
        <p:blipFill>
          <a:blip r:embed="rId2" cstate="print">
            <a:extLst>
              <a:ext uri="{28A0092B-C50C-407E-A947-70E740481C1C}">
                <a14:useLocalDpi xmlns:a14="http://schemas.microsoft.com/office/drawing/2010/main" val="0"/>
              </a:ext>
            </a:extLst>
          </a:blip>
          <a:srcRect l="50026" t="11783" r="7623" b="55545"/>
          <a:stretch>
            <a:fillRect/>
          </a:stretch>
        </p:blipFill>
        <p:spPr bwMode="auto">
          <a:xfrm>
            <a:off x="4387850" y="1358900"/>
            <a:ext cx="44275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7373938" y="6251575"/>
            <a:ext cx="125888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600">
                <a:solidFill>
                  <a:srgbClr val="FFFF99"/>
                </a:solidFill>
              </a:rPr>
              <a:t>Ohsuga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328613" y="1187450"/>
            <a:ext cx="4171950" cy="4630738"/>
          </a:xfrm>
        </p:spPr>
        <p:txBody>
          <a:bodyPr/>
          <a:lstStyle/>
          <a:p>
            <a:pPr eaLnBrk="1" hangingPunct="1">
              <a:defRPr/>
            </a:pPr>
            <a:r>
              <a:rPr lang="en-GB" sz="2400" dirty="0" smtClean="0">
                <a:solidFill>
                  <a:srgbClr val="FFFF66"/>
                </a:solidFill>
              </a:rPr>
              <a:t>Plot </a:t>
            </a:r>
            <a:r>
              <a:rPr lang="en-GB" sz="2400" dirty="0" err="1" smtClean="0">
                <a:solidFill>
                  <a:srgbClr val="FFFF66"/>
                </a:solidFill>
                <a:latin typeface="Symbol" pitchFamily="18" charset="2"/>
              </a:rPr>
              <a:t>n</a:t>
            </a:r>
            <a:r>
              <a:rPr lang="en-GB" sz="2400" dirty="0" err="1" smtClean="0">
                <a:solidFill>
                  <a:srgbClr val="FFFF66"/>
                </a:solidFill>
              </a:rPr>
              <a:t>f</a:t>
            </a:r>
            <a:r>
              <a:rPr lang="en-GB" sz="2400" dirty="0" smtClean="0">
                <a:solidFill>
                  <a:srgbClr val="FFFF66"/>
                </a:solidFill>
              </a:rPr>
              <a:t>(</a:t>
            </a:r>
            <a:r>
              <a:rPr lang="en-GB" sz="2400" dirty="0" smtClean="0">
                <a:solidFill>
                  <a:srgbClr val="FFFF66"/>
                </a:solidFill>
                <a:latin typeface="Symbol" pitchFamily="18" charset="2"/>
              </a:rPr>
              <a:t>n</a:t>
            </a:r>
            <a:r>
              <a:rPr lang="en-GB" sz="2400" dirty="0" smtClean="0">
                <a:solidFill>
                  <a:srgbClr val="FFFF66"/>
                </a:solidFill>
              </a:rPr>
              <a:t>) as this peaks at energy where power output of source peaks. </a:t>
            </a:r>
          </a:p>
          <a:p>
            <a:pPr eaLnBrk="1" hangingPunct="1">
              <a:lnSpc>
                <a:spcPct val="90000"/>
              </a:lnSpc>
              <a:defRPr/>
            </a:pPr>
            <a:r>
              <a:rPr lang="en-GB" sz="2400" dirty="0" smtClean="0">
                <a:solidFill>
                  <a:srgbClr val="FFFF66"/>
                </a:solidFill>
              </a:rPr>
              <a:t>N(E)=AE </a:t>
            </a:r>
            <a:r>
              <a:rPr lang="en-GB" sz="2400" baseline="30000" dirty="0" smtClean="0">
                <a:solidFill>
                  <a:srgbClr val="FFFF66"/>
                </a:solidFill>
                <a:latin typeface="Symbol" pitchFamily="18" charset="2"/>
              </a:rPr>
              <a:t>-G</a:t>
            </a:r>
          </a:p>
          <a:p>
            <a:pPr eaLnBrk="1" hangingPunct="1">
              <a:lnSpc>
                <a:spcPct val="90000"/>
              </a:lnSpc>
              <a:defRPr/>
            </a:pPr>
            <a:r>
              <a:rPr lang="en-GB" sz="2400" dirty="0" smtClean="0">
                <a:solidFill>
                  <a:srgbClr val="FFFF66"/>
                </a:solidFill>
              </a:rPr>
              <a:t>F(E)=EN(E)= AE</a:t>
            </a:r>
            <a:r>
              <a:rPr lang="en-GB" sz="2400" baseline="30000" dirty="0" smtClean="0">
                <a:solidFill>
                  <a:srgbClr val="FFFF66"/>
                </a:solidFill>
                <a:latin typeface="Symbol" pitchFamily="18" charset="2"/>
              </a:rPr>
              <a:t>-G+1</a:t>
            </a:r>
            <a:r>
              <a:rPr lang="en-GB" sz="2400" dirty="0" smtClean="0">
                <a:solidFill>
                  <a:srgbClr val="FFFF66"/>
                </a:solidFill>
              </a:rPr>
              <a:t>=AE</a:t>
            </a:r>
            <a:r>
              <a:rPr lang="en-GB" sz="2400" baseline="30000" dirty="0" smtClean="0">
                <a:solidFill>
                  <a:srgbClr val="FFFF66"/>
                </a:solidFill>
              </a:rPr>
              <a:t>-</a:t>
            </a:r>
            <a:r>
              <a:rPr lang="en-GB" sz="2400" baseline="30000" dirty="0" smtClean="0">
                <a:solidFill>
                  <a:srgbClr val="FFFF66"/>
                </a:solidFill>
                <a:latin typeface="Symbol" pitchFamily="18" charset="2"/>
              </a:rPr>
              <a:t>a</a:t>
            </a:r>
          </a:p>
          <a:p>
            <a:pPr marL="0" indent="0" eaLnBrk="1" hangingPunct="1">
              <a:lnSpc>
                <a:spcPct val="90000"/>
              </a:lnSpc>
              <a:buFontTx/>
              <a:buNone/>
              <a:defRPr/>
            </a:pPr>
            <a:r>
              <a:rPr lang="en-GB" sz="2400" baseline="30000" dirty="0" smtClean="0">
                <a:solidFill>
                  <a:srgbClr val="FFFF66"/>
                </a:solidFill>
                <a:latin typeface="Symbol" pitchFamily="18" charset="2"/>
              </a:rPr>
              <a:t> </a:t>
            </a:r>
            <a:r>
              <a:rPr lang="en-GB" sz="2400" dirty="0" smtClean="0">
                <a:solidFill>
                  <a:srgbClr val="FFFF66"/>
                </a:solidFill>
                <a:latin typeface="Symbol" pitchFamily="18" charset="2"/>
              </a:rPr>
              <a:t>    a=G-1</a:t>
            </a:r>
          </a:p>
          <a:p>
            <a:pPr eaLnBrk="1" hangingPunct="1">
              <a:defRPr/>
            </a:pPr>
            <a:endParaRPr lang="en-GB" sz="2400" dirty="0" smtClean="0">
              <a:solidFill>
                <a:srgbClr val="FFFF66"/>
              </a:solidFill>
            </a:endParaRPr>
          </a:p>
          <a:p>
            <a:pPr eaLnBrk="1" hangingPunct="1">
              <a:defRPr/>
            </a:pPr>
            <a:endParaRPr lang="en-GB" sz="2400" dirty="0" smtClean="0">
              <a:solidFill>
                <a:srgbClr val="FFFF66"/>
              </a:solidFill>
            </a:endParaRPr>
          </a:p>
          <a:p>
            <a:pPr eaLnBrk="1" hangingPunct="1">
              <a:buFontTx/>
              <a:buNone/>
              <a:defRPr/>
            </a:pPr>
            <a:endParaRPr lang="en-GB" sz="2400" dirty="0" smtClean="0">
              <a:solidFill>
                <a:srgbClr val="FFFF66"/>
              </a:solidFill>
            </a:endParaRPr>
          </a:p>
          <a:p>
            <a:pPr eaLnBrk="1" hangingPunct="1">
              <a:buFontTx/>
              <a:buNone/>
              <a:defRPr/>
            </a:pPr>
            <a:endParaRPr lang="en-GB" sz="2400" dirty="0" smtClean="0">
              <a:solidFill>
                <a:srgbClr val="FFFF66"/>
              </a:solidFill>
            </a:endParaRPr>
          </a:p>
          <a:p>
            <a:pPr eaLnBrk="1" hangingPunct="1">
              <a:defRPr/>
            </a:pPr>
            <a:endParaRPr lang="en-GB" sz="2400" dirty="0" smtClean="0">
              <a:solidFill>
                <a:srgbClr val="FFFF66"/>
              </a:solidFill>
            </a:endParaRPr>
          </a:p>
        </p:txBody>
      </p:sp>
      <p:sp>
        <p:nvSpPr>
          <p:cNvPr id="27651" name="Rectangle 3"/>
          <p:cNvSpPr>
            <a:spLocks noChangeArrowheads="1"/>
          </p:cNvSpPr>
          <p:nvPr/>
        </p:nvSpPr>
        <p:spPr bwMode="auto">
          <a:xfrm>
            <a:off x="709613" y="1190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FF66"/>
                </a:solidFill>
              </a:rPr>
              <a:t>Spectra</a:t>
            </a:r>
          </a:p>
        </p:txBody>
      </p:sp>
      <p:sp>
        <p:nvSpPr>
          <p:cNvPr id="27652" name="Text Box 4"/>
          <p:cNvSpPr txBox="1">
            <a:spLocks noChangeArrowheads="1"/>
          </p:cNvSpPr>
          <p:nvPr/>
        </p:nvSpPr>
        <p:spPr bwMode="auto">
          <a:xfrm>
            <a:off x="493713" y="5661248"/>
            <a:ext cx="8359775" cy="9439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80000"/>
              </a:lnSpc>
              <a:spcBef>
                <a:spcPct val="20000"/>
              </a:spcBef>
            </a:pPr>
            <a:r>
              <a:rPr lang="en-GB" dirty="0" err="1">
                <a:solidFill>
                  <a:srgbClr val="FFFF66"/>
                </a:solidFill>
              </a:rPr>
              <a:t>dL</a:t>
            </a:r>
            <a:r>
              <a:rPr lang="en-GB" dirty="0">
                <a:solidFill>
                  <a:srgbClr val="FFFF66"/>
                </a:solidFill>
              </a:rPr>
              <a:t>=  F(E) </a:t>
            </a:r>
            <a:r>
              <a:rPr lang="en-GB" dirty="0" err="1">
                <a:solidFill>
                  <a:srgbClr val="FFFF66"/>
                </a:solidFill>
              </a:rPr>
              <a:t>dE</a:t>
            </a:r>
            <a:r>
              <a:rPr lang="en-GB" dirty="0">
                <a:solidFill>
                  <a:srgbClr val="FFFF66"/>
                </a:solidFill>
              </a:rPr>
              <a:t> =  EF(E) </a:t>
            </a:r>
            <a:r>
              <a:rPr lang="en-GB" dirty="0" err="1">
                <a:solidFill>
                  <a:srgbClr val="FFFF66"/>
                </a:solidFill>
              </a:rPr>
              <a:t>dE</a:t>
            </a:r>
            <a:r>
              <a:rPr lang="en-GB" dirty="0">
                <a:solidFill>
                  <a:srgbClr val="FFFF66"/>
                </a:solidFill>
              </a:rPr>
              <a:t>/E = EF(E) </a:t>
            </a:r>
            <a:r>
              <a:rPr lang="en-GB" dirty="0" err="1">
                <a:solidFill>
                  <a:srgbClr val="FFFF66"/>
                </a:solidFill>
              </a:rPr>
              <a:t>dlog</a:t>
            </a:r>
            <a:r>
              <a:rPr lang="en-GB" dirty="0">
                <a:solidFill>
                  <a:srgbClr val="FFFF66"/>
                </a:solidFill>
              </a:rPr>
              <a:t> E</a:t>
            </a:r>
          </a:p>
          <a:p>
            <a:pPr algn="l" eaLnBrk="1" hangingPunct="1">
              <a:spcBef>
                <a:spcPct val="50000"/>
              </a:spcBef>
            </a:pPr>
            <a:r>
              <a:rPr lang="en-US" dirty="0" err="1" smtClean="0">
                <a:solidFill>
                  <a:srgbClr val="FFFF66"/>
                </a:solidFill>
              </a:rPr>
              <a:t>dN</a:t>
            </a:r>
            <a:r>
              <a:rPr lang="en-US" dirty="0" smtClean="0">
                <a:solidFill>
                  <a:srgbClr val="FFFF66"/>
                </a:solidFill>
              </a:rPr>
              <a:t>=  N(E) </a:t>
            </a:r>
            <a:r>
              <a:rPr lang="en-US" dirty="0" err="1" smtClean="0">
                <a:solidFill>
                  <a:srgbClr val="FFFF66"/>
                </a:solidFill>
              </a:rPr>
              <a:t>dE</a:t>
            </a:r>
            <a:r>
              <a:rPr lang="en-US" dirty="0" smtClean="0">
                <a:solidFill>
                  <a:srgbClr val="FFFF66"/>
                </a:solidFill>
              </a:rPr>
              <a:t> = EN(E)</a:t>
            </a:r>
            <a:r>
              <a:rPr lang="en-US" dirty="0" err="1" smtClean="0">
                <a:solidFill>
                  <a:srgbClr val="FFFF66"/>
                </a:solidFill>
              </a:rPr>
              <a:t>dE</a:t>
            </a:r>
            <a:r>
              <a:rPr lang="en-US" dirty="0" smtClean="0">
                <a:solidFill>
                  <a:srgbClr val="FFFF66"/>
                </a:solidFill>
              </a:rPr>
              <a:t>/E = F(E) </a:t>
            </a:r>
            <a:r>
              <a:rPr lang="en-US" dirty="0" err="1" smtClean="0">
                <a:solidFill>
                  <a:srgbClr val="FFFF66"/>
                </a:solidFill>
              </a:rPr>
              <a:t>dlogE</a:t>
            </a:r>
            <a:endParaRPr lang="en-US" dirty="0">
              <a:solidFill>
                <a:srgbClr val="FFFF66"/>
              </a:solidFill>
            </a:endParaRPr>
          </a:p>
        </p:txBody>
      </p:sp>
      <p:sp>
        <p:nvSpPr>
          <p:cNvPr id="27653" name="Line 5"/>
          <p:cNvSpPr>
            <a:spLocks noChangeShapeType="1"/>
          </p:cNvSpPr>
          <p:nvPr/>
        </p:nvSpPr>
        <p:spPr bwMode="auto">
          <a:xfrm>
            <a:off x="5153025" y="5021263"/>
            <a:ext cx="3686175" cy="0"/>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654" name="Line 6"/>
          <p:cNvSpPr>
            <a:spLocks noChangeShapeType="1"/>
          </p:cNvSpPr>
          <p:nvPr/>
        </p:nvSpPr>
        <p:spPr bwMode="auto">
          <a:xfrm rot="-5400000">
            <a:off x="3336925" y="3205163"/>
            <a:ext cx="3686175" cy="0"/>
          </a:xfrm>
          <a:prstGeom prst="line">
            <a:avLst/>
          </a:prstGeom>
          <a:noFill/>
          <a:ln w="38100">
            <a:solidFill>
              <a:schemeClr val="bg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655" name="Rectangle 7"/>
          <p:cNvSpPr>
            <a:spLocks noChangeArrowheads="1"/>
          </p:cNvSpPr>
          <p:nvPr/>
        </p:nvSpPr>
        <p:spPr bwMode="auto">
          <a:xfrm rot="16200000">
            <a:off x="3834606" y="2158059"/>
            <a:ext cx="1760537"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dirty="0">
                <a:solidFill>
                  <a:schemeClr val="bg1"/>
                </a:solidFill>
              </a:rPr>
              <a:t>Log</a:t>
            </a:r>
            <a:r>
              <a:rPr lang="en-GB" dirty="0">
                <a:solidFill>
                  <a:schemeClr val="bg1"/>
                </a:solidFill>
                <a:latin typeface="Symbol" pitchFamily="18" charset="2"/>
              </a:rPr>
              <a:t> </a:t>
            </a:r>
            <a:r>
              <a:rPr lang="en-GB" dirty="0" err="1">
                <a:solidFill>
                  <a:schemeClr val="bg1"/>
                </a:solidFill>
                <a:latin typeface="Symbol" pitchFamily="18" charset="2"/>
              </a:rPr>
              <a:t>E</a:t>
            </a:r>
            <a:r>
              <a:rPr lang="en-GB" dirty="0" err="1">
                <a:solidFill>
                  <a:schemeClr val="bg1"/>
                </a:solidFill>
              </a:rPr>
              <a:t>f</a:t>
            </a:r>
            <a:r>
              <a:rPr lang="en-GB" dirty="0">
                <a:solidFill>
                  <a:schemeClr val="bg1"/>
                </a:solidFill>
              </a:rPr>
              <a:t>(</a:t>
            </a:r>
            <a:r>
              <a:rPr lang="en-GB" dirty="0">
                <a:solidFill>
                  <a:schemeClr val="bg1"/>
                </a:solidFill>
                <a:latin typeface="Symbol" pitchFamily="18" charset="2"/>
              </a:rPr>
              <a:t>E</a:t>
            </a:r>
            <a:r>
              <a:rPr lang="en-GB" dirty="0">
                <a:solidFill>
                  <a:schemeClr val="bg1"/>
                </a:solidFill>
              </a:rPr>
              <a:t>)</a:t>
            </a:r>
            <a:endParaRPr lang="en-US" dirty="0">
              <a:solidFill>
                <a:schemeClr val="bg1"/>
              </a:solidFill>
            </a:endParaRPr>
          </a:p>
        </p:txBody>
      </p:sp>
      <p:sp>
        <p:nvSpPr>
          <p:cNvPr id="27656" name="Rectangle 8"/>
          <p:cNvSpPr>
            <a:spLocks noChangeArrowheads="1"/>
          </p:cNvSpPr>
          <p:nvPr/>
        </p:nvSpPr>
        <p:spPr bwMode="auto">
          <a:xfrm>
            <a:off x="7146925" y="5086350"/>
            <a:ext cx="1760538"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a:solidFill>
                  <a:schemeClr val="bg1"/>
                </a:solidFill>
              </a:rPr>
              <a:t>Log</a:t>
            </a:r>
            <a:r>
              <a:rPr lang="en-GB">
                <a:solidFill>
                  <a:schemeClr val="bg1"/>
                </a:solidFill>
                <a:latin typeface="Symbol" pitchFamily="18" charset="2"/>
              </a:rPr>
              <a:t> E</a:t>
            </a:r>
            <a:endParaRPr lang="en-US">
              <a:solidFill>
                <a:schemeClr val="bg1"/>
              </a:solidFill>
            </a:endParaRPr>
          </a:p>
        </p:txBody>
      </p:sp>
      <p:sp>
        <p:nvSpPr>
          <p:cNvPr id="27657" name="Line 10"/>
          <p:cNvSpPr>
            <a:spLocks noChangeShapeType="1"/>
          </p:cNvSpPr>
          <p:nvPr/>
        </p:nvSpPr>
        <p:spPr bwMode="auto">
          <a:xfrm flipH="1">
            <a:off x="5487988" y="2263775"/>
            <a:ext cx="3133725" cy="1350963"/>
          </a:xfrm>
          <a:prstGeom prst="line">
            <a:avLst/>
          </a:prstGeom>
          <a:noFill/>
          <a:ln w="38100">
            <a:solidFill>
              <a:schemeClr val="accent1">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658" name="Text Box 11"/>
          <p:cNvSpPr txBox="1">
            <a:spLocks noChangeArrowheads="1"/>
          </p:cNvSpPr>
          <p:nvPr/>
        </p:nvSpPr>
        <p:spPr bwMode="auto">
          <a:xfrm>
            <a:off x="5969000" y="3292475"/>
            <a:ext cx="3019425" cy="15718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rgbClr val="00CCFF"/>
                </a:solidFill>
              </a:rPr>
              <a:t>hard spectrum</a:t>
            </a:r>
          </a:p>
          <a:p>
            <a:pPr eaLnBrk="1" hangingPunct="1">
              <a:spcBef>
                <a:spcPct val="50000"/>
              </a:spcBef>
            </a:pPr>
            <a:r>
              <a:rPr lang="en-GB" dirty="0">
                <a:solidFill>
                  <a:srgbClr val="00CCFF"/>
                </a:solidFill>
              </a:rPr>
              <a:t>Most power at high E </a:t>
            </a:r>
          </a:p>
          <a:p>
            <a:pPr eaLnBrk="1" hangingPunct="1">
              <a:spcBef>
                <a:spcPct val="50000"/>
              </a:spcBef>
            </a:pPr>
            <a:r>
              <a:rPr lang="en-GB" dirty="0">
                <a:solidFill>
                  <a:srgbClr val="00CCFF"/>
                </a:solidFill>
                <a:latin typeface="Symbol" pitchFamily="18" charset="2"/>
              </a:rPr>
              <a:t>a&lt;1 G&lt;2</a:t>
            </a:r>
            <a:endParaRPr lang="en-US" dirty="0">
              <a:solidFill>
                <a:srgbClr val="00CCFF"/>
              </a:solidFill>
              <a:latin typeface="Symbol" pitchFamily="18" charset="2"/>
            </a:endParaRPr>
          </a:p>
        </p:txBody>
      </p:sp>
    </p:spTree>
    <p:extLst>
      <p:ext uri="{BB962C8B-B14F-4D97-AF65-F5344CB8AC3E}">
        <p14:creationId xmlns:p14="http://schemas.microsoft.com/office/powerpoint/2010/main" val="28247249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38200" y="0"/>
            <a:ext cx="7553325" cy="1143000"/>
          </a:xfrm>
        </p:spPr>
        <p:txBody>
          <a:bodyPr/>
          <a:lstStyle/>
          <a:p>
            <a:r>
              <a:rPr lang="en-US" sz="3200" b="1">
                <a:solidFill>
                  <a:srgbClr val="FFCC00"/>
                </a:solidFill>
              </a:rPr>
              <a:t>UV line driven Winds</a:t>
            </a:r>
            <a:endParaRPr lang="en-US">
              <a:solidFill>
                <a:srgbClr val="FFCC00"/>
              </a:solidFill>
            </a:endParaRPr>
          </a:p>
        </p:txBody>
      </p:sp>
      <p:sp>
        <p:nvSpPr>
          <p:cNvPr id="64515" name="Line 3"/>
          <p:cNvSpPr>
            <a:spLocks noChangeShapeType="1"/>
          </p:cNvSpPr>
          <p:nvPr/>
        </p:nvSpPr>
        <p:spPr bwMode="auto">
          <a:xfrm flipV="1">
            <a:off x="1249363" y="2989263"/>
            <a:ext cx="0" cy="272891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16" name="Line 4"/>
          <p:cNvSpPr>
            <a:spLocks noChangeShapeType="1"/>
          </p:cNvSpPr>
          <p:nvPr/>
        </p:nvSpPr>
        <p:spPr bwMode="auto">
          <a:xfrm flipV="1">
            <a:off x="1236663" y="5705475"/>
            <a:ext cx="4600575"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4517" name="Line 5"/>
          <p:cNvSpPr>
            <a:spLocks noChangeShapeType="1"/>
          </p:cNvSpPr>
          <p:nvPr/>
        </p:nvSpPr>
        <p:spPr bwMode="auto">
          <a:xfrm>
            <a:off x="1290638" y="3381375"/>
            <a:ext cx="4370387"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4518" name="Freeform 6"/>
          <p:cNvSpPr>
            <a:spLocks/>
          </p:cNvSpPr>
          <p:nvPr/>
        </p:nvSpPr>
        <p:spPr bwMode="auto">
          <a:xfrm>
            <a:off x="2003425" y="3397250"/>
            <a:ext cx="1016000" cy="2376488"/>
          </a:xfrm>
          <a:custGeom>
            <a:avLst/>
            <a:gdLst>
              <a:gd name="T0" fmla="*/ 0 w 640"/>
              <a:gd name="T1" fmla="*/ 0 h 1497"/>
              <a:gd name="T2" fmla="*/ 137 w 640"/>
              <a:gd name="T3" fmla="*/ 137 h 1497"/>
              <a:gd name="T4" fmla="*/ 219 w 640"/>
              <a:gd name="T5" fmla="*/ 539 h 1497"/>
              <a:gd name="T6" fmla="*/ 237 w 640"/>
              <a:gd name="T7" fmla="*/ 1298 h 1497"/>
              <a:gd name="T8" fmla="*/ 375 w 640"/>
              <a:gd name="T9" fmla="*/ 1317 h 1497"/>
              <a:gd name="T10" fmla="*/ 475 w 640"/>
              <a:gd name="T11" fmla="*/ 219 h 1497"/>
              <a:gd name="T12" fmla="*/ 640 w 640"/>
              <a:gd name="T13" fmla="*/ 82 h 1497"/>
            </a:gdLst>
            <a:ahLst/>
            <a:cxnLst>
              <a:cxn ang="0">
                <a:pos x="T0" y="T1"/>
              </a:cxn>
              <a:cxn ang="0">
                <a:pos x="T2" y="T3"/>
              </a:cxn>
              <a:cxn ang="0">
                <a:pos x="T4" y="T5"/>
              </a:cxn>
              <a:cxn ang="0">
                <a:pos x="T6" y="T7"/>
              </a:cxn>
              <a:cxn ang="0">
                <a:pos x="T8" y="T9"/>
              </a:cxn>
              <a:cxn ang="0">
                <a:pos x="T10" y="T11"/>
              </a:cxn>
              <a:cxn ang="0">
                <a:pos x="T12" y="T13"/>
              </a:cxn>
            </a:cxnLst>
            <a:rect l="0" t="0" r="r" b="b"/>
            <a:pathLst>
              <a:path w="640" h="1497">
                <a:moveTo>
                  <a:pt x="0" y="0"/>
                </a:moveTo>
                <a:cubicBezTo>
                  <a:pt x="23" y="24"/>
                  <a:pt x="101" y="47"/>
                  <a:pt x="137" y="137"/>
                </a:cubicBezTo>
                <a:cubicBezTo>
                  <a:pt x="173" y="227"/>
                  <a:pt x="202" y="346"/>
                  <a:pt x="219" y="539"/>
                </a:cubicBezTo>
                <a:cubicBezTo>
                  <a:pt x="236" y="732"/>
                  <a:pt x="211" y="1168"/>
                  <a:pt x="237" y="1298"/>
                </a:cubicBezTo>
                <a:cubicBezTo>
                  <a:pt x="263" y="1428"/>
                  <a:pt x="335" y="1497"/>
                  <a:pt x="375" y="1317"/>
                </a:cubicBezTo>
                <a:cubicBezTo>
                  <a:pt x="415" y="1137"/>
                  <a:pt x="431" y="425"/>
                  <a:pt x="475" y="219"/>
                </a:cubicBezTo>
                <a:cubicBezTo>
                  <a:pt x="519" y="13"/>
                  <a:pt x="606" y="111"/>
                  <a:pt x="640" y="82"/>
                </a:cubicBezTo>
              </a:path>
            </a:pathLst>
          </a:custGeom>
          <a:noFill/>
          <a:ln w="38100" cap="flat" cmpd="sng">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19" name="Freeform 7"/>
          <p:cNvSpPr>
            <a:spLocks/>
          </p:cNvSpPr>
          <p:nvPr/>
        </p:nvSpPr>
        <p:spPr bwMode="auto">
          <a:xfrm>
            <a:off x="2219325" y="3384550"/>
            <a:ext cx="1016000" cy="2376488"/>
          </a:xfrm>
          <a:custGeom>
            <a:avLst/>
            <a:gdLst>
              <a:gd name="T0" fmla="*/ 0 w 640"/>
              <a:gd name="T1" fmla="*/ 0 h 1497"/>
              <a:gd name="T2" fmla="*/ 137 w 640"/>
              <a:gd name="T3" fmla="*/ 137 h 1497"/>
              <a:gd name="T4" fmla="*/ 219 w 640"/>
              <a:gd name="T5" fmla="*/ 539 h 1497"/>
              <a:gd name="T6" fmla="*/ 237 w 640"/>
              <a:gd name="T7" fmla="*/ 1298 h 1497"/>
              <a:gd name="T8" fmla="*/ 375 w 640"/>
              <a:gd name="T9" fmla="*/ 1317 h 1497"/>
              <a:gd name="T10" fmla="*/ 475 w 640"/>
              <a:gd name="T11" fmla="*/ 219 h 1497"/>
              <a:gd name="T12" fmla="*/ 640 w 640"/>
              <a:gd name="T13" fmla="*/ 82 h 1497"/>
            </a:gdLst>
            <a:ahLst/>
            <a:cxnLst>
              <a:cxn ang="0">
                <a:pos x="T0" y="T1"/>
              </a:cxn>
              <a:cxn ang="0">
                <a:pos x="T2" y="T3"/>
              </a:cxn>
              <a:cxn ang="0">
                <a:pos x="T4" y="T5"/>
              </a:cxn>
              <a:cxn ang="0">
                <a:pos x="T6" y="T7"/>
              </a:cxn>
              <a:cxn ang="0">
                <a:pos x="T8" y="T9"/>
              </a:cxn>
              <a:cxn ang="0">
                <a:pos x="T10" y="T11"/>
              </a:cxn>
              <a:cxn ang="0">
                <a:pos x="T12" y="T13"/>
              </a:cxn>
            </a:cxnLst>
            <a:rect l="0" t="0" r="r" b="b"/>
            <a:pathLst>
              <a:path w="640" h="1497">
                <a:moveTo>
                  <a:pt x="0" y="0"/>
                </a:moveTo>
                <a:cubicBezTo>
                  <a:pt x="23" y="24"/>
                  <a:pt x="101" y="47"/>
                  <a:pt x="137" y="137"/>
                </a:cubicBezTo>
                <a:cubicBezTo>
                  <a:pt x="173" y="227"/>
                  <a:pt x="202" y="346"/>
                  <a:pt x="219" y="539"/>
                </a:cubicBezTo>
                <a:cubicBezTo>
                  <a:pt x="236" y="732"/>
                  <a:pt x="211" y="1168"/>
                  <a:pt x="237" y="1298"/>
                </a:cubicBezTo>
                <a:cubicBezTo>
                  <a:pt x="263" y="1428"/>
                  <a:pt x="335" y="1497"/>
                  <a:pt x="375" y="1317"/>
                </a:cubicBezTo>
                <a:cubicBezTo>
                  <a:pt x="415" y="1137"/>
                  <a:pt x="431" y="425"/>
                  <a:pt x="475" y="219"/>
                </a:cubicBezTo>
                <a:cubicBezTo>
                  <a:pt x="519" y="13"/>
                  <a:pt x="606" y="111"/>
                  <a:pt x="640" y="82"/>
                </a:cubicBezTo>
              </a:path>
            </a:pathLst>
          </a:custGeom>
          <a:noFill/>
          <a:ln w="38100" cap="flat" cmpd="sng">
            <a:solidFill>
              <a:srgbClr val="CCFFFF"/>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20" name="Freeform 8"/>
          <p:cNvSpPr>
            <a:spLocks/>
          </p:cNvSpPr>
          <p:nvPr/>
        </p:nvSpPr>
        <p:spPr bwMode="auto">
          <a:xfrm>
            <a:off x="2435225" y="3357563"/>
            <a:ext cx="1016000" cy="2376487"/>
          </a:xfrm>
          <a:custGeom>
            <a:avLst/>
            <a:gdLst>
              <a:gd name="T0" fmla="*/ 0 w 640"/>
              <a:gd name="T1" fmla="*/ 0 h 1497"/>
              <a:gd name="T2" fmla="*/ 137 w 640"/>
              <a:gd name="T3" fmla="*/ 137 h 1497"/>
              <a:gd name="T4" fmla="*/ 219 w 640"/>
              <a:gd name="T5" fmla="*/ 539 h 1497"/>
              <a:gd name="T6" fmla="*/ 237 w 640"/>
              <a:gd name="T7" fmla="*/ 1298 h 1497"/>
              <a:gd name="T8" fmla="*/ 375 w 640"/>
              <a:gd name="T9" fmla="*/ 1317 h 1497"/>
              <a:gd name="T10" fmla="*/ 475 w 640"/>
              <a:gd name="T11" fmla="*/ 219 h 1497"/>
              <a:gd name="T12" fmla="*/ 640 w 640"/>
              <a:gd name="T13" fmla="*/ 82 h 1497"/>
            </a:gdLst>
            <a:ahLst/>
            <a:cxnLst>
              <a:cxn ang="0">
                <a:pos x="T0" y="T1"/>
              </a:cxn>
              <a:cxn ang="0">
                <a:pos x="T2" y="T3"/>
              </a:cxn>
              <a:cxn ang="0">
                <a:pos x="T4" y="T5"/>
              </a:cxn>
              <a:cxn ang="0">
                <a:pos x="T6" y="T7"/>
              </a:cxn>
              <a:cxn ang="0">
                <a:pos x="T8" y="T9"/>
              </a:cxn>
              <a:cxn ang="0">
                <a:pos x="T10" y="T11"/>
              </a:cxn>
              <a:cxn ang="0">
                <a:pos x="T12" y="T13"/>
              </a:cxn>
            </a:cxnLst>
            <a:rect l="0" t="0" r="r" b="b"/>
            <a:pathLst>
              <a:path w="640" h="1497">
                <a:moveTo>
                  <a:pt x="0" y="0"/>
                </a:moveTo>
                <a:cubicBezTo>
                  <a:pt x="23" y="24"/>
                  <a:pt x="101" y="47"/>
                  <a:pt x="137" y="137"/>
                </a:cubicBezTo>
                <a:cubicBezTo>
                  <a:pt x="173" y="227"/>
                  <a:pt x="202" y="346"/>
                  <a:pt x="219" y="539"/>
                </a:cubicBezTo>
                <a:cubicBezTo>
                  <a:pt x="236" y="732"/>
                  <a:pt x="211" y="1168"/>
                  <a:pt x="237" y="1298"/>
                </a:cubicBezTo>
                <a:cubicBezTo>
                  <a:pt x="263" y="1428"/>
                  <a:pt x="335" y="1497"/>
                  <a:pt x="375" y="1317"/>
                </a:cubicBezTo>
                <a:cubicBezTo>
                  <a:pt x="415" y="1137"/>
                  <a:pt x="431" y="425"/>
                  <a:pt x="475" y="219"/>
                </a:cubicBezTo>
                <a:cubicBezTo>
                  <a:pt x="519" y="13"/>
                  <a:pt x="606" y="111"/>
                  <a:pt x="640" y="82"/>
                </a:cubicBezTo>
              </a:path>
            </a:pathLst>
          </a:custGeom>
          <a:noFill/>
          <a:ln w="38100" cap="flat" cmpd="sng">
            <a:solidFill>
              <a:srgbClr val="3399FF"/>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21" name="Freeform 9"/>
          <p:cNvSpPr>
            <a:spLocks/>
          </p:cNvSpPr>
          <p:nvPr/>
        </p:nvSpPr>
        <p:spPr bwMode="auto">
          <a:xfrm>
            <a:off x="2651125" y="3373438"/>
            <a:ext cx="1016000" cy="2376487"/>
          </a:xfrm>
          <a:custGeom>
            <a:avLst/>
            <a:gdLst>
              <a:gd name="T0" fmla="*/ 0 w 640"/>
              <a:gd name="T1" fmla="*/ 0 h 1497"/>
              <a:gd name="T2" fmla="*/ 137 w 640"/>
              <a:gd name="T3" fmla="*/ 137 h 1497"/>
              <a:gd name="T4" fmla="*/ 219 w 640"/>
              <a:gd name="T5" fmla="*/ 539 h 1497"/>
              <a:gd name="T6" fmla="*/ 237 w 640"/>
              <a:gd name="T7" fmla="*/ 1298 h 1497"/>
              <a:gd name="T8" fmla="*/ 375 w 640"/>
              <a:gd name="T9" fmla="*/ 1317 h 1497"/>
              <a:gd name="T10" fmla="*/ 475 w 640"/>
              <a:gd name="T11" fmla="*/ 219 h 1497"/>
              <a:gd name="T12" fmla="*/ 640 w 640"/>
              <a:gd name="T13" fmla="*/ 82 h 1497"/>
            </a:gdLst>
            <a:ahLst/>
            <a:cxnLst>
              <a:cxn ang="0">
                <a:pos x="T0" y="T1"/>
              </a:cxn>
              <a:cxn ang="0">
                <a:pos x="T2" y="T3"/>
              </a:cxn>
              <a:cxn ang="0">
                <a:pos x="T4" y="T5"/>
              </a:cxn>
              <a:cxn ang="0">
                <a:pos x="T6" y="T7"/>
              </a:cxn>
              <a:cxn ang="0">
                <a:pos x="T8" y="T9"/>
              </a:cxn>
              <a:cxn ang="0">
                <a:pos x="T10" y="T11"/>
              </a:cxn>
              <a:cxn ang="0">
                <a:pos x="T12" y="T13"/>
              </a:cxn>
            </a:cxnLst>
            <a:rect l="0" t="0" r="r" b="b"/>
            <a:pathLst>
              <a:path w="640" h="1497">
                <a:moveTo>
                  <a:pt x="0" y="0"/>
                </a:moveTo>
                <a:cubicBezTo>
                  <a:pt x="23" y="24"/>
                  <a:pt x="101" y="47"/>
                  <a:pt x="137" y="137"/>
                </a:cubicBezTo>
                <a:cubicBezTo>
                  <a:pt x="173" y="227"/>
                  <a:pt x="202" y="346"/>
                  <a:pt x="219" y="539"/>
                </a:cubicBezTo>
                <a:cubicBezTo>
                  <a:pt x="236" y="732"/>
                  <a:pt x="211" y="1168"/>
                  <a:pt x="237" y="1298"/>
                </a:cubicBezTo>
                <a:cubicBezTo>
                  <a:pt x="263" y="1428"/>
                  <a:pt x="335" y="1497"/>
                  <a:pt x="375" y="1317"/>
                </a:cubicBezTo>
                <a:cubicBezTo>
                  <a:pt x="415" y="1137"/>
                  <a:pt x="431" y="425"/>
                  <a:pt x="475" y="219"/>
                </a:cubicBezTo>
                <a:cubicBezTo>
                  <a:pt x="519" y="13"/>
                  <a:pt x="606" y="111"/>
                  <a:pt x="640" y="82"/>
                </a:cubicBezTo>
              </a:path>
            </a:pathLst>
          </a:custGeom>
          <a:noFill/>
          <a:ln w="38100" cap="flat" cmpd="sng">
            <a:solidFill>
              <a:srgbClr val="0066FF"/>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22" name="Freeform 10"/>
          <p:cNvSpPr>
            <a:spLocks/>
          </p:cNvSpPr>
          <p:nvPr/>
        </p:nvSpPr>
        <p:spPr bwMode="auto">
          <a:xfrm>
            <a:off x="2867025" y="3375025"/>
            <a:ext cx="1016000" cy="2376488"/>
          </a:xfrm>
          <a:custGeom>
            <a:avLst/>
            <a:gdLst>
              <a:gd name="T0" fmla="*/ 0 w 640"/>
              <a:gd name="T1" fmla="*/ 0 h 1497"/>
              <a:gd name="T2" fmla="*/ 137 w 640"/>
              <a:gd name="T3" fmla="*/ 137 h 1497"/>
              <a:gd name="T4" fmla="*/ 219 w 640"/>
              <a:gd name="T5" fmla="*/ 539 h 1497"/>
              <a:gd name="T6" fmla="*/ 237 w 640"/>
              <a:gd name="T7" fmla="*/ 1298 h 1497"/>
              <a:gd name="T8" fmla="*/ 375 w 640"/>
              <a:gd name="T9" fmla="*/ 1317 h 1497"/>
              <a:gd name="T10" fmla="*/ 475 w 640"/>
              <a:gd name="T11" fmla="*/ 219 h 1497"/>
              <a:gd name="T12" fmla="*/ 640 w 640"/>
              <a:gd name="T13" fmla="*/ 82 h 1497"/>
            </a:gdLst>
            <a:ahLst/>
            <a:cxnLst>
              <a:cxn ang="0">
                <a:pos x="T0" y="T1"/>
              </a:cxn>
              <a:cxn ang="0">
                <a:pos x="T2" y="T3"/>
              </a:cxn>
              <a:cxn ang="0">
                <a:pos x="T4" y="T5"/>
              </a:cxn>
              <a:cxn ang="0">
                <a:pos x="T6" y="T7"/>
              </a:cxn>
              <a:cxn ang="0">
                <a:pos x="T8" y="T9"/>
              </a:cxn>
              <a:cxn ang="0">
                <a:pos x="T10" y="T11"/>
              </a:cxn>
              <a:cxn ang="0">
                <a:pos x="T12" y="T13"/>
              </a:cxn>
            </a:cxnLst>
            <a:rect l="0" t="0" r="r" b="b"/>
            <a:pathLst>
              <a:path w="640" h="1497">
                <a:moveTo>
                  <a:pt x="0" y="0"/>
                </a:moveTo>
                <a:cubicBezTo>
                  <a:pt x="23" y="24"/>
                  <a:pt x="101" y="47"/>
                  <a:pt x="137" y="137"/>
                </a:cubicBezTo>
                <a:cubicBezTo>
                  <a:pt x="173" y="227"/>
                  <a:pt x="202" y="346"/>
                  <a:pt x="219" y="539"/>
                </a:cubicBezTo>
                <a:cubicBezTo>
                  <a:pt x="236" y="732"/>
                  <a:pt x="211" y="1168"/>
                  <a:pt x="237" y="1298"/>
                </a:cubicBezTo>
                <a:cubicBezTo>
                  <a:pt x="263" y="1428"/>
                  <a:pt x="335" y="1497"/>
                  <a:pt x="375" y="1317"/>
                </a:cubicBezTo>
                <a:cubicBezTo>
                  <a:pt x="415" y="1137"/>
                  <a:pt x="431" y="425"/>
                  <a:pt x="475" y="219"/>
                </a:cubicBezTo>
                <a:cubicBezTo>
                  <a:pt x="519" y="13"/>
                  <a:pt x="606" y="111"/>
                  <a:pt x="640" y="82"/>
                </a:cubicBezTo>
              </a:path>
            </a:pathLst>
          </a:custGeom>
          <a:noFill/>
          <a:ln w="38100" cap="flat" cmpd="sng">
            <a:solidFill>
              <a:srgbClr val="0066FF"/>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23" name="Freeform 11"/>
          <p:cNvSpPr>
            <a:spLocks/>
          </p:cNvSpPr>
          <p:nvPr/>
        </p:nvSpPr>
        <p:spPr bwMode="auto">
          <a:xfrm>
            <a:off x="3082925" y="3390900"/>
            <a:ext cx="1016000" cy="2376488"/>
          </a:xfrm>
          <a:custGeom>
            <a:avLst/>
            <a:gdLst>
              <a:gd name="T0" fmla="*/ 0 w 640"/>
              <a:gd name="T1" fmla="*/ 0 h 1497"/>
              <a:gd name="T2" fmla="*/ 137 w 640"/>
              <a:gd name="T3" fmla="*/ 137 h 1497"/>
              <a:gd name="T4" fmla="*/ 219 w 640"/>
              <a:gd name="T5" fmla="*/ 539 h 1497"/>
              <a:gd name="T6" fmla="*/ 237 w 640"/>
              <a:gd name="T7" fmla="*/ 1298 h 1497"/>
              <a:gd name="T8" fmla="*/ 375 w 640"/>
              <a:gd name="T9" fmla="*/ 1317 h 1497"/>
              <a:gd name="T10" fmla="*/ 475 w 640"/>
              <a:gd name="T11" fmla="*/ 219 h 1497"/>
              <a:gd name="T12" fmla="*/ 640 w 640"/>
              <a:gd name="T13" fmla="*/ 82 h 1497"/>
            </a:gdLst>
            <a:ahLst/>
            <a:cxnLst>
              <a:cxn ang="0">
                <a:pos x="T0" y="T1"/>
              </a:cxn>
              <a:cxn ang="0">
                <a:pos x="T2" y="T3"/>
              </a:cxn>
              <a:cxn ang="0">
                <a:pos x="T4" y="T5"/>
              </a:cxn>
              <a:cxn ang="0">
                <a:pos x="T6" y="T7"/>
              </a:cxn>
              <a:cxn ang="0">
                <a:pos x="T8" y="T9"/>
              </a:cxn>
              <a:cxn ang="0">
                <a:pos x="T10" y="T11"/>
              </a:cxn>
              <a:cxn ang="0">
                <a:pos x="T12" y="T13"/>
              </a:cxn>
            </a:cxnLst>
            <a:rect l="0" t="0" r="r" b="b"/>
            <a:pathLst>
              <a:path w="640" h="1497">
                <a:moveTo>
                  <a:pt x="0" y="0"/>
                </a:moveTo>
                <a:cubicBezTo>
                  <a:pt x="23" y="24"/>
                  <a:pt x="101" y="47"/>
                  <a:pt x="137" y="137"/>
                </a:cubicBezTo>
                <a:cubicBezTo>
                  <a:pt x="173" y="227"/>
                  <a:pt x="202" y="346"/>
                  <a:pt x="219" y="539"/>
                </a:cubicBezTo>
                <a:cubicBezTo>
                  <a:pt x="236" y="732"/>
                  <a:pt x="211" y="1168"/>
                  <a:pt x="237" y="1298"/>
                </a:cubicBezTo>
                <a:cubicBezTo>
                  <a:pt x="263" y="1428"/>
                  <a:pt x="335" y="1497"/>
                  <a:pt x="375" y="1317"/>
                </a:cubicBezTo>
                <a:cubicBezTo>
                  <a:pt x="415" y="1137"/>
                  <a:pt x="431" y="425"/>
                  <a:pt x="475" y="219"/>
                </a:cubicBezTo>
                <a:cubicBezTo>
                  <a:pt x="519" y="13"/>
                  <a:pt x="606" y="111"/>
                  <a:pt x="640" y="82"/>
                </a:cubicBezTo>
              </a:path>
            </a:pathLst>
          </a:custGeom>
          <a:noFill/>
          <a:ln w="38100" cap="flat" cmpd="sng">
            <a:solidFill>
              <a:srgbClr val="0000CC"/>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4524" name="Rectangle 12"/>
          <p:cNvSpPr>
            <a:spLocks noChangeArrowheads="1"/>
          </p:cNvSpPr>
          <p:nvPr/>
        </p:nvSpPr>
        <p:spPr bwMode="auto">
          <a:xfrm>
            <a:off x="187325" y="1198563"/>
            <a:ext cx="83756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cs typeface="Times New Roman" pitchFamily="18" charset="0"/>
              </a:rPr>
              <a:t>If substantial opacity: </a:t>
            </a:r>
            <a:r>
              <a:rPr lang="en-GB">
                <a:solidFill>
                  <a:srgbClr val="FFFF99"/>
                </a:solidFill>
                <a:latin typeface="Symbol" pitchFamily="18" charset="2"/>
                <a:cs typeface="Times New Roman" pitchFamily="18" charset="0"/>
              </a:rPr>
              <a:t>t&gt;&gt;t</a:t>
            </a:r>
            <a:r>
              <a:rPr lang="en-GB" baseline="-25000">
                <a:solidFill>
                  <a:srgbClr val="FFFF99"/>
                </a:solidFill>
                <a:cs typeface="Times New Roman" pitchFamily="18" charset="0"/>
              </a:rPr>
              <a:t>es</a:t>
            </a:r>
            <a:r>
              <a:rPr lang="en-GB">
                <a:solidFill>
                  <a:srgbClr val="FFFF99"/>
                </a:solidFill>
                <a:cs typeface="Times New Roman" pitchFamily="18" charset="0"/>
              </a:rPr>
              <a:t> so gravity  (1- </a:t>
            </a:r>
            <a:r>
              <a:rPr lang="en-GB">
                <a:solidFill>
                  <a:srgbClr val="FFFF99"/>
                </a:solidFill>
                <a:latin typeface="Symbol" pitchFamily="18" charset="2"/>
                <a:cs typeface="Times New Roman" pitchFamily="18" charset="0"/>
              </a:rPr>
              <a:t>t/t</a:t>
            </a:r>
            <a:r>
              <a:rPr lang="en-GB" baseline="-25000">
                <a:solidFill>
                  <a:srgbClr val="FFFF99"/>
                </a:solidFill>
                <a:cs typeface="Times New Roman" pitchFamily="18" charset="0"/>
              </a:rPr>
              <a:t>es</a:t>
            </a:r>
            <a:r>
              <a:rPr lang="en-GB">
                <a:solidFill>
                  <a:srgbClr val="FFFF99"/>
                </a:solidFill>
                <a:cs typeface="Times New Roman" pitchFamily="18" charset="0"/>
              </a:rPr>
              <a:t> </a:t>
            </a:r>
            <a:r>
              <a:rPr lang="en-GB" i="1">
                <a:solidFill>
                  <a:srgbClr val="FFFF99"/>
                </a:solidFill>
                <a:cs typeface="Times New Roman" pitchFamily="18" charset="0"/>
              </a:rPr>
              <a:t>L/L</a:t>
            </a:r>
            <a:r>
              <a:rPr lang="en-GB" i="1" baseline="-25000">
                <a:solidFill>
                  <a:srgbClr val="FFFF99"/>
                </a:solidFill>
                <a:cs typeface="Times New Roman" pitchFamily="18" charset="0"/>
              </a:rPr>
              <a:t>Edd</a:t>
            </a:r>
            <a:r>
              <a:rPr lang="en-GB">
                <a:solidFill>
                  <a:srgbClr val="FFFF99"/>
                </a:solidFill>
                <a:cs typeface="Times New Roman" pitchFamily="18" charset="0"/>
              </a:rPr>
              <a:t>) GM/R </a:t>
            </a:r>
          </a:p>
          <a:p>
            <a:pPr marL="342900" indent="-342900" algn="l">
              <a:lnSpc>
                <a:spcPct val="90000"/>
              </a:lnSpc>
              <a:spcBef>
                <a:spcPct val="20000"/>
              </a:spcBef>
              <a:buFontTx/>
              <a:buChar char="•"/>
            </a:pPr>
            <a:r>
              <a:rPr lang="en-GB">
                <a:solidFill>
                  <a:srgbClr val="FFFF99"/>
                </a:solidFill>
                <a:cs typeface="Times New Roman" pitchFamily="18" charset="0"/>
              </a:rPr>
              <a:t>Most opacity in UV resonance lines</a:t>
            </a:r>
          </a:p>
          <a:p>
            <a:pPr marL="342900" indent="-342900" algn="l">
              <a:lnSpc>
                <a:spcPct val="90000"/>
              </a:lnSpc>
              <a:spcBef>
                <a:spcPct val="20000"/>
              </a:spcBef>
              <a:buFontTx/>
              <a:buChar char="•"/>
            </a:pPr>
            <a:r>
              <a:rPr lang="en-GB">
                <a:solidFill>
                  <a:srgbClr val="FFFF99"/>
                </a:solidFill>
                <a:cs typeface="Times New Roman" pitchFamily="18" charset="0"/>
              </a:rPr>
              <a:t>Momentum absorbed in line accelerates wind so more momentum absorbed in line -  UV line driving at </a:t>
            </a:r>
            <a:r>
              <a:rPr lang="en-GB" i="1">
                <a:solidFill>
                  <a:srgbClr val="FFFF99"/>
                </a:solidFill>
                <a:cs typeface="Times New Roman" pitchFamily="18" charset="0"/>
              </a:rPr>
              <a:t>L&lt;&lt;L</a:t>
            </a:r>
            <a:r>
              <a:rPr lang="en-GB" i="1" baseline="-25000">
                <a:solidFill>
                  <a:srgbClr val="FFFF99"/>
                </a:solidFill>
                <a:cs typeface="Times New Roman" pitchFamily="18" charset="0"/>
              </a:rPr>
              <a:t>Edd</a:t>
            </a:r>
            <a:endParaRPr lang="en-GB">
              <a:solidFill>
                <a:srgbClr val="FFFF99"/>
              </a:solidFill>
              <a:cs typeface="Times New Roman" pitchFamily="18" charset="0"/>
            </a:endParaRPr>
          </a:p>
          <a:p>
            <a:pPr marL="342900" indent="-342900" algn="l">
              <a:lnSpc>
                <a:spcPct val="90000"/>
              </a:lnSpc>
              <a:spcBef>
                <a:spcPct val="20000"/>
              </a:spcBef>
              <a:buFontTx/>
              <a:buChar char="•"/>
            </a:pPr>
            <a:endParaRPr lang="en-GB" sz="1600">
              <a:solidFill>
                <a:srgbClr val="FFFF99"/>
              </a:solidFill>
              <a:cs typeface="Times New Roman" pitchFamily="18" charset="0"/>
            </a:endParaRPr>
          </a:p>
        </p:txBody>
      </p:sp>
      <p:sp>
        <p:nvSpPr>
          <p:cNvPr id="64525" name="Text Box 13"/>
          <p:cNvSpPr txBox="1">
            <a:spLocks noChangeArrowheads="1"/>
          </p:cNvSpPr>
          <p:nvPr/>
        </p:nvSpPr>
        <p:spPr bwMode="auto">
          <a:xfrm>
            <a:off x="1989138" y="5718175"/>
            <a:ext cx="264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rPr>
              <a:t>Log E</a:t>
            </a:r>
            <a:endParaRPr lang="en-US">
              <a:solidFill>
                <a:schemeClr val="bg1"/>
              </a:solidFill>
            </a:endParaRPr>
          </a:p>
        </p:txBody>
      </p:sp>
      <p:sp>
        <p:nvSpPr>
          <p:cNvPr id="64526" name="Text Box 14"/>
          <p:cNvSpPr txBox="1">
            <a:spLocks noChangeArrowheads="1"/>
          </p:cNvSpPr>
          <p:nvPr/>
        </p:nvSpPr>
        <p:spPr bwMode="auto">
          <a:xfrm rot="-5400000">
            <a:off x="-379412" y="3916363"/>
            <a:ext cx="264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rPr>
              <a:t>Log </a:t>
            </a:r>
            <a:r>
              <a:rPr lang="en-GB">
                <a:solidFill>
                  <a:schemeClr val="bg1"/>
                </a:solidFill>
                <a:latin typeface="Symbol" pitchFamily="18" charset="2"/>
              </a:rPr>
              <a:t>n</a:t>
            </a:r>
            <a:r>
              <a:rPr lang="en-GB">
                <a:solidFill>
                  <a:schemeClr val="bg1"/>
                </a:solidFill>
              </a:rPr>
              <a:t>f</a:t>
            </a:r>
            <a:r>
              <a:rPr lang="en-GB">
                <a:solidFill>
                  <a:schemeClr val="bg1"/>
                </a:solidFill>
                <a:latin typeface="Symbol" pitchFamily="18" charset="2"/>
              </a:rPr>
              <a:t>n</a:t>
            </a:r>
            <a:endParaRPr lang="en-US">
              <a:solidFill>
                <a:schemeClr val="bg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0" grpId="0" animBg="1"/>
      <p:bldP spid="64521" grpId="0" animBg="1"/>
      <p:bldP spid="64522" grpId="0" animBg="1"/>
      <p:bldP spid="645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0"/>
            <a:ext cx="7553325" cy="1143000"/>
          </a:xfrm>
        </p:spPr>
        <p:txBody>
          <a:bodyPr/>
          <a:lstStyle/>
          <a:p>
            <a:r>
              <a:rPr lang="en-US" sz="3200" b="1">
                <a:solidFill>
                  <a:srgbClr val="FFCC00"/>
                </a:solidFill>
              </a:rPr>
              <a:t>UV line driven Winds</a:t>
            </a:r>
            <a:endParaRPr lang="en-US">
              <a:solidFill>
                <a:srgbClr val="FFCC00"/>
              </a:solidFill>
            </a:endParaRPr>
          </a:p>
        </p:txBody>
      </p:sp>
      <p:sp>
        <p:nvSpPr>
          <p:cNvPr id="65539" name="Rectangle 3"/>
          <p:cNvSpPr>
            <a:spLocks noChangeArrowheads="1"/>
          </p:cNvSpPr>
          <p:nvPr/>
        </p:nvSpPr>
        <p:spPr bwMode="auto">
          <a:xfrm>
            <a:off x="187325" y="1198563"/>
            <a:ext cx="83756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cs typeface="Times New Roman" pitchFamily="18" charset="0"/>
              </a:rPr>
              <a:t>If substantial opacity: </a:t>
            </a:r>
            <a:r>
              <a:rPr lang="en-GB">
                <a:solidFill>
                  <a:srgbClr val="FFFF99"/>
                </a:solidFill>
                <a:latin typeface="Symbol" pitchFamily="18" charset="2"/>
                <a:cs typeface="Times New Roman" pitchFamily="18" charset="0"/>
              </a:rPr>
              <a:t>t&gt;&gt;t</a:t>
            </a:r>
            <a:r>
              <a:rPr lang="en-GB" baseline="-25000">
                <a:solidFill>
                  <a:srgbClr val="FFFF99"/>
                </a:solidFill>
                <a:cs typeface="Times New Roman" pitchFamily="18" charset="0"/>
              </a:rPr>
              <a:t>es</a:t>
            </a:r>
            <a:r>
              <a:rPr lang="en-GB">
                <a:solidFill>
                  <a:srgbClr val="FFFF99"/>
                </a:solidFill>
                <a:cs typeface="Times New Roman" pitchFamily="18" charset="0"/>
              </a:rPr>
              <a:t> so gravity  (1- </a:t>
            </a:r>
            <a:r>
              <a:rPr lang="en-GB">
                <a:solidFill>
                  <a:srgbClr val="FFFF99"/>
                </a:solidFill>
                <a:latin typeface="Symbol" pitchFamily="18" charset="2"/>
                <a:cs typeface="Times New Roman" pitchFamily="18" charset="0"/>
              </a:rPr>
              <a:t>t/t</a:t>
            </a:r>
            <a:r>
              <a:rPr lang="en-GB" baseline="-25000">
                <a:solidFill>
                  <a:srgbClr val="FFFF99"/>
                </a:solidFill>
                <a:cs typeface="Times New Roman" pitchFamily="18" charset="0"/>
              </a:rPr>
              <a:t>es</a:t>
            </a:r>
            <a:r>
              <a:rPr lang="en-GB">
                <a:solidFill>
                  <a:srgbClr val="FFFF99"/>
                </a:solidFill>
                <a:cs typeface="Times New Roman" pitchFamily="18" charset="0"/>
              </a:rPr>
              <a:t> </a:t>
            </a:r>
            <a:r>
              <a:rPr lang="en-GB" i="1">
                <a:solidFill>
                  <a:srgbClr val="FFFF99"/>
                </a:solidFill>
                <a:cs typeface="Times New Roman" pitchFamily="18" charset="0"/>
              </a:rPr>
              <a:t>L/L</a:t>
            </a:r>
            <a:r>
              <a:rPr lang="en-GB" i="1" baseline="-25000">
                <a:solidFill>
                  <a:srgbClr val="FFFF99"/>
                </a:solidFill>
                <a:cs typeface="Times New Roman" pitchFamily="18" charset="0"/>
              </a:rPr>
              <a:t>Edd</a:t>
            </a:r>
            <a:r>
              <a:rPr lang="en-GB">
                <a:solidFill>
                  <a:srgbClr val="FFFF99"/>
                </a:solidFill>
                <a:cs typeface="Times New Roman" pitchFamily="18" charset="0"/>
              </a:rPr>
              <a:t>) GM/R </a:t>
            </a:r>
          </a:p>
          <a:p>
            <a:pPr marL="342900" indent="-342900" algn="l">
              <a:lnSpc>
                <a:spcPct val="90000"/>
              </a:lnSpc>
              <a:spcBef>
                <a:spcPct val="20000"/>
              </a:spcBef>
              <a:buFontTx/>
              <a:buChar char="•"/>
            </a:pPr>
            <a:r>
              <a:rPr lang="en-GB">
                <a:solidFill>
                  <a:srgbClr val="FFFF99"/>
                </a:solidFill>
                <a:cs typeface="Times New Roman" pitchFamily="18" charset="0"/>
              </a:rPr>
              <a:t>Most opacity in UV resonance lines</a:t>
            </a:r>
          </a:p>
          <a:p>
            <a:pPr marL="342900" indent="-342900" algn="l">
              <a:lnSpc>
                <a:spcPct val="90000"/>
              </a:lnSpc>
              <a:spcBef>
                <a:spcPct val="20000"/>
              </a:spcBef>
              <a:buFontTx/>
              <a:buChar char="•"/>
            </a:pPr>
            <a:r>
              <a:rPr lang="en-GB">
                <a:solidFill>
                  <a:srgbClr val="FFFF99"/>
                </a:solidFill>
                <a:cs typeface="Times New Roman" pitchFamily="18" charset="0"/>
              </a:rPr>
              <a:t>Momentum absorbed in line accelerates wind so more momentum absorbed in line -  UV line driving at </a:t>
            </a:r>
            <a:r>
              <a:rPr lang="en-GB" i="1">
                <a:solidFill>
                  <a:srgbClr val="FFFF99"/>
                </a:solidFill>
                <a:cs typeface="Times New Roman" pitchFamily="18" charset="0"/>
              </a:rPr>
              <a:t>L&lt;&lt;L</a:t>
            </a:r>
            <a:r>
              <a:rPr lang="en-GB" i="1" baseline="-25000">
                <a:solidFill>
                  <a:srgbClr val="FFFF99"/>
                </a:solidFill>
                <a:cs typeface="Times New Roman" pitchFamily="18" charset="0"/>
              </a:rPr>
              <a:t>Edd</a:t>
            </a:r>
            <a:endParaRPr lang="en-GB">
              <a:solidFill>
                <a:srgbClr val="FFFF99"/>
              </a:solidFill>
              <a:cs typeface="Times New Roman" pitchFamily="18" charset="0"/>
            </a:endParaRPr>
          </a:p>
          <a:p>
            <a:pPr marL="342900" indent="-342900" algn="l">
              <a:lnSpc>
                <a:spcPct val="90000"/>
              </a:lnSpc>
              <a:spcBef>
                <a:spcPct val="20000"/>
              </a:spcBef>
              <a:buFontTx/>
              <a:buChar char="•"/>
            </a:pPr>
            <a:endParaRPr lang="en-GB" sz="1600">
              <a:solidFill>
                <a:srgbClr val="FFFF99"/>
              </a:solidFill>
              <a:cs typeface="Times New Roman" pitchFamily="18" charset="0"/>
            </a:endParaRPr>
          </a:p>
        </p:txBody>
      </p:sp>
      <p:sp>
        <p:nvSpPr>
          <p:cNvPr id="65540" name="Line 4"/>
          <p:cNvSpPr>
            <a:spLocks noChangeShapeType="1"/>
          </p:cNvSpPr>
          <p:nvPr/>
        </p:nvSpPr>
        <p:spPr bwMode="auto">
          <a:xfrm flipV="1">
            <a:off x="1249363" y="2989263"/>
            <a:ext cx="0" cy="272891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5541" name="Line 5"/>
          <p:cNvSpPr>
            <a:spLocks noChangeShapeType="1"/>
          </p:cNvSpPr>
          <p:nvPr/>
        </p:nvSpPr>
        <p:spPr bwMode="auto">
          <a:xfrm flipV="1">
            <a:off x="1236663" y="5705475"/>
            <a:ext cx="4600575"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5542" name="Freeform 6"/>
          <p:cNvSpPr>
            <a:spLocks/>
          </p:cNvSpPr>
          <p:nvPr/>
        </p:nvSpPr>
        <p:spPr bwMode="auto">
          <a:xfrm>
            <a:off x="1247775" y="3381375"/>
            <a:ext cx="727075" cy="1588"/>
          </a:xfrm>
          <a:custGeom>
            <a:avLst/>
            <a:gdLst>
              <a:gd name="T0" fmla="*/ 0 w 458"/>
              <a:gd name="T1" fmla="*/ 0 h 1"/>
              <a:gd name="T2" fmla="*/ 458 w 458"/>
              <a:gd name="T3" fmla="*/ 0 h 1"/>
            </a:gdLst>
            <a:ahLst/>
            <a:cxnLst>
              <a:cxn ang="0">
                <a:pos x="T0" y="T1"/>
              </a:cxn>
              <a:cxn ang="0">
                <a:pos x="T2" y="T3"/>
              </a:cxn>
            </a:cxnLst>
            <a:rect l="0" t="0" r="r" b="b"/>
            <a:pathLst>
              <a:path w="458" h="1">
                <a:moveTo>
                  <a:pt x="0" y="0"/>
                </a:moveTo>
                <a:lnTo>
                  <a:pt x="458" y="0"/>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5543" name="Freeform 7"/>
          <p:cNvSpPr>
            <a:spLocks/>
          </p:cNvSpPr>
          <p:nvPr/>
        </p:nvSpPr>
        <p:spPr bwMode="auto">
          <a:xfrm>
            <a:off x="1901825" y="3314700"/>
            <a:ext cx="2424113" cy="2546350"/>
          </a:xfrm>
          <a:custGeom>
            <a:avLst/>
            <a:gdLst>
              <a:gd name="T0" fmla="*/ 0 w 1527"/>
              <a:gd name="T1" fmla="*/ 42 h 1604"/>
              <a:gd name="T2" fmla="*/ 201 w 1527"/>
              <a:gd name="T3" fmla="*/ 189 h 1604"/>
              <a:gd name="T4" fmla="*/ 283 w 1527"/>
              <a:gd name="T5" fmla="*/ 591 h 1604"/>
              <a:gd name="T6" fmla="*/ 356 w 1527"/>
              <a:gd name="T7" fmla="*/ 1322 h 1604"/>
              <a:gd name="T8" fmla="*/ 503 w 1527"/>
              <a:gd name="T9" fmla="*/ 1487 h 1604"/>
              <a:gd name="T10" fmla="*/ 731 w 1527"/>
              <a:gd name="T11" fmla="*/ 1514 h 1604"/>
              <a:gd name="T12" fmla="*/ 978 w 1527"/>
              <a:gd name="T13" fmla="*/ 1496 h 1604"/>
              <a:gd name="T14" fmla="*/ 1069 w 1527"/>
              <a:gd name="T15" fmla="*/ 1478 h 1604"/>
              <a:gd name="T16" fmla="*/ 1124 w 1527"/>
              <a:gd name="T17" fmla="*/ 1395 h 1604"/>
              <a:gd name="T18" fmla="*/ 1207 w 1527"/>
              <a:gd name="T19" fmla="*/ 225 h 1604"/>
              <a:gd name="T20" fmla="*/ 1527 w 1527"/>
              <a:gd name="T21" fmla="*/ 42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7" h="1604">
                <a:moveTo>
                  <a:pt x="0" y="42"/>
                </a:moveTo>
                <a:cubicBezTo>
                  <a:pt x="32" y="66"/>
                  <a:pt x="154" y="98"/>
                  <a:pt x="201" y="189"/>
                </a:cubicBezTo>
                <a:cubicBezTo>
                  <a:pt x="248" y="280"/>
                  <a:pt x="257" y="402"/>
                  <a:pt x="283" y="591"/>
                </a:cubicBezTo>
                <a:cubicBezTo>
                  <a:pt x="309" y="780"/>
                  <a:pt x="319" y="1173"/>
                  <a:pt x="356" y="1322"/>
                </a:cubicBezTo>
                <a:cubicBezTo>
                  <a:pt x="393" y="1471"/>
                  <a:pt x="441" y="1455"/>
                  <a:pt x="503" y="1487"/>
                </a:cubicBezTo>
                <a:cubicBezTo>
                  <a:pt x="565" y="1519"/>
                  <a:pt x="652" y="1513"/>
                  <a:pt x="731" y="1514"/>
                </a:cubicBezTo>
                <a:cubicBezTo>
                  <a:pt x="810" y="1515"/>
                  <a:pt x="922" y="1502"/>
                  <a:pt x="978" y="1496"/>
                </a:cubicBezTo>
                <a:cubicBezTo>
                  <a:pt x="1034" y="1490"/>
                  <a:pt x="1045" y="1495"/>
                  <a:pt x="1069" y="1478"/>
                </a:cubicBezTo>
                <a:cubicBezTo>
                  <a:pt x="1093" y="1461"/>
                  <a:pt x="1101" y="1604"/>
                  <a:pt x="1124" y="1395"/>
                </a:cubicBezTo>
                <a:cubicBezTo>
                  <a:pt x="1260" y="1188"/>
                  <a:pt x="1140" y="450"/>
                  <a:pt x="1207" y="225"/>
                </a:cubicBezTo>
                <a:cubicBezTo>
                  <a:pt x="1274" y="0"/>
                  <a:pt x="1460" y="80"/>
                  <a:pt x="1527" y="42"/>
                </a:cubicBez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65544" name="Freeform 8"/>
          <p:cNvSpPr>
            <a:spLocks/>
          </p:cNvSpPr>
          <p:nvPr/>
        </p:nvSpPr>
        <p:spPr bwMode="auto">
          <a:xfrm>
            <a:off x="4340225" y="3381375"/>
            <a:ext cx="1682750" cy="1588"/>
          </a:xfrm>
          <a:custGeom>
            <a:avLst/>
            <a:gdLst>
              <a:gd name="T0" fmla="*/ 0 w 1060"/>
              <a:gd name="T1" fmla="*/ 0 h 1"/>
              <a:gd name="T2" fmla="*/ 1060 w 1060"/>
              <a:gd name="T3" fmla="*/ 0 h 1"/>
            </a:gdLst>
            <a:ahLst/>
            <a:cxnLst>
              <a:cxn ang="0">
                <a:pos x="T0" y="T1"/>
              </a:cxn>
              <a:cxn ang="0">
                <a:pos x="T2" y="T3"/>
              </a:cxn>
            </a:cxnLst>
            <a:rect l="0" t="0" r="r" b="b"/>
            <a:pathLst>
              <a:path w="1060" h="1">
                <a:moveTo>
                  <a:pt x="0" y="0"/>
                </a:moveTo>
                <a:lnTo>
                  <a:pt x="1060" y="0"/>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65545" name="Text Box 9"/>
          <p:cNvSpPr txBox="1">
            <a:spLocks noChangeArrowheads="1"/>
          </p:cNvSpPr>
          <p:nvPr/>
        </p:nvSpPr>
        <p:spPr bwMode="auto">
          <a:xfrm>
            <a:off x="1989138" y="5718175"/>
            <a:ext cx="264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rPr>
              <a:t>Log E</a:t>
            </a:r>
            <a:endParaRPr lang="en-US">
              <a:solidFill>
                <a:schemeClr val="bg1"/>
              </a:solidFill>
            </a:endParaRPr>
          </a:p>
        </p:txBody>
      </p:sp>
      <p:sp>
        <p:nvSpPr>
          <p:cNvPr id="65546" name="Text Box 10"/>
          <p:cNvSpPr txBox="1">
            <a:spLocks noChangeArrowheads="1"/>
          </p:cNvSpPr>
          <p:nvPr/>
        </p:nvSpPr>
        <p:spPr bwMode="auto">
          <a:xfrm rot="-5400000">
            <a:off x="-379412" y="3916363"/>
            <a:ext cx="264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bg1"/>
                </a:solidFill>
              </a:rPr>
              <a:t>Log </a:t>
            </a:r>
            <a:r>
              <a:rPr lang="en-GB">
                <a:solidFill>
                  <a:schemeClr val="bg1"/>
                </a:solidFill>
                <a:latin typeface="Symbol" pitchFamily="18" charset="2"/>
              </a:rPr>
              <a:t>n</a:t>
            </a:r>
            <a:r>
              <a:rPr lang="en-GB">
                <a:solidFill>
                  <a:schemeClr val="bg1"/>
                </a:solidFill>
              </a:rPr>
              <a:t>f</a:t>
            </a:r>
            <a:r>
              <a:rPr lang="en-GB">
                <a:solidFill>
                  <a:schemeClr val="bg1"/>
                </a:solidFill>
                <a:latin typeface="Symbol" pitchFamily="18" charset="2"/>
              </a:rPr>
              <a:t>n</a:t>
            </a:r>
            <a:endParaRPr lang="en-US">
              <a:solidFill>
                <a:schemeClr val="bg1"/>
              </a:solidFill>
              <a:latin typeface="Symbol" pitchFamily="18" charset="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0"/>
            <a:ext cx="7553325" cy="1143000"/>
          </a:xfrm>
        </p:spPr>
        <p:txBody>
          <a:bodyPr/>
          <a:lstStyle/>
          <a:p>
            <a:r>
              <a:rPr lang="en-US" sz="3200" b="1">
                <a:solidFill>
                  <a:srgbClr val="FFCC00"/>
                </a:solidFill>
              </a:rPr>
              <a:t>UV line driven Winds in AGN?</a:t>
            </a:r>
            <a:endParaRPr lang="en-US">
              <a:solidFill>
                <a:srgbClr val="FFCC00"/>
              </a:solidFill>
            </a:endParaRPr>
          </a:p>
        </p:txBody>
      </p:sp>
      <p:sp>
        <p:nvSpPr>
          <p:cNvPr id="66563" name="Rectangle 3"/>
          <p:cNvSpPr>
            <a:spLocks noChangeArrowheads="1"/>
          </p:cNvSpPr>
          <p:nvPr/>
        </p:nvSpPr>
        <p:spPr bwMode="auto">
          <a:xfrm>
            <a:off x="158750" y="492125"/>
            <a:ext cx="83756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pPr>
            <a:endParaRPr lang="en-GB">
              <a:solidFill>
                <a:srgbClr val="FFFF99"/>
              </a:solidFill>
              <a:cs typeface="Times New Roman" pitchFamily="18" charset="0"/>
            </a:endParaRPr>
          </a:p>
          <a:p>
            <a:pPr marL="342900" indent="-342900" algn="l">
              <a:lnSpc>
                <a:spcPct val="90000"/>
              </a:lnSpc>
              <a:spcBef>
                <a:spcPct val="20000"/>
              </a:spcBef>
              <a:buFontTx/>
              <a:buChar char="•"/>
            </a:pPr>
            <a:r>
              <a:rPr lang="en-GB">
                <a:solidFill>
                  <a:srgbClr val="FFFF99"/>
                </a:solidFill>
                <a:cs typeface="Times New Roman" pitchFamily="18" charset="0"/>
              </a:rPr>
              <a:t>Surprisingly hard to do as X-ray source as well ! </a:t>
            </a:r>
          </a:p>
          <a:p>
            <a:pPr marL="342900" indent="-342900" algn="l">
              <a:lnSpc>
                <a:spcPct val="90000"/>
              </a:lnSpc>
              <a:spcBef>
                <a:spcPct val="20000"/>
              </a:spcBef>
              <a:buFontTx/>
              <a:buChar char="•"/>
            </a:pPr>
            <a:r>
              <a:rPr lang="en-GB">
                <a:solidFill>
                  <a:srgbClr val="FFFF99"/>
                </a:solidFill>
                <a:cs typeface="Times New Roman" pitchFamily="18" charset="0"/>
              </a:rPr>
              <a:t>UV bright disc launches vertical wind. Rises up but then illuminated by central X-ray source which overionises it so that no UV transitions! Only X-ray lines and these don’t absorb as much momentum L</a:t>
            </a:r>
            <a:r>
              <a:rPr lang="en-GB" baseline="-25000">
                <a:solidFill>
                  <a:srgbClr val="FFFF99"/>
                </a:solidFill>
                <a:cs typeface="Times New Roman" pitchFamily="18" charset="0"/>
              </a:rPr>
              <a:t>x</a:t>
            </a:r>
            <a:r>
              <a:rPr lang="en-GB">
                <a:solidFill>
                  <a:srgbClr val="FFFF99"/>
                </a:solidFill>
                <a:cs typeface="Times New Roman" pitchFamily="18" charset="0"/>
              </a:rPr>
              <a:t> &lt;&lt; L</a:t>
            </a:r>
            <a:r>
              <a:rPr lang="en-GB" baseline="-25000">
                <a:solidFill>
                  <a:srgbClr val="FFFF99"/>
                </a:solidFill>
                <a:cs typeface="Times New Roman" pitchFamily="18" charset="0"/>
              </a:rPr>
              <a:t>UV</a:t>
            </a:r>
          </a:p>
          <a:p>
            <a:pPr marL="342900" indent="-342900" algn="l">
              <a:lnSpc>
                <a:spcPct val="90000"/>
              </a:lnSpc>
              <a:spcBef>
                <a:spcPct val="20000"/>
              </a:spcBef>
              <a:buFontTx/>
              <a:buChar char="•"/>
            </a:pPr>
            <a:r>
              <a:rPr lang="en-GB">
                <a:solidFill>
                  <a:srgbClr val="FFFF99"/>
                </a:solidFill>
                <a:cs typeface="Times New Roman" pitchFamily="18" charset="0"/>
              </a:rPr>
              <a:t>AGN and CV discs are bright UV sources so power big winds especially when not much X-ray emission </a:t>
            </a:r>
          </a:p>
        </p:txBody>
      </p:sp>
      <p:pic>
        <p:nvPicPr>
          <p:cNvPr id="66564" name="Picture 4" descr="proga200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18248" t="49689" r="38782" b="36728"/>
          <a:stretch>
            <a:fillRect/>
          </a:stretch>
        </p:blipFill>
        <p:spPr bwMode="auto">
          <a:xfrm>
            <a:off x="976313" y="3454400"/>
            <a:ext cx="6780212" cy="3033713"/>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5878513" y="6475413"/>
            <a:ext cx="2582862" cy="336550"/>
          </a:xfrm>
          <a:prstGeom prst="rect">
            <a:avLst/>
          </a:prstGeom>
          <a:noFill/>
          <a:ln>
            <a:noFill/>
          </a:ln>
          <a:effectLst/>
          <a:extLst>
            <a:ext uri="{909E8E84-426E-40DD-AFC4-6F175D3DCCD1}">
              <a14:hiddenFill xmlns:a14="http://schemas.microsoft.com/office/drawing/2010/main">
                <a:gradFill rotWithShape="0">
                  <a:gsLst>
                    <a:gs pos="0">
                      <a:srgbClr val="99CCFF"/>
                    </a:gs>
                    <a:gs pos="100000">
                      <a:srgbClr val="465E75"/>
                    </a:gs>
                  </a:gsLst>
                  <a:lin ang="162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GB" sz="1600">
                <a:solidFill>
                  <a:srgbClr val="FFFF99"/>
                </a:solidFill>
              </a:rPr>
              <a:t>Proga 2003</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1312863"/>
            <a:ext cx="34385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BUT also beginning to see absorbers which are much more highly ionised. And have higher column and velocity</a:t>
            </a:r>
          </a:p>
          <a:p>
            <a:pPr marL="342900" indent="-342900" algn="l">
              <a:lnSpc>
                <a:spcPct val="90000"/>
              </a:lnSpc>
              <a:spcBef>
                <a:spcPct val="20000"/>
              </a:spcBef>
              <a:buFontTx/>
              <a:buChar char="•"/>
            </a:pPr>
            <a:r>
              <a:rPr lang="en-GB">
                <a:solidFill>
                  <a:srgbClr val="FFFF99"/>
                </a:solidFill>
              </a:rPr>
              <a:t>PDS456 even more extreme </a:t>
            </a:r>
            <a:r>
              <a:rPr lang="en-US">
                <a:solidFill>
                  <a:srgbClr val="FFFF99"/>
                </a:solidFill>
              </a:rPr>
              <a:t>Pair of blue-shifted absorption lines observed with Suzaku at</a:t>
            </a:r>
            <a:r>
              <a:rPr lang="en-US">
                <a:solidFill>
                  <a:srgbClr val="0C1CC7"/>
                </a:solidFill>
              </a:rPr>
              <a:t> </a:t>
            </a:r>
            <a:r>
              <a:rPr lang="en-US">
                <a:solidFill>
                  <a:srgbClr val="FFFF99"/>
                </a:solidFill>
              </a:rPr>
              <a:t>9.08/9.66 keV</a:t>
            </a:r>
            <a:r>
              <a:rPr lang="en-US">
                <a:solidFill>
                  <a:srgbClr val="0C1CC7"/>
                </a:solidFill>
              </a:rPr>
              <a:t> </a:t>
            </a:r>
            <a:r>
              <a:rPr lang="en-US">
                <a:solidFill>
                  <a:srgbClr val="FFFF99"/>
                </a:solidFill>
              </a:rPr>
              <a:t>(rest frame) or</a:t>
            </a:r>
            <a:r>
              <a:rPr lang="en-US">
                <a:solidFill>
                  <a:srgbClr val="0C1CC7"/>
                </a:solidFill>
              </a:rPr>
              <a:t> </a:t>
            </a:r>
            <a:r>
              <a:rPr lang="en-US">
                <a:solidFill>
                  <a:srgbClr val="FFFF99"/>
                </a:solidFill>
              </a:rPr>
              <a:t>7.68/8.15 keV</a:t>
            </a:r>
            <a:r>
              <a:rPr lang="en-US">
                <a:solidFill>
                  <a:srgbClr val="0C1CC7"/>
                </a:solidFill>
              </a:rPr>
              <a:t> </a:t>
            </a:r>
            <a:r>
              <a:rPr lang="en-US">
                <a:solidFill>
                  <a:srgbClr val="FFFF99"/>
                </a:solidFill>
              </a:rPr>
              <a:t>(observed) 0.26/0.32c L</a:t>
            </a:r>
            <a:r>
              <a:rPr lang="en-US" baseline="-25000">
                <a:solidFill>
                  <a:srgbClr val="FFFF99"/>
                </a:solidFill>
              </a:rPr>
              <a:t>KE</a:t>
            </a:r>
            <a:r>
              <a:rPr lang="en-US">
                <a:solidFill>
                  <a:srgbClr val="FFFF99"/>
                </a:solidFill>
              </a:rPr>
              <a:t>~L</a:t>
            </a:r>
            <a:r>
              <a:rPr lang="en-US" baseline="-25000">
                <a:solidFill>
                  <a:srgbClr val="FFFF99"/>
                </a:solidFill>
              </a:rPr>
              <a:t>rad</a:t>
            </a:r>
          </a:p>
          <a:p>
            <a:pPr marL="342900" indent="-342900" algn="l">
              <a:lnSpc>
                <a:spcPct val="90000"/>
              </a:lnSpc>
              <a:spcBef>
                <a:spcPct val="20000"/>
              </a:spcBef>
              <a:buFontTx/>
              <a:buChar char="•"/>
            </a:pPr>
            <a:endParaRPr lang="en-GB">
              <a:solidFill>
                <a:srgbClr val="FFFF99"/>
              </a:solidFill>
            </a:endParaRPr>
          </a:p>
        </p:txBody>
      </p:sp>
      <p:pic>
        <p:nvPicPr>
          <p:cNvPr id="59395"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72085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Rectangle 4"/>
          <p:cNvSpPr>
            <a:spLocks noGrp="1" noChangeArrowheads="1"/>
          </p:cNvSpPr>
          <p:nvPr>
            <p:ph type="title"/>
          </p:nvPr>
        </p:nvSpPr>
        <p:spPr>
          <a:xfrm>
            <a:off x="0" y="0"/>
            <a:ext cx="9144000" cy="1143000"/>
          </a:xfrm>
          <a:noFill/>
          <a:ln/>
        </p:spPr>
        <p:txBody>
          <a:bodyPr/>
          <a:lstStyle/>
          <a:p>
            <a:r>
              <a:rPr lang="en-US" sz="3200" b="1">
                <a:solidFill>
                  <a:srgbClr val="FFCC00"/>
                </a:solidFill>
              </a:rPr>
              <a:t>X-ray absorption: high ionisation/column/v</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9875" y="0"/>
            <a:ext cx="8516938" cy="1143000"/>
          </a:xfrm>
        </p:spPr>
        <p:txBody>
          <a:bodyPr/>
          <a:lstStyle/>
          <a:p>
            <a:r>
              <a:rPr lang="en-US" sz="3200" b="1">
                <a:solidFill>
                  <a:srgbClr val="FFCC00"/>
                </a:solidFill>
              </a:rPr>
              <a:t>X-ray absorption: high ionisation/column/v</a:t>
            </a:r>
            <a:endParaRPr lang="en-US">
              <a:solidFill>
                <a:srgbClr val="FFCC00"/>
              </a:solidFill>
            </a:endParaRPr>
          </a:p>
        </p:txBody>
      </p:sp>
      <p:sp>
        <p:nvSpPr>
          <p:cNvPr id="58371" name="Rectangle 3"/>
          <p:cNvSpPr>
            <a:spLocks noChangeArrowheads="1"/>
          </p:cNvSpPr>
          <p:nvPr/>
        </p:nvSpPr>
        <p:spPr bwMode="auto">
          <a:xfrm>
            <a:off x="0" y="1312863"/>
            <a:ext cx="34385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BUT also beginning to see absorbers which are much more highly ionised. And have higher column and velocity</a:t>
            </a:r>
          </a:p>
          <a:p>
            <a:pPr marL="342900" indent="-342900" algn="l">
              <a:lnSpc>
                <a:spcPct val="90000"/>
              </a:lnSpc>
              <a:spcBef>
                <a:spcPct val="20000"/>
              </a:spcBef>
              <a:buFontTx/>
              <a:buChar char="•"/>
            </a:pPr>
            <a:r>
              <a:rPr lang="en-GB">
                <a:solidFill>
                  <a:srgbClr val="FFFF99"/>
                </a:solidFill>
              </a:rPr>
              <a:t>IC4329a see He and H-like Fe K</a:t>
            </a:r>
            <a:r>
              <a:rPr lang="en-GB">
                <a:solidFill>
                  <a:srgbClr val="FFFF99"/>
                </a:solidFill>
                <a:latin typeface="Symbol" pitchFamily="18" charset="2"/>
              </a:rPr>
              <a:t>a</a:t>
            </a:r>
            <a:r>
              <a:rPr lang="en-GB">
                <a:solidFill>
                  <a:srgbClr val="FFFF99"/>
                </a:solidFill>
              </a:rPr>
              <a:t>! H-like is </a:t>
            </a:r>
            <a:r>
              <a:rPr lang="en-US">
                <a:solidFill>
                  <a:srgbClr val="FFFF99"/>
                </a:solidFill>
              </a:rPr>
              <a:t>7.68 keV</a:t>
            </a:r>
            <a:r>
              <a:rPr lang="en-US"/>
              <a:t> </a:t>
            </a:r>
            <a:r>
              <a:rPr lang="en-US">
                <a:solidFill>
                  <a:srgbClr val="FFFF99"/>
                </a:solidFill>
              </a:rPr>
              <a:t>(rest-frame), 7.5 keV (observed) so outflow v~0.1c </a:t>
            </a:r>
            <a:r>
              <a:rPr lang="en-US" sz="1600">
                <a:solidFill>
                  <a:srgbClr val="FFFF99"/>
                </a:solidFill>
              </a:rPr>
              <a:t>Markowicz et al 2006</a:t>
            </a:r>
            <a:endParaRPr lang="en-US" sz="1600">
              <a:solidFill>
                <a:srgbClr val="FF0000"/>
              </a:solidFill>
            </a:endParaRPr>
          </a:p>
        </p:txBody>
      </p:sp>
      <p:pic>
        <p:nvPicPr>
          <p:cNvPr id="58372"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65538" y="1662113"/>
            <a:ext cx="54784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3" name="Rectangle 5"/>
          <p:cNvSpPr>
            <a:spLocks noChangeArrowheads="1"/>
          </p:cNvSpPr>
          <p:nvPr/>
        </p:nvSpPr>
        <p:spPr bwMode="auto">
          <a:xfrm>
            <a:off x="7556500" y="3302000"/>
            <a:ext cx="46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50000"/>
              </a:spcBef>
            </a:pPr>
            <a:r>
              <a:rPr lang="en-US" sz="3600" b="1">
                <a:solidFill>
                  <a:schemeClr val="accent2"/>
                </a:solidFill>
                <a:latin typeface="Times" charset="0"/>
                <a:sym typeface="Symbol" pitchFamily="18" charset="2"/>
              </a:rPr>
              <a:t></a:t>
            </a:r>
          </a:p>
        </p:txBody>
      </p:sp>
      <p:sp>
        <p:nvSpPr>
          <p:cNvPr id="58374" name="Rectangle 6"/>
          <p:cNvSpPr>
            <a:spLocks noChangeArrowheads="1"/>
          </p:cNvSpPr>
          <p:nvPr/>
        </p:nvSpPr>
        <p:spPr bwMode="auto">
          <a:xfrm>
            <a:off x="6656388" y="4635500"/>
            <a:ext cx="46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50000"/>
              </a:spcBef>
            </a:pPr>
            <a:r>
              <a:rPr lang="en-US" sz="3600" b="1">
                <a:solidFill>
                  <a:srgbClr val="FF0000"/>
                </a:solidFill>
                <a:latin typeface="Times" charset="0"/>
                <a:sym typeface="Symbol" pitchFamily="18" charset="2"/>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388" y="1581150"/>
            <a:ext cx="3692525" cy="4700588"/>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ChangeArrowheads="1"/>
          </p:cNvSpPr>
          <p:nvPr/>
        </p:nvSpPr>
        <p:spPr bwMode="auto">
          <a:xfrm>
            <a:off x="134938" y="-61913"/>
            <a:ext cx="832326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solidFill>
                  <a:srgbClr val="FFCC00"/>
                </a:solidFill>
              </a:rPr>
              <a:t>Gas close to AGN</a:t>
            </a:r>
          </a:p>
        </p:txBody>
      </p:sp>
      <p:sp>
        <p:nvSpPr>
          <p:cNvPr id="82948" name="Rectangle 4"/>
          <p:cNvSpPr>
            <a:spLocks noChangeArrowheads="1"/>
          </p:cNvSpPr>
          <p:nvPr/>
        </p:nvSpPr>
        <p:spPr bwMode="auto">
          <a:xfrm>
            <a:off x="176213" y="1052513"/>
            <a:ext cx="4500562"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spcBef>
                <a:spcPts val="1188"/>
              </a:spcBef>
              <a:buClr>
                <a:srgbClr val="FFFF99"/>
              </a:buClr>
              <a:buSzPct val="99000"/>
            </a:pPr>
            <a:endParaRPr lang="en-GB">
              <a:solidFill>
                <a:srgbClr val="FFFF99"/>
              </a:solidFill>
            </a:endParaRPr>
          </a:p>
          <a:p>
            <a:pPr marL="342900" indent="-342900" algn="l" eaLnBrk="0" hangingPunct="0">
              <a:spcBef>
                <a:spcPts val="1188"/>
              </a:spcBef>
              <a:buClr>
                <a:srgbClr val="FFFF99"/>
              </a:buClr>
              <a:buSzPct val="99000"/>
              <a:buFontTx/>
              <a:buChar char="•"/>
            </a:pPr>
            <a:r>
              <a:rPr lang="en-GB">
                <a:solidFill>
                  <a:srgbClr val="FFFF99"/>
                </a:solidFill>
              </a:rPr>
              <a:t>Also irradiate torus </a:t>
            </a:r>
          </a:p>
          <a:p>
            <a:pPr marL="342900" indent="-342900" algn="l" eaLnBrk="0" hangingPunct="0">
              <a:spcBef>
                <a:spcPts val="1188"/>
              </a:spcBef>
              <a:buClr>
                <a:srgbClr val="FFFF99"/>
              </a:buClr>
              <a:buSzPct val="99000"/>
              <a:buFontTx/>
              <a:buChar char="•"/>
            </a:pPr>
            <a:r>
              <a:rPr lang="en-GB">
                <a:solidFill>
                  <a:srgbClr val="FFFF99"/>
                </a:solidFill>
              </a:rPr>
              <a:t>Same TIC, but much further out so very easy to launch wind from torus</a:t>
            </a:r>
          </a:p>
          <a:p>
            <a:pPr marL="342900" indent="-342900" algn="l" eaLnBrk="0" hangingPunct="0">
              <a:spcBef>
                <a:spcPts val="1188"/>
              </a:spcBef>
              <a:buClr>
                <a:srgbClr val="FFFF99"/>
              </a:buClr>
              <a:buSzPct val="99000"/>
              <a:buFontTx/>
              <a:buChar char="•"/>
            </a:pPr>
            <a:r>
              <a:rPr lang="en-GB">
                <a:solidFill>
                  <a:srgbClr val="FFFF99"/>
                </a:solidFill>
              </a:rPr>
              <a:t>Probable origin for some/most of the ‘warm absorbers’ seen in AGN </a:t>
            </a:r>
            <a:r>
              <a:rPr lang="en-GB" sz="1600">
                <a:solidFill>
                  <a:srgbClr val="FFFF99"/>
                </a:solidFill>
              </a:rPr>
              <a:t>Krolik &amp; Kris 2001, Blustin et al 2005..</a:t>
            </a:r>
          </a:p>
        </p:txBody>
      </p:sp>
      <p:pic>
        <p:nvPicPr>
          <p:cNvPr id="82949" name="Picture 5"/>
          <p:cNvPicPr>
            <a:picLocks noChangeAspect="1" noChangeArrowheads="1"/>
          </p:cNvPicPr>
          <p:nvPr/>
        </p:nvPicPr>
        <p:blipFill>
          <a:blip r:embed="rId4">
            <a:extLst>
              <a:ext uri="{28A0092B-C50C-407E-A947-70E740481C1C}">
                <a14:useLocalDpi xmlns:a14="http://schemas.microsoft.com/office/drawing/2010/main" val="0"/>
              </a:ext>
            </a:extLst>
          </a:blip>
          <a:srcRect b="48430"/>
          <a:stretch>
            <a:fillRect/>
          </a:stretch>
        </p:blipFill>
        <p:spPr bwMode="auto">
          <a:xfrm>
            <a:off x="5508625" y="1365250"/>
            <a:ext cx="3692525" cy="2424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69875" y="0"/>
            <a:ext cx="8516938" cy="1143000"/>
          </a:xfrm>
        </p:spPr>
        <p:txBody>
          <a:bodyPr/>
          <a:lstStyle/>
          <a:p>
            <a:r>
              <a:rPr lang="en-US" sz="3200" b="1">
                <a:solidFill>
                  <a:srgbClr val="FFCC00"/>
                </a:solidFill>
              </a:rPr>
              <a:t>Evidence for Winds in AGN: X-ray  absorption</a:t>
            </a:r>
            <a:endParaRPr lang="en-US">
              <a:solidFill>
                <a:srgbClr val="FFCC00"/>
              </a:solidFill>
            </a:endParaRPr>
          </a:p>
        </p:txBody>
      </p:sp>
      <p:sp>
        <p:nvSpPr>
          <p:cNvPr id="88067" name="Rectangle 3"/>
          <p:cNvSpPr>
            <a:spLocks noChangeArrowheads="1"/>
          </p:cNvSpPr>
          <p:nvPr/>
        </p:nvSpPr>
        <p:spPr bwMode="auto">
          <a:xfrm>
            <a:off x="0" y="1773238"/>
            <a:ext cx="3844925"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a:solidFill>
                  <a:srgbClr val="FFFF99"/>
                </a:solidFill>
              </a:rPr>
              <a:t>See ionised absorption lines in soft X-ray spectra of around 50% of nearby AGN </a:t>
            </a:r>
            <a:r>
              <a:rPr lang="en-GB" sz="1600">
                <a:solidFill>
                  <a:srgbClr val="FFFF99"/>
                </a:solidFill>
              </a:rPr>
              <a:t>Reynolds et al 1997</a:t>
            </a:r>
          </a:p>
          <a:p>
            <a:pPr marL="342900" indent="-342900" algn="l">
              <a:lnSpc>
                <a:spcPct val="90000"/>
              </a:lnSpc>
              <a:spcBef>
                <a:spcPct val="20000"/>
              </a:spcBef>
              <a:buFontTx/>
              <a:buChar char="•"/>
            </a:pPr>
            <a:r>
              <a:rPr lang="en-GB">
                <a:solidFill>
                  <a:srgbClr val="FFFF99"/>
                </a:solidFill>
              </a:rPr>
              <a:t>‘warm absorbers’ ie ionised material </a:t>
            </a:r>
          </a:p>
          <a:p>
            <a:pPr marL="342900" indent="-342900" algn="l">
              <a:lnSpc>
                <a:spcPct val="90000"/>
              </a:lnSpc>
              <a:spcBef>
                <a:spcPct val="20000"/>
              </a:spcBef>
              <a:buFontTx/>
              <a:buChar char="•"/>
            </a:pPr>
            <a:r>
              <a:rPr lang="en-GB">
                <a:solidFill>
                  <a:srgbClr val="FFFF99"/>
                </a:solidFill>
              </a:rPr>
              <a:t>With good grating spectra see its multiphase </a:t>
            </a:r>
            <a:r>
              <a:rPr lang="en-GB" sz="1600">
                <a:solidFill>
                  <a:srgbClr val="FFFF99"/>
                </a:solidFill>
              </a:rPr>
              <a:t>Blustin et al 2005</a:t>
            </a:r>
            <a:r>
              <a:rPr lang="en-GB">
                <a:solidFill>
                  <a:srgbClr val="FFFF99"/>
                </a:solidFill>
              </a:rPr>
              <a:t> – eg NGC3783 has at least 3 different </a:t>
            </a:r>
            <a:r>
              <a:rPr lang="en-GB">
                <a:solidFill>
                  <a:srgbClr val="FFFF99"/>
                </a:solidFill>
                <a:latin typeface="Symbol" pitchFamily="18" charset="2"/>
              </a:rPr>
              <a:t>x </a:t>
            </a:r>
          </a:p>
          <a:p>
            <a:pPr marL="342900" indent="-342900" algn="l">
              <a:lnSpc>
                <a:spcPct val="90000"/>
              </a:lnSpc>
              <a:spcBef>
                <a:spcPct val="20000"/>
              </a:spcBef>
              <a:buFontTx/>
              <a:buChar char="•"/>
            </a:pPr>
            <a:r>
              <a:rPr lang="en-GB">
                <a:solidFill>
                  <a:srgbClr val="FFFF99"/>
                </a:solidFill>
              </a:rPr>
              <a:t>V~500 km/s outflow</a:t>
            </a:r>
          </a:p>
        </p:txBody>
      </p:sp>
      <p:pic>
        <p:nvPicPr>
          <p:cNvPr id="88068" name="Picture 4" descr="ngc378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395788" y="1125538"/>
            <a:ext cx="4459287" cy="5351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9" name="Rectangle 5"/>
          <p:cNvSpPr>
            <a:spLocks noChangeArrowheads="1"/>
          </p:cNvSpPr>
          <p:nvPr/>
        </p:nvSpPr>
        <p:spPr bwMode="auto">
          <a:xfrm>
            <a:off x="5889625" y="6524625"/>
            <a:ext cx="2462213" cy="312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90000"/>
              </a:lnSpc>
              <a:spcBef>
                <a:spcPct val="20000"/>
              </a:spcBef>
            </a:pPr>
            <a:r>
              <a:rPr lang="en-GB" sz="1600">
                <a:solidFill>
                  <a:srgbClr val="FFFF99"/>
                </a:solidFill>
              </a:rPr>
              <a:t>NGC3783 Netzer et al 2003</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descr="5%"/>
          <p:cNvSpPr>
            <a:spLocks noChangeArrowheads="1"/>
          </p:cNvSpPr>
          <p:nvPr/>
        </p:nvSpPr>
        <p:spPr bwMode="auto">
          <a:xfrm>
            <a:off x="5370513" y="2279650"/>
            <a:ext cx="2987675" cy="798513"/>
          </a:xfrm>
          <a:prstGeom prst="rect">
            <a:avLst/>
          </a:prstGeom>
          <a:pattFill prst="pct5">
            <a:fgClr>
              <a:schemeClr val="tx2"/>
            </a:fgClr>
            <a:bgClr>
              <a:srgbClr val="FFFF99"/>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78531" name="Rectangle 3"/>
          <p:cNvSpPr>
            <a:spLocks noGrp="1" noChangeArrowheads="1"/>
          </p:cNvSpPr>
          <p:nvPr>
            <p:ph type="title"/>
          </p:nvPr>
        </p:nvSpPr>
        <p:spPr>
          <a:xfrm>
            <a:off x="685800" y="138113"/>
            <a:ext cx="7772400" cy="1143000"/>
          </a:xfrm>
        </p:spPr>
        <p:txBody>
          <a:bodyPr/>
          <a:lstStyle/>
          <a:p>
            <a:r>
              <a:rPr lang="en-GB" b="1">
                <a:solidFill>
                  <a:srgbClr val="FFCC00"/>
                </a:solidFill>
              </a:rPr>
              <a:t>Reflection from a slab</a:t>
            </a:r>
            <a:endParaRPr lang="en-GB" b="1" baseline="-25000">
              <a:solidFill>
                <a:srgbClr val="FFCC00"/>
              </a:solidFill>
            </a:endParaRPr>
          </a:p>
        </p:txBody>
      </p:sp>
      <p:sp>
        <p:nvSpPr>
          <p:cNvPr id="278532" name="Rectangle 4"/>
          <p:cNvSpPr>
            <a:spLocks noGrp="1" noChangeArrowheads="1"/>
          </p:cNvSpPr>
          <p:nvPr>
            <p:ph type="body" sz="half" idx="1"/>
          </p:nvPr>
        </p:nvSpPr>
        <p:spPr>
          <a:xfrm>
            <a:off x="209550" y="1498600"/>
            <a:ext cx="4283075" cy="5057775"/>
          </a:xfrm>
          <a:noFill/>
          <a:ln/>
        </p:spPr>
        <p:txBody>
          <a:bodyPr/>
          <a:lstStyle/>
          <a:p>
            <a:r>
              <a:rPr lang="en-GB">
                <a:solidFill>
                  <a:srgbClr val="FFFF99"/>
                </a:solidFill>
              </a:rPr>
              <a:t>Reflection by electron scattering where ever X-rays illuminate optically thick material e.g. accretion disk </a:t>
            </a:r>
            <a:r>
              <a:rPr lang="en-GB" sz="1400">
                <a:solidFill>
                  <a:schemeClr val="tx2"/>
                </a:solidFill>
              </a:rPr>
              <a:t> </a:t>
            </a:r>
            <a:r>
              <a:rPr lang="en-GB" sz="1800">
                <a:solidFill>
                  <a:srgbClr val="FFFF99"/>
                </a:solidFill>
              </a:rPr>
              <a:t>Lightman &amp; White 1988, George &amp; Fabian 1991, Matt, Perola &amp; Piro 1991, Matt et al 1991,1993,1996, Ross et al 1993,1996, Zycki &amp; Czerny 1994…. </a:t>
            </a:r>
          </a:p>
          <a:p>
            <a:r>
              <a:rPr lang="en-GB">
                <a:solidFill>
                  <a:srgbClr val="FFFF99"/>
                </a:solidFill>
              </a:rPr>
              <a:t>Electrons ~ at rest so mostly downscattering – angles!!  Get range of </a:t>
            </a:r>
            <a:r>
              <a:rPr lang="en-GB">
                <a:solidFill>
                  <a:srgbClr val="FFFF99"/>
                </a:solidFill>
                <a:latin typeface="Symbol" pitchFamily="18" charset="2"/>
              </a:rPr>
              <a:t>e</a:t>
            </a:r>
            <a:r>
              <a:rPr lang="en-GB" baseline="-25000">
                <a:solidFill>
                  <a:srgbClr val="FFFF99"/>
                </a:solidFill>
              </a:rPr>
              <a:t>out</a:t>
            </a:r>
            <a:r>
              <a:rPr lang="en-GB">
                <a:solidFill>
                  <a:srgbClr val="FFFF99"/>
                </a:solidFill>
              </a:rPr>
              <a:t> (i) for given i, </a:t>
            </a:r>
            <a:r>
              <a:rPr lang="en-GB">
                <a:solidFill>
                  <a:srgbClr val="FFFF99"/>
                </a:solidFill>
                <a:latin typeface="Symbol" pitchFamily="18" charset="2"/>
              </a:rPr>
              <a:t>e</a:t>
            </a:r>
            <a:r>
              <a:rPr lang="en-GB" baseline="-25000">
                <a:solidFill>
                  <a:srgbClr val="FFFF99"/>
                </a:solidFill>
              </a:rPr>
              <a:t>in</a:t>
            </a:r>
          </a:p>
          <a:p>
            <a:r>
              <a:rPr lang="en-GB">
                <a:solidFill>
                  <a:srgbClr val="FFFF99"/>
                </a:solidFill>
              </a:rPr>
              <a:t>Not just compton – also got photoelectric absorption (and associated fluorescence lines)</a:t>
            </a:r>
          </a:p>
        </p:txBody>
      </p:sp>
      <p:sp>
        <p:nvSpPr>
          <p:cNvPr id="278534" name="Freeform 6"/>
          <p:cNvSpPr>
            <a:spLocks/>
          </p:cNvSpPr>
          <p:nvPr/>
        </p:nvSpPr>
        <p:spPr bwMode="auto">
          <a:xfrm>
            <a:off x="6821488" y="1439863"/>
            <a:ext cx="1436687" cy="1068387"/>
          </a:xfrm>
          <a:custGeom>
            <a:avLst/>
            <a:gdLst>
              <a:gd name="T0" fmla="*/ 0 w 905"/>
              <a:gd name="T1" fmla="*/ 673 h 673"/>
              <a:gd name="T2" fmla="*/ 55 w 905"/>
              <a:gd name="T3" fmla="*/ 427 h 673"/>
              <a:gd name="T4" fmla="*/ 274 w 905"/>
              <a:gd name="T5" fmla="*/ 472 h 673"/>
              <a:gd name="T6" fmla="*/ 338 w 905"/>
              <a:gd name="T7" fmla="*/ 244 h 673"/>
              <a:gd name="T8" fmla="*/ 557 w 905"/>
              <a:gd name="T9" fmla="*/ 280 h 673"/>
              <a:gd name="T10" fmla="*/ 576 w 905"/>
              <a:gd name="T11" fmla="*/ 88 h 673"/>
              <a:gd name="T12" fmla="*/ 751 w 905"/>
              <a:gd name="T13" fmla="*/ 129 h 673"/>
              <a:gd name="T14" fmla="*/ 905 w 905"/>
              <a:gd name="T15" fmla="*/ 0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5" h="673">
                <a:moveTo>
                  <a:pt x="0" y="673"/>
                </a:moveTo>
                <a:cubicBezTo>
                  <a:pt x="9" y="634"/>
                  <a:pt x="9" y="460"/>
                  <a:pt x="55" y="427"/>
                </a:cubicBezTo>
                <a:cubicBezTo>
                  <a:pt x="101" y="394"/>
                  <a:pt x="227" y="502"/>
                  <a:pt x="274" y="472"/>
                </a:cubicBezTo>
                <a:cubicBezTo>
                  <a:pt x="321" y="442"/>
                  <a:pt x="291" y="276"/>
                  <a:pt x="338" y="244"/>
                </a:cubicBezTo>
                <a:cubicBezTo>
                  <a:pt x="385" y="212"/>
                  <a:pt x="517" y="306"/>
                  <a:pt x="557" y="280"/>
                </a:cubicBezTo>
                <a:cubicBezTo>
                  <a:pt x="597" y="254"/>
                  <a:pt x="544" y="113"/>
                  <a:pt x="576" y="88"/>
                </a:cubicBezTo>
                <a:cubicBezTo>
                  <a:pt x="608" y="63"/>
                  <a:pt x="696" y="144"/>
                  <a:pt x="751" y="129"/>
                </a:cubicBezTo>
                <a:cubicBezTo>
                  <a:pt x="806" y="114"/>
                  <a:pt x="873" y="27"/>
                  <a:pt x="905"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8536" name="Text Box 8"/>
          <p:cNvSpPr txBox="1">
            <a:spLocks noChangeArrowheads="1"/>
          </p:cNvSpPr>
          <p:nvPr/>
        </p:nvSpPr>
        <p:spPr bwMode="auto">
          <a:xfrm>
            <a:off x="5580063" y="1608138"/>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00FFFF"/>
                </a:solidFill>
                <a:latin typeface="Symbol" pitchFamily="18" charset="2"/>
              </a:rPr>
              <a:t>q</a:t>
            </a:r>
            <a:r>
              <a:rPr lang="en-GB" sz="2800" baseline="-25000">
                <a:solidFill>
                  <a:srgbClr val="00FFFF"/>
                </a:solidFill>
              </a:rPr>
              <a:t>io</a:t>
            </a:r>
          </a:p>
        </p:txBody>
      </p:sp>
      <p:sp>
        <p:nvSpPr>
          <p:cNvPr id="278537" name="Text Box 9"/>
          <p:cNvSpPr txBox="1">
            <a:spLocks noChangeArrowheads="1"/>
          </p:cNvSpPr>
          <p:nvPr/>
        </p:nvSpPr>
        <p:spPr bwMode="auto">
          <a:xfrm>
            <a:off x="7459663" y="1504950"/>
            <a:ext cx="16843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0000"/>
                </a:solidFill>
                <a:latin typeface="Symbol" pitchFamily="18" charset="2"/>
              </a:rPr>
              <a:t>e</a:t>
            </a:r>
            <a:r>
              <a:rPr lang="en-GB" sz="2800" baseline="-25000">
                <a:solidFill>
                  <a:srgbClr val="FF0000"/>
                </a:solidFill>
              </a:rPr>
              <a:t>out</a:t>
            </a:r>
          </a:p>
        </p:txBody>
      </p:sp>
      <p:sp>
        <p:nvSpPr>
          <p:cNvPr id="278538" name="Oval 10"/>
          <p:cNvSpPr>
            <a:spLocks noChangeArrowheads="1"/>
          </p:cNvSpPr>
          <p:nvPr/>
        </p:nvSpPr>
        <p:spPr bwMode="auto">
          <a:xfrm>
            <a:off x="6588125" y="2540000"/>
            <a:ext cx="144463"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78539" name="Line 11"/>
          <p:cNvSpPr>
            <a:spLocks noChangeShapeType="1"/>
          </p:cNvSpPr>
          <p:nvPr/>
        </p:nvSpPr>
        <p:spPr bwMode="auto">
          <a:xfrm>
            <a:off x="6761163" y="2698750"/>
            <a:ext cx="290512" cy="276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8540" name="Oval 12"/>
          <p:cNvSpPr>
            <a:spLocks noChangeArrowheads="1"/>
          </p:cNvSpPr>
          <p:nvPr/>
        </p:nvSpPr>
        <p:spPr bwMode="auto">
          <a:xfrm>
            <a:off x="6561138" y="5216525"/>
            <a:ext cx="711200" cy="6826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78541" name="Oval 13"/>
          <p:cNvSpPr>
            <a:spLocks noChangeArrowheads="1"/>
          </p:cNvSpPr>
          <p:nvPr/>
        </p:nvSpPr>
        <p:spPr bwMode="auto">
          <a:xfrm>
            <a:off x="6211888" y="4872038"/>
            <a:ext cx="1450975" cy="134937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78542" name="Oval 14"/>
          <p:cNvSpPr>
            <a:spLocks noChangeArrowheads="1"/>
          </p:cNvSpPr>
          <p:nvPr/>
        </p:nvSpPr>
        <p:spPr bwMode="auto">
          <a:xfrm>
            <a:off x="6084888" y="4740275"/>
            <a:ext cx="1712912" cy="159702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78543" name="Freeform 15"/>
          <p:cNvSpPr>
            <a:spLocks/>
          </p:cNvSpPr>
          <p:nvPr/>
        </p:nvSpPr>
        <p:spPr bwMode="auto">
          <a:xfrm rot="1259175">
            <a:off x="4967288" y="5324475"/>
            <a:ext cx="1785937" cy="284163"/>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00FFFF"/>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8544" name="Oval 16"/>
          <p:cNvSpPr>
            <a:spLocks noChangeArrowheads="1"/>
          </p:cNvSpPr>
          <p:nvPr/>
        </p:nvSpPr>
        <p:spPr bwMode="auto">
          <a:xfrm>
            <a:off x="6827838" y="5153025"/>
            <a:ext cx="144462" cy="144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78545" name="Oval 17"/>
          <p:cNvSpPr>
            <a:spLocks noChangeArrowheads="1"/>
          </p:cNvSpPr>
          <p:nvPr/>
        </p:nvSpPr>
        <p:spPr bwMode="auto">
          <a:xfrm>
            <a:off x="6894513" y="58562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78546" name="Line 18"/>
          <p:cNvSpPr>
            <a:spLocks noChangeShapeType="1"/>
          </p:cNvSpPr>
          <p:nvPr/>
        </p:nvSpPr>
        <p:spPr bwMode="auto">
          <a:xfrm>
            <a:off x="7210425" y="5945188"/>
            <a:ext cx="1365250" cy="2000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78547" name="Oval 19"/>
          <p:cNvSpPr>
            <a:spLocks noChangeArrowheads="1"/>
          </p:cNvSpPr>
          <p:nvPr/>
        </p:nvSpPr>
        <p:spPr bwMode="auto">
          <a:xfrm>
            <a:off x="7386638" y="5014913"/>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78548" name="Oval 20"/>
          <p:cNvSpPr>
            <a:spLocks noChangeArrowheads="1"/>
          </p:cNvSpPr>
          <p:nvPr/>
        </p:nvSpPr>
        <p:spPr bwMode="auto">
          <a:xfrm>
            <a:off x="6516688" y="6059488"/>
            <a:ext cx="144462" cy="1444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78550" name="Freeform 22"/>
          <p:cNvSpPr>
            <a:spLocks/>
          </p:cNvSpPr>
          <p:nvPr/>
        </p:nvSpPr>
        <p:spPr bwMode="auto">
          <a:xfrm rot="18948119" flipV="1">
            <a:off x="7456488" y="4797425"/>
            <a:ext cx="1404937" cy="1135063"/>
          </a:xfrm>
          <a:custGeom>
            <a:avLst/>
            <a:gdLst>
              <a:gd name="T0" fmla="*/ 0 w 905"/>
              <a:gd name="T1" fmla="*/ 673 h 673"/>
              <a:gd name="T2" fmla="*/ 55 w 905"/>
              <a:gd name="T3" fmla="*/ 427 h 673"/>
              <a:gd name="T4" fmla="*/ 274 w 905"/>
              <a:gd name="T5" fmla="*/ 472 h 673"/>
              <a:gd name="T6" fmla="*/ 338 w 905"/>
              <a:gd name="T7" fmla="*/ 244 h 673"/>
              <a:gd name="T8" fmla="*/ 557 w 905"/>
              <a:gd name="T9" fmla="*/ 280 h 673"/>
              <a:gd name="T10" fmla="*/ 576 w 905"/>
              <a:gd name="T11" fmla="*/ 88 h 673"/>
              <a:gd name="T12" fmla="*/ 751 w 905"/>
              <a:gd name="T13" fmla="*/ 129 h 673"/>
              <a:gd name="T14" fmla="*/ 905 w 905"/>
              <a:gd name="T15" fmla="*/ 0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5" h="673">
                <a:moveTo>
                  <a:pt x="0" y="673"/>
                </a:moveTo>
                <a:cubicBezTo>
                  <a:pt x="9" y="634"/>
                  <a:pt x="9" y="460"/>
                  <a:pt x="55" y="427"/>
                </a:cubicBezTo>
                <a:cubicBezTo>
                  <a:pt x="101" y="394"/>
                  <a:pt x="227" y="502"/>
                  <a:pt x="274" y="472"/>
                </a:cubicBezTo>
                <a:cubicBezTo>
                  <a:pt x="321" y="442"/>
                  <a:pt x="291" y="276"/>
                  <a:pt x="338" y="244"/>
                </a:cubicBezTo>
                <a:cubicBezTo>
                  <a:pt x="385" y="212"/>
                  <a:pt x="517" y="306"/>
                  <a:pt x="557" y="280"/>
                </a:cubicBezTo>
                <a:cubicBezTo>
                  <a:pt x="597" y="254"/>
                  <a:pt x="544" y="113"/>
                  <a:pt x="576" y="88"/>
                </a:cubicBezTo>
                <a:cubicBezTo>
                  <a:pt x="608" y="63"/>
                  <a:pt x="696" y="144"/>
                  <a:pt x="751" y="129"/>
                </a:cubicBezTo>
                <a:cubicBezTo>
                  <a:pt x="806" y="114"/>
                  <a:pt x="873" y="27"/>
                  <a:pt x="905"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78551" name="Text Box 23"/>
          <p:cNvSpPr txBox="1">
            <a:spLocks noChangeArrowheads="1"/>
          </p:cNvSpPr>
          <p:nvPr/>
        </p:nvSpPr>
        <p:spPr bwMode="auto">
          <a:xfrm>
            <a:off x="3749675" y="3259138"/>
            <a:ext cx="5108575" cy="1160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FFFF99"/>
                </a:solidFill>
                <a:latin typeface="Symbol" pitchFamily="18" charset="2"/>
              </a:rPr>
              <a:t>e</a:t>
            </a:r>
            <a:r>
              <a:rPr lang="en-GB" sz="2800" baseline="-25000">
                <a:solidFill>
                  <a:srgbClr val="FFFF99"/>
                </a:solidFill>
              </a:rPr>
              <a:t>out </a:t>
            </a:r>
            <a:r>
              <a:rPr lang="en-GB" sz="2800">
                <a:solidFill>
                  <a:srgbClr val="FFFF99"/>
                </a:solidFill>
              </a:rPr>
              <a:t>~                </a:t>
            </a:r>
            <a:r>
              <a:rPr lang="en-GB" sz="2800">
                <a:solidFill>
                  <a:srgbClr val="FFFF99"/>
                </a:solidFill>
                <a:latin typeface="Symbol" pitchFamily="18" charset="2"/>
              </a:rPr>
              <a:t>e</a:t>
            </a:r>
            <a:r>
              <a:rPr lang="en-GB" sz="2800" baseline="-25000">
                <a:solidFill>
                  <a:srgbClr val="FFFF99"/>
                </a:solidFill>
              </a:rPr>
              <a:t>in</a:t>
            </a:r>
          </a:p>
          <a:p>
            <a:pPr>
              <a:spcBef>
                <a:spcPct val="50000"/>
              </a:spcBef>
            </a:pPr>
            <a:r>
              <a:rPr lang="en-GB" sz="2800">
                <a:solidFill>
                  <a:srgbClr val="FFFF99"/>
                </a:solidFill>
              </a:rPr>
              <a:t>                        1 + </a:t>
            </a:r>
            <a:r>
              <a:rPr lang="en-GB" sz="2800">
                <a:solidFill>
                  <a:srgbClr val="FFFF99"/>
                </a:solidFill>
                <a:latin typeface="Symbol" pitchFamily="18" charset="2"/>
              </a:rPr>
              <a:t>e</a:t>
            </a:r>
            <a:r>
              <a:rPr lang="en-GB" sz="2800" baseline="-25000">
                <a:solidFill>
                  <a:srgbClr val="FFFF99"/>
                </a:solidFill>
              </a:rPr>
              <a:t>in</a:t>
            </a:r>
            <a:r>
              <a:rPr lang="en-GB" sz="2800">
                <a:solidFill>
                  <a:srgbClr val="FFFF99"/>
                </a:solidFill>
                <a:latin typeface="Symbol" pitchFamily="18" charset="2"/>
              </a:rPr>
              <a:t> </a:t>
            </a:r>
            <a:r>
              <a:rPr lang="en-GB" sz="2800">
                <a:solidFill>
                  <a:srgbClr val="FFFF99"/>
                </a:solidFill>
              </a:rPr>
              <a:t>(1- cos</a:t>
            </a:r>
            <a:r>
              <a:rPr lang="en-GB" sz="2800">
                <a:solidFill>
                  <a:srgbClr val="FFFF99"/>
                </a:solidFill>
                <a:latin typeface="Symbol" pitchFamily="18" charset="2"/>
              </a:rPr>
              <a:t>q</a:t>
            </a:r>
            <a:r>
              <a:rPr lang="en-GB" sz="2800" baseline="-25000">
                <a:solidFill>
                  <a:srgbClr val="FFFF99"/>
                </a:solidFill>
              </a:rPr>
              <a:t>io</a:t>
            </a:r>
            <a:r>
              <a:rPr lang="en-GB" sz="2800">
                <a:solidFill>
                  <a:srgbClr val="FFFF99"/>
                </a:solidFill>
              </a:rPr>
              <a:t>)</a:t>
            </a:r>
          </a:p>
        </p:txBody>
      </p:sp>
      <p:sp>
        <p:nvSpPr>
          <p:cNvPr id="278552" name="Line 24"/>
          <p:cNvSpPr>
            <a:spLocks noChangeShapeType="1"/>
          </p:cNvSpPr>
          <p:nvPr/>
        </p:nvSpPr>
        <p:spPr bwMode="auto">
          <a:xfrm flipV="1">
            <a:off x="5984875" y="3811588"/>
            <a:ext cx="2873375"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278553" name="Freeform 25"/>
          <p:cNvSpPr>
            <a:spLocks/>
          </p:cNvSpPr>
          <p:nvPr/>
        </p:nvSpPr>
        <p:spPr bwMode="auto">
          <a:xfrm rot="1259175">
            <a:off x="4830763" y="1998663"/>
            <a:ext cx="1785937" cy="284162"/>
          </a:xfrm>
          <a:custGeom>
            <a:avLst/>
            <a:gdLst>
              <a:gd name="T0" fmla="*/ 0 w 1125"/>
              <a:gd name="T1" fmla="*/ 146 h 179"/>
              <a:gd name="T2" fmla="*/ 74 w 1125"/>
              <a:gd name="T3" fmla="*/ 0 h 179"/>
              <a:gd name="T4" fmla="*/ 165 w 1125"/>
              <a:gd name="T5" fmla="*/ 146 h 179"/>
              <a:gd name="T6" fmla="*/ 256 w 1125"/>
              <a:gd name="T7" fmla="*/ 18 h 179"/>
              <a:gd name="T8" fmla="*/ 330 w 1125"/>
              <a:gd name="T9" fmla="*/ 155 h 179"/>
              <a:gd name="T10" fmla="*/ 421 w 1125"/>
              <a:gd name="T11" fmla="*/ 27 h 179"/>
              <a:gd name="T12" fmla="*/ 540 w 1125"/>
              <a:gd name="T13" fmla="*/ 173 h 179"/>
              <a:gd name="T14" fmla="*/ 604 w 1125"/>
              <a:gd name="T15" fmla="*/ 36 h 179"/>
              <a:gd name="T16" fmla="*/ 704 w 1125"/>
              <a:gd name="T17" fmla="*/ 173 h 179"/>
              <a:gd name="T18" fmla="*/ 814 w 1125"/>
              <a:gd name="T19" fmla="*/ 64 h 179"/>
              <a:gd name="T20" fmla="*/ 924 w 1125"/>
              <a:gd name="T21" fmla="*/ 164 h 179"/>
              <a:gd name="T22" fmla="*/ 1125 w 1125"/>
              <a:gd name="T23" fmla="*/ 1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79">
                <a:moveTo>
                  <a:pt x="0" y="146"/>
                </a:moveTo>
                <a:cubicBezTo>
                  <a:pt x="23" y="73"/>
                  <a:pt x="47" y="0"/>
                  <a:pt x="74" y="0"/>
                </a:cubicBezTo>
                <a:cubicBezTo>
                  <a:pt x="101" y="0"/>
                  <a:pt x="135" y="143"/>
                  <a:pt x="165" y="146"/>
                </a:cubicBezTo>
                <a:cubicBezTo>
                  <a:pt x="195" y="149"/>
                  <a:pt x="229" y="17"/>
                  <a:pt x="256" y="18"/>
                </a:cubicBezTo>
                <a:cubicBezTo>
                  <a:pt x="283" y="19"/>
                  <a:pt x="303" y="154"/>
                  <a:pt x="330" y="155"/>
                </a:cubicBezTo>
                <a:cubicBezTo>
                  <a:pt x="357" y="156"/>
                  <a:pt x="386" y="24"/>
                  <a:pt x="421" y="27"/>
                </a:cubicBezTo>
                <a:cubicBezTo>
                  <a:pt x="456" y="30"/>
                  <a:pt x="510" y="172"/>
                  <a:pt x="540" y="173"/>
                </a:cubicBezTo>
                <a:cubicBezTo>
                  <a:pt x="570" y="174"/>
                  <a:pt x="577" y="36"/>
                  <a:pt x="604" y="36"/>
                </a:cubicBezTo>
                <a:cubicBezTo>
                  <a:pt x="631" y="36"/>
                  <a:pt x="669" y="168"/>
                  <a:pt x="704" y="173"/>
                </a:cubicBezTo>
                <a:cubicBezTo>
                  <a:pt x="739" y="178"/>
                  <a:pt x="777" y="66"/>
                  <a:pt x="814" y="64"/>
                </a:cubicBezTo>
                <a:cubicBezTo>
                  <a:pt x="851" y="62"/>
                  <a:pt x="872" y="149"/>
                  <a:pt x="924" y="164"/>
                </a:cubicBezTo>
                <a:cubicBezTo>
                  <a:pt x="976" y="179"/>
                  <a:pt x="1083" y="157"/>
                  <a:pt x="1125" y="155"/>
                </a:cubicBezTo>
              </a:path>
            </a:pathLst>
          </a:custGeom>
          <a:noFill/>
          <a:ln w="38100" cap="flat" cmpd="sng">
            <a:solidFill>
              <a:srgbClr val="00FFFF"/>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78554" name="Text Box 26"/>
          <p:cNvSpPr txBox="1">
            <a:spLocks noChangeArrowheads="1"/>
          </p:cNvSpPr>
          <p:nvPr/>
        </p:nvSpPr>
        <p:spPr bwMode="auto">
          <a:xfrm>
            <a:off x="4195763" y="1846263"/>
            <a:ext cx="16843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2800">
                <a:solidFill>
                  <a:srgbClr val="00FFFF"/>
                </a:solidFill>
                <a:latin typeface="Symbol" pitchFamily="18" charset="2"/>
              </a:rPr>
              <a:t>e</a:t>
            </a:r>
            <a:r>
              <a:rPr lang="en-GB" sz="2800" baseline="-25000">
                <a:solidFill>
                  <a:srgbClr val="00FFFF"/>
                </a:solidFill>
              </a:rPr>
              <a:t>in</a:t>
            </a:r>
          </a:p>
        </p:txBody>
      </p:sp>
      <p:sp>
        <p:nvSpPr>
          <p:cNvPr id="278556" name="Line 28"/>
          <p:cNvSpPr>
            <a:spLocks noChangeShapeType="1"/>
          </p:cNvSpPr>
          <p:nvPr/>
        </p:nvSpPr>
        <p:spPr bwMode="auto">
          <a:xfrm flipH="1">
            <a:off x="7212013" y="5153025"/>
            <a:ext cx="204787" cy="203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55" name="Picture 15" descr="reflection"/>
          <p:cNvPicPr>
            <a:picLocks noChangeAspect="1" noChangeArrowheads="1"/>
          </p:cNvPicPr>
          <p:nvPr/>
        </p:nvPicPr>
        <p:blipFill>
          <a:blip r:embed="rId2" cstate="print">
            <a:extLst>
              <a:ext uri="{28A0092B-C50C-407E-A947-70E740481C1C}">
                <a14:useLocalDpi xmlns:a14="http://schemas.microsoft.com/office/drawing/2010/main" val="0"/>
              </a:ext>
            </a:extLst>
          </a:blip>
          <a:srcRect l="4764" t="47130" r="21440" b="13802"/>
          <a:stretch>
            <a:fillRect/>
          </a:stretch>
        </p:blipFill>
        <p:spPr bwMode="auto">
          <a:xfrm>
            <a:off x="3379788" y="1125538"/>
            <a:ext cx="567848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56" name="Rectangle 16"/>
          <p:cNvSpPr>
            <a:spLocks noChangeArrowheads="1"/>
          </p:cNvSpPr>
          <p:nvPr/>
        </p:nvSpPr>
        <p:spPr bwMode="auto">
          <a:xfrm>
            <a:off x="4065588" y="1244600"/>
            <a:ext cx="4905375" cy="2584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91857" name="Rectangle 17"/>
          <p:cNvSpPr>
            <a:spLocks noChangeArrowheads="1"/>
          </p:cNvSpPr>
          <p:nvPr/>
        </p:nvSpPr>
        <p:spPr bwMode="auto">
          <a:xfrm>
            <a:off x="4037013" y="1506538"/>
            <a:ext cx="2190750" cy="198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91842" name="Rectangle 2"/>
          <p:cNvSpPr>
            <a:spLocks noGrp="1" noChangeArrowheads="1"/>
          </p:cNvSpPr>
          <p:nvPr>
            <p:ph type="title"/>
          </p:nvPr>
        </p:nvSpPr>
        <p:spPr>
          <a:xfrm>
            <a:off x="685800" y="138113"/>
            <a:ext cx="7772400" cy="1143000"/>
          </a:xfrm>
        </p:spPr>
        <p:txBody>
          <a:bodyPr/>
          <a:lstStyle/>
          <a:p>
            <a:r>
              <a:rPr lang="en-GB" b="1">
                <a:solidFill>
                  <a:srgbClr val="FFCC00"/>
                </a:solidFill>
              </a:rPr>
              <a:t>Reflection from a slab: pexriv</a:t>
            </a:r>
            <a:endParaRPr lang="en-GB" b="1" baseline="-25000">
              <a:solidFill>
                <a:srgbClr val="FFCC00"/>
              </a:solidFill>
            </a:endParaRPr>
          </a:p>
        </p:txBody>
      </p:sp>
      <p:sp>
        <p:nvSpPr>
          <p:cNvPr id="291844" name="Rectangle 4"/>
          <p:cNvSpPr>
            <a:spLocks noChangeArrowheads="1"/>
          </p:cNvSpPr>
          <p:nvPr/>
        </p:nvSpPr>
        <p:spPr bwMode="auto">
          <a:xfrm>
            <a:off x="0" y="1455738"/>
            <a:ext cx="3305175"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a:solidFill>
                  <a:srgbClr val="FFFF99"/>
                </a:solidFill>
              </a:rPr>
              <a:t>XSPEC: pexrav</a:t>
            </a:r>
          </a:p>
          <a:p>
            <a:pPr marL="342900" indent="-342900" algn="l">
              <a:spcBef>
                <a:spcPct val="20000"/>
              </a:spcBef>
              <a:buFontTx/>
              <a:buChar char="•"/>
            </a:pPr>
            <a:r>
              <a:rPr lang="en-GB">
                <a:solidFill>
                  <a:srgbClr val="FFFF99"/>
                </a:solidFill>
              </a:rPr>
              <a:t>Low E: reflection probability set by relative importance of scattering and photoelectric abs.</a:t>
            </a:r>
          </a:p>
          <a:p>
            <a:pPr marL="342900" indent="-342900" algn="l">
              <a:spcBef>
                <a:spcPct val="20000"/>
              </a:spcBef>
              <a:buFontTx/>
              <a:buChar char="•"/>
            </a:pPr>
            <a:r>
              <a:rPr lang="en-GB">
                <a:solidFill>
                  <a:srgbClr val="FFFF99"/>
                </a:solidFill>
              </a:rPr>
              <a:t>High E: Compton downscattering so depends on spectral shape above bandpass </a:t>
            </a:r>
            <a:r>
              <a:rPr lang="en-GB" sz="1600">
                <a:solidFill>
                  <a:srgbClr val="FFFF99"/>
                </a:solidFill>
              </a:rPr>
              <a:t>Magdziarz &amp; Zdziarski 1995</a:t>
            </a:r>
            <a:endParaRPr lang="en-GB">
              <a:solidFill>
                <a:srgbClr val="FFFF99"/>
              </a:solidFill>
            </a:endParaRPr>
          </a:p>
          <a:p>
            <a:pPr marL="342900" indent="-342900" algn="l">
              <a:spcBef>
                <a:spcPct val="20000"/>
              </a:spcBef>
              <a:buFontTx/>
              <a:buChar char="•"/>
            </a:pPr>
            <a:r>
              <a:rPr lang="en-GB">
                <a:solidFill>
                  <a:srgbClr val="FFFF99"/>
                </a:solidFill>
              </a:rPr>
              <a:t>Makes peak  20-50 keV</a:t>
            </a:r>
          </a:p>
        </p:txBody>
      </p:sp>
      <p:pic>
        <p:nvPicPr>
          <p:cNvPr id="291847" name="Picture 7" descr="reflection"/>
          <p:cNvPicPr>
            <a:picLocks noChangeAspect="1" noChangeArrowheads="1"/>
          </p:cNvPicPr>
          <p:nvPr/>
        </p:nvPicPr>
        <p:blipFill>
          <a:blip r:embed="rId2" cstate="print">
            <a:extLst>
              <a:ext uri="{28A0092B-C50C-407E-A947-70E740481C1C}">
                <a14:useLocalDpi xmlns:a14="http://schemas.microsoft.com/office/drawing/2010/main" val="0"/>
              </a:ext>
            </a:extLst>
          </a:blip>
          <a:srcRect l="4764" t="47130" r="21440" b="13802"/>
          <a:stretch>
            <a:fillRect/>
          </a:stretch>
        </p:blipFill>
        <p:spPr bwMode="auto">
          <a:xfrm>
            <a:off x="3378200" y="3767138"/>
            <a:ext cx="5678488"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50" name="Rectangle 10"/>
          <p:cNvSpPr>
            <a:spLocks noChangeArrowheads="1"/>
          </p:cNvSpPr>
          <p:nvPr/>
        </p:nvSpPr>
        <p:spPr bwMode="auto">
          <a:xfrm>
            <a:off x="4064000" y="3886200"/>
            <a:ext cx="4905375" cy="2584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291848" name="Rectangle 8"/>
          <p:cNvSpPr>
            <a:spLocks noChangeArrowheads="1"/>
          </p:cNvSpPr>
          <p:nvPr/>
        </p:nvSpPr>
        <p:spPr bwMode="auto">
          <a:xfrm>
            <a:off x="4035425" y="4148138"/>
            <a:ext cx="2190750" cy="198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91849" name="Freeform 9"/>
          <p:cNvSpPr>
            <a:spLocks/>
          </p:cNvSpPr>
          <p:nvPr/>
        </p:nvSpPr>
        <p:spPr bwMode="auto">
          <a:xfrm>
            <a:off x="4513263" y="4184650"/>
            <a:ext cx="4427537" cy="2287588"/>
          </a:xfrm>
          <a:custGeom>
            <a:avLst/>
            <a:gdLst>
              <a:gd name="T0" fmla="*/ 0 w 2789"/>
              <a:gd name="T1" fmla="*/ 1999 h 1999"/>
              <a:gd name="T2" fmla="*/ 787 w 2789"/>
              <a:gd name="T3" fmla="*/ 507 h 1999"/>
              <a:gd name="T4" fmla="*/ 823 w 2789"/>
              <a:gd name="T5" fmla="*/ 635 h 1999"/>
              <a:gd name="T6" fmla="*/ 1143 w 2789"/>
              <a:gd name="T7" fmla="*/ 132 h 1999"/>
              <a:gd name="T8" fmla="*/ 1527 w 2789"/>
              <a:gd name="T9" fmla="*/ 23 h 1999"/>
              <a:gd name="T10" fmla="*/ 2048 w 2789"/>
              <a:gd name="T11" fmla="*/ 270 h 1999"/>
              <a:gd name="T12" fmla="*/ 2268 w 2789"/>
              <a:gd name="T13" fmla="*/ 516 h 1999"/>
              <a:gd name="T14" fmla="*/ 2506 w 2789"/>
              <a:gd name="T15" fmla="*/ 827 h 1999"/>
              <a:gd name="T16" fmla="*/ 2652 w 2789"/>
              <a:gd name="T17" fmla="*/ 1056 h 1999"/>
              <a:gd name="T18" fmla="*/ 2789 w 2789"/>
              <a:gd name="T19" fmla="*/ 1394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9" h="1999">
                <a:moveTo>
                  <a:pt x="0" y="1999"/>
                </a:moveTo>
                <a:lnTo>
                  <a:pt x="787" y="507"/>
                </a:lnTo>
                <a:lnTo>
                  <a:pt x="823" y="635"/>
                </a:lnTo>
                <a:cubicBezTo>
                  <a:pt x="882" y="573"/>
                  <a:pt x="1026" y="234"/>
                  <a:pt x="1143" y="132"/>
                </a:cubicBezTo>
                <a:cubicBezTo>
                  <a:pt x="1260" y="30"/>
                  <a:pt x="1376" y="0"/>
                  <a:pt x="1527" y="23"/>
                </a:cubicBezTo>
                <a:cubicBezTo>
                  <a:pt x="1678" y="46"/>
                  <a:pt x="1925" y="188"/>
                  <a:pt x="2048" y="270"/>
                </a:cubicBezTo>
                <a:cubicBezTo>
                  <a:pt x="2171" y="352"/>
                  <a:pt x="2192" y="423"/>
                  <a:pt x="2268" y="516"/>
                </a:cubicBezTo>
                <a:cubicBezTo>
                  <a:pt x="2344" y="609"/>
                  <a:pt x="2442" y="737"/>
                  <a:pt x="2506" y="827"/>
                </a:cubicBezTo>
                <a:lnTo>
                  <a:pt x="2652" y="1056"/>
                </a:lnTo>
                <a:lnTo>
                  <a:pt x="2789" y="1394"/>
                </a:ln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91851" name="Line 11"/>
          <p:cNvSpPr>
            <a:spLocks noChangeShapeType="1"/>
          </p:cNvSpPr>
          <p:nvPr/>
        </p:nvSpPr>
        <p:spPr bwMode="auto">
          <a:xfrm>
            <a:off x="3933825" y="4075113"/>
            <a:ext cx="5138738" cy="0"/>
          </a:xfrm>
          <a:prstGeom prst="line">
            <a:avLst/>
          </a:prstGeom>
          <a:noFill/>
          <a:ln w="38100">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91852" name="Freeform 12"/>
          <p:cNvSpPr>
            <a:spLocks/>
          </p:cNvSpPr>
          <p:nvPr/>
        </p:nvSpPr>
        <p:spPr bwMode="auto">
          <a:xfrm>
            <a:off x="5661025" y="4371975"/>
            <a:ext cx="71438" cy="2119313"/>
          </a:xfrm>
          <a:custGeom>
            <a:avLst/>
            <a:gdLst>
              <a:gd name="T0" fmla="*/ 0 w 45"/>
              <a:gd name="T1" fmla="*/ 1852 h 1852"/>
              <a:gd name="T2" fmla="*/ 18 w 45"/>
              <a:gd name="T3" fmla="*/ 5 h 1852"/>
              <a:gd name="T4" fmla="*/ 45 w 45"/>
              <a:gd name="T5" fmla="*/ 1824 h 1852"/>
            </a:gdLst>
            <a:ahLst/>
            <a:cxnLst>
              <a:cxn ang="0">
                <a:pos x="T0" y="T1"/>
              </a:cxn>
              <a:cxn ang="0">
                <a:pos x="T2" y="T3"/>
              </a:cxn>
              <a:cxn ang="0">
                <a:pos x="T4" y="T5"/>
              </a:cxn>
            </a:cxnLst>
            <a:rect l="0" t="0" r="r" b="b"/>
            <a:pathLst>
              <a:path w="45" h="1852">
                <a:moveTo>
                  <a:pt x="0" y="1852"/>
                </a:moveTo>
                <a:cubicBezTo>
                  <a:pt x="5" y="931"/>
                  <a:pt x="11" y="10"/>
                  <a:pt x="18" y="5"/>
                </a:cubicBezTo>
                <a:cubicBezTo>
                  <a:pt x="25" y="0"/>
                  <a:pt x="40" y="1522"/>
                  <a:pt x="45" y="1824"/>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91861" name="Rectangle 21"/>
          <p:cNvSpPr>
            <a:spLocks noChangeArrowheads="1"/>
          </p:cNvSpPr>
          <p:nvPr/>
        </p:nvSpPr>
        <p:spPr bwMode="auto">
          <a:xfrm>
            <a:off x="3440113" y="1785938"/>
            <a:ext cx="260350" cy="150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291865" name="Freeform 25"/>
          <p:cNvSpPr>
            <a:spLocks/>
          </p:cNvSpPr>
          <p:nvPr/>
        </p:nvSpPr>
        <p:spPr bwMode="auto">
          <a:xfrm>
            <a:off x="3990975" y="1247775"/>
            <a:ext cx="3033713" cy="2322513"/>
          </a:xfrm>
          <a:custGeom>
            <a:avLst/>
            <a:gdLst>
              <a:gd name="T0" fmla="*/ 0 w 1911"/>
              <a:gd name="T1" fmla="*/ 0 h 1463"/>
              <a:gd name="T2" fmla="*/ 119 w 1911"/>
              <a:gd name="T3" fmla="*/ 101 h 1463"/>
              <a:gd name="T4" fmla="*/ 119 w 1911"/>
              <a:gd name="T5" fmla="*/ 37 h 1463"/>
              <a:gd name="T6" fmla="*/ 421 w 1911"/>
              <a:gd name="T7" fmla="*/ 302 h 1463"/>
              <a:gd name="T8" fmla="*/ 412 w 1911"/>
              <a:gd name="T9" fmla="*/ 238 h 1463"/>
              <a:gd name="T10" fmla="*/ 695 w 1911"/>
              <a:gd name="T11" fmla="*/ 503 h 1463"/>
              <a:gd name="T12" fmla="*/ 677 w 1911"/>
              <a:gd name="T13" fmla="*/ 439 h 1463"/>
              <a:gd name="T14" fmla="*/ 1161 w 1911"/>
              <a:gd name="T15" fmla="*/ 896 h 1463"/>
              <a:gd name="T16" fmla="*/ 1143 w 1911"/>
              <a:gd name="T17" fmla="*/ 750 h 1463"/>
              <a:gd name="T18" fmla="*/ 1911 w 1911"/>
              <a:gd name="T19" fmla="*/ 1463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1" h="1463">
                <a:moveTo>
                  <a:pt x="0" y="0"/>
                </a:moveTo>
                <a:lnTo>
                  <a:pt x="119" y="101"/>
                </a:lnTo>
                <a:lnTo>
                  <a:pt x="119" y="37"/>
                </a:lnTo>
                <a:lnTo>
                  <a:pt x="421" y="302"/>
                </a:lnTo>
                <a:lnTo>
                  <a:pt x="412" y="238"/>
                </a:lnTo>
                <a:lnTo>
                  <a:pt x="695" y="503"/>
                </a:lnTo>
                <a:lnTo>
                  <a:pt x="677" y="439"/>
                </a:lnTo>
                <a:lnTo>
                  <a:pt x="1161" y="896"/>
                </a:lnTo>
                <a:lnTo>
                  <a:pt x="1143" y="750"/>
                </a:lnTo>
                <a:lnTo>
                  <a:pt x="1911" y="14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91866" name="Line 26"/>
          <p:cNvSpPr>
            <a:spLocks noChangeShapeType="1"/>
          </p:cNvSpPr>
          <p:nvPr/>
        </p:nvSpPr>
        <p:spPr bwMode="auto">
          <a:xfrm>
            <a:off x="3759200" y="3141663"/>
            <a:ext cx="48339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291867" name="Text Box 27"/>
          <p:cNvSpPr txBox="1">
            <a:spLocks noChangeArrowheads="1"/>
          </p:cNvSpPr>
          <p:nvPr/>
        </p:nvSpPr>
        <p:spPr bwMode="auto">
          <a:xfrm>
            <a:off x="6315075" y="2611438"/>
            <a:ext cx="25828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t>Electron scattering</a:t>
            </a:r>
            <a:endParaRPr lang="en-US"/>
          </a:p>
        </p:txBody>
      </p:sp>
      <p:sp>
        <p:nvSpPr>
          <p:cNvPr id="291868" name="Text Box 28"/>
          <p:cNvSpPr txBox="1">
            <a:spLocks noChangeArrowheads="1"/>
          </p:cNvSpPr>
          <p:nvPr/>
        </p:nvSpPr>
        <p:spPr bwMode="auto">
          <a:xfrm>
            <a:off x="4749800" y="1495425"/>
            <a:ext cx="41798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chemeClr val="accent2"/>
                </a:solidFill>
              </a:rPr>
              <a:t>Photoelectric absorption edges</a:t>
            </a:r>
            <a:endParaRPr lang="en-US">
              <a:solidFill>
                <a:schemeClr val="accent2"/>
              </a:solidFill>
            </a:endParaRPr>
          </a:p>
        </p:txBody>
      </p:sp>
      <p:sp>
        <p:nvSpPr>
          <p:cNvPr id="291869" name="Text Box 29"/>
          <p:cNvSpPr txBox="1">
            <a:spLocks noChangeArrowheads="1"/>
          </p:cNvSpPr>
          <p:nvPr/>
        </p:nvSpPr>
        <p:spPr bwMode="auto">
          <a:xfrm rot="-5400000">
            <a:off x="2740025" y="1712913"/>
            <a:ext cx="1581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t>Log </a:t>
            </a:r>
            <a:r>
              <a:rPr lang="en-GB">
                <a:latin typeface="Symbol" pitchFamily="18" charset="2"/>
              </a:rPr>
              <a:t>s</a:t>
            </a:r>
            <a:endParaRPr lang="en-US">
              <a:latin typeface="Symbol" pitchFamily="18" charset="2"/>
            </a:endParaRPr>
          </a:p>
        </p:txBody>
      </p:sp>
      <p:sp>
        <p:nvSpPr>
          <p:cNvPr id="291870" name="Text Box 30"/>
          <p:cNvSpPr txBox="1">
            <a:spLocks noChangeArrowheads="1"/>
          </p:cNvSpPr>
          <p:nvPr/>
        </p:nvSpPr>
        <p:spPr bwMode="auto">
          <a:xfrm>
            <a:off x="3744913" y="4165600"/>
            <a:ext cx="181292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rgbClr val="00FFFF"/>
                </a:solidFill>
              </a:rPr>
              <a:t>Incident spectrum</a:t>
            </a:r>
            <a:endParaRPr lang="en-US">
              <a:solidFill>
                <a:srgbClr val="00FFFF"/>
              </a:solidFill>
            </a:endParaRPr>
          </a:p>
        </p:txBody>
      </p:sp>
      <p:sp>
        <p:nvSpPr>
          <p:cNvPr id="291871" name="Text Box 31"/>
          <p:cNvSpPr txBox="1">
            <a:spLocks noChangeArrowheads="1"/>
          </p:cNvSpPr>
          <p:nvPr/>
        </p:nvSpPr>
        <p:spPr bwMode="auto">
          <a:xfrm>
            <a:off x="5870575" y="5175250"/>
            <a:ext cx="26273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a:solidFill>
                  <a:srgbClr val="FF0000"/>
                </a:solidFill>
              </a:rPr>
              <a:t>Reflected spectrum</a:t>
            </a:r>
            <a:endParaRPr lang="en-US">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85800" y="138113"/>
            <a:ext cx="7772400" cy="1143000"/>
          </a:xfrm>
        </p:spPr>
        <p:txBody>
          <a:bodyPr/>
          <a:lstStyle/>
          <a:p>
            <a:r>
              <a:rPr lang="en-GB" b="1">
                <a:solidFill>
                  <a:srgbClr val="FFCC00"/>
                </a:solidFill>
              </a:rPr>
              <a:t>Reflection from a slab: pexriv</a:t>
            </a:r>
            <a:endParaRPr lang="en-GB" b="1" baseline="-25000">
              <a:solidFill>
                <a:srgbClr val="FFCC00"/>
              </a:solidFill>
            </a:endParaRPr>
          </a:p>
        </p:txBody>
      </p:sp>
      <p:sp>
        <p:nvSpPr>
          <p:cNvPr id="294916" name="Rectangle 4"/>
          <p:cNvSpPr>
            <a:spLocks noChangeArrowheads="1"/>
          </p:cNvSpPr>
          <p:nvPr/>
        </p:nvSpPr>
        <p:spPr bwMode="auto">
          <a:xfrm>
            <a:off x="0" y="1455738"/>
            <a:ext cx="3305175"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a:solidFill>
                  <a:srgbClr val="FFFF99"/>
                </a:solidFill>
              </a:rPr>
              <a:t>XSPEC: pexriv</a:t>
            </a:r>
          </a:p>
          <a:p>
            <a:pPr marL="342900" indent="-342900" algn="l">
              <a:spcBef>
                <a:spcPct val="20000"/>
              </a:spcBef>
              <a:buFontTx/>
              <a:buChar char="•"/>
            </a:pPr>
            <a:r>
              <a:rPr lang="en-GB">
                <a:solidFill>
                  <a:srgbClr val="FFFF99"/>
                </a:solidFill>
              </a:rPr>
              <a:t>Depends on ionisation </a:t>
            </a:r>
            <a:r>
              <a:rPr lang="en-GB">
                <a:solidFill>
                  <a:srgbClr val="FFFF99"/>
                </a:solidFill>
                <a:latin typeface="Symbol" pitchFamily="18" charset="2"/>
              </a:rPr>
              <a:t>x</a:t>
            </a:r>
            <a:r>
              <a:rPr lang="en-GB">
                <a:solidFill>
                  <a:srgbClr val="FFFF99"/>
                </a:solidFill>
              </a:rPr>
              <a:t>=L/nr</a:t>
            </a:r>
            <a:r>
              <a:rPr lang="en-GB" baseline="30000">
                <a:solidFill>
                  <a:srgbClr val="FFFF99"/>
                </a:solidFill>
              </a:rPr>
              <a:t>2</a:t>
            </a:r>
            <a:r>
              <a:rPr lang="en-GB">
                <a:solidFill>
                  <a:srgbClr val="FFFF99"/>
                </a:solidFill>
              </a:rPr>
              <a:t>.  fewer bound electrons so smaller photoabs. So higher reflection </a:t>
            </a:r>
            <a:r>
              <a:rPr lang="en-GB" sz="1600">
                <a:solidFill>
                  <a:srgbClr val="FFFF99"/>
                </a:solidFill>
              </a:rPr>
              <a:t>Done et al 1992</a:t>
            </a:r>
          </a:p>
          <a:p>
            <a:pPr marL="342900" indent="-342900" algn="l">
              <a:spcBef>
                <a:spcPct val="20000"/>
              </a:spcBef>
              <a:buFontTx/>
              <a:buChar char="•"/>
            </a:pPr>
            <a:r>
              <a:rPr lang="en-GB">
                <a:solidFill>
                  <a:srgbClr val="FFFF99"/>
                </a:solidFill>
              </a:rPr>
              <a:t>High E: Compton downscattering stays constant</a:t>
            </a:r>
            <a:endParaRPr lang="en-GB" sz="2000">
              <a:solidFill>
                <a:srgbClr val="006600"/>
              </a:solidFill>
            </a:endParaRPr>
          </a:p>
          <a:p>
            <a:pPr marL="342900" indent="-342900" algn="l">
              <a:spcBef>
                <a:spcPct val="20000"/>
              </a:spcBef>
              <a:buFontTx/>
              <a:buChar char="•"/>
            </a:pPr>
            <a:endParaRPr lang="en-GB" sz="2000">
              <a:solidFill>
                <a:srgbClr val="006600"/>
              </a:solidFill>
            </a:endParaRPr>
          </a:p>
        </p:txBody>
      </p:sp>
      <p:sp>
        <p:nvSpPr>
          <p:cNvPr id="294917" name="Rectangle 5"/>
          <p:cNvSpPr>
            <a:spLocks noChangeArrowheads="1"/>
          </p:cNvSpPr>
          <p:nvPr/>
        </p:nvSpPr>
        <p:spPr bwMode="auto">
          <a:xfrm>
            <a:off x="1774825" y="6427788"/>
            <a:ext cx="7369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endParaRPr lang="en-US" sz="2000">
              <a:solidFill>
                <a:srgbClr val="006600"/>
              </a:solidFill>
            </a:endParaRPr>
          </a:p>
        </p:txBody>
      </p:sp>
      <p:sp>
        <p:nvSpPr>
          <p:cNvPr id="294918" name="Line 6"/>
          <p:cNvSpPr>
            <a:spLocks noChangeShapeType="1"/>
          </p:cNvSpPr>
          <p:nvPr/>
        </p:nvSpPr>
        <p:spPr bwMode="auto">
          <a:xfrm flipV="1">
            <a:off x="3976688" y="1684338"/>
            <a:ext cx="0" cy="381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pic>
        <p:nvPicPr>
          <p:cNvPr id="294919" name="Picture 7" descr="refl_new"/>
          <p:cNvPicPr>
            <a:picLocks noChangeAspect="1" noChangeArrowheads="1"/>
          </p:cNvPicPr>
          <p:nvPr/>
        </p:nvPicPr>
        <p:blipFill>
          <a:blip r:embed="rId2" cstate="print">
            <a:extLst>
              <a:ext uri="{28A0092B-C50C-407E-A947-70E740481C1C}">
                <a14:useLocalDpi xmlns:a14="http://schemas.microsoft.com/office/drawing/2010/main" val="0"/>
              </a:ext>
            </a:extLst>
          </a:blip>
          <a:srcRect l="4050" t="42081" r="7385" b="3366"/>
          <a:stretch>
            <a:fillRect/>
          </a:stretch>
        </p:blipFill>
        <p:spPr bwMode="auto">
          <a:xfrm>
            <a:off x="3625850" y="1566863"/>
            <a:ext cx="5019675" cy="437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r>
              <a:rPr lang="en-GB" b="1" smtClean="0">
                <a:solidFill>
                  <a:srgbClr val="FFCC00"/>
                </a:solidFill>
              </a:rPr>
              <a:t>Optically thin thermal compton</a:t>
            </a:r>
          </a:p>
        </p:txBody>
      </p:sp>
      <p:sp>
        <p:nvSpPr>
          <p:cNvPr id="40963" name="Line 3"/>
          <p:cNvSpPr>
            <a:spLocks noChangeShapeType="1"/>
          </p:cNvSpPr>
          <p:nvPr/>
        </p:nvSpPr>
        <p:spPr bwMode="auto">
          <a:xfrm flipV="1">
            <a:off x="1320800" y="31543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64" name="Line 4"/>
          <p:cNvSpPr>
            <a:spLocks noChangeShapeType="1"/>
          </p:cNvSpPr>
          <p:nvPr/>
        </p:nvSpPr>
        <p:spPr bwMode="auto">
          <a:xfrm>
            <a:off x="1320800" y="6291263"/>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65" name="Line 5"/>
          <p:cNvSpPr>
            <a:spLocks noChangeShapeType="1"/>
          </p:cNvSpPr>
          <p:nvPr/>
        </p:nvSpPr>
        <p:spPr bwMode="auto">
          <a:xfrm flipV="1">
            <a:off x="4724400" y="31670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66" name="Line 6"/>
          <p:cNvSpPr>
            <a:spLocks noChangeShapeType="1"/>
          </p:cNvSpPr>
          <p:nvPr/>
        </p:nvSpPr>
        <p:spPr bwMode="auto">
          <a:xfrm>
            <a:off x="4699000" y="6303963"/>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67" name="Text Box 7"/>
          <p:cNvSpPr txBox="1">
            <a:spLocks noChangeArrowheads="1"/>
          </p:cNvSpPr>
          <p:nvPr/>
        </p:nvSpPr>
        <p:spPr bwMode="auto">
          <a:xfrm>
            <a:off x="6426200" y="635952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n</a:t>
            </a:r>
          </a:p>
        </p:txBody>
      </p:sp>
      <p:sp>
        <p:nvSpPr>
          <p:cNvPr id="40968" name="Text Box 8"/>
          <p:cNvSpPr txBox="1">
            <a:spLocks noChangeArrowheads="1"/>
          </p:cNvSpPr>
          <p:nvPr/>
        </p:nvSpPr>
        <p:spPr bwMode="auto">
          <a:xfrm>
            <a:off x="1917700" y="63214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g</a:t>
            </a:r>
          </a:p>
        </p:txBody>
      </p:sp>
      <p:sp>
        <p:nvSpPr>
          <p:cNvPr id="40969" name="Text Box 9"/>
          <p:cNvSpPr txBox="1">
            <a:spLocks noChangeArrowheads="1"/>
          </p:cNvSpPr>
          <p:nvPr/>
        </p:nvSpPr>
        <p:spPr bwMode="auto">
          <a:xfrm rot="-5400000">
            <a:off x="-114299" y="4284662"/>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40970" name="Freeform 10"/>
          <p:cNvSpPr>
            <a:spLocks/>
          </p:cNvSpPr>
          <p:nvPr/>
        </p:nvSpPr>
        <p:spPr bwMode="auto">
          <a:xfrm>
            <a:off x="4826000" y="36798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71" name="Freeform 11"/>
          <p:cNvSpPr>
            <a:spLocks/>
          </p:cNvSpPr>
          <p:nvPr/>
        </p:nvSpPr>
        <p:spPr bwMode="auto">
          <a:xfrm>
            <a:off x="1917700" y="35274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72" name="Text Box 12"/>
          <p:cNvSpPr txBox="1">
            <a:spLocks noChangeArrowheads="1"/>
          </p:cNvSpPr>
          <p:nvPr/>
        </p:nvSpPr>
        <p:spPr bwMode="auto">
          <a:xfrm rot="-5400000">
            <a:off x="3759201" y="4259262"/>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f</a:t>
            </a:r>
            <a:r>
              <a:rPr lang="en-GB" sz="2000" baseline="-25000">
                <a:solidFill>
                  <a:schemeClr val="bg1"/>
                </a:solidFill>
                <a:latin typeface="Symbol" pitchFamily="18" charset="2"/>
              </a:rPr>
              <a:t>n</a:t>
            </a:r>
          </a:p>
        </p:txBody>
      </p:sp>
      <p:sp>
        <p:nvSpPr>
          <p:cNvPr id="40973" name="Freeform 13"/>
          <p:cNvSpPr>
            <a:spLocks/>
          </p:cNvSpPr>
          <p:nvPr/>
        </p:nvSpPr>
        <p:spPr bwMode="auto">
          <a:xfrm>
            <a:off x="5268913" y="4217988"/>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74" name="Rectangle 15"/>
          <p:cNvSpPr>
            <a:spLocks noGrp="1" noChangeArrowheads="1"/>
          </p:cNvSpPr>
          <p:nvPr>
            <p:ph type="body" sz="half" idx="1"/>
          </p:nvPr>
        </p:nvSpPr>
        <p:spPr>
          <a:xfrm>
            <a:off x="77788" y="1114425"/>
            <a:ext cx="9034462" cy="2054225"/>
          </a:xfrm>
          <a:noFill/>
          <a:extLst>
            <a:ext uri="{91240B29-F687-4F45-9708-019B960494DF}">
              <a14:hiddenLine xmlns:a14="http://schemas.microsoft.com/office/drawing/2010/main" w="9525">
                <a:solidFill>
                  <a:srgbClr val="006600"/>
                </a:solidFill>
                <a:miter lim="800000"/>
                <a:headEnd/>
                <a:tailEnd/>
              </a14:hiddenLine>
            </a:ext>
          </a:extLst>
        </p:spPr>
        <p:txBody>
          <a:bodyPr/>
          <a:lstStyle/>
          <a:p>
            <a:r>
              <a:rPr lang="en-GB" smtClean="0">
                <a:solidFill>
                  <a:srgbClr val="FFFF99"/>
                </a:solidFill>
              </a:rPr>
              <a:t>p</a:t>
            </a:r>
            <a:r>
              <a:rPr lang="en-GB" sz="2400" smtClean="0">
                <a:solidFill>
                  <a:srgbClr val="FFFF99"/>
                </a:solidFill>
              </a:rPr>
              <a:t>ower law by multiple scattering of thermal electrons </a:t>
            </a:r>
          </a:p>
          <a:p>
            <a:r>
              <a:rPr lang="en-GB" sz="2400" smtClean="0">
                <a:solidFill>
                  <a:srgbClr val="FFFF99"/>
                </a:solidFill>
              </a:rPr>
              <a:t>Number of photons dN/dE dE = E dN/dE dLog E = f (</a:t>
            </a:r>
            <a:r>
              <a:rPr lang="en-GB" sz="2400" smtClean="0">
                <a:solidFill>
                  <a:srgbClr val="FFFF99"/>
                </a:solidFill>
                <a:latin typeface="Symbol" pitchFamily="18" charset="2"/>
              </a:rPr>
              <a:t>e</a:t>
            </a:r>
            <a:r>
              <a:rPr lang="en-GB" sz="2400" smtClean="0">
                <a:solidFill>
                  <a:srgbClr val="FFFF99"/>
                </a:solidFill>
              </a:rPr>
              <a:t>) dlog </a:t>
            </a:r>
            <a:r>
              <a:rPr lang="en-GB" sz="2400" smtClean="0">
                <a:solidFill>
                  <a:srgbClr val="FFFF99"/>
                </a:solidFill>
                <a:latin typeface="Symbol" pitchFamily="18" charset="2"/>
              </a:rPr>
              <a:t>e</a:t>
            </a:r>
            <a:r>
              <a:rPr lang="en-GB" sz="2400" smtClean="0">
                <a:solidFill>
                  <a:srgbClr val="FFFF99"/>
                </a:solidFill>
              </a:rPr>
              <a:t> </a:t>
            </a:r>
            <a:r>
              <a:rPr lang="en-GB" sz="2400" smtClean="0">
                <a:solidFill>
                  <a:srgbClr val="FFFF99"/>
                </a:solidFill>
                <a:sym typeface="Symbol" pitchFamily="18" charset="2"/>
              </a:rPr>
              <a:t> </a:t>
            </a:r>
            <a:r>
              <a:rPr lang="en-GB" sz="2400" smtClean="0">
                <a:solidFill>
                  <a:srgbClr val="FFFF99"/>
                </a:solidFill>
                <a:latin typeface="Symbol" pitchFamily="18" charset="2"/>
                <a:sym typeface="Symbol" pitchFamily="18" charset="2"/>
              </a:rPr>
              <a:t>e</a:t>
            </a:r>
            <a:r>
              <a:rPr lang="en-GB" sz="2400" baseline="30000" smtClean="0">
                <a:solidFill>
                  <a:srgbClr val="FFFF99"/>
                </a:solidFill>
                <a:latin typeface="Symbol" pitchFamily="18" charset="2"/>
                <a:sym typeface="Symbol" pitchFamily="18" charset="2"/>
              </a:rPr>
              <a:t>-a</a:t>
            </a:r>
            <a:r>
              <a:rPr lang="en-GB" sz="2400" smtClean="0">
                <a:solidFill>
                  <a:srgbClr val="FFFF99"/>
                </a:solidFill>
              </a:rPr>
              <a:t> </a:t>
            </a:r>
          </a:p>
          <a:p>
            <a:r>
              <a:rPr lang="en-GB" sz="2400" smtClean="0">
                <a:solidFill>
                  <a:srgbClr val="FFFF99"/>
                </a:solidFill>
              </a:rPr>
              <a:t>For </a:t>
            </a:r>
            <a:r>
              <a:rPr lang="en-GB" sz="2400" smtClean="0">
                <a:solidFill>
                  <a:srgbClr val="FFFF99"/>
                </a:solidFill>
                <a:latin typeface="Symbol" pitchFamily="18" charset="2"/>
              </a:rPr>
              <a:t>t</a:t>
            </a:r>
            <a:r>
              <a:rPr lang="en-GB" sz="2400" smtClean="0">
                <a:solidFill>
                  <a:srgbClr val="FFFF99"/>
                </a:solidFill>
              </a:rPr>
              <a:t>&lt;1 scatter </a:t>
            </a:r>
            <a:r>
              <a:rPr lang="en-GB" sz="2400" smtClean="0">
                <a:solidFill>
                  <a:srgbClr val="FFFF99"/>
                </a:solidFill>
                <a:latin typeface="Symbol" pitchFamily="18" charset="2"/>
              </a:rPr>
              <a:t>t</a:t>
            </a:r>
            <a:r>
              <a:rPr lang="en-GB" sz="2400" smtClean="0">
                <a:solidFill>
                  <a:srgbClr val="FFFF99"/>
                </a:solidFill>
              </a:rPr>
              <a:t> photons each time to energy </a:t>
            </a:r>
            <a:r>
              <a:rPr lang="en-GB" sz="2400" smtClean="0">
                <a:solidFill>
                  <a:srgbClr val="FFFF99"/>
                </a:solidFill>
                <a:latin typeface="Symbol" pitchFamily="18" charset="2"/>
              </a:rPr>
              <a:t>e</a:t>
            </a:r>
            <a:r>
              <a:rPr lang="en-GB" sz="2400" baseline="-25000" smtClean="0">
                <a:solidFill>
                  <a:srgbClr val="FFFF99"/>
                </a:solidFill>
              </a:rPr>
              <a:t>out</a:t>
            </a:r>
            <a:r>
              <a:rPr lang="en-GB" sz="2400" smtClean="0">
                <a:solidFill>
                  <a:srgbClr val="FFFF99"/>
                </a:solidFill>
              </a:rPr>
              <a:t>=(1+4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latin typeface="Symbol" pitchFamily="18" charset="2"/>
              </a:rPr>
              <a:t>)e</a:t>
            </a:r>
            <a:r>
              <a:rPr lang="en-GB" sz="2400" baseline="-25000" smtClean="0">
                <a:solidFill>
                  <a:srgbClr val="FFFF99"/>
                </a:solidFill>
              </a:rPr>
              <a:t>in</a:t>
            </a:r>
          </a:p>
          <a:p>
            <a:r>
              <a:rPr lang="en-GB" sz="2400" smtClean="0">
                <a:solidFill>
                  <a:srgbClr val="FFFF99"/>
                </a:solidFill>
              </a:rPr>
              <a:t>index </a:t>
            </a:r>
            <a:r>
              <a:rPr lang="en-GB" sz="2400" smtClean="0">
                <a:solidFill>
                  <a:srgbClr val="FFFF99"/>
                </a:solidFill>
                <a:latin typeface="Symbol" pitchFamily="18" charset="2"/>
              </a:rPr>
              <a:t>a</a:t>
            </a:r>
            <a:r>
              <a:rPr lang="en-GB" sz="2400" smtClean="0">
                <a:solidFill>
                  <a:srgbClr val="FFFF99"/>
                </a:solidFill>
              </a:rPr>
              <a:t>=log(prob)/log(energy boost) ~ -log </a:t>
            </a:r>
            <a:r>
              <a:rPr lang="en-GB" sz="2400" smtClean="0">
                <a:solidFill>
                  <a:srgbClr val="FFFF99"/>
                </a:solidFill>
                <a:latin typeface="Symbol" pitchFamily="18" charset="2"/>
              </a:rPr>
              <a:t>t</a:t>
            </a:r>
            <a:r>
              <a:rPr lang="en-GB" sz="2400" smtClean="0">
                <a:solidFill>
                  <a:srgbClr val="FFFF99"/>
                </a:solidFill>
              </a:rPr>
              <a:t>/log (1+4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rPr>
              <a:t>)</a:t>
            </a:r>
          </a:p>
        </p:txBody>
      </p:sp>
      <p:sp>
        <p:nvSpPr>
          <p:cNvPr id="40975" name="Freeform 19"/>
          <p:cNvSpPr>
            <a:spLocks/>
          </p:cNvSpPr>
          <p:nvPr/>
        </p:nvSpPr>
        <p:spPr bwMode="auto">
          <a:xfrm>
            <a:off x="5630863" y="3832225"/>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0976" name="Freeform 20"/>
          <p:cNvSpPr>
            <a:spLocks/>
          </p:cNvSpPr>
          <p:nvPr/>
        </p:nvSpPr>
        <p:spPr bwMode="auto">
          <a:xfrm>
            <a:off x="5616575" y="4232275"/>
            <a:ext cx="495300" cy="4763"/>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138113"/>
            <a:ext cx="7772400" cy="1143000"/>
          </a:xfrm>
        </p:spPr>
        <p:txBody>
          <a:bodyPr/>
          <a:lstStyle/>
          <a:p>
            <a:r>
              <a:rPr lang="en-GB" b="1">
                <a:solidFill>
                  <a:srgbClr val="FFCC00"/>
                </a:solidFill>
              </a:rPr>
              <a:t>Reflection from a slab</a:t>
            </a:r>
            <a:endParaRPr lang="en-GB" b="1" baseline="-25000">
              <a:solidFill>
                <a:srgbClr val="FFCC00"/>
              </a:solidFill>
            </a:endParaRPr>
          </a:p>
        </p:txBody>
      </p:sp>
      <p:sp>
        <p:nvSpPr>
          <p:cNvPr id="293892" name="Rectangle 4"/>
          <p:cNvSpPr>
            <a:spLocks noChangeArrowheads="1"/>
          </p:cNvSpPr>
          <p:nvPr/>
        </p:nvSpPr>
        <p:spPr bwMode="auto">
          <a:xfrm>
            <a:off x="0" y="1455738"/>
            <a:ext cx="3305175"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a:solidFill>
                  <a:srgbClr val="FFFF99"/>
                </a:solidFill>
              </a:rPr>
              <a:t>XSPEC: reflionx</a:t>
            </a:r>
          </a:p>
          <a:p>
            <a:pPr marL="342900" indent="-342900" algn="l">
              <a:spcBef>
                <a:spcPct val="20000"/>
              </a:spcBef>
              <a:buFontTx/>
              <a:buChar char="•"/>
            </a:pPr>
            <a:r>
              <a:rPr lang="en-GB">
                <a:solidFill>
                  <a:srgbClr val="FFFF99"/>
                </a:solidFill>
              </a:rPr>
              <a:t>Depends on ionisation </a:t>
            </a:r>
            <a:r>
              <a:rPr lang="en-GB">
                <a:solidFill>
                  <a:srgbClr val="FFFF99"/>
                </a:solidFill>
                <a:latin typeface="Symbol" pitchFamily="18" charset="2"/>
              </a:rPr>
              <a:t>x</a:t>
            </a:r>
            <a:r>
              <a:rPr lang="en-GB">
                <a:solidFill>
                  <a:srgbClr val="FFFF99"/>
                </a:solidFill>
              </a:rPr>
              <a:t>=L/nr</a:t>
            </a:r>
            <a:r>
              <a:rPr lang="en-GB" baseline="30000">
                <a:solidFill>
                  <a:srgbClr val="FFFF99"/>
                </a:solidFill>
              </a:rPr>
              <a:t>2</a:t>
            </a:r>
            <a:r>
              <a:rPr lang="en-GB">
                <a:solidFill>
                  <a:srgbClr val="FFFF99"/>
                </a:solidFill>
              </a:rPr>
              <a:t>.  fewer bound electrons so smaller photoabs. So higher reflection </a:t>
            </a:r>
            <a:r>
              <a:rPr lang="en-GB" sz="1600">
                <a:solidFill>
                  <a:srgbClr val="FFFF99"/>
                </a:solidFill>
              </a:rPr>
              <a:t>Done et al 1992</a:t>
            </a:r>
          </a:p>
          <a:p>
            <a:pPr marL="342900" indent="-342900" algn="l">
              <a:spcBef>
                <a:spcPct val="20000"/>
              </a:spcBef>
              <a:buFontTx/>
              <a:buChar char="•"/>
            </a:pPr>
            <a:r>
              <a:rPr lang="en-GB">
                <a:solidFill>
                  <a:srgbClr val="FFFF99"/>
                </a:solidFill>
              </a:rPr>
              <a:t>High E: Compton downscattering stays constant</a:t>
            </a:r>
            <a:endParaRPr lang="en-GB" sz="2000">
              <a:solidFill>
                <a:srgbClr val="006600"/>
              </a:solidFill>
            </a:endParaRPr>
          </a:p>
          <a:p>
            <a:pPr marL="342900" indent="-342900" algn="l">
              <a:spcBef>
                <a:spcPct val="20000"/>
              </a:spcBef>
              <a:buFontTx/>
              <a:buChar char="•"/>
            </a:pPr>
            <a:endParaRPr lang="en-GB" sz="2000">
              <a:solidFill>
                <a:srgbClr val="006600"/>
              </a:solidFill>
            </a:endParaRPr>
          </a:p>
        </p:txBody>
      </p:sp>
      <p:sp>
        <p:nvSpPr>
          <p:cNvPr id="293893" name="Rectangle 5"/>
          <p:cNvSpPr>
            <a:spLocks noChangeArrowheads="1"/>
          </p:cNvSpPr>
          <p:nvPr/>
        </p:nvSpPr>
        <p:spPr bwMode="auto">
          <a:xfrm>
            <a:off x="1774825" y="6427788"/>
            <a:ext cx="7369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endParaRPr lang="en-US" sz="2000">
              <a:solidFill>
                <a:srgbClr val="006600"/>
              </a:solidFill>
            </a:endParaRPr>
          </a:p>
        </p:txBody>
      </p:sp>
      <p:sp>
        <p:nvSpPr>
          <p:cNvPr id="293894" name="Line 6"/>
          <p:cNvSpPr>
            <a:spLocks noChangeShapeType="1"/>
          </p:cNvSpPr>
          <p:nvPr/>
        </p:nvSpPr>
        <p:spPr bwMode="auto">
          <a:xfrm flipV="1">
            <a:off x="3976688" y="1684338"/>
            <a:ext cx="0" cy="381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pic>
        <p:nvPicPr>
          <p:cNvPr id="293895" name="Picture 7" descr="reflbal_xi"/>
          <p:cNvPicPr>
            <a:picLocks noChangeAspect="1" noChangeArrowheads="1"/>
          </p:cNvPicPr>
          <p:nvPr/>
        </p:nvPicPr>
        <p:blipFill>
          <a:blip r:embed="rId2" cstate="print">
            <a:extLst>
              <a:ext uri="{28A0092B-C50C-407E-A947-70E740481C1C}">
                <a14:useLocalDpi xmlns:a14="http://schemas.microsoft.com/office/drawing/2010/main" val="0"/>
              </a:ext>
            </a:extLst>
          </a:blip>
          <a:srcRect l="4050" t="42081" r="7385" b="3366"/>
          <a:stretch>
            <a:fillRect/>
          </a:stretch>
        </p:blipFill>
        <p:spPr bwMode="auto">
          <a:xfrm>
            <a:off x="3856038" y="1787525"/>
            <a:ext cx="5018087" cy="437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85800" y="123825"/>
            <a:ext cx="7772400" cy="1143000"/>
          </a:xfrm>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b="1">
                <a:solidFill>
                  <a:srgbClr val="FFCC00"/>
                </a:solidFill>
              </a:rPr>
              <a:t>Relativistic smearing: spin </a:t>
            </a:r>
            <a:endParaRPr lang="en-GB" b="1" baseline="-25000">
              <a:solidFill>
                <a:srgbClr val="FFCC00"/>
              </a:solidFill>
            </a:endParaRPr>
          </a:p>
        </p:txBody>
      </p:sp>
      <p:grpSp>
        <p:nvGrpSpPr>
          <p:cNvPr id="300035" name="Group 3"/>
          <p:cNvGrpSpPr>
            <a:grpSpLocks/>
          </p:cNvGrpSpPr>
          <p:nvPr/>
        </p:nvGrpSpPr>
        <p:grpSpPr bwMode="auto">
          <a:xfrm>
            <a:off x="4849813" y="1636713"/>
            <a:ext cx="4351337" cy="5218112"/>
            <a:chOff x="3055" y="1031"/>
            <a:chExt cx="2741" cy="3287"/>
          </a:xfrm>
        </p:grpSpPr>
        <p:sp>
          <p:nvSpPr>
            <p:cNvPr id="300036" name="Text Box 4"/>
            <p:cNvSpPr txBox="1">
              <a:spLocks noChangeArrowheads="1"/>
            </p:cNvSpPr>
            <p:nvPr/>
          </p:nvSpPr>
          <p:spPr bwMode="auto">
            <a:xfrm>
              <a:off x="4141" y="4106"/>
              <a:ext cx="16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a:solidFill>
                    <a:schemeClr val="bg1"/>
                  </a:solidFill>
                </a:rPr>
                <a:t>Fabian et al. 1989</a:t>
              </a:r>
            </a:p>
          </p:txBody>
        </p:sp>
        <p:sp>
          <p:nvSpPr>
            <p:cNvPr id="300037" name="AutoShape 5"/>
            <p:cNvSpPr>
              <a:spLocks noChangeArrowheads="1"/>
            </p:cNvSpPr>
            <p:nvPr/>
          </p:nvSpPr>
          <p:spPr bwMode="auto">
            <a:xfrm>
              <a:off x="3055" y="1031"/>
              <a:ext cx="2479" cy="72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038" name="Line 6"/>
            <p:cNvSpPr>
              <a:spLocks noChangeShapeType="1"/>
            </p:cNvSpPr>
            <p:nvPr/>
          </p:nvSpPr>
          <p:spPr bwMode="auto">
            <a:xfrm flipV="1">
              <a:off x="3493" y="2176"/>
              <a:ext cx="0" cy="1563"/>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39" name="Line 7"/>
            <p:cNvSpPr>
              <a:spLocks noChangeShapeType="1"/>
            </p:cNvSpPr>
            <p:nvPr/>
          </p:nvSpPr>
          <p:spPr bwMode="auto">
            <a:xfrm>
              <a:off x="3493" y="3749"/>
              <a:ext cx="1965"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40" name="Line 8"/>
            <p:cNvSpPr>
              <a:spLocks noChangeShapeType="1"/>
            </p:cNvSpPr>
            <p:nvPr/>
          </p:nvSpPr>
          <p:spPr bwMode="auto">
            <a:xfrm>
              <a:off x="4672" y="2258"/>
              <a:ext cx="9" cy="1491"/>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41" name="Freeform 9"/>
            <p:cNvSpPr>
              <a:spLocks/>
            </p:cNvSpPr>
            <p:nvPr/>
          </p:nvSpPr>
          <p:spPr bwMode="auto">
            <a:xfrm>
              <a:off x="4471" y="2805"/>
              <a:ext cx="676" cy="907"/>
            </a:xfrm>
            <a:custGeom>
              <a:avLst/>
              <a:gdLst>
                <a:gd name="T0" fmla="*/ 0 w 676"/>
                <a:gd name="T1" fmla="*/ 313 h 907"/>
                <a:gd name="T2" fmla="*/ 192 w 676"/>
                <a:gd name="T3" fmla="*/ 276 h 907"/>
                <a:gd name="T4" fmla="*/ 457 w 676"/>
                <a:gd name="T5" fmla="*/ 20 h 907"/>
                <a:gd name="T6" fmla="*/ 585 w 676"/>
                <a:gd name="T7" fmla="*/ 395 h 907"/>
                <a:gd name="T8" fmla="*/ 676 w 676"/>
                <a:gd name="T9" fmla="*/ 907 h 907"/>
              </a:gdLst>
              <a:ahLst/>
              <a:cxnLst>
                <a:cxn ang="0">
                  <a:pos x="T0" y="T1"/>
                </a:cxn>
                <a:cxn ang="0">
                  <a:pos x="T2" y="T3"/>
                </a:cxn>
                <a:cxn ang="0">
                  <a:pos x="T4" y="T5"/>
                </a:cxn>
                <a:cxn ang="0">
                  <a:pos x="T6" y="T7"/>
                </a:cxn>
                <a:cxn ang="0">
                  <a:pos x="T8" y="T9"/>
                </a:cxn>
              </a:cxnLst>
              <a:rect l="0" t="0" r="r" b="b"/>
              <a:pathLst>
                <a:path w="676" h="907">
                  <a:moveTo>
                    <a:pt x="0" y="313"/>
                  </a:moveTo>
                  <a:cubicBezTo>
                    <a:pt x="30" y="307"/>
                    <a:pt x="116" y="325"/>
                    <a:pt x="192" y="276"/>
                  </a:cubicBezTo>
                  <a:cubicBezTo>
                    <a:pt x="268" y="227"/>
                    <a:pt x="392" y="0"/>
                    <a:pt x="457" y="20"/>
                  </a:cubicBezTo>
                  <a:cubicBezTo>
                    <a:pt x="522" y="40"/>
                    <a:pt x="549" y="247"/>
                    <a:pt x="585" y="395"/>
                  </a:cubicBezTo>
                  <a:cubicBezTo>
                    <a:pt x="621" y="543"/>
                    <a:pt x="657" y="800"/>
                    <a:pt x="676" y="907"/>
                  </a:cubicBezTo>
                </a:path>
              </a:pathLst>
            </a:custGeom>
            <a:noFill/>
            <a:ln w="3810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42" name="Freeform 10"/>
            <p:cNvSpPr>
              <a:spLocks/>
            </p:cNvSpPr>
            <p:nvPr/>
          </p:nvSpPr>
          <p:spPr bwMode="auto">
            <a:xfrm>
              <a:off x="3858" y="3053"/>
              <a:ext cx="604" cy="650"/>
            </a:xfrm>
            <a:custGeom>
              <a:avLst/>
              <a:gdLst>
                <a:gd name="T0" fmla="*/ 604 w 604"/>
                <a:gd name="T1" fmla="*/ 74 h 650"/>
                <a:gd name="T2" fmla="*/ 430 w 604"/>
                <a:gd name="T3" fmla="*/ 65 h 650"/>
                <a:gd name="T4" fmla="*/ 302 w 604"/>
                <a:gd name="T5" fmla="*/ 37 h 650"/>
                <a:gd name="T6" fmla="*/ 229 w 604"/>
                <a:gd name="T7" fmla="*/ 46 h 650"/>
                <a:gd name="T8" fmla="*/ 92 w 604"/>
                <a:gd name="T9" fmla="*/ 312 h 650"/>
                <a:gd name="T10" fmla="*/ 0 w 604"/>
                <a:gd name="T11" fmla="*/ 650 h 650"/>
              </a:gdLst>
              <a:ahLst/>
              <a:cxnLst>
                <a:cxn ang="0">
                  <a:pos x="T0" y="T1"/>
                </a:cxn>
                <a:cxn ang="0">
                  <a:pos x="T2" y="T3"/>
                </a:cxn>
                <a:cxn ang="0">
                  <a:pos x="T4" y="T5"/>
                </a:cxn>
                <a:cxn ang="0">
                  <a:pos x="T6" y="T7"/>
                </a:cxn>
                <a:cxn ang="0">
                  <a:pos x="T8" y="T9"/>
                </a:cxn>
                <a:cxn ang="0">
                  <a:pos x="T10" y="T11"/>
                </a:cxn>
              </a:cxnLst>
              <a:rect l="0" t="0" r="r" b="b"/>
              <a:pathLst>
                <a:path w="604" h="650">
                  <a:moveTo>
                    <a:pt x="604" y="74"/>
                  </a:moveTo>
                  <a:cubicBezTo>
                    <a:pt x="575" y="73"/>
                    <a:pt x="480" y="71"/>
                    <a:pt x="430" y="65"/>
                  </a:cubicBezTo>
                  <a:cubicBezTo>
                    <a:pt x="380" y="59"/>
                    <a:pt x="335" y="40"/>
                    <a:pt x="302" y="37"/>
                  </a:cubicBezTo>
                  <a:cubicBezTo>
                    <a:pt x="269" y="34"/>
                    <a:pt x="264" y="0"/>
                    <a:pt x="229" y="46"/>
                  </a:cubicBezTo>
                  <a:cubicBezTo>
                    <a:pt x="194" y="92"/>
                    <a:pt x="130" y="211"/>
                    <a:pt x="92" y="312"/>
                  </a:cubicBezTo>
                  <a:cubicBezTo>
                    <a:pt x="54" y="413"/>
                    <a:pt x="27" y="531"/>
                    <a:pt x="0" y="650"/>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43" name="Text Box 11"/>
            <p:cNvSpPr txBox="1">
              <a:spLocks noChangeArrowheads="1"/>
            </p:cNvSpPr>
            <p:nvPr/>
          </p:nvSpPr>
          <p:spPr bwMode="auto">
            <a:xfrm>
              <a:off x="3758" y="3816"/>
              <a:ext cx="14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bg1"/>
                  </a:solidFill>
                </a:rPr>
                <a:t>Energy (keV)</a:t>
              </a:r>
            </a:p>
          </p:txBody>
        </p:sp>
        <p:sp>
          <p:nvSpPr>
            <p:cNvPr id="300044" name="AutoShape 12"/>
            <p:cNvSpPr>
              <a:spLocks noChangeAspect="1" noChangeArrowheads="1"/>
            </p:cNvSpPr>
            <p:nvPr/>
          </p:nvSpPr>
          <p:spPr bwMode="auto">
            <a:xfrm>
              <a:off x="5170" y="1236"/>
              <a:ext cx="177" cy="329"/>
            </a:xfrm>
            <a:prstGeom prst="curvedLeftArrow">
              <a:avLst>
                <a:gd name="adj1" fmla="val 37175"/>
                <a:gd name="adj2" fmla="val 74350"/>
                <a:gd name="adj3" fmla="val 74236"/>
              </a:avLst>
            </a:prstGeom>
            <a:gradFill rotWithShape="0">
              <a:gsLst>
                <a:gs pos="0">
                  <a:srgbClr val="FFFFFF"/>
                </a:gs>
                <a:gs pos="100000">
                  <a:srgbClr val="99CC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045" name="AutoShape 13"/>
            <p:cNvSpPr>
              <a:spLocks noChangeAspect="1" noChangeArrowheads="1"/>
            </p:cNvSpPr>
            <p:nvPr/>
          </p:nvSpPr>
          <p:spPr bwMode="auto">
            <a:xfrm flipH="1" flipV="1">
              <a:off x="3281" y="1218"/>
              <a:ext cx="177" cy="329"/>
            </a:xfrm>
            <a:prstGeom prst="curvedLeftArrow">
              <a:avLst>
                <a:gd name="adj1" fmla="val 37175"/>
                <a:gd name="adj2" fmla="val 74350"/>
                <a:gd name="adj3" fmla="val 74236"/>
              </a:avLst>
            </a:prstGeom>
            <a:gradFill rotWithShape="0">
              <a:gsLst>
                <a:gs pos="0">
                  <a:schemeClr val="bg1"/>
                </a:gs>
                <a:gs pos="100000">
                  <a:srgbClr val="FF9999"/>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046" name="AutoShape 14"/>
            <p:cNvSpPr>
              <a:spLocks noChangeAspect="1" noChangeArrowheads="1"/>
            </p:cNvSpPr>
            <p:nvPr/>
          </p:nvSpPr>
          <p:spPr bwMode="auto">
            <a:xfrm>
              <a:off x="3539" y="1155"/>
              <a:ext cx="1629" cy="4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047" name="AutoShape 15"/>
            <p:cNvSpPr>
              <a:spLocks noChangeArrowheads="1"/>
            </p:cNvSpPr>
            <p:nvPr/>
          </p:nvSpPr>
          <p:spPr bwMode="auto">
            <a:xfrm>
              <a:off x="4671" y="1205"/>
              <a:ext cx="324" cy="427"/>
            </a:xfrm>
            <a:prstGeom prst="curvedLeftArrow">
              <a:avLst>
                <a:gd name="adj1" fmla="val 26358"/>
                <a:gd name="adj2" fmla="val 52716"/>
                <a:gd name="adj3" fmla="val 74236"/>
              </a:avLst>
            </a:prstGeom>
            <a:gradFill rotWithShape="0">
              <a:gsLst>
                <a:gs pos="0">
                  <a:srgbClr val="FFFFFF"/>
                </a:gs>
                <a:gs pos="100000">
                  <a:srgbClr val="0000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048" name="AutoShape 16"/>
            <p:cNvSpPr>
              <a:spLocks noChangeArrowheads="1"/>
            </p:cNvSpPr>
            <p:nvPr/>
          </p:nvSpPr>
          <p:spPr bwMode="auto">
            <a:xfrm flipH="1" flipV="1">
              <a:off x="3716" y="1110"/>
              <a:ext cx="369" cy="455"/>
            </a:xfrm>
            <a:prstGeom prst="curvedLeftArrow">
              <a:avLst>
                <a:gd name="adj1" fmla="val 24661"/>
                <a:gd name="adj2" fmla="val 49322"/>
                <a:gd name="adj3" fmla="val 74236"/>
              </a:avLst>
            </a:prstGeom>
            <a:gradFill rotWithShape="0">
              <a:gsLst>
                <a:gs pos="0">
                  <a:srgbClr val="FF0000"/>
                </a:gs>
                <a:gs pos="100000">
                  <a:schemeClr val="bg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0049" name="Freeform 17"/>
            <p:cNvSpPr>
              <a:spLocks/>
            </p:cNvSpPr>
            <p:nvPr/>
          </p:nvSpPr>
          <p:spPr bwMode="auto">
            <a:xfrm>
              <a:off x="4517" y="2566"/>
              <a:ext cx="146" cy="1183"/>
            </a:xfrm>
            <a:custGeom>
              <a:avLst/>
              <a:gdLst>
                <a:gd name="T0" fmla="*/ 146 w 146"/>
                <a:gd name="T1" fmla="*/ 351 h 1183"/>
                <a:gd name="T2" fmla="*/ 91 w 146"/>
                <a:gd name="T3" fmla="*/ 341 h 1183"/>
                <a:gd name="T4" fmla="*/ 45 w 146"/>
                <a:gd name="T5" fmla="*/ 140 h 1183"/>
                <a:gd name="T6" fmla="*/ 0 w 146"/>
                <a:gd name="T7" fmla="*/ 1183 h 1183"/>
              </a:gdLst>
              <a:ahLst/>
              <a:cxnLst>
                <a:cxn ang="0">
                  <a:pos x="T0" y="T1"/>
                </a:cxn>
                <a:cxn ang="0">
                  <a:pos x="T2" y="T3"/>
                </a:cxn>
                <a:cxn ang="0">
                  <a:pos x="T4" y="T5"/>
                </a:cxn>
                <a:cxn ang="0">
                  <a:pos x="T6" y="T7"/>
                </a:cxn>
              </a:cxnLst>
              <a:rect l="0" t="0" r="r" b="b"/>
              <a:pathLst>
                <a:path w="146" h="1183">
                  <a:moveTo>
                    <a:pt x="146" y="351"/>
                  </a:moveTo>
                  <a:cubicBezTo>
                    <a:pt x="137" y="349"/>
                    <a:pt x="108" y="376"/>
                    <a:pt x="91" y="341"/>
                  </a:cubicBezTo>
                  <a:cubicBezTo>
                    <a:pt x="74" y="306"/>
                    <a:pt x="60" y="0"/>
                    <a:pt x="45" y="140"/>
                  </a:cubicBezTo>
                  <a:cubicBezTo>
                    <a:pt x="30" y="280"/>
                    <a:pt x="9" y="966"/>
                    <a:pt x="0" y="1183"/>
                  </a:cubicBezTo>
                </a:path>
              </a:pathLst>
            </a:custGeom>
            <a:noFill/>
            <a:ln w="38100" cap="flat" cmpd="sng">
              <a:solidFill>
                <a:srgbClr val="FF99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50" name="Freeform 18"/>
            <p:cNvSpPr>
              <a:spLocks/>
            </p:cNvSpPr>
            <p:nvPr/>
          </p:nvSpPr>
          <p:spPr bwMode="auto">
            <a:xfrm>
              <a:off x="4712" y="2423"/>
              <a:ext cx="216" cy="1307"/>
            </a:xfrm>
            <a:custGeom>
              <a:avLst/>
              <a:gdLst>
                <a:gd name="T0" fmla="*/ 0 w 216"/>
                <a:gd name="T1" fmla="*/ 482 h 1307"/>
                <a:gd name="T2" fmla="*/ 42 w 216"/>
                <a:gd name="T3" fmla="*/ 430 h 1307"/>
                <a:gd name="T4" fmla="*/ 115 w 216"/>
                <a:gd name="T5" fmla="*/ 146 h 1307"/>
                <a:gd name="T6" fmla="*/ 216 w 216"/>
                <a:gd name="T7" fmla="*/ 1307 h 1307"/>
              </a:gdLst>
              <a:ahLst/>
              <a:cxnLst>
                <a:cxn ang="0">
                  <a:pos x="T0" y="T1"/>
                </a:cxn>
                <a:cxn ang="0">
                  <a:pos x="T2" y="T3"/>
                </a:cxn>
                <a:cxn ang="0">
                  <a:pos x="T4" y="T5"/>
                </a:cxn>
                <a:cxn ang="0">
                  <a:pos x="T6" y="T7"/>
                </a:cxn>
              </a:cxnLst>
              <a:rect l="0" t="0" r="r" b="b"/>
              <a:pathLst>
                <a:path w="216" h="1307">
                  <a:moveTo>
                    <a:pt x="0" y="482"/>
                  </a:moveTo>
                  <a:cubicBezTo>
                    <a:pt x="7" y="473"/>
                    <a:pt x="23" y="486"/>
                    <a:pt x="42" y="430"/>
                  </a:cubicBezTo>
                  <a:cubicBezTo>
                    <a:pt x="61" y="374"/>
                    <a:pt x="86" y="0"/>
                    <a:pt x="115" y="146"/>
                  </a:cubicBezTo>
                  <a:cubicBezTo>
                    <a:pt x="144" y="292"/>
                    <a:pt x="195" y="1065"/>
                    <a:pt x="216" y="1307"/>
                  </a:cubicBezTo>
                </a:path>
              </a:pathLst>
            </a:custGeom>
            <a:noFill/>
            <a:ln w="38100" cap="flat" cmpd="sng">
              <a:solidFill>
                <a:srgbClr val="99C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51" name="Text Box 19"/>
            <p:cNvSpPr txBox="1">
              <a:spLocks noChangeArrowheads="1"/>
            </p:cNvSpPr>
            <p:nvPr/>
          </p:nvSpPr>
          <p:spPr bwMode="auto">
            <a:xfrm rot="-5400000">
              <a:off x="2565" y="2815"/>
              <a:ext cx="14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chemeClr val="bg1"/>
                  </a:solidFill>
                </a:rPr>
                <a:t>flux</a:t>
              </a:r>
            </a:p>
          </p:txBody>
        </p:sp>
      </p:grpSp>
      <p:sp>
        <p:nvSpPr>
          <p:cNvPr id="300052" name="Rectangle 20"/>
          <p:cNvSpPr>
            <a:spLocks noChangeArrowheads="1"/>
          </p:cNvSpPr>
          <p:nvPr/>
        </p:nvSpPr>
        <p:spPr bwMode="auto">
          <a:xfrm>
            <a:off x="8012113" y="1944688"/>
            <a:ext cx="463550" cy="261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300053" name="Rectangle 21"/>
          <p:cNvSpPr>
            <a:spLocks noGrp="1" noChangeArrowheads="1"/>
          </p:cNvSpPr>
          <p:nvPr>
            <p:ph type="body" sz="half" idx="1"/>
          </p:nvPr>
        </p:nvSpPr>
        <p:spPr>
          <a:xfrm>
            <a:off x="177800" y="1571625"/>
            <a:ext cx="4630738" cy="4195763"/>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pPr>
              <a:lnSpc>
                <a:spcPct val="90000"/>
              </a:lnSpc>
            </a:pPr>
            <a:r>
              <a:rPr lang="en-GB" sz="2400">
                <a:solidFill>
                  <a:srgbClr val="FFFF66"/>
                </a:solidFill>
              </a:rPr>
              <a:t>Relativistic effects (special and general) affect all emission </a:t>
            </a:r>
          </a:p>
          <a:p>
            <a:pPr>
              <a:lnSpc>
                <a:spcPct val="90000"/>
              </a:lnSpc>
            </a:pPr>
            <a:r>
              <a:rPr lang="en-GB" sz="2400">
                <a:solidFill>
                  <a:srgbClr val="FFFF66"/>
                </a:solidFill>
              </a:rPr>
              <a:t>Emission from side of disc coming towards us: </a:t>
            </a:r>
          </a:p>
          <a:p>
            <a:pPr lvl="1">
              <a:lnSpc>
                <a:spcPct val="90000"/>
              </a:lnSpc>
            </a:pPr>
            <a:r>
              <a:rPr lang="en-GB">
                <a:solidFill>
                  <a:srgbClr val="FFFF66"/>
                </a:solidFill>
              </a:rPr>
              <a:t>Doppler blueshifted</a:t>
            </a:r>
          </a:p>
          <a:p>
            <a:pPr lvl="1">
              <a:lnSpc>
                <a:spcPct val="90000"/>
              </a:lnSpc>
            </a:pPr>
            <a:r>
              <a:rPr lang="en-GB">
                <a:solidFill>
                  <a:srgbClr val="FFFF66"/>
                </a:solidFill>
              </a:rPr>
              <a:t>Beamed from length contraction</a:t>
            </a:r>
          </a:p>
          <a:p>
            <a:pPr lvl="1">
              <a:lnSpc>
                <a:spcPct val="90000"/>
              </a:lnSpc>
            </a:pPr>
            <a:r>
              <a:rPr lang="en-GB">
                <a:solidFill>
                  <a:srgbClr val="FFFF66"/>
                </a:solidFill>
              </a:rPr>
              <a:t>Time dilation as fast moving (SR)</a:t>
            </a:r>
          </a:p>
          <a:p>
            <a:pPr lvl="1">
              <a:lnSpc>
                <a:spcPct val="90000"/>
              </a:lnSpc>
            </a:pPr>
            <a:r>
              <a:rPr lang="en-GB">
                <a:solidFill>
                  <a:srgbClr val="FFFF66"/>
                </a:solidFill>
              </a:rPr>
              <a:t>Gravitational redshift (GR)</a:t>
            </a:r>
          </a:p>
          <a:p>
            <a:pPr>
              <a:lnSpc>
                <a:spcPct val="90000"/>
              </a:lnSpc>
            </a:pPr>
            <a:r>
              <a:rPr lang="en-GB" sz="2400">
                <a:solidFill>
                  <a:srgbClr val="FFFF66"/>
                </a:solidFill>
              </a:rPr>
              <a:t>Fe K</a:t>
            </a:r>
            <a:r>
              <a:rPr lang="en-GB" sz="2400">
                <a:solidFill>
                  <a:srgbClr val="FFFF66"/>
                </a:solidFill>
                <a:latin typeface="Symbol" pitchFamily="18" charset="2"/>
              </a:rPr>
              <a:t>a </a:t>
            </a:r>
            <a:r>
              <a:rPr lang="en-GB" sz="2400">
                <a:solidFill>
                  <a:srgbClr val="FFFF66"/>
                </a:solidFill>
              </a:rPr>
              <a:t>line from irradiated disc should be broad and skewed, and shape depends on R</a:t>
            </a:r>
            <a:r>
              <a:rPr lang="en-GB" sz="2400" baseline="-25000">
                <a:solidFill>
                  <a:srgbClr val="FFFF66"/>
                </a:solidFill>
              </a:rPr>
              <a:t>in</a:t>
            </a:r>
            <a:r>
              <a:rPr lang="en-GB" sz="2400">
                <a:solidFill>
                  <a:srgbClr val="FFFF66"/>
                </a:solidFill>
              </a:rPr>
              <a:t> (and spin)</a:t>
            </a:r>
            <a:endParaRPr lang="en-GB" sz="2400" baseline="-25000">
              <a:solidFill>
                <a:srgbClr val="FFFF66"/>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685800" y="-171450"/>
            <a:ext cx="7772400" cy="1143000"/>
          </a:xfrm>
          <a:noFill/>
          <a:ln/>
        </p:spPr>
        <p:txBody>
          <a:bodyPr/>
          <a:lstStyle/>
          <a:p>
            <a:r>
              <a:rPr lang="en-GB" b="1">
                <a:solidFill>
                  <a:srgbClr val="FFCC00"/>
                </a:solidFill>
              </a:rPr>
              <a:t>Conclusions</a:t>
            </a:r>
          </a:p>
        </p:txBody>
      </p:sp>
      <p:sp>
        <p:nvSpPr>
          <p:cNvPr id="84996" name="Text Box 4"/>
          <p:cNvSpPr txBox="1">
            <a:spLocks noChangeArrowheads="1"/>
          </p:cNvSpPr>
          <p:nvPr/>
        </p:nvSpPr>
        <p:spPr bwMode="auto">
          <a:xfrm>
            <a:off x="179388" y="1557338"/>
            <a:ext cx="864076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FFFF99"/>
              </a:buClr>
              <a:buFontTx/>
              <a:buChar char="•"/>
            </a:pPr>
            <a:r>
              <a:rPr lang="en-GB">
                <a:solidFill>
                  <a:srgbClr val="FFFF99"/>
                </a:solidFill>
              </a:rPr>
              <a:t>Continuum source gets absorbed if intersects material</a:t>
            </a:r>
          </a:p>
          <a:p>
            <a:pPr>
              <a:buClr>
                <a:srgbClr val="FFFF99"/>
              </a:buClr>
              <a:buFontTx/>
              <a:buChar char="•"/>
            </a:pPr>
            <a:r>
              <a:rPr lang="en-GB">
                <a:solidFill>
                  <a:srgbClr val="FFFF99"/>
                </a:solidFill>
              </a:rPr>
              <a:t>photoelectric absorption edges and lines</a:t>
            </a:r>
          </a:p>
          <a:p>
            <a:pPr>
              <a:buClr>
                <a:srgbClr val="FFFF99"/>
              </a:buClr>
              <a:buFontTx/>
              <a:buChar char="•"/>
            </a:pPr>
            <a:r>
              <a:rPr lang="en-GB">
                <a:solidFill>
                  <a:srgbClr val="FFFF99"/>
                </a:solidFill>
              </a:rPr>
              <a:t>Material can be just line of sight – unrelated, generally neutral</a:t>
            </a:r>
          </a:p>
          <a:p>
            <a:pPr>
              <a:buClr>
                <a:srgbClr val="FFFF99"/>
              </a:buClr>
              <a:buFontTx/>
              <a:buChar char="•"/>
            </a:pPr>
            <a:r>
              <a:rPr lang="en-GB">
                <a:solidFill>
                  <a:srgbClr val="FFFF99"/>
                </a:solidFill>
              </a:rPr>
              <a:t>But continuum source illuminating disc/torus gives rise to absorbing  material in line of sight via winds  - photoionised</a:t>
            </a:r>
          </a:p>
          <a:p>
            <a:pPr>
              <a:buClr>
                <a:srgbClr val="FFFF99"/>
              </a:buClr>
              <a:buFontTx/>
              <a:buChar char="•"/>
            </a:pPr>
            <a:r>
              <a:rPr lang="en-GB">
                <a:solidFill>
                  <a:srgbClr val="FFFF99"/>
                </a:solidFill>
              </a:rPr>
              <a:t>Equatorial disc wind </a:t>
            </a:r>
          </a:p>
          <a:p>
            <a:pPr lvl="1">
              <a:buClr>
                <a:srgbClr val="FFFF99"/>
              </a:buClr>
              <a:buFontTx/>
              <a:buChar char="•"/>
            </a:pPr>
            <a:r>
              <a:rPr lang="en-GB">
                <a:solidFill>
                  <a:srgbClr val="FFFF99"/>
                </a:solidFill>
              </a:rPr>
              <a:t>thermal in BHB</a:t>
            </a:r>
          </a:p>
          <a:p>
            <a:pPr lvl="1">
              <a:buClr>
                <a:srgbClr val="FFFF99"/>
              </a:buClr>
              <a:buFontTx/>
              <a:buChar char="•"/>
            </a:pPr>
            <a:r>
              <a:rPr lang="en-GB">
                <a:solidFill>
                  <a:srgbClr val="FFFF99"/>
                </a:solidFill>
              </a:rPr>
              <a:t>thermal/radiation pressure/UV line driven in AGN</a:t>
            </a:r>
          </a:p>
          <a:p>
            <a:pPr lvl="1">
              <a:buClr>
                <a:srgbClr val="FFFF99"/>
              </a:buClr>
              <a:buFontTx/>
              <a:buChar char="•"/>
            </a:pPr>
            <a:r>
              <a:rPr lang="en-GB">
                <a:solidFill>
                  <a:srgbClr val="FFFF99"/>
                </a:solidFill>
              </a:rPr>
              <a:t>B field always helps!</a:t>
            </a:r>
          </a:p>
          <a:p>
            <a:pPr>
              <a:buClr>
                <a:srgbClr val="FFFF99"/>
              </a:buClr>
              <a:buFontTx/>
              <a:buChar char="•"/>
            </a:pPr>
            <a:r>
              <a:rPr lang="en-GB">
                <a:solidFill>
                  <a:srgbClr val="FFFF99"/>
                </a:solidFill>
              </a:rPr>
              <a:t>AGN also have wind from torus – warm absorbers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1143000"/>
          </a:xfrm>
        </p:spPr>
        <p:txBody>
          <a:bodyPr/>
          <a:lstStyle/>
          <a:p>
            <a:r>
              <a:rPr lang="en-GB" b="1" smtClean="0">
                <a:solidFill>
                  <a:srgbClr val="FFCC00"/>
                </a:solidFill>
              </a:rPr>
              <a:t>Optically thin thermal compton</a:t>
            </a:r>
          </a:p>
        </p:txBody>
      </p:sp>
      <p:sp>
        <p:nvSpPr>
          <p:cNvPr id="41987" name="Line 3"/>
          <p:cNvSpPr>
            <a:spLocks noChangeShapeType="1"/>
          </p:cNvSpPr>
          <p:nvPr/>
        </p:nvSpPr>
        <p:spPr bwMode="auto">
          <a:xfrm flipV="1">
            <a:off x="1320800" y="31543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8" name="Line 4"/>
          <p:cNvSpPr>
            <a:spLocks noChangeShapeType="1"/>
          </p:cNvSpPr>
          <p:nvPr/>
        </p:nvSpPr>
        <p:spPr bwMode="auto">
          <a:xfrm>
            <a:off x="1320800" y="6291263"/>
            <a:ext cx="27051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9" name="Line 5"/>
          <p:cNvSpPr>
            <a:spLocks noChangeShapeType="1"/>
          </p:cNvSpPr>
          <p:nvPr/>
        </p:nvSpPr>
        <p:spPr bwMode="auto">
          <a:xfrm flipV="1">
            <a:off x="4724400" y="3167063"/>
            <a:ext cx="0" cy="3124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0" name="Line 6"/>
          <p:cNvSpPr>
            <a:spLocks noChangeShapeType="1"/>
          </p:cNvSpPr>
          <p:nvPr/>
        </p:nvSpPr>
        <p:spPr bwMode="auto">
          <a:xfrm>
            <a:off x="4699000" y="6303963"/>
            <a:ext cx="35687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1" name="Text Box 7"/>
          <p:cNvSpPr txBox="1">
            <a:spLocks noChangeArrowheads="1"/>
          </p:cNvSpPr>
          <p:nvPr/>
        </p:nvSpPr>
        <p:spPr bwMode="auto">
          <a:xfrm>
            <a:off x="6426200" y="635952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n</a:t>
            </a:r>
          </a:p>
        </p:txBody>
      </p:sp>
      <p:sp>
        <p:nvSpPr>
          <p:cNvPr id="41992" name="Text Box 8"/>
          <p:cNvSpPr txBox="1">
            <a:spLocks noChangeArrowheads="1"/>
          </p:cNvSpPr>
          <p:nvPr/>
        </p:nvSpPr>
        <p:spPr bwMode="auto">
          <a:xfrm>
            <a:off x="1917700" y="63214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a:t>
            </a:r>
            <a:r>
              <a:rPr lang="en-GB" sz="2000">
                <a:solidFill>
                  <a:schemeClr val="bg1"/>
                </a:solidFill>
                <a:latin typeface="Symbol" pitchFamily="18" charset="2"/>
              </a:rPr>
              <a:t>g</a:t>
            </a:r>
          </a:p>
        </p:txBody>
      </p:sp>
      <p:sp>
        <p:nvSpPr>
          <p:cNvPr id="41993" name="Text Box 9"/>
          <p:cNvSpPr txBox="1">
            <a:spLocks noChangeArrowheads="1"/>
          </p:cNvSpPr>
          <p:nvPr/>
        </p:nvSpPr>
        <p:spPr bwMode="auto">
          <a:xfrm rot="-5400000">
            <a:off x="-114299" y="4284662"/>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N(</a:t>
            </a:r>
            <a:r>
              <a:rPr lang="en-GB" sz="2000">
                <a:solidFill>
                  <a:schemeClr val="bg1"/>
                </a:solidFill>
                <a:latin typeface="Symbol" pitchFamily="18" charset="2"/>
              </a:rPr>
              <a:t>g)</a:t>
            </a:r>
          </a:p>
        </p:txBody>
      </p:sp>
      <p:sp>
        <p:nvSpPr>
          <p:cNvPr id="41994" name="Freeform 10"/>
          <p:cNvSpPr>
            <a:spLocks/>
          </p:cNvSpPr>
          <p:nvPr/>
        </p:nvSpPr>
        <p:spPr bwMode="auto">
          <a:xfrm>
            <a:off x="4826000" y="36798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CC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5" name="Freeform 11"/>
          <p:cNvSpPr>
            <a:spLocks/>
          </p:cNvSpPr>
          <p:nvPr/>
        </p:nvSpPr>
        <p:spPr bwMode="auto">
          <a:xfrm>
            <a:off x="1917700" y="3527425"/>
            <a:ext cx="952500" cy="2598738"/>
          </a:xfrm>
          <a:custGeom>
            <a:avLst/>
            <a:gdLst>
              <a:gd name="T0" fmla="*/ 0 w 600"/>
              <a:gd name="T1" fmla="*/ 2147483647 h 1637"/>
              <a:gd name="T2" fmla="*/ 2147483647 w 600"/>
              <a:gd name="T3" fmla="*/ 2147483647 h 1637"/>
              <a:gd name="T4" fmla="*/ 2147483647 w 600"/>
              <a:gd name="T5" fmla="*/ 2147483647 h 1637"/>
              <a:gd name="T6" fmla="*/ 2147483647 w 600"/>
              <a:gd name="T7" fmla="*/ 2147483647 h 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 h="1637">
                <a:moveTo>
                  <a:pt x="0" y="1589"/>
                </a:moveTo>
                <a:cubicBezTo>
                  <a:pt x="166" y="1038"/>
                  <a:pt x="332" y="488"/>
                  <a:pt x="424" y="261"/>
                </a:cubicBezTo>
                <a:cubicBezTo>
                  <a:pt x="516" y="34"/>
                  <a:pt x="523" y="0"/>
                  <a:pt x="552" y="229"/>
                </a:cubicBezTo>
                <a:cubicBezTo>
                  <a:pt x="581" y="458"/>
                  <a:pt x="590" y="1047"/>
                  <a:pt x="600" y="1637"/>
                </a:cubicBezTo>
              </a:path>
            </a:pathLst>
          </a:custGeom>
          <a:noFill/>
          <a:ln w="3810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6" name="Text Box 12"/>
          <p:cNvSpPr txBox="1">
            <a:spLocks noChangeArrowheads="1"/>
          </p:cNvSpPr>
          <p:nvPr/>
        </p:nvSpPr>
        <p:spPr bwMode="auto">
          <a:xfrm rot="-5400000">
            <a:off x="3759201" y="4259262"/>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GB" sz="2000">
                <a:solidFill>
                  <a:schemeClr val="bg1"/>
                </a:solidFill>
              </a:rPr>
              <a:t>Log f</a:t>
            </a:r>
            <a:r>
              <a:rPr lang="en-GB" sz="2000" baseline="-25000">
                <a:solidFill>
                  <a:schemeClr val="bg1"/>
                </a:solidFill>
                <a:latin typeface="Symbol" pitchFamily="18" charset="2"/>
              </a:rPr>
              <a:t>n</a:t>
            </a:r>
          </a:p>
        </p:txBody>
      </p:sp>
      <p:sp>
        <p:nvSpPr>
          <p:cNvPr id="41997" name="Freeform 13"/>
          <p:cNvSpPr>
            <a:spLocks/>
          </p:cNvSpPr>
          <p:nvPr/>
        </p:nvSpPr>
        <p:spPr bwMode="auto">
          <a:xfrm>
            <a:off x="5268913" y="4217988"/>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8" name="Rectangle 14"/>
          <p:cNvSpPr>
            <a:spLocks noGrp="1" noChangeArrowheads="1"/>
          </p:cNvSpPr>
          <p:nvPr>
            <p:ph type="body" sz="half" idx="1"/>
          </p:nvPr>
        </p:nvSpPr>
        <p:spPr>
          <a:xfrm>
            <a:off x="77788" y="1114425"/>
            <a:ext cx="9034462" cy="2054225"/>
          </a:xfrm>
          <a:noFill/>
          <a:extLst>
            <a:ext uri="{91240B29-F687-4F45-9708-019B960494DF}">
              <a14:hiddenLine xmlns:a14="http://schemas.microsoft.com/office/drawing/2010/main" w="9525">
                <a:solidFill>
                  <a:srgbClr val="006600"/>
                </a:solidFill>
                <a:miter lim="800000"/>
                <a:headEnd/>
                <a:tailEnd/>
              </a14:hiddenLine>
            </a:ext>
          </a:extLst>
        </p:spPr>
        <p:txBody>
          <a:bodyPr/>
          <a:lstStyle/>
          <a:p>
            <a:r>
              <a:rPr lang="en-GB" sz="2400" smtClean="0">
                <a:solidFill>
                  <a:srgbClr val="FFFF99"/>
                </a:solidFill>
              </a:rPr>
              <a:t>power law by multiple scattering of thermal electrons </a:t>
            </a:r>
          </a:p>
          <a:p>
            <a:r>
              <a:rPr lang="en-GB" sz="2400" smtClean="0">
                <a:solidFill>
                  <a:srgbClr val="FFFF99"/>
                </a:solidFill>
              </a:rPr>
              <a:t>Number of photons dN/dE dE = E dN/dE dLog E = f (</a:t>
            </a:r>
            <a:r>
              <a:rPr lang="en-GB" sz="2400" smtClean="0">
                <a:solidFill>
                  <a:srgbClr val="FFFF99"/>
                </a:solidFill>
                <a:latin typeface="Symbol" pitchFamily="18" charset="2"/>
              </a:rPr>
              <a:t>e</a:t>
            </a:r>
            <a:r>
              <a:rPr lang="en-GB" sz="2400" smtClean="0">
                <a:solidFill>
                  <a:srgbClr val="FFFF99"/>
                </a:solidFill>
              </a:rPr>
              <a:t>) dlog </a:t>
            </a:r>
            <a:r>
              <a:rPr lang="en-GB" sz="2400" smtClean="0">
                <a:solidFill>
                  <a:srgbClr val="FFFF99"/>
                </a:solidFill>
                <a:latin typeface="Symbol" pitchFamily="18" charset="2"/>
              </a:rPr>
              <a:t>e</a:t>
            </a:r>
            <a:r>
              <a:rPr lang="en-GB" sz="2400" smtClean="0">
                <a:solidFill>
                  <a:srgbClr val="FFFF99"/>
                </a:solidFill>
              </a:rPr>
              <a:t> </a:t>
            </a:r>
            <a:r>
              <a:rPr lang="en-GB" sz="2400" smtClean="0">
                <a:solidFill>
                  <a:srgbClr val="FFFF99"/>
                </a:solidFill>
                <a:sym typeface="Symbol" pitchFamily="18" charset="2"/>
              </a:rPr>
              <a:t> </a:t>
            </a:r>
            <a:r>
              <a:rPr lang="en-GB" sz="2400" smtClean="0">
                <a:solidFill>
                  <a:srgbClr val="FFFF99"/>
                </a:solidFill>
                <a:latin typeface="Symbol" pitchFamily="18" charset="2"/>
                <a:sym typeface="Symbol" pitchFamily="18" charset="2"/>
              </a:rPr>
              <a:t>e</a:t>
            </a:r>
            <a:r>
              <a:rPr lang="en-GB" sz="2400" baseline="30000" smtClean="0">
                <a:solidFill>
                  <a:srgbClr val="FFFF99"/>
                </a:solidFill>
                <a:latin typeface="Symbol" pitchFamily="18" charset="2"/>
                <a:sym typeface="Symbol" pitchFamily="18" charset="2"/>
              </a:rPr>
              <a:t>-a</a:t>
            </a:r>
            <a:r>
              <a:rPr lang="en-GB" sz="2400" smtClean="0">
                <a:solidFill>
                  <a:srgbClr val="FFFF99"/>
                </a:solidFill>
              </a:rPr>
              <a:t> </a:t>
            </a:r>
          </a:p>
          <a:p>
            <a:r>
              <a:rPr lang="en-GB" sz="2400" smtClean="0">
                <a:solidFill>
                  <a:srgbClr val="FFFF99"/>
                </a:solidFill>
              </a:rPr>
              <a:t>For </a:t>
            </a:r>
            <a:r>
              <a:rPr lang="en-GB" sz="2400" smtClean="0">
                <a:solidFill>
                  <a:srgbClr val="FFFF99"/>
                </a:solidFill>
                <a:latin typeface="Symbol" pitchFamily="18" charset="2"/>
              </a:rPr>
              <a:t>t</a:t>
            </a:r>
            <a:r>
              <a:rPr lang="en-GB" sz="2400" smtClean="0">
                <a:solidFill>
                  <a:srgbClr val="FFFF99"/>
                </a:solidFill>
              </a:rPr>
              <a:t>&lt;1 scatter </a:t>
            </a:r>
            <a:r>
              <a:rPr lang="en-GB" sz="2400" smtClean="0">
                <a:solidFill>
                  <a:srgbClr val="FFFF99"/>
                </a:solidFill>
                <a:latin typeface="Symbol" pitchFamily="18" charset="2"/>
              </a:rPr>
              <a:t>t</a:t>
            </a:r>
            <a:r>
              <a:rPr lang="en-GB" sz="2400" smtClean="0">
                <a:solidFill>
                  <a:srgbClr val="FFFF99"/>
                </a:solidFill>
              </a:rPr>
              <a:t> photons each time to energy </a:t>
            </a:r>
            <a:r>
              <a:rPr lang="en-GB" sz="2400" smtClean="0">
                <a:solidFill>
                  <a:srgbClr val="FFFF99"/>
                </a:solidFill>
                <a:latin typeface="Symbol" pitchFamily="18" charset="2"/>
              </a:rPr>
              <a:t>e</a:t>
            </a:r>
            <a:r>
              <a:rPr lang="en-GB" sz="2400" baseline="-25000" smtClean="0">
                <a:solidFill>
                  <a:srgbClr val="FFFF99"/>
                </a:solidFill>
              </a:rPr>
              <a:t>out</a:t>
            </a:r>
            <a:r>
              <a:rPr lang="en-GB" sz="2400" smtClean="0">
                <a:solidFill>
                  <a:srgbClr val="FFFF99"/>
                </a:solidFill>
              </a:rPr>
              <a:t>=(1+4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latin typeface="Symbol" pitchFamily="18" charset="2"/>
              </a:rPr>
              <a:t>)e</a:t>
            </a:r>
            <a:r>
              <a:rPr lang="en-GB" sz="2400" baseline="-25000" smtClean="0">
                <a:solidFill>
                  <a:srgbClr val="FFFF99"/>
                </a:solidFill>
              </a:rPr>
              <a:t>in</a:t>
            </a:r>
          </a:p>
          <a:p>
            <a:r>
              <a:rPr lang="en-GB" sz="2400" smtClean="0">
                <a:solidFill>
                  <a:srgbClr val="FFFF99"/>
                </a:solidFill>
              </a:rPr>
              <a:t>index </a:t>
            </a:r>
            <a:r>
              <a:rPr lang="en-GB" sz="2400" smtClean="0">
                <a:solidFill>
                  <a:srgbClr val="FFFF99"/>
                </a:solidFill>
                <a:latin typeface="Symbol" pitchFamily="18" charset="2"/>
              </a:rPr>
              <a:t>a</a:t>
            </a:r>
            <a:r>
              <a:rPr lang="en-GB" sz="2400" smtClean="0">
                <a:solidFill>
                  <a:srgbClr val="FFFF99"/>
                </a:solidFill>
              </a:rPr>
              <a:t>=log(prob)/log(energy boost) ~ -log </a:t>
            </a:r>
            <a:r>
              <a:rPr lang="en-GB" sz="2400" smtClean="0">
                <a:solidFill>
                  <a:srgbClr val="FFFF99"/>
                </a:solidFill>
                <a:latin typeface="Symbol" pitchFamily="18" charset="2"/>
              </a:rPr>
              <a:t>t</a:t>
            </a:r>
            <a:r>
              <a:rPr lang="en-GB" sz="2400" smtClean="0">
                <a:solidFill>
                  <a:srgbClr val="FFFF99"/>
                </a:solidFill>
              </a:rPr>
              <a:t>/log (1+4</a:t>
            </a:r>
            <a:r>
              <a:rPr lang="en-GB" sz="2400" smtClean="0">
                <a:solidFill>
                  <a:srgbClr val="FFFF99"/>
                </a:solidFill>
                <a:latin typeface="Symbol" pitchFamily="18" charset="2"/>
              </a:rPr>
              <a:t>Q+16Q</a:t>
            </a:r>
            <a:r>
              <a:rPr lang="en-GB" sz="2400" baseline="30000" smtClean="0">
                <a:solidFill>
                  <a:srgbClr val="FFFF99"/>
                </a:solidFill>
                <a:latin typeface="Symbol" pitchFamily="18" charset="2"/>
              </a:rPr>
              <a:t>2</a:t>
            </a:r>
            <a:r>
              <a:rPr lang="en-GB" sz="2400" smtClean="0">
                <a:solidFill>
                  <a:srgbClr val="FFFF99"/>
                </a:solidFill>
              </a:rPr>
              <a:t>)</a:t>
            </a:r>
          </a:p>
        </p:txBody>
      </p:sp>
      <p:sp>
        <p:nvSpPr>
          <p:cNvPr id="41999" name="Freeform 15"/>
          <p:cNvSpPr>
            <a:spLocks/>
          </p:cNvSpPr>
          <p:nvPr/>
        </p:nvSpPr>
        <p:spPr bwMode="auto">
          <a:xfrm>
            <a:off x="5630863" y="3832225"/>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2000" name="Freeform 16"/>
          <p:cNvSpPr>
            <a:spLocks/>
          </p:cNvSpPr>
          <p:nvPr/>
        </p:nvSpPr>
        <p:spPr bwMode="auto">
          <a:xfrm>
            <a:off x="5616575" y="4232275"/>
            <a:ext cx="495300" cy="4763"/>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42001" name="Freeform 17"/>
          <p:cNvSpPr>
            <a:spLocks/>
          </p:cNvSpPr>
          <p:nvPr/>
        </p:nvSpPr>
        <p:spPr bwMode="auto">
          <a:xfrm>
            <a:off x="5713413" y="4619625"/>
            <a:ext cx="1449387" cy="1520825"/>
          </a:xfrm>
          <a:custGeom>
            <a:avLst/>
            <a:gdLst>
              <a:gd name="T0" fmla="*/ 0 w 913"/>
              <a:gd name="T1" fmla="*/ 2147483647 h 958"/>
              <a:gd name="T2" fmla="*/ 2147483647 w 913"/>
              <a:gd name="T3" fmla="*/ 2147483647 h 958"/>
              <a:gd name="T4" fmla="*/ 2147483647 w 913"/>
              <a:gd name="T5" fmla="*/ 2147483647 h 958"/>
              <a:gd name="T6" fmla="*/ 2147483647 w 913"/>
              <a:gd name="T7" fmla="*/ 2147483647 h 958"/>
              <a:gd name="T8" fmla="*/ 2147483647 w 913"/>
              <a:gd name="T9" fmla="*/ 2147483647 h 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958">
                <a:moveTo>
                  <a:pt x="0" y="789"/>
                </a:moveTo>
                <a:cubicBezTo>
                  <a:pt x="35" y="681"/>
                  <a:pt x="128" y="268"/>
                  <a:pt x="219" y="140"/>
                </a:cubicBezTo>
                <a:cubicBezTo>
                  <a:pt x="310" y="12"/>
                  <a:pt x="457" y="0"/>
                  <a:pt x="548" y="21"/>
                </a:cubicBezTo>
                <a:cubicBezTo>
                  <a:pt x="639" y="42"/>
                  <a:pt x="707" y="112"/>
                  <a:pt x="768" y="268"/>
                </a:cubicBezTo>
                <a:cubicBezTo>
                  <a:pt x="829" y="424"/>
                  <a:pt x="883" y="815"/>
                  <a:pt x="913" y="958"/>
                </a:cubicBezTo>
              </a:path>
            </a:pathLst>
          </a:custGeom>
          <a:noFill/>
          <a:ln w="9525"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2" name="Freeform 18"/>
          <p:cNvSpPr>
            <a:spLocks/>
          </p:cNvSpPr>
          <p:nvPr/>
        </p:nvSpPr>
        <p:spPr bwMode="auto">
          <a:xfrm>
            <a:off x="6075363" y="4233863"/>
            <a:ext cx="1587" cy="406400"/>
          </a:xfrm>
          <a:custGeom>
            <a:avLst/>
            <a:gdLst>
              <a:gd name="T0" fmla="*/ 0 w 1"/>
              <a:gd name="T1" fmla="*/ 0 h 256"/>
              <a:gd name="T2" fmla="*/ 0 w 1"/>
              <a:gd name="T3" fmla="*/ 2147483647 h 256"/>
              <a:gd name="T4" fmla="*/ 0 60000 65536"/>
              <a:gd name="T5" fmla="*/ 0 60000 65536"/>
            </a:gdLst>
            <a:ahLst/>
            <a:cxnLst>
              <a:cxn ang="T4">
                <a:pos x="T0" y="T1"/>
              </a:cxn>
              <a:cxn ang="T5">
                <a:pos x="T2" y="T3"/>
              </a:cxn>
            </a:cxnLst>
            <a:rect l="0" t="0" r="r" b="b"/>
            <a:pathLst>
              <a:path w="1" h="256">
                <a:moveTo>
                  <a:pt x="0" y="0"/>
                </a:moveTo>
                <a:lnTo>
                  <a:pt x="0" y="256"/>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42003" name="Freeform 19"/>
          <p:cNvSpPr>
            <a:spLocks/>
          </p:cNvSpPr>
          <p:nvPr/>
        </p:nvSpPr>
        <p:spPr bwMode="auto">
          <a:xfrm>
            <a:off x="6061075" y="4633913"/>
            <a:ext cx="495300" cy="4762"/>
          </a:xfrm>
          <a:custGeom>
            <a:avLst/>
            <a:gdLst>
              <a:gd name="T0" fmla="*/ 0 w 312"/>
              <a:gd name="T1" fmla="*/ 2147483647 h 3"/>
              <a:gd name="T2" fmla="*/ 2147483647 w 312"/>
              <a:gd name="T3" fmla="*/ 0 h 3"/>
              <a:gd name="T4" fmla="*/ 0 60000 65536"/>
              <a:gd name="T5" fmla="*/ 0 60000 65536"/>
            </a:gdLst>
            <a:ahLst/>
            <a:cxnLst>
              <a:cxn ang="T4">
                <a:pos x="T0" y="T1"/>
              </a:cxn>
              <a:cxn ang="T5">
                <a:pos x="T2" y="T3"/>
              </a:cxn>
            </a:cxnLst>
            <a:rect l="0" t="0" r="r" b="b"/>
            <a:pathLst>
              <a:path w="312" h="3">
                <a:moveTo>
                  <a:pt x="0" y="3"/>
                </a:moveTo>
                <a:lnTo>
                  <a:pt x="312" y="0"/>
                </a:lnTo>
              </a:path>
            </a:pathLst>
          </a:custGeom>
          <a:noFill/>
          <a:ln w="38100" cap="flat" cmpd="sng">
            <a:solidFill>
              <a:srgbClr val="00FFFF"/>
            </a:solidFill>
            <a:prstDash val="solid"/>
            <a:round/>
            <a:headEnd type="stealth"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15077</TotalTime>
  <Words>4182</Words>
  <Application>Microsoft Office PowerPoint</Application>
  <PresentationFormat>On-screen Show (4:3)</PresentationFormat>
  <Paragraphs>579</Paragraphs>
  <Slides>82</Slides>
  <Notes>5</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Default Design</vt:lpstr>
      <vt:lpstr>Compton scattering</vt:lpstr>
      <vt:lpstr>PowerPoint Presentation</vt:lpstr>
      <vt:lpstr>PowerPoint Presentation</vt:lpstr>
      <vt:lpstr>How much scattering ? </vt:lpstr>
      <vt:lpstr>Optical depth </vt:lpstr>
      <vt:lpstr>How much scattering ? </vt:lpstr>
      <vt:lpstr>PowerPoint Presentation</vt:lpstr>
      <vt:lpstr>Optically thin thermal compton</vt:lpstr>
      <vt:lpstr>Optically thin thermal compton</vt:lpstr>
      <vt:lpstr>Optically thin thermal compton</vt:lpstr>
      <vt:lpstr>Optically thin thermal compton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Observations</vt:lpstr>
      <vt:lpstr>PowerPoint Presentation</vt:lpstr>
      <vt:lpstr>Optically thin nonthermal compton</vt:lpstr>
      <vt:lpstr>Optically thin nonthermal compton</vt:lpstr>
      <vt:lpstr>Energetics: nonthermal</vt:lpstr>
      <vt:lpstr>Observations</vt:lpstr>
      <vt:lpstr>PowerPoint Presentation</vt:lpstr>
      <vt:lpstr>PowerPoint Presentation</vt:lpstr>
      <vt:lpstr>PowerPoint Presentation</vt:lpstr>
      <vt:lpstr>PowerPoint Presentation</vt:lpstr>
      <vt:lpstr>Hybrid plasma</vt:lpstr>
      <vt:lpstr>Optically thick nonthermal</vt:lpstr>
      <vt:lpstr>Hybrid plasma</vt:lpstr>
      <vt:lpstr>Hybrid plasma</vt:lpstr>
      <vt:lpstr>PowerPoint Presentation</vt:lpstr>
      <vt:lpstr>PowerPoint Presentation</vt:lpstr>
      <vt:lpstr>Photons and matter: absorption </vt:lpstr>
      <vt:lpstr>PowerPoint Presentation</vt:lpstr>
      <vt:lpstr>PowerPoint Presentation</vt:lpstr>
      <vt:lpstr>PowerPoint Presentation</vt:lpstr>
      <vt:lpstr>Winds from accretion disc</vt:lpstr>
      <vt:lpstr>Disc and accretion curtain</vt:lpstr>
      <vt:lpstr>Disk and accretion curtain  </vt:lpstr>
      <vt:lpstr>Polars (WD only)</vt:lpstr>
      <vt:lpstr> Accretion column</vt:lpstr>
      <vt:lpstr>X-ray absorption: neutral </vt:lpstr>
      <vt:lpstr>X-ray absorption: neutral </vt:lpstr>
      <vt:lpstr>X-ray absorption: neutral </vt:lpstr>
      <vt:lpstr>X-ray absorption: neutral </vt:lpstr>
      <vt:lpstr>X-ray absorption: neutral </vt:lpstr>
      <vt:lpstr>X-ray absorption: neutral </vt:lpstr>
      <vt:lpstr>X-ray absorption: ionisation</vt:lpstr>
      <vt:lpstr>X-ray absorption: ionised</vt:lpstr>
      <vt:lpstr>Photoionised absorption: edges</vt:lpstr>
      <vt:lpstr>Photoionisation: populations</vt:lpstr>
      <vt:lpstr>Photoionisation: populations</vt:lpstr>
      <vt:lpstr>Photoionised absorption: edges</vt:lpstr>
      <vt:lpstr>Photoionised absorption: edges</vt:lpstr>
      <vt:lpstr>Lines: even neutral material!</vt:lpstr>
      <vt:lpstr>Lines: ionised!</vt:lpstr>
      <vt:lpstr>Ionised absorption: lines!!!</vt:lpstr>
      <vt:lpstr>Evidence for Winds in AGN: X-ray  absorption</vt:lpstr>
      <vt:lpstr>Compton temperature</vt:lpstr>
      <vt:lpstr>Compton temperature</vt:lpstr>
      <vt:lpstr>Thermally driven Winds</vt:lpstr>
      <vt:lpstr>Thermally driven Winds</vt:lpstr>
      <vt:lpstr>Absorption lines in BHB</vt:lpstr>
      <vt:lpstr>Absorption lines in BHB</vt:lpstr>
      <vt:lpstr>Continuum radiation driven Winds</vt:lpstr>
      <vt:lpstr>Continuum radiation driven Winds</vt:lpstr>
      <vt:lpstr>UV line driven Winds</vt:lpstr>
      <vt:lpstr>UV line driven Winds</vt:lpstr>
      <vt:lpstr>UV line driven Winds in AGN?</vt:lpstr>
      <vt:lpstr>X-ray absorption: high ionisation/column/v</vt:lpstr>
      <vt:lpstr>X-ray absorption: high ionisation/column/v</vt:lpstr>
      <vt:lpstr>PowerPoint Presentation</vt:lpstr>
      <vt:lpstr>Evidence for Winds in AGN: X-ray  absorption</vt:lpstr>
      <vt:lpstr>Reflection from a slab</vt:lpstr>
      <vt:lpstr>Reflection from a slab: pexriv</vt:lpstr>
      <vt:lpstr>Reflection from a slab: pexriv</vt:lpstr>
      <vt:lpstr>Reflection from a slab</vt:lpstr>
      <vt:lpstr>Relativistic smearing: spin </vt:lpstr>
      <vt:lpstr>Conclusions</vt:lpstr>
    </vt:vector>
  </TitlesOfParts>
  <Company>University of Durham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Gamma Ray Bursts:  The biggest bang since the big one!</dc:title>
  <dc:creator>Chris Done</dc:creator>
  <cp:lastModifiedBy>Your User Name</cp:lastModifiedBy>
  <cp:revision>115</cp:revision>
  <dcterms:created xsi:type="dcterms:W3CDTF">2003-04-24T13:46:13Z</dcterms:created>
  <dcterms:modified xsi:type="dcterms:W3CDTF">2013-04-09T09:17:13Z</dcterms:modified>
</cp:coreProperties>
</file>