
<file path=[Content_Types].xml><?xml version="1.0" encoding="utf-8"?>
<Types xmlns="http://schemas.openxmlformats.org/package/2006/content-types">
  <Default Extension="png" ContentType="image/png"/>
  <Default Extension="tmp" ContentType="image/png"/>
  <Default Extension="pdf" ContentType="application/pdf"/>
  <Default Extension="jpeg" ContentType="image/jpeg"/>
  <Default Extension="rels" ContentType="application/vnd.openxmlformats-package.relationships+xml"/>
  <Default Extension="xml" ContentType="application/xml"/>
  <Default Extension="asf" ContentType="video/x-ms-asf"/>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g" ContentType="image/png"/>
  <Override PartName="/ppt/media/image13.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260" r:id="rId2"/>
    <p:sldId id="867" r:id="rId3"/>
    <p:sldId id="868" r:id="rId4"/>
    <p:sldId id="869" r:id="rId5"/>
    <p:sldId id="870" r:id="rId6"/>
    <p:sldId id="872" r:id="rId7"/>
    <p:sldId id="874" r:id="rId8"/>
    <p:sldId id="875" r:id="rId9"/>
    <p:sldId id="956" r:id="rId10"/>
    <p:sldId id="1001" r:id="rId11"/>
    <p:sldId id="947" r:id="rId12"/>
    <p:sldId id="949" r:id="rId13"/>
    <p:sldId id="948" r:id="rId14"/>
    <p:sldId id="950" r:id="rId15"/>
    <p:sldId id="951" r:id="rId16"/>
    <p:sldId id="957" r:id="rId17"/>
    <p:sldId id="958" r:id="rId18"/>
    <p:sldId id="955" r:id="rId19"/>
    <p:sldId id="917" r:id="rId20"/>
    <p:sldId id="915" r:id="rId21"/>
    <p:sldId id="916" r:id="rId22"/>
    <p:sldId id="952" r:id="rId23"/>
    <p:sldId id="963" r:id="rId24"/>
    <p:sldId id="960" r:id="rId25"/>
    <p:sldId id="959" r:id="rId26"/>
    <p:sldId id="961" r:id="rId27"/>
    <p:sldId id="904" r:id="rId28"/>
    <p:sldId id="962" r:id="rId29"/>
    <p:sldId id="964" r:id="rId30"/>
    <p:sldId id="965" r:id="rId31"/>
    <p:sldId id="966" r:id="rId32"/>
    <p:sldId id="967" r:id="rId33"/>
    <p:sldId id="968" r:id="rId34"/>
    <p:sldId id="969" r:id="rId35"/>
    <p:sldId id="970" r:id="rId36"/>
    <p:sldId id="971" r:id="rId37"/>
    <p:sldId id="972" r:id="rId38"/>
    <p:sldId id="973" r:id="rId39"/>
    <p:sldId id="974" r:id="rId40"/>
    <p:sldId id="975" r:id="rId41"/>
    <p:sldId id="976" r:id="rId42"/>
    <p:sldId id="977" r:id="rId43"/>
    <p:sldId id="978" r:id="rId44"/>
    <p:sldId id="979" r:id="rId45"/>
    <p:sldId id="980" r:id="rId46"/>
    <p:sldId id="981" r:id="rId47"/>
    <p:sldId id="982" r:id="rId48"/>
    <p:sldId id="983" r:id="rId49"/>
    <p:sldId id="984" r:id="rId50"/>
    <p:sldId id="985" r:id="rId51"/>
    <p:sldId id="986" r:id="rId52"/>
    <p:sldId id="987" r:id="rId53"/>
    <p:sldId id="988" r:id="rId54"/>
    <p:sldId id="989" r:id="rId55"/>
    <p:sldId id="990" r:id="rId56"/>
    <p:sldId id="997" r:id="rId57"/>
    <p:sldId id="998" r:id="rId58"/>
    <p:sldId id="999" r:id="rId59"/>
    <p:sldId id="1000" r:id="rId60"/>
    <p:sldId id="991" r:id="rId61"/>
    <p:sldId id="992" r:id="rId62"/>
    <p:sldId id="993" r:id="rId63"/>
    <p:sldId id="994" r:id="rId64"/>
    <p:sldId id="995" r:id="rId65"/>
    <p:sldId id="936" r:id="rId66"/>
    <p:sldId id="937" r:id="rId67"/>
    <p:sldId id="879" r:id="rId68"/>
    <p:sldId id="880" r:id="rId69"/>
    <p:sldId id="881" r:id="rId70"/>
    <p:sldId id="882" r:id="rId71"/>
    <p:sldId id="883" r:id="rId72"/>
    <p:sldId id="884" r:id="rId73"/>
    <p:sldId id="885" r:id="rId74"/>
    <p:sldId id="886" r:id="rId75"/>
    <p:sldId id="889" r:id="rId76"/>
    <p:sldId id="887" r:id="rId77"/>
    <p:sldId id="922" r:id="rId78"/>
    <p:sldId id="836" r:id="rId79"/>
    <p:sldId id="902" r:id="rId80"/>
    <p:sldId id="891" r:id="rId81"/>
    <p:sldId id="945" r:id="rId82"/>
    <p:sldId id="900" r:id="rId83"/>
    <p:sldId id="903" r:id="rId84"/>
    <p:sldId id="905" r:id="rId85"/>
    <p:sldId id="901" r:id="rId86"/>
    <p:sldId id="938" r:id="rId87"/>
    <p:sldId id="890" r:id="rId88"/>
    <p:sldId id="894" r:id="rId89"/>
    <p:sldId id="918" r:id="rId90"/>
    <p:sldId id="907" r:id="rId91"/>
    <p:sldId id="914" r:id="rId92"/>
    <p:sldId id="859" r:id="rId93"/>
    <p:sldId id="860" r:id="rId94"/>
    <p:sldId id="861" r:id="rId95"/>
    <p:sldId id="862" r:id="rId96"/>
    <p:sldId id="909" r:id="rId97"/>
    <p:sldId id="864" r:id="rId98"/>
    <p:sldId id="845" r:id="rId99"/>
    <p:sldId id="854" r:id="rId100"/>
    <p:sldId id="835" r:id="rId101"/>
    <p:sldId id="795" r:id="rId102"/>
    <p:sldId id="844" r:id="rId103"/>
    <p:sldId id="824" r:id="rId104"/>
  </p:sldIdLst>
  <p:sldSz cx="9144000" cy="6858000" type="screen4x3"/>
  <p:notesSz cx="6743700" cy="98806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ECFF"/>
    <a:srgbClr val="D6D6F5"/>
    <a:srgbClr val="FF99CC"/>
    <a:srgbClr val="00FF00"/>
    <a:srgbClr val="CC3399"/>
    <a:srgbClr val="003300"/>
    <a:srgbClr val="FFCCFF"/>
    <a:srgbClr val="FFFF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9" autoAdjust="0"/>
    <p:restoredTop sz="94602" autoAdjust="0"/>
  </p:normalViewPr>
  <p:slideViewPr>
    <p:cSldViewPr snapToGrid="0" snapToObjects="1">
      <p:cViewPr>
        <p:scale>
          <a:sx n="50" d="100"/>
          <a:sy n="50" d="100"/>
        </p:scale>
        <p:origin x="-300" y="414"/>
      </p:cViewPr>
      <p:guideLst>
        <p:guide orient="horz" pos="4319"/>
        <p:guide pos="243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8850"/>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8" Type="http://schemas.openxmlformats.org/officeDocument/2006/relationships/slide" Target="slides/slide22.xml"/><Relationship Id="rId13" Type="http://schemas.openxmlformats.org/officeDocument/2006/relationships/slide" Target="slides/slide36.xml"/><Relationship Id="rId18" Type="http://schemas.openxmlformats.org/officeDocument/2006/relationships/slide" Target="slides/slide44.xml"/><Relationship Id="rId3" Type="http://schemas.openxmlformats.org/officeDocument/2006/relationships/slide" Target="slides/slide7.xml"/><Relationship Id="rId7" Type="http://schemas.openxmlformats.org/officeDocument/2006/relationships/slide" Target="slides/slide14.xml"/><Relationship Id="rId12" Type="http://schemas.openxmlformats.org/officeDocument/2006/relationships/slide" Target="slides/slide35.xml"/><Relationship Id="rId17" Type="http://schemas.openxmlformats.org/officeDocument/2006/relationships/slide" Target="slides/slide43.xml"/><Relationship Id="rId2" Type="http://schemas.openxmlformats.org/officeDocument/2006/relationships/slide" Target="slides/slide5.xml"/><Relationship Id="rId16" Type="http://schemas.openxmlformats.org/officeDocument/2006/relationships/slide" Target="slides/slide40.xml"/><Relationship Id="rId1" Type="http://schemas.openxmlformats.org/officeDocument/2006/relationships/slide" Target="slides/slide1.xml"/><Relationship Id="rId6" Type="http://schemas.openxmlformats.org/officeDocument/2006/relationships/slide" Target="slides/slide13.xml"/><Relationship Id="rId11" Type="http://schemas.openxmlformats.org/officeDocument/2006/relationships/slide" Target="slides/slide30.xml"/><Relationship Id="rId5" Type="http://schemas.openxmlformats.org/officeDocument/2006/relationships/slide" Target="slides/slide11.xml"/><Relationship Id="rId15" Type="http://schemas.openxmlformats.org/officeDocument/2006/relationships/slide" Target="slides/slide39.xml"/><Relationship Id="rId10" Type="http://schemas.openxmlformats.org/officeDocument/2006/relationships/slide" Target="slides/slide29.xml"/><Relationship Id="rId4" Type="http://schemas.openxmlformats.org/officeDocument/2006/relationships/slide" Target="slides/slide10.xml"/><Relationship Id="rId9" Type="http://schemas.openxmlformats.org/officeDocument/2006/relationships/slide" Target="slides/slide27.xml"/><Relationship Id="rId14"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GB"/>
          </a:p>
        </p:txBody>
      </p:sp>
      <p:sp>
        <p:nvSpPr>
          <p:cNvPr id="16387" name="Rectangle 3"/>
          <p:cNvSpPr>
            <a:spLocks noGrp="1" noChangeArrowheads="1"/>
          </p:cNvSpPr>
          <p:nvPr>
            <p:ph type="dt" sz="quarter" idx="1"/>
          </p:nvPr>
        </p:nvSpPr>
        <p:spPr bwMode="auto">
          <a:xfrm>
            <a:off x="3821113" y="0"/>
            <a:ext cx="29225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16388" name="Rectangle 4"/>
          <p:cNvSpPr>
            <a:spLocks noGrp="1" noChangeArrowheads="1"/>
          </p:cNvSpPr>
          <p:nvPr>
            <p:ph type="ftr" sz="quarter" idx="2"/>
          </p:nvPr>
        </p:nvSpPr>
        <p:spPr bwMode="auto">
          <a:xfrm>
            <a:off x="0" y="9386888"/>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GB"/>
          </a:p>
        </p:txBody>
      </p:sp>
      <p:sp>
        <p:nvSpPr>
          <p:cNvPr id="16389" name="Rectangle 5"/>
          <p:cNvSpPr>
            <a:spLocks noGrp="1" noChangeArrowheads="1"/>
          </p:cNvSpPr>
          <p:nvPr>
            <p:ph type="sldNum" sz="quarter" idx="3"/>
          </p:nvPr>
        </p:nvSpPr>
        <p:spPr bwMode="auto">
          <a:xfrm>
            <a:off x="3821113" y="9386888"/>
            <a:ext cx="29225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C1AC6FB-A0E0-4D26-832C-103DCDCA5E0B}" type="slidenum">
              <a:rPr lang="en-GB"/>
              <a:pPr>
                <a:defRPr/>
              </a:pPr>
              <a:t>‹#›</a:t>
            </a:fld>
            <a:endParaRPr lang="en-GB"/>
          </a:p>
        </p:txBody>
      </p:sp>
    </p:spTree>
    <p:extLst>
      <p:ext uri="{BB962C8B-B14F-4D97-AF65-F5344CB8AC3E}">
        <p14:creationId xmlns:p14="http://schemas.microsoft.com/office/powerpoint/2010/main" val="121819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39" name="Rectangle 3"/>
          <p:cNvSpPr>
            <a:spLocks noGrp="1" noChangeArrowheads="1"/>
          </p:cNvSpPr>
          <p:nvPr>
            <p:ph type="dt" idx="1"/>
          </p:nvPr>
        </p:nvSpPr>
        <p:spPr bwMode="auto">
          <a:xfrm>
            <a:off x="381000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Verdana" pitchFamily="34" charset="0"/>
              </a:defRPr>
            </a:lvl1pPr>
          </a:lstStyle>
          <a:p>
            <a:pPr>
              <a:defRPr/>
            </a:pPr>
            <a:endParaRPr lang="en-GB"/>
          </a:p>
        </p:txBody>
      </p:sp>
      <p:sp>
        <p:nvSpPr>
          <p:cNvPr id="63492" name="Rectangle 4"/>
          <p:cNvSpPr>
            <a:spLocks noGrp="1" noRot="1" noChangeAspect="1" noChangeArrowheads="1" noTextEdit="1"/>
          </p:cNvSpPr>
          <p:nvPr>
            <p:ph type="sldImg" idx="2"/>
          </p:nvPr>
        </p:nvSpPr>
        <p:spPr bwMode="auto">
          <a:xfrm>
            <a:off x="952500" y="762000"/>
            <a:ext cx="4876800" cy="3657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p:cNvSpPr>
            <a:spLocks noGrp="1" noChangeArrowheads="1"/>
          </p:cNvSpPr>
          <p:nvPr>
            <p:ph type="body" sz="quarter" idx="3"/>
          </p:nvPr>
        </p:nvSpPr>
        <p:spPr bwMode="auto">
          <a:xfrm>
            <a:off x="914400" y="4724400"/>
            <a:ext cx="4953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5542" name="Rectangle 6"/>
          <p:cNvSpPr>
            <a:spLocks noGrp="1" noChangeArrowheads="1"/>
          </p:cNvSpPr>
          <p:nvPr>
            <p:ph type="ftr" sz="quarter" idx="4"/>
          </p:nvPr>
        </p:nvSpPr>
        <p:spPr bwMode="auto">
          <a:xfrm>
            <a:off x="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43" name="Rectangle 7"/>
          <p:cNvSpPr>
            <a:spLocks noGrp="1" noChangeArrowheads="1"/>
          </p:cNvSpPr>
          <p:nvPr>
            <p:ph type="sldNum" sz="quarter" idx="5"/>
          </p:nvPr>
        </p:nvSpPr>
        <p:spPr bwMode="auto">
          <a:xfrm>
            <a:off x="381000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Verdana" pitchFamily="34" charset="0"/>
              </a:defRPr>
            </a:lvl1pPr>
          </a:lstStyle>
          <a:p>
            <a:pPr>
              <a:defRPr/>
            </a:pPr>
            <a:fld id="{FD32242C-2346-4980-A442-2245B2C4D79D}" type="slidenum">
              <a:rPr lang="en-GB"/>
              <a:pPr>
                <a:defRPr/>
              </a:pPr>
              <a:t>‹#›</a:t>
            </a:fld>
            <a:endParaRPr lang="en-GB"/>
          </a:p>
        </p:txBody>
      </p:sp>
    </p:spTree>
    <p:extLst>
      <p:ext uri="{BB962C8B-B14F-4D97-AF65-F5344CB8AC3E}">
        <p14:creationId xmlns:p14="http://schemas.microsoft.com/office/powerpoint/2010/main" val="2944641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a:t>
            </a:fld>
            <a:endParaRPr lang="en-GB"/>
          </a:p>
        </p:txBody>
      </p:sp>
    </p:spTree>
    <p:extLst>
      <p:ext uri="{BB962C8B-B14F-4D97-AF65-F5344CB8AC3E}">
        <p14:creationId xmlns:p14="http://schemas.microsoft.com/office/powerpoint/2010/main" val="369293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19</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20</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21</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235759-F3AD-402C-9370-7D1D541DDBC8}" type="slidenum">
              <a:rPr lang="en-GB"/>
              <a:pPr/>
              <a:t>25</a:t>
            </a:fld>
            <a:endParaRPr lang="en-GB"/>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30</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variability in Mdot peaks at local viscous frequency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010D4A4-13DF-41CC-9BBE-BB4501530785}" type="slidenum">
              <a:rPr lang="en-US" sz="1200">
                <a:latin typeface="Calibri" charset="0"/>
              </a:rPr>
              <a:pPr eaLnBrk="1" hangingPunct="1"/>
              <a:t>46</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variability in Mdot peaks at local viscous frequency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8C8BC89-9207-4144-B044-0B60A600BF22}" type="slidenum">
              <a:rPr lang="en-US" sz="1200">
                <a:latin typeface="Calibri" charset="0"/>
              </a:rPr>
              <a:pPr eaLnBrk="1" hangingPunct="1"/>
              <a:t>47</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variability in Mdot peaks at local viscous frequency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BE38509-FAC6-46B9-A1EB-3232D199AD5F}" type="slidenum">
              <a:rPr lang="en-US" sz="1200">
                <a:latin typeface="Calibri" charset="0"/>
              </a:rPr>
              <a:pPr eaLnBrk="1" hangingPunct="1"/>
              <a:t>48</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variability in Mdot peaks at local viscous frequency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5D472CF-630D-404E-916F-254F7CF23925}" type="slidenum">
              <a:rPr lang="en-US" sz="1200">
                <a:latin typeface="Calibri" charset="0"/>
              </a:rPr>
              <a:pPr eaLnBrk="1" hangingPunct="1"/>
              <a:t>49</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variability in Mdot peaks at local viscous frequency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E8A19EA-8609-4827-9F5A-3E99553218DF}" type="slidenum">
              <a:rPr lang="en-US" sz="1200">
                <a:latin typeface="Calibri" charset="0"/>
              </a:rPr>
              <a:pPr eaLnBrk="1" hangingPunct="1"/>
              <a:t>50</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990DE1C-3AB1-4D8D-9E61-1AFCEC0FC821}" type="slidenum">
              <a:rPr lang="en-GB" sz="1200">
                <a:latin typeface="Verdana" pitchFamily="34" charset="0"/>
              </a:rPr>
              <a:pPr eaLnBrk="1" hangingPunct="1"/>
              <a:t>9</a:t>
            </a:fld>
            <a:endParaRPr lang="en-GB" sz="1200">
              <a:latin typeface="Verdana"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variability in Mdot peaks at local viscous frequency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624684B-79CF-446A-A880-E1BA43C389D3}" type="slidenum">
              <a:rPr lang="en-US" sz="1200">
                <a:latin typeface="Calibri" charset="0"/>
              </a:rPr>
              <a:pPr eaLnBrk="1" hangingPunct="1"/>
              <a:t>51</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21430" y="9386570"/>
            <a:ext cx="29222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84B32193-84F4-46BB-B64A-64145409D9FC}" type="slidenum">
              <a:rPr lang="en-GB" sz="1200">
                <a:latin typeface="Times New Roman" charset="0"/>
              </a:rPr>
              <a:pPr algn="r" eaLnBrk="1" hangingPunct="1"/>
              <a:t>52</a:t>
            </a:fld>
            <a:endParaRPr lang="en-GB" sz="1200">
              <a:latin typeface="Times New Roman" charset="0"/>
            </a:endParaRPr>
          </a:p>
        </p:txBody>
      </p:sp>
      <p:sp>
        <p:nvSpPr>
          <p:cNvPr id="62467"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1027"/>
          <p:cNvSpPr>
            <a:spLocks noGrp="1" noChangeArrowheads="1"/>
          </p:cNvSpPr>
          <p:nvPr>
            <p:ph type="body" idx="1"/>
          </p:nvPr>
        </p:nvSpPr>
        <p:spPr bwMode="auto">
          <a:xfrm>
            <a:off x="899160" y="4693285"/>
            <a:ext cx="4945380" cy="44462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sz="18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21430" y="9386570"/>
            <a:ext cx="29222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E917307D-2C28-4C48-9427-DD471D4BA102}" type="slidenum">
              <a:rPr lang="en-GB" sz="1200">
                <a:latin typeface="Times New Roman" charset="0"/>
              </a:rPr>
              <a:pPr algn="r" eaLnBrk="1" hangingPunct="1"/>
              <a:t>53</a:t>
            </a:fld>
            <a:endParaRPr lang="en-GB" sz="1200">
              <a:latin typeface="Times New Roman" charset="0"/>
            </a:endParaRPr>
          </a:p>
        </p:txBody>
      </p:sp>
      <p:sp>
        <p:nvSpPr>
          <p:cNvPr id="64515"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4516" name="Rectangle 1027"/>
          <p:cNvSpPr>
            <a:spLocks noGrp="1" noChangeArrowheads="1"/>
          </p:cNvSpPr>
          <p:nvPr>
            <p:ph type="body" idx="1"/>
          </p:nvPr>
        </p:nvSpPr>
        <p:spPr bwMode="auto">
          <a:xfrm>
            <a:off x="899160" y="4693285"/>
            <a:ext cx="4945380" cy="44462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sz="18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21430" y="9386570"/>
            <a:ext cx="29222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0E0B3F41-6401-42C6-AF75-33971C14DB6E}" type="slidenum">
              <a:rPr lang="en-GB" sz="1200">
                <a:latin typeface="Times New Roman" charset="0"/>
              </a:rPr>
              <a:pPr algn="r" eaLnBrk="1" hangingPunct="1"/>
              <a:t>54</a:t>
            </a:fld>
            <a:endParaRPr lang="en-GB" sz="1200">
              <a:latin typeface="Times New Roman" charset="0"/>
            </a:endParaRPr>
          </a:p>
        </p:txBody>
      </p:sp>
      <p:sp>
        <p:nvSpPr>
          <p:cNvPr id="66563"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4" name="Rectangle 1027"/>
          <p:cNvSpPr>
            <a:spLocks noGrp="1" noChangeArrowheads="1"/>
          </p:cNvSpPr>
          <p:nvPr>
            <p:ph type="body" idx="1"/>
          </p:nvPr>
        </p:nvSpPr>
        <p:spPr bwMode="auto">
          <a:xfrm>
            <a:off x="899160" y="4693285"/>
            <a:ext cx="4945380" cy="44462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sz="18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3676F-4884-44EB-A71C-D46798C451BE}" type="slidenum">
              <a:rPr lang="en-GB">
                <a:solidFill>
                  <a:srgbClr val="000000"/>
                </a:solidFill>
              </a:rPr>
              <a:pPr/>
              <a:t>67</a:t>
            </a:fld>
            <a:endParaRPr lang="en-GB">
              <a:solidFill>
                <a:srgbClr val="000000"/>
              </a:solidFill>
            </a:endParaRPr>
          </a:p>
        </p:txBody>
      </p:sp>
      <p:sp>
        <p:nvSpPr>
          <p:cNvPr id="285698" name="Rectangle 2"/>
          <p:cNvSpPr>
            <a:spLocks noGrp="1" noRot="1" noChangeAspect="1" noChangeArrowheads="1" noTextEdit="1"/>
          </p:cNvSpPr>
          <p:nvPr>
            <p:ph type="sldImg"/>
          </p:nvPr>
        </p:nvSpPr>
        <p:spPr bwMode="auto">
          <a:xfrm>
            <a:off x="952500" y="762000"/>
            <a:ext cx="4876800" cy="3657600"/>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914400" y="4724400"/>
            <a:ext cx="4953000" cy="4419600"/>
          </a:xfrm>
          <a:prstGeom prst="rect">
            <a:avLst/>
          </a:prstGeom>
          <a:solidFill>
            <a:srgbClr val="FFFFFF"/>
          </a:solidFill>
          <a:ln>
            <a:solidFill>
              <a:srgbClr val="000000"/>
            </a:solidFill>
            <a:miter lim="800000"/>
            <a:headEnd/>
            <a:tailEnd/>
          </a:ln>
        </p:spPr>
        <p:txBody>
          <a:bodyPr/>
          <a:lstStyle/>
          <a:p>
            <a:r>
              <a:rPr lang="en-GB"/>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2A3B2-A4B4-4DE1-A3E4-479FEEBADFFA}" type="slidenum">
              <a:rPr lang="en-GB">
                <a:solidFill>
                  <a:srgbClr val="000000"/>
                </a:solidFill>
              </a:rPr>
              <a:pPr/>
              <a:t>69</a:t>
            </a:fld>
            <a:endParaRPr lang="en-GB">
              <a:solidFill>
                <a:srgbClr val="000000"/>
              </a:solidFill>
            </a:endParaRPr>
          </a:p>
        </p:txBody>
      </p:sp>
      <p:sp>
        <p:nvSpPr>
          <p:cNvPr id="257026" name="Rectangle 2"/>
          <p:cNvSpPr>
            <a:spLocks noGrp="1" noRot="1" noChangeAspect="1" noChangeArrowheads="1" noTextEdit="1"/>
          </p:cNvSpPr>
          <p:nvPr>
            <p:ph type="sldImg"/>
          </p:nvPr>
        </p:nvSpPr>
        <p:spPr bwMode="auto">
          <a:xfrm>
            <a:off x="952500" y="762000"/>
            <a:ext cx="4876800" cy="3657600"/>
          </a:xfrm>
          <a:prstGeom prst="rect">
            <a:avLst/>
          </a:prstGeom>
          <a:solidFill>
            <a:srgbClr val="FFFFFF"/>
          </a:solidFill>
          <a:ln>
            <a:solidFill>
              <a:srgbClr val="000000"/>
            </a:solidFill>
            <a:miter lim="800000"/>
            <a:headEnd/>
            <a:tailEnd/>
          </a:ln>
        </p:spPr>
      </p:sp>
      <p:sp>
        <p:nvSpPr>
          <p:cNvPr id="257027" name="Rectangle 3"/>
          <p:cNvSpPr>
            <a:spLocks noGrp="1" noChangeArrowheads="1"/>
          </p:cNvSpPr>
          <p:nvPr>
            <p:ph type="body" idx="1"/>
          </p:nvPr>
        </p:nvSpPr>
        <p:spPr bwMode="auto">
          <a:xfrm>
            <a:off x="914400" y="4724400"/>
            <a:ext cx="4953000" cy="4419600"/>
          </a:xfrm>
          <a:prstGeom prst="rect">
            <a:avLst/>
          </a:prstGeom>
          <a:solidFill>
            <a:srgbClr val="FFFFFF"/>
          </a:solidFill>
          <a:ln>
            <a:solidFill>
              <a:srgbClr val="000000"/>
            </a:solidFill>
            <a:miter lim="800000"/>
            <a:headEnd/>
            <a:tailEnd/>
          </a:ln>
        </p:spPr>
        <p:txBody>
          <a:bodyPr/>
          <a:lstStyle/>
          <a:p>
            <a:r>
              <a:rPr lang="en-GB"/>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49F6E-7EB1-4C71-94B7-081B961B28F3}" type="slidenum">
              <a:rPr lang="en-GB">
                <a:solidFill>
                  <a:srgbClr val="000000"/>
                </a:solidFill>
              </a:rPr>
              <a:pPr/>
              <a:t>70</a:t>
            </a:fld>
            <a:endParaRPr lang="en-GB">
              <a:solidFill>
                <a:srgbClr val="000000"/>
              </a:solidFill>
            </a:endParaRPr>
          </a:p>
        </p:txBody>
      </p:sp>
      <p:sp>
        <p:nvSpPr>
          <p:cNvPr id="267266" name="Rectangle 2"/>
          <p:cNvSpPr>
            <a:spLocks noGrp="1" noRot="1" noChangeAspect="1" noChangeArrowheads="1" noTextEdit="1"/>
          </p:cNvSpPr>
          <p:nvPr>
            <p:ph type="sldImg"/>
          </p:nvPr>
        </p:nvSpPr>
        <p:spPr>
          <a:xfrm>
            <a:off x="901700" y="741363"/>
            <a:ext cx="4940300" cy="3705225"/>
          </a:xfrm>
          <a:ln/>
        </p:spPr>
      </p:sp>
      <p:sp>
        <p:nvSpPr>
          <p:cNvPr id="267267" name="Rectangle 3"/>
          <p:cNvSpPr>
            <a:spLocks noGrp="1" noChangeArrowheads="1"/>
          </p:cNvSpPr>
          <p:nvPr>
            <p:ph type="body" idx="1"/>
          </p:nvPr>
        </p:nvSpPr>
        <p:spPr>
          <a:xfrm>
            <a:off x="898525" y="4692651"/>
            <a:ext cx="4946650" cy="4446588"/>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50F2B-3177-49B5-864D-CDC96432BD51}" type="slidenum">
              <a:rPr lang="en-GB">
                <a:solidFill>
                  <a:srgbClr val="000000"/>
                </a:solidFill>
              </a:rPr>
              <a:pPr/>
              <a:t>71</a:t>
            </a:fld>
            <a:endParaRPr lang="en-GB">
              <a:solidFill>
                <a:srgbClr val="000000"/>
              </a:solidFill>
            </a:endParaRPr>
          </a:p>
        </p:txBody>
      </p:sp>
      <p:sp>
        <p:nvSpPr>
          <p:cNvPr id="394242" name="Rectangle 2"/>
          <p:cNvSpPr>
            <a:spLocks noGrp="1" noRot="1" noChangeAspect="1" noChangeArrowheads="1" noTextEdit="1"/>
          </p:cNvSpPr>
          <p:nvPr>
            <p:ph type="sldImg"/>
          </p:nvPr>
        </p:nvSpPr>
        <p:spPr>
          <a:xfrm>
            <a:off x="901700" y="741363"/>
            <a:ext cx="4940300" cy="3705225"/>
          </a:xfrm>
          <a:ln/>
        </p:spPr>
      </p:sp>
      <p:sp>
        <p:nvSpPr>
          <p:cNvPr id="394243" name="Rectangle 3"/>
          <p:cNvSpPr>
            <a:spLocks noGrp="1" noChangeArrowheads="1"/>
          </p:cNvSpPr>
          <p:nvPr>
            <p:ph type="body" idx="1"/>
          </p:nvPr>
        </p:nvSpPr>
        <p:spPr>
          <a:xfrm>
            <a:off x="898525" y="4692651"/>
            <a:ext cx="4946650" cy="4446588"/>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FCF8BBA-338E-4811-AB4A-6D520F5AC5C3}" type="slidenum">
              <a:rPr lang="en-GB" sz="1200" smtClean="0">
                <a:solidFill>
                  <a:srgbClr val="000000"/>
                </a:solidFill>
                <a:latin typeface="Verdana" pitchFamily="34" charset="0"/>
              </a:rPr>
              <a:pPr eaLnBrk="1" hangingPunct="1"/>
              <a:t>72</a:t>
            </a:fld>
            <a:endParaRPr lang="en-GB" sz="1200" smtClean="0">
              <a:solidFill>
                <a:srgbClr val="000000"/>
              </a:solidFill>
              <a:latin typeface="Verdana" pitchFamily="34" charset="0"/>
            </a:endParaRPr>
          </a:p>
        </p:txBody>
      </p:sp>
      <p:sp>
        <p:nvSpPr>
          <p:cNvPr id="113667" name="Rectangle 2"/>
          <p:cNvSpPr>
            <a:spLocks noGrp="1" noRot="1" noChangeAspect="1" noChangeArrowheads="1" noTextEdit="1"/>
          </p:cNvSpPr>
          <p:nvPr>
            <p:ph type="sldImg"/>
          </p:nvPr>
        </p:nvSpPr>
        <p:spPr>
          <a:xfrm>
            <a:off x="901700" y="741363"/>
            <a:ext cx="4940300" cy="3705225"/>
          </a:xfrm>
          <a:ln/>
        </p:spPr>
      </p:sp>
      <p:sp>
        <p:nvSpPr>
          <p:cNvPr id="113668" name="Rectangle 3"/>
          <p:cNvSpPr>
            <a:spLocks noGrp="1" noChangeArrowheads="1"/>
          </p:cNvSpPr>
          <p:nvPr>
            <p:ph type="body" idx="1"/>
          </p:nvPr>
        </p:nvSpPr>
        <p:spPr>
          <a:xfrm>
            <a:off x="898575" y="4691979"/>
            <a:ext cx="4946551" cy="4446923"/>
          </a:xfrm>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24B383F-A5D6-46A0-9894-208FCD4D85C0}" type="slidenum">
              <a:rPr lang="en-GB" sz="1200">
                <a:solidFill>
                  <a:srgbClr val="000000"/>
                </a:solidFill>
                <a:latin typeface="Verdana" pitchFamily="34" charset="0"/>
              </a:rPr>
              <a:pPr eaLnBrk="1" hangingPunct="1"/>
              <a:t>76</a:t>
            </a:fld>
            <a:endParaRPr lang="en-GB" sz="1200">
              <a:solidFill>
                <a:srgbClr val="000000"/>
              </a:solidFill>
              <a:latin typeface="Verdana" pitchFamily="34" charset="0"/>
            </a:endParaRPr>
          </a:p>
        </p:txBody>
      </p:sp>
      <p:sp>
        <p:nvSpPr>
          <p:cNvPr id="67587" name="Rectangle 2"/>
          <p:cNvSpPr>
            <a:spLocks noGrp="1" noRot="1" noChangeAspect="1" noChangeArrowheads="1" noTextEdit="1"/>
          </p:cNvSpPr>
          <p:nvPr>
            <p:ph type="sldImg"/>
          </p:nvPr>
        </p:nvSpPr>
        <p:spPr>
          <a:xfrm>
            <a:off x="901700" y="741363"/>
            <a:ext cx="4940300" cy="3705225"/>
          </a:xfrm>
          <a:ln/>
        </p:spPr>
      </p:sp>
      <p:sp>
        <p:nvSpPr>
          <p:cNvPr id="67588" name="Rectangle 3"/>
          <p:cNvSpPr>
            <a:spLocks noGrp="1" noChangeArrowheads="1"/>
          </p:cNvSpPr>
          <p:nvPr>
            <p:ph type="body" idx="1"/>
          </p:nvPr>
        </p:nvSpPr>
        <p:spPr>
          <a:xfrm>
            <a:off x="898575" y="4691980"/>
            <a:ext cx="4946551" cy="44469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10</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24B383F-A5D6-46A0-9894-208FCD4D85C0}" type="slidenum">
              <a:rPr lang="en-GB" sz="1200">
                <a:solidFill>
                  <a:srgbClr val="000000"/>
                </a:solidFill>
                <a:latin typeface="Verdana" pitchFamily="34" charset="0"/>
              </a:rPr>
              <a:pPr eaLnBrk="1" hangingPunct="1"/>
              <a:t>77</a:t>
            </a:fld>
            <a:endParaRPr lang="en-GB" sz="1200">
              <a:solidFill>
                <a:srgbClr val="000000"/>
              </a:solidFill>
              <a:latin typeface="Verdana" pitchFamily="34" charset="0"/>
            </a:endParaRPr>
          </a:p>
        </p:txBody>
      </p:sp>
      <p:sp>
        <p:nvSpPr>
          <p:cNvPr id="67587" name="Rectangle 2"/>
          <p:cNvSpPr>
            <a:spLocks noGrp="1" noRot="1" noChangeAspect="1" noChangeArrowheads="1" noTextEdit="1"/>
          </p:cNvSpPr>
          <p:nvPr>
            <p:ph type="sldImg"/>
          </p:nvPr>
        </p:nvSpPr>
        <p:spPr>
          <a:xfrm>
            <a:off x="901700" y="741363"/>
            <a:ext cx="4940300" cy="3705225"/>
          </a:xfrm>
          <a:ln/>
        </p:spPr>
      </p:sp>
      <p:sp>
        <p:nvSpPr>
          <p:cNvPr id="67588" name="Rectangle 3"/>
          <p:cNvSpPr>
            <a:spLocks noGrp="1" noChangeArrowheads="1"/>
          </p:cNvSpPr>
          <p:nvPr>
            <p:ph type="body" idx="1"/>
          </p:nvPr>
        </p:nvSpPr>
        <p:spPr>
          <a:xfrm>
            <a:off x="898575" y="4691980"/>
            <a:ext cx="4946551" cy="44469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265AB-18D4-47EC-9D12-1E9459E43F3B}" type="slidenum">
              <a:rPr lang="en-GB"/>
              <a:pPr/>
              <a:t>100</a:t>
            </a:fld>
            <a:endParaRPr lang="en-GB"/>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r>
              <a:rPr lang="en-GB"/>
              <a:t>Another area where Astro e2 will give major progress in an independent test of the accretion flow models. The accretion disc moves fast in a strong gravitational field, so both special and general relativistic effects modify its spectrum. Doppler shifts and length contraction mean that the emission from the disc moving towards us is blueshifted and boosted, while that moving away is redshifted and suppressed. Then time dilation and gravitational redshift drag everything redwards. The strength of these all effects decrease with radius. All emission from the disc is affected, but its much easier to see on intrinsically narrow features – lines. X-ray illumination of the disc gives iron Kalpha line. Moving inner disc models predict broader line in softer spectra. But the measured line profile can be distorted  by narrow absorption features superimposed on the emission. The high spectral resolution of Astro e2 will unambiguously show these, enabling the intrinsic line profile to be measured.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fld id="{2DE69A77-432F-4684-B5B8-358FEE62F083}" type="slidenum">
              <a:rPr lang="en-GB" sz="1200" i="0" smtClean="0">
                <a:latin typeface="Verdana" pitchFamily="34" charset="0"/>
              </a:rPr>
              <a:pPr eaLnBrk="1" hangingPunct="1"/>
              <a:t>103</a:t>
            </a:fld>
            <a:endParaRPr lang="en-GB" sz="1200" i="0" smtClean="0">
              <a:latin typeface="Verdana"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11</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13</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14</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15</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17</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18</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A23023-5D48-411C-BC7C-AF2A1E453F30}" type="slidenum">
              <a:rPr lang="en-GB"/>
              <a:pPr>
                <a:defRPr/>
              </a:pPr>
              <a:t>‹#›</a:t>
            </a:fld>
            <a:endParaRPr lang="en-GB"/>
          </a:p>
        </p:txBody>
      </p:sp>
    </p:spTree>
    <p:extLst>
      <p:ext uri="{BB962C8B-B14F-4D97-AF65-F5344CB8AC3E}">
        <p14:creationId xmlns:p14="http://schemas.microsoft.com/office/powerpoint/2010/main" val="54744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718AC9F-991A-4CD2-B205-4385AC769756}" type="slidenum">
              <a:rPr lang="en-GB"/>
              <a:pPr>
                <a:defRPr/>
              </a:pPr>
              <a:t>‹#›</a:t>
            </a:fld>
            <a:endParaRPr lang="en-GB"/>
          </a:p>
        </p:txBody>
      </p:sp>
    </p:spTree>
    <p:extLst>
      <p:ext uri="{BB962C8B-B14F-4D97-AF65-F5344CB8AC3E}">
        <p14:creationId xmlns:p14="http://schemas.microsoft.com/office/powerpoint/2010/main" val="25663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877ECB-BF9F-4114-BC96-B62622105F86}" type="slidenum">
              <a:rPr lang="en-GB"/>
              <a:pPr>
                <a:defRPr/>
              </a:pPr>
              <a:t>‹#›</a:t>
            </a:fld>
            <a:endParaRPr lang="en-GB"/>
          </a:p>
        </p:txBody>
      </p:sp>
    </p:spTree>
    <p:extLst>
      <p:ext uri="{BB962C8B-B14F-4D97-AF65-F5344CB8AC3E}">
        <p14:creationId xmlns:p14="http://schemas.microsoft.com/office/powerpoint/2010/main" val="179841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1E8160-6AE4-49E2-8D7D-89CAFB85CD0F}" type="slidenum">
              <a:rPr lang="en-GB"/>
              <a:pPr>
                <a:defRPr/>
              </a:pPr>
              <a:t>‹#›</a:t>
            </a:fld>
            <a:endParaRPr lang="en-GB"/>
          </a:p>
        </p:txBody>
      </p:sp>
    </p:spTree>
    <p:extLst>
      <p:ext uri="{BB962C8B-B14F-4D97-AF65-F5344CB8AC3E}">
        <p14:creationId xmlns:p14="http://schemas.microsoft.com/office/powerpoint/2010/main" val="69144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pPr>
                <a:defRPr/>
              </a:pPr>
              <a:t>‹#›</a:t>
            </a:fld>
            <a:endParaRPr lang="en-GB"/>
          </a:p>
        </p:txBody>
      </p:sp>
    </p:spTree>
    <p:extLst>
      <p:ext uri="{BB962C8B-B14F-4D97-AF65-F5344CB8AC3E}">
        <p14:creationId xmlns:p14="http://schemas.microsoft.com/office/powerpoint/2010/main" val="422486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086475-EB7D-4FA4-AB59-3C78E7ABB124}" type="slidenum">
              <a:rPr lang="en-GB"/>
              <a:pPr>
                <a:defRPr/>
              </a:pPr>
              <a:t>‹#›</a:t>
            </a:fld>
            <a:endParaRPr lang="en-GB"/>
          </a:p>
        </p:txBody>
      </p:sp>
    </p:spTree>
    <p:extLst>
      <p:ext uri="{BB962C8B-B14F-4D97-AF65-F5344CB8AC3E}">
        <p14:creationId xmlns:p14="http://schemas.microsoft.com/office/powerpoint/2010/main" val="368141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D5FB3E-6167-46F8-A5BD-01878C4B9212}" type="slidenum">
              <a:rPr lang="en-GB"/>
              <a:pPr>
                <a:defRPr/>
              </a:pPr>
              <a:t>‹#›</a:t>
            </a:fld>
            <a:endParaRPr lang="en-GB"/>
          </a:p>
        </p:txBody>
      </p:sp>
    </p:spTree>
    <p:extLst>
      <p:ext uri="{BB962C8B-B14F-4D97-AF65-F5344CB8AC3E}">
        <p14:creationId xmlns:p14="http://schemas.microsoft.com/office/powerpoint/2010/main" val="365101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68FCAE-B06D-4DFE-B7CA-444CCC300EE0}" type="slidenum">
              <a:rPr lang="en-GB"/>
              <a:pPr>
                <a:defRPr/>
              </a:pPr>
              <a:t>‹#›</a:t>
            </a:fld>
            <a:endParaRPr lang="en-GB"/>
          </a:p>
        </p:txBody>
      </p:sp>
    </p:spTree>
    <p:extLst>
      <p:ext uri="{BB962C8B-B14F-4D97-AF65-F5344CB8AC3E}">
        <p14:creationId xmlns:p14="http://schemas.microsoft.com/office/powerpoint/2010/main" val="200138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A2EB5F2-CE02-4C03-AA6D-60104C4E7DEA}" type="slidenum">
              <a:rPr lang="en-GB"/>
              <a:pPr>
                <a:defRPr/>
              </a:pPr>
              <a:t>‹#›</a:t>
            </a:fld>
            <a:endParaRPr lang="en-GB"/>
          </a:p>
        </p:txBody>
      </p:sp>
    </p:spTree>
    <p:extLst>
      <p:ext uri="{BB962C8B-B14F-4D97-AF65-F5344CB8AC3E}">
        <p14:creationId xmlns:p14="http://schemas.microsoft.com/office/powerpoint/2010/main" val="413009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545B367-3DA8-417B-9F3E-DFDD65C91E7C}" type="slidenum">
              <a:rPr lang="en-GB"/>
              <a:pPr>
                <a:defRPr/>
              </a:pPr>
              <a:t>‹#›</a:t>
            </a:fld>
            <a:endParaRPr lang="en-GB"/>
          </a:p>
        </p:txBody>
      </p:sp>
    </p:spTree>
    <p:extLst>
      <p:ext uri="{BB962C8B-B14F-4D97-AF65-F5344CB8AC3E}">
        <p14:creationId xmlns:p14="http://schemas.microsoft.com/office/powerpoint/2010/main" val="207118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137412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A403078-DDA2-409C-ACCE-059D549B1444}" type="slidenum">
              <a:rPr lang="en-GB"/>
              <a:pPr>
                <a:defRPr/>
              </a:pPr>
              <a:t>‹#›</a:t>
            </a:fld>
            <a:endParaRPr lang="en-GB"/>
          </a:p>
        </p:txBody>
      </p:sp>
    </p:spTree>
    <p:extLst>
      <p:ext uri="{BB962C8B-B14F-4D97-AF65-F5344CB8AC3E}">
        <p14:creationId xmlns:p14="http://schemas.microsoft.com/office/powerpoint/2010/main" val="186108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D68C56-E27B-4E26-91BE-384429F8DBF2}" type="slidenum">
              <a:rPr lang="en-GB"/>
              <a:pPr>
                <a:defRPr/>
              </a:pPr>
              <a:t>‹#›</a:t>
            </a:fld>
            <a:endParaRPr lang="en-GB"/>
          </a:p>
        </p:txBody>
      </p:sp>
    </p:spTree>
    <p:extLst>
      <p:ext uri="{BB962C8B-B14F-4D97-AF65-F5344CB8AC3E}">
        <p14:creationId xmlns:p14="http://schemas.microsoft.com/office/powerpoint/2010/main" val="268494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tmp"/><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44.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asf"/><Relationship Id="rId1" Type="http://schemas.openxmlformats.org/officeDocument/2006/relationships/video" Target="NULL" TargetMode="Externa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20.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5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video" Target="file:///C:\Documents%20and%20Settings\chris\My%20Documents\talks\gifs\KD0hra3D.mpe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d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d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d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4.pd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d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3234"/>
          <a:stretch/>
        </p:blipFill>
        <p:spPr>
          <a:xfrm>
            <a:off x="-10237" y="3289111"/>
            <a:ext cx="9280479" cy="3721290"/>
          </a:xfrm>
          <a:prstGeom prst="rect">
            <a:avLst/>
          </a:prstGeom>
          <a:effectLst>
            <a:softEdge rad="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4215"/>
          <a:stretch/>
        </p:blipFill>
        <p:spPr>
          <a:xfrm>
            <a:off x="851" y="-171450"/>
            <a:ext cx="9269391" cy="3517711"/>
          </a:xfrm>
          <a:prstGeom prst="rect">
            <a:avLst/>
          </a:prstGeom>
        </p:spPr>
      </p:pic>
      <p:sp>
        <p:nvSpPr>
          <p:cNvPr id="2050" name="Rectangle 2"/>
          <p:cNvSpPr>
            <a:spLocks noGrp="1" noChangeArrowheads="1"/>
          </p:cNvSpPr>
          <p:nvPr>
            <p:ph type="title"/>
          </p:nvPr>
        </p:nvSpPr>
        <p:spPr>
          <a:xfrm>
            <a:off x="685800" y="150125"/>
            <a:ext cx="8077200" cy="2317750"/>
          </a:xfrm>
        </p:spPr>
        <p:txBody>
          <a:bodyPr/>
          <a:lstStyle/>
          <a:p>
            <a:pPr eaLnBrk="1" hangingPunct="1"/>
            <a:r>
              <a:rPr lang="en-GB" b="1" dirty="0" smtClean="0">
                <a:solidFill>
                  <a:schemeClr val="tx1"/>
                </a:solidFill>
              </a:rPr>
              <a:t>Spectra and variability of </a:t>
            </a:r>
            <a:br>
              <a:rPr lang="en-GB" b="1" dirty="0" smtClean="0">
                <a:solidFill>
                  <a:schemeClr val="tx1"/>
                </a:solidFill>
              </a:rPr>
            </a:br>
            <a:r>
              <a:rPr lang="en-GB" b="1" dirty="0" smtClean="0">
                <a:solidFill>
                  <a:schemeClr val="tx1"/>
                </a:solidFill>
              </a:rPr>
              <a:t>BHB (1) and AGN (2)</a:t>
            </a:r>
            <a:endParaRPr lang="en-GB" b="1" dirty="0" smtClean="0">
              <a:solidFill>
                <a:schemeClr val="tx1"/>
              </a:solidFill>
            </a:endParaRPr>
          </a:p>
        </p:txBody>
      </p:sp>
      <p:sp>
        <p:nvSpPr>
          <p:cNvPr id="2051" name="Rectangle 12"/>
          <p:cNvSpPr>
            <a:spLocks noChangeArrowheads="1"/>
          </p:cNvSpPr>
          <p:nvPr/>
        </p:nvSpPr>
        <p:spPr bwMode="auto">
          <a:xfrm>
            <a:off x="685800" y="2489888"/>
            <a:ext cx="8458200" cy="166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b="1" dirty="0" smtClean="0"/>
              <a:t>Chris Done, </a:t>
            </a:r>
          </a:p>
          <a:p>
            <a:r>
              <a:rPr lang="en-GB" sz="3200" b="1" dirty="0" err="1" smtClean="0"/>
              <a:t>Chichun</a:t>
            </a:r>
            <a:r>
              <a:rPr lang="en-GB" sz="3200" b="1" dirty="0" smtClean="0"/>
              <a:t> Jin, Martin Ward, Mari </a:t>
            </a:r>
            <a:r>
              <a:rPr lang="en-GB" sz="3200" b="1" dirty="0" err="1" smtClean="0"/>
              <a:t>Kolehmainen</a:t>
            </a:r>
            <a:endParaRPr lang="en-GB" sz="3200" b="1" dirty="0" smtClean="0"/>
          </a:p>
          <a:p>
            <a:r>
              <a:rPr lang="en-GB" sz="3200" b="1" dirty="0" smtClean="0"/>
              <a:t>University of Durham</a:t>
            </a:r>
            <a:endParaRPr lang="en-GB" sz="3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16"/>
          <p:cNvSpPr>
            <a:spLocks noGrp="1" noChangeArrowheads="1"/>
          </p:cNvSpPr>
          <p:nvPr>
            <p:ph type="body" sz="half" idx="1"/>
          </p:nvPr>
        </p:nvSpPr>
        <p:spPr>
          <a:xfrm>
            <a:off x="303853" y="1023938"/>
            <a:ext cx="5138098" cy="3350486"/>
          </a:xfrm>
          <a:noFill/>
        </p:spPr>
        <p:txBody>
          <a:bodyPr/>
          <a:lstStyle/>
          <a:p>
            <a:pPr eaLnBrk="1" hangingPunct="1">
              <a:lnSpc>
                <a:spcPct val="90000"/>
              </a:lnSpc>
            </a:pPr>
            <a:r>
              <a:rPr lang="en-GB" sz="2400" dirty="0" smtClean="0">
                <a:solidFill>
                  <a:srgbClr val="008000"/>
                </a:solidFill>
              </a:rPr>
              <a:t>Accretion rate through disc changes on timescales of days</a:t>
            </a: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torb</a:t>
            </a:r>
            <a:r>
              <a:rPr lang="en-GB" sz="2400" dirty="0" smtClean="0">
                <a:solidFill>
                  <a:srgbClr val="008000"/>
                </a:solidFill>
              </a:rPr>
              <a:t> </a:t>
            </a:r>
          </a:p>
          <a:p>
            <a:pPr marL="0" indent="0" eaLnBrk="1" hangingPunct="1">
              <a:lnSpc>
                <a:spcPct val="90000"/>
              </a:lnSpc>
              <a:buNone/>
            </a:pPr>
            <a:r>
              <a:rPr lang="en-GB" sz="2400" dirty="0" smtClean="0">
                <a:solidFill>
                  <a:srgbClr val="008000"/>
                </a:solidFill>
              </a:rPr>
              <a:t>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 500s       </a:t>
            </a:r>
          </a:p>
          <a:p>
            <a:pPr eaLnBrk="1" hangingPunct="1">
              <a:lnSpc>
                <a:spcPct val="90000"/>
              </a:lnSpc>
            </a:pPr>
            <a:r>
              <a:rPr lang="en-GB" sz="2400" dirty="0" smtClean="0">
                <a:solidFill>
                  <a:srgbClr val="008000"/>
                </a:solidFill>
              </a:rPr>
              <a:t>~ 500s at last </a:t>
            </a:r>
            <a:r>
              <a:rPr lang="en-GB" sz="2400" dirty="0">
                <a:solidFill>
                  <a:srgbClr val="008000"/>
                </a:solidFill>
              </a:rPr>
              <a:t>stable orbit for </a:t>
            </a:r>
            <a:r>
              <a:rPr lang="en-GB" sz="2400" dirty="0" smtClean="0">
                <a:solidFill>
                  <a:srgbClr val="008000"/>
                </a:solidFill>
              </a:rPr>
              <a:t>10M</a:t>
            </a:r>
          </a:p>
          <a:p>
            <a:pPr eaLnBrk="1" hangingPunct="1">
              <a:lnSpc>
                <a:spcPct val="90000"/>
              </a:lnSpc>
            </a:pPr>
            <a:r>
              <a:rPr lang="en-GB" sz="2400" dirty="0" smtClean="0">
                <a:solidFill>
                  <a:srgbClr val="008000"/>
                </a:solidFill>
              </a:rPr>
              <a:t>No rapid variability of disc in disc dominated states! </a:t>
            </a:r>
          </a:p>
          <a:p>
            <a:pPr eaLnBrk="1" hangingPunct="1">
              <a:lnSpc>
                <a:spcPct val="90000"/>
              </a:lnSpc>
            </a:pPr>
            <a:endParaRPr lang="en-GB" sz="2400" dirty="0" smtClean="0">
              <a:solidFill>
                <a:srgbClr val="008000"/>
              </a:solidFill>
            </a:endParaRPr>
          </a:p>
          <a:p>
            <a:pPr eaLnBrk="1" hangingPunct="1">
              <a:lnSpc>
                <a:spcPct val="90000"/>
              </a:lnSpc>
              <a:buFontTx/>
              <a:buNone/>
            </a:pPr>
            <a:endParaRPr lang="en-GB" sz="2400" dirty="0" smtClean="0">
              <a:solidFill>
                <a:srgbClr val="008000"/>
              </a:solidFill>
              <a:cs typeface="Times New Roman" pitchFamily="18" charset="0"/>
            </a:endParaRPr>
          </a:p>
        </p:txBody>
      </p:sp>
      <p:pic>
        <p:nvPicPr>
          <p:cNvPr id="8" name="Picture 7"/>
          <p:cNvPicPr preferRelativeResize="0">
            <a:picLocks/>
          </p:cNvPicPr>
          <p:nvPr/>
        </p:nvPicPr>
        <p:blipFill rotWithShape="1">
          <a:blip r:embed="rId3"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6" name="Picture 5"/>
          <p:cNvPicPr preferRelativeResize="0">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897" t="59635" r="70698" b="21078"/>
          <a:stretch/>
        </p:blipFill>
        <p:spPr>
          <a:xfrm>
            <a:off x="6226629" y="2264228"/>
            <a:ext cx="2714171" cy="3788229"/>
          </a:xfrm>
          <a:prstGeom prst="rect">
            <a:avLst/>
          </a:prstGeom>
          <a:solidFill>
            <a:schemeClr val="bg1"/>
          </a:solidFill>
        </p:spPr>
      </p:pic>
      <p:sp>
        <p:nvSpPr>
          <p:cNvPr id="9"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disc:short</a:t>
            </a:r>
            <a:r>
              <a:rPr lang="en-GB" sz="4400" b="1" dirty="0" smtClean="0">
                <a:solidFill>
                  <a:srgbClr val="008000"/>
                </a:solidFill>
              </a:rPr>
              <a:t> timescale</a:t>
            </a:r>
            <a:endParaRPr lang="en-GB" sz="4400" b="1" dirty="0">
              <a:solidFill>
                <a:srgbClr val="0080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2" y="3709960"/>
            <a:ext cx="4692648" cy="308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20244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685800" y="123825"/>
            <a:ext cx="7772400" cy="1143000"/>
          </a:xfrm>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dirty="0">
                <a:solidFill>
                  <a:srgbClr val="008000"/>
                </a:solidFill>
              </a:rPr>
              <a:t>Relativistic effects</a:t>
            </a:r>
            <a:endParaRPr lang="en-GB" b="1" baseline="-25000" dirty="0">
              <a:solidFill>
                <a:srgbClr val="008000"/>
              </a:solidFill>
            </a:endParaRPr>
          </a:p>
        </p:txBody>
      </p:sp>
      <p:sp>
        <p:nvSpPr>
          <p:cNvPr id="416771" name="Text Box 3"/>
          <p:cNvSpPr txBox="1">
            <a:spLocks noChangeArrowheads="1"/>
          </p:cNvSpPr>
          <p:nvPr/>
        </p:nvSpPr>
        <p:spPr bwMode="auto">
          <a:xfrm>
            <a:off x="6573838" y="6518275"/>
            <a:ext cx="26273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solidFill>
                  <a:schemeClr val="bg1"/>
                </a:solidFill>
              </a:rPr>
              <a:t>Fabian et al. 1989</a:t>
            </a:r>
          </a:p>
        </p:txBody>
      </p:sp>
      <p:sp>
        <p:nvSpPr>
          <p:cNvPr id="416772" name="AutoShape 4"/>
          <p:cNvSpPr>
            <a:spLocks noChangeArrowheads="1"/>
          </p:cNvSpPr>
          <p:nvPr/>
        </p:nvSpPr>
        <p:spPr bwMode="auto">
          <a:xfrm>
            <a:off x="4849813" y="1636713"/>
            <a:ext cx="3935412" cy="114458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73" name="Line 5"/>
          <p:cNvSpPr>
            <a:spLocks noChangeShapeType="1"/>
          </p:cNvSpPr>
          <p:nvPr/>
        </p:nvSpPr>
        <p:spPr bwMode="auto">
          <a:xfrm flipV="1">
            <a:off x="5545138" y="3454400"/>
            <a:ext cx="0" cy="2481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4" name="Line 6"/>
          <p:cNvSpPr>
            <a:spLocks noChangeShapeType="1"/>
          </p:cNvSpPr>
          <p:nvPr/>
        </p:nvSpPr>
        <p:spPr bwMode="auto">
          <a:xfrm>
            <a:off x="5545138" y="5951538"/>
            <a:ext cx="31194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5" name="Line 7"/>
          <p:cNvSpPr>
            <a:spLocks noChangeShapeType="1"/>
          </p:cNvSpPr>
          <p:nvPr/>
        </p:nvSpPr>
        <p:spPr bwMode="auto">
          <a:xfrm>
            <a:off x="7416800" y="3584575"/>
            <a:ext cx="14288" cy="2366963"/>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6" name="Freeform 8"/>
          <p:cNvSpPr>
            <a:spLocks/>
          </p:cNvSpPr>
          <p:nvPr/>
        </p:nvSpPr>
        <p:spPr bwMode="auto">
          <a:xfrm>
            <a:off x="7097713" y="4452938"/>
            <a:ext cx="1073150" cy="1439862"/>
          </a:xfrm>
          <a:custGeom>
            <a:avLst/>
            <a:gdLst>
              <a:gd name="T0" fmla="*/ 0 w 676"/>
              <a:gd name="T1" fmla="*/ 313 h 907"/>
              <a:gd name="T2" fmla="*/ 192 w 676"/>
              <a:gd name="T3" fmla="*/ 276 h 907"/>
              <a:gd name="T4" fmla="*/ 457 w 676"/>
              <a:gd name="T5" fmla="*/ 20 h 907"/>
              <a:gd name="T6" fmla="*/ 585 w 676"/>
              <a:gd name="T7" fmla="*/ 395 h 907"/>
              <a:gd name="T8" fmla="*/ 676 w 676"/>
              <a:gd name="T9" fmla="*/ 907 h 907"/>
            </a:gdLst>
            <a:ahLst/>
            <a:cxnLst>
              <a:cxn ang="0">
                <a:pos x="T0" y="T1"/>
              </a:cxn>
              <a:cxn ang="0">
                <a:pos x="T2" y="T3"/>
              </a:cxn>
              <a:cxn ang="0">
                <a:pos x="T4" y="T5"/>
              </a:cxn>
              <a:cxn ang="0">
                <a:pos x="T6" y="T7"/>
              </a:cxn>
              <a:cxn ang="0">
                <a:pos x="T8" y="T9"/>
              </a:cxn>
            </a:cxnLst>
            <a:rect l="0" t="0" r="r" b="b"/>
            <a:pathLst>
              <a:path w="676" h="907">
                <a:moveTo>
                  <a:pt x="0" y="313"/>
                </a:moveTo>
                <a:cubicBezTo>
                  <a:pt x="30" y="307"/>
                  <a:pt x="116" y="325"/>
                  <a:pt x="192" y="276"/>
                </a:cubicBezTo>
                <a:cubicBezTo>
                  <a:pt x="268" y="227"/>
                  <a:pt x="392" y="0"/>
                  <a:pt x="457" y="20"/>
                </a:cubicBezTo>
                <a:cubicBezTo>
                  <a:pt x="522" y="40"/>
                  <a:pt x="549" y="247"/>
                  <a:pt x="585" y="395"/>
                </a:cubicBezTo>
                <a:cubicBezTo>
                  <a:pt x="621" y="543"/>
                  <a:pt x="657" y="800"/>
                  <a:pt x="676" y="907"/>
                </a:cubicBezTo>
              </a:path>
            </a:pathLst>
          </a:custGeom>
          <a:noFill/>
          <a:ln w="38100" cap="flat" cmpd="sng">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7" name="Freeform 9"/>
          <p:cNvSpPr>
            <a:spLocks/>
          </p:cNvSpPr>
          <p:nvPr/>
        </p:nvSpPr>
        <p:spPr bwMode="auto">
          <a:xfrm>
            <a:off x="6124575" y="4846638"/>
            <a:ext cx="958850" cy="1031875"/>
          </a:xfrm>
          <a:custGeom>
            <a:avLst/>
            <a:gdLst>
              <a:gd name="T0" fmla="*/ 604 w 604"/>
              <a:gd name="T1" fmla="*/ 74 h 650"/>
              <a:gd name="T2" fmla="*/ 430 w 604"/>
              <a:gd name="T3" fmla="*/ 65 h 650"/>
              <a:gd name="T4" fmla="*/ 302 w 604"/>
              <a:gd name="T5" fmla="*/ 37 h 650"/>
              <a:gd name="T6" fmla="*/ 229 w 604"/>
              <a:gd name="T7" fmla="*/ 46 h 650"/>
              <a:gd name="T8" fmla="*/ 92 w 604"/>
              <a:gd name="T9" fmla="*/ 312 h 650"/>
              <a:gd name="T10" fmla="*/ 0 w 604"/>
              <a:gd name="T11" fmla="*/ 650 h 650"/>
            </a:gdLst>
            <a:ahLst/>
            <a:cxnLst>
              <a:cxn ang="0">
                <a:pos x="T0" y="T1"/>
              </a:cxn>
              <a:cxn ang="0">
                <a:pos x="T2" y="T3"/>
              </a:cxn>
              <a:cxn ang="0">
                <a:pos x="T4" y="T5"/>
              </a:cxn>
              <a:cxn ang="0">
                <a:pos x="T6" y="T7"/>
              </a:cxn>
              <a:cxn ang="0">
                <a:pos x="T8" y="T9"/>
              </a:cxn>
              <a:cxn ang="0">
                <a:pos x="T10" y="T11"/>
              </a:cxn>
            </a:cxnLst>
            <a:rect l="0" t="0" r="r" b="b"/>
            <a:pathLst>
              <a:path w="604" h="650">
                <a:moveTo>
                  <a:pt x="604" y="74"/>
                </a:moveTo>
                <a:cubicBezTo>
                  <a:pt x="575" y="73"/>
                  <a:pt x="480" y="71"/>
                  <a:pt x="430" y="65"/>
                </a:cubicBezTo>
                <a:cubicBezTo>
                  <a:pt x="380" y="59"/>
                  <a:pt x="335" y="40"/>
                  <a:pt x="302" y="37"/>
                </a:cubicBezTo>
                <a:cubicBezTo>
                  <a:pt x="269" y="34"/>
                  <a:pt x="264" y="0"/>
                  <a:pt x="229" y="46"/>
                </a:cubicBezTo>
                <a:cubicBezTo>
                  <a:pt x="194" y="92"/>
                  <a:pt x="130" y="211"/>
                  <a:pt x="92" y="312"/>
                </a:cubicBezTo>
                <a:cubicBezTo>
                  <a:pt x="54" y="413"/>
                  <a:pt x="27" y="531"/>
                  <a:pt x="0" y="65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8" name="Text Box 10"/>
          <p:cNvSpPr txBox="1">
            <a:spLocks noChangeArrowheads="1"/>
          </p:cNvSpPr>
          <p:nvPr/>
        </p:nvSpPr>
        <p:spPr bwMode="auto">
          <a:xfrm>
            <a:off x="5965825" y="6057900"/>
            <a:ext cx="2351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dirty="0">
                <a:solidFill>
                  <a:srgbClr val="00B050"/>
                </a:solidFill>
              </a:rPr>
              <a:t>Energy (</a:t>
            </a:r>
            <a:r>
              <a:rPr lang="en-GB" sz="2000" dirty="0" err="1">
                <a:solidFill>
                  <a:srgbClr val="00B050"/>
                </a:solidFill>
              </a:rPr>
              <a:t>keV</a:t>
            </a:r>
            <a:r>
              <a:rPr lang="en-GB" sz="2000" dirty="0">
                <a:solidFill>
                  <a:srgbClr val="00B050"/>
                </a:solidFill>
              </a:rPr>
              <a:t>)</a:t>
            </a:r>
          </a:p>
        </p:txBody>
      </p:sp>
      <p:sp>
        <p:nvSpPr>
          <p:cNvPr id="416779" name="AutoShape 11"/>
          <p:cNvSpPr>
            <a:spLocks noChangeAspect="1" noChangeArrowheads="1"/>
          </p:cNvSpPr>
          <p:nvPr/>
        </p:nvSpPr>
        <p:spPr bwMode="auto">
          <a:xfrm>
            <a:off x="8207375" y="1962150"/>
            <a:ext cx="280988" cy="522288"/>
          </a:xfrm>
          <a:prstGeom prst="curvedLeftArrow">
            <a:avLst>
              <a:gd name="adj1" fmla="val 37175"/>
              <a:gd name="adj2" fmla="val 74350"/>
              <a:gd name="adj3" fmla="val 74236"/>
            </a:avLst>
          </a:prstGeom>
          <a:gradFill rotWithShape="0">
            <a:gsLst>
              <a:gs pos="0">
                <a:srgbClr val="FFFFFF"/>
              </a:gs>
              <a:gs pos="100000">
                <a:srgbClr val="99CC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0" name="AutoShape 12"/>
          <p:cNvSpPr>
            <a:spLocks noChangeAspect="1" noChangeArrowheads="1"/>
          </p:cNvSpPr>
          <p:nvPr/>
        </p:nvSpPr>
        <p:spPr bwMode="auto">
          <a:xfrm flipH="1" flipV="1">
            <a:off x="5208588" y="1933575"/>
            <a:ext cx="280987" cy="522288"/>
          </a:xfrm>
          <a:prstGeom prst="curvedLeftArrow">
            <a:avLst>
              <a:gd name="adj1" fmla="val 37175"/>
              <a:gd name="adj2" fmla="val 74350"/>
              <a:gd name="adj3" fmla="val 74236"/>
            </a:avLst>
          </a:prstGeom>
          <a:gradFill rotWithShape="0">
            <a:gsLst>
              <a:gs pos="0">
                <a:schemeClr val="bg1"/>
              </a:gs>
              <a:gs pos="100000">
                <a:srgbClr val="FF9999"/>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1" name="AutoShape 13"/>
          <p:cNvSpPr>
            <a:spLocks noChangeAspect="1" noChangeArrowheads="1"/>
          </p:cNvSpPr>
          <p:nvPr/>
        </p:nvSpPr>
        <p:spPr bwMode="auto">
          <a:xfrm>
            <a:off x="5618163" y="1833563"/>
            <a:ext cx="2586037" cy="7524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2" name="AutoShape 14"/>
          <p:cNvSpPr>
            <a:spLocks noChangeArrowheads="1"/>
          </p:cNvSpPr>
          <p:nvPr/>
        </p:nvSpPr>
        <p:spPr bwMode="auto">
          <a:xfrm>
            <a:off x="7415213" y="1912938"/>
            <a:ext cx="514350" cy="677862"/>
          </a:xfrm>
          <a:prstGeom prst="curvedLeftArrow">
            <a:avLst>
              <a:gd name="adj1" fmla="val 26358"/>
              <a:gd name="adj2" fmla="val 52716"/>
              <a:gd name="adj3" fmla="val 74236"/>
            </a:avLst>
          </a:prstGeom>
          <a:gradFill rotWithShape="0">
            <a:gsLst>
              <a:gs pos="0">
                <a:srgbClr val="FFFFFF"/>
              </a:gs>
              <a:gs pos="100000">
                <a:srgbClr val="0000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3" name="AutoShape 15"/>
          <p:cNvSpPr>
            <a:spLocks noChangeArrowheads="1"/>
          </p:cNvSpPr>
          <p:nvPr/>
        </p:nvSpPr>
        <p:spPr bwMode="auto">
          <a:xfrm flipH="1" flipV="1">
            <a:off x="5899150" y="1762125"/>
            <a:ext cx="585788" cy="722313"/>
          </a:xfrm>
          <a:prstGeom prst="curvedLeftArrow">
            <a:avLst>
              <a:gd name="adj1" fmla="val 24661"/>
              <a:gd name="adj2" fmla="val 49322"/>
              <a:gd name="adj3" fmla="val 74236"/>
            </a:avLst>
          </a:prstGeom>
          <a:gradFill rotWithShape="0">
            <a:gsLst>
              <a:gs pos="0">
                <a:srgbClr val="FF0000"/>
              </a:gs>
              <a:gs pos="100000">
                <a:schemeClr val="bg1"/>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4" name="Freeform 16"/>
          <p:cNvSpPr>
            <a:spLocks/>
          </p:cNvSpPr>
          <p:nvPr/>
        </p:nvSpPr>
        <p:spPr bwMode="auto">
          <a:xfrm>
            <a:off x="7170738" y="4073525"/>
            <a:ext cx="231775" cy="1878013"/>
          </a:xfrm>
          <a:custGeom>
            <a:avLst/>
            <a:gdLst>
              <a:gd name="T0" fmla="*/ 146 w 146"/>
              <a:gd name="T1" fmla="*/ 351 h 1183"/>
              <a:gd name="T2" fmla="*/ 91 w 146"/>
              <a:gd name="T3" fmla="*/ 341 h 1183"/>
              <a:gd name="T4" fmla="*/ 45 w 146"/>
              <a:gd name="T5" fmla="*/ 140 h 1183"/>
              <a:gd name="T6" fmla="*/ 0 w 146"/>
              <a:gd name="T7" fmla="*/ 1183 h 1183"/>
            </a:gdLst>
            <a:ahLst/>
            <a:cxnLst>
              <a:cxn ang="0">
                <a:pos x="T0" y="T1"/>
              </a:cxn>
              <a:cxn ang="0">
                <a:pos x="T2" y="T3"/>
              </a:cxn>
              <a:cxn ang="0">
                <a:pos x="T4" y="T5"/>
              </a:cxn>
              <a:cxn ang="0">
                <a:pos x="T6" y="T7"/>
              </a:cxn>
            </a:cxnLst>
            <a:rect l="0" t="0" r="r" b="b"/>
            <a:pathLst>
              <a:path w="146" h="1183">
                <a:moveTo>
                  <a:pt x="146" y="351"/>
                </a:moveTo>
                <a:cubicBezTo>
                  <a:pt x="137" y="349"/>
                  <a:pt x="108" y="376"/>
                  <a:pt x="91" y="341"/>
                </a:cubicBezTo>
                <a:cubicBezTo>
                  <a:pt x="74" y="306"/>
                  <a:pt x="60" y="0"/>
                  <a:pt x="45" y="140"/>
                </a:cubicBezTo>
                <a:cubicBezTo>
                  <a:pt x="30" y="280"/>
                  <a:pt x="9" y="966"/>
                  <a:pt x="0" y="1183"/>
                </a:cubicBezTo>
              </a:path>
            </a:pathLst>
          </a:custGeom>
          <a:noFill/>
          <a:ln w="38100" cap="flat" cmpd="sng">
            <a:solidFill>
              <a:srgbClr val="FF99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85" name="Freeform 17"/>
          <p:cNvSpPr>
            <a:spLocks/>
          </p:cNvSpPr>
          <p:nvPr/>
        </p:nvSpPr>
        <p:spPr bwMode="auto">
          <a:xfrm>
            <a:off x="7480300" y="3846513"/>
            <a:ext cx="342900" cy="2074862"/>
          </a:xfrm>
          <a:custGeom>
            <a:avLst/>
            <a:gdLst>
              <a:gd name="T0" fmla="*/ 0 w 216"/>
              <a:gd name="T1" fmla="*/ 482 h 1307"/>
              <a:gd name="T2" fmla="*/ 42 w 216"/>
              <a:gd name="T3" fmla="*/ 430 h 1307"/>
              <a:gd name="T4" fmla="*/ 115 w 216"/>
              <a:gd name="T5" fmla="*/ 146 h 1307"/>
              <a:gd name="T6" fmla="*/ 216 w 216"/>
              <a:gd name="T7" fmla="*/ 1307 h 1307"/>
            </a:gdLst>
            <a:ahLst/>
            <a:cxnLst>
              <a:cxn ang="0">
                <a:pos x="T0" y="T1"/>
              </a:cxn>
              <a:cxn ang="0">
                <a:pos x="T2" y="T3"/>
              </a:cxn>
              <a:cxn ang="0">
                <a:pos x="T4" y="T5"/>
              </a:cxn>
              <a:cxn ang="0">
                <a:pos x="T6" y="T7"/>
              </a:cxn>
            </a:cxnLst>
            <a:rect l="0" t="0" r="r" b="b"/>
            <a:pathLst>
              <a:path w="216" h="1307">
                <a:moveTo>
                  <a:pt x="0" y="482"/>
                </a:moveTo>
                <a:cubicBezTo>
                  <a:pt x="7" y="473"/>
                  <a:pt x="23" y="486"/>
                  <a:pt x="42" y="430"/>
                </a:cubicBezTo>
                <a:cubicBezTo>
                  <a:pt x="61" y="374"/>
                  <a:pt x="86" y="0"/>
                  <a:pt x="115" y="146"/>
                </a:cubicBezTo>
                <a:cubicBezTo>
                  <a:pt x="144" y="292"/>
                  <a:pt x="195" y="1065"/>
                  <a:pt x="216" y="1307"/>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86" name="Text Box 18"/>
          <p:cNvSpPr txBox="1">
            <a:spLocks noChangeArrowheads="1"/>
          </p:cNvSpPr>
          <p:nvPr/>
        </p:nvSpPr>
        <p:spPr bwMode="auto">
          <a:xfrm rot="-5400000">
            <a:off x="4072732" y="4468019"/>
            <a:ext cx="2351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00B050"/>
                </a:solidFill>
              </a:rPr>
              <a:t>flux</a:t>
            </a:r>
          </a:p>
        </p:txBody>
      </p:sp>
      <p:sp>
        <p:nvSpPr>
          <p:cNvPr id="416787" name="Rectangle 19"/>
          <p:cNvSpPr>
            <a:spLocks noChangeArrowheads="1"/>
          </p:cNvSpPr>
          <p:nvPr/>
        </p:nvSpPr>
        <p:spPr bwMode="auto">
          <a:xfrm>
            <a:off x="8012113" y="1944688"/>
            <a:ext cx="463550" cy="2619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16788" name="Rectangle 20"/>
          <p:cNvSpPr>
            <a:spLocks noGrp="1" noChangeArrowheads="1"/>
          </p:cNvSpPr>
          <p:nvPr>
            <p:ph type="body" sz="half" idx="1"/>
          </p:nvPr>
        </p:nvSpPr>
        <p:spPr>
          <a:xfrm>
            <a:off x="406400" y="1422400"/>
            <a:ext cx="4065588" cy="5168900"/>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pPr>
              <a:lnSpc>
                <a:spcPct val="90000"/>
              </a:lnSpc>
            </a:pPr>
            <a:r>
              <a:rPr lang="en-GB" sz="2400" dirty="0">
                <a:solidFill>
                  <a:srgbClr val="008000"/>
                </a:solidFill>
              </a:rPr>
              <a:t>Relativistic effects (special and general) affect all emission </a:t>
            </a:r>
            <a:r>
              <a:rPr lang="en-GB" sz="1600" dirty="0">
                <a:solidFill>
                  <a:srgbClr val="008000"/>
                </a:solidFill>
              </a:rPr>
              <a:t>(Cunningham 1975)</a:t>
            </a:r>
          </a:p>
          <a:p>
            <a:pPr>
              <a:lnSpc>
                <a:spcPct val="90000"/>
              </a:lnSpc>
            </a:pPr>
            <a:r>
              <a:rPr lang="en-GB" sz="2400" dirty="0">
                <a:solidFill>
                  <a:srgbClr val="008000"/>
                </a:solidFill>
              </a:rPr>
              <a:t>Emission from the side of the disc coming towards us is </a:t>
            </a:r>
            <a:r>
              <a:rPr lang="en-GB" sz="2400" dirty="0" err="1">
                <a:solidFill>
                  <a:srgbClr val="008000"/>
                </a:solidFill>
              </a:rPr>
              <a:t>blueshifted</a:t>
            </a:r>
            <a:r>
              <a:rPr lang="en-GB" sz="2400" dirty="0">
                <a:solidFill>
                  <a:srgbClr val="008000"/>
                </a:solidFill>
              </a:rPr>
              <a:t> and boosted by Doppler effects, while opposite side is </a:t>
            </a:r>
            <a:r>
              <a:rPr lang="en-GB" sz="2400" dirty="0" err="1">
                <a:solidFill>
                  <a:srgbClr val="008000"/>
                </a:solidFill>
              </a:rPr>
              <a:t>redshifted</a:t>
            </a:r>
            <a:r>
              <a:rPr lang="en-GB" sz="2400" dirty="0">
                <a:solidFill>
                  <a:srgbClr val="008000"/>
                </a:solidFill>
              </a:rPr>
              <a:t> and suppressed. </a:t>
            </a:r>
          </a:p>
          <a:p>
            <a:pPr>
              <a:lnSpc>
                <a:spcPct val="90000"/>
              </a:lnSpc>
            </a:pPr>
            <a:r>
              <a:rPr lang="en-GB" sz="2400" dirty="0">
                <a:solidFill>
                  <a:srgbClr val="008000"/>
                </a:solidFill>
              </a:rPr>
              <a:t>Also time dilation and gravitational redshift </a:t>
            </a:r>
          </a:p>
          <a:p>
            <a:pPr>
              <a:lnSpc>
                <a:spcPct val="90000"/>
              </a:lnSpc>
            </a:pPr>
            <a:r>
              <a:rPr lang="en-GB" sz="2400" dirty="0">
                <a:solidFill>
                  <a:srgbClr val="008000"/>
                </a:solidFill>
              </a:rPr>
              <a:t>Broadens spectrum at a give radius from a narrow blackbody</a:t>
            </a:r>
          </a:p>
          <a:p>
            <a:pPr>
              <a:lnSpc>
                <a:spcPct val="90000"/>
              </a:lnSpc>
            </a:pPr>
            <a:endParaRPr lang="en-GB" sz="2400" dirty="0">
              <a:solidFill>
                <a:srgbClr val="FFFF99"/>
              </a:solidFill>
            </a:endParaRPr>
          </a:p>
        </p:txBody>
      </p:sp>
    </p:spTree>
    <p:extLst>
      <p:ext uri="{BB962C8B-B14F-4D97-AF65-F5344CB8AC3E}">
        <p14:creationId xmlns:p14="http://schemas.microsoft.com/office/powerpoint/2010/main" val="14122783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755158" y="1752600"/>
            <a:ext cx="5678905" cy="44119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7" name="Picture 6" descr="Screen Clipping"/>
          <p:cNvPicPr>
            <a:picLocks noChangeAspect="1"/>
          </p:cNvPicPr>
          <p:nvPr/>
        </p:nvPicPr>
        <p:blipFill rotWithShape="1">
          <a:blip r:embed="rId2">
            <a:extLst>
              <a:ext uri="{28A0092B-C50C-407E-A947-70E740481C1C}">
                <a14:useLocalDpi xmlns:a14="http://schemas.microsoft.com/office/drawing/2010/main" val="0"/>
              </a:ext>
            </a:extLst>
          </a:blip>
          <a:srcRect b="4986"/>
          <a:stretch/>
        </p:blipFill>
        <p:spPr>
          <a:xfrm>
            <a:off x="3124125" y="1768643"/>
            <a:ext cx="5094125" cy="4279232"/>
          </a:xfrm>
          <a:prstGeom prst="rect">
            <a:avLst/>
          </a:prstGeom>
        </p:spPr>
      </p:pic>
      <p:sp>
        <p:nvSpPr>
          <p:cNvPr id="2" name="Title 1"/>
          <p:cNvSpPr>
            <a:spLocks noGrp="1"/>
          </p:cNvSpPr>
          <p:nvPr>
            <p:ph type="title"/>
          </p:nvPr>
        </p:nvSpPr>
        <p:spPr/>
        <p:txBody>
          <a:bodyPr/>
          <a:lstStyle/>
          <a:p>
            <a:r>
              <a:rPr lang="en-GB" b="1" dirty="0" smtClean="0">
                <a:solidFill>
                  <a:srgbClr val="008000"/>
                </a:solidFill>
              </a:rPr>
              <a:t>Black Hole spin!</a:t>
            </a:r>
            <a:endParaRPr lang="en-GB" b="1" dirty="0">
              <a:solidFill>
                <a:srgbClr val="008000"/>
              </a:solidFill>
            </a:endParaRPr>
          </a:p>
        </p:txBody>
      </p:sp>
      <p:sp>
        <p:nvSpPr>
          <p:cNvPr id="15" name="Text Box 5"/>
          <p:cNvSpPr txBox="1">
            <a:spLocks noChangeArrowheads="1"/>
          </p:cNvSpPr>
          <p:nvPr/>
        </p:nvSpPr>
        <p:spPr bwMode="auto">
          <a:xfrm>
            <a:off x="3819536" y="6194781"/>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a:t>
            </a:r>
            <a:r>
              <a:rPr lang="en-GB" sz="1600" i="0" dirty="0" smtClean="0">
                <a:solidFill>
                  <a:srgbClr val="008000"/>
                </a:solidFill>
              </a:rPr>
              <a:t>,, </a:t>
            </a:r>
            <a:r>
              <a:rPr lang="en-GB" sz="1600" i="0" dirty="0">
                <a:solidFill>
                  <a:srgbClr val="008000"/>
                </a:solidFill>
              </a:rPr>
              <a:t>Jin, </a:t>
            </a:r>
            <a:r>
              <a:rPr lang="en-GB" sz="1600" i="0" dirty="0" smtClean="0">
                <a:solidFill>
                  <a:srgbClr val="008000"/>
                </a:solidFill>
              </a:rPr>
              <a:t>Middleton </a:t>
            </a:r>
            <a:r>
              <a:rPr lang="en-GB" sz="1600" i="0" dirty="0">
                <a:solidFill>
                  <a:srgbClr val="008000"/>
                </a:solidFill>
              </a:rPr>
              <a:t>Ward </a:t>
            </a:r>
            <a:r>
              <a:rPr lang="en-GB" sz="1600" i="0" dirty="0" smtClean="0">
                <a:solidFill>
                  <a:srgbClr val="008000"/>
                </a:solidFill>
              </a:rPr>
              <a:t>2012</a:t>
            </a:r>
            <a:endParaRPr lang="en-US" sz="1600" i="0" dirty="0">
              <a:solidFill>
                <a:srgbClr val="008000"/>
              </a:solidFill>
            </a:endParaRPr>
          </a:p>
        </p:txBody>
      </p:sp>
      <p:sp>
        <p:nvSpPr>
          <p:cNvPr id="16" name="Rectangle 2"/>
          <p:cNvSpPr>
            <a:spLocks noChangeArrowheads="1"/>
          </p:cNvSpPr>
          <p:nvPr/>
        </p:nvSpPr>
        <p:spPr bwMode="auto">
          <a:xfrm>
            <a:off x="104775" y="1862137"/>
            <a:ext cx="2433473" cy="450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PG1244</a:t>
            </a:r>
          </a:p>
          <a:p>
            <a:pPr marL="342900" indent="-342900" algn="l">
              <a:lnSpc>
                <a:spcPct val="90000"/>
              </a:lnSpc>
              <a:spcBef>
                <a:spcPct val="20000"/>
              </a:spcBef>
              <a:buFontTx/>
              <a:buChar char="•"/>
            </a:pPr>
            <a:r>
              <a:rPr lang="en-GB" dirty="0" smtClean="0">
                <a:solidFill>
                  <a:srgbClr val="008000"/>
                </a:solidFill>
              </a:rPr>
              <a:t>Pure disc at this mass and mass accretion rate  - a=0</a:t>
            </a:r>
          </a:p>
          <a:p>
            <a:pPr marL="342900" indent="-342900" algn="l">
              <a:lnSpc>
                <a:spcPct val="90000"/>
              </a:lnSpc>
              <a:spcBef>
                <a:spcPct val="20000"/>
              </a:spcBef>
              <a:buFontTx/>
              <a:buChar char="•"/>
            </a:pPr>
            <a:r>
              <a:rPr lang="en-GB" dirty="0" smtClean="0">
                <a:solidFill>
                  <a:srgbClr val="008000"/>
                </a:solidFill>
              </a:rPr>
              <a:t>Already goes VERY close to soft X-rays – constrains SPIN </a:t>
            </a:r>
          </a:p>
          <a:p>
            <a:pPr marL="342900" indent="-342900" algn="l">
              <a:lnSpc>
                <a:spcPct val="90000"/>
              </a:lnSpc>
              <a:spcBef>
                <a:spcPct val="20000"/>
              </a:spcBef>
              <a:buFontTx/>
              <a:buChar char="•"/>
            </a:pPr>
            <a:endParaRPr lang="en-GB" dirty="0">
              <a:solidFill>
                <a:srgbClr val="00B050"/>
              </a:solidFill>
            </a:endParaRPr>
          </a:p>
          <a:p>
            <a:pPr algn="l">
              <a:lnSpc>
                <a:spcPct val="90000"/>
              </a:lnSpc>
              <a:spcBef>
                <a:spcPct val="20000"/>
              </a:spcBef>
            </a:pPr>
            <a:endParaRPr lang="en-GB" dirty="0">
              <a:solidFill>
                <a:srgbClr val="00B050"/>
              </a:solidFill>
            </a:endParaRPr>
          </a:p>
          <a:p>
            <a:pPr marL="342900" indent="-342900" algn="l">
              <a:lnSpc>
                <a:spcPct val="90000"/>
              </a:lnSpc>
              <a:spcBef>
                <a:spcPct val="20000"/>
              </a:spcBef>
              <a:buFontTx/>
              <a:buChar char="•"/>
            </a:pPr>
            <a:endParaRPr lang="en-GB" dirty="0">
              <a:solidFill>
                <a:srgbClr val="FFFF99"/>
              </a:solidFill>
            </a:endParaRPr>
          </a:p>
        </p:txBody>
      </p:sp>
    </p:spTree>
    <p:extLst>
      <p:ext uri="{BB962C8B-B14F-4D97-AF65-F5344CB8AC3E}">
        <p14:creationId xmlns:p14="http://schemas.microsoft.com/office/powerpoint/2010/main" val="38029845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2742676" y="1752600"/>
            <a:ext cx="5678905" cy="44119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3074" name="Picture 6" descr="Description: sci_fig1_v2.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750" y="2114550"/>
            <a:ext cx="4630254" cy="390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3866834" y="6194781"/>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B050"/>
                </a:solidFill>
              </a:rPr>
              <a:t>Done</a:t>
            </a:r>
            <a:r>
              <a:rPr lang="en-GB" sz="1600" i="0" dirty="0" smtClean="0">
                <a:solidFill>
                  <a:srgbClr val="00B050"/>
                </a:solidFill>
              </a:rPr>
              <a:t>,, </a:t>
            </a:r>
            <a:r>
              <a:rPr lang="en-GB" sz="1600" i="0" dirty="0">
                <a:solidFill>
                  <a:srgbClr val="00B050"/>
                </a:solidFill>
              </a:rPr>
              <a:t>Jin, </a:t>
            </a:r>
            <a:r>
              <a:rPr lang="en-GB" sz="1600" i="0" dirty="0" smtClean="0">
                <a:solidFill>
                  <a:srgbClr val="00B050"/>
                </a:solidFill>
              </a:rPr>
              <a:t>Middleton </a:t>
            </a:r>
            <a:r>
              <a:rPr lang="en-GB" sz="1600" i="0" dirty="0">
                <a:solidFill>
                  <a:srgbClr val="00B050"/>
                </a:solidFill>
              </a:rPr>
              <a:t>Ward </a:t>
            </a:r>
            <a:r>
              <a:rPr lang="en-GB" sz="1600" i="0" dirty="0" smtClean="0">
                <a:solidFill>
                  <a:srgbClr val="00B050"/>
                </a:solidFill>
              </a:rPr>
              <a:t>2012</a:t>
            </a:r>
            <a:endParaRPr lang="en-US" sz="1600" i="0" dirty="0">
              <a:solidFill>
                <a:srgbClr val="00B050"/>
              </a:solidFill>
            </a:endParaRPr>
          </a:p>
        </p:txBody>
      </p:sp>
      <p:sp>
        <p:nvSpPr>
          <p:cNvPr id="13" name="Rectangle 2"/>
          <p:cNvSpPr>
            <a:spLocks noChangeArrowheads="1"/>
          </p:cNvSpPr>
          <p:nvPr/>
        </p:nvSpPr>
        <p:spPr bwMode="auto">
          <a:xfrm>
            <a:off x="104775" y="1516311"/>
            <a:ext cx="2637901" cy="450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Relativisitic</a:t>
            </a:r>
            <a:r>
              <a:rPr lang="en-GB" dirty="0" smtClean="0">
                <a:solidFill>
                  <a:srgbClr val="008000"/>
                </a:solidFill>
              </a:rPr>
              <a:t> effects and advection </a:t>
            </a:r>
          </a:p>
          <a:p>
            <a:pPr marL="342900" indent="-342900" algn="l">
              <a:lnSpc>
                <a:spcPct val="90000"/>
              </a:lnSpc>
              <a:spcBef>
                <a:spcPct val="20000"/>
              </a:spcBef>
              <a:buFontTx/>
              <a:buChar char="•"/>
            </a:pPr>
            <a:r>
              <a:rPr lang="en-GB" dirty="0" smtClean="0">
                <a:solidFill>
                  <a:srgbClr val="008000"/>
                </a:solidFill>
              </a:rPr>
              <a:t>Set M at maximum 2x10</a:t>
            </a:r>
            <a:r>
              <a:rPr lang="en-GB" baseline="30000" dirty="0" smtClean="0">
                <a:solidFill>
                  <a:srgbClr val="008000"/>
                </a:solidFill>
              </a:rPr>
              <a:t>7</a:t>
            </a:r>
            <a:r>
              <a:rPr lang="en-GB" dirty="0" smtClean="0">
                <a:solidFill>
                  <a:srgbClr val="008000"/>
                </a:solidFill>
              </a:rPr>
              <a:t> M and </a:t>
            </a:r>
            <a:r>
              <a:rPr lang="en-GB" dirty="0" err="1" smtClean="0">
                <a:solidFill>
                  <a:srgbClr val="008000"/>
                </a:solidFill>
              </a:rPr>
              <a:t>i</a:t>
            </a:r>
            <a:r>
              <a:rPr lang="en-GB" dirty="0" smtClean="0">
                <a:solidFill>
                  <a:srgbClr val="008000"/>
                </a:solidFill>
              </a:rPr>
              <a:t>=30 a&lt;0.8</a:t>
            </a: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If this really has a=0.998 either mass very wrong (&gt;10</a:t>
            </a:r>
            <a:r>
              <a:rPr lang="en-GB" baseline="30000" dirty="0" smtClean="0">
                <a:solidFill>
                  <a:srgbClr val="008000"/>
                </a:solidFill>
              </a:rPr>
              <a:t>8</a:t>
            </a:r>
            <a:r>
              <a:rPr lang="en-GB" dirty="0" smtClean="0">
                <a:solidFill>
                  <a:srgbClr val="008000"/>
                </a:solidFill>
              </a:rPr>
              <a:t>M), or disc model wrong !!</a:t>
            </a:r>
          </a:p>
          <a:p>
            <a:pPr marL="342900" indent="-342900" algn="l">
              <a:lnSpc>
                <a:spcPct val="90000"/>
              </a:lnSpc>
              <a:spcBef>
                <a:spcPct val="20000"/>
              </a:spcBef>
              <a:buFontTx/>
              <a:buChar char="•"/>
            </a:pPr>
            <a:r>
              <a:rPr lang="en-GB" dirty="0" smtClean="0">
                <a:solidFill>
                  <a:srgbClr val="008000"/>
                </a:solidFill>
              </a:rPr>
              <a:t>But the disc is really just a disc!</a:t>
            </a:r>
            <a:endParaRPr lang="en-GB" dirty="0">
              <a:solidFill>
                <a:srgbClr val="008000"/>
              </a:solidFill>
            </a:endParaRPr>
          </a:p>
          <a:p>
            <a:pPr marL="342900" indent="-342900" algn="l">
              <a:lnSpc>
                <a:spcPct val="90000"/>
              </a:lnSpc>
              <a:spcBef>
                <a:spcPct val="20000"/>
              </a:spcBef>
              <a:buFontTx/>
              <a:buChar char="•"/>
            </a:pPr>
            <a:endParaRPr lang="en-GB" dirty="0">
              <a:solidFill>
                <a:srgbClr val="00B050"/>
              </a:solidFill>
            </a:endParaRPr>
          </a:p>
        </p:txBody>
      </p:sp>
      <p:sp>
        <p:nvSpPr>
          <p:cNvPr id="8" name="Title 1"/>
          <p:cNvSpPr>
            <a:spLocks noGrp="1"/>
          </p:cNvSpPr>
          <p:nvPr>
            <p:ph type="title"/>
          </p:nvPr>
        </p:nvSpPr>
        <p:spPr>
          <a:xfrm>
            <a:off x="686904" y="609600"/>
            <a:ext cx="7772400" cy="1143000"/>
          </a:xfrm>
        </p:spPr>
        <p:txBody>
          <a:bodyPr/>
          <a:lstStyle/>
          <a:p>
            <a:r>
              <a:rPr lang="en-GB" b="1" dirty="0" smtClean="0">
                <a:solidFill>
                  <a:srgbClr val="008000"/>
                </a:solidFill>
              </a:rPr>
              <a:t>Black Hole spin!</a:t>
            </a:r>
            <a:endParaRPr lang="en-GB" b="1" dirty="0">
              <a:solidFill>
                <a:srgbClr val="008000"/>
              </a:solidFill>
            </a:endParaRPr>
          </a:p>
        </p:txBody>
      </p:sp>
    </p:spTree>
    <p:extLst>
      <p:ext uri="{BB962C8B-B14F-4D97-AF65-F5344CB8AC3E}">
        <p14:creationId xmlns:p14="http://schemas.microsoft.com/office/powerpoint/2010/main" val="4519639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00013"/>
            <a:ext cx="7772400" cy="1143000"/>
          </a:xfrm>
        </p:spPr>
        <p:txBody>
          <a:bodyPr/>
          <a:lstStyle/>
          <a:p>
            <a:pPr eaLnBrk="1" hangingPunct="1"/>
            <a:r>
              <a:rPr lang="en-GB" b="1" dirty="0" smtClean="0">
                <a:solidFill>
                  <a:srgbClr val="008000"/>
                </a:solidFill>
              </a:rPr>
              <a:t>Conclusions:</a:t>
            </a:r>
          </a:p>
        </p:txBody>
      </p:sp>
      <p:sp>
        <p:nvSpPr>
          <p:cNvPr id="37891" name="Rectangle 3"/>
          <p:cNvSpPr>
            <a:spLocks noGrp="1" noChangeArrowheads="1"/>
          </p:cNvSpPr>
          <p:nvPr>
            <p:ph type="body" sz="half" idx="1"/>
          </p:nvPr>
        </p:nvSpPr>
        <p:spPr>
          <a:xfrm>
            <a:off x="233363" y="1190625"/>
            <a:ext cx="8782050" cy="5667375"/>
          </a:xfrm>
        </p:spPr>
        <p:txBody>
          <a:bodyPr/>
          <a:lstStyle/>
          <a:p>
            <a:pPr eaLnBrk="1" hangingPunct="1">
              <a:lnSpc>
                <a:spcPct val="90000"/>
              </a:lnSpc>
            </a:pPr>
            <a:r>
              <a:rPr lang="en-GB" sz="2800" dirty="0" smtClean="0">
                <a:solidFill>
                  <a:srgbClr val="008000"/>
                </a:solidFill>
              </a:rPr>
              <a:t>Range of SED’s with shape changing with </a:t>
            </a:r>
            <a:r>
              <a:rPr lang="en-GB" sz="2800" dirty="0" smtClean="0">
                <a:solidFill>
                  <a:srgbClr val="008000"/>
                </a:solidFill>
              </a:rPr>
              <a:t>mostly L/</a:t>
            </a:r>
            <a:r>
              <a:rPr lang="en-GB" sz="2800" dirty="0" err="1" smtClean="0">
                <a:solidFill>
                  <a:srgbClr val="008000"/>
                </a:solidFill>
              </a:rPr>
              <a:t>LEdd</a:t>
            </a:r>
            <a:r>
              <a:rPr lang="en-GB" sz="2800" dirty="0" smtClean="0">
                <a:solidFill>
                  <a:srgbClr val="008000"/>
                </a:solidFill>
              </a:rPr>
              <a:t> </a:t>
            </a:r>
            <a:r>
              <a:rPr lang="en-GB" sz="2800" dirty="0" smtClean="0">
                <a:solidFill>
                  <a:srgbClr val="008000"/>
                </a:solidFill>
              </a:rPr>
              <a:t>but some change with </a:t>
            </a:r>
            <a:r>
              <a:rPr lang="en-GB" sz="2800" dirty="0" smtClean="0">
                <a:solidFill>
                  <a:srgbClr val="008000"/>
                </a:solidFill>
              </a:rPr>
              <a:t>M also.</a:t>
            </a:r>
          </a:p>
          <a:p>
            <a:pPr eaLnBrk="1" hangingPunct="1">
              <a:lnSpc>
                <a:spcPct val="90000"/>
              </a:lnSpc>
            </a:pPr>
            <a:r>
              <a:rPr lang="en-GB" sz="2800" dirty="0" smtClean="0">
                <a:solidFill>
                  <a:srgbClr val="008000"/>
                </a:solidFill>
              </a:rPr>
              <a:t>Downsizing in local universe – see high activity only on low mass BH as high mass BH already run  out of gas</a:t>
            </a:r>
            <a:endParaRPr lang="en-GB" sz="2800" dirty="0" smtClean="0">
              <a:solidFill>
                <a:srgbClr val="008000"/>
              </a:solidFill>
            </a:endParaRPr>
          </a:p>
          <a:p>
            <a:pPr eaLnBrk="1" hangingPunct="1">
              <a:lnSpc>
                <a:spcPct val="90000"/>
              </a:lnSpc>
            </a:pPr>
            <a:r>
              <a:rPr lang="en-GB" sz="2800" dirty="0" smtClean="0">
                <a:solidFill>
                  <a:srgbClr val="008000"/>
                </a:solidFill>
              </a:rPr>
              <a:t>LINERS look like low/hard state 2x10</a:t>
            </a:r>
            <a:r>
              <a:rPr lang="en-GB" sz="2800" baseline="30000" dirty="0" smtClean="0">
                <a:solidFill>
                  <a:srgbClr val="008000"/>
                </a:solidFill>
              </a:rPr>
              <a:t>8</a:t>
            </a:r>
            <a:r>
              <a:rPr lang="en-GB" sz="2800" dirty="0" smtClean="0">
                <a:solidFill>
                  <a:srgbClr val="008000"/>
                </a:solidFill>
              </a:rPr>
              <a:t> M, L/</a:t>
            </a:r>
            <a:r>
              <a:rPr lang="en-GB" sz="2800" dirty="0" err="1" smtClean="0">
                <a:solidFill>
                  <a:srgbClr val="008000"/>
                </a:solidFill>
              </a:rPr>
              <a:t>LEdd</a:t>
            </a:r>
            <a:r>
              <a:rPr lang="en-GB" sz="2800" dirty="0" smtClean="0">
                <a:solidFill>
                  <a:srgbClr val="008000"/>
                </a:solidFill>
              </a:rPr>
              <a:t> &lt;0.01</a:t>
            </a:r>
          </a:p>
          <a:p>
            <a:pPr eaLnBrk="1" hangingPunct="1">
              <a:lnSpc>
                <a:spcPct val="90000"/>
              </a:lnSpc>
            </a:pPr>
            <a:r>
              <a:rPr lang="en-GB" sz="2800" dirty="0" smtClean="0">
                <a:solidFill>
                  <a:srgbClr val="008000"/>
                </a:solidFill>
              </a:rPr>
              <a:t>Standard Quasars (</a:t>
            </a:r>
            <a:r>
              <a:rPr lang="en-GB" sz="2800" dirty="0">
                <a:solidFill>
                  <a:srgbClr val="008000"/>
                </a:solidFill>
              </a:rPr>
              <a:t>10</a:t>
            </a:r>
            <a:r>
              <a:rPr lang="en-GB" sz="2800" baseline="30000" dirty="0">
                <a:solidFill>
                  <a:srgbClr val="008000"/>
                </a:solidFill>
              </a:rPr>
              <a:t>8</a:t>
            </a:r>
            <a:r>
              <a:rPr lang="en-GB" sz="2800" dirty="0">
                <a:solidFill>
                  <a:srgbClr val="008000"/>
                </a:solidFill>
              </a:rPr>
              <a:t> M, L/</a:t>
            </a:r>
            <a:r>
              <a:rPr lang="en-GB" sz="2800" dirty="0" err="1">
                <a:solidFill>
                  <a:srgbClr val="008000"/>
                </a:solidFill>
              </a:rPr>
              <a:t>LEdd</a:t>
            </a:r>
            <a:r>
              <a:rPr lang="en-GB" sz="2800" dirty="0">
                <a:solidFill>
                  <a:srgbClr val="008000"/>
                </a:solidFill>
              </a:rPr>
              <a:t> </a:t>
            </a:r>
            <a:r>
              <a:rPr lang="en-GB" sz="2800" dirty="0" smtClean="0">
                <a:solidFill>
                  <a:srgbClr val="008000"/>
                </a:solidFill>
              </a:rPr>
              <a:t>~0.1) don’t look like any BHB state ! Soft excess, hard spectra, (mostly) radio quiet…</a:t>
            </a:r>
            <a:endParaRPr lang="en-GB" sz="2800" dirty="0" smtClean="0">
              <a:solidFill>
                <a:srgbClr val="008000"/>
              </a:solidFill>
            </a:endParaRPr>
          </a:p>
          <a:p>
            <a:pPr eaLnBrk="1" hangingPunct="1">
              <a:lnSpc>
                <a:spcPct val="90000"/>
              </a:lnSpc>
            </a:pPr>
            <a:r>
              <a:rPr lang="en-GB" sz="2800" dirty="0">
                <a:solidFill>
                  <a:srgbClr val="008000"/>
                </a:solidFill>
              </a:rPr>
              <a:t>NLS1 (</a:t>
            </a:r>
            <a:r>
              <a:rPr lang="en-GB" sz="2800" dirty="0" smtClean="0">
                <a:solidFill>
                  <a:srgbClr val="008000"/>
                </a:solidFill>
              </a:rPr>
              <a:t>10</a:t>
            </a:r>
            <a:r>
              <a:rPr lang="en-GB" sz="2800" baseline="30000" dirty="0" smtClean="0">
                <a:solidFill>
                  <a:srgbClr val="008000"/>
                </a:solidFill>
              </a:rPr>
              <a:t>7</a:t>
            </a:r>
            <a:r>
              <a:rPr lang="en-GB" sz="2800" dirty="0" smtClean="0">
                <a:solidFill>
                  <a:srgbClr val="008000"/>
                </a:solidFill>
              </a:rPr>
              <a:t> </a:t>
            </a:r>
            <a:r>
              <a:rPr lang="en-GB" sz="2800" dirty="0">
                <a:solidFill>
                  <a:srgbClr val="008000"/>
                </a:solidFill>
              </a:rPr>
              <a:t>M, L/</a:t>
            </a:r>
            <a:r>
              <a:rPr lang="en-GB" sz="2800" dirty="0" err="1">
                <a:solidFill>
                  <a:srgbClr val="008000"/>
                </a:solidFill>
              </a:rPr>
              <a:t>LEdd</a:t>
            </a:r>
            <a:r>
              <a:rPr lang="en-GB" sz="2800" dirty="0">
                <a:solidFill>
                  <a:srgbClr val="008000"/>
                </a:solidFill>
              </a:rPr>
              <a:t> </a:t>
            </a:r>
            <a:r>
              <a:rPr lang="en-GB" sz="2800" dirty="0" smtClean="0">
                <a:solidFill>
                  <a:srgbClr val="008000"/>
                </a:solidFill>
              </a:rPr>
              <a:t>~1) </a:t>
            </a:r>
            <a:r>
              <a:rPr lang="en-GB" sz="2800" dirty="0" smtClean="0">
                <a:solidFill>
                  <a:srgbClr val="008000"/>
                </a:solidFill>
              </a:rPr>
              <a:t>– largest fraction of power dissipated in disc </a:t>
            </a:r>
            <a:r>
              <a:rPr lang="en-GB" sz="2800" dirty="0" smtClean="0">
                <a:solidFill>
                  <a:srgbClr val="008000"/>
                </a:solidFill>
              </a:rPr>
              <a:t>– disc </a:t>
            </a:r>
            <a:r>
              <a:rPr lang="en-GB" sz="2800" dirty="0" smtClean="0">
                <a:solidFill>
                  <a:srgbClr val="008000"/>
                </a:solidFill>
              </a:rPr>
              <a:t>dominated, </a:t>
            </a:r>
            <a:r>
              <a:rPr lang="en-GB" sz="2800" smtClean="0">
                <a:solidFill>
                  <a:srgbClr val="008000"/>
                </a:solidFill>
              </a:rPr>
              <a:t>so can get </a:t>
            </a:r>
            <a:r>
              <a:rPr lang="en-GB" sz="2800" dirty="0" smtClean="0">
                <a:solidFill>
                  <a:srgbClr val="008000"/>
                </a:solidFill>
              </a:rPr>
              <a:t>spin from disc </a:t>
            </a:r>
            <a:r>
              <a:rPr lang="en-GB" sz="2800" dirty="0" smtClean="0">
                <a:solidFill>
                  <a:srgbClr val="008000"/>
                </a:solidFill>
              </a:rPr>
              <a:t>continuum fitting</a:t>
            </a:r>
            <a:endParaRPr lang="en-GB" sz="2800" dirty="0" smtClean="0">
              <a:solidFill>
                <a:srgbClr val="008000"/>
              </a:solidFill>
            </a:endParaRPr>
          </a:p>
          <a:p>
            <a:pPr eaLnBrk="1" hangingPunct="1">
              <a:lnSpc>
                <a:spcPct val="90000"/>
              </a:lnSpc>
            </a:pPr>
            <a:r>
              <a:rPr lang="en-GB" sz="2800" dirty="0" smtClean="0">
                <a:solidFill>
                  <a:srgbClr val="008000"/>
                </a:solidFill>
              </a:rPr>
              <a:t>PG1244+026 gives </a:t>
            </a:r>
            <a:r>
              <a:rPr lang="en-GB" sz="2800" dirty="0" smtClean="0">
                <a:solidFill>
                  <a:srgbClr val="008000"/>
                </a:solidFill>
              </a:rPr>
              <a:t>low </a:t>
            </a:r>
            <a:r>
              <a:rPr lang="en-GB" sz="2800" dirty="0" smtClean="0">
                <a:solidFill>
                  <a:srgbClr val="008000"/>
                </a:solidFill>
              </a:rPr>
              <a:t>spin</a:t>
            </a:r>
            <a:r>
              <a:rPr lang="en-GB" sz="2800" dirty="0">
                <a:solidFill>
                  <a:srgbClr val="008000"/>
                </a:solidFill>
              </a:rPr>
              <a:t> </a:t>
            </a:r>
            <a:r>
              <a:rPr lang="en-GB" sz="2800" dirty="0" smtClean="0">
                <a:solidFill>
                  <a:srgbClr val="008000"/>
                </a:solidFill>
              </a:rPr>
              <a:t>but should do this for a range of NLS1 to get spin distribution</a:t>
            </a:r>
            <a:endParaRPr lang="en-GB" sz="2800" dirty="0" smtClean="0">
              <a:solidFill>
                <a:srgbClr val="008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16"/>
          <p:cNvSpPr>
            <a:spLocks noGrp="1" noChangeArrowheads="1"/>
          </p:cNvSpPr>
          <p:nvPr>
            <p:ph type="body" sz="half" idx="1"/>
          </p:nvPr>
        </p:nvSpPr>
        <p:spPr>
          <a:xfrm>
            <a:off x="303853" y="1023938"/>
            <a:ext cx="5138098" cy="3350486"/>
          </a:xfrm>
          <a:noFill/>
        </p:spPr>
        <p:txBody>
          <a:bodyPr/>
          <a:lstStyle/>
          <a:p>
            <a:pPr eaLnBrk="1" hangingPunct="1">
              <a:lnSpc>
                <a:spcPct val="90000"/>
              </a:lnSpc>
            </a:pPr>
            <a:r>
              <a:rPr lang="en-GB" sz="2400" dirty="0" smtClean="0">
                <a:solidFill>
                  <a:srgbClr val="008000"/>
                </a:solidFill>
              </a:rPr>
              <a:t>Accretion rate through disc changes on timescales of days</a:t>
            </a: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torb</a:t>
            </a:r>
            <a:r>
              <a:rPr lang="en-GB" sz="2400" dirty="0" smtClean="0">
                <a:solidFill>
                  <a:srgbClr val="008000"/>
                </a:solidFill>
              </a:rPr>
              <a:t> </a:t>
            </a:r>
          </a:p>
          <a:p>
            <a:pPr marL="0" indent="0" eaLnBrk="1" hangingPunct="1">
              <a:lnSpc>
                <a:spcPct val="90000"/>
              </a:lnSpc>
              <a:buNone/>
            </a:pPr>
            <a:r>
              <a:rPr lang="en-GB" sz="2400" dirty="0" smtClean="0">
                <a:solidFill>
                  <a:srgbClr val="008000"/>
                </a:solidFill>
              </a:rPr>
              <a:t>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 500s       </a:t>
            </a:r>
          </a:p>
          <a:p>
            <a:pPr eaLnBrk="1" hangingPunct="1">
              <a:lnSpc>
                <a:spcPct val="90000"/>
              </a:lnSpc>
            </a:pPr>
            <a:r>
              <a:rPr lang="en-GB" sz="2400" dirty="0" smtClean="0">
                <a:solidFill>
                  <a:srgbClr val="008000"/>
                </a:solidFill>
              </a:rPr>
              <a:t>~ 500s at last </a:t>
            </a:r>
            <a:r>
              <a:rPr lang="en-GB" sz="2400" dirty="0">
                <a:solidFill>
                  <a:srgbClr val="008000"/>
                </a:solidFill>
              </a:rPr>
              <a:t>stable orbit for </a:t>
            </a:r>
            <a:r>
              <a:rPr lang="en-GB" sz="2400" dirty="0" smtClean="0">
                <a:solidFill>
                  <a:srgbClr val="008000"/>
                </a:solidFill>
              </a:rPr>
              <a:t>10M</a:t>
            </a:r>
          </a:p>
          <a:p>
            <a:pPr eaLnBrk="1" hangingPunct="1">
              <a:lnSpc>
                <a:spcPct val="90000"/>
              </a:lnSpc>
            </a:pPr>
            <a:r>
              <a:rPr lang="en-GB" sz="2400" dirty="0" smtClean="0">
                <a:solidFill>
                  <a:srgbClr val="008000"/>
                </a:solidFill>
              </a:rPr>
              <a:t>No rapid variability of disc in disc dominated states! </a:t>
            </a:r>
          </a:p>
          <a:p>
            <a:pPr eaLnBrk="1" hangingPunct="1">
              <a:lnSpc>
                <a:spcPct val="90000"/>
              </a:lnSpc>
            </a:pPr>
            <a:endParaRPr lang="en-GB" sz="2400" dirty="0" smtClean="0">
              <a:solidFill>
                <a:srgbClr val="008000"/>
              </a:solidFill>
            </a:endParaRPr>
          </a:p>
          <a:p>
            <a:pPr eaLnBrk="1" hangingPunct="1">
              <a:lnSpc>
                <a:spcPct val="90000"/>
              </a:lnSpc>
              <a:buFontTx/>
              <a:buNone/>
            </a:pPr>
            <a:endParaRPr lang="en-GB" sz="2400" dirty="0" smtClean="0">
              <a:solidFill>
                <a:srgbClr val="008000"/>
              </a:solidFill>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7143" b="7514"/>
          <a:stretch/>
        </p:blipFill>
        <p:spPr>
          <a:xfrm>
            <a:off x="480029" y="4374424"/>
            <a:ext cx="4845655" cy="2423887"/>
          </a:xfrm>
          <a:prstGeom prst="rect">
            <a:avLst/>
          </a:prstGeom>
        </p:spPr>
      </p:pic>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6" name="Picture 5"/>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97" t="59635" r="70698" b="21078"/>
          <a:stretch/>
        </p:blipFill>
        <p:spPr>
          <a:xfrm>
            <a:off x="6226629" y="2264228"/>
            <a:ext cx="2714171" cy="3788229"/>
          </a:xfrm>
          <a:prstGeom prst="rect">
            <a:avLst/>
          </a:prstGeom>
          <a:solidFill>
            <a:schemeClr val="bg1"/>
          </a:solidFill>
        </p:spPr>
      </p:pic>
      <p:sp>
        <p:nvSpPr>
          <p:cNvPr id="9"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disc:short</a:t>
            </a:r>
            <a:r>
              <a:rPr lang="en-GB" sz="4400" b="1" dirty="0" smtClean="0">
                <a:solidFill>
                  <a:srgbClr val="008000"/>
                </a:solidFill>
              </a:rPr>
              <a:t> timescale</a:t>
            </a:r>
            <a:endParaRPr lang="en-GB" sz="4400" b="1" dirty="0">
              <a:solidFill>
                <a:srgbClr val="008000"/>
              </a:solidFill>
            </a:endParaRPr>
          </a:p>
        </p:txBody>
      </p:sp>
      <p:sp>
        <p:nvSpPr>
          <p:cNvPr id="2" name="TextBox 1"/>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11276194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748463" y="6419851"/>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smtClean="0">
                <a:solidFill>
                  <a:srgbClr val="008000"/>
                </a:solidFill>
              </a:rPr>
              <a:t>Gierlinski</a:t>
            </a:r>
            <a:r>
              <a:rPr lang="en-GB" sz="1600" dirty="0" smtClean="0">
                <a:solidFill>
                  <a:srgbClr val="008000"/>
                </a:solidFill>
              </a:rPr>
              <a:t> et al 1999</a:t>
            </a:r>
            <a:endParaRPr lang="en-GB" sz="1600" dirty="0">
              <a:solidFill>
                <a:srgbClr val="008000"/>
              </a:solidFill>
            </a:endParaRPr>
          </a:p>
        </p:txBody>
      </p:sp>
      <p:sp>
        <p:nvSpPr>
          <p:cNvPr id="6149" name="Rectangle 5"/>
          <p:cNvSpPr>
            <a:spLocks noChangeArrowheads="1"/>
          </p:cNvSpPr>
          <p:nvPr/>
        </p:nvSpPr>
        <p:spPr bwMode="auto">
          <a:xfrm>
            <a:off x="95251" y="381002"/>
            <a:ext cx="90344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Spectra which don’t look like a disc </a:t>
            </a:r>
          </a:p>
          <a:p>
            <a:endParaRPr lang="en-GB" sz="4400" b="1" dirty="0">
              <a:solidFill>
                <a:srgbClr val="008000"/>
              </a:solidFill>
            </a:endParaRPr>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1" y="1524002"/>
            <a:ext cx="8566645" cy="457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82772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6932" b="7301"/>
          <a:stretch/>
        </p:blipFill>
        <p:spPr>
          <a:xfrm>
            <a:off x="480029" y="4345397"/>
            <a:ext cx="4845655" cy="2452914"/>
          </a:xfrm>
          <a:prstGeom prst="rect">
            <a:avLst/>
          </a:prstGeom>
        </p:spPr>
      </p:pic>
      <p:sp>
        <p:nvSpPr>
          <p:cNvPr id="21506"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state </a:t>
            </a:r>
            <a:r>
              <a:rPr lang="en-GB" sz="4400" b="1" dirty="0">
                <a:solidFill>
                  <a:srgbClr val="008000"/>
                </a:solidFill>
              </a:rPr>
              <a:t>variability</a:t>
            </a:r>
          </a:p>
        </p:txBody>
      </p:sp>
      <p:sp>
        <p:nvSpPr>
          <p:cNvPr id="10"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008000"/>
                </a:solidFill>
              </a:rPr>
              <a:t>Hard X-rays show much more dramatic change on short timescales down to few 10s of </a:t>
            </a:r>
            <a:r>
              <a:rPr lang="en-GB" sz="2400" dirty="0" err="1" smtClean="0">
                <a:solidFill>
                  <a:srgbClr val="008000"/>
                </a:solidFill>
              </a:rPr>
              <a:t>ms</a:t>
            </a:r>
            <a:endParaRPr lang="en-GB" sz="2400" dirty="0" smtClean="0">
              <a:solidFill>
                <a:srgbClr val="008000"/>
              </a:solidFill>
            </a:endParaRP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tdyn</a:t>
            </a:r>
            <a:r>
              <a:rPr lang="en-GB" sz="2400" dirty="0" smtClean="0">
                <a:solidFill>
                  <a:srgbClr val="008000"/>
                </a:solidFill>
              </a:rPr>
              <a:t> =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a:t>
            </a:r>
            <a:endParaRPr lang="en-GB" sz="2400" dirty="0">
              <a:solidFill>
                <a:srgbClr val="008000"/>
              </a:solidFill>
            </a:endParaRPr>
          </a:p>
          <a:p>
            <a:pPr eaLnBrk="1" hangingPunct="1">
              <a:lnSpc>
                <a:spcPct val="90000"/>
              </a:lnSpc>
            </a:pPr>
            <a:r>
              <a:rPr lang="en-GB" sz="2400" dirty="0" smtClean="0">
                <a:solidFill>
                  <a:srgbClr val="008000"/>
                </a:solidFill>
              </a:rPr>
              <a:t>IF viscous timescale then H/R~1</a:t>
            </a:r>
          </a:p>
        </p:txBody>
      </p:sp>
      <p:sp>
        <p:nvSpPr>
          <p:cNvPr id="6" name="TextBox 5"/>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34432994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16"/>
          <p:cNvSpPr>
            <a:spLocks noGrp="1" noChangeArrowheads="1"/>
          </p:cNvSpPr>
          <p:nvPr>
            <p:ph type="body" sz="half" idx="1"/>
          </p:nvPr>
        </p:nvSpPr>
        <p:spPr>
          <a:xfrm>
            <a:off x="303853" y="1023938"/>
            <a:ext cx="5138098" cy="3350486"/>
          </a:xfrm>
          <a:noFill/>
        </p:spPr>
        <p:txBody>
          <a:bodyPr/>
          <a:lstStyle/>
          <a:p>
            <a:pPr eaLnBrk="1" hangingPunct="1">
              <a:lnSpc>
                <a:spcPct val="90000"/>
              </a:lnSpc>
            </a:pPr>
            <a:r>
              <a:rPr lang="en-GB" sz="2400" dirty="0" smtClean="0">
                <a:solidFill>
                  <a:srgbClr val="008000"/>
                </a:solidFill>
              </a:rPr>
              <a:t>Accretion rate through disc changes on timescales of days</a:t>
            </a: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torb</a:t>
            </a:r>
            <a:r>
              <a:rPr lang="en-GB" sz="2400" dirty="0" smtClean="0">
                <a:solidFill>
                  <a:srgbClr val="008000"/>
                </a:solidFill>
              </a:rPr>
              <a:t> </a:t>
            </a:r>
          </a:p>
          <a:p>
            <a:pPr marL="0" indent="0" eaLnBrk="1" hangingPunct="1">
              <a:lnSpc>
                <a:spcPct val="90000"/>
              </a:lnSpc>
              <a:buNone/>
            </a:pPr>
            <a:r>
              <a:rPr lang="en-GB" sz="2400" dirty="0" smtClean="0">
                <a:solidFill>
                  <a:srgbClr val="008000"/>
                </a:solidFill>
              </a:rPr>
              <a:t>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 500s       </a:t>
            </a:r>
          </a:p>
          <a:p>
            <a:pPr eaLnBrk="1" hangingPunct="1">
              <a:lnSpc>
                <a:spcPct val="90000"/>
              </a:lnSpc>
            </a:pPr>
            <a:r>
              <a:rPr lang="en-GB" sz="2400" dirty="0" smtClean="0">
                <a:solidFill>
                  <a:srgbClr val="008000"/>
                </a:solidFill>
              </a:rPr>
              <a:t>~ 500s at last </a:t>
            </a:r>
            <a:r>
              <a:rPr lang="en-GB" sz="2400" dirty="0">
                <a:solidFill>
                  <a:srgbClr val="008000"/>
                </a:solidFill>
              </a:rPr>
              <a:t>stable orbit for </a:t>
            </a:r>
            <a:r>
              <a:rPr lang="en-GB" sz="2400" dirty="0" smtClean="0">
                <a:solidFill>
                  <a:srgbClr val="008000"/>
                </a:solidFill>
              </a:rPr>
              <a:t>10M</a:t>
            </a:r>
          </a:p>
          <a:p>
            <a:pPr eaLnBrk="1" hangingPunct="1">
              <a:lnSpc>
                <a:spcPct val="90000"/>
              </a:lnSpc>
            </a:pPr>
            <a:r>
              <a:rPr lang="en-GB" sz="2400" dirty="0" smtClean="0">
                <a:solidFill>
                  <a:srgbClr val="008000"/>
                </a:solidFill>
              </a:rPr>
              <a:t>No rapid variability of disc in disc dominated states! </a:t>
            </a:r>
          </a:p>
          <a:p>
            <a:pPr eaLnBrk="1" hangingPunct="1">
              <a:lnSpc>
                <a:spcPct val="90000"/>
              </a:lnSpc>
            </a:pPr>
            <a:endParaRPr lang="en-GB" sz="2400" dirty="0" smtClean="0">
              <a:solidFill>
                <a:srgbClr val="008000"/>
              </a:solidFill>
            </a:endParaRPr>
          </a:p>
          <a:p>
            <a:pPr eaLnBrk="1" hangingPunct="1">
              <a:lnSpc>
                <a:spcPct val="90000"/>
              </a:lnSpc>
              <a:buFontTx/>
              <a:buNone/>
            </a:pPr>
            <a:endParaRPr lang="en-GB" sz="2400" dirty="0" smtClean="0">
              <a:solidFill>
                <a:srgbClr val="008000"/>
              </a:solidFill>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7143" b="7514"/>
          <a:stretch/>
        </p:blipFill>
        <p:spPr>
          <a:xfrm>
            <a:off x="480029" y="4374424"/>
            <a:ext cx="4845655" cy="2423887"/>
          </a:xfrm>
          <a:prstGeom prst="rect">
            <a:avLst/>
          </a:prstGeom>
        </p:spPr>
      </p:pic>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6" name="Picture 5"/>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97" t="59635" r="70698" b="21078"/>
          <a:stretch/>
        </p:blipFill>
        <p:spPr>
          <a:xfrm>
            <a:off x="6226629" y="2264228"/>
            <a:ext cx="2714171" cy="3788229"/>
          </a:xfrm>
          <a:prstGeom prst="rect">
            <a:avLst/>
          </a:prstGeom>
          <a:solidFill>
            <a:schemeClr val="bg1"/>
          </a:solidFill>
        </p:spPr>
      </p:pic>
      <p:sp>
        <p:nvSpPr>
          <p:cNvPr id="9"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disc:short</a:t>
            </a:r>
            <a:r>
              <a:rPr lang="en-GB" sz="4400" b="1" dirty="0" smtClean="0">
                <a:solidFill>
                  <a:srgbClr val="008000"/>
                </a:solidFill>
              </a:rPr>
              <a:t> timescale</a:t>
            </a:r>
            <a:endParaRPr lang="en-GB" sz="4400" b="1" dirty="0">
              <a:solidFill>
                <a:srgbClr val="008000"/>
              </a:solidFill>
            </a:endParaRPr>
          </a:p>
        </p:txBody>
      </p:sp>
      <p:sp>
        <p:nvSpPr>
          <p:cNvPr id="2" name="TextBox 1"/>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22660941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a:t>
            </a:r>
            <a:r>
              <a:rPr lang="en-GB" dirty="0" err="1" smtClean="0">
                <a:solidFill>
                  <a:srgbClr val="008000"/>
                </a:solidFill>
              </a:rPr>
              <a:t>cyclo</a:t>
            </a:r>
            <a:r>
              <a:rPr lang="en-GB" dirty="0" smtClean="0">
                <a:solidFill>
                  <a:srgbClr val="008000"/>
                </a:solidFill>
              </a:rPr>
              <a:t>-sync? Typically optical energies for P</a:t>
            </a:r>
            <a:r>
              <a:rPr lang="en-GB" baseline="-25000" dirty="0" smtClean="0">
                <a:solidFill>
                  <a:srgbClr val="008000"/>
                </a:solidFill>
              </a:rPr>
              <a:t>B</a:t>
            </a:r>
            <a:r>
              <a:rPr lang="en-GB" dirty="0" smtClean="0">
                <a:solidFill>
                  <a:srgbClr val="008000"/>
                </a:solidFill>
              </a:rPr>
              <a:t>~0.1Pgas</a:t>
            </a:r>
          </a:p>
          <a:p>
            <a:pPr marL="342900" indent="-342900" algn="l">
              <a:spcBef>
                <a:spcPct val="20000"/>
              </a:spcBef>
              <a:buFontTx/>
              <a:buChar char="•"/>
            </a:pPr>
            <a:r>
              <a:rPr lang="en-GB" dirty="0" smtClean="0">
                <a:solidFill>
                  <a:srgbClr val="008000"/>
                </a:solidFill>
              </a:rPr>
              <a:t>But see some disc as well in bright low/hard states</a:t>
            </a:r>
            <a:endParaRPr lang="en-GB" dirty="0" smtClean="0">
              <a:solidFill>
                <a:srgbClr val="008000"/>
              </a:solidFill>
            </a:endParaRPr>
          </a:p>
          <a:p>
            <a:pPr marL="342900" indent="-342900" algn="l">
              <a:spcBef>
                <a:spcPct val="20000"/>
              </a:spcBef>
              <a:buFontTx/>
              <a:buChar char="•"/>
            </a:pPr>
            <a:endParaRPr lang="en-GB" dirty="0" smtClean="0">
              <a:solidFill>
                <a:srgbClr val="008000"/>
              </a:solidFill>
            </a:endParaRPr>
          </a:p>
          <a:p>
            <a:pPr marL="342900" indent="-342900" algn="l">
              <a:spcBef>
                <a:spcPct val="20000"/>
              </a:spcBef>
              <a:buFontTx/>
              <a:buChar char="•"/>
            </a:pPr>
            <a:endParaRPr lang="en-GB" dirty="0">
              <a:solidFill>
                <a:srgbClr val="008000"/>
              </a:solidFill>
            </a:endParaRPr>
          </a:p>
        </p:txBody>
      </p:sp>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38820" y="4876762"/>
            <a:ext cx="419049" cy="685852"/>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 name="connsiteX0" fmla="*/ 0 w 10000"/>
              <a:gd name="connsiteY0" fmla="*/ 10385 h 10385"/>
              <a:gd name="connsiteX1" fmla="*/ 2083 w 10000"/>
              <a:gd name="connsiteY1" fmla="*/ 0 h 10385"/>
              <a:gd name="connsiteX2" fmla="*/ 10000 w 10000"/>
              <a:gd name="connsiteY2" fmla="*/ 10385 h 10385"/>
              <a:gd name="connsiteX0" fmla="*/ 0 w 10625"/>
              <a:gd name="connsiteY0" fmla="*/ 10962 h 10962"/>
              <a:gd name="connsiteX1" fmla="*/ 2708 w 10625"/>
              <a:gd name="connsiteY1" fmla="*/ 0 h 10962"/>
              <a:gd name="connsiteX2" fmla="*/ 10625 w 10625"/>
              <a:gd name="connsiteY2" fmla="*/ 10385 h 10962"/>
              <a:gd name="connsiteX0" fmla="*/ 0 w 10625"/>
              <a:gd name="connsiteY0" fmla="*/ 10962 h 10962"/>
              <a:gd name="connsiteX1" fmla="*/ 2708 w 10625"/>
              <a:gd name="connsiteY1" fmla="*/ 0 h 10962"/>
              <a:gd name="connsiteX2" fmla="*/ 10625 w 10625"/>
              <a:gd name="connsiteY2" fmla="*/ 10385 h 10962"/>
              <a:gd name="connsiteX0" fmla="*/ 0 w 10625"/>
              <a:gd name="connsiteY0" fmla="*/ 10962 h 10962"/>
              <a:gd name="connsiteX1" fmla="*/ 1875 w 10625"/>
              <a:gd name="connsiteY1" fmla="*/ 0 h 10962"/>
              <a:gd name="connsiteX2" fmla="*/ 10625 w 10625"/>
              <a:gd name="connsiteY2" fmla="*/ 10385 h 10962"/>
              <a:gd name="connsiteX0" fmla="*/ 0 w 6458"/>
              <a:gd name="connsiteY0" fmla="*/ 10962 h 10962"/>
              <a:gd name="connsiteX1" fmla="*/ 1875 w 6458"/>
              <a:gd name="connsiteY1" fmla="*/ 0 h 10962"/>
              <a:gd name="connsiteX2" fmla="*/ 6458 w 6458"/>
              <a:gd name="connsiteY2" fmla="*/ 10962 h 10962"/>
              <a:gd name="connsiteX0" fmla="*/ 0 w 10000"/>
              <a:gd name="connsiteY0" fmla="*/ 10000 h 10000"/>
              <a:gd name="connsiteX1" fmla="*/ 2903 w 10000"/>
              <a:gd name="connsiteY1" fmla="*/ 0 h 10000"/>
              <a:gd name="connsiteX2" fmla="*/ 10000 w 10000"/>
              <a:gd name="connsiteY2" fmla="*/ 10000 h 10000"/>
              <a:gd name="connsiteX0" fmla="*/ 0 w 7419"/>
              <a:gd name="connsiteY0" fmla="*/ 10000 h 10000"/>
              <a:gd name="connsiteX1" fmla="*/ 2903 w 7419"/>
              <a:gd name="connsiteY1" fmla="*/ 0 h 10000"/>
              <a:gd name="connsiteX2" fmla="*/ 7419 w 7419"/>
              <a:gd name="connsiteY2" fmla="*/ 6316 h 10000"/>
              <a:gd name="connsiteX0" fmla="*/ 0 w 9565"/>
              <a:gd name="connsiteY0" fmla="*/ 5790 h 6316"/>
              <a:gd name="connsiteX1" fmla="*/ 3478 w 9565"/>
              <a:gd name="connsiteY1" fmla="*/ 0 h 6316"/>
              <a:gd name="connsiteX2" fmla="*/ 9565 w 9565"/>
              <a:gd name="connsiteY2" fmla="*/ 6316 h 6316"/>
            </a:gdLst>
            <a:ahLst/>
            <a:cxnLst>
              <a:cxn ang="0">
                <a:pos x="connsiteX0" y="connsiteY0"/>
              </a:cxn>
              <a:cxn ang="0">
                <a:pos x="connsiteX1" y="connsiteY1"/>
              </a:cxn>
              <a:cxn ang="0">
                <a:pos x="connsiteX2" y="connsiteY2"/>
              </a:cxn>
            </a:cxnLst>
            <a:rect l="l" t="t" r="r" b="b"/>
            <a:pathLst>
              <a:path w="9565" h="6316">
                <a:moveTo>
                  <a:pt x="0" y="5790"/>
                </a:moveTo>
                <a:cubicBezTo>
                  <a:pt x="1305" y="878"/>
                  <a:pt x="-1" y="0"/>
                  <a:pt x="3478" y="0"/>
                </a:cubicBezTo>
                <a:cubicBezTo>
                  <a:pt x="6958" y="0"/>
                  <a:pt x="5651" y="1"/>
                  <a:pt x="9565" y="6316"/>
                </a:cubicBezTo>
              </a:path>
            </a:pathLst>
          </a:cu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5829137" y="4353427"/>
            <a:ext cx="2270288" cy="1186948"/>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 name="connsiteX0" fmla="*/ 404 w 10404"/>
              <a:gd name="connsiteY0" fmla="*/ 9598 h 9598"/>
              <a:gd name="connsiteX1" fmla="*/ 523 w 10404"/>
              <a:gd name="connsiteY1" fmla="*/ 3706 h 9598"/>
              <a:gd name="connsiteX2" fmla="*/ 7868 w 10404"/>
              <a:gd name="connsiteY2" fmla="*/ 99 h 9598"/>
              <a:gd name="connsiteX3" fmla="*/ 9390 w 10404"/>
              <a:gd name="connsiteY3" fmla="*/ 1742 h 9598"/>
              <a:gd name="connsiteX4" fmla="*/ 10404 w 10404"/>
              <a:gd name="connsiteY4" fmla="*/ 9136 h 9598"/>
              <a:gd name="connsiteX0" fmla="*/ 0 w 10892"/>
              <a:gd name="connsiteY0" fmla="*/ 10000 h 10000"/>
              <a:gd name="connsiteX1" fmla="*/ 1395 w 10892"/>
              <a:gd name="connsiteY1" fmla="*/ 3861 h 10000"/>
              <a:gd name="connsiteX2" fmla="*/ 8454 w 10892"/>
              <a:gd name="connsiteY2" fmla="*/ 103 h 10000"/>
              <a:gd name="connsiteX3" fmla="*/ 9917 w 10892"/>
              <a:gd name="connsiteY3" fmla="*/ 1815 h 10000"/>
              <a:gd name="connsiteX4" fmla="*/ 10892 w 10892"/>
              <a:gd name="connsiteY4" fmla="*/ 95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2" h="10000">
                <a:moveTo>
                  <a:pt x="0" y="10000"/>
                </a:moveTo>
                <a:cubicBezTo>
                  <a:pt x="267" y="9171"/>
                  <a:pt x="-14" y="5511"/>
                  <a:pt x="1395" y="3861"/>
                </a:cubicBezTo>
                <a:cubicBezTo>
                  <a:pt x="2804" y="2211"/>
                  <a:pt x="7034" y="444"/>
                  <a:pt x="8454" y="103"/>
                </a:cubicBezTo>
                <a:cubicBezTo>
                  <a:pt x="9875" y="-238"/>
                  <a:pt x="9514" y="250"/>
                  <a:pt x="9917" y="1815"/>
                </a:cubicBezTo>
                <a:cubicBezTo>
                  <a:pt x="10321" y="3380"/>
                  <a:pt x="10686" y="7913"/>
                  <a:pt x="10892" y="9519"/>
                </a:cubicBezTo>
              </a:path>
            </a:pathLst>
          </a:cu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8000"/>
                </a:solidFill>
              </a:rPr>
              <a:t>Log </a:t>
            </a:r>
            <a:r>
              <a:rPr lang="en-GB" sz="1800">
                <a:solidFill>
                  <a:srgbClr val="008000"/>
                </a:solidFill>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008000"/>
                </a:solidFill>
              </a:rPr>
              <a:t>Log  </a:t>
            </a:r>
            <a:r>
              <a:rPr lang="en-GB" sz="1800" dirty="0">
                <a:solidFill>
                  <a:srgbClr val="008000"/>
                </a:solidFill>
                <a:latin typeface="Symbol" pitchFamily="18" charset="2"/>
              </a:rPr>
              <a:t>n</a:t>
            </a:r>
            <a:r>
              <a:rPr lang="en-GB" sz="1800" dirty="0">
                <a:solidFill>
                  <a:srgbClr val="008000"/>
                </a:solidFill>
              </a:rPr>
              <a:t> </a:t>
            </a:r>
            <a:r>
              <a:rPr lang="en-GB" sz="1800" dirty="0" err="1" smtClean="0">
                <a:solidFill>
                  <a:srgbClr val="008000"/>
                </a:solidFill>
              </a:rPr>
              <a:t>fv</a:t>
            </a:r>
            <a:r>
              <a:rPr lang="en-GB" sz="1800" dirty="0" smtClean="0">
                <a:solidFill>
                  <a:srgbClr val="008000"/>
                </a:solidFill>
              </a:rPr>
              <a:t>(</a:t>
            </a:r>
            <a:r>
              <a:rPr lang="en-GB" sz="1800" dirty="0" smtClean="0">
                <a:solidFill>
                  <a:srgbClr val="008000"/>
                </a:solidFill>
                <a:latin typeface="Symbol" pitchFamily="18" charset="2"/>
              </a:rPr>
              <a:t>n</a:t>
            </a:r>
            <a:r>
              <a:rPr lang="en-GB" sz="1800" dirty="0">
                <a:solidFill>
                  <a:srgbClr val="008000"/>
                </a:solidFill>
                <a:latin typeface="Symbol" pitchFamily="18" charset="2"/>
              </a:rPr>
              <a:t>) </a:t>
            </a:r>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01381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8693150" y="2220913"/>
            <a:ext cx="333375" cy="4413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pic>
        <p:nvPicPr>
          <p:cNvPr id="321539" name="Picture 3" descr="l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21213" y="814388"/>
            <a:ext cx="4394200" cy="1570037"/>
          </a:xfrm>
          <a:prstGeom prst="rect">
            <a:avLst/>
          </a:prstGeom>
          <a:noFill/>
          <a:extLst>
            <a:ext uri="{909E8E84-426E-40DD-AFC4-6F175D3DCCD1}">
              <a14:hiddenFill xmlns:a14="http://schemas.microsoft.com/office/drawing/2010/main">
                <a:solidFill>
                  <a:srgbClr val="FFFFFF"/>
                </a:solidFill>
              </a14:hiddenFill>
            </a:ext>
          </a:extLst>
        </p:spPr>
      </p:pic>
      <p:sp>
        <p:nvSpPr>
          <p:cNvPr id="321540" name="Rectangle 4"/>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Seed photons in low/hard state</a:t>
            </a:r>
          </a:p>
        </p:txBody>
      </p:sp>
      <p:sp>
        <p:nvSpPr>
          <p:cNvPr id="321541" name="Rectangle 5"/>
          <p:cNvSpPr>
            <a:spLocks noGrp="1" noChangeArrowheads="1"/>
          </p:cNvSpPr>
          <p:nvPr>
            <p:ph type="body" sz="half" idx="1"/>
          </p:nvPr>
        </p:nvSpPr>
        <p:spPr>
          <a:xfrm>
            <a:off x="357188" y="785813"/>
            <a:ext cx="4029075" cy="4540250"/>
          </a:xfrm>
          <a:noFill/>
          <a:ln/>
        </p:spPr>
        <p:txBody>
          <a:bodyPr/>
          <a:lstStyle/>
          <a:p>
            <a:r>
              <a:rPr lang="en-GB" sz="2400" dirty="0">
                <a:solidFill>
                  <a:srgbClr val="008000"/>
                </a:solidFill>
              </a:rPr>
              <a:t>Low/hard state outburst</a:t>
            </a:r>
          </a:p>
          <a:p>
            <a:r>
              <a:rPr lang="en-GB" sz="2400" dirty="0">
                <a:solidFill>
                  <a:srgbClr val="008000"/>
                </a:solidFill>
              </a:rPr>
              <a:t>Swift optical/UV/X-ray plus RXTE 3-200 </a:t>
            </a:r>
            <a:r>
              <a:rPr lang="en-GB" sz="2400" dirty="0" err="1">
                <a:solidFill>
                  <a:srgbClr val="008000"/>
                </a:solidFill>
              </a:rPr>
              <a:t>keV</a:t>
            </a:r>
            <a:endParaRPr lang="en-GB" sz="2400" dirty="0">
              <a:solidFill>
                <a:srgbClr val="008000"/>
              </a:solidFill>
            </a:endParaRPr>
          </a:p>
          <a:p>
            <a:r>
              <a:rPr lang="en-GB" sz="2400" dirty="0">
                <a:solidFill>
                  <a:srgbClr val="008000"/>
                </a:solidFill>
              </a:rPr>
              <a:t>Low </a:t>
            </a:r>
            <a:r>
              <a:rPr lang="en-GB" sz="2400" dirty="0" err="1">
                <a:solidFill>
                  <a:srgbClr val="008000"/>
                </a:solidFill>
              </a:rPr>
              <a:t>Nh</a:t>
            </a:r>
            <a:r>
              <a:rPr lang="en-GB" sz="2400" dirty="0">
                <a:solidFill>
                  <a:srgbClr val="008000"/>
                </a:solidFill>
              </a:rPr>
              <a:t> (2x10</a:t>
            </a:r>
            <a:r>
              <a:rPr lang="en-GB" sz="2400" baseline="30000" dirty="0">
                <a:solidFill>
                  <a:srgbClr val="008000"/>
                </a:solidFill>
              </a:rPr>
              <a:t>21</a:t>
            </a:r>
            <a:r>
              <a:rPr lang="en-GB" sz="2400" dirty="0">
                <a:solidFill>
                  <a:srgbClr val="008000"/>
                </a:solidFill>
              </a:rPr>
              <a:t> cm</a:t>
            </a:r>
            <a:r>
              <a:rPr lang="en-GB" sz="2400" baseline="30000" dirty="0">
                <a:solidFill>
                  <a:srgbClr val="008000"/>
                </a:solidFill>
              </a:rPr>
              <a:t>-2</a:t>
            </a:r>
            <a:r>
              <a:rPr lang="en-GB" sz="2400" dirty="0">
                <a:solidFill>
                  <a:srgbClr val="008000"/>
                </a:solidFill>
              </a:rPr>
              <a:t>)</a:t>
            </a:r>
          </a:p>
          <a:p>
            <a:r>
              <a:rPr lang="en-GB" sz="2400" dirty="0">
                <a:solidFill>
                  <a:srgbClr val="008000"/>
                </a:solidFill>
              </a:rPr>
              <a:t>Factor 10 </a:t>
            </a:r>
            <a:r>
              <a:rPr lang="en-GB" sz="2400" dirty="0">
                <a:solidFill>
                  <a:srgbClr val="008000"/>
                </a:solidFill>
                <a:cs typeface="Times New Roman" pitchFamily="18" charset="0"/>
              </a:rPr>
              <a:t>↓</a:t>
            </a:r>
            <a:r>
              <a:rPr lang="en-GB" sz="2400" dirty="0">
                <a:solidFill>
                  <a:srgbClr val="008000"/>
                </a:solidFill>
              </a:rPr>
              <a:t> in 3 months</a:t>
            </a:r>
          </a:p>
          <a:p>
            <a:r>
              <a:rPr lang="en-GB" sz="2400" dirty="0">
                <a:solidFill>
                  <a:srgbClr val="008000"/>
                </a:solidFill>
              </a:rPr>
              <a:t>Seed photons disc at peak</a:t>
            </a:r>
          </a:p>
          <a:p>
            <a:r>
              <a:rPr lang="en-GB" sz="2400" dirty="0">
                <a:solidFill>
                  <a:srgbClr val="008000"/>
                </a:solidFill>
              </a:rPr>
              <a:t>Probably </a:t>
            </a:r>
            <a:r>
              <a:rPr lang="en-GB" sz="2400" dirty="0" err="1">
                <a:solidFill>
                  <a:srgbClr val="008000"/>
                </a:solidFill>
              </a:rPr>
              <a:t>cyclo</a:t>
            </a:r>
            <a:r>
              <a:rPr lang="en-GB" sz="2400" dirty="0">
                <a:solidFill>
                  <a:srgbClr val="008000"/>
                </a:solidFill>
              </a:rPr>
              <a:t>-sync later</a:t>
            </a:r>
          </a:p>
          <a:p>
            <a:pPr>
              <a:buFontTx/>
              <a:buNone/>
            </a:pPr>
            <a:endParaRPr lang="en-GB" sz="2400" dirty="0">
              <a:solidFill>
                <a:srgbClr val="008000"/>
              </a:solidFill>
            </a:endParaRPr>
          </a:p>
        </p:txBody>
      </p:sp>
      <p:sp>
        <p:nvSpPr>
          <p:cNvPr id="321542" name="Text Box 6"/>
          <p:cNvSpPr txBox="1">
            <a:spLocks noChangeArrowheads="1"/>
          </p:cNvSpPr>
          <p:nvPr/>
        </p:nvSpPr>
        <p:spPr bwMode="auto">
          <a:xfrm>
            <a:off x="6459538" y="6621463"/>
            <a:ext cx="26844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a:solidFill>
                  <a:srgbClr val="FFFF99"/>
                </a:solidFill>
              </a:rPr>
              <a:t>Chiang &amp; Done 2009</a:t>
            </a:r>
            <a:endParaRPr lang="en-US" sz="1600">
              <a:solidFill>
                <a:srgbClr val="FFFF99"/>
              </a:solidFill>
            </a:endParaRPr>
          </a:p>
        </p:txBody>
      </p:sp>
      <p:sp>
        <p:nvSpPr>
          <p:cNvPr id="321543" name="Line 7"/>
          <p:cNvSpPr>
            <a:spLocks noChangeShapeType="1"/>
          </p:cNvSpPr>
          <p:nvPr/>
        </p:nvSpPr>
        <p:spPr bwMode="auto">
          <a:xfrm>
            <a:off x="5341938" y="989013"/>
            <a:ext cx="3178175" cy="0"/>
          </a:xfrm>
          <a:prstGeom prst="line">
            <a:avLst/>
          </a:prstGeom>
          <a:noFill/>
          <a:ln w="38100">
            <a:solidFill>
              <a:srgbClr val="FF33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21544" name="Text Box 8"/>
          <p:cNvSpPr txBox="1">
            <a:spLocks noChangeArrowheads="1"/>
          </p:cNvSpPr>
          <p:nvPr/>
        </p:nvSpPr>
        <p:spPr bwMode="auto">
          <a:xfrm>
            <a:off x="6051550" y="935038"/>
            <a:ext cx="19589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3300"/>
                </a:solidFill>
              </a:rPr>
              <a:t>3 months</a:t>
            </a:r>
            <a:endParaRPr lang="en-US">
              <a:solidFill>
                <a:srgbClr val="FF3300"/>
              </a:solidFill>
            </a:endParaRPr>
          </a:p>
        </p:txBody>
      </p:sp>
      <p:sp>
        <p:nvSpPr>
          <p:cNvPr id="321545" name="Line 9"/>
          <p:cNvSpPr>
            <a:spLocks noChangeShapeType="1"/>
          </p:cNvSpPr>
          <p:nvPr/>
        </p:nvSpPr>
        <p:spPr bwMode="auto">
          <a:xfrm flipH="1">
            <a:off x="5230813" y="1133475"/>
            <a:ext cx="0" cy="609600"/>
          </a:xfrm>
          <a:prstGeom prst="line">
            <a:avLst/>
          </a:prstGeom>
          <a:noFill/>
          <a:ln w="38100">
            <a:solidFill>
              <a:schemeClr val="accent2"/>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21546" name="Text Box 10"/>
          <p:cNvSpPr txBox="1">
            <a:spLocks noChangeArrowheads="1"/>
          </p:cNvSpPr>
          <p:nvPr/>
        </p:nvSpPr>
        <p:spPr bwMode="auto">
          <a:xfrm>
            <a:off x="4600575" y="1438275"/>
            <a:ext cx="19589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x10</a:t>
            </a:r>
            <a:endParaRPr lang="en-US">
              <a:solidFill>
                <a:schemeClr val="accent2"/>
              </a:solidFill>
            </a:endParaRPr>
          </a:p>
        </p:txBody>
      </p:sp>
      <p:pic>
        <p:nvPicPr>
          <p:cNvPr id="321547" name="Picture 11" descr="simple_a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2359025"/>
            <a:ext cx="41433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321550" name="Group 14"/>
          <p:cNvGrpSpPr>
            <a:grpSpLocks/>
          </p:cNvGrpSpPr>
          <p:nvPr/>
        </p:nvGrpSpPr>
        <p:grpSpPr bwMode="auto">
          <a:xfrm>
            <a:off x="117475" y="4229100"/>
            <a:ext cx="4089400" cy="2687638"/>
            <a:chOff x="312" y="3157"/>
            <a:chExt cx="1891" cy="1017"/>
          </a:xfrm>
        </p:grpSpPr>
        <p:pic>
          <p:nvPicPr>
            <p:cNvPr id="321548" name="Picture 12" descr="trans_lhs"/>
            <p:cNvPicPr>
              <a:picLocks noChangeAspect="1" noChangeArrowheads="1"/>
            </p:cNvPicPr>
            <p:nvPr/>
          </p:nvPicPr>
          <p:blipFill>
            <a:blip r:embed="rId4" cstate="print">
              <a:extLst>
                <a:ext uri="{28A0092B-C50C-407E-A947-70E740481C1C}">
                  <a14:useLocalDpi xmlns:a14="http://schemas.microsoft.com/office/drawing/2010/main" val="0"/>
                </a:ext>
              </a:extLst>
            </a:blip>
            <a:srcRect l="12865" t="25606" r="50026" b="66318"/>
            <a:stretch>
              <a:fillRect/>
            </a:stretch>
          </p:blipFill>
          <p:spPr bwMode="auto">
            <a:xfrm>
              <a:off x="312" y="3554"/>
              <a:ext cx="1891" cy="620"/>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1549" name="Picture 13" descr="trans_lhs"/>
            <p:cNvPicPr>
              <a:picLocks noChangeAspect="1" noChangeArrowheads="1"/>
            </p:cNvPicPr>
            <p:nvPr/>
          </p:nvPicPr>
          <p:blipFill>
            <a:blip r:embed="rId4" cstate="print">
              <a:extLst>
                <a:ext uri="{28A0092B-C50C-407E-A947-70E740481C1C}">
                  <a14:useLocalDpi xmlns:a14="http://schemas.microsoft.com/office/drawing/2010/main" val="0"/>
                </a:ext>
              </a:extLst>
            </a:blip>
            <a:srcRect l="12865" t="11783" r="50026" b="82811"/>
            <a:stretch>
              <a:fillRect/>
            </a:stretch>
          </p:blipFill>
          <p:spPr bwMode="auto">
            <a:xfrm>
              <a:off x="312" y="3157"/>
              <a:ext cx="1891" cy="415"/>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1551" name="Line 15"/>
          <p:cNvSpPr>
            <a:spLocks noChangeShapeType="1"/>
          </p:cNvSpPr>
          <p:nvPr/>
        </p:nvSpPr>
        <p:spPr bwMode="auto">
          <a:xfrm flipH="1" flipV="1">
            <a:off x="2586038" y="4338638"/>
            <a:ext cx="85725" cy="32067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21552" name="Line 16"/>
          <p:cNvSpPr>
            <a:spLocks noChangeShapeType="1"/>
          </p:cNvSpPr>
          <p:nvPr/>
        </p:nvSpPr>
        <p:spPr bwMode="auto">
          <a:xfrm flipV="1">
            <a:off x="2728913" y="4394200"/>
            <a:ext cx="87312" cy="249238"/>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21553" name="Line 17"/>
          <p:cNvSpPr>
            <a:spLocks noChangeShapeType="1"/>
          </p:cNvSpPr>
          <p:nvPr/>
        </p:nvSpPr>
        <p:spPr bwMode="auto">
          <a:xfrm flipH="1" flipV="1">
            <a:off x="2395538" y="4494213"/>
            <a:ext cx="244475" cy="147637"/>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21554" name="Line 18"/>
          <p:cNvSpPr>
            <a:spLocks noChangeShapeType="1"/>
          </p:cNvSpPr>
          <p:nvPr/>
        </p:nvSpPr>
        <p:spPr bwMode="auto">
          <a:xfrm flipH="1" flipV="1">
            <a:off x="3244850" y="5540375"/>
            <a:ext cx="85725" cy="32067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21555" name="Line 19"/>
          <p:cNvSpPr>
            <a:spLocks noChangeShapeType="1"/>
          </p:cNvSpPr>
          <p:nvPr/>
        </p:nvSpPr>
        <p:spPr bwMode="auto">
          <a:xfrm flipV="1">
            <a:off x="3387725" y="5595938"/>
            <a:ext cx="87313" cy="249237"/>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21556" name="Line 20"/>
          <p:cNvSpPr>
            <a:spLocks noChangeShapeType="1"/>
          </p:cNvSpPr>
          <p:nvPr/>
        </p:nvSpPr>
        <p:spPr bwMode="auto">
          <a:xfrm flipH="1" flipV="1">
            <a:off x="3054350" y="5681663"/>
            <a:ext cx="244475" cy="147637"/>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Tree>
    <p:extLst>
      <p:ext uri="{BB962C8B-B14F-4D97-AF65-F5344CB8AC3E}">
        <p14:creationId xmlns:p14="http://schemas.microsoft.com/office/powerpoint/2010/main" val="246404315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a:t>
            </a:r>
            <a:r>
              <a:rPr lang="en-GB" dirty="0" err="1" smtClean="0">
                <a:solidFill>
                  <a:srgbClr val="008000"/>
                </a:solidFill>
              </a:rPr>
              <a:t>cyclo</a:t>
            </a:r>
            <a:r>
              <a:rPr lang="en-GB" dirty="0" smtClean="0">
                <a:solidFill>
                  <a:srgbClr val="008000"/>
                </a:solidFill>
              </a:rPr>
              <a:t>-sync? Typically optical energies for P</a:t>
            </a:r>
            <a:r>
              <a:rPr lang="en-GB" baseline="-25000" dirty="0" smtClean="0">
                <a:solidFill>
                  <a:srgbClr val="008000"/>
                </a:solidFill>
              </a:rPr>
              <a:t>B</a:t>
            </a:r>
            <a:r>
              <a:rPr lang="en-GB" dirty="0" smtClean="0">
                <a:solidFill>
                  <a:srgbClr val="008000"/>
                </a:solidFill>
              </a:rPr>
              <a:t>~0.1Pgas</a:t>
            </a:r>
          </a:p>
          <a:p>
            <a:pPr marL="342900" indent="-342900" algn="l">
              <a:spcBef>
                <a:spcPct val="20000"/>
              </a:spcBef>
              <a:buFontTx/>
              <a:buChar char="•"/>
            </a:pPr>
            <a:r>
              <a:rPr lang="en-GB" dirty="0" smtClean="0">
                <a:solidFill>
                  <a:srgbClr val="008000"/>
                </a:solidFill>
              </a:rPr>
              <a:t>But see some disc as well in bright low/hard states</a:t>
            </a:r>
          </a:p>
          <a:p>
            <a:pPr marL="342900" indent="-342900" algn="l">
              <a:spcBef>
                <a:spcPct val="20000"/>
              </a:spcBef>
              <a:buFontTx/>
              <a:buChar char="•"/>
            </a:pPr>
            <a:endParaRPr lang="en-GB" dirty="0" smtClean="0">
              <a:solidFill>
                <a:srgbClr val="008000"/>
              </a:solidFill>
            </a:endParaRPr>
          </a:p>
          <a:p>
            <a:pPr marL="342900" indent="-342900" algn="l">
              <a:spcBef>
                <a:spcPct val="20000"/>
              </a:spcBef>
              <a:buFontTx/>
              <a:buChar char="•"/>
            </a:pPr>
            <a:endParaRPr lang="en-GB" dirty="0">
              <a:solidFill>
                <a:srgbClr val="008000"/>
              </a:solidFill>
            </a:endParaRPr>
          </a:p>
        </p:txBody>
      </p:sp>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38820" y="4876762"/>
            <a:ext cx="419049" cy="685852"/>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 name="connsiteX0" fmla="*/ 0 w 10000"/>
              <a:gd name="connsiteY0" fmla="*/ 10385 h 10385"/>
              <a:gd name="connsiteX1" fmla="*/ 2083 w 10000"/>
              <a:gd name="connsiteY1" fmla="*/ 0 h 10385"/>
              <a:gd name="connsiteX2" fmla="*/ 10000 w 10000"/>
              <a:gd name="connsiteY2" fmla="*/ 10385 h 10385"/>
              <a:gd name="connsiteX0" fmla="*/ 0 w 10625"/>
              <a:gd name="connsiteY0" fmla="*/ 10962 h 10962"/>
              <a:gd name="connsiteX1" fmla="*/ 2708 w 10625"/>
              <a:gd name="connsiteY1" fmla="*/ 0 h 10962"/>
              <a:gd name="connsiteX2" fmla="*/ 10625 w 10625"/>
              <a:gd name="connsiteY2" fmla="*/ 10385 h 10962"/>
              <a:gd name="connsiteX0" fmla="*/ 0 w 10625"/>
              <a:gd name="connsiteY0" fmla="*/ 10962 h 10962"/>
              <a:gd name="connsiteX1" fmla="*/ 2708 w 10625"/>
              <a:gd name="connsiteY1" fmla="*/ 0 h 10962"/>
              <a:gd name="connsiteX2" fmla="*/ 10625 w 10625"/>
              <a:gd name="connsiteY2" fmla="*/ 10385 h 10962"/>
              <a:gd name="connsiteX0" fmla="*/ 0 w 10625"/>
              <a:gd name="connsiteY0" fmla="*/ 10962 h 10962"/>
              <a:gd name="connsiteX1" fmla="*/ 1875 w 10625"/>
              <a:gd name="connsiteY1" fmla="*/ 0 h 10962"/>
              <a:gd name="connsiteX2" fmla="*/ 10625 w 10625"/>
              <a:gd name="connsiteY2" fmla="*/ 10385 h 10962"/>
              <a:gd name="connsiteX0" fmla="*/ 0 w 6458"/>
              <a:gd name="connsiteY0" fmla="*/ 10962 h 10962"/>
              <a:gd name="connsiteX1" fmla="*/ 1875 w 6458"/>
              <a:gd name="connsiteY1" fmla="*/ 0 h 10962"/>
              <a:gd name="connsiteX2" fmla="*/ 6458 w 6458"/>
              <a:gd name="connsiteY2" fmla="*/ 10962 h 10962"/>
              <a:gd name="connsiteX0" fmla="*/ 0 w 10000"/>
              <a:gd name="connsiteY0" fmla="*/ 10000 h 10000"/>
              <a:gd name="connsiteX1" fmla="*/ 2903 w 10000"/>
              <a:gd name="connsiteY1" fmla="*/ 0 h 10000"/>
              <a:gd name="connsiteX2" fmla="*/ 10000 w 10000"/>
              <a:gd name="connsiteY2" fmla="*/ 10000 h 10000"/>
              <a:gd name="connsiteX0" fmla="*/ 0 w 7419"/>
              <a:gd name="connsiteY0" fmla="*/ 10000 h 10000"/>
              <a:gd name="connsiteX1" fmla="*/ 2903 w 7419"/>
              <a:gd name="connsiteY1" fmla="*/ 0 h 10000"/>
              <a:gd name="connsiteX2" fmla="*/ 7419 w 7419"/>
              <a:gd name="connsiteY2" fmla="*/ 6316 h 10000"/>
              <a:gd name="connsiteX0" fmla="*/ 0 w 9565"/>
              <a:gd name="connsiteY0" fmla="*/ 5790 h 6316"/>
              <a:gd name="connsiteX1" fmla="*/ 3478 w 9565"/>
              <a:gd name="connsiteY1" fmla="*/ 0 h 6316"/>
              <a:gd name="connsiteX2" fmla="*/ 9565 w 9565"/>
              <a:gd name="connsiteY2" fmla="*/ 6316 h 6316"/>
            </a:gdLst>
            <a:ahLst/>
            <a:cxnLst>
              <a:cxn ang="0">
                <a:pos x="connsiteX0" y="connsiteY0"/>
              </a:cxn>
              <a:cxn ang="0">
                <a:pos x="connsiteX1" y="connsiteY1"/>
              </a:cxn>
              <a:cxn ang="0">
                <a:pos x="connsiteX2" y="connsiteY2"/>
              </a:cxn>
            </a:cxnLst>
            <a:rect l="l" t="t" r="r" b="b"/>
            <a:pathLst>
              <a:path w="9565" h="6316">
                <a:moveTo>
                  <a:pt x="0" y="5790"/>
                </a:moveTo>
                <a:cubicBezTo>
                  <a:pt x="1305" y="878"/>
                  <a:pt x="-1" y="0"/>
                  <a:pt x="3478" y="0"/>
                </a:cubicBezTo>
                <a:cubicBezTo>
                  <a:pt x="6958" y="0"/>
                  <a:pt x="5651" y="1"/>
                  <a:pt x="9565" y="6316"/>
                </a:cubicBezTo>
              </a:path>
            </a:pathLst>
          </a:cu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5829137" y="4353427"/>
            <a:ext cx="2270288" cy="1186948"/>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 name="connsiteX0" fmla="*/ 404 w 10404"/>
              <a:gd name="connsiteY0" fmla="*/ 9598 h 9598"/>
              <a:gd name="connsiteX1" fmla="*/ 523 w 10404"/>
              <a:gd name="connsiteY1" fmla="*/ 3706 h 9598"/>
              <a:gd name="connsiteX2" fmla="*/ 7868 w 10404"/>
              <a:gd name="connsiteY2" fmla="*/ 99 h 9598"/>
              <a:gd name="connsiteX3" fmla="*/ 9390 w 10404"/>
              <a:gd name="connsiteY3" fmla="*/ 1742 h 9598"/>
              <a:gd name="connsiteX4" fmla="*/ 10404 w 10404"/>
              <a:gd name="connsiteY4" fmla="*/ 9136 h 9598"/>
              <a:gd name="connsiteX0" fmla="*/ 0 w 10892"/>
              <a:gd name="connsiteY0" fmla="*/ 10000 h 10000"/>
              <a:gd name="connsiteX1" fmla="*/ 1395 w 10892"/>
              <a:gd name="connsiteY1" fmla="*/ 3861 h 10000"/>
              <a:gd name="connsiteX2" fmla="*/ 8454 w 10892"/>
              <a:gd name="connsiteY2" fmla="*/ 103 h 10000"/>
              <a:gd name="connsiteX3" fmla="*/ 9917 w 10892"/>
              <a:gd name="connsiteY3" fmla="*/ 1815 h 10000"/>
              <a:gd name="connsiteX4" fmla="*/ 10892 w 10892"/>
              <a:gd name="connsiteY4" fmla="*/ 95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2" h="10000">
                <a:moveTo>
                  <a:pt x="0" y="10000"/>
                </a:moveTo>
                <a:cubicBezTo>
                  <a:pt x="267" y="9171"/>
                  <a:pt x="-14" y="5511"/>
                  <a:pt x="1395" y="3861"/>
                </a:cubicBezTo>
                <a:cubicBezTo>
                  <a:pt x="2804" y="2211"/>
                  <a:pt x="7034" y="444"/>
                  <a:pt x="8454" y="103"/>
                </a:cubicBezTo>
                <a:cubicBezTo>
                  <a:pt x="9875" y="-238"/>
                  <a:pt x="9514" y="250"/>
                  <a:pt x="9917" y="1815"/>
                </a:cubicBezTo>
                <a:cubicBezTo>
                  <a:pt x="10321" y="3380"/>
                  <a:pt x="10686" y="7913"/>
                  <a:pt x="10892" y="9519"/>
                </a:cubicBezTo>
              </a:path>
            </a:pathLst>
          </a:cu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8000"/>
                </a:solidFill>
              </a:rPr>
              <a:t>Log </a:t>
            </a:r>
            <a:r>
              <a:rPr lang="en-GB" sz="1800">
                <a:solidFill>
                  <a:srgbClr val="008000"/>
                </a:solidFill>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008000"/>
                </a:solidFill>
              </a:rPr>
              <a:t>Log  </a:t>
            </a:r>
            <a:r>
              <a:rPr lang="en-GB" sz="1800" dirty="0">
                <a:solidFill>
                  <a:srgbClr val="008000"/>
                </a:solidFill>
                <a:latin typeface="Symbol" pitchFamily="18" charset="2"/>
              </a:rPr>
              <a:t>n</a:t>
            </a:r>
            <a:r>
              <a:rPr lang="en-GB" sz="1800" dirty="0">
                <a:solidFill>
                  <a:srgbClr val="008000"/>
                </a:solidFill>
              </a:rPr>
              <a:t> </a:t>
            </a:r>
            <a:r>
              <a:rPr lang="en-GB" sz="1800" dirty="0" err="1" smtClean="0">
                <a:solidFill>
                  <a:srgbClr val="008000"/>
                </a:solidFill>
              </a:rPr>
              <a:t>fv</a:t>
            </a:r>
            <a:r>
              <a:rPr lang="en-GB" sz="1800" dirty="0" smtClean="0">
                <a:solidFill>
                  <a:srgbClr val="008000"/>
                </a:solidFill>
              </a:rPr>
              <a:t>(</a:t>
            </a:r>
            <a:r>
              <a:rPr lang="en-GB" sz="1800" dirty="0" smtClean="0">
                <a:solidFill>
                  <a:srgbClr val="008000"/>
                </a:solidFill>
                <a:latin typeface="Symbol" pitchFamily="18" charset="2"/>
              </a:rPr>
              <a:t>n</a:t>
            </a:r>
            <a:r>
              <a:rPr lang="en-GB" sz="1800" dirty="0">
                <a:solidFill>
                  <a:srgbClr val="008000"/>
                </a:solidFill>
                <a:latin typeface="Symbol" pitchFamily="18" charset="2"/>
              </a:rPr>
              <a:t>) </a:t>
            </a:r>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37883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76913" y="4343400"/>
            <a:ext cx="914400" cy="990600"/>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Lst>
            <a:ahLst/>
            <a:cxnLst>
              <a:cxn ang="T6">
                <a:pos x="T0" y="T1"/>
              </a:cxn>
              <a:cxn ang="T7">
                <a:pos x="T2" y="T3"/>
              </a:cxn>
              <a:cxn ang="T8">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6096000" y="4075113"/>
            <a:ext cx="2003425" cy="1236662"/>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8000"/>
                </a:solidFill>
              </a:rPr>
              <a:t>Log </a:t>
            </a:r>
            <a:r>
              <a:rPr lang="en-GB" sz="1800">
                <a:solidFill>
                  <a:srgbClr val="008000"/>
                </a:solidFill>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008000"/>
                </a:solidFill>
              </a:rPr>
              <a:t>Log  </a:t>
            </a:r>
            <a:r>
              <a:rPr lang="en-GB" sz="1800" dirty="0">
                <a:solidFill>
                  <a:srgbClr val="008000"/>
                </a:solidFill>
                <a:latin typeface="Symbol" pitchFamily="18" charset="2"/>
              </a:rPr>
              <a:t>n</a:t>
            </a:r>
            <a:r>
              <a:rPr lang="en-GB" sz="1800" dirty="0">
                <a:solidFill>
                  <a:srgbClr val="008000"/>
                </a:solidFill>
              </a:rPr>
              <a:t> </a:t>
            </a:r>
            <a:r>
              <a:rPr lang="en-GB" sz="1800" dirty="0" err="1" smtClean="0">
                <a:solidFill>
                  <a:srgbClr val="008000"/>
                </a:solidFill>
              </a:rPr>
              <a:t>fv</a:t>
            </a:r>
            <a:r>
              <a:rPr lang="en-GB" sz="1800" dirty="0" smtClean="0">
                <a:solidFill>
                  <a:srgbClr val="008000"/>
                </a:solidFill>
              </a:rPr>
              <a:t>(</a:t>
            </a:r>
            <a:r>
              <a:rPr lang="en-GB" sz="1800" dirty="0" smtClean="0">
                <a:solidFill>
                  <a:srgbClr val="008000"/>
                </a:solidFill>
                <a:latin typeface="Symbol" pitchFamily="18" charset="2"/>
              </a:rPr>
              <a:t>n</a:t>
            </a:r>
            <a:r>
              <a:rPr lang="en-GB" sz="1800" dirty="0">
                <a:solidFill>
                  <a:srgbClr val="008000"/>
                </a:solidFill>
                <a:latin typeface="Symbol" pitchFamily="18" charset="2"/>
              </a:rPr>
              <a:t>) </a:t>
            </a:r>
          </a:p>
        </p:txBody>
      </p:sp>
      <p:sp>
        <p:nvSpPr>
          <p:cNvPr id="1434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1"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Rectangle 2"/>
          <p:cNvSpPr>
            <a:spLocks noChangeArrowheads="1"/>
          </p:cNvSpPr>
          <p:nvPr/>
        </p:nvSpPr>
        <p:spPr bwMode="auto">
          <a:xfrm>
            <a:off x="147638" y="1470025"/>
            <a:ext cx="4465637"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a:t>
            </a:r>
            <a:r>
              <a:rPr lang="en-GB" dirty="0" err="1" smtClean="0">
                <a:solidFill>
                  <a:srgbClr val="008000"/>
                </a:solidFill>
              </a:rPr>
              <a:t>cyclo</a:t>
            </a:r>
            <a:r>
              <a:rPr lang="en-GB" dirty="0" smtClean="0">
                <a:solidFill>
                  <a:srgbClr val="008000"/>
                </a:solidFill>
              </a:rPr>
              <a:t>-sync? Typically optical energies for P</a:t>
            </a:r>
            <a:r>
              <a:rPr lang="en-GB" baseline="-25000" dirty="0" smtClean="0">
                <a:solidFill>
                  <a:srgbClr val="008000"/>
                </a:solidFill>
              </a:rPr>
              <a:t>B</a:t>
            </a:r>
            <a:r>
              <a:rPr lang="en-GB" dirty="0" smtClean="0">
                <a:solidFill>
                  <a:srgbClr val="008000"/>
                </a:solidFill>
              </a:rPr>
              <a:t>~0.1Pgas</a:t>
            </a:r>
          </a:p>
          <a:p>
            <a:pPr marL="342900" indent="-342900" algn="l">
              <a:spcBef>
                <a:spcPct val="20000"/>
              </a:spcBef>
              <a:buFontTx/>
              <a:buChar char="•"/>
            </a:pPr>
            <a:r>
              <a:rPr lang="en-GB" dirty="0" smtClean="0">
                <a:solidFill>
                  <a:srgbClr val="008000"/>
                </a:solidFill>
              </a:rPr>
              <a:t>But see some disc as well in bright low/hard states</a:t>
            </a:r>
          </a:p>
          <a:p>
            <a:pPr marL="342900" indent="-342900" algn="l">
              <a:spcBef>
                <a:spcPct val="20000"/>
              </a:spcBef>
              <a:buFontTx/>
              <a:buChar char="•"/>
            </a:pPr>
            <a:r>
              <a:rPr lang="en-GB" dirty="0">
                <a:solidFill>
                  <a:srgbClr val="008000"/>
                </a:solidFill>
              </a:rPr>
              <a:t>But not easy to put </a:t>
            </a:r>
            <a:r>
              <a:rPr lang="en-GB" dirty="0" smtClean="0">
                <a:solidFill>
                  <a:srgbClr val="008000"/>
                </a:solidFill>
              </a:rPr>
              <a:t>it under flow as </a:t>
            </a:r>
            <a:r>
              <a:rPr lang="en-GB" dirty="0" err="1" smtClean="0">
                <a:solidFill>
                  <a:srgbClr val="008000"/>
                </a:solidFill>
              </a:rPr>
              <a:t>Ls</a:t>
            </a:r>
            <a:r>
              <a:rPr lang="en-GB" dirty="0" smtClean="0">
                <a:solidFill>
                  <a:srgbClr val="008000"/>
                </a:solidFill>
              </a:rPr>
              <a:t>&lt;&lt;</a:t>
            </a:r>
            <a:r>
              <a:rPr lang="en-GB" dirty="0" err="1" smtClean="0">
                <a:solidFill>
                  <a:srgbClr val="008000"/>
                </a:solidFill>
              </a:rPr>
              <a:t>Lh</a:t>
            </a:r>
            <a:r>
              <a:rPr lang="en-GB" dirty="0" smtClean="0">
                <a:solidFill>
                  <a:srgbClr val="008000"/>
                </a:solidFill>
              </a:rPr>
              <a:t> – so truncate</a:t>
            </a:r>
            <a:endParaRPr lang="en-GB" dirty="0" smtClean="0">
              <a:solidFill>
                <a:srgbClr val="008000"/>
              </a:solidFill>
            </a:endParaRPr>
          </a:p>
          <a:p>
            <a:pPr marL="342900" indent="-342900" algn="l">
              <a:spcBef>
                <a:spcPct val="20000"/>
              </a:spcBef>
              <a:buFontTx/>
              <a:buChar char="•"/>
            </a:pPr>
            <a:endParaRPr lang="en-GB" dirty="0" smtClean="0">
              <a:solidFill>
                <a:srgbClr val="008000"/>
              </a:solidFill>
            </a:endParaRPr>
          </a:p>
          <a:p>
            <a:pPr marL="342900" indent="-342900" algn="l">
              <a:spcBef>
                <a:spcPct val="20000"/>
              </a:spcBef>
              <a:buFontTx/>
              <a:buChar char="•"/>
            </a:pPr>
            <a:endParaRPr lang="en-GB" dirty="0">
              <a:solidFill>
                <a:srgbClr val="008000"/>
              </a:solidFill>
            </a:endParaRPr>
          </a:p>
        </p:txBody>
      </p:sp>
      <p:sp>
        <p:nvSpPr>
          <p:cNvPr id="68" name="Freeform 6"/>
          <p:cNvSpPr>
            <a:spLocks/>
          </p:cNvSpPr>
          <p:nvPr/>
        </p:nvSpPr>
        <p:spPr bwMode="auto">
          <a:xfrm>
            <a:off x="5795987" y="5205264"/>
            <a:ext cx="361882" cy="452599"/>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 name="connsiteX0" fmla="*/ 0 w 10000"/>
              <a:gd name="connsiteY0" fmla="*/ 10385 h 10385"/>
              <a:gd name="connsiteX1" fmla="*/ 2083 w 10000"/>
              <a:gd name="connsiteY1" fmla="*/ 0 h 10385"/>
              <a:gd name="connsiteX2" fmla="*/ 10000 w 10000"/>
              <a:gd name="connsiteY2" fmla="*/ 10385 h 10385"/>
              <a:gd name="connsiteX0" fmla="*/ 0 w 10625"/>
              <a:gd name="connsiteY0" fmla="*/ 10962 h 10962"/>
              <a:gd name="connsiteX1" fmla="*/ 2708 w 10625"/>
              <a:gd name="connsiteY1" fmla="*/ 0 h 10962"/>
              <a:gd name="connsiteX2" fmla="*/ 10625 w 10625"/>
              <a:gd name="connsiteY2" fmla="*/ 10385 h 10962"/>
              <a:gd name="connsiteX0" fmla="*/ 0 w 10625"/>
              <a:gd name="connsiteY0" fmla="*/ 10962 h 10962"/>
              <a:gd name="connsiteX1" fmla="*/ 2708 w 10625"/>
              <a:gd name="connsiteY1" fmla="*/ 0 h 10962"/>
              <a:gd name="connsiteX2" fmla="*/ 10625 w 10625"/>
              <a:gd name="connsiteY2" fmla="*/ 10385 h 10962"/>
              <a:gd name="connsiteX0" fmla="*/ 0 w 10625"/>
              <a:gd name="connsiteY0" fmla="*/ 10962 h 10962"/>
              <a:gd name="connsiteX1" fmla="*/ 1875 w 10625"/>
              <a:gd name="connsiteY1" fmla="*/ 0 h 10962"/>
              <a:gd name="connsiteX2" fmla="*/ 10625 w 10625"/>
              <a:gd name="connsiteY2" fmla="*/ 10385 h 10962"/>
              <a:gd name="connsiteX0" fmla="*/ 0 w 6458"/>
              <a:gd name="connsiteY0" fmla="*/ 10962 h 10962"/>
              <a:gd name="connsiteX1" fmla="*/ 1875 w 6458"/>
              <a:gd name="connsiteY1" fmla="*/ 0 h 10962"/>
              <a:gd name="connsiteX2" fmla="*/ 6458 w 6458"/>
              <a:gd name="connsiteY2" fmla="*/ 10962 h 10962"/>
              <a:gd name="connsiteX0" fmla="*/ 0 w 10000"/>
              <a:gd name="connsiteY0" fmla="*/ 10000 h 10000"/>
              <a:gd name="connsiteX1" fmla="*/ 2903 w 10000"/>
              <a:gd name="connsiteY1" fmla="*/ 0 h 10000"/>
              <a:gd name="connsiteX2" fmla="*/ 10000 w 10000"/>
              <a:gd name="connsiteY2" fmla="*/ 10000 h 10000"/>
              <a:gd name="connsiteX0" fmla="*/ 0 w 7419"/>
              <a:gd name="connsiteY0" fmla="*/ 10000 h 10000"/>
              <a:gd name="connsiteX1" fmla="*/ 2903 w 7419"/>
              <a:gd name="connsiteY1" fmla="*/ 0 h 10000"/>
              <a:gd name="connsiteX2" fmla="*/ 7419 w 7419"/>
              <a:gd name="connsiteY2" fmla="*/ 6316 h 10000"/>
              <a:gd name="connsiteX0" fmla="*/ 0 w 9565"/>
              <a:gd name="connsiteY0" fmla="*/ 5790 h 6316"/>
              <a:gd name="connsiteX1" fmla="*/ 3478 w 9565"/>
              <a:gd name="connsiteY1" fmla="*/ 0 h 6316"/>
              <a:gd name="connsiteX2" fmla="*/ 9565 w 9565"/>
              <a:gd name="connsiteY2" fmla="*/ 6316 h 6316"/>
              <a:gd name="connsiteX0" fmla="*/ 35 w 10035"/>
              <a:gd name="connsiteY0" fmla="*/ 9354 h 10187"/>
              <a:gd name="connsiteX1" fmla="*/ 376 w 10035"/>
              <a:gd name="connsiteY1" fmla="*/ 4076 h 10187"/>
              <a:gd name="connsiteX2" fmla="*/ 3671 w 10035"/>
              <a:gd name="connsiteY2" fmla="*/ 187 h 10187"/>
              <a:gd name="connsiteX3" fmla="*/ 10035 w 10035"/>
              <a:gd name="connsiteY3" fmla="*/ 10187 h 10187"/>
              <a:gd name="connsiteX0" fmla="*/ 35 w 10035"/>
              <a:gd name="connsiteY0" fmla="*/ 6134 h 6967"/>
              <a:gd name="connsiteX1" fmla="*/ 376 w 10035"/>
              <a:gd name="connsiteY1" fmla="*/ 856 h 6967"/>
              <a:gd name="connsiteX2" fmla="*/ 3671 w 10035"/>
              <a:gd name="connsiteY2" fmla="*/ 1133 h 6967"/>
              <a:gd name="connsiteX3" fmla="*/ 10035 w 10035"/>
              <a:gd name="connsiteY3" fmla="*/ 6967 h 6967"/>
              <a:gd name="connsiteX0" fmla="*/ 35 w 10000"/>
              <a:gd name="connsiteY0" fmla="*/ 9979 h 11175"/>
              <a:gd name="connsiteX1" fmla="*/ 375 w 10000"/>
              <a:gd name="connsiteY1" fmla="*/ 2404 h 11175"/>
              <a:gd name="connsiteX2" fmla="*/ 3658 w 10000"/>
              <a:gd name="connsiteY2" fmla="*/ 2801 h 11175"/>
              <a:gd name="connsiteX3" fmla="*/ 10000 w 10000"/>
              <a:gd name="connsiteY3" fmla="*/ 11175 h 11175"/>
              <a:gd name="connsiteX0" fmla="*/ 0 w 9965"/>
              <a:gd name="connsiteY0" fmla="*/ 8555 h 9751"/>
              <a:gd name="connsiteX1" fmla="*/ 2605 w 9965"/>
              <a:gd name="connsiteY1" fmla="*/ 7359 h 9751"/>
              <a:gd name="connsiteX2" fmla="*/ 3623 w 9965"/>
              <a:gd name="connsiteY2" fmla="*/ 1377 h 9751"/>
              <a:gd name="connsiteX3" fmla="*/ 9965 w 9965"/>
              <a:gd name="connsiteY3" fmla="*/ 9751 h 9751"/>
              <a:gd name="connsiteX0" fmla="*/ 0 w 10000"/>
              <a:gd name="connsiteY0" fmla="*/ 8627 h 9854"/>
              <a:gd name="connsiteX1" fmla="*/ 3636 w 10000"/>
              <a:gd name="connsiteY1" fmla="*/ 1266 h 9854"/>
              <a:gd name="connsiteX2" fmla="*/ 10000 w 10000"/>
              <a:gd name="connsiteY2" fmla="*/ 9854 h 9854"/>
              <a:gd name="connsiteX0" fmla="*/ 0 w 10000"/>
              <a:gd name="connsiteY0" fmla="*/ 7693 h 8938"/>
              <a:gd name="connsiteX1" fmla="*/ 3636 w 10000"/>
              <a:gd name="connsiteY1" fmla="*/ 2298 h 8938"/>
              <a:gd name="connsiteX2" fmla="*/ 10000 w 10000"/>
              <a:gd name="connsiteY2" fmla="*/ 8938 h 8938"/>
              <a:gd name="connsiteX0" fmla="*/ 0 w 10000"/>
              <a:gd name="connsiteY0" fmla="*/ 8607 h 10000"/>
              <a:gd name="connsiteX1" fmla="*/ 3636 w 10000"/>
              <a:gd name="connsiteY1" fmla="*/ 2571 h 10000"/>
              <a:gd name="connsiteX2" fmla="*/ 10000 w 10000"/>
              <a:gd name="connsiteY2" fmla="*/ 10000 h 10000"/>
              <a:gd name="connsiteX0" fmla="*/ 0 w 10000"/>
              <a:gd name="connsiteY0" fmla="*/ 9636 h 11029"/>
              <a:gd name="connsiteX1" fmla="*/ 3636 w 10000"/>
              <a:gd name="connsiteY1" fmla="*/ 3600 h 11029"/>
              <a:gd name="connsiteX2" fmla="*/ 10000 w 10000"/>
              <a:gd name="connsiteY2" fmla="*/ 11029 h 11029"/>
              <a:gd name="connsiteX0" fmla="*/ 406 w 6769"/>
              <a:gd name="connsiteY0" fmla="*/ 10100 h 11029"/>
              <a:gd name="connsiteX1" fmla="*/ 405 w 6769"/>
              <a:gd name="connsiteY1" fmla="*/ 3600 h 11029"/>
              <a:gd name="connsiteX2" fmla="*/ 6769 w 6769"/>
              <a:gd name="connsiteY2" fmla="*/ 11029 h 11029"/>
              <a:gd name="connsiteX0" fmla="*/ 0 w 12758"/>
              <a:gd name="connsiteY0" fmla="*/ 9158 h 10000"/>
              <a:gd name="connsiteX1" fmla="*/ 3356 w 12758"/>
              <a:gd name="connsiteY1" fmla="*/ 3264 h 10000"/>
              <a:gd name="connsiteX2" fmla="*/ 12758 w 12758"/>
              <a:gd name="connsiteY2" fmla="*/ 10000 h 10000"/>
            </a:gdLst>
            <a:ahLst/>
            <a:cxnLst>
              <a:cxn ang="0">
                <a:pos x="connsiteX0" y="connsiteY0"/>
              </a:cxn>
              <a:cxn ang="0">
                <a:pos x="connsiteX1" y="connsiteY1"/>
              </a:cxn>
              <a:cxn ang="0">
                <a:pos x="connsiteX2" y="connsiteY2"/>
              </a:cxn>
            </a:cxnLst>
            <a:rect l="l" t="t" r="r" b="b"/>
            <a:pathLst>
              <a:path w="12758" h="10000">
                <a:moveTo>
                  <a:pt x="0" y="9158"/>
                </a:moveTo>
                <a:cubicBezTo>
                  <a:pt x="1120" y="7579"/>
                  <a:pt x="1566" y="5158"/>
                  <a:pt x="3356" y="3264"/>
                </a:cubicBezTo>
                <a:cubicBezTo>
                  <a:pt x="7388" y="739"/>
                  <a:pt x="6713" y="-5151"/>
                  <a:pt x="12758" y="10000"/>
                </a:cubicBezTo>
              </a:path>
            </a:pathLst>
          </a:cu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594513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smtClean="0">
                <a:solidFill>
                  <a:srgbClr val="008000"/>
                </a:solidFill>
              </a:rPr>
              <a:t>Accretion flows – Jet</a:t>
            </a:r>
            <a:endParaRPr lang="en-GB" sz="4400" b="1" dirty="0">
              <a:solidFill>
                <a:srgbClr val="008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179771"/>
            <a:ext cx="7143750" cy="531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752600" y="1428750"/>
            <a:ext cx="3848100" cy="18097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6438900" y="6400800"/>
            <a:ext cx="2762250" cy="461665"/>
          </a:xfrm>
          <a:prstGeom prst="rect">
            <a:avLst/>
          </a:prstGeom>
          <a:noFill/>
        </p:spPr>
        <p:txBody>
          <a:bodyPr wrap="square" rtlCol="0">
            <a:spAutoFit/>
          </a:bodyPr>
          <a:lstStyle/>
          <a:p>
            <a:r>
              <a:rPr lang="en-GB" dirty="0" smtClean="0">
                <a:solidFill>
                  <a:srgbClr val="008000"/>
                </a:solidFill>
              </a:rPr>
              <a:t>Corbel et al 2012</a:t>
            </a:r>
            <a:endParaRPr lang="en-GB" dirty="0">
              <a:solidFill>
                <a:srgbClr val="008000"/>
              </a:solidFill>
            </a:endParaRPr>
          </a:p>
        </p:txBody>
      </p:sp>
      <p:sp>
        <p:nvSpPr>
          <p:cNvPr id="4" name="Rectangle 3"/>
          <p:cNvSpPr/>
          <p:nvPr/>
        </p:nvSpPr>
        <p:spPr bwMode="auto">
          <a:xfrm>
            <a:off x="1752600" y="1428750"/>
            <a:ext cx="5772150" cy="4381500"/>
          </a:xfrm>
          <a:prstGeom prst="rect">
            <a:avLst/>
          </a:prstGeom>
          <a:solidFill>
            <a:schemeClr val="accent2">
              <a:lumMod val="75000"/>
              <a:alpha val="30000"/>
            </a:scheme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7886700" y="1428750"/>
            <a:ext cx="161925" cy="4400550"/>
          </a:xfrm>
          <a:prstGeom prst="rect">
            <a:avLst/>
          </a:prstGeom>
          <a:solidFill>
            <a:srgbClr val="CC3399">
              <a:alpha val="30000"/>
            </a:srgb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2076450" y="2000250"/>
            <a:ext cx="2019300" cy="461665"/>
          </a:xfrm>
          <a:prstGeom prst="rect">
            <a:avLst/>
          </a:prstGeom>
          <a:noFill/>
        </p:spPr>
        <p:txBody>
          <a:bodyPr wrap="square" rtlCol="0">
            <a:spAutoFit/>
          </a:bodyPr>
          <a:lstStyle/>
          <a:p>
            <a:r>
              <a:rPr lang="en-GB" dirty="0" smtClean="0">
                <a:solidFill>
                  <a:srgbClr val="0070C0"/>
                </a:solidFill>
              </a:rPr>
              <a:t>Low/hard</a:t>
            </a:r>
            <a:endParaRPr lang="en-GB" dirty="0">
              <a:solidFill>
                <a:srgbClr val="0070C0"/>
              </a:solidFill>
            </a:endParaRPr>
          </a:p>
        </p:txBody>
      </p:sp>
      <p:sp>
        <p:nvSpPr>
          <p:cNvPr id="10" name="TextBox 9"/>
          <p:cNvSpPr txBox="1"/>
          <p:nvPr/>
        </p:nvSpPr>
        <p:spPr>
          <a:xfrm rot="16200000">
            <a:off x="7269808" y="3856960"/>
            <a:ext cx="2019300" cy="461665"/>
          </a:xfrm>
          <a:prstGeom prst="rect">
            <a:avLst/>
          </a:prstGeom>
          <a:noFill/>
        </p:spPr>
        <p:txBody>
          <a:bodyPr wrap="square" rtlCol="0">
            <a:spAutoFit/>
          </a:bodyPr>
          <a:lstStyle/>
          <a:p>
            <a:r>
              <a:rPr lang="en-GB" dirty="0" smtClean="0">
                <a:solidFill>
                  <a:srgbClr val="CC3399"/>
                </a:solidFill>
              </a:rPr>
              <a:t>Very high </a:t>
            </a:r>
            <a:endParaRPr lang="en-GB" dirty="0">
              <a:solidFill>
                <a:srgbClr val="CC3399"/>
              </a:solidFill>
            </a:endParaRPr>
          </a:p>
        </p:txBody>
      </p:sp>
      <p:sp>
        <p:nvSpPr>
          <p:cNvPr id="11" name="TextBox 10"/>
          <p:cNvSpPr txBox="1"/>
          <p:nvPr/>
        </p:nvSpPr>
        <p:spPr>
          <a:xfrm rot="16200000">
            <a:off x="6660208" y="3856960"/>
            <a:ext cx="2019300" cy="461665"/>
          </a:xfrm>
          <a:prstGeom prst="rect">
            <a:avLst/>
          </a:prstGeom>
          <a:noFill/>
        </p:spPr>
        <p:txBody>
          <a:bodyPr wrap="square" rtlCol="0">
            <a:spAutoFit/>
          </a:bodyPr>
          <a:lstStyle/>
          <a:p>
            <a:r>
              <a:rPr lang="en-GB" dirty="0" smtClean="0">
                <a:solidFill>
                  <a:srgbClr val="FF0000"/>
                </a:solidFill>
              </a:rPr>
              <a:t>High/soft</a:t>
            </a:r>
            <a:endParaRPr lang="en-GB" dirty="0">
              <a:solidFill>
                <a:srgbClr val="FF0000"/>
              </a:solidFill>
            </a:endParaRPr>
          </a:p>
        </p:txBody>
      </p:sp>
    </p:spTree>
    <p:extLst>
      <p:ext uri="{BB962C8B-B14F-4D97-AF65-F5344CB8AC3E}">
        <p14:creationId xmlns:p14="http://schemas.microsoft.com/office/powerpoint/2010/main" val="777589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24113"/>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1030"/>
          <p:cNvSpPr>
            <a:spLocks noGrp="1" noChangeArrowheads="1"/>
          </p:cNvSpPr>
          <p:nvPr>
            <p:ph type="title"/>
          </p:nvPr>
        </p:nvSpPr>
        <p:spPr>
          <a:xfrm>
            <a:off x="685800" y="109538"/>
            <a:ext cx="7772400" cy="1143000"/>
          </a:xfrm>
        </p:spPr>
        <p:txBody>
          <a:bodyPr/>
          <a:lstStyle/>
          <a:p>
            <a:r>
              <a:rPr lang="en-GB" b="1" dirty="0">
                <a:solidFill>
                  <a:srgbClr val="008000"/>
                </a:solidFill>
              </a:rPr>
              <a:t>Accretion</a:t>
            </a:r>
          </a:p>
        </p:txBody>
      </p:sp>
      <p:sp>
        <p:nvSpPr>
          <p:cNvPr id="75783" name="Rectangle 1031"/>
          <p:cNvSpPr>
            <a:spLocks noGrp="1" noChangeArrowheads="1"/>
          </p:cNvSpPr>
          <p:nvPr>
            <p:ph type="body" sz="half" idx="1"/>
          </p:nvPr>
        </p:nvSpPr>
        <p:spPr>
          <a:xfrm>
            <a:off x="152400" y="2211388"/>
            <a:ext cx="3835400" cy="4084637"/>
          </a:xfrm>
        </p:spPr>
        <p:txBody>
          <a:bodyPr/>
          <a:lstStyle/>
          <a:p>
            <a:pPr>
              <a:buFontTx/>
              <a:buNone/>
            </a:pPr>
            <a:endParaRPr lang="en-GB" sz="2400" dirty="0">
              <a:solidFill>
                <a:srgbClr val="FFFF99"/>
              </a:solidFill>
            </a:endParaRPr>
          </a:p>
          <a:p>
            <a:r>
              <a:rPr lang="en-GB" sz="2400" dirty="0">
                <a:solidFill>
                  <a:srgbClr val="008000"/>
                </a:solidFill>
              </a:rPr>
              <a:t>Accreting BH: huge X-ray luminosity close to event horizon </a:t>
            </a:r>
            <a:r>
              <a:rPr lang="en-GB" sz="2400" dirty="0" err="1">
                <a:solidFill>
                  <a:srgbClr val="008000"/>
                </a:solidFill>
              </a:rPr>
              <a:t>R</a:t>
            </a:r>
            <a:r>
              <a:rPr lang="en-GB" sz="2400" baseline="-25000" dirty="0" err="1">
                <a:solidFill>
                  <a:srgbClr val="008000"/>
                </a:solidFill>
              </a:rPr>
              <a:t>s</a:t>
            </a:r>
            <a:endParaRPr lang="en-GB" sz="2400" baseline="30000" dirty="0">
              <a:solidFill>
                <a:srgbClr val="008000"/>
              </a:solidFill>
            </a:endParaRPr>
          </a:p>
          <a:p>
            <a:r>
              <a:rPr lang="en-GB" sz="2400" dirty="0">
                <a:solidFill>
                  <a:srgbClr val="008000"/>
                </a:solidFill>
              </a:rPr>
              <a:t>Emission from region of strong </a:t>
            </a:r>
            <a:r>
              <a:rPr lang="en-GB" sz="2400" dirty="0" err="1">
                <a:solidFill>
                  <a:srgbClr val="008000"/>
                </a:solidFill>
              </a:rPr>
              <a:t>spacetime</a:t>
            </a:r>
            <a:r>
              <a:rPr lang="en-GB" sz="2400" dirty="0">
                <a:solidFill>
                  <a:srgbClr val="008000"/>
                </a:solidFill>
              </a:rPr>
              <a:t> curvature</a:t>
            </a:r>
          </a:p>
          <a:p>
            <a:r>
              <a:rPr lang="en-GB" sz="2400" dirty="0">
                <a:solidFill>
                  <a:srgbClr val="008000"/>
                </a:solidFill>
              </a:rPr>
              <a:t>Observational constraints on strong gravity </a:t>
            </a:r>
            <a:r>
              <a:rPr lang="en-GB" sz="2400" b="1" dirty="0">
                <a:solidFill>
                  <a:srgbClr val="008000"/>
                </a:solidFill>
              </a:rPr>
              <a:t>if </a:t>
            </a:r>
            <a:r>
              <a:rPr lang="en-GB" sz="2400" dirty="0">
                <a:solidFill>
                  <a:srgbClr val="008000"/>
                </a:solidFill>
              </a:rPr>
              <a:t>we can understand accretion! </a:t>
            </a:r>
          </a:p>
        </p:txBody>
      </p:sp>
      <p:sp>
        <p:nvSpPr>
          <p:cNvPr id="75784" name="Rectangle 1032"/>
          <p:cNvSpPr>
            <a:spLocks noChangeArrowheads="1"/>
          </p:cNvSpPr>
          <p:nvPr/>
        </p:nvSpPr>
        <p:spPr bwMode="auto">
          <a:xfrm>
            <a:off x="4122738" y="2395538"/>
            <a:ext cx="4586287" cy="3700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outer cool disc</a:t>
            </a:r>
          </a:p>
          <a:p>
            <a:pPr marL="342900" indent="-342900" algn="l">
              <a:spcBef>
                <a:spcPct val="20000"/>
              </a:spcBef>
              <a:buFontTx/>
              <a:buChar char="•"/>
            </a:pPr>
            <a:r>
              <a:rPr lang="en-GB" dirty="0">
                <a:solidFill>
                  <a:srgbClr val="008000"/>
                </a:solidFill>
              </a:rPr>
              <a:t>Few seed photons, so spectrum is hard</a:t>
            </a:r>
          </a:p>
          <a:p>
            <a:pPr marL="342900" indent="-342900" algn="l">
              <a:spcBef>
                <a:spcPct val="20000"/>
              </a:spcBef>
              <a:buFontTx/>
              <a:buChar char="•"/>
            </a:pPr>
            <a:r>
              <a:rPr lang="en-GB" dirty="0">
                <a:solidFill>
                  <a:srgbClr val="008000"/>
                </a:solidFill>
              </a:rPr>
              <a:t>Jet from large scale height </a:t>
            </a:r>
            <a:r>
              <a:rPr lang="en-GB" dirty="0" smtClean="0">
                <a:solidFill>
                  <a:srgbClr val="008000"/>
                </a:solidFill>
              </a:rPr>
              <a:t>flow</a:t>
            </a:r>
            <a:endParaRPr lang="en-GB" dirty="0">
              <a:solidFill>
                <a:srgbClr val="008000"/>
              </a:solidFill>
            </a:endParaRPr>
          </a:p>
        </p:txBody>
      </p:sp>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76913" y="4343400"/>
            <a:ext cx="914400" cy="990600"/>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Lst>
            <a:ahLst/>
            <a:cxnLst>
              <a:cxn ang="T6">
                <a:pos x="T0" y="T1"/>
              </a:cxn>
              <a:cxn ang="T7">
                <a:pos x="T2" y="T3"/>
              </a:cxn>
              <a:cxn ang="T8">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6096000" y="4075113"/>
            <a:ext cx="2003425" cy="1236662"/>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8000"/>
                </a:solidFill>
              </a:rPr>
              <a:t>Log </a:t>
            </a:r>
            <a:r>
              <a:rPr lang="en-GB" sz="1800">
                <a:solidFill>
                  <a:srgbClr val="008000"/>
                </a:solidFill>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008000"/>
                </a:solidFill>
              </a:rPr>
              <a:t>Log  </a:t>
            </a:r>
            <a:r>
              <a:rPr lang="en-GB" sz="1800" dirty="0">
                <a:solidFill>
                  <a:srgbClr val="008000"/>
                </a:solidFill>
                <a:latin typeface="Symbol" pitchFamily="18" charset="2"/>
              </a:rPr>
              <a:t>n</a:t>
            </a:r>
            <a:r>
              <a:rPr lang="en-GB" sz="1800" dirty="0">
                <a:solidFill>
                  <a:srgbClr val="008000"/>
                </a:solidFill>
              </a:rPr>
              <a:t> </a:t>
            </a:r>
            <a:r>
              <a:rPr lang="en-GB" sz="1800" dirty="0" err="1" smtClean="0">
                <a:solidFill>
                  <a:srgbClr val="008000"/>
                </a:solidFill>
              </a:rPr>
              <a:t>fv</a:t>
            </a:r>
            <a:r>
              <a:rPr lang="en-GB" sz="1800" dirty="0" smtClean="0">
                <a:solidFill>
                  <a:srgbClr val="008000"/>
                </a:solidFill>
              </a:rPr>
              <a:t>(</a:t>
            </a:r>
            <a:r>
              <a:rPr lang="en-GB" sz="1800" dirty="0" smtClean="0">
                <a:solidFill>
                  <a:srgbClr val="008000"/>
                </a:solidFill>
                <a:latin typeface="Symbol" pitchFamily="18" charset="2"/>
              </a:rPr>
              <a:t>n</a:t>
            </a:r>
            <a:r>
              <a:rPr lang="en-GB" sz="1800" dirty="0">
                <a:solidFill>
                  <a:srgbClr val="008000"/>
                </a:solidFill>
                <a:latin typeface="Symbol" pitchFamily="18" charset="2"/>
              </a:rPr>
              <a:t>) </a:t>
            </a:r>
          </a:p>
        </p:txBody>
      </p:sp>
      <p:sp>
        <p:nvSpPr>
          <p:cNvPr id="1434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1"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25884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outer cool disc</a:t>
            </a:r>
          </a:p>
          <a:p>
            <a:pPr marL="342900" indent="-342900" algn="l">
              <a:spcBef>
                <a:spcPct val="20000"/>
              </a:spcBef>
              <a:buFontTx/>
              <a:buChar char="•"/>
            </a:pPr>
            <a:r>
              <a:rPr lang="en-GB" dirty="0">
                <a:solidFill>
                  <a:srgbClr val="008000"/>
                </a:solidFill>
              </a:rPr>
              <a:t>Few seed photons, so spectrum is hard</a:t>
            </a:r>
          </a:p>
          <a:p>
            <a:pPr marL="342900" indent="-342900" algn="l">
              <a:spcBef>
                <a:spcPct val="20000"/>
              </a:spcBef>
              <a:buFontTx/>
              <a:buChar char="•"/>
            </a:pPr>
            <a:r>
              <a:rPr lang="en-GB" dirty="0">
                <a:solidFill>
                  <a:srgbClr val="008000"/>
                </a:solidFill>
              </a:rPr>
              <a:t>Jet from large scale height </a:t>
            </a:r>
            <a:r>
              <a:rPr lang="en-GB" dirty="0" smtClean="0">
                <a:solidFill>
                  <a:srgbClr val="008000"/>
                </a:solidFill>
              </a:rPr>
              <a:t>flow</a:t>
            </a:r>
            <a:endParaRPr lang="en-GB" dirty="0">
              <a:solidFill>
                <a:srgbClr val="008000"/>
              </a:solidFill>
            </a:endParaRPr>
          </a:p>
        </p:txBody>
      </p:sp>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76913" y="4343400"/>
            <a:ext cx="914400" cy="990600"/>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Lst>
            <a:ahLst/>
            <a:cxnLst>
              <a:cxn ang="T6">
                <a:pos x="T0" y="T1"/>
              </a:cxn>
              <a:cxn ang="T7">
                <a:pos x="T2" y="T3"/>
              </a:cxn>
              <a:cxn ang="T8">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6096000" y="4075113"/>
            <a:ext cx="2003425" cy="1236662"/>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8000"/>
                </a:solidFill>
              </a:rPr>
              <a:t>Log </a:t>
            </a:r>
            <a:r>
              <a:rPr lang="en-GB" sz="1800">
                <a:solidFill>
                  <a:srgbClr val="008000"/>
                </a:solidFill>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008000"/>
                </a:solidFill>
              </a:rPr>
              <a:t>Log  </a:t>
            </a:r>
            <a:r>
              <a:rPr lang="en-GB" sz="1800" dirty="0">
                <a:solidFill>
                  <a:srgbClr val="008000"/>
                </a:solidFill>
                <a:latin typeface="Symbol" pitchFamily="18" charset="2"/>
              </a:rPr>
              <a:t>n</a:t>
            </a:r>
            <a:r>
              <a:rPr lang="en-GB" sz="1800" dirty="0">
                <a:solidFill>
                  <a:srgbClr val="008000"/>
                </a:solidFill>
              </a:rPr>
              <a:t> </a:t>
            </a:r>
            <a:r>
              <a:rPr lang="en-GB" sz="1800" dirty="0" err="1" smtClean="0">
                <a:solidFill>
                  <a:srgbClr val="008000"/>
                </a:solidFill>
              </a:rPr>
              <a:t>fv</a:t>
            </a:r>
            <a:r>
              <a:rPr lang="en-GB" sz="1800" dirty="0" smtClean="0">
                <a:solidFill>
                  <a:srgbClr val="008000"/>
                </a:solidFill>
              </a:rPr>
              <a:t>(</a:t>
            </a:r>
            <a:r>
              <a:rPr lang="en-GB" sz="1800" dirty="0" smtClean="0">
                <a:solidFill>
                  <a:srgbClr val="008000"/>
                </a:solidFill>
                <a:latin typeface="Symbol" pitchFamily="18" charset="2"/>
              </a:rPr>
              <a:t>n</a:t>
            </a:r>
            <a:r>
              <a:rPr lang="en-GB" sz="1800" dirty="0">
                <a:solidFill>
                  <a:srgbClr val="008000"/>
                </a:solidFill>
                <a:latin typeface="Symbol" pitchFamily="18" charset="2"/>
              </a:rPr>
              <a:t>) </a:t>
            </a:r>
          </a:p>
        </p:txBody>
      </p:sp>
      <p:sp>
        <p:nvSpPr>
          <p:cNvPr id="1434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1"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Freeform 67"/>
          <p:cNvSpPr>
            <a:spLocks/>
          </p:cNvSpPr>
          <p:nvPr/>
        </p:nvSpPr>
        <p:spPr bwMode="auto">
          <a:xfrm>
            <a:off x="5867400" y="1160463"/>
            <a:ext cx="1770063" cy="1103312"/>
          </a:xfrm>
          <a:custGeom>
            <a:avLst/>
            <a:gdLst>
              <a:gd name="T0" fmla="*/ 0 w 1115"/>
              <a:gd name="T1" fmla="*/ 1103312 h 695"/>
              <a:gd name="T2" fmla="*/ 1724025 w 1115"/>
              <a:gd name="T3" fmla="*/ 755650 h 695"/>
              <a:gd name="T4" fmla="*/ 274638 w 1115"/>
              <a:gd name="T5" fmla="*/ 334962 h 695"/>
              <a:gd name="T6" fmla="*/ 1103313 w 1115"/>
              <a:gd name="T7" fmla="*/ 146050 h 695"/>
              <a:gd name="T8" fmla="*/ 1360488 w 1115"/>
              <a:gd name="T9" fmla="*/ 0 h 6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5" h="695">
                <a:moveTo>
                  <a:pt x="0" y="695"/>
                </a:moveTo>
                <a:cubicBezTo>
                  <a:pt x="181" y="659"/>
                  <a:pt x="1057" y="557"/>
                  <a:pt x="1086" y="476"/>
                </a:cubicBezTo>
                <a:cubicBezTo>
                  <a:pt x="1115" y="395"/>
                  <a:pt x="238" y="275"/>
                  <a:pt x="173" y="211"/>
                </a:cubicBezTo>
                <a:cubicBezTo>
                  <a:pt x="108" y="147"/>
                  <a:pt x="581" y="127"/>
                  <a:pt x="695" y="92"/>
                </a:cubicBezTo>
                <a:cubicBezTo>
                  <a:pt x="809" y="57"/>
                  <a:pt x="823" y="19"/>
                  <a:pt x="857"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4356" name="Freeform 68"/>
          <p:cNvSpPr>
            <a:spLocks/>
          </p:cNvSpPr>
          <p:nvPr/>
        </p:nvSpPr>
        <p:spPr bwMode="auto">
          <a:xfrm>
            <a:off x="6078538" y="1103313"/>
            <a:ext cx="1651000" cy="1155700"/>
          </a:xfrm>
          <a:custGeom>
            <a:avLst/>
            <a:gdLst>
              <a:gd name="T0" fmla="*/ 1651000 w 1040"/>
              <a:gd name="T1" fmla="*/ 1155700 h 728"/>
              <a:gd name="T2" fmla="*/ 46038 w 1040"/>
              <a:gd name="T3" fmla="*/ 841375 h 728"/>
              <a:gd name="T4" fmla="*/ 1376363 w 1040"/>
              <a:gd name="T5" fmla="*/ 387350 h 728"/>
              <a:gd name="T6" fmla="*/ 547688 w 1040"/>
              <a:gd name="T7" fmla="*/ 198438 h 728"/>
              <a:gd name="T8" fmla="*/ 206375 w 1040"/>
              <a:gd name="T9" fmla="*/ 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0" h="728">
                <a:moveTo>
                  <a:pt x="1040" y="728"/>
                </a:moveTo>
                <a:cubicBezTo>
                  <a:pt x="872" y="695"/>
                  <a:pt x="58" y="611"/>
                  <a:pt x="29" y="530"/>
                </a:cubicBezTo>
                <a:cubicBezTo>
                  <a:pt x="0" y="449"/>
                  <a:pt x="814" y="311"/>
                  <a:pt x="867" y="244"/>
                </a:cubicBezTo>
                <a:cubicBezTo>
                  <a:pt x="920" y="177"/>
                  <a:pt x="468" y="166"/>
                  <a:pt x="345" y="125"/>
                </a:cubicBezTo>
                <a:cubicBezTo>
                  <a:pt x="222" y="84"/>
                  <a:pt x="175" y="26"/>
                  <a:pt x="130"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4357" name="Line 69"/>
          <p:cNvSpPr>
            <a:spLocks noChangeShapeType="1"/>
          </p:cNvSpPr>
          <p:nvPr/>
        </p:nvSpPr>
        <p:spPr bwMode="auto">
          <a:xfrm flipV="1">
            <a:off x="6835775" y="1030288"/>
            <a:ext cx="0" cy="4064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Tree>
    <p:extLst>
      <p:ext uri="{BB962C8B-B14F-4D97-AF65-F5344CB8AC3E}">
        <p14:creationId xmlns:p14="http://schemas.microsoft.com/office/powerpoint/2010/main" val="1324731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Moving disc</a:t>
            </a:r>
            <a:endParaRPr lang="en-GB" sz="4400" b="1" dirty="0">
              <a:solidFill>
                <a:srgbClr val="008000"/>
              </a:solidFill>
            </a:endParaRPr>
          </a:p>
        </p:txBody>
      </p:sp>
      <p:pic>
        <p:nvPicPr>
          <p:cNvPr id="368644" name="Picture 4" descr="anim0000"/>
          <p:cNvPicPr>
            <a:picLocks noChangeAspect="1" noChangeArrowheads="1"/>
          </p:cNvPicPr>
          <p:nvPr/>
        </p:nvPicPr>
        <p:blipFill rotWithShape="1">
          <a:blip r:embed="rId2">
            <a:extLst>
              <a:ext uri="{28A0092B-C50C-407E-A947-70E740481C1C}">
                <a14:useLocalDpi xmlns:a14="http://schemas.microsoft.com/office/drawing/2010/main" val="0"/>
              </a:ext>
            </a:extLst>
          </a:blip>
          <a:srcRect t="53993" r="67101" b="3293"/>
          <a:stretch/>
        </p:blipFill>
        <p:spPr bwMode="auto">
          <a:xfrm>
            <a:off x="322263" y="3286125"/>
            <a:ext cx="2770981"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rotWithShape="1">
          <a:blip r:embed="rId3">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6" name="Picture 6" descr="anim0002"/>
          <p:cNvPicPr>
            <a:picLocks noChangeAspect="1" noChangeArrowheads="1"/>
          </p:cNvPicPr>
          <p:nvPr/>
        </p:nvPicPr>
        <p:blipFill rotWithShape="1">
          <a:blip r:embed="rId4">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7" name="Picture 7" descr="anim0003"/>
          <p:cNvPicPr>
            <a:picLocks noChangeAspect="1" noChangeArrowheads="1"/>
          </p:cNvPicPr>
          <p:nvPr/>
        </p:nvPicPr>
        <p:blipFill rotWithShape="1">
          <a:blip r:embed="rId5">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8" name="Picture 8" descr="anim0004"/>
          <p:cNvPicPr>
            <a:picLocks noChangeAspect="1" noChangeArrowheads="1"/>
          </p:cNvPicPr>
          <p:nvPr/>
        </p:nvPicPr>
        <p:blipFill rotWithShape="1">
          <a:blip r:embed="rId6">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9" name="Picture 9" descr="anim0005"/>
          <p:cNvPicPr>
            <a:picLocks noChangeAspect="1" noChangeArrowheads="1"/>
          </p:cNvPicPr>
          <p:nvPr/>
        </p:nvPicPr>
        <p:blipFill rotWithShape="1">
          <a:blip r:embed="rId7">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0" name="Picture 10" descr="anim0006"/>
          <p:cNvPicPr>
            <a:picLocks noChangeAspect="1" noChangeArrowheads="1"/>
          </p:cNvPicPr>
          <p:nvPr/>
        </p:nvPicPr>
        <p:blipFill rotWithShape="1">
          <a:blip r:embed="rId8">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1" name="Picture 11" descr="anim0007"/>
          <p:cNvPicPr>
            <a:picLocks noChangeAspect="1" noChangeArrowheads="1"/>
          </p:cNvPicPr>
          <p:nvPr/>
        </p:nvPicPr>
        <p:blipFill rotWithShape="1">
          <a:blip r:embed="rId9">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2" name="Picture 12" descr="anim0008"/>
          <p:cNvPicPr>
            <a:picLocks noChangeAspect="1" noChangeArrowheads="1"/>
          </p:cNvPicPr>
          <p:nvPr/>
        </p:nvPicPr>
        <p:blipFill rotWithShape="1">
          <a:blip r:embed="rId10">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p:cNvSpPr>
            <a:spLocks noGrp="1" noChangeArrowheads="1"/>
          </p:cNvSpPr>
          <p:nvPr>
            <p:ph type="body" sz="half" idx="1"/>
          </p:nvPr>
        </p:nvSpPr>
        <p:spPr>
          <a:xfrm>
            <a:off x="0" y="812800"/>
            <a:ext cx="9144000" cy="5162550"/>
          </a:xfrm>
          <a:noFill/>
        </p:spPr>
        <p:txBody>
          <a:bodyPr/>
          <a:lstStyle/>
          <a:p>
            <a:pPr eaLnBrk="1" hangingPunct="1"/>
            <a:r>
              <a:rPr lang="en-GB" sz="2400" dirty="0" smtClean="0">
                <a:solidFill>
                  <a:srgbClr val="008000"/>
                </a:solidFill>
              </a:rPr>
              <a:t>Disc closer in, more soft photons from disc so softer spectra </a:t>
            </a:r>
          </a:p>
          <a:p>
            <a:pPr eaLnBrk="1" hangingPunct="1"/>
            <a:r>
              <a:rPr lang="en-GB" sz="2400" dirty="0" smtClean="0">
                <a:solidFill>
                  <a:srgbClr val="008000"/>
                </a:solidFill>
              </a:rPr>
              <a:t>Especially when overlaps with hot flow. Decrease radius, increase overlap, increases seed photons dramatically</a:t>
            </a:r>
          </a:p>
          <a:p>
            <a:pPr eaLnBrk="1" hangingPunct="1"/>
            <a:r>
              <a:rPr lang="en-GB" sz="2400" dirty="0" smtClean="0">
                <a:solidFill>
                  <a:srgbClr val="008000"/>
                </a:solidFill>
              </a:rPr>
              <a:t>Disc down to last stable orbit and collapse of hot flow gives physical mechanism for hard/soft transition + jet collapse</a:t>
            </a:r>
          </a:p>
          <a:p>
            <a:pPr eaLnBrk="1" hangingPunct="1"/>
            <a:r>
              <a:rPr lang="en-GB" sz="2400" dirty="0" smtClean="0">
                <a:solidFill>
                  <a:srgbClr val="008000"/>
                </a:solidFill>
                <a:cs typeface="Times New Roman" pitchFamily="18" charset="0"/>
              </a:rPr>
              <a:t>Restarts at very high L/</a:t>
            </a:r>
            <a:r>
              <a:rPr lang="en-GB" sz="2400" dirty="0" err="1" smtClean="0">
                <a:solidFill>
                  <a:srgbClr val="008000"/>
                </a:solidFill>
                <a:cs typeface="Times New Roman" pitchFamily="18" charset="0"/>
              </a:rPr>
              <a:t>LEdd</a:t>
            </a:r>
            <a:r>
              <a:rPr lang="en-GB" sz="2400" dirty="0" smtClean="0">
                <a:solidFill>
                  <a:srgbClr val="008000"/>
                </a:solidFill>
                <a:cs typeface="Times New Roman" pitchFamily="18" charset="0"/>
              </a:rPr>
              <a:t>? Where radiation pressure truncates?</a:t>
            </a:r>
          </a:p>
        </p:txBody>
      </p:sp>
      <p:grpSp>
        <p:nvGrpSpPr>
          <p:cNvPr id="44" name="Group 43"/>
          <p:cNvGrpSpPr/>
          <p:nvPr/>
        </p:nvGrpSpPr>
        <p:grpSpPr>
          <a:xfrm>
            <a:off x="5974269" y="3308194"/>
            <a:ext cx="2943552" cy="3416455"/>
            <a:chOff x="279400" y="-13009"/>
            <a:chExt cx="5329238" cy="6831929"/>
          </a:xfrm>
        </p:grpSpPr>
        <p:grpSp>
          <p:nvGrpSpPr>
            <p:cNvPr id="45" name="Group 95"/>
            <p:cNvGrpSpPr>
              <a:grpSpLocks/>
            </p:cNvGrpSpPr>
            <p:nvPr/>
          </p:nvGrpSpPr>
          <p:grpSpPr bwMode="auto">
            <a:xfrm>
              <a:off x="576263" y="1662720"/>
              <a:ext cx="4795837" cy="1366837"/>
              <a:chOff x="363" y="860"/>
              <a:chExt cx="3021" cy="861"/>
            </a:xfrm>
          </p:grpSpPr>
          <p:sp>
            <p:nvSpPr>
              <p:cNvPr id="102" name="AutoShape 76"/>
              <p:cNvSpPr>
                <a:spLocks noChangeArrowheads="1"/>
              </p:cNvSpPr>
              <p:nvPr/>
            </p:nvSpPr>
            <p:spPr bwMode="auto">
              <a:xfrm rot="5400000">
                <a:off x="476"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AutoShape 75"/>
              <p:cNvSpPr>
                <a:spLocks noChangeArrowheads="1"/>
              </p:cNvSpPr>
              <p:nvPr/>
            </p:nvSpPr>
            <p:spPr bwMode="auto">
              <a:xfrm rot="16200000" flipH="1">
                <a:off x="2409"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Oval 17"/>
              <p:cNvSpPr>
                <a:spLocks noChangeArrowheads="1"/>
              </p:cNvSpPr>
              <p:nvPr/>
            </p:nvSpPr>
            <p:spPr bwMode="auto">
              <a:xfrm>
                <a:off x="2571"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5" name="Oval 18"/>
              <p:cNvSpPr>
                <a:spLocks noChangeArrowheads="1"/>
              </p:cNvSpPr>
              <p:nvPr/>
            </p:nvSpPr>
            <p:spPr bwMode="auto">
              <a:xfrm>
                <a:off x="1075"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6" name="Oval 19"/>
              <p:cNvSpPr>
                <a:spLocks noChangeArrowheads="1"/>
              </p:cNvSpPr>
              <p:nvPr/>
            </p:nvSpPr>
            <p:spPr bwMode="auto">
              <a:xfrm>
                <a:off x="2336" y="1270"/>
                <a:ext cx="181" cy="18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nvGrpSpPr>
              <p:cNvPr id="107" name="Group 8"/>
              <p:cNvGrpSpPr>
                <a:grpSpLocks/>
              </p:cNvGrpSpPr>
              <p:nvPr/>
            </p:nvGrpSpPr>
            <p:grpSpPr bwMode="auto">
              <a:xfrm>
                <a:off x="485" y="1200"/>
                <a:ext cx="2711" cy="182"/>
                <a:chOff x="668" y="572"/>
                <a:chExt cx="4389" cy="317"/>
              </a:xfrm>
            </p:grpSpPr>
            <p:sp>
              <p:nvSpPr>
                <p:cNvPr id="108" name="Oval 9"/>
                <p:cNvSpPr>
                  <a:spLocks noChangeArrowheads="1"/>
                </p:cNvSpPr>
                <p:nvPr/>
              </p:nvSpPr>
              <p:spPr bwMode="auto">
                <a:xfrm>
                  <a:off x="2747" y="618"/>
                  <a:ext cx="228"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AutoShape 10"/>
                <p:cNvSpPr>
                  <a:spLocks noChangeArrowheads="1"/>
                </p:cNvSpPr>
                <p:nvPr/>
              </p:nvSpPr>
              <p:spPr bwMode="auto">
                <a:xfrm rot="5400000">
                  <a:off x="3935" y="-232"/>
                  <a:ext cx="317" cy="1926"/>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AutoShape 11"/>
                <p:cNvSpPr>
                  <a:spLocks noChangeArrowheads="1"/>
                </p:cNvSpPr>
                <p:nvPr/>
              </p:nvSpPr>
              <p:spPr bwMode="auto">
                <a:xfrm rot="5400000" flipH="1" flipV="1">
                  <a:off x="1469" y="-229"/>
                  <a:ext cx="317" cy="1919"/>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6" name="Group 45"/>
            <p:cNvGrpSpPr/>
            <p:nvPr/>
          </p:nvGrpSpPr>
          <p:grpSpPr>
            <a:xfrm>
              <a:off x="776288" y="4940907"/>
              <a:ext cx="4297362" cy="649288"/>
              <a:chOff x="776288" y="4619625"/>
              <a:chExt cx="4297362" cy="649288"/>
            </a:xfrm>
          </p:grpSpPr>
          <p:sp>
            <p:nvSpPr>
              <p:cNvPr id="98" name="Oval 45"/>
              <p:cNvSpPr>
                <a:spLocks noChangeArrowheads="1"/>
              </p:cNvSpPr>
              <p:nvPr/>
            </p:nvSpPr>
            <p:spPr bwMode="auto">
              <a:xfrm>
                <a:off x="1476375" y="4619625"/>
                <a:ext cx="2879725" cy="649288"/>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9" name="Oval 50"/>
              <p:cNvSpPr>
                <a:spLocks noChangeArrowheads="1"/>
              </p:cNvSpPr>
              <p:nvPr/>
            </p:nvSpPr>
            <p:spPr bwMode="auto">
              <a:xfrm>
                <a:off x="2808288" y="484187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AutoShape 51"/>
              <p:cNvSpPr>
                <a:spLocks noChangeArrowheads="1"/>
              </p:cNvSpPr>
              <p:nvPr/>
            </p:nvSpPr>
            <p:spPr bwMode="auto">
              <a:xfrm rot="5400000">
                <a:off x="4237831" y="4253707"/>
                <a:ext cx="288925" cy="138271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AutoShape 52"/>
              <p:cNvSpPr>
                <a:spLocks noChangeArrowheads="1"/>
              </p:cNvSpPr>
              <p:nvPr/>
            </p:nvSpPr>
            <p:spPr bwMode="auto">
              <a:xfrm rot="5400000" flipH="1" flipV="1">
                <a:off x="1328738" y="4238625"/>
                <a:ext cx="288925" cy="1393825"/>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 name="Group 46"/>
            <p:cNvGrpSpPr/>
            <p:nvPr/>
          </p:nvGrpSpPr>
          <p:grpSpPr>
            <a:xfrm>
              <a:off x="769938" y="2775557"/>
              <a:ext cx="4303712" cy="1892300"/>
              <a:chOff x="769938" y="2454275"/>
              <a:chExt cx="4303712" cy="1892300"/>
            </a:xfrm>
          </p:grpSpPr>
          <p:sp>
            <p:nvSpPr>
              <p:cNvPr id="77" name="Oval 28"/>
              <p:cNvSpPr>
                <a:spLocks noChangeArrowheads="1"/>
              </p:cNvSpPr>
              <p:nvPr/>
            </p:nvSpPr>
            <p:spPr bwMode="auto">
              <a:xfrm>
                <a:off x="2016125" y="3140750"/>
                <a:ext cx="1803400" cy="519351"/>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78" name="Oval 79"/>
              <p:cNvSpPr>
                <a:spLocks noChangeArrowheads="1"/>
              </p:cNvSpPr>
              <p:nvPr/>
            </p:nvSpPr>
            <p:spPr bwMode="auto">
              <a:xfrm>
                <a:off x="1763713" y="30510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79" name="Oval 80"/>
              <p:cNvSpPr>
                <a:spLocks noChangeArrowheads="1"/>
              </p:cNvSpPr>
              <p:nvPr/>
            </p:nvSpPr>
            <p:spPr bwMode="auto">
              <a:xfrm>
                <a:off x="176371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0" name="Oval 81"/>
              <p:cNvSpPr>
                <a:spLocks noChangeArrowheads="1"/>
              </p:cNvSpPr>
              <p:nvPr/>
            </p:nvSpPr>
            <p:spPr bwMode="auto">
              <a:xfrm>
                <a:off x="205105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1" name="Oval 82"/>
              <p:cNvSpPr>
                <a:spLocks noChangeArrowheads="1"/>
              </p:cNvSpPr>
              <p:nvPr/>
            </p:nvSpPr>
            <p:spPr bwMode="auto">
              <a:xfrm>
                <a:off x="19796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2" name="Oval 83"/>
              <p:cNvSpPr>
                <a:spLocks noChangeArrowheads="1"/>
              </p:cNvSpPr>
              <p:nvPr/>
            </p:nvSpPr>
            <p:spPr bwMode="auto">
              <a:xfrm>
                <a:off x="21955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3" name="Oval 84"/>
              <p:cNvSpPr>
                <a:spLocks noChangeArrowheads="1"/>
              </p:cNvSpPr>
              <p:nvPr/>
            </p:nvSpPr>
            <p:spPr bwMode="auto">
              <a:xfrm>
                <a:off x="2339975"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4" name="Oval 85"/>
              <p:cNvSpPr>
                <a:spLocks noChangeArrowheads="1"/>
              </p:cNvSpPr>
              <p:nvPr/>
            </p:nvSpPr>
            <p:spPr bwMode="auto">
              <a:xfrm>
                <a:off x="3097213" y="314313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5" name="Oval 86"/>
              <p:cNvSpPr>
                <a:spLocks noChangeArrowheads="1"/>
              </p:cNvSpPr>
              <p:nvPr/>
            </p:nvSpPr>
            <p:spPr bwMode="auto">
              <a:xfrm>
                <a:off x="1917700" y="318440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6" name="Oval 87"/>
              <p:cNvSpPr>
                <a:spLocks noChangeArrowheads="1"/>
              </p:cNvSpPr>
              <p:nvPr/>
            </p:nvSpPr>
            <p:spPr bwMode="auto">
              <a:xfrm>
                <a:off x="327660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7" name="Oval 88"/>
              <p:cNvSpPr>
                <a:spLocks noChangeArrowheads="1"/>
              </p:cNvSpPr>
              <p:nvPr/>
            </p:nvSpPr>
            <p:spPr bwMode="auto">
              <a:xfrm>
                <a:off x="3348038" y="3122494"/>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8" name="Oval 89"/>
              <p:cNvSpPr>
                <a:spLocks noChangeArrowheads="1"/>
              </p:cNvSpPr>
              <p:nvPr/>
            </p:nvSpPr>
            <p:spPr bwMode="auto">
              <a:xfrm>
                <a:off x="3492500" y="32669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9" name="Oval 90"/>
              <p:cNvSpPr>
                <a:spLocks noChangeArrowheads="1"/>
              </p:cNvSpPr>
              <p:nvPr/>
            </p:nvSpPr>
            <p:spPr bwMode="auto">
              <a:xfrm>
                <a:off x="364966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0" name="Oval 91"/>
              <p:cNvSpPr>
                <a:spLocks noChangeArrowheads="1"/>
              </p:cNvSpPr>
              <p:nvPr/>
            </p:nvSpPr>
            <p:spPr bwMode="auto">
              <a:xfrm>
                <a:off x="3851275" y="3266956"/>
                <a:ext cx="288925"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1" name="Oval 92"/>
              <p:cNvSpPr>
                <a:spLocks noChangeArrowheads="1"/>
              </p:cNvSpPr>
              <p:nvPr/>
            </p:nvSpPr>
            <p:spPr bwMode="auto">
              <a:xfrm>
                <a:off x="3635375" y="3079631"/>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2" name="Oval 93"/>
              <p:cNvSpPr>
                <a:spLocks noChangeArrowheads="1"/>
              </p:cNvSpPr>
              <p:nvPr/>
            </p:nvSpPr>
            <p:spPr bwMode="auto">
              <a:xfrm>
                <a:off x="3924300" y="30510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3"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4"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5"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6"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7"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grpSp>
        <p:grpSp>
          <p:nvGrpSpPr>
            <p:cNvPr id="48" name="Group 47"/>
            <p:cNvGrpSpPr/>
            <p:nvPr/>
          </p:nvGrpSpPr>
          <p:grpSpPr>
            <a:xfrm>
              <a:off x="279400" y="6169632"/>
              <a:ext cx="5329238" cy="649288"/>
              <a:chOff x="279400" y="5848350"/>
              <a:chExt cx="5329238" cy="649288"/>
            </a:xfrm>
          </p:grpSpPr>
          <p:sp>
            <p:nvSpPr>
              <p:cNvPr id="73" name="Oval 102"/>
              <p:cNvSpPr>
                <a:spLocks noChangeArrowheads="1"/>
              </p:cNvSpPr>
              <p:nvPr/>
            </p:nvSpPr>
            <p:spPr bwMode="auto">
              <a:xfrm>
                <a:off x="279400" y="5848350"/>
                <a:ext cx="5329238" cy="649288"/>
              </a:xfrm>
              <a:prstGeom prst="ellipse">
                <a:avLst/>
              </a:prstGeom>
              <a:gradFill rotWithShape="0">
                <a:gsLst>
                  <a:gs pos="0">
                    <a:srgbClr val="0066FF">
                      <a:alpha val="39999"/>
                    </a:srgbClr>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4" name="Oval 105"/>
              <p:cNvSpPr>
                <a:spLocks noChangeArrowheads="1"/>
              </p:cNvSpPr>
              <p:nvPr/>
            </p:nvSpPr>
            <p:spPr bwMode="auto">
              <a:xfrm>
                <a:off x="2794000" y="6065838"/>
                <a:ext cx="223838" cy="2079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AutoShape 106"/>
              <p:cNvSpPr>
                <a:spLocks noChangeArrowheads="1"/>
              </p:cNvSpPr>
              <p:nvPr/>
            </p:nvSpPr>
            <p:spPr bwMode="auto">
              <a:xfrm rot="5400000">
                <a:off x="4542631" y="5795169"/>
                <a:ext cx="288925" cy="750888"/>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AutoShape 107"/>
              <p:cNvSpPr>
                <a:spLocks noChangeArrowheads="1"/>
              </p:cNvSpPr>
              <p:nvPr/>
            </p:nvSpPr>
            <p:spPr bwMode="auto">
              <a:xfrm rot="16200000" flipH="1">
                <a:off x="996156" y="5799932"/>
                <a:ext cx="288925" cy="74136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9" name="Group 48"/>
            <p:cNvGrpSpPr/>
            <p:nvPr/>
          </p:nvGrpSpPr>
          <p:grpSpPr>
            <a:xfrm>
              <a:off x="574675" y="-13009"/>
              <a:ext cx="4797425" cy="1892300"/>
              <a:chOff x="574675" y="-13009"/>
              <a:chExt cx="4797425" cy="1892300"/>
            </a:xfrm>
          </p:grpSpPr>
          <p:sp>
            <p:nvSpPr>
              <p:cNvPr id="50"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53"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4"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5"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6"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7"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8"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59"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0"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1"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62"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3"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4"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5"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6"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7"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8"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72"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grpSp>
    </p:spTree>
    <p:extLst>
      <p:ext uri="{BB962C8B-B14F-4D97-AF65-F5344CB8AC3E}">
        <p14:creationId xmlns:p14="http://schemas.microsoft.com/office/powerpoint/2010/main" val="220825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p:cNvSpPr txBox="1">
            <a:spLocks noChangeArrowheads="1"/>
          </p:cNvSpPr>
          <p:nvPr/>
        </p:nvSpPr>
        <p:spPr bwMode="auto">
          <a:xfrm>
            <a:off x="6723484" y="5837947"/>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err="1" smtClean="0">
                <a:solidFill>
                  <a:srgbClr val="008000"/>
                </a:solidFill>
              </a:rPr>
              <a:t>Ibragimov</a:t>
            </a:r>
            <a:r>
              <a:rPr lang="en-GB" sz="1600" dirty="0" smtClean="0">
                <a:solidFill>
                  <a:srgbClr val="008000"/>
                </a:solidFill>
              </a:rPr>
              <a:t> et al 2005</a:t>
            </a:r>
            <a:endParaRPr lang="en-GB" sz="1600" dirty="0">
              <a:solidFill>
                <a:srgbClr val="008000"/>
              </a:solidFill>
            </a:endParaRPr>
          </a:p>
        </p:txBody>
      </p:sp>
      <p:sp>
        <p:nvSpPr>
          <p:cNvPr id="140292" name="Rectangle 4"/>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Compton spectrum softens</a:t>
            </a:r>
            <a:endParaRPr lang="en-GB" sz="4400" b="1" dirty="0">
              <a:solidFill>
                <a:srgbClr val="008000"/>
              </a:solidFill>
            </a:endParaRPr>
          </a:p>
        </p:txBody>
      </p:sp>
      <p:pic>
        <p:nvPicPr>
          <p:cNvPr id="448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41"/>
          <a:stretch/>
        </p:blipFill>
        <p:spPr bwMode="auto">
          <a:xfrm>
            <a:off x="709613" y="1397479"/>
            <a:ext cx="7772400" cy="43049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84827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D:\chris\talks\gifs\colcol_bh_data_model.png"/>
          <p:cNvPicPr>
            <a:picLocks noChangeAspect="1" noChangeArrowheads="1"/>
          </p:cNvPicPr>
          <p:nvPr/>
        </p:nvPicPr>
        <p:blipFill>
          <a:blip r:embed="rId2" cstate="print">
            <a:extLst>
              <a:ext uri="{28A0092B-C50C-407E-A947-70E740481C1C}">
                <a14:useLocalDpi xmlns:a14="http://schemas.microsoft.com/office/drawing/2010/main" val="0"/>
              </a:ext>
            </a:extLst>
          </a:blip>
          <a:srcRect t="13466" r="47644" b="57228"/>
          <a:stretch>
            <a:fillRect/>
          </a:stretch>
        </p:blipFill>
        <p:spPr bwMode="auto">
          <a:xfrm>
            <a:off x="3914775" y="2644775"/>
            <a:ext cx="4968875" cy="3937000"/>
          </a:xfrm>
          <a:prstGeom prst="rect">
            <a:avLst/>
          </a:prstGeom>
          <a:noFill/>
          <a:extLst>
            <a:ext uri="{909E8E84-426E-40DD-AFC4-6F175D3DCCD1}">
              <a14:hiddenFill xmlns:a14="http://schemas.microsoft.com/office/drawing/2010/main">
                <a:solidFill>
                  <a:srgbClr val="FFFFFF"/>
                </a:solidFill>
              </a14:hiddenFill>
            </a:ext>
          </a:extLst>
        </p:spPr>
      </p:pic>
      <p:sp>
        <p:nvSpPr>
          <p:cNvPr id="131075" name="Text Box 3"/>
          <p:cNvSpPr txBox="1">
            <a:spLocks noChangeArrowheads="1"/>
          </p:cNvSpPr>
          <p:nvPr/>
        </p:nvSpPr>
        <p:spPr bwMode="auto">
          <a:xfrm>
            <a:off x="7056438" y="2678113"/>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rgbClr val="FF6600"/>
                </a:solidFill>
                <a:latin typeface="Times New Roman" pitchFamily="18" charset="0"/>
              </a:rPr>
              <a:t>1.5</a:t>
            </a:r>
          </a:p>
        </p:txBody>
      </p:sp>
      <p:sp>
        <p:nvSpPr>
          <p:cNvPr id="131076" name="Text Box 4"/>
          <p:cNvSpPr txBox="1">
            <a:spLocks noChangeArrowheads="1"/>
          </p:cNvSpPr>
          <p:nvPr/>
        </p:nvSpPr>
        <p:spPr bwMode="auto">
          <a:xfrm>
            <a:off x="6224588" y="2678113"/>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rgbClr val="FF6600"/>
                </a:solidFill>
                <a:latin typeface="Times New Roman" pitchFamily="18" charset="0"/>
              </a:rPr>
              <a:t>3.0</a:t>
            </a:r>
          </a:p>
        </p:txBody>
      </p:sp>
      <p:sp>
        <p:nvSpPr>
          <p:cNvPr id="131077" name="Text Box 5"/>
          <p:cNvSpPr txBox="1">
            <a:spLocks noChangeArrowheads="1"/>
          </p:cNvSpPr>
          <p:nvPr/>
        </p:nvSpPr>
        <p:spPr bwMode="auto">
          <a:xfrm>
            <a:off x="5424488" y="2678113"/>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rgbClr val="FF6600"/>
                </a:solidFill>
                <a:latin typeface="Times New Roman" pitchFamily="18" charset="0"/>
              </a:rPr>
              <a:t>4.5</a:t>
            </a:r>
          </a:p>
        </p:txBody>
      </p:sp>
      <p:sp>
        <p:nvSpPr>
          <p:cNvPr id="131079" name="Rectangle 7"/>
          <p:cNvSpPr>
            <a:spLocks noChangeArrowheads="1"/>
          </p:cNvSpPr>
          <p:nvPr/>
        </p:nvSpPr>
        <p:spPr bwMode="auto">
          <a:xfrm>
            <a:off x="3922713" y="2654300"/>
            <a:ext cx="693737" cy="3925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80" name="Rectangle 8"/>
          <p:cNvSpPr>
            <a:spLocks noGrp="1" noChangeArrowheads="1"/>
          </p:cNvSpPr>
          <p:nvPr>
            <p:ph type="title"/>
          </p:nvPr>
        </p:nvSpPr>
        <p:spPr>
          <a:xfrm>
            <a:off x="685800" y="109538"/>
            <a:ext cx="7772400" cy="1143000"/>
          </a:xfrm>
        </p:spPr>
        <p:txBody>
          <a:bodyPr/>
          <a:lstStyle/>
          <a:p>
            <a:r>
              <a:rPr lang="en-GB" b="1">
                <a:solidFill>
                  <a:srgbClr val="008000"/>
                </a:solidFill>
              </a:rPr>
              <a:t>Observed GBH spectra</a:t>
            </a:r>
          </a:p>
        </p:txBody>
      </p:sp>
      <p:sp>
        <p:nvSpPr>
          <p:cNvPr id="131081" name="Rectangle 9"/>
          <p:cNvSpPr>
            <a:spLocks noChangeArrowheads="1"/>
          </p:cNvSpPr>
          <p:nvPr/>
        </p:nvSpPr>
        <p:spPr bwMode="auto">
          <a:xfrm>
            <a:off x="5026025" y="1257300"/>
            <a:ext cx="4289425"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a:solidFill>
                  <a:srgbClr val="008000"/>
                </a:solidFill>
                <a:latin typeface="Times New Roman" pitchFamily="18" charset="0"/>
              </a:rPr>
              <a:t>Truncated disc</a:t>
            </a:r>
            <a:r>
              <a:rPr lang="en-GB">
                <a:solidFill>
                  <a:srgbClr val="008000"/>
                </a:solidFill>
                <a:latin typeface="Times New Roman" pitchFamily="18" charset="0"/>
                <a:sym typeface="Symbol" pitchFamily="18" charset="2"/>
              </a:rPr>
              <a:t></a:t>
            </a:r>
            <a:r>
              <a:rPr lang="en-GB">
                <a:solidFill>
                  <a:srgbClr val="008000"/>
                </a:solidFill>
                <a:latin typeface="Times New Roman" pitchFamily="18" charset="0"/>
              </a:rPr>
              <a:t> R</a:t>
            </a:r>
            <a:r>
              <a:rPr lang="en-GB" baseline="-25000">
                <a:solidFill>
                  <a:srgbClr val="008000"/>
                </a:solidFill>
                <a:latin typeface="Times New Roman" pitchFamily="18" charset="0"/>
              </a:rPr>
              <a:t>ms</a:t>
            </a:r>
            <a:r>
              <a:rPr lang="en-GB">
                <a:solidFill>
                  <a:srgbClr val="008000"/>
                </a:solidFill>
                <a:latin typeface="Times New Roman" pitchFamily="18" charset="0"/>
              </a:rPr>
              <a:t>  qualitative and quantitative</a:t>
            </a:r>
            <a:endParaRPr lang="en-GB" baseline="-25000">
              <a:solidFill>
                <a:srgbClr val="008000"/>
              </a:solidFill>
              <a:latin typeface="Times New Roman" pitchFamily="18" charset="0"/>
            </a:endParaRPr>
          </a:p>
        </p:txBody>
      </p:sp>
      <p:sp>
        <p:nvSpPr>
          <p:cNvPr id="131082" name="Rectangle 10"/>
          <p:cNvSpPr>
            <a:spLocks noChangeArrowheads="1"/>
          </p:cNvSpPr>
          <p:nvPr/>
        </p:nvSpPr>
        <p:spPr bwMode="auto">
          <a:xfrm>
            <a:off x="4763" y="1252538"/>
            <a:ext cx="5114925" cy="121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latin typeface="Times New Roman" pitchFamily="18" charset="0"/>
              </a:rPr>
              <a:t>RXTE archive of many GBH </a:t>
            </a:r>
          </a:p>
          <a:p>
            <a:pPr marL="342900" indent="-342900" algn="l">
              <a:lnSpc>
                <a:spcPct val="90000"/>
              </a:lnSpc>
              <a:spcBef>
                <a:spcPct val="20000"/>
              </a:spcBef>
              <a:buFontTx/>
              <a:buChar char="•"/>
            </a:pPr>
            <a:r>
              <a:rPr lang="en-GB" dirty="0">
                <a:solidFill>
                  <a:srgbClr val="008000"/>
                </a:solidFill>
                <a:latin typeface="Times New Roman" pitchFamily="18" charset="0"/>
              </a:rPr>
              <a:t>Same spectral evolution                    10</a:t>
            </a:r>
            <a:r>
              <a:rPr lang="en-GB" baseline="30000" dirty="0">
                <a:solidFill>
                  <a:srgbClr val="008000"/>
                </a:solidFill>
                <a:latin typeface="Times New Roman" pitchFamily="18" charset="0"/>
              </a:rPr>
              <a:t>-3</a:t>
            </a:r>
            <a:r>
              <a:rPr lang="en-GB" dirty="0">
                <a:solidFill>
                  <a:srgbClr val="008000"/>
                </a:solidFill>
                <a:latin typeface="Times New Roman" pitchFamily="18" charset="0"/>
              </a:rPr>
              <a:t> &lt; L/</a:t>
            </a:r>
            <a:r>
              <a:rPr lang="en-GB" dirty="0" err="1">
                <a:solidFill>
                  <a:srgbClr val="008000"/>
                </a:solidFill>
                <a:latin typeface="Times New Roman" pitchFamily="18" charset="0"/>
              </a:rPr>
              <a:t>L</a:t>
            </a:r>
            <a:r>
              <a:rPr lang="en-GB" baseline="-25000" dirty="0" err="1">
                <a:solidFill>
                  <a:srgbClr val="008000"/>
                </a:solidFill>
                <a:latin typeface="Times New Roman" pitchFamily="18" charset="0"/>
              </a:rPr>
              <a:t>Edd</a:t>
            </a:r>
            <a:r>
              <a:rPr lang="en-GB" baseline="-25000" dirty="0">
                <a:solidFill>
                  <a:srgbClr val="008000"/>
                </a:solidFill>
                <a:latin typeface="Times New Roman" pitchFamily="18" charset="0"/>
              </a:rPr>
              <a:t> </a:t>
            </a:r>
            <a:r>
              <a:rPr lang="en-GB" dirty="0">
                <a:solidFill>
                  <a:srgbClr val="008000"/>
                </a:solidFill>
                <a:latin typeface="Times New Roman" pitchFamily="18" charset="0"/>
              </a:rPr>
              <a:t>&lt; 1</a:t>
            </a:r>
            <a:endParaRPr lang="en-GB" baseline="-25000" dirty="0">
              <a:solidFill>
                <a:srgbClr val="008000"/>
              </a:solidFill>
              <a:latin typeface="Times New Roman" pitchFamily="18" charset="0"/>
            </a:endParaRPr>
          </a:p>
          <a:p>
            <a:pPr marL="342900" indent="-342900" algn="l">
              <a:lnSpc>
                <a:spcPct val="90000"/>
              </a:lnSpc>
              <a:spcBef>
                <a:spcPct val="20000"/>
              </a:spcBef>
              <a:buFontTx/>
              <a:buChar char="•"/>
            </a:pPr>
            <a:endParaRPr lang="en-GB" baseline="-25000" dirty="0">
              <a:solidFill>
                <a:srgbClr val="008000"/>
              </a:solidFill>
              <a:latin typeface="Times New Roman" pitchFamily="18" charset="0"/>
            </a:endParaRPr>
          </a:p>
        </p:txBody>
      </p:sp>
      <p:sp>
        <p:nvSpPr>
          <p:cNvPr id="131083" name="AutoShape 11"/>
          <p:cNvSpPr>
            <a:spLocks noChangeArrowheads="1"/>
          </p:cNvSpPr>
          <p:nvPr/>
        </p:nvSpPr>
        <p:spPr bwMode="auto">
          <a:xfrm>
            <a:off x="7275513" y="3122613"/>
            <a:ext cx="314325" cy="292100"/>
          </a:xfrm>
          <a:prstGeom prst="star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84" name="AutoShape 12"/>
          <p:cNvSpPr>
            <a:spLocks noChangeArrowheads="1"/>
          </p:cNvSpPr>
          <p:nvPr/>
        </p:nvSpPr>
        <p:spPr bwMode="auto">
          <a:xfrm>
            <a:off x="6591300" y="4318000"/>
            <a:ext cx="314325" cy="292100"/>
          </a:xfrm>
          <a:prstGeom prst="star5">
            <a:avLst/>
          </a:prstGeom>
          <a:solidFill>
            <a:srgbClr val="CC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85" name="AutoShape 13"/>
          <p:cNvSpPr>
            <a:spLocks noChangeArrowheads="1"/>
          </p:cNvSpPr>
          <p:nvPr/>
        </p:nvSpPr>
        <p:spPr bwMode="auto">
          <a:xfrm>
            <a:off x="6338888" y="5402263"/>
            <a:ext cx="314325" cy="292100"/>
          </a:xfrm>
          <a:prstGeom prst="star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86" name="Text Box 14"/>
          <p:cNvSpPr txBox="1">
            <a:spLocks noChangeArrowheads="1"/>
          </p:cNvSpPr>
          <p:nvPr/>
        </p:nvSpPr>
        <p:spPr bwMode="auto">
          <a:xfrm>
            <a:off x="6478588" y="2343150"/>
            <a:ext cx="2516187" cy="336550"/>
          </a:xfrm>
          <a:prstGeom prst="rect">
            <a:avLst/>
          </a:prstGeom>
          <a:noFill/>
          <a:ln>
            <a:noFill/>
          </a:ln>
          <a:effectLst/>
          <a:extLst>
            <a:ext uri="{909E8E84-426E-40DD-AFC4-6F175D3DCCD1}">
              <a14:hiddenFill xmlns:a14="http://schemas.microsoft.com/office/drawing/2010/main">
                <a:gradFill rotWithShape="0">
                  <a:gsLst>
                    <a:gs pos="0">
                      <a:srgbClr val="99CCFF"/>
                    </a:gs>
                    <a:gs pos="100000">
                      <a:srgbClr val="465E75"/>
                    </a:gs>
                  </a:gsLst>
                  <a:lin ang="162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GB" sz="1600">
                <a:solidFill>
                  <a:srgbClr val="008000"/>
                </a:solidFill>
                <a:latin typeface="Times New Roman" pitchFamily="18" charset="0"/>
              </a:rPr>
              <a:t>Done &amp; Gierli</a:t>
            </a:r>
            <a:r>
              <a:rPr lang="en-GB" sz="1600">
                <a:solidFill>
                  <a:srgbClr val="008000"/>
                </a:solidFill>
                <a:latin typeface="Times New Roman" pitchFamily="18" charset="0"/>
                <a:cs typeface="Times New Roman" pitchFamily="18" charset="0"/>
              </a:rPr>
              <a:t>ń</a:t>
            </a:r>
            <a:r>
              <a:rPr lang="en-GB" sz="1600">
                <a:solidFill>
                  <a:srgbClr val="008000"/>
                </a:solidFill>
                <a:latin typeface="Times New Roman" pitchFamily="18" charset="0"/>
              </a:rPr>
              <a:t>ski 2003</a:t>
            </a:r>
          </a:p>
        </p:txBody>
      </p:sp>
      <p:sp>
        <p:nvSpPr>
          <p:cNvPr id="131087" name="Rectangle 15"/>
          <p:cNvSpPr>
            <a:spLocks noChangeArrowheads="1"/>
          </p:cNvSpPr>
          <p:nvPr/>
        </p:nvSpPr>
        <p:spPr bwMode="auto">
          <a:xfrm>
            <a:off x="7924800" y="6019800"/>
            <a:ext cx="330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88" name="AutoShape 16"/>
          <p:cNvSpPr>
            <a:spLocks noChangeArrowheads="1"/>
          </p:cNvSpPr>
          <p:nvPr/>
        </p:nvSpPr>
        <p:spPr bwMode="auto">
          <a:xfrm>
            <a:off x="5451475" y="4360863"/>
            <a:ext cx="314325" cy="292100"/>
          </a:xfrm>
          <a:prstGeom prst="star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31089" name="Picture 17" descr="D:\chris\talks\gifs\1550_states.png"/>
          <p:cNvPicPr preferRelativeResize="0">
            <a:picLocks noChangeArrowheads="1"/>
          </p:cNvPicPr>
          <p:nvPr/>
        </p:nvPicPr>
        <p:blipFill>
          <a:blip r:embed="rId3" cstate="print">
            <a:extLst>
              <a:ext uri="{28A0092B-C50C-407E-A947-70E740481C1C}">
                <a14:useLocalDpi xmlns:a14="http://schemas.microsoft.com/office/drawing/2010/main" val="0"/>
              </a:ext>
            </a:extLst>
          </a:blip>
          <a:srcRect l="6479" t="18414" r="28062" b="20569"/>
          <a:stretch>
            <a:fillRect/>
          </a:stretch>
        </p:blipFill>
        <p:spPr bwMode="auto">
          <a:xfrm>
            <a:off x="182563" y="2640013"/>
            <a:ext cx="3786187" cy="3943350"/>
          </a:xfrm>
          <a:prstGeom prst="rect">
            <a:avLst/>
          </a:prstGeom>
          <a:noFill/>
          <a:extLst>
            <a:ext uri="{909E8E84-426E-40DD-AFC4-6F175D3DCCD1}">
              <a14:hiddenFill xmlns:a14="http://schemas.microsoft.com/office/drawing/2010/main">
                <a:solidFill>
                  <a:srgbClr val="FFFFFF"/>
                </a:solidFill>
              </a14:hiddenFill>
            </a:ext>
          </a:extLst>
        </p:spPr>
      </p:pic>
      <p:grpSp>
        <p:nvGrpSpPr>
          <p:cNvPr id="131107" name="Group 35"/>
          <p:cNvGrpSpPr>
            <a:grpSpLocks/>
          </p:cNvGrpSpPr>
          <p:nvPr/>
        </p:nvGrpSpPr>
        <p:grpSpPr bwMode="auto">
          <a:xfrm>
            <a:off x="1393825" y="2779713"/>
            <a:ext cx="777875" cy="3354387"/>
            <a:chOff x="878" y="1751"/>
            <a:chExt cx="490" cy="2113"/>
          </a:xfrm>
        </p:grpSpPr>
        <p:sp>
          <p:nvSpPr>
            <p:cNvPr id="131091" name="Rectangle 19"/>
            <p:cNvSpPr>
              <a:spLocks noChangeArrowheads="1"/>
            </p:cNvSpPr>
            <p:nvPr/>
          </p:nvSpPr>
          <p:spPr bwMode="auto">
            <a:xfrm>
              <a:off x="878" y="1751"/>
              <a:ext cx="247" cy="2113"/>
            </a:xfrm>
            <a:prstGeom prst="rect">
              <a:avLst/>
            </a:prstGeom>
            <a:solidFill>
              <a:srgbClr val="FF66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92" name="Rectangle 20"/>
            <p:cNvSpPr>
              <a:spLocks noChangeArrowheads="1"/>
            </p:cNvSpPr>
            <p:nvPr/>
          </p:nvSpPr>
          <p:spPr bwMode="auto">
            <a:xfrm>
              <a:off x="1121" y="1751"/>
              <a:ext cx="247" cy="2113"/>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1093" name="Line 21"/>
          <p:cNvSpPr>
            <a:spLocks noChangeShapeType="1"/>
          </p:cNvSpPr>
          <p:nvPr/>
        </p:nvSpPr>
        <p:spPr bwMode="auto">
          <a:xfrm flipV="1">
            <a:off x="3598863" y="4732338"/>
            <a:ext cx="1844675" cy="333375"/>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094" name="Line 22"/>
          <p:cNvSpPr>
            <a:spLocks noChangeShapeType="1"/>
          </p:cNvSpPr>
          <p:nvPr/>
        </p:nvSpPr>
        <p:spPr bwMode="auto">
          <a:xfrm flipV="1">
            <a:off x="3722688" y="5624513"/>
            <a:ext cx="2555875" cy="1889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095" name="Line 23"/>
          <p:cNvSpPr>
            <a:spLocks noChangeShapeType="1"/>
          </p:cNvSpPr>
          <p:nvPr/>
        </p:nvSpPr>
        <p:spPr bwMode="auto">
          <a:xfrm>
            <a:off x="3736975" y="4346575"/>
            <a:ext cx="2801938" cy="100013"/>
          </a:xfrm>
          <a:prstGeom prst="line">
            <a:avLst/>
          </a:prstGeom>
          <a:noFill/>
          <a:ln w="3810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096" name="Line 24"/>
          <p:cNvSpPr>
            <a:spLocks noChangeShapeType="1"/>
          </p:cNvSpPr>
          <p:nvPr/>
        </p:nvSpPr>
        <p:spPr bwMode="auto">
          <a:xfrm flipV="1">
            <a:off x="3503613" y="3244850"/>
            <a:ext cx="4079875" cy="49371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31097" name="Picture 25" descr="D:\chris\talks\gifs\colum_bh_new.png"/>
          <p:cNvPicPr preferRelativeResize="0">
            <a:picLocks noChangeArrowheads="1"/>
          </p:cNvPicPr>
          <p:nvPr/>
        </p:nvPicPr>
        <p:blipFill>
          <a:blip r:embed="rId4" cstate="print">
            <a:extLst>
              <a:ext uri="{28A0092B-C50C-407E-A947-70E740481C1C}">
                <a14:useLocalDpi xmlns:a14="http://schemas.microsoft.com/office/drawing/2010/main" val="0"/>
              </a:ext>
            </a:extLst>
          </a:blip>
          <a:srcRect l="12292" t="20210" r="85925" b="71858"/>
          <a:stretch>
            <a:fillRect/>
          </a:stretch>
        </p:blipFill>
        <p:spPr bwMode="auto">
          <a:xfrm>
            <a:off x="4479925" y="3292475"/>
            <a:ext cx="249238" cy="1570038"/>
          </a:xfrm>
          <a:prstGeom prst="rect">
            <a:avLst/>
          </a:prstGeom>
          <a:noFill/>
          <a:extLst>
            <a:ext uri="{909E8E84-426E-40DD-AFC4-6F175D3DCCD1}">
              <a14:hiddenFill xmlns:a14="http://schemas.microsoft.com/office/drawing/2010/main">
                <a:solidFill>
                  <a:srgbClr val="FFFFFF"/>
                </a:solidFill>
              </a14:hiddenFill>
            </a:ext>
          </a:extLst>
        </p:spPr>
      </p:pic>
      <p:sp>
        <p:nvSpPr>
          <p:cNvPr id="131098" name="Text Box 26"/>
          <p:cNvSpPr txBox="1">
            <a:spLocks noChangeArrowheads="1"/>
          </p:cNvSpPr>
          <p:nvPr/>
        </p:nvSpPr>
        <p:spPr bwMode="auto">
          <a:xfrm>
            <a:off x="8248650" y="3136900"/>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rgbClr val="3399FF"/>
                </a:solidFill>
                <a:latin typeface="Times New Roman" pitchFamily="18" charset="0"/>
              </a:rPr>
              <a:t>1.5</a:t>
            </a:r>
          </a:p>
        </p:txBody>
      </p:sp>
      <p:sp>
        <p:nvSpPr>
          <p:cNvPr id="131099" name="Text Box 27"/>
          <p:cNvSpPr txBox="1">
            <a:spLocks noChangeArrowheads="1"/>
          </p:cNvSpPr>
          <p:nvPr/>
        </p:nvSpPr>
        <p:spPr bwMode="auto">
          <a:xfrm>
            <a:off x="8229600" y="4953000"/>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rgbClr val="3399FF"/>
                </a:solidFill>
                <a:latin typeface="Times New Roman" pitchFamily="18" charset="0"/>
              </a:rPr>
              <a:t>4.5</a:t>
            </a:r>
          </a:p>
        </p:txBody>
      </p:sp>
      <p:sp>
        <p:nvSpPr>
          <p:cNvPr id="131100" name="Text Box 28"/>
          <p:cNvSpPr txBox="1">
            <a:spLocks noChangeArrowheads="1"/>
          </p:cNvSpPr>
          <p:nvPr/>
        </p:nvSpPr>
        <p:spPr bwMode="auto">
          <a:xfrm>
            <a:off x="8235950" y="4127500"/>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rgbClr val="3399FF"/>
                </a:solidFill>
                <a:latin typeface="Times New Roman" pitchFamily="18" charset="0"/>
              </a:rPr>
              <a:t>3.0</a:t>
            </a:r>
          </a:p>
        </p:txBody>
      </p:sp>
      <p:sp>
        <p:nvSpPr>
          <p:cNvPr id="131101" name="Text Box 29"/>
          <p:cNvSpPr txBox="1">
            <a:spLocks noChangeArrowheads="1"/>
          </p:cNvSpPr>
          <p:nvPr/>
        </p:nvSpPr>
        <p:spPr bwMode="auto">
          <a:xfrm rot="-5400000">
            <a:off x="7855744" y="5695157"/>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800" b="1">
                <a:solidFill>
                  <a:srgbClr val="3399FF"/>
                </a:solidFill>
                <a:latin typeface="Symbol" pitchFamily="18" charset="2"/>
              </a:rPr>
              <a:t>G (</a:t>
            </a:r>
            <a:r>
              <a:rPr lang="en-GB" sz="1800" b="1">
                <a:solidFill>
                  <a:srgbClr val="3399FF"/>
                </a:solidFill>
                <a:latin typeface="Times New Roman" pitchFamily="18" charset="0"/>
              </a:rPr>
              <a:t>6.4-16)</a:t>
            </a:r>
          </a:p>
        </p:txBody>
      </p:sp>
      <p:sp>
        <p:nvSpPr>
          <p:cNvPr id="131102" name="Rectangle 30"/>
          <p:cNvSpPr>
            <a:spLocks noChangeArrowheads="1"/>
          </p:cNvSpPr>
          <p:nvPr/>
        </p:nvSpPr>
        <p:spPr bwMode="auto">
          <a:xfrm>
            <a:off x="8235950" y="2667000"/>
            <a:ext cx="511175" cy="391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078" name="Text Box 6"/>
          <p:cNvSpPr txBox="1">
            <a:spLocks noChangeArrowheads="1"/>
          </p:cNvSpPr>
          <p:nvPr/>
        </p:nvSpPr>
        <p:spPr bwMode="auto">
          <a:xfrm>
            <a:off x="4364038" y="2678113"/>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800" b="1">
                <a:solidFill>
                  <a:srgbClr val="FF6600"/>
                </a:solidFill>
                <a:latin typeface="Symbol" pitchFamily="18" charset="2"/>
              </a:rPr>
              <a:t>G (</a:t>
            </a:r>
            <a:r>
              <a:rPr lang="en-GB" sz="1800" b="1">
                <a:solidFill>
                  <a:srgbClr val="FF6600"/>
                </a:solidFill>
                <a:latin typeface="Times New Roman" pitchFamily="18" charset="0"/>
              </a:rPr>
              <a:t>3-6.4)</a:t>
            </a:r>
          </a:p>
        </p:txBody>
      </p:sp>
      <p:sp>
        <p:nvSpPr>
          <p:cNvPr id="131103" name="Text Box 31"/>
          <p:cNvSpPr txBox="1">
            <a:spLocks noChangeArrowheads="1"/>
          </p:cNvSpPr>
          <p:nvPr/>
        </p:nvSpPr>
        <p:spPr bwMode="auto">
          <a:xfrm>
            <a:off x="7726363" y="3136900"/>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chemeClr val="accent2"/>
                </a:solidFill>
                <a:latin typeface="Times New Roman" pitchFamily="18" charset="0"/>
              </a:rPr>
              <a:t>1.5</a:t>
            </a:r>
          </a:p>
        </p:txBody>
      </p:sp>
      <p:sp>
        <p:nvSpPr>
          <p:cNvPr id="131104" name="Text Box 32"/>
          <p:cNvSpPr txBox="1">
            <a:spLocks noChangeArrowheads="1"/>
          </p:cNvSpPr>
          <p:nvPr/>
        </p:nvSpPr>
        <p:spPr bwMode="auto">
          <a:xfrm>
            <a:off x="7707313" y="4953000"/>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chemeClr val="accent2"/>
                </a:solidFill>
                <a:latin typeface="Times New Roman" pitchFamily="18" charset="0"/>
              </a:rPr>
              <a:t>4.5</a:t>
            </a:r>
          </a:p>
        </p:txBody>
      </p:sp>
      <p:sp>
        <p:nvSpPr>
          <p:cNvPr id="131105" name="Text Box 33"/>
          <p:cNvSpPr txBox="1">
            <a:spLocks noChangeArrowheads="1"/>
          </p:cNvSpPr>
          <p:nvPr/>
        </p:nvSpPr>
        <p:spPr bwMode="auto">
          <a:xfrm>
            <a:off x="7713663" y="4127500"/>
            <a:ext cx="59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b="1">
                <a:solidFill>
                  <a:schemeClr val="accent2"/>
                </a:solidFill>
                <a:latin typeface="Times New Roman" pitchFamily="18" charset="0"/>
              </a:rPr>
              <a:t>3.0</a:t>
            </a:r>
          </a:p>
        </p:txBody>
      </p:sp>
      <p:sp>
        <p:nvSpPr>
          <p:cNvPr id="131106" name="Text Box 34"/>
          <p:cNvSpPr txBox="1">
            <a:spLocks noChangeArrowheads="1"/>
          </p:cNvSpPr>
          <p:nvPr/>
        </p:nvSpPr>
        <p:spPr bwMode="auto">
          <a:xfrm rot="5400000">
            <a:off x="7406482" y="5790406"/>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800" b="1">
                <a:solidFill>
                  <a:schemeClr val="accent2"/>
                </a:solidFill>
                <a:latin typeface="Symbol" pitchFamily="18" charset="2"/>
              </a:rPr>
              <a:t>G (</a:t>
            </a:r>
            <a:r>
              <a:rPr lang="en-GB" sz="1800" b="1">
                <a:solidFill>
                  <a:schemeClr val="accent2"/>
                </a:solidFill>
                <a:latin typeface="Times New Roman" pitchFamily="18" charset="0"/>
              </a:rPr>
              <a:t>6.4-16)</a:t>
            </a:r>
          </a:p>
        </p:txBody>
      </p:sp>
    </p:spTree>
    <p:extLst>
      <p:ext uri="{BB962C8B-B14F-4D97-AF65-F5344CB8AC3E}">
        <p14:creationId xmlns:p14="http://schemas.microsoft.com/office/powerpoint/2010/main" val="1924837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19075" y="1979613"/>
            <a:ext cx="3367088"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latin typeface="Times New Roman" pitchFamily="18" charset="0"/>
              </a:rPr>
              <a:t>BH event horizon:     2-0.5 </a:t>
            </a:r>
            <a:r>
              <a:rPr lang="en-GB" dirty="0" err="1">
                <a:solidFill>
                  <a:srgbClr val="008000"/>
                </a:solidFill>
                <a:latin typeface="Times New Roman" pitchFamily="18" charset="0"/>
              </a:rPr>
              <a:t>R</a:t>
            </a:r>
            <a:r>
              <a:rPr lang="en-GB" baseline="-25000" dirty="0" err="1">
                <a:solidFill>
                  <a:srgbClr val="008000"/>
                </a:solidFill>
                <a:latin typeface="Times New Roman" pitchFamily="18" charset="0"/>
              </a:rPr>
              <a:t>s</a:t>
            </a:r>
            <a:r>
              <a:rPr lang="en-GB" dirty="0">
                <a:solidFill>
                  <a:srgbClr val="008000"/>
                </a:solidFill>
                <a:latin typeface="Times New Roman" pitchFamily="18" charset="0"/>
              </a:rPr>
              <a:t>, last stable orbit: 3-0.5 </a:t>
            </a:r>
            <a:r>
              <a:rPr lang="en-GB" dirty="0" err="1">
                <a:solidFill>
                  <a:srgbClr val="008000"/>
                </a:solidFill>
                <a:latin typeface="Times New Roman" pitchFamily="18" charset="0"/>
              </a:rPr>
              <a:t>R</a:t>
            </a:r>
            <a:r>
              <a:rPr lang="en-GB" baseline="-25000" dirty="0" err="1">
                <a:solidFill>
                  <a:srgbClr val="008000"/>
                </a:solidFill>
                <a:latin typeface="Times New Roman" pitchFamily="18" charset="0"/>
              </a:rPr>
              <a:t>s</a:t>
            </a:r>
            <a:r>
              <a:rPr lang="en-GB" dirty="0">
                <a:solidFill>
                  <a:srgbClr val="008000"/>
                </a:solidFill>
                <a:latin typeface="Times New Roman" pitchFamily="18" charset="0"/>
              </a:rPr>
              <a:t> </a:t>
            </a:r>
          </a:p>
          <a:p>
            <a:pPr marL="342900" indent="-342900" algn="l">
              <a:lnSpc>
                <a:spcPct val="90000"/>
              </a:lnSpc>
              <a:spcBef>
                <a:spcPct val="20000"/>
              </a:spcBef>
              <a:buFontTx/>
              <a:buChar char="•"/>
            </a:pPr>
            <a:r>
              <a:rPr lang="en-GB" dirty="0">
                <a:solidFill>
                  <a:srgbClr val="008000"/>
                </a:solidFill>
                <a:latin typeface="Times New Roman" pitchFamily="18" charset="0"/>
              </a:rPr>
              <a:t>Neutron stars. R~3R</a:t>
            </a:r>
            <a:r>
              <a:rPr lang="en-GB" baseline="-25000" dirty="0">
                <a:solidFill>
                  <a:srgbClr val="008000"/>
                </a:solidFill>
                <a:latin typeface="Times New Roman" pitchFamily="18" charset="0"/>
              </a:rPr>
              <a:t>s</a:t>
            </a:r>
            <a:r>
              <a:rPr lang="en-GB" dirty="0">
                <a:solidFill>
                  <a:srgbClr val="008000"/>
                </a:solidFill>
                <a:latin typeface="Times New Roman" pitchFamily="18" charset="0"/>
              </a:rPr>
              <a:t> so gravitational potential for accretion flow the same. </a:t>
            </a:r>
          </a:p>
          <a:p>
            <a:pPr marL="342900" indent="-342900" algn="l">
              <a:lnSpc>
                <a:spcPct val="90000"/>
              </a:lnSpc>
              <a:spcBef>
                <a:spcPct val="20000"/>
              </a:spcBef>
              <a:buFontTx/>
              <a:buChar char="•"/>
            </a:pPr>
            <a:r>
              <a:rPr lang="en-GB" dirty="0">
                <a:solidFill>
                  <a:srgbClr val="008000"/>
                </a:solidFill>
                <a:latin typeface="Times New Roman" pitchFamily="18" charset="0"/>
              </a:rPr>
              <a:t>Look at same </a:t>
            </a:r>
            <a:r>
              <a:rPr lang="en-GB" i="1" dirty="0">
                <a:solidFill>
                  <a:srgbClr val="008000"/>
                </a:solidFill>
                <a:latin typeface="Times New Roman" pitchFamily="18" charset="0"/>
              </a:rPr>
              <a:t>M</a:t>
            </a:r>
            <a:r>
              <a:rPr lang="en-GB" dirty="0">
                <a:solidFill>
                  <a:srgbClr val="008000"/>
                </a:solidFill>
                <a:latin typeface="Times New Roman" pitchFamily="18" charset="0"/>
              </a:rPr>
              <a:t>/</a:t>
            </a:r>
            <a:r>
              <a:rPr lang="en-GB" i="1" dirty="0" err="1">
                <a:solidFill>
                  <a:srgbClr val="008000"/>
                </a:solidFill>
                <a:latin typeface="Times New Roman" pitchFamily="18" charset="0"/>
              </a:rPr>
              <a:t>M</a:t>
            </a:r>
            <a:r>
              <a:rPr lang="en-GB" baseline="-25000" dirty="0" err="1">
                <a:solidFill>
                  <a:srgbClr val="008000"/>
                </a:solidFill>
                <a:latin typeface="Times New Roman" pitchFamily="18" charset="0"/>
              </a:rPr>
              <a:t>Edd</a:t>
            </a:r>
            <a:r>
              <a:rPr lang="en-GB" dirty="0">
                <a:solidFill>
                  <a:srgbClr val="008000"/>
                </a:solidFill>
                <a:latin typeface="Times New Roman" pitchFamily="18" charset="0"/>
              </a:rPr>
              <a:t> for accretion flow – difference reveals presence/absence of surface!</a:t>
            </a:r>
          </a:p>
          <a:p>
            <a:pPr marL="342900" indent="-342900" algn="l">
              <a:lnSpc>
                <a:spcPct val="90000"/>
              </a:lnSpc>
              <a:spcBef>
                <a:spcPct val="20000"/>
              </a:spcBef>
              <a:buFontTx/>
              <a:buChar char="•"/>
            </a:pPr>
            <a:endParaRPr lang="en-GB" dirty="0">
              <a:solidFill>
                <a:srgbClr val="008000"/>
              </a:solidFill>
              <a:latin typeface="Times New Roman" pitchFamily="18" charset="0"/>
            </a:endParaRPr>
          </a:p>
        </p:txBody>
      </p:sp>
      <p:sp>
        <p:nvSpPr>
          <p:cNvPr id="28675" name="Rectangle 3"/>
          <p:cNvSpPr>
            <a:spLocks noChangeArrowheads="1"/>
          </p:cNvSpPr>
          <p:nvPr/>
        </p:nvSpPr>
        <p:spPr bwMode="auto">
          <a:xfrm>
            <a:off x="371475" y="1778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latin typeface="Times New Roman" pitchFamily="18" charset="0"/>
              </a:rPr>
              <a:t>Event </a:t>
            </a:r>
            <a:r>
              <a:rPr lang="en-GB" sz="4400" b="1" dirty="0" smtClean="0">
                <a:solidFill>
                  <a:srgbClr val="008000"/>
                </a:solidFill>
                <a:latin typeface="Times New Roman" pitchFamily="18" charset="0"/>
              </a:rPr>
              <a:t>horizon – compare to NS</a:t>
            </a:r>
            <a:endParaRPr lang="en-GB" sz="4400" b="1" dirty="0">
              <a:solidFill>
                <a:srgbClr val="008000"/>
              </a:solidFill>
              <a:latin typeface="Times New Roman" pitchFamily="18" charset="0"/>
            </a:endParaRPr>
          </a:p>
        </p:txBody>
      </p:sp>
      <p:sp>
        <p:nvSpPr>
          <p:cNvPr id="28685" name="Oval 13"/>
          <p:cNvSpPr>
            <a:spLocks noChangeArrowheads="1"/>
          </p:cNvSpPr>
          <p:nvPr/>
        </p:nvSpPr>
        <p:spPr bwMode="auto">
          <a:xfrm>
            <a:off x="6670675" y="2819400"/>
            <a:ext cx="5429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pic>
        <p:nvPicPr>
          <p:cNvPr id="2868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2011363"/>
            <a:ext cx="4814887" cy="3851275"/>
          </a:xfrm>
          <a:prstGeom prst="rect">
            <a:avLst/>
          </a:prstGeom>
          <a:noFill/>
          <a:extLst>
            <a:ext uri="{909E8E84-426E-40DD-AFC4-6F175D3DCCD1}">
              <a14:hiddenFill xmlns:a14="http://schemas.microsoft.com/office/drawing/2010/main">
                <a:solidFill>
                  <a:srgbClr val="FFFFFF"/>
                </a:solidFill>
              </a14:hiddenFill>
            </a:ext>
          </a:extLst>
        </p:spPr>
      </p:pic>
      <p:sp>
        <p:nvSpPr>
          <p:cNvPr id="28687" name="Freeform 15"/>
          <p:cNvSpPr>
            <a:spLocks noChangeArrowheads="1"/>
          </p:cNvSpPr>
          <p:nvPr/>
        </p:nvSpPr>
        <p:spPr bwMode="auto">
          <a:xfrm>
            <a:off x="5413375" y="3195638"/>
            <a:ext cx="1873250" cy="911225"/>
          </a:xfrm>
          <a:custGeom>
            <a:avLst/>
            <a:gdLst>
              <a:gd name="T0" fmla="*/ 0 w 1180"/>
              <a:gd name="T1" fmla="*/ 410 h 574"/>
              <a:gd name="T2" fmla="*/ 137 w 1180"/>
              <a:gd name="T3" fmla="*/ 200 h 574"/>
              <a:gd name="T4" fmla="*/ 284 w 1180"/>
              <a:gd name="T5" fmla="*/ 62 h 574"/>
              <a:gd name="T6" fmla="*/ 513 w 1180"/>
              <a:gd name="T7" fmla="*/ 0 h 574"/>
              <a:gd name="T8" fmla="*/ 855 w 1180"/>
              <a:gd name="T9" fmla="*/ 42 h 574"/>
              <a:gd name="T10" fmla="*/ 1079 w 1180"/>
              <a:gd name="T11" fmla="*/ 172 h 574"/>
              <a:gd name="T12" fmla="*/ 1180 w 1180"/>
              <a:gd name="T13" fmla="*/ 419 h 574"/>
              <a:gd name="T14" fmla="*/ 1008 w 1180"/>
              <a:gd name="T15" fmla="*/ 505 h 574"/>
              <a:gd name="T16" fmla="*/ 750 w 1180"/>
              <a:gd name="T17" fmla="*/ 574 h 574"/>
              <a:gd name="T18" fmla="*/ 384 w 1180"/>
              <a:gd name="T19" fmla="*/ 574 h 574"/>
              <a:gd name="T20" fmla="*/ 165 w 1180"/>
              <a:gd name="T21" fmla="*/ 529 h 574"/>
              <a:gd name="T22" fmla="*/ 55 w 1180"/>
              <a:gd name="T23" fmla="*/ 474 h 574"/>
              <a:gd name="T24" fmla="*/ 0 w 1180"/>
              <a:gd name="T25" fmla="*/ 41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0" h="574">
                <a:moveTo>
                  <a:pt x="0" y="410"/>
                </a:moveTo>
                <a:lnTo>
                  <a:pt x="137" y="200"/>
                </a:lnTo>
                <a:lnTo>
                  <a:pt x="284" y="62"/>
                </a:lnTo>
                <a:lnTo>
                  <a:pt x="513" y="0"/>
                </a:lnTo>
                <a:lnTo>
                  <a:pt x="855" y="42"/>
                </a:lnTo>
                <a:lnTo>
                  <a:pt x="1079" y="172"/>
                </a:lnTo>
                <a:lnTo>
                  <a:pt x="1180" y="419"/>
                </a:lnTo>
                <a:lnTo>
                  <a:pt x="1008" y="505"/>
                </a:lnTo>
                <a:lnTo>
                  <a:pt x="750" y="574"/>
                </a:lnTo>
                <a:lnTo>
                  <a:pt x="384" y="574"/>
                </a:lnTo>
                <a:lnTo>
                  <a:pt x="165" y="529"/>
                </a:lnTo>
                <a:lnTo>
                  <a:pt x="55" y="474"/>
                </a:lnTo>
                <a:lnTo>
                  <a:pt x="0" y="410"/>
                </a:lnTo>
                <a:close/>
              </a:path>
            </a:pathLst>
          </a:custGeom>
          <a:gradFill rotWithShape="0">
            <a:gsLst>
              <a:gs pos="0">
                <a:srgbClr val="99CCFF"/>
              </a:gs>
              <a:gs pos="100000">
                <a:srgbClr val="465E75"/>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28689" name="Text Box 17"/>
          <p:cNvSpPr txBox="1">
            <a:spLocks noChangeArrowheads="1"/>
          </p:cNvSpPr>
          <p:nvPr/>
        </p:nvSpPr>
        <p:spPr bwMode="auto">
          <a:xfrm>
            <a:off x="1543050" y="4179888"/>
            <a:ext cx="22939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FF99"/>
                </a:solidFill>
                <a:latin typeface="Times New Roman" pitchFamily="18" charset="0"/>
              </a:rPr>
              <a:t>.   .</a:t>
            </a:r>
          </a:p>
        </p:txBody>
      </p:sp>
    </p:spTree>
    <p:extLst>
      <p:ext uri="{BB962C8B-B14F-4D97-AF65-F5344CB8AC3E}">
        <p14:creationId xmlns:p14="http://schemas.microsoft.com/office/powerpoint/2010/main" val="3303421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5792788" y="531813"/>
            <a:ext cx="303212" cy="563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099" name="Group 3"/>
          <p:cNvGrpSpPr>
            <a:grpSpLocks/>
          </p:cNvGrpSpPr>
          <p:nvPr/>
        </p:nvGrpSpPr>
        <p:grpSpPr bwMode="auto">
          <a:xfrm>
            <a:off x="1295400" y="5181600"/>
            <a:ext cx="3889375" cy="795338"/>
            <a:chOff x="286" y="1296"/>
            <a:chExt cx="2450" cy="501"/>
          </a:xfrm>
        </p:grpSpPr>
        <p:sp>
          <p:nvSpPr>
            <p:cNvPr id="132100" name="Oval 4"/>
            <p:cNvSpPr>
              <a:spLocks noChangeArrowheads="1"/>
            </p:cNvSpPr>
            <p:nvPr/>
          </p:nvSpPr>
          <p:spPr bwMode="auto">
            <a:xfrm flipV="1">
              <a:off x="1488" y="1536"/>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01" name="Group 5"/>
            <p:cNvGrpSpPr>
              <a:grpSpLocks/>
            </p:cNvGrpSpPr>
            <p:nvPr/>
          </p:nvGrpSpPr>
          <p:grpSpPr bwMode="auto">
            <a:xfrm>
              <a:off x="689" y="1296"/>
              <a:ext cx="96" cy="184"/>
              <a:chOff x="843" y="2880"/>
              <a:chExt cx="216" cy="576"/>
            </a:xfrm>
          </p:grpSpPr>
          <p:sp>
            <p:nvSpPr>
              <p:cNvPr id="132102" name="Freeform 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03" name="Freeform 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04" name="Group 8"/>
            <p:cNvGrpSpPr>
              <a:grpSpLocks/>
            </p:cNvGrpSpPr>
            <p:nvPr/>
          </p:nvGrpSpPr>
          <p:grpSpPr bwMode="auto">
            <a:xfrm>
              <a:off x="2273" y="1605"/>
              <a:ext cx="120" cy="192"/>
              <a:chOff x="843" y="2880"/>
              <a:chExt cx="216" cy="576"/>
            </a:xfrm>
          </p:grpSpPr>
          <p:sp>
            <p:nvSpPr>
              <p:cNvPr id="132105" name="Freeform 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06" name="Freeform 1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107" name="AutoShape 11"/>
            <p:cNvSpPr>
              <a:spLocks noChangeArrowheads="1"/>
            </p:cNvSpPr>
            <p:nvPr/>
          </p:nvSpPr>
          <p:spPr bwMode="auto">
            <a:xfrm rot="5400000" flipH="1">
              <a:off x="731" y="995"/>
              <a:ext cx="288" cy="1178"/>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08" name="Group 12"/>
            <p:cNvGrpSpPr>
              <a:grpSpLocks/>
            </p:cNvGrpSpPr>
            <p:nvPr/>
          </p:nvGrpSpPr>
          <p:grpSpPr bwMode="auto">
            <a:xfrm>
              <a:off x="1865" y="1317"/>
              <a:ext cx="96" cy="272"/>
              <a:chOff x="843" y="2880"/>
              <a:chExt cx="216" cy="576"/>
            </a:xfrm>
          </p:grpSpPr>
          <p:sp>
            <p:nvSpPr>
              <p:cNvPr id="132109" name="Freeform 1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10" name="Freeform 1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111" name="AutoShape 15"/>
            <p:cNvSpPr>
              <a:spLocks noChangeArrowheads="1"/>
            </p:cNvSpPr>
            <p:nvPr/>
          </p:nvSpPr>
          <p:spPr bwMode="auto">
            <a:xfrm rot="-5400000">
              <a:off x="2019" y="1011"/>
              <a:ext cx="288" cy="1146"/>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12" name="Group 16"/>
          <p:cNvGrpSpPr>
            <a:grpSpLocks/>
          </p:cNvGrpSpPr>
          <p:nvPr/>
        </p:nvGrpSpPr>
        <p:grpSpPr bwMode="auto">
          <a:xfrm>
            <a:off x="1292225" y="3733800"/>
            <a:ext cx="3889375" cy="838200"/>
            <a:chOff x="288" y="2112"/>
            <a:chExt cx="2450" cy="528"/>
          </a:xfrm>
        </p:grpSpPr>
        <p:sp>
          <p:nvSpPr>
            <p:cNvPr id="132113" name="Oval 17"/>
            <p:cNvSpPr>
              <a:spLocks noChangeArrowheads="1"/>
            </p:cNvSpPr>
            <p:nvPr/>
          </p:nvSpPr>
          <p:spPr bwMode="auto">
            <a:xfrm flipV="1">
              <a:off x="1490" y="2352"/>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14" name="Group 18"/>
            <p:cNvGrpSpPr>
              <a:grpSpLocks/>
            </p:cNvGrpSpPr>
            <p:nvPr/>
          </p:nvGrpSpPr>
          <p:grpSpPr bwMode="auto">
            <a:xfrm>
              <a:off x="691" y="2112"/>
              <a:ext cx="96" cy="184"/>
              <a:chOff x="843" y="2880"/>
              <a:chExt cx="216" cy="576"/>
            </a:xfrm>
          </p:grpSpPr>
          <p:sp>
            <p:nvSpPr>
              <p:cNvPr id="132115" name="Freeform 1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16" name="Freeform 2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17" name="Group 21"/>
            <p:cNvGrpSpPr>
              <a:grpSpLocks/>
            </p:cNvGrpSpPr>
            <p:nvPr/>
          </p:nvGrpSpPr>
          <p:grpSpPr bwMode="auto">
            <a:xfrm>
              <a:off x="2275" y="2448"/>
              <a:ext cx="120" cy="192"/>
              <a:chOff x="843" y="2880"/>
              <a:chExt cx="216" cy="576"/>
            </a:xfrm>
          </p:grpSpPr>
          <p:sp>
            <p:nvSpPr>
              <p:cNvPr id="132118" name="Freeform 2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19" name="Freeform 2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120" name="AutoShape 24"/>
            <p:cNvSpPr>
              <a:spLocks noChangeArrowheads="1"/>
            </p:cNvSpPr>
            <p:nvPr/>
          </p:nvSpPr>
          <p:spPr bwMode="auto">
            <a:xfrm rot="5400000" flipH="1">
              <a:off x="733" y="1811"/>
              <a:ext cx="288" cy="1178"/>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21" name="Group 25"/>
            <p:cNvGrpSpPr>
              <a:grpSpLocks/>
            </p:cNvGrpSpPr>
            <p:nvPr/>
          </p:nvGrpSpPr>
          <p:grpSpPr bwMode="auto">
            <a:xfrm>
              <a:off x="1867" y="2133"/>
              <a:ext cx="96" cy="272"/>
              <a:chOff x="843" y="2880"/>
              <a:chExt cx="216" cy="576"/>
            </a:xfrm>
          </p:grpSpPr>
          <p:sp>
            <p:nvSpPr>
              <p:cNvPr id="132122" name="Freeform 2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23" name="Freeform 2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124" name="AutoShape 28"/>
            <p:cNvSpPr>
              <a:spLocks noChangeArrowheads="1"/>
            </p:cNvSpPr>
            <p:nvPr/>
          </p:nvSpPr>
          <p:spPr bwMode="auto">
            <a:xfrm rot="-5400000">
              <a:off x="2021" y="1827"/>
              <a:ext cx="288" cy="1146"/>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25" name="Group 29"/>
            <p:cNvGrpSpPr>
              <a:grpSpLocks/>
            </p:cNvGrpSpPr>
            <p:nvPr/>
          </p:nvGrpSpPr>
          <p:grpSpPr bwMode="auto">
            <a:xfrm>
              <a:off x="1680" y="2208"/>
              <a:ext cx="120" cy="192"/>
              <a:chOff x="843" y="2880"/>
              <a:chExt cx="216" cy="576"/>
            </a:xfrm>
          </p:grpSpPr>
          <p:sp>
            <p:nvSpPr>
              <p:cNvPr id="132126" name="Freeform 3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27" name="Freeform 3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28" name="Group 32"/>
            <p:cNvGrpSpPr>
              <a:grpSpLocks/>
            </p:cNvGrpSpPr>
            <p:nvPr/>
          </p:nvGrpSpPr>
          <p:grpSpPr bwMode="auto">
            <a:xfrm>
              <a:off x="1824" y="2448"/>
              <a:ext cx="120" cy="192"/>
              <a:chOff x="843" y="2880"/>
              <a:chExt cx="216" cy="576"/>
            </a:xfrm>
          </p:grpSpPr>
          <p:sp>
            <p:nvSpPr>
              <p:cNvPr id="132129" name="Freeform 3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30" name="Freeform 3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31" name="Group 35"/>
            <p:cNvGrpSpPr>
              <a:grpSpLocks/>
            </p:cNvGrpSpPr>
            <p:nvPr/>
          </p:nvGrpSpPr>
          <p:grpSpPr bwMode="auto">
            <a:xfrm>
              <a:off x="1248" y="2160"/>
              <a:ext cx="120" cy="192"/>
              <a:chOff x="843" y="2880"/>
              <a:chExt cx="216" cy="576"/>
            </a:xfrm>
          </p:grpSpPr>
          <p:sp>
            <p:nvSpPr>
              <p:cNvPr id="132132" name="Freeform 3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33" name="Freeform 3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34" name="Group 38"/>
            <p:cNvGrpSpPr>
              <a:grpSpLocks/>
            </p:cNvGrpSpPr>
            <p:nvPr/>
          </p:nvGrpSpPr>
          <p:grpSpPr bwMode="auto">
            <a:xfrm>
              <a:off x="1200" y="2448"/>
              <a:ext cx="120" cy="192"/>
              <a:chOff x="843" y="2880"/>
              <a:chExt cx="216" cy="576"/>
            </a:xfrm>
          </p:grpSpPr>
          <p:sp>
            <p:nvSpPr>
              <p:cNvPr id="132135" name="Freeform 3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36" name="Freeform 4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37" name="Group 41"/>
            <p:cNvGrpSpPr>
              <a:grpSpLocks/>
            </p:cNvGrpSpPr>
            <p:nvPr/>
          </p:nvGrpSpPr>
          <p:grpSpPr bwMode="auto">
            <a:xfrm>
              <a:off x="1296" y="2448"/>
              <a:ext cx="120" cy="192"/>
              <a:chOff x="843" y="2880"/>
              <a:chExt cx="216" cy="576"/>
            </a:xfrm>
          </p:grpSpPr>
          <p:sp>
            <p:nvSpPr>
              <p:cNvPr id="132138" name="Freeform 4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39" name="Freeform 4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40" name="Group 44"/>
            <p:cNvGrpSpPr>
              <a:grpSpLocks/>
            </p:cNvGrpSpPr>
            <p:nvPr/>
          </p:nvGrpSpPr>
          <p:grpSpPr bwMode="auto">
            <a:xfrm>
              <a:off x="1632" y="2400"/>
              <a:ext cx="120" cy="192"/>
              <a:chOff x="843" y="2880"/>
              <a:chExt cx="216" cy="576"/>
            </a:xfrm>
          </p:grpSpPr>
          <p:sp>
            <p:nvSpPr>
              <p:cNvPr id="132141" name="Freeform 4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42" name="Freeform 4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2143" name="Group 47"/>
          <p:cNvGrpSpPr>
            <a:grpSpLocks/>
          </p:cNvGrpSpPr>
          <p:nvPr/>
        </p:nvGrpSpPr>
        <p:grpSpPr bwMode="auto">
          <a:xfrm>
            <a:off x="1292225" y="2209800"/>
            <a:ext cx="3889375" cy="1117600"/>
            <a:chOff x="288" y="2928"/>
            <a:chExt cx="2450" cy="704"/>
          </a:xfrm>
        </p:grpSpPr>
        <p:sp>
          <p:nvSpPr>
            <p:cNvPr id="132144" name="Oval 48"/>
            <p:cNvSpPr>
              <a:spLocks noChangeArrowheads="1"/>
            </p:cNvSpPr>
            <p:nvPr/>
          </p:nvSpPr>
          <p:spPr bwMode="auto">
            <a:xfrm flipV="1">
              <a:off x="1490" y="3216"/>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45" name="Group 49"/>
            <p:cNvGrpSpPr>
              <a:grpSpLocks/>
            </p:cNvGrpSpPr>
            <p:nvPr/>
          </p:nvGrpSpPr>
          <p:grpSpPr bwMode="auto">
            <a:xfrm>
              <a:off x="691" y="2976"/>
              <a:ext cx="96" cy="184"/>
              <a:chOff x="843" y="2880"/>
              <a:chExt cx="216" cy="576"/>
            </a:xfrm>
          </p:grpSpPr>
          <p:sp>
            <p:nvSpPr>
              <p:cNvPr id="132146" name="Freeform 5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47" name="Freeform 5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48" name="Group 52"/>
            <p:cNvGrpSpPr>
              <a:grpSpLocks/>
            </p:cNvGrpSpPr>
            <p:nvPr/>
          </p:nvGrpSpPr>
          <p:grpSpPr bwMode="auto">
            <a:xfrm>
              <a:off x="2275" y="3360"/>
              <a:ext cx="120" cy="192"/>
              <a:chOff x="843" y="2880"/>
              <a:chExt cx="216" cy="576"/>
            </a:xfrm>
          </p:grpSpPr>
          <p:sp>
            <p:nvSpPr>
              <p:cNvPr id="132149" name="Freeform 5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50" name="Freeform 5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151" name="AutoShape 55"/>
            <p:cNvSpPr>
              <a:spLocks noChangeArrowheads="1"/>
            </p:cNvSpPr>
            <p:nvPr/>
          </p:nvSpPr>
          <p:spPr bwMode="auto">
            <a:xfrm rot="5400000" flipH="1">
              <a:off x="733" y="2675"/>
              <a:ext cx="288" cy="1178"/>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52" name="Group 56"/>
            <p:cNvGrpSpPr>
              <a:grpSpLocks/>
            </p:cNvGrpSpPr>
            <p:nvPr/>
          </p:nvGrpSpPr>
          <p:grpSpPr bwMode="auto">
            <a:xfrm>
              <a:off x="1867" y="2997"/>
              <a:ext cx="96" cy="272"/>
              <a:chOff x="843" y="2880"/>
              <a:chExt cx="216" cy="576"/>
            </a:xfrm>
          </p:grpSpPr>
          <p:sp>
            <p:nvSpPr>
              <p:cNvPr id="132153" name="Freeform 5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54" name="Freeform 5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155" name="AutoShape 59"/>
            <p:cNvSpPr>
              <a:spLocks noChangeArrowheads="1"/>
            </p:cNvSpPr>
            <p:nvPr/>
          </p:nvSpPr>
          <p:spPr bwMode="auto">
            <a:xfrm rot="-5400000">
              <a:off x="2021" y="2691"/>
              <a:ext cx="288" cy="1146"/>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156" name="Group 60"/>
            <p:cNvGrpSpPr>
              <a:grpSpLocks/>
            </p:cNvGrpSpPr>
            <p:nvPr/>
          </p:nvGrpSpPr>
          <p:grpSpPr bwMode="auto">
            <a:xfrm>
              <a:off x="1963" y="2928"/>
              <a:ext cx="96" cy="272"/>
              <a:chOff x="843" y="2880"/>
              <a:chExt cx="216" cy="576"/>
            </a:xfrm>
          </p:grpSpPr>
          <p:sp>
            <p:nvSpPr>
              <p:cNvPr id="132157" name="Freeform 6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58" name="Freeform 6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59" name="Group 63"/>
            <p:cNvGrpSpPr>
              <a:grpSpLocks/>
            </p:cNvGrpSpPr>
            <p:nvPr/>
          </p:nvGrpSpPr>
          <p:grpSpPr bwMode="auto">
            <a:xfrm>
              <a:off x="1680" y="3232"/>
              <a:ext cx="96" cy="272"/>
              <a:chOff x="843" y="2880"/>
              <a:chExt cx="216" cy="576"/>
            </a:xfrm>
          </p:grpSpPr>
          <p:sp>
            <p:nvSpPr>
              <p:cNvPr id="132160" name="Freeform 6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61" name="Freeform 6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62" name="Group 66"/>
            <p:cNvGrpSpPr>
              <a:grpSpLocks/>
            </p:cNvGrpSpPr>
            <p:nvPr/>
          </p:nvGrpSpPr>
          <p:grpSpPr bwMode="auto">
            <a:xfrm>
              <a:off x="1776" y="3216"/>
              <a:ext cx="96" cy="272"/>
              <a:chOff x="843" y="2880"/>
              <a:chExt cx="216" cy="576"/>
            </a:xfrm>
          </p:grpSpPr>
          <p:sp>
            <p:nvSpPr>
              <p:cNvPr id="132163" name="Freeform 6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64" name="Freeform 6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65" name="Group 69"/>
            <p:cNvGrpSpPr>
              <a:grpSpLocks/>
            </p:cNvGrpSpPr>
            <p:nvPr/>
          </p:nvGrpSpPr>
          <p:grpSpPr bwMode="auto">
            <a:xfrm>
              <a:off x="1920" y="3280"/>
              <a:ext cx="96" cy="272"/>
              <a:chOff x="843" y="2880"/>
              <a:chExt cx="216" cy="576"/>
            </a:xfrm>
          </p:grpSpPr>
          <p:sp>
            <p:nvSpPr>
              <p:cNvPr id="132166" name="Freeform 7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67" name="Freeform 7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68" name="Group 72"/>
            <p:cNvGrpSpPr>
              <a:grpSpLocks/>
            </p:cNvGrpSpPr>
            <p:nvPr/>
          </p:nvGrpSpPr>
          <p:grpSpPr bwMode="auto">
            <a:xfrm>
              <a:off x="1728" y="2928"/>
              <a:ext cx="96" cy="272"/>
              <a:chOff x="843" y="2880"/>
              <a:chExt cx="216" cy="576"/>
            </a:xfrm>
          </p:grpSpPr>
          <p:sp>
            <p:nvSpPr>
              <p:cNvPr id="132169" name="Freeform 7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70" name="Freeform 7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71" name="Group 75"/>
            <p:cNvGrpSpPr>
              <a:grpSpLocks/>
            </p:cNvGrpSpPr>
            <p:nvPr/>
          </p:nvGrpSpPr>
          <p:grpSpPr bwMode="auto">
            <a:xfrm>
              <a:off x="1584" y="2928"/>
              <a:ext cx="96" cy="272"/>
              <a:chOff x="843" y="2880"/>
              <a:chExt cx="216" cy="576"/>
            </a:xfrm>
          </p:grpSpPr>
          <p:sp>
            <p:nvSpPr>
              <p:cNvPr id="132172" name="Freeform 7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73" name="Freeform 7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74" name="Group 78"/>
            <p:cNvGrpSpPr>
              <a:grpSpLocks/>
            </p:cNvGrpSpPr>
            <p:nvPr/>
          </p:nvGrpSpPr>
          <p:grpSpPr bwMode="auto">
            <a:xfrm>
              <a:off x="1872" y="3312"/>
              <a:ext cx="96" cy="272"/>
              <a:chOff x="843" y="2880"/>
              <a:chExt cx="216" cy="576"/>
            </a:xfrm>
          </p:grpSpPr>
          <p:sp>
            <p:nvSpPr>
              <p:cNvPr id="132175" name="Freeform 7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76" name="Freeform 8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77" name="Group 81"/>
            <p:cNvGrpSpPr>
              <a:grpSpLocks/>
            </p:cNvGrpSpPr>
            <p:nvPr/>
          </p:nvGrpSpPr>
          <p:grpSpPr bwMode="auto">
            <a:xfrm>
              <a:off x="1824" y="2976"/>
              <a:ext cx="96" cy="272"/>
              <a:chOff x="843" y="2880"/>
              <a:chExt cx="216" cy="576"/>
            </a:xfrm>
          </p:grpSpPr>
          <p:sp>
            <p:nvSpPr>
              <p:cNvPr id="132178" name="Freeform 8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79" name="Freeform 8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80" name="Group 84"/>
            <p:cNvGrpSpPr>
              <a:grpSpLocks/>
            </p:cNvGrpSpPr>
            <p:nvPr/>
          </p:nvGrpSpPr>
          <p:grpSpPr bwMode="auto">
            <a:xfrm>
              <a:off x="1680" y="2976"/>
              <a:ext cx="96" cy="272"/>
              <a:chOff x="843" y="2880"/>
              <a:chExt cx="216" cy="576"/>
            </a:xfrm>
          </p:grpSpPr>
          <p:sp>
            <p:nvSpPr>
              <p:cNvPr id="132181" name="Freeform 8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82" name="Freeform 8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83" name="Group 87"/>
            <p:cNvGrpSpPr>
              <a:grpSpLocks/>
            </p:cNvGrpSpPr>
            <p:nvPr/>
          </p:nvGrpSpPr>
          <p:grpSpPr bwMode="auto">
            <a:xfrm>
              <a:off x="2112" y="2928"/>
              <a:ext cx="96" cy="272"/>
              <a:chOff x="843" y="2880"/>
              <a:chExt cx="216" cy="576"/>
            </a:xfrm>
          </p:grpSpPr>
          <p:sp>
            <p:nvSpPr>
              <p:cNvPr id="132184" name="Freeform 8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85" name="Freeform 8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86" name="Group 90"/>
            <p:cNvGrpSpPr>
              <a:grpSpLocks/>
            </p:cNvGrpSpPr>
            <p:nvPr/>
          </p:nvGrpSpPr>
          <p:grpSpPr bwMode="auto">
            <a:xfrm>
              <a:off x="864" y="2976"/>
              <a:ext cx="624" cy="656"/>
              <a:chOff x="1680" y="3024"/>
              <a:chExt cx="624" cy="656"/>
            </a:xfrm>
          </p:grpSpPr>
          <p:grpSp>
            <p:nvGrpSpPr>
              <p:cNvPr id="132187" name="Group 91"/>
              <p:cNvGrpSpPr>
                <a:grpSpLocks/>
              </p:cNvGrpSpPr>
              <p:nvPr/>
            </p:nvGrpSpPr>
            <p:grpSpPr bwMode="auto">
              <a:xfrm>
                <a:off x="2059" y="3024"/>
                <a:ext cx="96" cy="272"/>
                <a:chOff x="843" y="2880"/>
                <a:chExt cx="216" cy="576"/>
              </a:xfrm>
            </p:grpSpPr>
            <p:sp>
              <p:nvSpPr>
                <p:cNvPr id="132188" name="Freeform 9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89" name="Freeform 9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90" name="Group 94"/>
              <p:cNvGrpSpPr>
                <a:grpSpLocks/>
              </p:cNvGrpSpPr>
              <p:nvPr/>
            </p:nvGrpSpPr>
            <p:grpSpPr bwMode="auto">
              <a:xfrm>
                <a:off x="1776" y="3328"/>
                <a:ext cx="96" cy="272"/>
                <a:chOff x="843" y="2880"/>
                <a:chExt cx="216" cy="576"/>
              </a:xfrm>
            </p:grpSpPr>
            <p:sp>
              <p:nvSpPr>
                <p:cNvPr id="132191" name="Freeform 9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92" name="Freeform 9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93" name="Group 97"/>
              <p:cNvGrpSpPr>
                <a:grpSpLocks/>
              </p:cNvGrpSpPr>
              <p:nvPr/>
            </p:nvGrpSpPr>
            <p:grpSpPr bwMode="auto">
              <a:xfrm>
                <a:off x="1872" y="3312"/>
                <a:ext cx="96" cy="272"/>
                <a:chOff x="843" y="2880"/>
                <a:chExt cx="216" cy="576"/>
              </a:xfrm>
            </p:grpSpPr>
            <p:sp>
              <p:nvSpPr>
                <p:cNvPr id="132194" name="Freeform 9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95" name="Freeform 9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96" name="Group 100"/>
              <p:cNvGrpSpPr>
                <a:grpSpLocks/>
              </p:cNvGrpSpPr>
              <p:nvPr/>
            </p:nvGrpSpPr>
            <p:grpSpPr bwMode="auto">
              <a:xfrm>
                <a:off x="1824" y="3024"/>
                <a:ext cx="96" cy="272"/>
                <a:chOff x="843" y="2880"/>
                <a:chExt cx="216" cy="576"/>
              </a:xfrm>
            </p:grpSpPr>
            <p:sp>
              <p:nvSpPr>
                <p:cNvPr id="132197" name="Freeform 10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98" name="Freeform 10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199" name="Group 103"/>
              <p:cNvGrpSpPr>
                <a:grpSpLocks/>
              </p:cNvGrpSpPr>
              <p:nvPr/>
            </p:nvGrpSpPr>
            <p:grpSpPr bwMode="auto">
              <a:xfrm>
                <a:off x="1680" y="3024"/>
                <a:ext cx="96" cy="272"/>
                <a:chOff x="843" y="2880"/>
                <a:chExt cx="216" cy="576"/>
              </a:xfrm>
            </p:grpSpPr>
            <p:sp>
              <p:nvSpPr>
                <p:cNvPr id="132200" name="Freeform 10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01" name="Freeform 10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02" name="Group 106"/>
              <p:cNvGrpSpPr>
                <a:grpSpLocks/>
              </p:cNvGrpSpPr>
              <p:nvPr/>
            </p:nvGrpSpPr>
            <p:grpSpPr bwMode="auto">
              <a:xfrm>
                <a:off x="1968" y="3408"/>
                <a:ext cx="96" cy="272"/>
                <a:chOff x="843" y="2880"/>
                <a:chExt cx="216" cy="576"/>
              </a:xfrm>
            </p:grpSpPr>
            <p:sp>
              <p:nvSpPr>
                <p:cNvPr id="132203" name="Freeform 10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04" name="Freeform 10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05" name="Group 109"/>
              <p:cNvGrpSpPr>
                <a:grpSpLocks/>
              </p:cNvGrpSpPr>
              <p:nvPr/>
            </p:nvGrpSpPr>
            <p:grpSpPr bwMode="auto">
              <a:xfrm>
                <a:off x="1920" y="3072"/>
                <a:ext cx="96" cy="272"/>
                <a:chOff x="843" y="2880"/>
                <a:chExt cx="216" cy="576"/>
              </a:xfrm>
            </p:grpSpPr>
            <p:sp>
              <p:nvSpPr>
                <p:cNvPr id="132206" name="Freeform 11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07" name="Freeform 11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08" name="Group 112"/>
              <p:cNvGrpSpPr>
                <a:grpSpLocks/>
              </p:cNvGrpSpPr>
              <p:nvPr/>
            </p:nvGrpSpPr>
            <p:grpSpPr bwMode="auto">
              <a:xfrm>
                <a:off x="2208" y="3024"/>
                <a:ext cx="96" cy="272"/>
                <a:chOff x="843" y="2880"/>
                <a:chExt cx="216" cy="576"/>
              </a:xfrm>
            </p:grpSpPr>
            <p:sp>
              <p:nvSpPr>
                <p:cNvPr id="132209" name="Freeform 11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10" name="Freeform 11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2211" name="Group 115"/>
            <p:cNvGrpSpPr>
              <a:grpSpLocks/>
            </p:cNvGrpSpPr>
            <p:nvPr/>
          </p:nvGrpSpPr>
          <p:grpSpPr bwMode="auto">
            <a:xfrm>
              <a:off x="1248" y="3264"/>
              <a:ext cx="96" cy="272"/>
              <a:chOff x="843" y="2880"/>
              <a:chExt cx="216" cy="576"/>
            </a:xfrm>
          </p:grpSpPr>
          <p:sp>
            <p:nvSpPr>
              <p:cNvPr id="132212" name="Freeform 11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13" name="Freeform 11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14" name="Group 118"/>
            <p:cNvGrpSpPr>
              <a:grpSpLocks/>
            </p:cNvGrpSpPr>
            <p:nvPr/>
          </p:nvGrpSpPr>
          <p:grpSpPr bwMode="auto">
            <a:xfrm>
              <a:off x="1344" y="3312"/>
              <a:ext cx="96" cy="272"/>
              <a:chOff x="843" y="2880"/>
              <a:chExt cx="216" cy="576"/>
            </a:xfrm>
          </p:grpSpPr>
          <p:sp>
            <p:nvSpPr>
              <p:cNvPr id="132215" name="Freeform 11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16" name="Freeform 12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17" name="Group 121"/>
            <p:cNvGrpSpPr>
              <a:grpSpLocks/>
            </p:cNvGrpSpPr>
            <p:nvPr/>
          </p:nvGrpSpPr>
          <p:grpSpPr bwMode="auto">
            <a:xfrm>
              <a:off x="1152" y="2928"/>
              <a:ext cx="96" cy="272"/>
              <a:chOff x="843" y="2880"/>
              <a:chExt cx="216" cy="576"/>
            </a:xfrm>
          </p:grpSpPr>
          <p:sp>
            <p:nvSpPr>
              <p:cNvPr id="132218" name="Freeform 12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19" name="Freeform 12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20" name="Group 124"/>
            <p:cNvGrpSpPr>
              <a:grpSpLocks/>
            </p:cNvGrpSpPr>
            <p:nvPr/>
          </p:nvGrpSpPr>
          <p:grpSpPr bwMode="auto">
            <a:xfrm>
              <a:off x="1392" y="3312"/>
              <a:ext cx="96" cy="272"/>
              <a:chOff x="843" y="2880"/>
              <a:chExt cx="216" cy="576"/>
            </a:xfrm>
          </p:grpSpPr>
          <p:sp>
            <p:nvSpPr>
              <p:cNvPr id="132221" name="Freeform 12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22" name="Freeform 12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2223" name="Group 127"/>
          <p:cNvGrpSpPr>
            <a:grpSpLocks/>
          </p:cNvGrpSpPr>
          <p:nvPr/>
        </p:nvGrpSpPr>
        <p:grpSpPr bwMode="auto">
          <a:xfrm>
            <a:off x="1371600" y="533400"/>
            <a:ext cx="152400" cy="292100"/>
            <a:chOff x="843" y="2880"/>
            <a:chExt cx="216" cy="576"/>
          </a:xfrm>
        </p:grpSpPr>
        <p:sp>
          <p:nvSpPr>
            <p:cNvPr id="132224" name="Freeform 12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25" name="Freeform 12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26" name="Group 130"/>
          <p:cNvGrpSpPr>
            <a:grpSpLocks/>
          </p:cNvGrpSpPr>
          <p:nvPr/>
        </p:nvGrpSpPr>
        <p:grpSpPr bwMode="auto">
          <a:xfrm>
            <a:off x="4449763" y="762000"/>
            <a:ext cx="190500" cy="304800"/>
            <a:chOff x="843" y="2880"/>
            <a:chExt cx="216" cy="576"/>
          </a:xfrm>
        </p:grpSpPr>
        <p:sp>
          <p:nvSpPr>
            <p:cNvPr id="132227" name="Freeform 13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28" name="Freeform 13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29" name="Group 133"/>
          <p:cNvGrpSpPr>
            <a:grpSpLocks/>
          </p:cNvGrpSpPr>
          <p:nvPr/>
        </p:nvGrpSpPr>
        <p:grpSpPr bwMode="auto">
          <a:xfrm>
            <a:off x="3886200" y="381000"/>
            <a:ext cx="457200" cy="584200"/>
            <a:chOff x="843" y="2880"/>
            <a:chExt cx="216" cy="576"/>
          </a:xfrm>
        </p:grpSpPr>
        <p:sp>
          <p:nvSpPr>
            <p:cNvPr id="132230" name="Freeform 13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31" name="Freeform 13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232" name="AutoShape 136"/>
          <p:cNvSpPr>
            <a:spLocks noChangeArrowheads="1"/>
          </p:cNvSpPr>
          <p:nvPr/>
        </p:nvSpPr>
        <p:spPr bwMode="auto">
          <a:xfrm rot="-5400000">
            <a:off x="4686300" y="419100"/>
            <a:ext cx="152400" cy="838200"/>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233" name="Group 137"/>
          <p:cNvGrpSpPr>
            <a:grpSpLocks/>
          </p:cNvGrpSpPr>
          <p:nvPr/>
        </p:nvGrpSpPr>
        <p:grpSpPr bwMode="auto">
          <a:xfrm>
            <a:off x="3954463" y="304800"/>
            <a:ext cx="152400" cy="431800"/>
            <a:chOff x="843" y="2880"/>
            <a:chExt cx="216" cy="576"/>
          </a:xfrm>
        </p:grpSpPr>
        <p:sp>
          <p:nvSpPr>
            <p:cNvPr id="132234" name="Freeform 13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35" name="Freeform 13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36" name="Group 140"/>
          <p:cNvGrpSpPr>
            <a:grpSpLocks/>
          </p:cNvGrpSpPr>
          <p:nvPr/>
        </p:nvGrpSpPr>
        <p:grpSpPr bwMode="auto">
          <a:xfrm>
            <a:off x="3505200" y="635000"/>
            <a:ext cx="457200" cy="584200"/>
            <a:chOff x="843" y="2880"/>
            <a:chExt cx="216" cy="576"/>
          </a:xfrm>
        </p:grpSpPr>
        <p:sp>
          <p:nvSpPr>
            <p:cNvPr id="132237" name="Freeform 14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38" name="Freeform 14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39" name="Group 143"/>
          <p:cNvGrpSpPr>
            <a:grpSpLocks/>
          </p:cNvGrpSpPr>
          <p:nvPr/>
        </p:nvGrpSpPr>
        <p:grpSpPr bwMode="auto">
          <a:xfrm>
            <a:off x="3657600" y="457200"/>
            <a:ext cx="457200" cy="584200"/>
            <a:chOff x="843" y="2880"/>
            <a:chExt cx="216" cy="576"/>
          </a:xfrm>
        </p:grpSpPr>
        <p:sp>
          <p:nvSpPr>
            <p:cNvPr id="132240" name="Freeform 14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41" name="Freeform 14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42" name="Group 146"/>
          <p:cNvGrpSpPr>
            <a:grpSpLocks/>
          </p:cNvGrpSpPr>
          <p:nvPr/>
        </p:nvGrpSpPr>
        <p:grpSpPr bwMode="auto">
          <a:xfrm>
            <a:off x="3886200" y="711200"/>
            <a:ext cx="457200" cy="584200"/>
            <a:chOff x="843" y="2880"/>
            <a:chExt cx="216" cy="576"/>
          </a:xfrm>
        </p:grpSpPr>
        <p:sp>
          <p:nvSpPr>
            <p:cNvPr id="132243" name="Freeform 14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44" name="Freeform 14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45" name="Group 149"/>
          <p:cNvGrpSpPr>
            <a:grpSpLocks/>
          </p:cNvGrpSpPr>
          <p:nvPr/>
        </p:nvGrpSpPr>
        <p:grpSpPr bwMode="auto">
          <a:xfrm>
            <a:off x="2895600" y="304800"/>
            <a:ext cx="152400" cy="431800"/>
            <a:chOff x="843" y="2880"/>
            <a:chExt cx="216" cy="576"/>
          </a:xfrm>
        </p:grpSpPr>
        <p:sp>
          <p:nvSpPr>
            <p:cNvPr id="132246" name="Freeform 15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47" name="Freeform 15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48" name="Group 152"/>
          <p:cNvGrpSpPr>
            <a:grpSpLocks/>
          </p:cNvGrpSpPr>
          <p:nvPr/>
        </p:nvGrpSpPr>
        <p:grpSpPr bwMode="auto">
          <a:xfrm>
            <a:off x="2514600" y="381000"/>
            <a:ext cx="609600" cy="584200"/>
            <a:chOff x="843" y="2880"/>
            <a:chExt cx="216" cy="576"/>
          </a:xfrm>
        </p:grpSpPr>
        <p:sp>
          <p:nvSpPr>
            <p:cNvPr id="132249" name="Freeform 15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50" name="Freeform 15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51" name="Group 155"/>
          <p:cNvGrpSpPr>
            <a:grpSpLocks/>
          </p:cNvGrpSpPr>
          <p:nvPr/>
        </p:nvGrpSpPr>
        <p:grpSpPr bwMode="auto">
          <a:xfrm>
            <a:off x="3810000" y="762000"/>
            <a:ext cx="457200" cy="584200"/>
            <a:chOff x="843" y="2880"/>
            <a:chExt cx="216" cy="576"/>
          </a:xfrm>
        </p:grpSpPr>
        <p:sp>
          <p:nvSpPr>
            <p:cNvPr id="132252" name="Freeform 15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53" name="Freeform 15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54" name="Group 158"/>
          <p:cNvGrpSpPr>
            <a:grpSpLocks/>
          </p:cNvGrpSpPr>
          <p:nvPr/>
        </p:nvGrpSpPr>
        <p:grpSpPr bwMode="auto">
          <a:xfrm>
            <a:off x="3352800" y="457200"/>
            <a:ext cx="457200" cy="584200"/>
            <a:chOff x="843" y="2880"/>
            <a:chExt cx="216" cy="576"/>
          </a:xfrm>
        </p:grpSpPr>
        <p:sp>
          <p:nvSpPr>
            <p:cNvPr id="132255" name="Freeform 15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56" name="Freeform 16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57" name="Group 161"/>
          <p:cNvGrpSpPr>
            <a:grpSpLocks/>
          </p:cNvGrpSpPr>
          <p:nvPr/>
        </p:nvGrpSpPr>
        <p:grpSpPr bwMode="auto">
          <a:xfrm>
            <a:off x="3505200" y="381000"/>
            <a:ext cx="152400" cy="431800"/>
            <a:chOff x="843" y="2880"/>
            <a:chExt cx="216" cy="576"/>
          </a:xfrm>
        </p:grpSpPr>
        <p:sp>
          <p:nvSpPr>
            <p:cNvPr id="132258" name="Freeform 16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59" name="Freeform 16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60" name="Group 164"/>
          <p:cNvGrpSpPr>
            <a:grpSpLocks/>
          </p:cNvGrpSpPr>
          <p:nvPr/>
        </p:nvGrpSpPr>
        <p:grpSpPr bwMode="auto">
          <a:xfrm>
            <a:off x="4876800" y="406400"/>
            <a:ext cx="152400" cy="431800"/>
            <a:chOff x="843" y="2880"/>
            <a:chExt cx="216" cy="576"/>
          </a:xfrm>
        </p:grpSpPr>
        <p:sp>
          <p:nvSpPr>
            <p:cNvPr id="132261" name="Freeform 16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62" name="Freeform 16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63" name="Group 167"/>
          <p:cNvGrpSpPr>
            <a:grpSpLocks/>
          </p:cNvGrpSpPr>
          <p:nvPr/>
        </p:nvGrpSpPr>
        <p:grpSpPr bwMode="auto">
          <a:xfrm>
            <a:off x="3048000" y="533400"/>
            <a:ext cx="152400" cy="431800"/>
            <a:chOff x="843" y="2880"/>
            <a:chExt cx="216" cy="576"/>
          </a:xfrm>
        </p:grpSpPr>
        <p:sp>
          <p:nvSpPr>
            <p:cNvPr id="132264" name="Freeform 16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65" name="Freeform 16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66" name="Group 170"/>
          <p:cNvGrpSpPr>
            <a:grpSpLocks/>
          </p:cNvGrpSpPr>
          <p:nvPr/>
        </p:nvGrpSpPr>
        <p:grpSpPr bwMode="auto">
          <a:xfrm>
            <a:off x="2133600" y="685800"/>
            <a:ext cx="609600" cy="584200"/>
            <a:chOff x="843" y="2880"/>
            <a:chExt cx="216" cy="576"/>
          </a:xfrm>
        </p:grpSpPr>
        <p:sp>
          <p:nvSpPr>
            <p:cNvPr id="132267" name="Freeform 17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68" name="Freeform 17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69" name="Group 173"/>
          <p:cNvGrpSpPr>
            <a:grpSpLocks/>
          </p:cNvGrpSpPr>
          <p:nvPr/>
        </p:nvGrpSpPr>
        <p:grpSpPr bwMode="auto">
          <a:xfrm>
            <a:off x="2286000" y="457200"/>
            <a:ext cx="609600" cy="584200"/>
            <a:chOff x="843" y="2880"/>
            <a:chExt cx="216" cy="576"/>
          </a:xfrm>
        </p:grpSpPr>
        <p:sp>
          <p:nvSpPr>
            <p:cNvPr id="132270" name="Freeform 17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71" name="Freeform 17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72" name="Group 176"/>
          <p:cNvGrpSpPr>
            <a:grpSpLocks/>
          </p:cNvGrpSpPr>
          <p:nvPr/>
        </p:nvGrpSpPr>
        <p:grpSpPr bwMode="auto">
          <a:xfrm>
            <a:off x="2057400" y="457200"/>
            <a:ext cx="609600" cy="584200"/>
            <a:chOff x="843" y="2880"/>
            <a:chExt cx="216" cy="576"/>
          </a:xfrm>
        </p:grpSpPr>
        <p:sp>
          <p:nvSpPr>
            <p:cNvPr id="132273" name="Freeform 17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74" name="Freeform 17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75" name="Group 179"/>
          <p:cNvGrpSpPr>
            <a:grpSpLocks/>
          </p:cNvGrpSpPr>
          <p:nvPr/>
        </p:nvGrpSpPr>
        <p:grpSpPr bwMode="auto">
          <a:xfrm>
            <a:off x="2438400" y="533400"/>
            <a:ext cx="609600" cy="584200"/>
            <a:chOff x="843" y="2880"/>
            <a:chExt cx="216" cy="576"/>
          </a:xfrm>
        </p:grpSpPr>
        <p:sp>
          <p:nvSpPr>
            <p:cNvPr id="132276" name="Freeform 18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77" name="Freeform 18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78" name="Group 182"/>
          <p:cNvGrpSpPr>
            <a:grpSpLocks/>
          </p:cNvGrpSpPr>
          <p:nvPr/>
        </p:nvGrpSpPr>
        <p:grpSpPr bwMode="auto">
          <a:xfrm>
            <a:off x="3352800" y="609600"/>
            <a:ext cx="152400" cy="431800"/>
            <a:chOff x="843" y="2880"/>
            <a:chExt cx="216" cy="576"/>
          </a:xfrm>
        </p:grpSpPr>
        <p:sp>
          <p:nvSpPr>
            <p:cNvPr id="132279" name="Freeform 18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80" name="Freeform 18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2281" name="Group 185"/>
          <p:cNvGrpSpPr>
            <a:grpSpLocks/>
          </p:cNvGrpSpPr>
          <p:nvPr/>
        </p:nvGrpSpPr>
        <p:grpSpPr bwMode="auto">
          <a:xfrm>
            <a:off x="2286000" y="609600"/>
            <a:ext cx="152400" cy="431800"/>
            <a:chOff x="843" y="2880"/>
            <a:chExt cx="216" cy="576"/>
          </a:xfrm>
        </p:grpSpPr>
        <p:sp>
          <p:nvSpPr>
            <p:cNvPr id="132282" name="Freeform 18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83" name="Freeform 18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284" name="Freeform 188"/>
          <p:cNvSpPr>
            <a:spLocks/>
          </p:cNvSpPr>
          <p:nvPr/>
        </p:nvSpPr>
        <p:spPr bwMode="auto">
          <a:xfrm flipV="1">
            <a:off x="2573338" y="762000"/>
            <a:ext cx="542925" cy="388938"/>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32285" name="Group 189"/>
          <p:cNvGrpSpPr>
            <a:grpSpLocks/>
          </p:cNvGrpSpPr>
          <p:nvPr/>
        </p:nvGrpSpPr>
        <p:grpSpPr bwMode="auto">
          <a:xfrm>
            <a:off x="2667000" y="304800"/>
            <a:ext cx="152400" cy="431800"/>
            <a:chOff x="843" y="2880"/>
            <a:chExt cx="216" cy="576"/>
          </a:xfrm>
        </p:grpSpPr>
        <p:sp>
          <p:nvSpPr>
            <p:cNvPr id="132286" name="Freeform 19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87" name="Freeform 19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2288" name="AutoShape 192"/>
          <p:cNvSpPr>
            <a:spLocks noChangeArrowheads="1"/>
          </p:cNvSpPr>
          <p:nvPr/>
        </p:nvSpPr>
        <p:spPr bwMode="auto">
          <a:xfrm rot="5400000" flipH="1">
            <a:off x="1638300" y="419100"/>
            <a:ext cx="152400" cy="838200"/>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89" name="Rectangle 193"/>
          <p:cNvSpPr>
            <a:spLocks noChangeArrowheads="1"/>
          </p:cNvSpPr>
          <p:nvPr/>
        </p:nvSpPr>
        <p:spPr bwMode="auto">
          <a:xfrm>
            <a:off x="6022975" y="1447800"/>
            <a:ext cx="381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90" name="Rectangle 194"/>
          <p:cNvSpPr>
            <a:spLocks noChangeArrowheads="1"/>
          </p:cNvSpPr>
          <p:nvPr/>
        </p:nvSpPr>
        <p:spPr bwMode="auto">
          <a:xfrm>
            <a:off x="6022975" y="1752600"/>
            <a:ext cx="381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91" name="Text Box 195"/>
          <p:cNvSpPr txBox="1">
            <a:spLocks noChangeArrowheads="1"/>
          </p:cNvSpPr>
          <p:nvPr/>
        </p:nvSpPr>
        <p:spPr bwMode="auto">
          <a:xfrm>
            <a:off x="5257800" y="533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b="1">
                <a:solidFill>
                  <a:schemeClr val="accent2"/>
                </a:solidFill>
                <a:latin typeface="Times New Roman" pitchFamily="18" charset="0"/>
              </a:rPr>
              <a:t>LS</a:t>
            </a:r>
          </a:p>
        </p:txBody>
      </p:sp>
      <p:sp>
        <p:nvSpPr>
          <p:cNvPr id="132292" name="Text Box 196"/>
          <p:cNvSpPr txBox="1">
            <a:spLocks noChangeArrowheads="1"/>
          </p:cNvSpPr>
          <p:nvPr/>
        </p:nvSpPr>
        <p:spPr bwMode="auto">
          <a:xfrm>
            <a:off x="5257800" y="2438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b="1">
                <a:solidFill>
                  <a:srgbClr val="CC3399"/>
                </a:solidFill>
                <a:latin typeface="Times New Roman" pitchFamily="18" charset="0"/>
              </a:rPr>
              <a:t>VHS</a:t>
            </a:r>
          </a:p>
        </p:txBody>
      </p:sp>
      <p:sp>
        <p:nvSpPr>
          <p:cNvPr id="132293" name="Text Box 197"/>
          <p:cNvSpPr txBox="1">
            <a:spLocks noChangeArrowheads="1"/>
          </p:cNvSpPr>
          <p:nvPr/>
        </p:nvSpPr>
        <p:spPr bwMode="auto">
          <a:xfrm>
            <a:off x="5257800" y="3886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b="1">
                <a:solidFill>
                  <a:srgbClr val="33CC33"/>
                </a:solidFill>
                <a:latin typeface="Times New Roman" pitchFamily="18" charset="0"/>
              </a:rPr>
              <a:t>HS</a:t>
            </a:r>
          </a:p>
        </p:txBody>
      </p:sp>
      <p:sp>
        <p:nvSpPr>
          <p:cNvPr id="132294" name="Text Box 198"/>
          <p:cNvSpPr txBox="1">
            <a:spLocks noChangeArrowheads="1"/>
          </p:cNvSpPr>
          <p:nvPr/>
        </p:nvSpPr>
        <p:spPr bwMode="auto">
          <a:xfrm>
            <a:off x="5257800" y="5410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b="1">
                <a:solidFill>
                  <a:srgbClr val="FF3300"/>
                </a:solidFill>
                <a:latin typeface="Times New Roman" pitchFamily="18" charset="0"/>
              </a:rPr>
              <a:t>US</a:t>
            </a:r>
          </a:p>
        </p:txBody>
      </p:sp>
      <p:sp>
        <p:nvSpPr>
          <p:cNvPr id="132295" name="Rectangle 199"/>
          <p:cNvSpPr>
            <a:spLocks noChangeArrowheads="1"/>
          </p:cNvSpPr>
          <p:nvPr/>
        </p:nvSpPr>
        <p:spPr bwMode="auto">
          <a:xfrm>
            <a:off x="8537575" y="228600"/>
            <a:ext cx="2286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96" name="Rectangle 200"/>
          <p:cNvSpPr>
            <a:spLocks noChangeArrowheads="1"/>
          </p:cNvSpPr>
          <p:nvPr/>
        </p:nvSpPr>
        <p:spPr bwMode="auto">
          <a:xfrm>
            <a:off x="8534400" y="2057400"/>
            <a:ext cx="307975"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97" name="Rectangle 201"/>
          <p:cNvSpPr>
            <a:spLocks noChangeArrowheads="1"/>
          </p:cNvSpPr>
          <p:nvPr/>
        </p:nvSpPr>
        <p:spPr bwMode="auto">
          <a:xfrm>
            <a:off x="8537575" y="3581400"/>
            <a:ext cx="304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98" name="Rectangle 202"/>
          <p:cNvSpPr>
            <a:spLocks noChangeArrowheads="1"/>
          </p:cNvSpPr>
          <p:nvPr/>
        </p:nvSpPr>
        <p:spPr bwMode="auto">
          <a:xfrm>
            <a:off x="8537575" y="5029200"/>
            <a:ext cx="304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299" name="Text Box 203"/>
          <p:cNvSpPr txBox="1">
            <a:spLocks noChangeArrowheads="1"/>
          </p:cNvSpPr>
          <p:nvPr/>
        </p:nvSpPr>
        <p:spPr bwMode="auto">
          <a:xfrm>
            <a:off x="1222375" y="1219200"/>
            <a:ext cx="4187825"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chemeClr val="tx2"/>
                </a:solidFill>
                <a:latin typeface="Times New Roman" pitchFamily="18" charset="0"/>
              </a:rPr>
              <a:t>Hard (low L/L</a:t>
            </a:r>
            <a:r>
              <a:rPr lang="en-GB" baseline="-25000">
                <a:solidFill>
                  <a:schemeClr val="tx2"/>
                </a:solidFill>
                <a:latin typeface="Times New Roman" pitchFamily="18" charset="0"/>
              </a:rPr>
              <a:t>Edd</a:t>
            </a:r>
            <a:r>
              <a:rPr lang="en-GB">
                <a:solidFill>
                  <a:schemeClr val="tx2"/>
                </a:solidFill>
                <a:latin typeface="Times New Roman" pitchFamily="18" charset="0"/>
              </a:rPr>
              <a:t>)</a:t>
            </a:r>
          </a:p>
          <a:p>
            <a:pPr algn="l">
              <a:spcBef>
                <a:spcPct val="50000"/>
              </a:spcBef>
            </a:pPr>
            <a:r>
              <a:rPr lang="en-GB">
                <a:solidFill>
                  <a:schemeClr val="tx2"/>
                </a:solidFill>
                <a:latin typeface="Times New Roman" pitchFamily="18" charset="0"/>
              </a:rPr>
              <a:t>Soft (high L/L</a:t>
            </a:r>
            <a:r>
              <a:rPr lang="en-GB" baseline="-25000">
                <a:solidFill>
                  <a:schemeClr val="tx2"/>
                </a:solidFill>
                <a:latin typeface="Times New Roman" pitchFamily="18" charset="0"/>
              </a:rPr>
              <a:t>Edd</a:t>
            </a:r>
            <a:r>
              <a:rPr lang="en-GB">
                <a:solidFill>
                  <a:schemeClr val="tx2"/>
                </a:solidFill>
                <a:latin typeface="Times New Roman" pitchFamily="18" charset="0"/>
              </a:rPr>
              <a:t>)</a:t>
            </a:r>
          </a:p>
          <a:p>
            <a:pPr algn="l">
              <a:spcBef>
                <a:spcPct val="50000"/>
              </a:spcBef>
            </a:pPr>
            <a:endParaRPr lang="en-GB">
              <a:solidFill>
                <a:schemeClr val="tx2"/>
              </a:solidFill>
              <a:latin typeface="Times New Roman" pitchFamily="18" charset="0"/>
            </a:endParaRPr>
          </a:p>
        </p:txBody>
      </p:sp>
      <p:sp>
        <p:nvSpPr>
          <p:cNvPr id="132300" name="Line 204"/>
          <p:cNvSpPr>
            <a:spLocks noChangeShapeType="1"/>
          </p:cNvSpPr>
          <p:nvPr/>
        </p:nvSpPr>
        <p:spPr bwMode="auto">
          <a:xfrm flipV="1">
            <a:off x="881063" y="609600"/>
            <a:ext cx="0" cy="5715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301" name="Text Box 205"/>
          <p:cNvSpPr txBox="1">
            <a:spLocks noChangeArrowheads="1"/>
          </p:cNvSpPr>
          <p:nvPr/>
        </p:nvSpPr>
        <p:spPr bwMode="auto">
          <a:xfrm>
            <a:off x="500063" y="0"/>
            <a:ext cx="12192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chemeClr val="tx2"/>
                </a:solidFill>
                <a:latin typeface="Monotype Corsiva" pitchFamily="66" charset="0"/>
              </a:rPr>
              <a:t>L</a:t>
            </a:r>
            <a:r>
              <a:rPr lang="en-GB" baseline="-25000">
                <a:solidFill>
                  <a:schemeClr val="tx2"/>
                </a:solidFill>
                <a:latin typeface="Times New Roman" pitchFamily="18" charset="0"/>
              </a:rPr>
              <a:t>h</a:t>
            </a:r>
            <a:r>
              <a:rPr lang="en-GB">
                <a:solidFill>
                  <a:schemeClr val="tx2"/>
                </a:solidFill>
                <a:latin typeface="Times New Roman" pitchFamily="18" charset="0"/>
              </a:rPr>
              <a:t>/</a:t>
            </a:r>
            <a:r>
              <a:rPr lang="en-GB">
                <a:solidFill>
                  <a:schemeClr val="tx2"/>
                </a:solidFill>
                <a:latin typeface="Monotype Corsiva" pitchFamily="66" charset="0"/>
              </a:rPr>
              <a:t>L</a:t>
            </a:r>
            <a:r>
              <a:rPr lang="en-GB" baseline="-25000">
                <a:solidFill>
                  <a:schemeClr val="tx2"/>
                </a:solidFill>
                <a:latin typeface="Times New Roman" pitchFamily="18" charset="0"/>
              </a:rPr>
              <a:t>s</a:t>
            </a:r>
          </a:p>
        </p:txBody>
      </p:sp>
      <p:sp>
        <p:nvSpPr>
          <p:cNvPr id="132302" name="Text Box 206"/>
          <p:cNvSpPr txBox="1">
            <a:spLocks noChangeArrowheads="1"/>
          </p:cNvSpPr>
          <p:nvPr/>
        </p:nvSpPr>
        <p:spPr bwMode="auto">
          <a:xfrm>
            <a:off x="392113" y="1509713"/>
            <a:ext cx="4635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latin typeface="Times New Roman" pitchFamily="18" charset="0"/>
              </a:rPr>
              <a:t>1</a:t>
            </a:r>
          </a:p>
        </p:txBody>
      </p:sp>
      <p:pic>
        <p:nvPicPr>
          <p:cNvPr id="132303" name="Picture 207" descr="C:\Documents and Settings\Chris Done\My Documents\talks\gifs\eqpair_bh_ns_spec.jp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3239" t="31375" r="60509" b="17943"/>
          <a:stretch>
            <a:fillRect/>
          </a:stretch>
        </p:blipFill>
        <p:spPr bwMode="auto">
          <a:xfrm>
            <a:off x="6096000" y="1966913"/>
            <a:ext cx="2908300" cy="4741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2304" name="Picture 208" descr="C:\Documents and Settings\Chris Done\My Documents\talks\gifs\eqpair_bh_ns_spec.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3239" t="15216" r="60509" b="68527"/>
          <a:stretch>
            <a:fillRect/>
          </a:stretch>
        </p:blipFill>
        <p:spPr bwMode="auto">
          <a:xfrm>
            <a:off x="6096000" y="61913"/>
            <a:ext cx="2908300" cy="1520825"/>
          </a:xfrm>
          <a:prstGeom prst="rect">
            <a:avLst/>
          </a:prstGeom>
          <a:noFill/>
          <a:extLst>
            <a:ext uri="{909E8E84-426E-40DD-AFC4-6F175D3DCCD1}">
              <a14:hiddenFill xmlns:a14="http://schemas.microsoft.com/office/drawing/2010/main">
                <a:solidFill>
                  <a:srgbClr val="FFFFFF"/>
                </a:solidFill>
              </a14:hiddenFill>
            </a:ext>
          </a:extLst>
        </p:spPr>
      </p:pic>
      <p:sp>
        <p:nvSpPr>
          <p:cNvPr id="132305" name="Rectangle 209"/>
          <p:cNvSpPr>
            <a:spLocks noChangeArrowheads="1"/>
          </p:cNvSpPr>
          <p:nvPr/>
        </p:nvSpPr>
        <p:spPr bwMode="auto">
          <a:xfrm>
            <a:off x="6403975" y="1447800"/>
            <a:ext cx="315913"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306" name="Line 210"/>
          <p:cNvSpPr>
            <a:spLocks noChangeShapeType="1"/>
          </p:cNvSpPr>
          <p:nvPr/>
        </p:nvSpPr>
        <p:spPr bwMode="auto">
          <a:xfrm>
            <a:off x="688975" y="1738313"/>
            <a:ext cx="8261350" cy="14287"/>
          </a:xfrm>
          <a:prstGeom prst="line">
            <a:avLst/>
          </a:prstGeom>
          <a:noFill/>
          <a:ln w="571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307" name="Freeform 211"/>
          <p:cNvSpPr>
            <a:spLocks/>
          </p:cNvSpPr>
          <p:nvPr/>
        </p:nvSpPr>
        <p:spPr bwMode="auto">
          <a:xfrm>
            <a:off x="7053263" y="4978400"/>
            <a:ext cx="830262" cy="1204913"/>
          </a:xfrm>
          <a:custGeom>
            <a:avLst/>
            <a:gdLst>
              <a:gd name="T0" fmla="*/ 0 w 523"/>
              <a:gd name="T1" fmla="*/ 759 h 759"/>
              <a:gd name="T2" fmla="*/ 83 w 523"/>
              <a:gd name="T3" fmla="*/ 539 h 759"/>
              <a:gd name="T4" fmla="*/ 165 w 523"/>
              <a:gd name="T5" fmla="*/ 320 h 759"/>
              <a:gd name="T6" fmla="*/ 238 w 523"/>
              <a:gd name="T7" fmla="*/ 128 h 759"/>
              <a:gd name="T8" fmla="*/ 311 w 523"/>
              <a:gd name="T9" fmla="*/ 37 h 759"/>
              <a:gd name="T10" fmla="*/ 375 w 523"/>
              <a:gd name="T11" fmla="*/ 27 h 759"/>
              <a:gd name="T12" fmla="*/ 448 w 523"/>
              <a:gd name="T13" fmla="*/ 201 h 759"/>
              <a:gd name="T14" fmla="*/ 512 w 523"/>
              <a:gd name="T15" fmla="*/ 594 h 759"/>
              <a:gd name="T16" fmla="*/ 512 w 523"/>
              <a:gd name="T17" fmla="*/ 73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3" h="759">
                <a:moveTo>
                  <a:pt x="0" y="759"/>
                </a:moveTo>
                <a:cubicBezTo>
                  <a:pt x="28" y="685"/>
                  <a:pt x="56" y="612"/>
                  <a:pt x="83" y="539"/>
                </a:cubicBezTo>
                <a:cubicBezTo>
                  <a:pt x="110" y="466"/>
                  <a:pt x="139" y="388"/>
                  <a:pt x="165" y="320"/>
                </a:cubicBezTo>
                <a:cubicBezTo>
                  <a:pt x="191" y="252"/>
                  <a:pt x="214" y="175"/>
                  <a:pt x="238" y="128"/>
                </a:cubicBezTo>
                <a:cubicBezTo>
                  <a:pt x="262" y="81"/>
                  <a:pt x="288" y="54"/>
                  <a:pt x="311" y="37"/>
                </a:cubicBezTo>
                <a:cubicBezTo>
                  <a:pt x="334" y="20"/>
                  <a:pt x="352" y="0"/>
                  <a:pt x="375" y="27"/>
                </a:cubicBezTo>
                <a:cubicBezTo>
                  <a:pt x="398" y="54"/>
                  <a:pt x="425" y="107"/>
                  <a:pt x="448" y="201"/>
                </a:cubicBezTo>
                <a:cubicBezTo>
                  <a:pt x="471" y="295"/>
                  <a:pt x="501" y="506"/>
                  <a:pt x="512" y="594"/>
                </a:cubicBezTo>
                <a:cubicBezTo>
                  <a:pt x="523" y="682"/>
                  <a:pt x="517" y="706"/>
                  <a:pt x="512" y="731"/>
                </a:cubicBezTo>
              </a:path>
            </a:pathLst>
          </a:custGeom>
          <a:noFill/>
          <a:ln w="508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32308" name="Freeform 212"/>
          <p:cNvSpPr>
            <a:spLocks/>
          </p:cNvSpPr>
          <p:nvPr/>
        </p:nvSpPr>
        <p:spPr bwMode="auto">
          <a:xfrm>
            <a:off x="6923088" y="3751263"/>
            <a:ext cx="947737" cy="1023937"/>
          </a:xfrm>
          <a:custGeom>
            <a:avLst/>
            <a:gdLst>
              <a:gd name="T0" fmla="*/ 0 w 597"/>
              <a:gd name="T1" fmla="*/ 645 h 645"/>
              <a:gd name="T2" fmla="*/ 101 w 597"/>
              <a:gd name="T3" fmla="*/ 307 h 645"/>
              <a:gd name="T4" fmla="*/ 174 w 597"/>
              <a:gd name="T5" fmla="*/ 142 h 645"/>
              <a:gd name="T6" fmla="*/ 302 w 597"/>
              <a:gd name="T7" fmla="*/ 14 h 645"/>
              <a:gd name="T8" fmla="*/ 430 w 597"/>
              <a:gd name="T9" fmla="*/ 60 h 645"/>
              <a:gd name="T10" fmla="*/ 512 w 597"/>
              <a:gd name="T11" fmla="*/ 224 h 645"/>
              <a:gd name="T12" fmla="*/ 585 w 597"/>
              <a:gd name="T13" fmla="*/ 526 h 645"/>
              <a:gd name="T14" fmla="*/ 585 w 597"/>
              <a:gd name="T15" fmla="*/ 627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7" h="645">
                <a:moveTo>
                  <a:pt x="0" y="645"/>
                </a:moveTo>
                <a:cubicBezTo>
                  <a:pt x="36" y="518"/>
                  <a:pt x="72" y="391"/>
                  <a:pt x="101" y="307"/>
                </a:cubicBezTo>
                <a:cubicBezTo>
                  <a:pt x="130" y="223"/>
                  <a:pt x="141" y="191"/>
                  <a:pt x="174" y="142"/>
                </a:cubicBezTo>
                <a:cubicBezTo>
                  <a:pt x="207" y="93"/>
                  <a:pt x="259" y="28"/>
                  <a:pt x="302" y="14"/>
                </a:cubicBezTo>
                <a:cubicBezTo>
                  <a:pt x="345" y="0"/>
                  <a:pt x="395" y="25"/>
                  <a:pt x="430" y="60"/>
                </a:cubicBezTo>
                <a:cubicBezTo>
                  <a:pt x="465" y="95"/>
                  <a:pt x="486" y="146"/>
                  <a:pt x="512" y="224"/>
                </a:cubicBezTo>
                <a:cubicBezTo>
                  <a:pt x="538" y="302"/>
                  <a:pt x="573" y="459"/>
                  <a:pt x="585" y="526"/>
                </a:cubicBezTo>
                <a:cubicBezTo>
                  <a:pt x="597" y="593"/>
                  <a:pt x="591" y="610"/>
                  <a:pt x="585" y="627"/>
                </a:cubicBezTo>
              </a:path>
            </a:pathLst>
          </a:custGeom>
          <a:noFill/>
          <a:ln w="635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32309" name="Freeform 213"/>
          <p:cNvSpPr>
            <a:spLocks/>
          </p:cNvSpPr>
          <p:nvPr/>
        </p:nvSpPr>
        <p:spPr bwMode="auto">
          <a:xfrm>
            <a:off x="7024688" y="2211388"/>
            <a:ext cx="857250" cy="1141412"/>
          </a:xfrm>
          <a:custGeom>
            <a:avLst/>
            <a:gdLst>
              <a:gd name="T0" fmla="*/ 0 w 540"/>
              <a:gd name="T1" fmla="*/ 710 h 719"/>
              <a:gd name="T2" fmla="*/ 92 w 540"/>
              <a:gd name="T3" fmla="*/ 445 h 719"/>
              <a:gd name="T4" fmla="*/ 238 w 540"/>
              <a:gd name="T5" fmla="*/ 107 h 719"/>
              <a:gd name="T6" fmla="*/ 329 w 540"/>
              <a:gd name="T7" fmla="*/ 15 h 719"/>
              <a:gd name="T8" fmla="*/ 448 w 540"/>
              <a:gd name="T9" fmla="*/ 198 h 719"/>
              <a:gd name="T10" fmla="*/ 512 w 540"/>
              <a:gd name="T11" fmla="*/ 518 h 719"/>
              <a:gd name="T12" fmla="*/ 540 w 540"/>
              <a:gd name="T13" fmla="*/ 719 h 719"/>
            </a:gdLst>
            <a:ahLst/>
            <a:cxnLst>
              <a:cxn ang="0">
                <a:pos x="T0" y="T1"/>
              </a:cxn>
              <a:cxn ang="0">
                <a:pos x="T2" y="T3"/>
              </a:cxn>
              <a:cxn ang="0">
                <a:pos x="T4" y="T5"/>
              </a:cxn>
              <a:cxn ang="0">
                <a:pos x="T6" y="T7"/>
              </a:cxn>
              <a:cxn ang="0">
                <a:pos x="T8" y="T9"/>
              </a:cxn>
              <a:cxn ang="0">
                <a:pos x="T10" y="T11"/>
              </a:cxn>
              <a:cxn ang="0">
                <a:pos x="T12" y="T13"/>
              </a:cxn>
            </a:cxnLst>
            <a:rect l="0" t="0" r="r" b="b"/>
            <a:pathLst>
              <a:path w="540" h="719">
                <a:moveTo>
                  <a:pt x="0" y="710"/>
                </a:moveTo>
                <a:cubicBezTo>
                  <a:pt x="26" y="627"/>
                  <a:pt x="52" y="545"/>
                  <a:pt x="92" y="445"/>
                </a:cubicBezTo>
                <a:cubicBezTo>
                  <a:pt x="132" y="345"/>
                  <a:pt x="199" y="179"/>
                  <a:pt x="238" y="107"/>
                </a:cubicBezTo>
                <a:cubicBezTo>
                  <a:pt x="277" y="35"/>
                  <a:pt x="294" y="0"/>
                  <a:pt x="329" y="15"/>
                </a:cubicBezTo>
                <a:cubicBezTo>
                  <a:pt x="364" y="30"/>
                  <a:pt x="418" y="114"/>
                  <a:pt x="448" y="198"/>
                </a:cubicBezTo>
                <a:cubicBezTo>
                  <a:pt x="478" y="282"/>
                  <a:pt x="497" y="431"/>
                  <a:pt x="512" y="518"/>
                </a:cubicBezTo>
                <a:cubicBezTo>
                  <a:pt x="527" y="605"/>
                  <a:pt x="533" y="662"/>
                  <a:pt x="540" y="719"/>
                </a:cubicBezTo>
              </a:path>
            </a:pathLst>
          </a:custGeom>
          <a:noFill/>
          <a:ln w="635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nvGrpSpPr>
          <p:cNvPr id="132310" name="Group 214"/>
          <p:cNvGrpSpPr>
            <a:grpSpLocks/>
          </p:cNvGrpSpPr>
          <p:nvPr/>
        </p:nvGrpSpPr>
        <p:grpSpPr bwMode="auto">
          <a:xfrm>
            <a:off x="3001963" y="536575"/>
            <a:ext cx="4891087" cy="5627688"/>
            <a:chOff x="1891" y="338"/>
            <a:chExt cx="3081" cy="3545"/>
          </a:xfrm>
        </p:grpSpPr>
        <p:sp>
          <p:nvSpPr>
            <p:cNvPr id="132311" name="Oval 215"/>
            <p:cNvSpPr>
              <a:spLocks noChangeArrowheads="1"/>
            </p:cNvSpPr>
            <p:nvPr/>
          </p:nvSpPr>
          <p:spPr bwMode="auto">
            <a:xfrm>
              <a:off x="2012" y="1664"/>
              <a:ext cx="128" cy="119"/>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32312" name="Oval 216"/>
            <p:cNvSpPr>
              <a:spLocks noChangeArrowheads="1"/>
            </p:cNvSpPr>
            <p:nvPr/>
          </p:nvSpPr>
          <p:spPr bwMode="auto">
            <a:xfrm>
              <a:off x="2007" y="2583"/>
              <a:ext cx="128" cy="119"/>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32313" name="Oval 217"/>
            <p:cNvSpPr>
              <a:spLocks noChangeArrowheads="1"/>
            </p:cNvSpPr>
            <p:nvPr/>
          </p:nvSpPr>
          <p:spPr bwMode="auto">
            <a:xfrm>
              <a:off x="1993" y="3492"/>
              <a:ext cx="128" cy="119"/>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32314" name="Oval 218"/>
            <p:cNvSpPr>
              <a:spLocks noChangeArrowheads="1"/>
            </p:cNvSpPr>
            <p:nvPr/>
          </p:nvSpPr>
          <p:spPr bwMode="auto">
            <a:xfrm>
              <a:off x="1891" y="338"/>
              <a:ext cx="347" cy="338"/>
            </a:xfrm>
            <a:prstGeom prst="ellipse">
              <a:avLst/>
            </a:prstGeom>
            <a:solidFill>
              <a:srgbClr val="00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32315" name="Oval 219"/>
            <p:cNvSpPr>
              <a:spLocks noChangeArrowheads="1"/>
            </p:cNvSpPr>
            <p:nvPr/>
          </p:nvSpPr>
          <p:spPr bwMode="auto">
            <a:xfrm>
              <a:off x="1989" y="452"/>
              <a:ext cx="128" cy="119"/>
            </a:xfrm>
            <a:prstGeom prst="ellipse">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32316" name="Freeform 220"/>
            <p:cNvSpPr>
              <a:spLocks/>
            </p:cNvSpPr>
            <p:nvPr/>
          </p:nvSpPr>
          <p:spPr bwMode="auto">
            <a:xfrm>
              <a:off x="4449" y="3124"/>
              <a:ext cx="523" cy="759"/>
            </a:xfrm>
            <a:custGeom>
              <a:avLst/>
              <a:gdLst>
                <a:gd name="T0" fmla="*/ 0 w 523"/>
                <a:gd name="T1" fmla="*/ 759 h 759"/>
                <a:gd name="T2" fmla="*/ 83 w 523"/>
                <a:gd name="T3" fmla="*/ 539 h 759"/>
                <a:gd name="T4" fmla="*/ 165 w 523"/>
                <a:gd name="T5" fmla="*/ 320 h 759"/>
                <a:gd name="T6" fmla="*/ 238 w 523"/>
                <a:gd name="T7" fmla="*/ 128 h 759"/>
                <a:gd name="T8" fmla="*/ 311 w 523"/>
                <a:gd name="T9" fmla="*/ 37 h 759"/>
                <a:gd name="T10" fmla="*/ 375 w 523"/>
                <a:gd name="T11" fmla="*/ 27 h 759"/>
                <a:gd name="T12" fmla="*/ 448 w 523"/>
                <a:gd name="T13" fmla="*/ 201 h 759"/>
                <a:gd name="T14" fmla="*/ 512 w 523"/>
                <a:gd name="T15" fmla="*/ 594 h 759"/>
                <a:gd name="T16" fmla="*/ 512 w 523"/>
                <a:gd name="T17" fmla="*/ 73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3" h="759">
                  <a:moveTo>
                    <a:pt x="0" y="759"/>
                  </a:moveTo>
                  <a:cubicBezTo>
                    <a:pt x="28" y="685"/>
                    <a:pt x="56" y="612"/>
                    <a:pt x="83" y="539"/>
                  </a:cubicBezTo>
                  <a:cubicBezTo>
                    <a:pt x="110" y="466"/>
                    <a:pt x="139" y="388"/>
                    <a:pt x="165" y="320"/>
                  </a:cubicBezTo>
                  <a:cubicBezTo>
                    <a:pt x="191" y="252"/>
                    <a:pt x="214" y="175"/>
                    <a:pt x="238" y="128"/>
                  </a:cubicBezTo>
                  <a:cubicBezTo>
                    <a:pt x="262" y="81"/>
                    <a:pt x="288" y="54"/>
                    <a:pt x="311" y="37"/>
                  </a:cubicBezTo>
                  <a:cubicBezTo>
                    <a:pt x="334" y="20"/>
                    <a:pt x="352" y="0"/>
                    <a:pt x="375" y="27"/>
                  </a:cubicBezTo>
                  <a:cubicBezTo>
                    <a:pt x="398" y="54"/>
                    <a:pt x="425" y="107"/>
                    <a:pt x="448" y="201"/>
                  </a:cubicBezTo>
                  <a:cubicBezTo>
                    <a:pt x="471" y="295"/>
                    <a:pt x="501" y="506"/>
                    <a:pt x="512" y="594"/>
                  </a:cubicBezTo>
                  <a:cubicBezTo>
                    <a:pt x="523" y="682"/>
                    <a:pt x="517" y="706"/>
                    <a:pt x="512" y="731"/>
                  </a:cubicBezTo>
                </a:path>
              </a:pathLst>
            </a:custGeom>
            <a:noFill/>
            <a:ln w="38100" cap="flat" cmpd="sng">
              <a:solidFill>
                <a:srgbClr val="00FF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32317" name="Freeform 221"/>
            <p:cNvSpPr>
              <a:spLocks/>
            </p:cNvSpPr>
            <p:nvPr/>
          </p:nvSpPr>
          <p:spPr bwMode="auto">
            <a:xfrm>
              <a:off x="4367" y="2351"/>
              <a:ext cx="597" cy="645"/>
            </a:xfrm>
            <a:custGeom>
              <a:avLst/>
              <a:gdLst>
                <a:gd name="T0" fmla="*/ 0 w 597"/>
                <a:gd name="T1" fmla="*/ 645 h 645"/>
                <a:gd name="T2" fmla="*/ 101 w 597"/>
                <a:gd name="T3" fmla="*/ 307 h 645"/>
                <a:gd name="T4" fmla="*/ 174 w 597"/>
                <a:gd name="T5" fmla="*/ 142 h 645"/>
                <a:gd name="T6" fmla="*/ 302 w 597"/>
                <a:gd name="T7" fmla="*/ 14 h 645"/>
                <a:gd name="T8" fmla="*/ 430 w 597"/>
                <a:gd name="T9" fmla="*/ 60 h 645"/>
                <a:gd name="T10" fmla="*/ 512 w 597"/>
                <a:gd name="T11" fmla="*/ 224 h 645"/>
                <a:gd name="T12" fmla="*/ 585 w 597"/>
                <a:gd name="T13" fmla="*/ 526 h 645"/>
                <a:gd name="T14" fmla="*/ 585 w 597"/>
                <a:gd name="T15" fmla="*/ 627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7" h="645">
                  <a:moveTo>
                    <a:pt x="0" y="645"/>
                  </a:moveTo>
                  <a:cubicBezTo>
                    <a:pt x="36" y="518"/>
                    <a:pt x="72" y="391"/>
                    <a:pt x="101" y="307"/>
                  </a:cubicBezTo>
                  <a:cubicBezTo>
                    <a:pt x="130" y="223"/>
                    <a:pt x="141" y="191"/>
                    <a:pt x="174" y="142"/>
                  </a:cubicBezTo>
                  <a:cubicBezTo>
                    <a:pt x="207" y="93"/>
                    <a:pt x="259" y="28"/>
                    <a:pt x="302" y="14"/>
                  </a:cubicBezTo>
                  <a:cubicBezTo>
                    <a:pt x="345" y="0"/>
                    <a:pt x="395" y="25"/>
                    <a:pt x="430" y="60"/>
                  </a:cubicBezTo>
                  <a:cubicBezTo>
                    <a:pt x="465" y="95"/>
                    <a:pt x="486" y="146"/>
                    <a:pt x="512" y="224"/>
                  </a:cubicBezTo>
                  <a:cubicBezTo>
                    <a:pt x="538" y="302"/>
                    <a:pt x="573" y="459"/>
                    <a:pt x="585" y="526"/>
                  </a:cubicBezTo>
                  <a:cubicBezTo>
                    <a:pt x="597" y="593"/>
                    <a:pt x="591" y="610"/>
                    <a:pt x="585" y="627"/>
                  </a:cubicBezTo>
                </a:path>
              </a:pathLst>
            </a:custGeom>
            <a:noFill/>
            <a:ln w="38100" cap="flat" cmpd="sng">
              <a:solidFill>
                <a:srgbClr val="00FF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32318" name="Freeform 222"/>
            <p:cNvSpPr>
              <a:spLocks/>
            </p:cNvSpPr>
            <p:nvPr/>
          </p:nvSpPr>
          <p:spPr bwMode="auto">
            <a:xfrm>
              <a:off x="4431" y="1390"/>
              <a:ext cx="540" cy="719"/>
            </a:xfrm>
            <a:custGeom>
              <a:avLst/>
              <a:gdLst>
                <a:gd name="T0" fmla="*/ 0 w 540"/>
                <a:gd name="T1" fmla="*/ 710 h 719"/>
                <a:gd name="T2" fmla="*/ 92 w 540"/>
                <a:gd name="T3" fmla="*/ 445 h 719"/>
                <a:gd name="T4" fmla="*/ 238 w 540"/>
                <a:gd name="T5" fmla="*/ 107 h 719"/>
                <a:gd name="T6" fmla="*/ 329 w 540"/>
                <a:gd name="T7" fmla="*/ 15 h 719"/>
                <a:gd name="T8" fmla="*/ 448 w 540"/>
                <a:gd name="T9" fmla="*/ 198 h 719"/>
                <a:gd name="T10" fmla="*/ 512 w 540"/>
                <a:gd name="T11" fmla="*/ 518 h 719"/>
                <a:gd name="T12" fmla="*/ 540 w 540"/>
                <a:gd name="T13" fmla="*/ 719 h 719"/>
              </a:gdLst>
              <a:ahLst/>
              <a:cxnLst>
                <a:cxn ang="0">
                  <a:pos x="T0" y="T1"/>
                </a:cxn>
                <a:cxn ang="0">
                  <a:pos x="T2" y="T3"/>
                </a:cxn>
                <a:cxn ang="0">
                  <a:pos x="T4" y="T5"/>
                </a:cxn>
                <a:cxn ang="0">
                  <a:pos x="T6" y="T7"/>
                </a:cxn>
                <a:cxn ang="0">
                  <a:pos x="T8" y="T9"/>
                </a:cxn>
                <a:cxn ang="0">
                  <a:pos x="T10" y="T11"/>
                </a:cxn>
                <a:cxn ang="0">
                  <a:pos x="T12" y="T13"/>
                </a:cxn>
              </a:cxnLst>
              <a:rect l="0" t="0" r="r" b="b"/>
              <a:pathLst>
                <a:path w="540" h="719">
                  <a:moveTo>
                    <a:pt x="0" y="710"/>
                  </a:moveTo>
                  <a:cubicBezTo>
                    <a:pt x="26" y="627"/>
                    <a:pt x="52" y="545"/>
                    <a:pt x="92" y="445"/>
                  </a:cubicBezTo>
                  <a:cubicBezTo>
                    <a:pt x="132" y="345"/>
                    <a:pt x="199" y="179"/>
                    <a:pt x="238" y="107"/>
                  </a:cubicBezTo>
                  <a:cubicBezTo>
                    <a:pt x="277" y="35"/>
                    <a:pt x="294" y="0"/>
                    <a:pt x="329" y="15"/>
                  </a:cubicBezTo>
                  <a:cubicBezTo>
                    <a:pt x="364" y="30"/>
                    <a:pt x="418" y="114"/>
                    <a:pt x="448" y="198"/>
                  </a:cubicBezTo>
                  <a:cubicBezTo>
                    <a:pt x="478" y="282"/>
                    <a:pt x="497" y="431"/>
                    <a:pt x="512" y="518"/>
                  </a:cubicBezTo>
                  <a:cubicBezTo>
                    <a:pt x="527" y="605"/>
                    <a:pt x="533" y="662"/>
                    <a:pt x="540" y="719"/>
                  </a:cubicBezTo>
                </a:path>
              </a:pathLst>
            </a:custGeom>
            <a:noFill/>
            <a:ln w="38100" cap="flat" cmpd="sng">
              <a:solidFill>
                <a:srgbClr val="00FF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088" y="2017864"/>
            <a:ext cx="4049712" cy="42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69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2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Moving disc</a:t>
            </a:r>
            <a:endParaRPr lang="en-GB" sz="4400" b="1" dirty="0">
              <a:solidFill>
                <a:srgbClr val="008000"/>
              </a:solidFill>
            </a:endParaRPr>
          </a:p>
        </p:txBody>
      </p:sp>
      <p:pic>
        <p:nvPicPr>
          <p:cNvPr id="368644" name="Picture 4" descr="anim0000"/>
          <p:cNvPicPr>
            <a:picLocks noChangeAspect="1" noChangeArrowheads="1"/>
          </p:cNvPicPr>
          <p:nvPr/>
        </p:nvPicPr>
        <p:blipFill rotWithShape="1">
          <a:blip r:embed="rId2">
            <a:extLst>
              <a:ext uri="{28A0092B-C50C-407E-A947-70E740481C1C}">
                <a14:useLocalDpi xmlns:a14="http://schemas.microsoft.com/office/drawing/2010/main" val="0"/>
              </a:ext>
            </a:extLst>
          </a:blip>
          <a:srcRect t="53993" r="67101" b="3293"/>
          <a:stretch/>
        </p:blipFill>
        <p:spPr bwMode="auto">
          <a:xfrm>
            <a:off x="322263" y="3286125"/>
            <a:ext cx="2770981"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rotWithShape="1">
          <a:blip r:embed="rId3">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6" name="Picture 6" descr="anim0002"/>
          <p:cNvPicPr>
            <a:picLocks noChangeAspect="1" noChangeArrowheads="1"/>
          </p:cNvPicPr>
          <p:nvPr/>
        </p:nvPicPr>
        <p:blipFill rotWithShape="1">
          <a:blip r:embed="rId4">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7" name="Picture 7" descr="anim0003"/>
          <p:cNvPicPr>
            <a:picLocks noChangeAspect="1" noChangeArrowheads="1"/>
          </p:cNvPicPr>
          <p:nvPr/>
        </p:nvPicPr>
        <p:blipFill rotWithShape="1">
          <a:blip r:embed="rId5">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8" name="Picture 8" descr="anim0004"/>
          <p:cNvPicPr>
            <a:picLocks noChangeAspect="1" noChangeArrowheads="1"/>
          </p:cNvPicPr>
          <p:nvPr/>
        </p:nvPicPr>
        <p:blipFill rotWithShape="1">
          <a:blip r:embed="rId6">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9" name="Picture 9" descr="anim0005"/>
          <p:cNvPicPr>
            <a:picLocks noChangeAspect="1" noChangeArrowheads="1"/>
          </p:cNvPicPr>
          <p:nvPr/>
        </p:nvPicPr>
        <p:blipFill rotWithShape="1">
          <a:blip r:embed="rId7">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0" name="Picture 10" descr="anim0006"/>
          <p:cNvPicPr>
            <a:picLocks noChangeAspect="1" noChangeArrowheads="1"/>
          </p:cNvPicPr>
          <p:nvPr/>
        </p:nvPicPr>
        <p:blipFill rotWithShape="1">
          <a:blip r:embed="rId8">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1" name="Picture 11" descr="anim0007"/>
          <p:cNvPicPr>
            <a:picLocks noChangeAspect="1" noChangeArrowheads="1"/>
          </p:cNvPicPr>
          <p:nvPr/>
        </p:nvPicPr>
        <p:blipFill rotWithShape="1">
          <a:blip r:embed="rId9">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2" name="Picture 12" descr="anim0008"/>
          <p:cNvPicPr>
            <a:picLocks noChangeAspect="1" noChangeArrowheads="1"/>
          </p:cNvPicPr>
          <p:nvPr/>
        </p:nvPicPr>
        <p:blipFill rotWithShape="1">
          <a:blip r:embed="rId10">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p:cNvSpPr>
            <a:spLocks noGrp="1" noChangeArrowheads="1"/>
          </p:cNvSpPr>
          <p:nvPr>
            <p:ph type="body" sz="half" idx="1"/>
          </p:nvPr>
        </p:nvSpPr>
        <p:spPr>
          <a:xfrm>
            <a:off x="0" y="812800"/>
            <a:ext cx="9144000" cy="5162550"/>
          </a:xfrm>
          <a:noFill/>
        </p:spPr>
        <p:txBody>
          <a:bodyPr/>
          <a:lstStyle/>
          <a:p>
            <a:pPr eaLnBrk="1" hangingPunct="1"/>
            <a:r>
              <a:rPr lang="en-GB" sz="2400" dirty="0" smtClean="0">
                <a:solidFill>
                  <a:srgbClr val="008000"/>
                </a:solidFill>
              </a:rPr>
              <a:t>Disc closer in, more soft photons from disc so softer spectra </a:t>
            </a:r>
          </a:p>
          <a:p>
            <a:pPr eaLnBrk="1" hangingPunct="1"/>
            <a:r>
              <a:rPr lang="en-GB" sz="2400" dirty="0" smtClean="0">
                <a:solidFill>
                  <a:srgbClr val="008000"/>
                </a:solidFill>
              </a:rPr>
              <a:t>Especially when overlaps with hot flow. Decrease radius, increase overlap, increases seed photons dramatically</a:t>
            </a:r>
          </a:p>
          <a:p>
            <a:pPr eaLnBrk="1" hangingPunct="1"/>
            <a:r>
              <a:rPr lang="en-GB" sz="2400" dirty="0" smtClean="0">
                <a:solidFill>
                  <a:srgbClr val="008000"/>
                </a:solidFill>
              </a:rPr>
              <a:t>Disc down to last stable orbit and collapse of hot flow gives physical mechanism for hard/soft transition + jet collapse</a:t>
            </a:r>
          </a:p>
          <a:p>
            <a:pPr eaLnBrk="1" hangingPunct="1"/>
            <a:r>
              <a:rPr lang="en-GB" sz="2400" dirty="0" smtClean="0">
                <a:solidFill>
                  <a:srgbClr val="008000"/>
                </a:solidFill>
                <a:cs typeface="Times New Roman" pitchFamily="18" charset="0"/>
              </a:rPr>
              <a:t>Restarts at very high L/</a:t>
            </a:r>
            <a:r>
              <a:rPr lang="en-GB" sz="2400" dirty="0" err="1" smtClean="0">
                <a:solidFill>
                  <a:srgbClr val="008000"/>
                </a:solidFill>
                <a:cs typeface="Times New Roman" pitchFamily="18" charset="0"/>
              </a:rPr>
              <a:t>LEdd</a:t>
            </a:r>
            <a:r>
              <a:rPr lang="en-GB" sz="2400" dirty="0">
                <a:solidFill>
                  <a:srgbClr val="008000"/>
                </a:solidFill>
                <a:cs typeface="Times New Roman" pitchFamily="18" charset="0"/>
              </a:rPr>
              <a:t>?</a:t>
            </a:r>
            <a:endParaRPr lang="en-GB" sz="2400" dirty="0" smtClean="0">
              <a:solidFill>
                <a:srgbClr val="008000"/>
              </a:solidFill>
              <a:cs typeface="Times New Roman" pitchFamily="18" charset="0"/>
            </a:endParaRPr>
          </a:p>
        </p:txBody>
      </p:sp>
      <p:grpSp>
        <p:nvGrpSpPr>
          <p:cNvPr id="44" name="Group 43"/>
          <p:cNvGrpSpPr/>
          <p:nvPr/>
        </p:nvGrpSpPr>
        <p:grpSpPr>
          <a:xfrm>
            <a:off x="5974269" y="3308194"/>
            <a:ext cx="2943552" cy="3416455"/>
            <a:chOff x="279400" y="-13009"/>
            <a:chExt cx="5329238" cy="6831929"/>
          </a:xfrm>
        </p:grpSpPr>
        <p:grpSp>
          <p:nvGrpSpPr>
            <p:cNvPr id="45" name="Group 95"/>
            <p:cNvGrpSpPr>
              <a:grpSpLocks/>
            </p:cNvGrpSpPr>
            <p:nvPr/>
          </p:nvGrpSpPr>
          <p:grpSpPr bwMode="auto">
            <a:xfrm>
              <a:off x="576263" y="1662720"/>
              <a:ext cx="4795837" cy="1366837"/>
              <a:chOff x="363" y="860"/>
              <a:chExt cx="3021" cy="861"/>
            </a:xfrm>
          </p:grpSpPr>
          <p:sp>
            <p:nvSpPr>
              <p:cNvPr id="102" name="AutoShape 76"/>
              <p:cNvSpPr>
                <a:spLocks noChangeArrowheads="1"/>
              </p:cNvSpPr>
              <p:nvPr/>
            </p:nvSpPr>
            <p:spPr bwMode="auto">
              <a:xfrm rot="5400000">
                <a:off x="476"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AutoShape 75"/>
              <p:cNvSpPr>
                <a:spLocks noChangeArrowheads="1"/>
              </p:cNvSpPr>
              <p:nvPr/>
            </p:nvSpPr>
            <p:spPr bwMode="auto">
              <a:xfrm rot="16200000" flipH="1">
                <a:off x="2409"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Oval 17"/>
              <p:cNvSpPr>
                <a:spLocks noChangeArrowheads="1"/>
              </p:cNvSpPr>
              <p:nvPr/>
            </p:nvSpPr>
            <p:spPr bwMode="auto">
              <a:xfrm>
                <a:off x="2571"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5" name="Oval 18"/>
              <p:cNvSpPr>
                <a:spLocks noChangeArrowheads="1"/>
              </p:cNvSpPr>
              <p:nvPr/>
            </p:nvSpPr>
            <p:spPr bwMode="auto">
              <a:xfrm>
                <a:off x="1075"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6" name="Oval 19"/>
              <p:cNvSpPr>
                <a:spLocks noChangeArrowheads="1"/>
              </p:cNvSpPr>
              <p:nvPr/>
            </p:nvSpPr>
            <p:spPr bwMode="auto">
              <a:xfrm>
                <a:off x="2336" y="1270"/>
                <a:ext cx="181" cy="18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nvGrpSpPr>
              <p:cNvPr id="107" name="Group 8"/>
              <p:cNvGrpSpPr>
                <a:grpSpLocks/>
              </p:cNvGrpSpPr>
              <p:nvPr/>
            </p:nvGrpSpPr>
            <p:grpSpPr bwMode="auto">
              <a:xfrm>
                <a:off x="485" y="1200"/>
                <a:ext cx="2711" cy="182"/>
                <a:chOff x="668" y="572"/>
                <a:chExt cx="4389" cy="317"/>
              </a:xfrm>
            </p:grpSpPr>
            <p:sp>
              <p:nvSpPr>
                <p:cNvPr id="108" name="Oval 9"/>
                <p:cNvSpPr>
                  <a:spLocks noChangeArrowheads="1"/>
                </p:cNvSpPr>
                <p:nvPr/>
              </p:nvSpPr>
              <p:spPr bwMode="auto">
                <a:xfrm>
                  <a:off x="2747" y="618"/>
                  <a:ext cx="228"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AutoShape 10"/>
                <p:cNvSpPr>
                  <a:spLocks noChangeArrowheads="1"/>
                </p:cNvSpPr>
                <p:nvPr/>
              </p:nvSpPr>
              <p:spPr bwMode="auto">
                <a:xfrm rot="5400000">
                  <a:off x="3935" y="-232"/>
                  <a:ext cx="317" cy="1926"/>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AutoShape 11"/>
                <p:cNvSpPr>
                  <a:spLocks noChangeArrowheads="1"/>
                </p:cNvSpPr>
                <p:nvPr/>
              </p:nvSpPr>
              <p:spPr bwMode="auto">
                <a:xfrm rot="5400000" flipH="1" flipV="1">
                  <a:off x="1469" y="-229"/>
                  <a:ext cx="317" cy="1919"/>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6" name="Group 45"/>
            <p:cNvGrpSpPr/>
            <p:nvPr/>
          </p:nvGrpSpPr>
          <p:grpSpPr>
            <a:xfrm>
              <a:off x="776288" y="4940907"/>
              <a:ext cx="4297362" cy="649288"/>
              <a:chOff x="776288" y="4619625"/>
              <a:chExt cx="4297362" cy="649288"/>
            </a:xfrm>
          </p:grpSpPr>
          <p:sp>
            <p:nvSpPr>
              <p:cNvPr id="98" name="Oval 45"/>
              <p:cNvSpPr>
                <a:spLocks noChangeArrowheads="1"/>
              </p:cNvSpPr>
              <p:nvPr/>
            </p:nvSpPr>
            <p:spPr bwMode="auto">
              <a:xfrm>
                <a:off x="1476375" y="4619625"/>
                <a:ext cx="2879725" cy="649288"/>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9" name="Oval 50"/>
              <p:cNvSpPr>
                <a:spLocks noChangeArrowheads="1"/>
              </p:cNvSpPr>
              <p:nvPr/>
            </p:nvSpPr>
            <p:spPr bwMode="auto">
              <a:xfrm>
                <a:off x="2808288" y="484187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AutoShape 51"/>
              <p:cNvSpPr>
                <a:spLocks noChangeArrowheads="1"/>
              </p:cNvSpPr>
              <p:nvPr/>
            </p:nvSpPr>
            <p:spPr bwMode="auto">
              <a:xfrm rot="5400000">
                <a:off x="4237831" y="4253707"/>
                <a:ext cx="288925" cy="138271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AutoShape 52"/>
              <p:cNvSpPr>
                <a:spLocks noChangeArrowheads="1"/>
              </p:cNvSpPr>
              <p:nvPr/>
            </p:nvSpPr>
            <p:spPr bwMode="auto">
              <a:xfrm rot="5400000" flipH="1" flipV="1">
                <a:off x="1328738" y="4238625"/>
                <a:ext cx="288925" cy="1393825"/>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 name="Group 46"/>
            <p:cNvGrpSpPr/>
            <p:nvPr/>
          </p:nvGrpSpPr>
          <p:grpSpPr>
            <a:xfrm>
              <a:off x="769938" y="2775557"/>
              <a:ext cx="4303712" cy="1892300"/>
              <a:chOff x="769938" y="2454275"/>
              <a:chExt cx="4303712" cy="1892300"/>
            </a:xfrm>
          </p:grpSpPr>
          <p:sp>
            <p:nvSpPr>
              <p:cNvPr id="77" name="Oval 28"/>
              <p:cNvSpPr>
                <a:spLocks noChangeArrowheads="1"/>
              </p:cNvSpPr>
              <p:nvPr/>
            </p:nvSpPr>
            <p:spPr bwMode="auto">
              <a:xfrm>
                <a:off x="2016125" y="3140750"/>
                <a:ext cx="1803400" cy="519351"/>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78" name="Oval 79"/>
              <p:cNvSpPr>
                <a:spLocks noChangeArrowheads="1"/>
              </p:cNvSpPr>
              <p:nvPr/>
            </p:nvSpPr>
            <p:spPr bwMode="auto">
              <a:xfrm>
                <a:off x="1763713" y="30510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79" name="Oval 80"/>
              <p:cNvSpPr>
                <a:spLocks noChangeArrowheads="1"/>
              </p:cNvSpPr>
              <p:nvPr/>
            </p:nvSpPr>
            <p:spPr bwMode="auto">
              <a:xfrm>
                <a:off x="176371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0" name="Oval 81"/>
              <p:cNvSpPr>
                <a:spLocks noChangeArrowheads="1"/>
              </p:cNvSpPr>
              <p:nvPr/>
            </p:nvSpPr>
            <p:spPr bwMode="auto">
              <a:xfrm>
                <a:off x="205105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1" name="Oval 82"/>
              <p:cNvSpPr>
                <a:spLocks noChangeArrowheads="1"/>
              </p:cNvSpPr>
              <p:nvPr/>
            </p:nvSpPr>
            <p:spPr bwMode="auto">
              <a:xfrm>
                <a:off x="19796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2" name="Oval 83"/>
              <p:cNvSpPr>
                <a:spLocks noChangeArrowheads="1"/>
              </p:cNvSpPr>
              <p:nvPr/>
            </p:nvSpPr>
            <p:spPr bwMode="auto">
              <a:xfrm>
                <a:off x="21955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3" name="Oval 84"/>
              <p:cNvSpPr>
                <a:spLocks noChangeArrowheads="1"/>
              </p:cNvSpPr>
              <p:nvPr/>
            </p:nvSpPr>
            <p:spPr bwMode="auto">
              <a:xfrm>
                <a:off x="2339975"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4" name="Oval 85"/>
              <p:cNvSpPr>
                <a:spLocks noChangeArrowheads="1"/>
              </p:cNvSpPr>
              <p:nvPr/>
            </p:nvSpPr>
            <p:spPr bwMode="auto">
              <a:xfrm>
                <a:off x="3097213" y="314313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5" name="Oval 86"/>
              <p:cNvSpPr>
                <a:spLocks noChangeArrowheads="1"/>
              </p:cNvSpPr>
              <p:nvPr/>
            </p:nvSpPr>
            <p:spPr bwMode="auto">
              <a:xfrm>
                <a:off x="1917700" y="318440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6" name="Oval 87"/>
              <p:cNvSpPr>
                <a:spLocks noChangeArrowheads="1"/>
              </p:cNvSpPr>
              <p:nvPr/>
            </p:nvSpPr>
            <p:spPr bwMode="auto">
              <a:xfrm>
                <a:off x="327660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7" name="Oval 88"/>
              <p:cNvSpPr>
                <a:spLocks noChangeArrowheads="1"/>
              </p:cNvSpPr>
              <p:nvPr/>
            </p:nvSpPr>
            <p:spPr bwMode="auto">
              <a:xfrm>
                <a:off x="3348038" y="3122494"/>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8" name="Oval 89"/>
              <p:cNvSpPr>
                <a:spLocks noChangeArrowheads="1"/>
              </p:cNvSpPr>
              <p:nvPr/>
            </p:nvSpPr>
            <p:spPr bwMode="auto">
              <a:xfrm>
                <a:off x="3492500" y="32669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89" name="Oval 90"/>
              <p:cNvSpPr>
                <a:spLocks noChangeArrowheads="1"/>
              </p:cNvSpPr>
              <p:nvPr/>
            </p:nvSpPr>
            <p:spPr bwMode="auto">
              <a:xfrm>
                <a:off x="364966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0" name="Oval 91"/>
              <p:cNvSpPr>
                <a:spLocks noChangeArrowheads="1"/>
              </p:cNvSpPr>
              <p:nvPr/>
            </p:nvSpPr>
            <p:spPr bwMode="auto">
              <a:xfrm>
                <a:off x="3851275" y="3266956"/>
                <a:ext cx="288925"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1" name="Oval 92"/>
              <p:cNvSpPr>
                <a:spLocks noChangeArrowheads="1"/>
              </p:cNvSpPr>
              <p:nvPr/>
            </p:nvSpPr>
            <p:spPr bwMode="auto">
              <a:xfrm>
                <a:off x="3635375" y="3079631"/>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2" name="Oval 93"/>
              <p:cNvSpPr>
                <a:spLocks noChangeArrowheads="1"/>
              </p:cNvSpPr>
              <p:nvPr/>
            </p:nvSpPr>
            <p:spPr bwMode="auto">
              <a:xfrm>
                <a:off x="3924300" y="30510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3"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4"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5"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6"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97"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grpSp>
        <p:grpSp>
          <p:nvGrpSpPr>
            <p:cNvPr id="48" name="Group 47"/>
            <p:cNvGrpSpPr/>
            <p:nvPr/>
          </p:nvGrpSpPr>
          <p:grpSpPr>
            <a:xfrm>
              <a:off x="279400" y="6169632"/>
              <a:ext cx="5329238" cy="649288"/>
              <a:chOff x="279400" y="5848350"/>
              <a:chExt cx="5329238" cy="649288"/>
            </a:xfrm>
          </p:grpSpPr>
          <p:sp>
            <p:nvSpPr>
              <p:cNvPr id="73" name="Oval 102"/>
              <p:cNvSpPr>
                <a:spLocks noChangeArrowheads="1"/>
              </p:cNvSpPr>
              <p:nvPr/>
            </p:nvSpPr>
            <p:spPr bwMode="auto">
              <a:xfrm>
                <a:off x="279400" y="5848350"/>
                <a:ext cx="5329238" cy="649288"/>
              </a:xfrm>
              <a:prstGeom prst="ellipse">
                <a:avLst/>
              </a:prstGeom>
              <a:gradFill rotWithShape="0">
                <a:gsLst>
                  <a:gs pos="0">
                    <a:srgbClr val="0066FF">
                      <a:alpha val="39999"/>
                    </a:srgbClr>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4" name="Oval 105"/>
              <p:cNvSpPr>
                <a:spLocks noChangeArrowheads="1"/>
              </p:cNvSpPr>
              <p:nvPr/>
            </p:nvSpPr>
            <p:spPr bwMode="auto">
              <a:xfrm>
                <a:off x="2794000" y="6065838"/>
                <a:ext cx="223838" cy="2079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AutoShape 106"/>
              <p:cNvSpPr>
                <a:spLocks noChangeArrowheads="1"/>
              </p:cNvSpPr>
              <p:nvPr/>
            </p:nvSpPr>
            <p:spPr bwMode="auto">
              <a:xfrm rot="5400000">
                <a:off x="4542631" y="5795169"/>
                <a:ext cx="288925" cy="750888"/>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AutoShape 107"/>
              <p:cNvSpPr>
                <a:spLocks noChangeArrowheads="1"/>
              </p:cNvSpPr>
              <p:nvPr/>
            </p:nvSpPr>
            <p:spPr bwMode="auto">
              <a:xfrm rot="16200000" flipH="1">
                <a:off x="996156" y="5799932"/>
                <a:ext cx="288925" cy="74136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9" name="Group 48"/>
            <p:cNvGrpSpPr/>
            <p:nvPr/>
          </p:nvGrpSpPr>
          <p:grpSpPr>
            <a:xfrm>
              <a:off x="574675" y="-13009"/>
              <a:ext cx="4797425" cy="1892300"/>
              <a:chOff x="574675" y="-13009"/>
              <a:chExt cx="4797425" cy="1892300"/>
            </a:xfrm>
          </p:grpSpPr>
          <p:sp>
            <p:nvSpPr>
              <p:cNvPr id="50"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53"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4"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5"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6"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7"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8"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59"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0"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1"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62"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3"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4"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5"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6"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7"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8"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72"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grpSp>
    </p:spTree>
    <p:extLst>
      <p:ext uri="{BB962C8B-B14F-4D97-AF65-F5344CB8AC3E}">
        <p14:creationId xmlns:p14="http://schemas.microsoft.com/office/powerpoint/2010/main" val="1998162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0" y="936625"/>
            <a:ext cx="91440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Outburst starts hard, source stays hard as source brightens</a:t>
            </a:r>
          </a:p>
          <a:p>
            <a:pPr marL="342900" indent="-342900" algn="l">
              <a:lnSpc>
                <a:spcPct val="90000"/>
              </a:lnSpc>
              <a:spcBef>
                <a:spcPct val="20000"/>
              </a:spcBef>
              <a:buFontTx/>
              <a:buChar char="•"/>
            </a:pPr>
            <a:r>
              <a:rPr lang="en-GB" dirty="0">
                <a:solidFill>
                  <a:srgbClr val="008000"/>
                </a:solidFill>
              </a:rPr>
              <a:t>Then softens to intermediate/very high state/steep power law state major hard-soft state transition</a:t>
            </a:r>
          </a:p>
          <a:p>
            <a:pPr marL="342900" indent="-342900" algn="l">
              <a:lnSpc>
                <a:spcPct val="90000"/>
              </a:lnSpc>
              <a:spcBef>
                <a:spcPct val="20000"/>
              </a:spcBef>
              <a:buFontTx/>
              <a:buChar char="•"/>
            </a:pPr>
            <a:r>
              <a:rPr lang="en-GB" dirty="0">
                <a:solidFill>
                  <a:srgbClr val="008000"/>
                </a:solidFill>
              </a:rPr>
              <a:t>Then disc dominated, then hardens to make transition back to low/hard state – hysteresis as generally at lower L </a:t>
            </a:r>
          </a:p>
        </p:txBody>
      </p:sp>
      <p:grpSp>
        <p:nvGrpSpPr>
          <p:cNvPr id="246787" name="Group 3"/>
          <p:cNvGrpSpPr>
            <a:grpSpLocks/>
          </p:cNvGrpSpPr>
          <p:nvPr/>
        </p:nvGrpSpPr>
        <p:grpSpPr bwMode="auto">
          <a:xfrm>
            <a:off x="382588" y="2924175"/>
            <a:ext cx="8229600" cy="3957638"/>
            <a:chOff x="115" y="1596"/>
            <a:chExt cx="5522" cy="2685"/>
          </a:xfrm>
        </p:grpSpPr>
        <p:pic>
          <p:nvPicPr>
            <p:cNvPr id="246788" name="Picture 4" descr="fenderjet"/>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29968" t="15149" r="33398" b="54872"/>
            <a:stretch>
              <a:fillRect/>
            </a:stretch>
          </p:blipFill>
          <p:spPr bwMode="auto">
            <a:xfrm>
              <a:off x="3332" y="1596"/>
              <a:ext cx="2305"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9" name="Rectangle 5"/>
            <p:cNvSpPr>
              <a:spLocks noChangeArrowheads="1"/>
            </p:cNvSpPr>
            <p:nvPr/>
          </p:nvSpPr>
          <p:spPr bwMode="auto">
            <a:xfrm>
              <a:off x="2471" y="1798"/>
              <a:ext cx="894" cy="24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0" name="AutoShape 6"/>
            <p:cNvSpPr>
              <a:spLocks noChangeArrowheads="1"/>
            </p:cNvSpPr>
            <p:nvPr/>
          </p:nvSpPr>
          <p:spPr bwMode="auto">
            <a:xfrm>
              <a:off x="5187" y="2778"/>
              <a:ext cx="198" cy="184"/>
            </a:xfrm>
            <a:prstGeom prst="star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1" name="AutoShape 7"/>
            <p:cNvSpPr>
              <a:spLocks noChangeArrowheads="1"/>
            </p:cNvSpPr>
            <p:nvPr/>
          </p:nvSpPr>
          <p:spPr bwMode="auto">
            <a:xfrm>
              <a:off x="4444" y="2024"/>
              <a:ext cx="198" cy="184"/>
            </a:xfrm>
            <a:prstGeom prst="star5">
              <a:avLst/>
            </a:prstGeom>
            <a:solidFill>
              <a:srgbClr val="CC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2" name="AutoShape 8"/>
            <p:cNvSpPr>
              <a:spLocks noChangeArrowheads="1"/>
            </p:cNvSpPr>
            <p:nvPr/>
          </p:nvSpPr>
          <p:spPr bwMode="auto">
            <a:xfrm>
              <a:off x="3592" y="2259"/>
              <a:ext cx="198" cy="184"/>
            </a:xfrm>
            <a:prstGeom prst="star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3" name="AutoShape 9"/>
            <p:cNvSpPr>
              <a:spLocks noChangeArrowheads="1"/>
            </p:cNvSpPr>
            <p:nvPr/>
          </p:nvSpPr>
          <p:spPr bwMode="auto">
            <a:xfrm>
              <a:off x="3560" y="3193"/>
              <a:ext cx="198" cy="184"/>
            </a:xfrm>
            <a:prstGeom prst="star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46794" name="Picture 10" descr="1550_states"/>
            <p:cNvPicPr preferRelativeResize="0">
              <a:picLocks noChangeArrowheads="1"/>
            </p:cNvPicPr>
            <p:nvPr/>
          </p:nvPicPr>
          <p:blipFill>
            <a:blip r:embed="rId3" cstate="print">
              <a:extLst>
                <a:ext uri="{28A0092B-C50C-407E-A947-70E740481C1C}">
                  <a14:useLocalDpi xmlns:a14="http://schemas.microsoft.com/office/drawing/2010/main" val="0"/>
                </a:ext>
              </a:extLst>
            </a:blip>
            <a:srcRect l="6479" t="18414" r="28062" b="20569"/>
            <a:stretch>
              <a:fillRect/>
            </a:stretch>
          </p:blipFill>
          <p:spPr bwMode="auto">
            <a:xfrm>
              <a:off x="115" y="1789"/>
              <a:ext cx="2385" cy="2484"/>
            </a:xfrm>
            <a:prstGeom prst="rect">
              <a:avLst/>
            </a:prstGeom>
            <a:noFill/>
            <a:extLst>
              <a:ext uri="{909E8E84-426E-40DD-AFC4-6F175D3DCCD1}">
                <a14:hiddenFill xmlns:a14="http://schemas.microsoft.com/office/drawing/2010/main">
                  <a:solidFill>
                    <a:srgbClr val="FFFFFF"/>
                  </a:solidFill>
                </a14:hiddenFill>
              </a:ext>
            </a:extLst>
          </p:spPr>
        </p:pic>
        <p:sp>
          <p:nvSpPr>
            <p:cNvPr id="246795" name="Line 11"/>
            <p:cNvSpPr>
              <a:spLocks noChangeShapeType="1"/>
            </p:cNvSpPr>
            <p:nvPr/>
          </p:nvSpPr>
          <p:spPr bwMode="auto">
            <a:xfrm>
              <a:off x="2267" y="3317"/>
              <a:ext cx="1299" cy="37"/>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796" name="Line 12"/>
            <p:cNvSpPr>
              <a:spLocks noChangeShapeType="1"/>
            </p:cNvSpPr>
            <p:nvPr/>
          </p:nvSpPr>
          <p:spPr bwMode="auto">
            <a:xfrm flipV="1">
              <a:off x="1284" y="2355"/>
              <a:ext cx="2341" cy="3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797" name="Line 13"/>
            <p:cNvSpPr>
              <a:spLocks noChangeShapeType="1"/>
            </p:cNvSpPr>
            <p:nvPr/>
          </p:nvSpPr>
          <p:spPr bwMode="auto">
            <a:xfrm flipV="1">
              <a:off x="1457" y="2149"/>
              <a:ext cx="2963" cy="58"/>
            </a:xfrm>
            <a:prstGeom prst="line">
              <a:avLst/>
            </a:prstGeom>
            <a:noFill/>
            <a:ln w="3810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798" name="Line 14"/>
            <p:cNvSpPr>
              <a:spLocks noChangeShapeType="1"/>
            </p:cNvSpPr>
            <p:nvPr/>
          </p:nvSpPr>
          <p:spPr bwMode="auto">
            <a:xfrm>
              <a:off x="2224" y="2599"/>
              <a:ext cx="2936" cy="30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799" name="Rectangle 15"/>
            <p:cNvSpPr>
              <a:spLocks noChangeArrowheads="1"/>
            </p:cNvSpPr>
            <p:nvPr/>
          </p:nvSpPr>
          <p:spPr bwMode="auto">
            <a:xfrm>
              <a:off x="117" y="1597"/>
              <a:ext cx="3233" cy="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46800" name="Rectangle 16"/>
          <p:cNvSpPr>
            <a:spLocks noGrp="1" noChangeArrowheads="1"/>
          </p:cNvSpPr>
          <p:nvPr>
            <p:ph type="title"/>
          </p:nvPr>
        </p:nvSpPr>
        <p:spPr>
          <a:xfrm>
            <a:off x="0" y="0"/>
            <a:ext cx="8915400" cy="1143000"/>
          </a:xfrm>
          <a:noFill/>
          <a:ln/>
        </p:spPr>
        <p:txBody>
          <a:bodyPr/>
          <a:lstStyle/>
          <a:p>
            <a:r>
              <a:rPr lang="en-GB" b="1">
                <a:solidFill>
                  <a:srgbClr val="008000"/>
                </a:solidFill>
              </a:rPr>
              <a:t>Hardness – intensity diagram</a:t>
            </a:r>
          </a:p>
        </p:txBody>
      </p:sp>
      <p:sp>
        <p:nvSpPr>
          <p:cNvPr id="246801" name="Text Box 17"/>
          <p:cNvSpPr txBox="1">
            <a:spLocks noChangeArrowheads="1"/>
          </p:cNvSpPr>
          <p:nvPr/>
        </p:nvSpPr>
        <p:spPr bwMode="auto">
          <a:xfrm rot="5400000">
            <a:off x="7215981" y="3949990"/>
            <a:ext cx="3090863"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dirty="0">
                <a:solidFill>
                  <a:srgbClr val="008000"/>
                </a:solidFill>
              </a:rPr>
              <a:t>Fender </a:t>
            </a:r>
            <a:r>
              <a:rPr lang="en-GB" sz="1600" dirty="0" err="1">
                <a:solidFill>
                  <a:srgbClr val="008000"/>
                </a:solidFill>
              </a:rPr>
              <a:t>Belloni</a:t>
            </a:r>
            <a:r>
              <a:rPr lang="en-GB" sz="1600" dirty="0">
                <a:solidFill>
                  <a:srgbClr val="008000"/>
                </a:solidFill>
              </a:rPr>
              <a:t> &amp; Gallo 2004</a:t>
            </a:r>
          </a:p>
        </p:txBody>
      </p:sp>
      <p:grpSp>
        <p:nvGrpSpPr>
          <p:cNvPr id="246802" name="Group 18"/>
          <p:cNvGrpSpPr>
            <a:grpSpLocks/>
          </p:cNvGrpSpPr>
          <p:nvPr/>
        </p:nvGrpSpPr>
        <p:grpSpPr bwMode="auto">
          <a:xfrm>
            <a:off x="1552575" y="3286125"/>
            <a:ext cx="735013" cy="3143250"/>
            <a:chOff x="878" y="1751"/>
            <a:chExt cx="490" cy="2113"/>
          </a:xfrm>
        </p:grpSpPr>
        <p:sp>
          <p:nvSpPr>
            <p:cNvPr id="246803" name="Rectangle 19"/>
            <p:cNvSpPr>
              <a:spLocks noChangeArrowheads="1"/>
            </p:cNvSpPr>
            <p:nvPr/>
          </p:nvSpPr>
          <p:spPr bwMode="auto">
            <a:xfrm>
              <a:off x="878" y="1751"/>
              <a:ext cx="247" cy="2113"/>
            </a:xfrm>
            <a:prstGeom prst="rect">
              <a:avLst/>
            </a:prstGeom>
            <a:solidFill>
              <a:srgbClr val="FF66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804" name="Rectangle 20"/>
            <p:cNvSpPr>
              <a:spLocks noChangeArrowheads="1"/>
            </p:cNvSpPr>
            <p:nvPr/>
          </p:nvSpPr>
          <p:spPr bwMode="auto">
            <a:xfrm>
              <a:off x="1121" y="1751"/>
              <a:ext cx="247" cy="2113"/>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270344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a:t>
            </a:r>
            <a:r>
              <a:rPr lang="en-GB" sz="4400" b="1" dirty="0" smtClean="0">
                <a:solidFill>
                  <a:srgbClr val="008000"/>
                </a:solidFill>
              </a:rPr>
              <a:t>show hysteresis</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See in outbursts. Not in persistent sources (</a:t>
            </a:r>
            <a:r>
              <a:rPr lang="en-GB" dirty="0" err="1" smtClean="0">
                <a:solidFill>
                  <a:srgbClr val="008000"/>
                </a:solidFill>
              </a:rPr>
              <a:t>Cyg</a:t>
            </a:r>
            <a:r>
              <a:rPr lang="en-GB" dirty="0" smtClean="0">
                <a:solidFill>
                  <a:srgbClr val="008000"/>
                </a:solidFill>
              </a:rPr>
              <a:t> X-1)</a:t>
            </a:r>
          </a:p>
          <a:p>
            <a:pPr marL="342900" indent="-342900" algn="l">
              <a:lnSpc>
                <a:spcPct val="90000"/>
              </a:lnSpc>
              <a:spcBef>
                <a:spcPct val="20000"/>
              </a:spcBef>
              <a:buFontTx/>
              <a:buChar char="•"/>
            </a:pPr>
            <a:r>
              <a:rPr lang="en-GB" dirty="0" smtClean="0">
                <a:solidFill>
                  <a:srgbClr val="008000"/>
                </a:solidFill>
              </a:rPr>
              <a:t>But </a:t>
            </a:r>
            <a:r>
              <a:rPr lang="en-GB" dirty="0" err="1">
                <a:solidFill>
                  <a:srgbClr val="008000"/>
                </a:solidFill>
              </a:rPr>
              <a:t>C</a:t>
            </a:r>
            <a:r>
              <a:rPr lang="en-GB" dirty="0" err="1" smtClean="0">
                <a:solidFill>
                  <a:srgbClr val="008000"/>
                </a:solidFill>
              </a:rPr>
              <a:t>yg</a:t>
            </a:r>
            <a:r>
              <a:rPr lang="en-GB" dirty="0" smtClean="0">
                <a:solidFill>
                  <a:srgbClr val="008000"/>
                </a:solidFill>
              </a:rPr>
              <a:t> x-1 also HMXRB so maybe accreting from wind ?</a:t>
            </a:r>
          </a:p>
          <a:p>
            <a:pPr marL="342900" indent="-342900" algn="l">
              <a:lnSpc>
                <a:spcPct val="90000"/>
              </a:lnSpc>
              <a:spcBef>
                <a:spcPct val="20000"/>
              </a:spcBef>
              <a:buFontTx/>
              <a:buChar char="•"/>
            </a:pPr>
            <a:r>
              <a:rPr lang="en-GB" dirty="0" smtClean="0">
                <a:solidFill>
                  <a:srgbClr val="008000"/>
                </a:solidFill>
              </a:rPr>
              <a:t>But see NO large scale hysteresis in persistent NS LMXRB</a:t>
            </a:r>
          </a:p>
          <a:p>
            <a:pPr marL="342900" indent="-342900" algn="l">
              <a:lnSpc>
                <a:spcPct val="90000"/>
              </a:lnSpc>
              <a:spcBef>
                <a:spcPct val="20000"/>
              </a:spcBef>
              <a:buFontTx/>
              <a:buChar char="•"/>
            </a:pPr>
            <a:r>
              <a:rPr lang="en-GB" dirty="0" smtClean="0">
                <a:solidFill>
                  <a:srgbClr val="008000"/>
                </a:solidFill>
              </a:rPr>
              <a:t>So hysteresis is out of equilibrium flow (Gladstone et al 2007) </a:t>
            </a: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extLst>
      <p:ext uri="{BB962C8B-B14F-4D97-AF65-F5344CB8AC3E}">
        <p14:creationId xmlns:p14="http://schemas.microsoft.com/office/powerpoint/2010/main" val="154851030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154236"/>
            <a:ext cx="4017282" cy="35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Black hole binaries –</a:t>
            </a:r>
          </a:p>
          <a:p>
            <a:pPr marL="342900" indent="-342900" algn="l">
              <a:lnSpc>
                <a:spcPct val="90000"/>
              </a:lnSpc>
              <a:spcBef>
                <a:spcPct val="20000"/>
              </a:spcBef>
              <a:buFontTx/>
              <a:buChar char="•"/>
            </a:pPr>
            <a:r>
              <a:rPr lang="en-GB" dirty="0" smtClean="0">
                <a:solidFill>
                  <a:srgbClr val="008000"/>
                </a:solidFill>
              </a:rPr>
              <a:t>Observational template of how accretion flows (spectra and variability) and their associated jet behave</a:t>
            </a:r>
          </a:p>
          <a:p>
            <a:pPr marL="342900" indent="-342900" algn="l">
              <a:lnSpc>
                <a:spcPct val="90000"/>
              </a:lnSpc>
              <a:spcBef>
                <a:spcPct val="20000"/>
              </a:spcBef>
              <a:buFontTx/>
              <a:buChar char="•"/>
            </a:pPr>
            <a:r>
              <a:rPr lang="en-GB" dirty="0" smtClean="0">
                <a:solidFill>
                  <a:srgbClr val="008000"/>
                </a:solidFill>
              </a:rPr>
              <a:t>Build a working physical model of accretion flows</a:t>
            </a:r>
          </a:p>
          <a:p>
            <a:pPr marL="342900" indent="-342900" algn="l">
              <a:lnSpc>
                <a:spcPct val="90000"/>
              </a:lnSpc>
              <a:spcBef>
                <a:spcPct val="20000"/>
              </a:spcBef>
              <a:buFontTx/>
              <a:buChar char="•"/>
            </a:pPr>
            <a:r>
              <a:rPr lang="en-GB" dirty="0" smtClean="0">
                <a:solidFill>
                  <a:srgbClr val="008000"/>
                </a:solidFill>
              </a:rPr>
              <a:t>Black hole spin</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07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6932" b="7301"/>
          <a:stretch/>
        </p:blipFill>
        <p:spPr>
          <a:xfrm>
            <a:off x="480029" y="4345397"/>
            <a:ext cx="4845655" cy="2452914"/>
          </a:xfrm>
          <a:prstGeom prst="rect">
            <a:avLst/>
          </a:prstGeom>
        </p:spPr>
      </p:pic>
      <p:sp>
        <p:nvSpPr>
          <p:cNvPr id="21506"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state </a:t>
            </a:r>
            <a:r>
              <a:rPr lang="en-GB" sz="4400" b="1" dirty="0">
                <a:solidFill>
                  <a:srgbClr val="008000"/>
                </a:solidFill>
              </a:rPr>
              <a:t>variability</a:t>
            </a:r>
          </a:p>
        </p:txBody>
      </p:sp>
      <p:sp>
        <p:nvSpPr>
          <p:cNvPr id="10"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008000"/>
                </a:solidFill>
              </a:rPr>
              <a:t>Hard X-rays show much more dramatic change on short timescales down to few </a:t>
            </a:r>
            <a:r>
              <a:rPr lang="en-GB" sz="2400" dirty="0" err="1" smtClean="0">
                <a:solidFill>
                  <a:srgbClr val="008000"/>
                </a:solidFill>
              </a:rPr>
              <a:t>ms</a:t>
            </a:r>
            <a:endParaRPr lang="en-GB" sz="2400" dirty="0" smtClean="0">
              <a:solidFill>
                <a:srgbClr val="008000"/>
              </a:solidFill>
            </a:endParaRP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tdyn</a:t>
            </a:r>
            <a:r>
              <a:rPr lang="en-GB" sz="2400" dirty="0" smtClean="0">
                <a:solidFill>
                  <a:srgbClr val="008000"/>
                </a:solidFill>
              </a:rPr>
              <a:t> =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a:t>
            </a:r>
            <a:endParaRPr lang="en-GB" sz="2400" dirty="0">
              <a:solidFill>
                <a:srgbClr val="008000"/>
              </a:solidFill>
            </a:endParaRPr>
          </a:p>
          <a:p>
            <a:pPr eaLnBrk="1" hangingPunct="1">
              <a:lnSpc>
                <a:spcPct val="90000"/>
              </a:lnSpc>
            </a:pPr>
            <a:r>
              <a:rPr lang="en-GB" sz="2400" dirty="0" smtClean="0">
                <a:solidFill>
                  <a:srgbClr val="008000"/>
                </a:solidFill>
              </a:rPr>
              <a:t>IF viscous timescale then H/R~1</a:t>
            </a:r>
          </a:p>
        </p:txBody>
      </p:sp>
      <p:sp>
        <p:nvSpPr>
          <p:cNvPr id="6" name="TextBox 5"/>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22577413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 y="1271588"/>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295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295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6563" y="1309688"/>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9"/>
          <p:cNvSpPr>
            <a:spLocks noGrp="1" noChangeArrowheads="1"/>
          </p:cNvSpPr>
          <p:nvPr>
            <p:ph type="title"/>
          </p:nvPr>
        </p:nvSpPr>
        <p:spPr>
          <a:xfrm>
            <a:off x="0" y="381000"/>
            <a:ext cx="8915400" cy="609600"/>
          </a:xfrm>
        </p:spPr>
        <p:txBody>
          <a:bodyPr/>
          <a:lstStyle/>
          <a:p>
            <a:pPr eaLnBrk="1" hangingPunct="1"/>
            <a:r>
              <a:rPr lang="en-US" sz="3600" smtClean="0"/>
              <a:t>Quantifying variability: the power spectral density (PSD) of Cyg X-1</a:t>
            </a:r>
            <a:endParaRPr lang="en-US" smtClean="0"/>
          </a:p>
        </p:txBody>
      </p:sp>
      <p:sp>
        <p:nvSpPr>
          <p:cNvPr id="37895" name="AutoShape 24"/>
          <p:cNvSpPr>
            <a:spLocks/>
          </p:cNvSpPr>
          <p:nvPr/>
        </p:nvSpPr>
        <p:spPr bwMode="auto">
          <a:xfrm rot="2700000">
            <a:off x="3390900" y="3848100"/>
            <a:ext cx="228600" cy="1828800"/>
          </a:xfrm>
          <a:prstGeom prst="leftBrace">
            <a:avLst>
              <a:gd name="adj1" fmla="val 9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896" name="Picture 29"/>
          <p:cNvPicPr>
            <a:picLocks noChangeArrowheads="1"/>
          </p:cNvPicPr>
          <p:nvPr/>
        </p:nvPicPr>
        <p:blipFill>
          <a:blip r:embed="rId6">
            <a:extLst>
              <a:ext uri="{28A0092B-C50C-407E-A947-70E740481C1C}">
                <a14:useLocalDpi xmlns:a14="http://schemas.microsoft.com/office/drawing/2010/main" val="0"/>
              </a:ext>
            </a:extLst>
          </a:blip>
          <a:srcRect t="8351"/>
          <a:stretch>
            <a:fillRect/>
          </a:stretch>
        </p:blipFill>
        <p:spPr bwMode="auto">
          <a:xfrm>
            <a:off x="2286000" y="3138488"/>
            <a:ext cx="54848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31"/>
          <p:cNvSpPr>
            <a:spLocks noChangeArrowheads="1"/>
          </p:cNvSpPr>
          <p:nvPr/>
        </p:nvSpPr>
        <p:spPr bwMode="auto">
          <a:xfrm>
            <a:off x="2859088" y="3889375"/>
            <a:ext cx="1030287" cy="6397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898" name="Rectangle 32"/>
          <p:cNvSpPr>
            <a:spLocks noChangeArrowheads="1"/>
          </p:cNvSpPr>
          <p:nvPr/>
        </p:nvSpPr>
        <p:spPr bwMode="auto">
          <a:xfrm>
            <a:off x="3773488" y="3990975"/>
            <a:ext cx="231775" cy="160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899" name="Rectangle 33"/>
          <p:cNvSpPr>
            <a:spLocks noChangeArrowheads="1"/>
          </p:cNvSpPr>
          <p:nvPr/>
        </p:nvSpPr>
        <p:spPr bwMode="auto">
          <a:xfrm>
            <a:off x="3917950" y="4092575"/>
            <a:ext cx="769938" cy="306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0" name="Rectangle 34"/>
          <p:cNvSpPr>
            <a:spLocks noChangeArrowheads="1"/>
          </p:cNvSpPr>
          <p:nvPr/>
        </p:nvSpPr>
        <p:spPr bwMode="auto">
          <a:xfrm>
            <a:off x="4591050" y="4008438"/>
            <a:ext cx="857250" cy="277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1" name="Rectangle 35"/>
          <p:cNvSpPr>
            <a:spLocks noChangeArrowheads="1"/>
          </p:cNvSpPr>
          <p:nvPr/>
        </p:nvSpPr>
        <p:spPr bwMode="auto">
          <a:xfrm>
            <a:off x="5478463" y="3967163"/>
            <a:ext cx="857250" cy="134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2" name="Rectangle 36"/>
          <p:cNvSpPr>
            <a:spLocks noChangeArrowheads="1"/>
          </p:cNvSpPr>
          <p:nvPr/>
        </p:nvSpPr>
        <p:spPr bwMode="auto">
          <a:xfrm>
            <a:off x="5722938" y="4011613"/>
            <a:ext cx="857250" cy="134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3" name="Rectangle 37"/>
          <p:cNvSpPr>
            <a:spLocks noChangeArrowheads="1"/>
          </p:cNvSpPr>
          <p:nvPr/>
        </p:nvSpPr>
        <p:spPr bwMode="auto">
          <a:xfrm>
            <a:off x="5951538" y="4083050"/>
            <a:ext cx="857250" cy="1349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4" name="Rectangle 38"/>
          <p:cNvSpPr>
            <a:spLocks noChangeArrowheads="1"/>
          </p:cNvSpPr>
          <p:nvPr/>
        </p:nvSpPr>
        <p:spPr bwMode="auto">
          <a:xfrm>
            <a:off x="6253163" y="4027488"/>
            <a:ext cx="682625" cy="612775"/>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5" name="Rectangle 39"/>
          <p:cNvSpPr>
            <a:spLocks noChangeArrowheads="1"/>
          </p:cNvSpPr>
          <p:nvPr/>
        </p:nvSpPr>
        <p:spPr bwMode="auto">
          <a:xfrm>
            <a:off x="6516688" y="4614863"/>
            <a:ext cx="406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906" name="Rectangle 40"/>
          <p:cNvSpPr>
            <a:spLocks noChangeArrowheads="1"/>
          </p:cNvSpPr>
          <p:nvPr/>
        </p:nvSpPr>
        <p:spPr bwMode="auto">
          <a:xfrm>
            <a:off x="6616700" y="5383213"/>
            <a:ext cx="406400" cy="53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7" name="Text Box 41"/>
          <p:cNvSpPr txBox="1">
            <a:spLocks noChangeArrowheads="1"/>
          </p:cNvSpPr>
          <p:nvPr/>
        </p:nvSpPr>
        <p:spPr bwMode="auto">
          <a:xfrm>
            <a:off x="-280988" y="6210300"/>
            <a:ext cx="22780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Phil Uttley</a:t>
            </a:r>
            <a:endParaRPr lang="en-US"/>
          </a:p>
        </p:txBody>
      </p:sp>
      <p:grpSp>
        <p:nvGrpSpPr>
          <p:cNvPr id="412718" name="Group 46"/>
          <p:cNvGrpSpPr>
            <a:grpSpLocks/>
          </p:cNvGrpSpPr>
          <p:nvPr/>
        </p:nvGrpSpPr>
        <p:grpSpPr bwMode="auto">
          <a:xfrm>
            <a:off x="2873375" y="3971925"/>
            <a:ext cx="4310063" cy="2092325"/>
            <a:chOff x="1810" y="2502"/>
            <a:chExt cx="2715" cy="1318"/>
          </a:xfrm>
        </p:grpSpPr>
        <p:sp>
          <p:nvSpPr>
            <p:cNvPr id="37920" name="Line 43"/>
            <p:cNvSpPr>
              <a:spLocks noChangeShapeType="1"/>
            </p:cNvSpPr>
            <p:nvPr/>
          </p:nvSpPr>
          <p:spPr bwMode="auto">
            <a:xfrm>
              <a:off x="2607" y="2513"/>
              <a:ext cx="923"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21" name="Line 44"/>
            <p:cNvSpPr>
              <a:spLocks noChangeShapeType="1"/>
            </p:cNvSpPr>
            <p:nvPr/>
          </p:nvSpPr>
          <p:spPr bwMode="auto">
            <a:xfrm flipV="1">
              <a:off x="1810" y="2512"/>
              <a:ext cx="814" cy="130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22" name="Line 45"/>
            <p:cNvSpPr>
              <a:spLocks noChangeShapeType="1"/>
            </p:cNvSpPr>
            <p:nvPr/>
          </p:nvSpPr>
          <p:spPr bwMode="auto">
            <a:xfrm flipH="1" flipV="1">
              <a:off x="3528" y="2502"/>
              <a:ext cx="997" cy="10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37909" name="Line 47"/>
          <p:cNvSpPr>
            <a:spLocks noChangeShapeType="1"/>
          </p:cNvSpPr>
          <p:nvPr/>
        </p:nvSpPr>
        <p:spPr bwMode="auto">
          <a:xfrm>
            <a:off x="696913" y="3251200"/>
            <a:ext cx="2206625" cy="16398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0" name="Line 48"/>
          <p:cNvSpPr>
            <a:spLocks noChangeShapeType="1"/>
          </p:cNvSpPr>
          <p:nvPr/>
        </p:nvSpPr>
        <p:spPr bwMode="auto">
          <a:xfrm>
            <a:off x="3960813" y="2800350"/>
            <a:ext cx="1800225" cy="84296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1" name="Line 49"/>
          <p:cNvSpPr>
            <a:spLocks noChangeShapeType="1"/>
          </p:cNvSpPr>
          <p:nvPr/>
        </p:nvSpPr>
        <p:spPr bwMode="auto">
          <a:xfrm>
            <a:off x="6107113" y="2798763"/>
            <a:ext cx="609600" cy="15398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2" name="Line 50"/>
          <p:cNvSpPr>
            <a:spLocks noChangeShapeType="1"/>
          </p:cNvSpPr>
          <p:nvPr/>
        </p:nvSpPr>
        <p:spPr bwMode="auto">
          <a:xfrm flipH="1">
            <a:off x="7835900" y="3411538"/>
            <a:ext cx="509588" cy="217805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3" name="AutoShape 53"/>
          <p:cNvSpPr>
            <a:spLocks/>
          </p:cNvSpPr>
          <p:nvPr/>
        </p:nvSpPr>
        <p:spPr bwMode="auto">
          <a:xfrm rot="1986162">
            <a:off x="3059113" y="4133850"/>
            <a:ext cx="228600" cy="1828800"/>
          </a:xfrm>
          <a:prstGeom prst="leftBrace">
            <a:avLst>
              <a:gd name="adj1" fmla="val 93333"/>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AutoShape 56"/>
          <p:cNvSpPr>
            <a:spLocks/>
          </p:cNvSpPr>
          <p:nvPr/>
        </p:nvSpPr>
        <p:spPr bwMode="auto">
          <a:xfrm rot="7345539">
            <a:off x="5507038" y="3228975"/>
            <a:ext cx="368300" cy="1165225"/>
          </a:xfrm>
          <a:prstGeom prst="leftBrace">
            <a:avLst>
              <a:gd name="adj1" fmla="val 36911"/>
              <a:gd name="adj2" fmla="val 50000"/>
            </a:avLst>
          </a:prstGeom>
          <a:noFill/>
          <a:ln w="2857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5" name="AutoShape 57"/>
          <p:cNvSpPr>
            <a:spLocks/>
          </p:cNvSpPr>
          <p:nvPr/>
        </p:nvSpPr>
        <p:spPr bwMode="auto">
          <a:xfrm rot="8048759">
            <a:off x="6451601" y="4016375"/>
            <a:ext cx="368300" cy="1165225"/>
          </a:xfrm>
          <a:prstGeom prst="leftBrace">
            <a:avLst>
              <a:gd name="adj1" fmla="val 36911"/>
              <a:gd name="adj2" fmla="val 50000"/>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6" name="AutoShape 58"/>
          <p:cNvSpPr>
            <a:spLocks/>
          </p:cNvSpPr>
          <p:nvPr/>
        </p:nvSpPr>
        <p:spPr bwMode="auto">
          <a:xfrm rot="8048759">
            <a:off x="7553326" y="5218112"/>
            <a:ext cx="368300" cy="1165225"/>
          </a:xfrm>
          <a:prstGeom prst="leftBrace">
            <a:avLst>
              <a:gd name="adj1" fmla="val 36911"/>
              <a:gd name="adj2" fmla="val 50000"/>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7" name="Text Box 59"/>
          <p:cNvSpPr txBox="1">
            <a:spLocks noChangeArrowheads="1"/>
          </p:cNvSpPr>
          <p:nvPr/>
        </p:nvSpPr>
        <p:spPr bwMode="auto">
          <a:xfrm>
            <a:off x="638175" y="4179888"/>
            <a:ext cx="14525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0000"/>
                </a:solidFill>
              </a:rPr>
              <a:t>P(f)</a:t>
            </a:r>
            <a:r>
              <a:rPr lang="en-GB">
                <a:solidFill>
                  <a:srgbClr val="FF0000"/>
                </a:solidFill>
                <a:sym typeface="Symbol" pitchFamily="18" charset="2"/>
              </a:rPr>
              <a:t>f</a:t>
            </a:r>
            <a:r>
              <a:rPr lang="en-GB" baseline="30000">
                <a:solidFill>
                  <a:srgbClr val="FF0000"/>
                </a:solidFill>
                <a:sym typeface="Symbol" pitchFamily="18" charset="2"/>
              </a:rPr>
              <a:t>0</a:t>
            </a:r>
          </a:p>
        </p:txBody>
      </p:sp>
      <p:sp>
        <p:nvSpPr>
          <p:cNvPr id="37918" name="Text Box 60"/>
          <p:cNvSpPr txBox="1">
            <a:spLocks noChangeArrowheads="1"/>
          </p:cNvSpPr>
          <p:nvPr/>
        </p:nvSpPr>
        <p:spPr bwMode="auto">
          <a:xfrm>
            <a:off x="3935413" y="3263900"/>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FF00"/>
                </a:solidFill>
              </a:rPr>
              <a:t>P(f)</a:t>
            </a:r>
            <a:r>
              <a:rPr lang="en-GB">
                <a:solidFill>
                  <a:srgbClr val="00FF00"/>
                </a:solidFill>
                <a:sym typeface="Symbol" pitchFamily="18" charset="2"/>
              </a:rPr>
              <a:t>f</a:t>
            </a:r>
            <a:r>
              <a:rPr lang="en-GB" baseline="30000">
                <a:solidFill>
                  <a:srgbClr val="00FF00"/>
                </a:solidFill>
                <a:sym typeface="Symbol" pitchFamily="18" charset="2"/>
              </a:rPr>
              <a:t>-1</a:t>
            </a:r>
          </a:p>
        </p:txBody>
      </p:sp>
      <p:sp>
        <p:nvSpPr>
          <p:cNvPr id="37919" name="Text Box 61"/>
          <p:cNvSpPr txBox="1">
            <a:spLocks noChangeArrowheads="1"/>
          </p:cNvSpPr>
          <p:nvPr/>
        </p:nvSpPr>
        <p:spPr bwMode="auto">
          <a:xfrm>
            <a:off x="6572250" y="4278313"/>
            <a:ext cx="14525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accent2"/>
                </a:solidFill>
              </a:rPr>
              <a:t>P(f)</a:t>
            </a:r>
            <a:r>
              <a:rPr lang="en-GB">
                <a:solidFill>
                  <a:schemeClr val="accent2"/>
                </a:solidFill>
                <a:sym typeface="Symbol" pitchFamily="18" charset="2"/>
              </a:rPr>
              <a:t>f</a:t>
            </a:r>
            <a:r>
              <a:rPr lang="en-GB" baseline="30000">
                <a:solidFill>
                  <a:schemeClr val="accent2"/>
                </a:solidFill>
                <a:sym typeface="Symbol" pitchFamily="18" charset="2"/>
              </a:rPr>
              <a:t>-2</a:t>
            </a:r>
          </a:p>
        </p:txBody>
      </p:sp>
    </p:spTree>
    <p:extLst>
      <p:ext uri="{BB962C8B-B14F-4D97-AF65-F5344CB8AC3E}">
        <p14:creationId xmlns:p14="http://schemas.microsoft.com/office/powerpoint/2010/main" val="2726174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1550_animh\anim0000.gif"/>
          <p:cNvPicPr>
            <a:picLocks noChangeAspect="1" noChangeArrowheads="1"/>
          </p:cNvPicPr>
          <p:nvPr/>
        </p:nvPicPr>
        <p:blipFill>
          <a:blip r:embed="rId2"/>
          <a:srcRect t="53828" r="33527"/>
          <a:stretch>
            <a:fillRect/>
          </a:stretch>
        </p:blipFill>
        <p:spPr bwMode="auto">
          <a:xfrm>
            <a:off x="2538413" y="1295400"/>
            <a:ext cx="4167187" cy="2894013"/>
          </a:xfrm>
          <a:prstGeom prst="rect">
            <a:avLst/>
          </a:prstGeom>
          <a:noFill/>
          <a:ln w="9525">
            <a:noFill/>
            <a:miter lim="800000"/>
            <a:headEnd/>
            <a:tailEnd/>
          </a:ln>
        </p:spPr>
      </p:pic>
      <p:sp>
        <p:nvSpPr>
          <p:cNvPr id="6"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2"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3"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19467" name="Rectangle 16"/>
          <p:cNvSpPr>
            <a:spLocks noChangeArrowheads="1"/>
          </p:cNvSpPr>
          <p:nvPr/>
        </p:nvSpPr>
        <p:spPr bwMode="auto">
          <a:xfrm>
            <a:off x="4876800" y="3581400"/>
            <a:ext cx="1752600" cy="366713"/>
          </a:xfrm>
          <a:prstGeom prst="rect">
            <a:avLst/>
          </a:prstGeom>
          <a:noFill/>
          <a:ln w="9525">
            <a:noFill/>
            <a:miter lim="800000"/>
            <a:headEnd/>
            <a:tailEnd/>
          </a:ln>
        </p:spPr>
        <p:txBody>
          <a:bodyPr>
            <a:prstTxWarp prst="textNoShape">
              <a:avLst/>
            </a:prstTxWarp>
            <a:spAutoFit/>
          </a:bodyPr>
          <a:lstStyle/>
          <a:p>
            <a:pPr algn="ctr" eaLnBrk="0" hangingPunct="0"/>
            <a:r>
              <a:rPr lang="en-US">
                <a:latin typeface="Calibri" charset="0"/>
              </a:rPr>
              <a:t>XTE J1550-564</a:t>
            </a:r>
          </a:p>
        </p:txBody>
      </p:sp>
      <p:pic>
        <p:nvPicPr>
          <p:cNvPr id="14" name="Picture 4" descr="E:\1550_animh\anim0000.gif"/>
          <p:cNvPicPr>
            <a:picLocks noChangeAspect="1" noChangeArrowheads="1"/>
          </p:cNvPicPr>
          <p:nvPr/>
        </p:nvPicPr>
        <p:blipFill>
          <a:blip r:embed="rId2"/>
          <a:srcRect l="31835" t="55393" r="33527" b="12521"/>
          <a:stretch>
            <a:fillRect/>
          </a:stretch>
        </p:blipFill>
        <p:spPr bwMode="auto">
          <a:xfrm>
            <a:off x="2667000" y="0"/>
            <a:ext cx="5659267" cy="5241412"/>
          </a:xfrm>
          <a:prstGeom prst="rect">
            <a:avLst/>
          </a:prstGeom>
          <a:noFill/>
          <a:ln w="9525">
            <a:noFill/>
            <a:miter lim="800000"/>
            <a:headEnd/>
            <a:tailEnd/>
          </a:ln>
        </p:spPr>
      </p:pic>
    </p:spTree>
    <p:extLst>
      <p:ext uri="{BB962C8B-B14F-4D97-AF65-F5344CB8AC3E}">
        <p14:creationId xmlns:p14="http://schemas.microsoft.com/office/powerpoint/2010/main" val="19048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1550_animh\anim0000.gif"/>
          <p:cNvPicPr>
            <a:picLocks noChangeAspect="1" noChangeArrowheads="1"/>
          </p:cNvPicPr>
          <p:nvPr/>
        </p:nvPicPr>
        <p:blipFill>
          <a:blip r:embed="rId2"/>
          <a:srcRect t="53828" r="33527"/>
          <a:stretch>
            <a:fillRect/>
          </a:stretch>
        </p:blipFill>
        <p:spPr bwMode="auto">
          <a:xfrm>
            <a:off x="2538413" y="1295400"/>
            <a:ext cx="4167187" cy="2894013"/>
          </a:xfrm>
          <a:prstGeom prst="rect">
            <a:avLst/>
          </a:prstGeom>
          <a:noFill/>
          <a:ln w="9525">
            <a:noFill/>
            <a:miter lim="800000"/>
            <a:headEnd/>
            <a:tailEnd/>
          </a:ln>
        </p:spPr>
      </p:pic>
      <p:sp>
        <p:nvSpPr>
          <p:cNvPr id="6"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2"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3"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19467" name="Rectangle 16"/>
          <p:cNvSpPr>
            <a:spLocks noChangeArrowheads="1"/>
          </p:cNvSpPr>
          <p:nvPr/>
        </p:nvSpPr>
        <p:spPr bwMode="auto">
          <a:xfrm>
            <a:off x="4876800" y="3581400"/>
            <a:ext cx="1752600" cy="366713"/>
          </a:xfrm>
          <a:prstGeom prst="rect">
            <a:avLst/>
          </a:prstGeom>
          <a:noFill/>
          <a:ln w="9525">
            <a:noFill/>
            <a:miter lim="800000"/>
            <a:headEnd/>
            <a:tailEnd/>
          </a:ln>
        </p:spPr>
        <p:txBody>
          <a:bodyPr>
            <a:prstTxWarp prst="textNoShape">
              <a:avLst/>
            </a:prstTxWarp>
            <a:spAutoFit/>
          </a:bodyPr>
          <a:lstStyle/>
          <a:p>
            <a:pPr algn="ctr" eaLnBrk="0" hangingPunct="0"/>
            <a:r>
              <a:rPr lang="en-US">
                <a:latin typeface="Calibri" charset="0"/>
              </a:rPr>
              <a:t>XTE J1550-564</a:t>
            </a:r>
          </a:p>
        </p:txBody>
      </p:sp>
      <p:pic>
        <p:nvPicPr>
          <p:cNvPr id="14" name="Picture 4" descr="E:\1550_animh\anim0000.gif"/>
          <p:cNvPicPr>
            <a:picLocks noChangeAspect="1" noChangeArrowheads="1"/>
          </p:cNvPicPr>
          <p:nvPr/>
        </p:nvPicPr>
        <p:blipFill>
          <a:blip r:embed="rId2"/>
          <a:srcRect l="31835" t="55393" r="33527" b="12521"/>
          <a:stretch>
            <a:fillRect/>
          </a:stretch>
        </p:blipFill>
        <p:spPr bwMode="auto">
          <a:xfrm>
            <a:off x="2667000" y="0"/>
            <a:ext cx="5659267" cy="5241412"/>
          </a:xfrm>
          <a:prstGeom prst="rect">
            <a:avLst/>
          </a:prstGeom>
          <a:noFill/>
          <a:ln w="9525">
            <a:noFill/>
            <a:miter lim="800000"/>
            <a:headEnd/>
            <a:tailEnd/>
          </a:ln>
        </p:spPr>
      </p:pic>
      <p:grpSp>
        <p:nvGrpSpPr>
          <p:cNvPr id="4" name="Group 22"/>
          <p:cNvGrpSpPr/>
          <p:nvPr/>
        </p:nvGrpSpPr>
        <p:grpSpPr>
          <a:xfrm>
            <a:off x="4419600" y="1370012"/>
            <a:ext cx="3352800" cy="1068388"/>
            <a:chOff x="4419600" y="1370012"/>
            <a:chExt cx="3352800" cy="1068388"/>
          </a:xfrm>
        </p:grpSpPr>
        <p:cxnSp>
          <p:nvCxnSpPr>
            <p:cNvPr id="16" name="Straight Connector 15"/>
            <p:cNvCxnSpPr/>
            <p:nvPr/>
          </p:nvCxnSpPr>
          <p:spPr>
            <a:xfrm rot="5400000" flipH="1" flipV="1">
              <a:off x="4419600" y="1371600"/>
              <a:ext cx="1066800" cy="10668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86400" y="1370012"/>
              <a:ext cx="1143000" cy="1588"/>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6629400" y="1371600"/>
              <a:ext cx="1143000" cy="9144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4419600" y="457200"/>
            <a:ext cx="1066800" cy="1107996"/>
          </a:xfrm>
          <a:prstGeom prst="rect">
            <a:avLst/>
          </a:prstGeom>
          <a:noFill/>
        </p:spPr>
        <p:txBody>
          <a:bodyPr wrap="square" rtlCol="0">
            <a:spAutoFit/>
          </a:bodyPr>
          <a:lstStyle/>
          <a:p>
            <a:r>
              <a:rPr lang="en-US" sz="6600" b="1" dirty="0" err="1" smtClean="0">
                <a:solidFill>
                  <a:schemeClr val="accent1"/>
                </a:solidFill>
                <a:latin typeface="Times New Roman"/>
                <a:cs typeface="Times New Roman"/>
              </a:rPr>
              <a:t>f</a:t>
            </a:r>
            <a:r>
              <a:rPr lang="en-US" sz="6600" b="1" baseline="-25000" dirty="0" err="1" smtClean="0">
                <a:solidFill>
                  <a:schemeClr val="accent1"/>
                </a:solidFill>
                <a:latin typeface="Times New Roman"/>
                <a:cs typeface="Times New Roman"/>
              </a:rPr>
              <a:t>b</a:t>
            </a:r>
            <a:endParaRPr lang="en-US" sz="6600" b="1" baseline="-25000" dirty="0">
              <a:solidFill>
                <a:schemeClr val="accent1"/>
              </a:solidFill>
              <a:latin typeface="Times New Roman"/>
              <a:cs typeface="Times New Roman"/>
            </a:endParaRPr>
          </a:p>
        </p:txBody>
      </p:sp>
      <p:sp>
        <p:nvSpPr>
          <p:cNvPr id="21" name="TextBox 20"/>
          <p:cNvSpPr txBox="1"/>
          <p:nvPr/>
        </p:nvSpPr>
        <p:spPr>
          <a:xfrm>
            <a:off x="6934200" y="457200"/>
            <a:ext cx="1066800" cy="1107996"/>
          </a:xfrm>
          <a:prstGeom prst="rect">
            <a:avLst/>
          </a:prstGeom>
          <a:noFill/>
        </p:spPr>
        <p:txBody>
          <a:bodyPr wrap="square" rtlCol="0">
            <a:spAutoFit/>
          </a:bodyPr>
          <a:lstStyle/>
          <a:p>
            <a:r>
              <a:rPr lang="en-US" sz="6600" b="1" dirty="0" err="1" smtClean="0">
                <a:solidFill>
                  <a:schemeClr val="accent1"/>
                </a:solidFill>
                <a:latin typeface="Times New Roman"/>
                <a:cs typeface="Times New Roman"/>
              </a:rPr>
              <a:t>f</a:t>
            </a:r>
            <a:r>
              <a:rPr lang="en-US" sz="6600" b="1" baseline="-25000" dirty="0" err="1">
                <a:solidFill>
                  <a:schemeClr val="accent1"/>
                </a:solidFill>
                <a:latin typeface="Times New Roman"/>
                <a:cs typeface="Times New Roman"/>
              </a:rPr>
              <a:t>h</a:t>
            </a:r>
            <a:endParaRPr lang="en-US" sz="6600" b="1" baseline="-25000" dirty="0">
              <a:solidFill>
                <a:schemeClr val="accent1"/>
              </a:solidFill>
              <a:latin typeface="Times New Roman"/>
              <a:cs typeface="Times New Roman"/>
            </a:endParaRPr>
          </a:p>
        </p:txBody>
      </p:sp>
      <p:sp>
        <p:nvSpPr>
          <p:cNvPr id="5" name="Title 4"/>
          <p:cNvSpPr>
            <a:spLocks noGrp="1"/>
          </p:cNvSpPr>
          <p:nvPr>
            <p:ph type="title"/>
          </p:nvPr>
        </p:nvSpPr>
        <p:spPr/>
        <p:txBody>
          <a:bodyPr/>
          <a:lstStyle/>
          <a:p>
            <a:endParaRPr lang="en-GB" dirty="0"/>
          </a:p>
        </p:txBody>
      </p:sp>
    </p:spTree>
    <p:extLst>
      <p:ext uri="{BB962C8B-B14F-4D97-AF65-F5344CB8AC3E}">
        <p14:creationId xmlns:p14="http://schemas.microsoft.com/office/powerpoint/2010/main" val="514500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1550_animh\anim0000.gif"/>
          <p:cNvPicPr>
            <a:picLocks noChangeAspect="1" noChangeArrowheads="1"/>
          </p:cNvPicPr>
          <p:nvPr/>
        </p:nvPicPr>
        <p:blipFill>
          <a:blip r:embed="rId2"/>
          <a:srcRect t="53828" r="33527"/>
          <a:stretch>
            <a:fillRect/>
          </a:stretch>
        </p:blipFill>
        <p:spPr bwMode="auto">
          <a:xfrm>
            <a:off x="2538413" y="1295400"/>
            <a:ext cx="4167187" cy="2894013"/>
          </a:xfrm>
          <a:prstGeom prst="rect">
            <a:avLst/>
          </a:prstGeom>
          <a:noFill/>
          <a:ln w="9525">
            <a:noFill/>
            <a:miter lim="800000"/>
            <a:headEnd/>
            <a:tailEnd/>
          </a:ln>
        </p:spPr>
      </p:pic>
      <p:sp>
        <p:nvSpPr>
          <p:cNvPr id="6"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2"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3"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19467" name="Rectangle 16"/>
          <p:cNvSpPr>
            <a:spLocks noChangeArrowheads="1"/>
          </p:cNvSpPr>
          <p:nvPr/>
        </p:nvSpPr>
        <p:spPr bwMode="auto">
          <a:xfrm>
            <a:off x="4876800" y="3581400"/>
            <a:ext cx="1752600" cy="366713"/>
          </a:xfrm>
          <a:prstGeom prst="rect">
            <a:avLst/>
          </a:prstGeom>
          <a:noFill/>
          <a:ln w="9525">
            <a:noFill/>
            <a:miter lim="800000"/>
            <a:headEnd/>
            <a:tailEnd/>
          </a:ln>
        </p:spPr>
        <p:txBody>
          <a:bodyPr>
            <a:prstTxWarp prst="textNoShape">
              <a:avLst/>
            </a:prstTxWarp>
            <a:spAutoFit/>
          </a:bodyPr>
          <a:lstStyle/>
          <a:p>
            <a:pPr algn="ctr" eaLnBrk="0" hangingPunct="0"/>
            <a:r>
              <a:rPr lang="en-US">
                <a:latin typeface="Calibri" charset="0"/>
              </a:rPr>
              <a:t>XTE J1550-564</a:t>
            </a:r>
          </a:p>
        </p:txBody>
      </p:sp>
      <p:grpSp>
        <p:nvGrpSpPr>
          <p:cNvPr id="40" name="Group 39"/>
          <p:cNvGrpSpPr/>
          <p:nvPr/>
        </p:nvGrpSpPr>
        <p:grpSpPr>
          <a:xfrm>
            <a:off x="2667000" y="0"/>
            <a:ext cx="5659267" cy="5241412"/>
            <a:chOff x="2667000" y="0"/>
            <a:chExt cx="5659267" cy="5241412"/>
          </a:xfrm>
        </p:grpSpPr>
        <p:pic>
          <p:nvPicPr>
            <p:cNvPr id="14" name="Picture 4" descr="E:\1550_animh\anim0000.gif"/>
            <p:cNvPicPr>
              <a:picLocks noChangeAspect="1" noChangeArrowheads="1"/>
            </p:cNvPicPr>
            <p:nvPr/>
          </p:nvPicPr>
          <p:blipFill>
            <a:blip r:embed="rId2"/>
            <a:srcRect l="31835" t="55393" r="33527" b="12521"/>
            <a:stretch>
              <a:fillRect/>
            </a:stretch>
          </p:blipFill>
          <p:spPr bwMode="auto">
            <a:xfrm>
              <a:off x="2667000" y="0"/>
              <a:ext cx="5659267" cy="5241412"/>
            </a:xfrm>
            <a:prstGeom prst="rect">
              <a:avLst/>
            </a:prstGeom>
            <a:noFill/>
            <a:ln w="9525">
              <a:noFill/>
              <a:miter lim="800000"/>
              <a:headEnd/>
              <a:tailEnd/>
            </a:ln>
          </p:spPr>
        </p:pic>
        <p:sp>
          <p:nvSpPr>
            <p:cNvPr id="34" name="Freeform 33"/>
            <p:cNvSpPr>
              <a:spLocks/>
            </p:cNvSpPr>
            <p:nvPr/>
          </p:nvSpPr>
          <p:spPr bwMode="auto">
            <a:xfrm>
              <a:off x="4572000" y="609600"/>
              <a:ext cx="2490787" cy="1770063"/>
            </a:xfrm>
            <a:custGeom>
              <a:avLst/>
              <a:gdLst>
                <a:gd name="T0" fmla="*/ 0 w 15960436"/>
                <a:gd name="T1" fmla="*/ 1770063 h 11346872"/>
                <a:gd name="T2" fmla="*/ 518914 w 15960436"/>
                <a:gd name="T3" fmla="*/ 1731160 h 11346872"/>
                <a:gd name="T4" fmla="*/ 752425 w 15960436"/>
                <a:gd name="T5" fmla="*/ 1679290 h 11346872"/>
                <a:gd name="T6" fmla="*/ 921073 w 15960436"/>
                <a:gd name="T7" fmla="*/ 1549615 h 11346872"/>
                <a:gd name="T8" fmla="*/ 1050801 w 15960436"/>
                <a:gd name="T9" fmla="*/ 1251363 h 11346872"/>
                <a:gd name="T10" fmla="*/ 1193502 w 15960436"/>
                <a:gd name="T11" fmla="*/ 226931 h 11346872"/>
                <a:gd name="T12" fmla="*/ 1245394 w 15960436"/>
                <a:gd name="T13" fmla="*/ 6484 h 11346872"/>
                <a:gd name="T14" fmla="*/ 1297285 w 15960436"/>
                <a:gd name="T15" fmla="*/ 265833 h 11346872"/>
                <a:gd name="T16" fmla="*/ 1427014 w 15960436"/>
                <a:gd name="T17" fmla="*/ 1238395 h 11346872"/>
                <a:gd name="T18" fmla="*/ 1517824 w 15960436"/>
                <a:gd name="T19" fmla="*/ 1458843 h 11346872"/>
                <a:gd name="T20" fmla="*/ 1595660 w 15960436"/>
                <a:gd name="T21" fmla="*/ 1575550 h 11346872"/>
                <a:gd name="T22" fmla="*/ 1738361 w 15960436"/>
                <a:gd name="T23" fmla="*/ 1666322 h 11346872"/>
                <a:gd name="T24" fmla="*/ 2036737 w 15960436"/>
                <a:gd name="T25" fmla="*/ 1744128 h 11346872"/>
                <a:gd name="T26" fmla="*/ 2490787 w 15960436"/>
                <a:gd name="T27" fmla="*/ 1757095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95250" cap="flat" cmpd="sng" algn="ctr">
              <a:solidFill>
                <a:schemeClr val="tx1"/>
              </a:solidFill>
              <a:prstDash val="solid"/>
              <a:round/>
              <a:headEnd type="none" w="med" len="med"/>
              <a:tailEnd type="none" w="med" len="med"/>
            </a:ln>
          </p:spPr>
          <p:txBody>
            <a:bodyPr anchor="ctr">
              <a:prstTxWarp prst="textNoShape">
                <a:avLst/>
              </a:prstTxWarp>
            </a:bodyPr>
            <a:lstStyle/>
            <a:p>
              <a:endParaRPr lang="en-US"/>
            </a:p>
          </p:txBody>
        </p:sp>
        <p:sp>
          <p:nvSpPr>
            <p:cNvPr id="35" name="TextBox 34"/>
            <p:cNvSpPr txBox="1"/>
            <p:nvPr/>
          </p:nvSpPr>
          <p:spPr>
            <a:xfrm>
              <a:off x="5029200" y="2438400"/>
              <a:ext cx="1752600" cy="1107996"/>
            </a:xfrm>
            <a:prstGeom prst="rect">
              <a:avLst/>
            </a:prstGeom>
            <a:solidFill>
              <a:schemeClr val="bg1"/>
            </a:solidFill>
          </p:spPr>
          <p:txBody>
            <a:bodyPr wrap="square" rtlCol="0">
              <a:spAutoFit/>
            </a:bodyPr>
            <a:lstStyle/>
            <a:p>
              <a:r>
                <a:rPr lang="en-US" sz="6600" b="1" dirty="0" err="1" smtClean="0">
                  <a:latin typeface="Times New Roman"/>
                  <a:cs typeface="Times New Roman"/>
                </a:rPr>
                <a:t>f</a:t>
              </a:r>
              <a:r>
                <a:rPr lang="en-US" sz="6600" b="1" baseline="-25000" dirty="0" err="1" smtClean="0">
                  <a:latin typeface="Times New Roman"/>
                  <a:cs typeface="Times New Roman"/>
                </a:rPr>
                <a:t>QPO</a:t>
              </a:r>
              <a:endParaRPr lang="en-US" sz="6600" b="1" baseline="-25000" dirty="0">
                <a:latin typeface="Times New Roman"/>
                <a:cs typeface="Times New Roman"/>
              </a:endParaRPr>
            </a:p>
          </p:txBody>
        </p:sp>
        <p:grpSp>
          <p:nvGrpSpPr>
            <p:cNvPr id="36" name="Group 22"/>
            <p:cNvGrpSpPr/>
            <p:nvPr/>
          </p:nvGrpSpPr>
          <p:grpSpPr>
            <a:xfrm>
              <a:off x="4419600" y="1370012"/>
              <a:ext cx="3352800" cy="1068388"/>
              <a:chOff x="4419600" y="1370012"/>
              <a:chExt cx="3352800" cy="1068388"/>
            </a:xfrm>
          </p:grpSpPr>
          <p:cxnSp>
            <p:nvCxnSpPr>
              <p:cNvPr id="37" name="Straight Connector 36"/>
              <p:cNvCxnSpPr/>
              <p:nvPr/>
            </p:nvCxnSpPr>
            <p:spPr>
              <a:xfrm rot="5400000" flipH="1" flipV="1">
                <a:off x="4419600" y="1371600"/>
                <a:ext cx="1066800" cy="10668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486400" y="1370012"/>
                <a:ext cx="1143000" cy="1588"/>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629400" y="1371600"/>
                <a:ext cx="1143000" cy="9144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336184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nodeType="clickEffect">
                                  <p:stCondLst>
                                    <p:cond delay="0"/>
                                  </p:stCondLst>
                                  <p:childTnLst>
                                    <p:anim calcmode="lin" valueType="num">
                                      <p:cBhvr additive="base">
                                        <p:cTn id="6" dur="500"/>
                                        <p:tgtEl>
                                          <p:spTgt spid="40"/>
                                        </p:tgtEl>
                                        <p:attrNameLst>
                                          <p:attrName>ppt_x</p:attrName>
                                        </p:attrNameLst>
                                      </p:cBhvr>
                                      <p:tavLst>
                                        <p:tav tm="0">
                                          <p:val>
                                            <p:strVal val="ppt_x"/>
                                          </p:val>
                                        </p:tav>
                                        <p:tav tm="100000">
                                          <p:val>
                                            <p:strVal val="ppt_x"/>
                                          </p:val>
                                        </p:tav>
                                      </p:tavLst>
                                    </p:anim>
                                    <p:anim calcmode="lin" valueType="num">
                                      <p:cBhvr additive="base">
                                        <p:cTn id="7" dur="500"/>
                                        <p:tgtEl>
                                          <p:spTgt spid="40"/>
                                        </p:tgtEl>
                                        <p:attrNameLst>
                                          <p:attrName>ppt_y</p:attrName>
                                        </p:attrNameLst>
                                      </p:cBhvr>
                                      <p:tavLst>
                                        <p:tav tm="0">
                                          <p:val>
                                            <p:strVal val="ppt_y"/>
                                          </p:val>
                                        </p:tav>
                                        <p:tav tm="100000">
                                          <p:val>
                                            <p:strVal val="1+ppt_h/2"/>
                                          </p:val>
                                        </p:tav>
                                      </p:tavLst>
                                    </p:anim>
                                    <p:set>
                                      <p:cBhvr>
                                        <p:cTn id="8"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Moving disc – moving QPO</a:t>
            </a:r>
          </a:p>
        </p:txBody>
      </p:sp>
      <p:sp>
        <p:nvSpPr>
          <p:cNvPr id="40963" name="Rectangle 3"/>
          <p:cNvSpPr>
            <a:spLocks noGrp="1" noChangeArrowheads="1"/>
          </p:cNvSpPr>
          <p:nvPr>
            <p:ph type="body" sz="half" idx="1"/>
          </p:nvPr>
        </p:nvSpPr>
        <p:spPr>
          <a:xfrm>
            <a:off x="0" y="1069975"/>
            <a:ext cx="9144000" cy="5162550"/>
          </a:xfrm>
          <a:noFill/>
        </p:spPr>
        <p:txBody>
          <a:bodyPr/>
          <a:lstStyle/>
          <a:p>
            <a:pPr eaLnBrk="1" hangingPunct="1"/>
            <a:r>
              <a:rPr lang="en-GB" sz="2400" dirty="0" smtClean="0">
                <a:solidFill>
                  <a:srgbClr val="008000"/>
                </a:solidFill>
              </a:rPr>
              <a:t>Energy spectra need disc to move from 50-6ish </a:t>
            </a:r>
            <a:r>
              <a:rPr lang="en-GB" sz="2400" dirty="0" err="1" smtClean="0">
                <a:solidFill>
                  <a:srgbClr val="008000"/>
                </a:solidFill>
              </a:rPr>
              <a:t>Rg</a:t>
            </a:r>
            <a:r>
              <a:rPr lang="en-GB" sz="2400" dirty="0" smtClean="0">
                <a:solidFill>
                  <a:srgbClr val="008000"/>
                </a:solidFill>
              </a:rPr>
              <a:t> as make transition</a:t>
            </a:r>
          </a:p>
          <a:p>
            <a:pPr eaLnBrk="1" hangingPunct="1"/>
            <a:r>
              <a:rPr lang="en-GB" sz="2400" dirty="0" smtClean="0">
                <a:solidFill>
                  <a:srgbClr val="008000"/>
                </a:solidFill>
              </a:rPr>
              <a:t>Power spectra: low frequency break moves, high frequency power more or less constant! Large radius moves, Small radii constant</a:t>
            </a:r>
          </a:p>
          <a:p>
            <a:pPr eaLnBrk="1" hangingPunct="1"/>
            <a:r>
              <a:rPr lang="en-GB" sz="2400" dirty="0" smtClean="0">
                <a:solidFill>
                  <a:srgbClr val="008000"/>
                </a:solidFill>
              </a:rPr>
              <a:t>Low frequency QPO moves with low frequency break</a:t>
            </a:r>
          </a:p>
          <a:p>
            <a:pPr eaLnBrk="1" hangingPunct="1"/>
            <a:r>
              <a:rPr lang="en-GB" sz="2400" dirty="0" smtClean="0">
                <a:solidFill>
                  <a:srgbClr val="008000"/>
                </a:solidFill>
              </a:rPr>
              <a:t>QPO big, must be fundamental</a:t>
            </a:r>
          </a:p>
        </p:txBody>
      </p:sp>
      <p:pic>
        <p:nvPicPr>
          <p:cNvPr id="40964" name="Picture 4" descr="anim0000"/>
          <p:cNvPicPr>
            <a:picLocks noChangeAspect="1" noChangeArrowheads="1"/>
          </p:cNvPicPr>
          <p:nvPr/>
        </p:nvPicPr>
        <p:blipFill>
          <a:blip r:embed="rId2">
            <a:extLst>
              <a:ext uri="{28A0092B-C50C-407E-A947-70E740481C1C}">
                <a14:useLocalDpi xmlns:a14="http://schemas.microsoft.com/office/drawing/2010/main" val="0"/>
              </a:ext>
            </a:extLst>
          </a:blip>
          <a:srcRect t="53993" r="34239" b="3293"/>
          <a:stretch>
            <a:fillRect/>
          </a:stretch>
        </p:blipFill>
        <p:spPr bwMode="auto">
          <a:xfrm>
            <a:off x="322263" y="3286125"/>
            <a:ext cx="553878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a:blip r:embed="rId3">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6" descr="anim0002"/>
          <p:cNvPicPr>
            <a:picLocks noChangeAspect="1" noChangeArrowheads="1"/>
          </p:cNvPicPr>
          <p:nvPr/>
        </p:nvPicPr>
        <p:blipFill>
          <a:blip r:embed="rId4">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7" descr="anim0003"/>
          <p:cNvPicPr>
            <a:picLocks noChangeAspect="1" noChangeArrowheads="1"/>
          </p:cNvPicPr>
          <p:nvPr/>
        </p:nvPicPr>
        <p:blipFill>
          <a:blip r:embed="rId5">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8" descr="anim0004"/>
          <p:cNvPicPr>
            <a:picLocks noChangeAspect="1" noChangeArrowheads="1"/>
          </p:cNvPicPr>
          <p:nvPr/>
        </p:nvPicPr>
        <p:blipFill>
          <a:blip r:embed="rId6">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9" descr="anim0005"/>
          <p:cNvPicPr>
            <a:picLocks noChangeAspect="1" noChangeArrowheads="1"/>
          </p:cNvPicPr>
          <p:nvPr/>
        </p:nvPicPr>
        <p:blipFill>
          <a:blip r:embed="rId7">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0" name="Picture 10" descr="anim0006"/>
          <p:cNvPicPr>
            <a:picLocks noChangeAspect="1" noChangeArrowheads="1"/>
          </p:cNvPicPr>
          <p:nvPr/>
        </p:nvPicPr>
        <p:blipFill>
          <a:blip r:embed="rId8">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anim0007"/>
          <p:cNvPicPr>
            <a:picLocks noChangeAspect="1" noChangeArrowheads="1"/>
          </p:cNvPicPr>
          <p:nvPr/>
        </p:nvPicPr>
        <p:blipFill>
          <a:blip r:embed="rId9">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anim0008"/>
          <p:cNvPicPr>
            <a:picLocks noChangeAspect="1" noChangeArrowheads="1"/>
          </p:cNvPicPr>
          <p:nvPr/>
        </p:nvPicPr>
        <p:blipFill>
          <a:blip r:embed="rId10">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3" name="Group 13"/>
          <p:cNvGrpSpPr>
            <a:grpSpLocks/>
          </p:cNvGrpSpPr>
          <p:nvPr/>
        </p:nvGrpSpPr>
        <p:grpSpPr bwMode="auto">
          <a:xfrm>
            <a:off x="6070600" y="2897188"/>
            <a:ext cx="3134975" cy="3960812"/>
            <a:chOff x="3046" y="956"/>
            <a:chExt cx="2834" cy="3364"/>
          </a:xfrm>
        </p:grpSpPr>
        <p:pic>
          <p:nvPicPr>
            <p:cNvPr id="40974" name="Picture 14" descr="trans_tdsvhs"/>
            <p:cNvPicPr>
              <a:picLocks noChangeAspect="1" noChangeArrowheads="1"/>
            </p:cNvPicPr>
            <p:nvPr/>
          </p:nvPicPr>
          <p:blipFill>
            <a:blip r:embed="rId11">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6"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0977" name="Rectangle 17"/>
            <p:cNvSpPr>
              <a:spLocks noChangeArrowheads="1"/>
            </p:cNvSpPr>
            <p:nvPr/>
          </p:nvSpPr>
          <p:spPr bwMode="auto">
            <a:xfrm>
              <a:off x="5107" y="956"/>
              <a:ext cx="773" cy="2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dirty="0">
                  <a:solidFill>
                    <a:srgbClr val="008000"/>
                  </a:solidFill>
                </a:rPr>
                <a:t>DGK07</a:t>
              </a:r>
              <a:endParaRPr lang="en-US" sz="1600" b="1" dirty="0">
                <a:solidFill>
                  <a:srgbClr val="008000"/>
                </a:solidFill>
              </a:endParaRPr>
            </a:p>
          </p:txBody>
        </p:sp>
        <p:sp>
          <p:nvSpPr>
            <p:cNvPr id="40978"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spTree>
    <p:extLst>
      <p:ext uri="{BB962C8B-B14F-4D97-AF65-F5344CB8AC3E}">
        <p14:creationId xmlns:p14="http://schemas.microsoft.com/office/powerpoint/2010/main" val="34426432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Low frequency QPO</a:t>
            </a:r>
          </a:p>
        </p:txBody>
      </p:sp>
      <p:sp>
        <p:nvSpPr>
          <p:cNvPr id="369667" name="Rectangle 3"/>
          <p:cNvSpPr>
            <a:spLocks noGrp="1" noChangeArrowheads="1"/>
          </p:cNvSpPr>
          <p:nvPr>
            <p:ph type="body" sz="half" idx="1"/>
          </p:nvPr>
        </p:nvSpPr>
        <p:spPr>
          <a:xfrm>
            <a:off x="0" y="1184275"/>
            <a:ext cx="3802743" cy="5162550"/>
          </a:xfrm>
          <a:noFill/>
          <a:ln/>
        </p:spPr>
        <p:txBody>
          <a:bodyPr/>
          <a:lstStyle/>
          <a:p>
            <a:r>
              <a:rPr lang="en-GB" sz="2400" dirty="0">
                <a:solidFill>
                  <a:srgbClr val="FF99CC"/>
                </a:solidFill>
              </a:rPr>
              <a:t>Spectra need disc to move from </a:t>
            </a:r>
            <a:r>
              <a:rPr lang="en-GB" sz="2400" dirty="0" err="1">
                <a:solidFill>
                  <a:srgbClr val="FF99CC"/>
                </a:solidFill>
              </a:rPr>
              <a:t>R</a:t>
            </a:r>
            <a:r>
              <a:rPr lang="en-GB" sz="2400" baseline="-25000" dirty="0" err="1">
                <a:solidFill>
                  <a:srgbClr val="FF99CC"/>
                </a:solidFill>
              </a:rPr>
              <a:t>tr</a:t>
            </a:r>
            <a:r>
              <a:rPr lang="en-GB" sz="2400" dirty="0">
                <a:solidFill>
                  <a:srgbClr val="FF99CC"/>
                </a:solidFill>
              </a:rPr>
              <a:t> = 50-6ish </a:t>
            </a:r>
            <a:r>
              <a:rPr lang="en-GB" sz="2400" dirty="0" err="1">
                <a:solidFill>
                  <a:srgbClr val="FF99CC"/>
                </a:solidFill>
              </a:rPr>
              <a:t>R</a:t>
            </a:r>
            <a:r>
              <a:rPr lang="en-GB" sz="2400" baseline="-25000" dirty="0" err="1">
                <a:solidFill>
                  <a:srgbClr val="FF99CC"/>
                </a:solidFill>
              </a:rPr>
              <a:t>g</a:t>
            </a:r>
            <a:r>
              <a:rPr lang="en-GB" sz="2400" dirty="0">
                <a:solidFill>
                  <a:srgbClr val="FF99CC"/>
                </a:solidFill>
              </a:rPr>
              <a:t> as make transition</a:t>
            </a:r>
          </a:p>
          <a:p>
            <a:r>
              <a:rPr lang="en-GB" sz="2400" dirty="0" smtClean="0">
                <a:solidFill>
                  <a:srgbClr val="0070C0"/>
                </a:solidFill>
              </a:rPr>
              <a:t>Observed </a:t>
            </a:r>
            <a:r>
              <a:rPr lang="en-GB" sz="2400" dirty="0">
                <a:solidFill>
                  <a:srgbClr val="0070C0"/>
                </a:solidFill>
              </a:rPr>
              <a:t>QPO frequencies go from ~0.1-10 Hz </a:t>
            </a:r>
          </a:p>
          <a:p>
            <a:r>
              <a:rPr lang="en-GB" sz="2400" dirty="0">
                <a:solidFill>
                  <a:srgbClr val="008000"/>
                </a:solidFill>
              </a:rPr>
              <a:t>See similar range in ALL BHB – so either all BHB have same spin or not much spin dependence on QPO</a:t>
            </a:r>
          </a:p>
          <a:p>
            <a:r>
              <a:rPr lang="en-GB" sz="2400" dirty="0" smtClean="0">
                <a:solidFill>
                  <a:srgbClr val="008000"/>
                </a:solidFill>
              </a:rPr>
              <a:t>Not </a:t>
            </a:r>
            <a:r>
              <a:rPr lang="en-GB" sz="2400" dirty="0">
                <a:solidFill>
                  <a:srgbClr val="008000"/>
                </a:solidFill>
                <a:latin typeface="Symbol" pitchFamily="18" charset="2"/>
              </a:rPr>
              <a:t>n(j)</a:t>
            </a:r>
            <a:r>
              <a:rPr lang="en-GB" sz="2400" dirty="0">
                <a:solidFill>
                  <a:srgbClr val="008000"/>
                </a:solidFill>
              </a:rPr>
              <a:t> as too fast</a:t>
            </a:r>
            <a:r>
              <a:rPr lang="en-GB" sz="2400" dirty="0" smtClean="0">
                <a:solidFill>
                  <a:srgbClr val="008000"/>
                </a:solidFill>
              </a:rPr>
              <a:t>!</a:t>
            </a:r>
            <a:endParaRPr lang="en-GB" sz="2400" dirty="0">
              <a:solidFill>
                <a:srgbClr val="008000"/>
              </a:solidFill>
            </a:endParaRPr>
          </a:p>
        </p:txBody>
      </p:sp>
      <p:sp>
        <p:nvSpPr>
          <p:cNvPr id="9" name="Rectangle 12"/>
          <p:cNvSpPr>
            <a:spLocks noChangeArrowheads="1"/>
          </p:cNvSpPr>
          <p:nvPr/>
        </p:nvSpPr>
        <p:spPr bwMode="auto">
          <a:xfrm>
            <a:off x="4456113" y="32940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0" name="Rectangle 13"/>
          <p:cNvSpPr>
            <a:spLocks noChangeArrowheads="1"/>
          </p:cNvSpPr>
          <p:nvPr/>
        </p:nvSpPr>
        <p:spPr bwMode="auto">
          <a:xfrm>
            <a:off x="6199188" y="174148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nvGrpSpPr>
          <p:cNvPr id="12" name="Group 5"/>
          <p:cNvGrpSpPr>
            <a:grpSpLocks/>
          </p:cNvGrpSpPr>
          <p:nvPr/>
        </p:nvGrpSpPr>
        <p:grpSpPr bwMode="auto">
          <a:xfrm>
            <a:off x="4162425" y="1739900"/>
            <a:ext cx="5002213" cy="4859338"/>
            <a:chOff x="2526" y="1000"/>
            <a:chExt cx="3151" cy="3061"/>
          </a:xfrm>
        </p:grpSpPr>
        <p:pic>
          <p:nvPicPr>
            <p:cNvPr id="13" name="Picture 6" desc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 y="1000"/>
              <a:ext cx="3084" cy="27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3144" y="3849"/>
              <a:ext cx="2533"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i="0" dirty="0">
                  <a:solidFill>
                    <a:srgbClr val="FFFF99"/>
                  </a:solidFill>
                </a:rPr>
                <a:t>Ingram, Done &amp; Fragile 2009 </a:t>
              </a:r>
              <a:endParaRPr lang="en-US" sz="1600" i="0" dirty="0">
                <a:solidFill>
                  <a:srgbClr val="FFFF99"/>
                </a:solidFill>
              </a:endParaRPr>
            </a:p>
          </p:txBody>
        </p:sp>
        <p:sp>
          <p:nvSpPr>
            <p:cNvPr id="15" name="Rectangle 8"/>
            <p:cNvSpPr>
              <a:spLocks noChangeArrowheads="1"/>
            </p:cNvSpPr>
            <p:nvPr/>
          </p:nvSpPr>
          <p:spPr bwMode="auto">
            <a:xfrm rot="18539564">
              <a:off x="4208" y="1003"/>
              <a:ext cx="283" cy="25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6" name="AutoShape 9"/>
            <p:cNvSpPr>
              <a:spLocks noChangeArrowheads="1"/>
            </p:cNvSpPr>
            <p:nvPr/>
          </p:nvSpPr>
          <p:spPr bwMode="auto">
            <a:xfrm rot="18250898">
              <a:off x="3036" y="971"/>
              <a:ext cx="137" cy="60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7" name="Rectangle 10"/>
            <p:cNvSpPr>
              <a:spLocks noChangeArrowheads="1"/>
            </p:cNvSpPr>
            <p:nvPr/>
          </p:nvSpPr>
          <p:spPr bwMode="auto">
            <a:xfrm>
              <a:off x="5120" y="2578"/>
              <a:ext cx="366" cy="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8" name="Rectangle 11"/>
            <p:cNvSpPr>
              <a:spLocks noChangeArrowheads="1"/>
            </p:cNvSpPr>
            <p:nvPr/>
          </p:nvSpPr>
          <p:spPr bwMode="auto">
            <a:xfrm>
              <a:off x="4479" y="2147"/>
              <a:ext cx="366" cy="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
        <p:nvSpPr>
          <p:cNvPr id="19" name="Rectangle 12"/>
          <p:cNvSpPr>
            <a:spLocks noChangeArrowheads="1"/>
          </p:cNvSpPr>
          <p:nvPr/>
        </p:nvSpPr>
        <p:spPr bwMode="auto">
          <a:xfrm>
            <a:off x="4608513" y="34464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20" name="Rectangle 13"/>
          <p:cNvSpPr>
            <a:spLocks noChangeArrowheads="1"/>
          </p:cNvSpPr>
          <p:nvPr/>
        </p:nvSpPr>
        <p:spPr bwMode="auto">
          <a:xfrm>
            <a:off x="6351588" y="189388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286562201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solidFill>
                  <a:srgbClr val="008000"/>
                </a:solidFill>
                <a:latin typeface="Times New Roman" charset="0"/>
                <a:ea typeface="Times New Roman" charset="0"/>
                <a:cs typeface="Times New Roman" charset="0"/>
              </a:rPr>
              <a:t>Frame dragging</a:t>
            </a:r>
            <a:br>
              <a:rPr lang="en-US" dirty="0" smtClean="0">
                <a:solidFill>
                  <a:srgbClr val="008000"/>
                </a:solidFill>
                <a:latin typeface="Times New Roman" charset="0"/>
                <a:ea typeface="Times New Roman" charset="0"/>
                <a:cs typeface="Times New Roman" charset="0"/>
              </a:rPr>
            </a:br>
            <a:endParaRPr lang="en-US" dirty="0" smtClean="0">
              <a:solidFill>
                <a:srgbClr val="008000"/>
              </a:solidFill>
              <a:latin typeface="Times New Roman" charset="0"/>
              <a:ea typeface="Times New Roman" charset="0"/>
              <a:cs typeface="Times New Roman" charset="0"/>
            </a:endParaRPr>
          </a:p>
        </p:txBody>
      </p:sp>
      <p:pic>
        <p:nvPicPr>
          <p:cNvPr id="29699" name="Picture 9"/>
          <p:cNvPicPr>
            <a:picLocks noChangeAspect="1"/>
          </p:cNvPicPr>
          <p:nvPr/>
        </p:nvPicPr>
        <p:blipFill>
          <a:blip r:embed="rId2"/>
          <a:srcRect/>
          <a:stretch>
            <a:fillRect/>
          </a:stretch>
        </p:blipFill>
        <p:spPr bwMode="auto">
          <a:xfrm>
            <a:off x="457200" y="1371600"/>
            <a:ext cx="4872038" cy="3962400"/>
          </a:xfrm>
          <a:prstGeom prst="rect">
            <a:avLst/>
          </a:prstGeom>
          <a:noFill/>
          <a:ln w="9525">
            <a:noFill/>
            <a:miter lim="800000"/>
            <a:headEnd/>
            <a:tailEnd/>
          </a:ln>
        </p:spPr>
      </p:pic>
      <p:sp>
        <p:nvSpPr>
          <p:cNvPr id="29701" name="TextBox 11"/>
          <p:cNvSpPr txBox="1">
            <a:spLocks noChangeArrowheads="1"/>
          </p:cNvSpPr>
          <p:nvPr/>
        </p:nvSpPr>
        <p:spPr bwMode="auto">
          <a:xfrm>
            <a:off x="5486400" y="1371600"/>
            <a:ext cx="3429000" cy="3416320"/>
          </a:xfrm>
          <a:prstGeom prst="rect">
            <a:avLst/>
          </a:prstGeom>
          <a:noFill/>
          <a:ln w="9525">
            <a:noFill/>
            <a:miter lim="800000"/>
            <a:headEnd/>
            <a:tailEnd/>
          </a:ln>
        </p:spPr>
        <p:txBody>
          <a:bodyPr>
            <a:prstTxWarp prst="textNoShape">
              <a:avLst/>
            </a:prstTxWarp>
            <a:spAutoFit/>
          </a:bodyPr>
          <a:lstStyle/>
          <a:p>
            <a:pPr marL="185738" indent="-185738" algn="l">
              <a:buFont typeface="Arial" charset="0"/>
              <a:buChar char="•"/>
            </a:pPr>
            <a:r>
              <a:rPr lang="en-US" sz="2400" dirty="0" err="1" smtClean="0">
                <a:solidFill>
                  <a:srgbClr val="008000"/>
                </a:solidFill>
                <a:latin typeface="Times New Roman" charset="0"/>
                <a:ea typeface="Times New Roman" charset="0"/>
                <a:cs typeface="Times New Roman" charset="0"/>
              </a:rPr>
              <a:t>Spacetime</a:t>
            </a:r>
            <a:r>
              <a:rPr lang="en-US" sz="2400" dirty="0" smtClean="0">
                <a:solidFill>
                  <a:srgbClr val="008000"/>
                </a:solidFill>
                <a:latin typeface="Times New Roman" charset="0"/>
                <a:ea typeface="Times New Roman" charset="0"/>
                <a:cs typeface="Times New Roman" charset="0"/>
              </a:rPr>
              <a:t> rotating </a:t>
            </a:r>
          </a:p>
          <a:p>
            <a:pPr marL="185738" indent="-185738" algn="l">
              <a:buFont typeface="Arial" charset="0"/>
              <a:buChar char="•"/>
            </a:pPr>
            <a:r>
              <a:rPr lang="en-US" sz="2400" dirty="0" smtClean="0">
                <a:solidFill>
                  <a:srgbClr val="008000"/>
                </a:solidFill>
                <a:latin typeface="Times New Roman" charset="0"/>
                <a:ea typeface="Times New Roman" charset="0"/>
                <a:cs typeface="Times New Roman" charset="0"/>
              </a:rPr>
              <a:t>Asymmetric potential</a:t>
            </a:r>
          </a:p>
          <a:p>
            <a:pPr marL="185738" indent="-185738" algn="l">
              <a:buFont typeface="Arial" charset="0"/>
              <a:buChar char="•"/>
            </a:pPr>
            <a:r>
              <a:rPr lang="en-US" dirty="0" smtClean="0">
                <a:solidFill>
                  <a:srgbClr val="008000"/>
                </a:solidFill>
                <a:latin typeface="Times New Roman" charset="0"/>
                <a:ea typeface="Times New Roman" charset="0"/>
                <a:cs typeface="Times New Roman" charset="0"/>
              </a:rPr>
              <a:t>Orbits get dragged around </a:t>
            </a:r>
          </a:p>
          <a:p>
            <a:pPr marL="185738" indent="-185738" algn="l">
              <a:buFont typeface="Arial" charset="0"/>
              <a:buChar char="•"/>
            </a:pPr>
            <a:r>
              <a:rPr lang="en-US" dirty="0" smtClean="0">
                <a:solidFill>
                  <a:srgbClr val="008000"/>
                </a:solidFill>
                <a:latin typeface="Times New Roman" charset="0"/>
                <a:ea typeface="Times New Roman" charset="0"/>
                <a:cs typeface="Times New Roman" charset="0"/>
              </a:rPr>
              <a:t>So any orbit which crosses the equatorial plane will </a:t>
            </a:r>
            <a:r>
              <a:rPr lang="en-US" dirty="0" err="1" smtClean="0">
                <a:solidFill>
                  <a:srgbClr val="008000"/>
                </a:solidFill>
                <a:latin typeface="Times New Roman" charset="0"/>
                <a:ea typeface="Times New Roman" charset="0"/>
                <a:cs typeface="Times New Roman" charset="0"/>
              </a:rPr>
              <a:t>precess</a:t>
            </a:r>
            <a:endParaRPr lang="en-US" sz="2400" dirty="0" smtClean="0">
              <a:solidFill>
                <a:srgbClr val="008000"/>
              </a:solidFill>
              <a:latin typeface="Times New Roman" charset="0"/>
              <a:ea typeface="Times New Roman" charset="0"/>
              <a:cs typeface="Times New Roman" charset="0"/>
            </a:endParaRPr>
          </a:p>
          <a:p>
            <a:pPr marL="185738" indent="-185738" algn="just">
              <a:buFont typeface="Arial" charset="0"/>
              <a:buChar char="•"/>
            </a:pPr>
            <a:r>
              <a:rPr lang="en-US" sz="2400" dirty="0" err="1" smtClean="0">
                <a:solidFill>
                  <a:srgbClr val="008000"/>
                </a:solidFill>
                <a:latin typeface="Times New Roman" charset="0"/>
                <a:ea typeface="Times New Roman" charset="0"/>
                <a:cs typeface="Times New Roman" charset="0"/>
              </a:rPr>
              <a:t>Lense-Thirring</a:t>
            </a:r>
            <a:r>
              <a:rPr lang="en-US" dirty="0">
                <a:solidFill>
                  <a:srgbClr val="008000"/>
                </a:solidFill>
                <a:latin typeface="Times New Roman" charset="0"/>
                <a:ea typeface="Times New Roman" charset="0"/>
                <a:cs typeface="Times New Roman" charset="0"/>
              </a:rPr>
              <a:t> </a:t>
            </a:r>
            <a:r>
              <a:rPr lang="en-US" sz="2400" dirty="0" smtClean="0">
                <a:solidFill>
                  <a:srgbClr val="008000"/>
                </a:solidFill>
                <a:latin typeface="Times New Roman" charset="0"/>
                <a:ea typeface="Times New Roman" charset="0"/>
                <a:cs typeface="Times New Roman" charset="0"/>
              </a:rPr>
              <a:t>precession</a:t>
            </a:r>
            <a:endParaRPr lang="en-US" sz="2400" dirty="0">
              <a:solidFill>
                <a:srgbClr val="008000"/>
              </a:solidFill>
              <a:latin typeface="Times New Roman" charset="0"/>
              <a:ea typeface="Times New Roman" charset="0"/>
              <a:cs typeface="Times New Roman" charset="0"/>
            </a:endParaRPr>
          </a:p>
        </p:txBody>
      </p:sp>
      <p:sp>
        <p:nvSpPr>
          <p:cNvPr id="29702" name="Rectangle 12"/>
          <p:cNvSpPr>
            <a:spLocks noChangeArrowheads="1"/>
          </p:cNvSpPr>
          <p:nvPr/>
        </p:nvSpPr>
        <p:spPr bwMode="auto">
          <a:xfrm>
            <a:off x="457200" y="5029200"/>
            <a:ext cx="4267200" cy="304800"/>
          </a:xfrm>
          <a:prstGeom prst="rect">
            <a:avLst/>
          </a:prstGeom>
          <a:noFill/>
          <a:ln w="9525">
            <a:noFill/>
            <a:miter lim="800000"/>
            <a:headEnd/>
            <a:tailEnd/>
          </a:ln>
        </p:spPr>
        <p:txBody>
          <a:bodyPr>
            <a:prstTxWarp prst="textNoShape">
              <a:avLst/>
            </a:prstTxWarp>
            <a:spAutoFit/>
          </a:bodyPr>
          <a:lstStyle/>
          <a:p>
            <a:r>
              <a:rPr lang="en-US" sz="1400" u="sng">
                <a:solidFill>
                  <a:schemeClr val="bg1"/>
                </a:solidFill>
                <a:latin typeface="Times New Roman" charset="0"/>
                <a:ea typeface="Times New Roman" charset="0"/>
                <a:cs typeface="Times New Roman" charset="0"/>
              </a:rPr>
              <a:t>www.phys.ncku.edu.tw/.../ apod/ap971107.html</a:t>
            </a:r>
            <a:endParaRPr lang="en-US" sz="140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507969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Low frequency QPO</a:t>
            </a:r>
          </a:p>
        </p:txBody>
      </p:sp>
      <p:sp>
        <p:nvSpPr>
          <p:cNvPr id="369667" name="Rectangle 3"/>
          <p:cNvSpPr>
            <a:spLocks noGrp="1" noChangeArrowheads="1"/>
          </p:cNvSpPr>
          <p:nvPr>
            <p:ph type="body" sz="half" idx="1"/>
          </p:nvPr>
        </p:nvSpPr>
        <p:spPr>
          <a:xfrm>
            <a:off x="0" y="1184275"/>
            <a:ext cx="9144000" cy="5162550"/>
          </a:xfrm>
          <a:noFill/>
          <a:ln/>
        </p:spPr>
        <p:txBody>
          <a:bodyPr/>
          <a:lstStyle/>
          <a:p>
            <a:r>
              <a:rPr lang="en-GB" sz="2400" dirty="0" smtClean="0">
                <a:solidFill>
                  <a:srgbClr val="008000"/>
                </a:solidFill>
              </a:rPr>
              <a:t>Stella </a:t>
            </a:r>
            <a:r>
              <a:rPr lang="en-GB" sz="2400" dirty="0">
                <a:solidFill>
                  <a:srgbClr val="008000"/>
                </a:solidFill>
              </a:rPr>
              <a:t>&amp; </a:t>
            </a:r>
            <a:r>
              <a:rPr lang="en-GB" sz="2400" dirty="0" err="1">
                <a:solidFill>
                  <a:srgbClr val="008000"/>
                </a:solidFill>
              </a:rPr>
              <a:t>Vietri</a:t>
            </a:r>
            <a:r>
              <a:rPr lang="en-GB" sz="2400" dirty="0">
                <a:solidFill>
                  <a:srgbClr val="008000"/>
                </a:solidFill>
              </a:rPr>
              <a:t> 1998 – GR potential not spherically symmetric so vertically offset circular orbit has </a:t>
            </a:r>
            <a:r>
              <a:rPr lang="en-GB" sz="2400" dirty="0">
                <a:solidFill>
                  <a:srgbClr val="008000"/>
                </a:solidFill>
                <a:latin typeface="Symbol" pitchFamily="18" charset="2"/>
              </a:rPr>
              <a:t>n(q</a:t>
            </a:r>
            <a:r>
              <a:rPr lang="en-GB" sz="2400" dirty="0">
                <a:solidFill>
                  <a:srgbClr val="008000"/>
                </a:solidFill>
              </a:rPr>
              <a:t>) </a:t>
            </a:r>
            <a:r>
              <a:rPr lang="en-GB" sz="2400" dirty="0">
                <a:solidFill>
                  <a:srgbClr val="008000"/>
                </a:solidFill>
                <a:cs typeface="Times New Roman" pitchFamily="18" charset="0"/>
              </a:rPr>
              <a:t>≠</a:t>
            </a:r>
            <a:r>
              <a:rPr lang="en-GB" sz="2400" dirty="0">
                <a:solidFill>
                  <a:srgbClr val="008000"/>
                </a:solidFill>
              </a:rPr>
              <a:t> </a:t>
            </a:r>
            <a:r>
              <a:rPr lang="en-GB" sz="2400" dirty="0">
                <a:solidFill>
                  <a:srgbClr val="008000"/>
                </a:solidFill>
                <a:latin typeface="Symbol" pitchFamily="18" charset="2"/>
              </a:rPr>
              <a:t>n(j)</a:t>
            </a:r>
            <a:r>
              <a:rPr lang="en-GB" sz="2400" dirty="0">
                <a:solidFill>
                  <a:srgbClr val="008000"/>
                </a:solidFill>
              </a:rPr>
              <a:t>   </a:t>
            </a:r>
          </a:p>
          <a:p>
            <a:r>
              <a:rPr lang="en-GB" sz="2400" dirty="0" err="1">
                <a:solidFill>
                  <a:srgbClr val="008000"/>
                </a:solidFill>
              </a:rPr>
              <a:t>Lense-Thirring</a:t>
            </a:r>
            <a:r>
              <a:rPr lang="en-GB" sz="2400" dirty="0">
                <a:solidFill>
                  <a:srgbClr val="008000"/>
                </a:solidFill>
              </a:rPr>
              <a:t> precession </a:t>
            </a:r>
            <a:r>
              <a:rPr lang="en-GB" sz="2400" dirty="0" err="1">
                <a:solidFill>
                  <a:srgbClr val="008000"/>
                </a:solidFill>
                <a:latin typeface="Symbol" pitchFamily="18" charset="2"/>
              </a:rPr>
              <a:t>n</a:t>
            </a:r>
            <a:r>
              <a:rPr lang="en-GB" sz="2400" baseline="-25000" dirty="0" err="1">
                <a:solidFill>
                  <a:srgbClr val="008000"/>
                </a:solidFill>
              </a:rPr>
              <a:t>LT</a:t>
            </a:r>
            <a:r>
              <a:rPr lang="en-GB" sz="2400" baseline="-25000" dirty="0">
                <a:solidFill>
                  <a:srgbClr val="008000"/>
                </a:solidFill>
              </a:rPr>
              <a:t> </a:t>
            </a:r>
            <a:r>
              <a:rPr lang="en-GB" sz="2400" dirty="0">
                <a:solidFill>
                  <a:srgbClr val="008000"/>
                </a:solidFill>
              </a:rPr>
              <a:t>= </a:t>
            </a:r>
            <a:r>
              <a:rPr lang="en-GB" sz="2400" dirty="0">
                <a:solidFill>
                  <a:srgbClr val="008000"/>
                </a:solidFill>
                <a:latin typeface="Symbol" pitchFamily="18" charset="2"/>
              </a:rPr>
              <a:t>n(q</a:t>
            </a:r>
            <a:r>
              <a:rPr lang="en-GB" sz="2400" dirty="0">
                <a:solidFill>
                  <a:srgbClr val="008000"/>
                </a:solidFill>
              </a:rPr>
              <a:t>) - </a:t>
            </a:r>
            <a:r>
              <a:rPr lang="en-GB" sz="2400" dirty="0">
                <a:solidFill>
                  <a:srgbClr val="008000"/>
                </a:solidFill>
                <a:latin typeface="Symbol" pitchFamily="18" charset="2"/>
              </a:rPr>
              <a:t>n(j)</a:t>
            </a:r>
            <a:r>
              <a:rPr lang="en-GB" sz="2400" dirty="0">
                <a:solidFill>
                  <a:srgbClr val="008000"/>
                </a:solidFill>
              </a:rPr>
              <a:t> </a:t>
            </a:r>
          </a:p>
          <a:p>
            <a:endParaRPr lang="en-GB" sz="2400" baseline="30000" dirty="0">
              <a:solidFill>
                <a:srgbClr val="008000"/>
              </a:solidFill>
            </a:endParaRPr>
          </a:p>
        </p:txBody>
      </p:sp>
      <p:sp>
        <p:nvSpPr>
          <p:cNvPr id="3" name="TextBox 2"/>
          <p:cNvSpPr txBox="1"/>
          <p:nvPr/>
        </p:nvSpPr>
        <p:spPr>
          <a:xfrm>
            <a:off x="6710586" y="2235197"/>
            <a:ext cx="2438400" cy="338554"/>
          </a:xfrm>
          <a:prstGeom prst="rect">
            <a:avLst/>
          </a:prstGeom>
          <a:noFill/>
        </p:spPr>
        <p:txBody>
          <a:bodyPr wrap="square" rtlCol="0">
            <a:spAutoFit/>
          </a:bodyPr>
          <a:lstStyle/>
          <a:p>
            <a:r>
              <a:rPr lang="en-GB" sz="1600" dirty="0" smtClean="0">
                <a:solidFill>
                  <a:srgbClr val="FFFF99"/>
                </a:solidFill>
              </a:rPr>
              <a:t>Lamb &amp; </a:t>
            </a:r>
            <a:r>
              <a:rPr lang="en-GB" sz="1600" dirty="0" err="1" smtClean="0">
                <a:solidFill>
                  <a:srgbClr val="FFFF99"/>
                </a:solidFill>
              </a:rPr>
              <a:t>Markovic</a:t>
            </a:r>
            <a:endParaRPr lang="en-GB" sz="1600" dirty="0">
              <a:solidFill>
                <a:srgbClr val="FFFF99"/>
              </a:solidFill>
            </a:endParaRPr>
          </a:p>
        </p:txBody>
      </p:sp>
      <p:pic>
        <p:nvPicPr>
          <p:cNvPr id="4" name="m=1.master_mpeg2video_002.asf">
            <a:hlinkClick r:id="" action="ppaction://media"/>
          </p:cNvPr>
          <p:cNvPicPr>
            <a:picLocks noChangeAspect="1"/>
          </p:cNvPicPr>
          <p:nvPr>
            <a:videoFile r:link="rId1"/>
            <p:extLst>
              <p:ext uri="{DAA4B4D4-6D71-4841-9C94-3DE7FCFB9230}">
                <p14:media xmlns:p14="http://schemas.microsoft.com/office/powerpoint/2010/main" r:embed="rId2">
                  <p14:trim st="2147.9714" end="1241.0504"/>
                </p14:media>
              </p:ext>
            </p:extLst>
          </p:nvPr>
        </p:nvPicPr>
        <p:blipFill rotWithShape="1">
          <a:blip r:embed="rId4"/>
          <a:srcRect l="1979" t="34791" r="-1979" b="9010"/>
          <a:stretch>
            <a:fillRect/>
          </a:stretch>
        </p:blipFill>
        <p:spPr>
          <a:xfrm>
            <a:off x="911573" y="2673720"/>
            <a:ext cx="7510533" cy="3165605"/>
          </a:xfrm>
          <a:prstGeom prst="rect">
            <a:avLst/>
          </a:prstGeom>
        </p:spPr>
      </p:pic>
    </p:spTree>
    <p:extLst>
      <p:ext uri="{BB962C8B-B14F-4D97-AF65-F5344CB8AC3E}">
        <p14:creationId xmlns:p14="http://schemas.microsoft.com/office/powerpoint/2010/main" val="2115988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point"/>
          <p:cNvPicPr>
            <a:picLocks noChangeAspect="1" noChangeArrowheads="1"/>
          </p:cNvPicPr>
          <p:nvPr/>
        </p:nvPicPr>
        <p:blipFill>
          <a:blip r:embed="rId2" cstate="print">
            <a:extLst>
              <a:ext uri="{28A0092B-C50C-407E-A947-70E740481C1C}">
                <a14:useLocalDpi xmlns:a14="http://schemas.microsoft.com/office/drawing/2010/main" val="0"/>
              </a:ext>
            </a:extLst>
          </a:blip>
          <a:srcRect l="4631" t="35791" r="9264" b="3580"/>
          <a:stretch>
            <a:fillRect/>
          </a:stretch>
        </p:blipFill>
        <p:spPr bwMode="auto">
          <a:xfrm>
            <a:off x="3995738" y="1481138"/>
            <a:ext cx="5021262" cy="4576762"/>
          </a:xfrm>
          <a:prstGeom prst="rect">
            <a:avLst/>
          </a:prstGeom>
          <a:noFill/>
          <a:extLst>
            <a:ext uri="{909E8E84-426E-40DD-AFC4-6F175D3DCCD1}">
              <a14:hiddenFill xmlns:a14="http://schemas.microsoft.com/office/drawing/2010/main">
                <a:solidFill>
                  <a:srgbClr val="FFFFFF"/>
                </a:solidFill>
              </a14:hiddenFill>
            </a:ext>
          </a:extLst>
        </p:spPr>
      </p:pic>
      <p:sp>
        <p:nvSpPr>
          <p:cNvPr id="371715" name="Rectangle 3"/>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Does it work ? </a:t>
            </a:r>
          </a:p>
        </p:txBody>
      </p:sp>
      <p:sp>
        <p:nvSpPr>
          <p:cNvPr id="371716" name="Rectangle 4"/>
          <p:cNvSpPr>
            <a:spLocks noGrp="1" noChangeArrowheads="1"/>
          </p:cNvSpPr>
          <p:nvPr>
            <p:ph type="body" sz="half" idx="1"/>
          </p:nvPr>
        </p:nvSpPr>
        <p:spPr>
          <a:xfrm>
            <a:off x="0" y="1184275"/>
            <a:ext cx="3744913" cy="5467350"/>
          </a:xfrm>
          <a:noFill/>
          <a:ln/>
        </p:spPr>
        <p:txBody>
          <a:bodyPr/>
          <a:lstStyle/>
          <a:p>
            <a:r>
              <a:rPr lang="en-GB" sz="2400" dirty="0" smtClean="0">
                <a:solidFill>
                  <a:srgbClr val="008000"/>
                </a:solidFill>
              </a:rPr>
              <a:t>Not really </a:t>
            </a:r>
            <a:endParaRPr lang="en-GB" sz="2400" dirty="0">
              <a:solidFill>
                <a:srgbClr val="008000"/>
              </a:solidFill>
            </a:endParaRPr>
          </a:p>
          <a:p>
            <a:r>
              <a:rPr lang="en-GB" sz="2400" dirty="0" smtClean="0">
                <a:solidFill>
                  <a:srgbClr val="008000"/>
                </a:solidFill>
              </a:rPr>
              <a:t>Any moderate spin gives QPO much faster than observed as r → </a:t>
            </a:r>
            <a:r>
              <a:rPr lang="en-GB" sz="2400" dirty="0" err="1" smtClean="0">
                <a:solidFill>
                  <a:srgbClr val="008000"/>
                </a:solidFill>
              </a:rPr>
              <a:t>lso</a:t>
            </a:r>
            <a:endParaRPr lang="en-GB" sz="2400" dirty="0" smtClean="0">
              <a:solidFill>
                <a:srgbClr val="008000"/>
              </a:solidFill>
            </a:endParaRPr>
          </a:p>
          <a:p>
            <a:r>
              <a:rPr lang="en-GB" sz="2400" dirty="0" smtClean="0">
                <a:solidFill>
                  <a:srgbClr val="008000"/>
                </a:solidFill>
              </a:rPr>
              <a:t>And edge of disc would have blackbody spectrum. QPO has spectrum of hot inner flow</a:t>
            </a:r>
          </a:p>
        </p:txBody>
      </p:sp>
      <p:sp>
        <p:nvSpPr>
          <p:cNvPr id="371717" name="Text Box 5"/>
          <p:cNvSpPr txBox="1">
            <a:spLocks noChangeArrowheads="1"/>
          </p:cNvSpPr>
          <p:nvPr/>
        </p:nvSpPr>
        <p:spPr bwMode="auto">
          <a:xfrm>
            <a:off x="4991100" y="611028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a:solidFill>
                  <a:srgbClr val="008000"/>
                </a:solidFill>
              </a:rPr>
              <a:t>Ingram, Done &amp; Fragile 2009 </a:t>
            </a:r>
            <a:endParaRPr lang="en-US" sz="1600" dirty="0">
              <a:solidFill>
                <a:srgbClr val="008000"/>
              </a:solidFill>
            </a:endParaRPr>
          </a:p>
        </p:txBody>
      </p:sp>
      <p:sp>
        <p:nvSpPr>
          <p:cNvPr id="371718" name="Rectangle 6"/>
          <p:cNvSpPr>
            <a:spLocks noChangeArrowheads="1"/>
          </p:cNvSpPr>
          <p:nvPr/>
        </p:nvSpPr>
        <p:spPr bwMode="auto">
          <a:xfrm>
            <a:off x="4470400" y="3279775"/>
            <a:ext cx="4267200" cy="1408113"/>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371719" name="Rectangle 7"/>
          <p:cNvSpPr>
            <a:spLocks noChangeArrowheads="1"/>
          </p:cNvSpPr>
          <p:nvPr/>
        </p:nvSpPr>
        <p:spPr bwMode="auto">
          <a:xfrm>
            <a:off x="6199188" y="179863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342186280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019300"/>
            <a:ext cx="4017282" cy="243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Scale </a:t>
            </a:r>
            <a:r>
              <a:rPr lang="en-GB" dirty="0">
                <a:solidFill>
                  <a:srgbClr val="008000"/>
                </a:solidFill>
              </a:rPr>
              <a:t>up to </a:t>
            </a:r>
            <a:r>
              <a:rPr lang="en-GB" dirty="0" smtClean="0">
                <a:solidFill>
                  <a:srgbClr val="008000"/>
                </a:solidFill>
              </a:rPr>
              <a:t>AGN – what works and what doesn’t</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30847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93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a:solidFill>
                  <a:srgbClr val="FFCC00"/>
                </a:solidFill>
              </a:rPr>
              <a:t>How does it modulate?</a:t>
            </a:r>
          </a:p>
        </p:txBody>
      </p:sp>
      <p:sp>
        <p:nvSpPr>
          <p:cNvPr id="706563" name="Rectangle 3"/>
          <p:cNvSpPr>
            <a:spLocks noGrp="1" noChangeArrowheads="1"/>
          </p:cNvSpPr>
          <p:nvPr>
            <p:ph type="body" sz="half" idx="1"/>
          </p:nvPr>
        </p:nvSpPr>
        <p:spPr>
          <a:xfrm>
            <a:off x="0" y="1069975"/>
            <a:ext cx="9144000" cy="5162550"/>
          </a:xfrm>
          <a:noFill/>
          <a:ln/>
        </p:spPr>
        <p:txBody>
          <a:bodyPr/>
          <a:lstStyle/>
          <a:p>
            <a:r>
              <a:rPr lang="en-GB" sz="2400" dirty="0" smtClean="0">
                <a:solidFill>
                  <a:srgbClr val="FFFF99"/>
                </a:solidFill>
              </a:rPr>
              <a:t>Spectrum of LF QPO is same as </a:t>
            </a:r>
            <a:r>
              <a:rPr lang="en-GB" sz="2400" dirty="0" err="1" smtClean="0">
                <a:solidFill>
                  <a:srgbClr val="FFFF99"/>
                </a:solidFill>
              </a:rPr>
              <a:t>Comptonisation</a:t>
            </a:r>
            <a:r>
              <a:rPr lang="en-GB" sz="2400" dirty="0" smtClean="0">
                <a:solidFill>
                  <a:srgbClr val="FFFF99"/>
                </a:solidFill>
              </a:rPr>
              <a:t> to </a:t>
            </a:r>
            <a:r>
              <a:rPr lang="en-GB" sz="2400" dirty="0" err="1" smtClean="0">
                <a:solidFill>
                  <a:srgbClr val="FFFF99"/>
                </a:solidFill>
              </a:rPr>
              <a:t>zeroth</a:t>
            </a:r>
            <a:r>
              <a:rPr lang="en-GB" sz="2400" dirty="0" smtClean="0">
                <a:solidFill>
                  <a:srgbClr val="FFFF99"/>
                </a:solidFill>
              </a:rPr>
              <a:t> order </a:t>
            </a:r>
          </a:p>
          <a:p>
            <a:r>
              <a:rPr lang="en-GB" sz="2400" dirty="0" smtClean="0">
                <a:solidFill>
                  <a:srgbClr val="FFFF99"/>
                </a:solidFill>
              </a:rPr>
              <a:t>NOT the disc - most obvious close to transition</a:t>
            </a:r>
          </a:p>
          <a:p>
            <a:endParaRPr lang="en-GB" sz="2400" dirty="0" smtClean="0">
              <a:solidFill>
                <a:srgbClr val="FFFF99"/>
              </a:solidFill>
            </a:endParaRPr>
          </a:p>
        </p:txBody>
      </p:sp>
      <p:grpSp>
        <p:nvGrpSpPr>
          <p:cNvPr id="706567" name="Group 54"/>
          <p:cNvGrpSpPr>
            <a:grpSpLocks/>
          </p:cNvGrpSpPr>
          <p:nvPr/>
        </p:nvGrpSpPr>
        <p:grpSpPr bwMode="auto">
          <a:xfrm>
            <a:off x="946150" y="19973925"/>
            <a:ext cx="6532563" cy="10206038"/>
            <a:chOff x="514320" y="2607164"/>
            <a:chExt cx="5000249" cy="7365536"/>
          </a:xfrm>
        </p:grpSpPr>
        <p:grpSp>
          <p:nvGrpSpPr>
            <p:cNvPr id="706568" name="Group 51"/>
            <p:cNvGrpSpPr>
              <a:grpSpLocks/>
            </p:cNvGrpSpPr>
            <p:nvPr/>
          </p:nvGrpSpPr>
          <p:grpSpPr bwMode="auto">
            <a:xfrm>
              <a:off x="585758" y="4614850"/>
              <a:ext cx="4928811" cy="3222132"/>
              <a:chOff x="657196" y="4614850"/>
              <a:chExt cx="4928811" cy="3222132"/>
            </a:xfrm>
          </p:grpSpPr>
          <p:pic>
            <p:nvPicPr>
              <p:cNvPr id="70656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4"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4" name="Group 41"/>
            <p:cNvGrpSpPr>
              <a:grpSpLocks/>
            </p:cNvGrpSpPr>
            <p:nvPr/>
          </p:nvGrpSpPr>
          <p:grpSpPr bwMode="auto">
            <a:xfrm>
              <a:off x="657196" y="2607164"/>
              <a:ext cx="4800189" cy="3150694"/>
              <a:chOff x="0" y="614322"/>
              <a:chExt cx="4800189" cy="3150694"/>
            </a:xfrm>
          </p:grpSpPr>
          <p:pic>
            <p:nvPicPr>
              <p:cNvPr id="70657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8" name="Group 47"/>
            <p:cNvGrpSpPr>
              <a:grpSpLocks/>
            </p:cNvGrpSpPr>
            <p:nvPr/>
          </p:nvGrpSpPr>
          <p:grpSpPr bwMode="auto">
            <a:xfrm>
              <a:off x="514320" y="6757990"/>
              <a:ext cx="5000249" cy="3214710"/>
              <a:chOff x="6300798" y="8615378"/>
              <a:chExt cx="5000249" cy="3214710"/>
            </a:xfrm>
          </p:grpSpPr>
          <p:pic>
            <p:nvPicPr>
              <p:cNvPr id="70657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82" name="Group 54"/>
          <p:cNvGrpSpPr>
            <a:grpSpLocks/>
          </p:cNvGrpSpPr>
          <p:nvPr/>
        </p:nvGrpSpPr>
        <p:grpSpPr bwMode="auto">
          <a:xfrm>
            <a:off x="1162050" y="20189825"/>
            <a:ext cx="6532563" cy="10206038"/>
            <a:chOff x="514320" y="2607164"/>
            <a:chExt cx="5000249" cy="7365536"/>
          </a:xfrm>
        </p:grpSpPr>
        <p:grpSp>
          <p:nvGrpSpPr>
            <p:cNvPr id="706583" name="Group 51"/>
            <p:cNvGrpSpPr>
              <a:grpSpLocks/>
            </p:cNvGrpSpPr>
            <p:nvPr/>
          </p:nvGrpSpPr>
          <p:grpSpPr bwMode="auto">
            <a:xfrm>
              <a:off x="585758" y="4614850"/>
              <a:ext cx="4928811" cy="3222132"/>
              <a:chOff x="657196" y="4614850"/>
              <a:chExt cx="4928811" cy="3222132"/>
            </a:xfrm>
          </p:grpSpPr>
          <p:pic>
            <p:nvPicPr>
              <p:cNvPr id="706584"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5"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89" name="Group 41"/>
            <p:cNvGrpSpPr>
              <a:grpSpLocks/>
            </p:cNvGrpSpPr>
            <p:nvPr/>
          </p:nvGrpSpPr>
          <p:grpSpPr bwMode="auto">
            <a:xfrm>
              <a:off x="657196" y="2607164"/>
              <a:ext cx="4800189" cy="3150694"/>
              <a:chOff x="0" y="614322"/>
              <a:chExt cx="4800189" cy="3150694"/>
            </a:xfrm>
          </p:grpSpPr>
          <p:pic>
            <p:nvPicPr>
              <p:cNvPr id="70659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93" name="Group 47"/>
            <p:cNvGrpSpPr>
              <a:grpSpLocks/>
            </p:cNvGrpSpPr>
            <p:nvPr/>
          </p:nvGrpSpPr>
          <p:grpSpPr bwMode="auto">
            <a:xfrm>
              <a:off x="514320" y="6757990"/>
              <a:ext cx="5000249" cy="3214710"/>
              <a:chOff x="6300798" y="8615378"/>
              <a:chExt cx="5000249" cy="3214710"/>
            </a:xfrm>
          </p:grpSpPr>
          <p:pic>
            <p:nvPicPr>
              <p:cNvPr id="70659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97" name="Group 54"/>
          <p:cNvGrpSpPr>
            <a:grpSpLocks/>
          </p:cNvGrpSpPr>
          <p:nvPr/>
        </p:nvGrpSpPr>
        <p:grpSpPr bwMode="auto">
          <a:xfrm>
            <a:off x="1377950" y="20405725"/>
            <a:ext cx="6532563" cy="10206038"/>
            <a:chOff x="514320" y="2607164"/>
            <a:chExt cx="5000249" cy="7365536"/>
          </a:xfrm>
        </p:grpSpPr>
        <p:grpSp>
          <p:nvGrpSpPr>
            <p:cNvPr id="706598" name="Group 51"/>
            <p:cNvGrpSpPr>
              <a:grpSpLocks/>
            </p:cNvGrpSpPr>
            <p:nvPr/>
          </p:nvGrpSpPr>
          <p:grpSpPr bwMode="auto">
            <a:xfrm>
              <a:off x="585758" y="4614850"/>
              <a:ext cx="4928811" cy="3222132"/>
              <a:chOff x="657196" y="4614850"/>
              <a:chExt cx="4928811" cy="3222132"/>
            </a:xfrm>
          </p:grpSpPr>
          <p:pic>
            <p:nvPicPr>
              <p:cNvPr id="70659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6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4" name="Group 41"/>
            <p:cNvGrpSpPr>
              <a:grpSpLocks/>
            </p:cNvGrpSpPr>
            <p:nvPr/>
          </p:nvGrpSpPr>
          <p:grpSpPr bwMode="auto">
            <a:xfrm>
              <a:off x="657196" y="2607164"/>
              <a:ext cx="4800189" cy="3150694"/>
              <a:chOff x="0" y="614322"/>
              <a:chExt cx="4800189" cy="3150694"/>
            </a:xfrm>
          </p:grpSpPr>
          <p:pic>
            <p:nvPicPr>
              <p:cNvPr id="70660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8" name="Group 47"/>
            <p:cNvGrpSpPr>
              <a:grpSpLocks/>
            </p:cNvGrpSpPr>
            <p:nvPr/>
          </p:nvGrpSpPr>
          <p:grpSpPr bwMode="auto">
            <a:xfrm>
              <a:off x="514320" y="6757990"/>
              <a:ext cx="5000249" cy="3214710"/>
              <a:chOff x="6300798" y="8615378"/>
              <a:chExt cx="5000249" cy="3214710"/>
            </a:xfrm>
          </p:grpSpPr>
          <p:pic>
            <p:nvPicPr>
              <p:cNvPr id="70660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9139" t="14391" r="37556" b="63175"/>
          <a:stretch/>
        </p:blipFill>
        <p:spPr>
          <a:xfrm>
            <a:off x="606358" y="2184265"/>
            <a:ext cx="4226124" cy="4383314"/>
          </a:xfrm>
          <a:prstGeom prst="rect">
            <a:avLst/>
          </a:prstGeom>
        </p:spPr>
      </p:pic>
      <p:sp>
        <p:nvSpPr>
          <p:cNvPr id="51" name="Text Box 5"/>
          <p:cNvSpPr txBox="1">
            <a:spLocks noChangeArrowheads="1"/>
          </p:cNvSpPr>
          <p:nvPr/>
        </p:nvSpPr>
        <p:spPr bwMode="auto">
          <a:xfrm>
            <a:off x="4777739" y="6422399"/>
            <a:ext cx="4021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a:solidFill>
                  <a:srgbClr val="FFFF99"/>
                </a:solidFill>
              </a:rPr>
              <a:t>Ingram, Done &amp; Fragile 2009 </a:t>
            </a:r>
            <a:endParaRPr lang="en-US" sz="1600" dirty="0">
              <a:solidFill>
                <a:srgbClr val="FFFF99"/>
              </a:solidFill>
            </a:endParaRPr>
          </a:p>
        </p:txBody>
      </p:sp>
      <p:grpSp>
        <p:nvGrpSpPr>
          <p:cNvPr id="52" name="Group 13"/>
          <p:cNvGrpSpPr>
            <a:grpSpLocks/>
          </p:cNvGrpSpPr>
          <p:nvPr/>
        </p:nvGrpSpPr>
        <p:grpSpPr bwMode="auto">
          <a:xfrm>
            <a:off x="5621622" y="2185540"/>
            <a:ext cx="3130553" cy="3960810"/>
            <a:chOff x="3046" y="956"/>
            <a:chExt cx="2830" cy="3364"/>
          </a:xfrm>
        </p:grpSpPr>
        <p:pic>
          <p:nvPicPr>
            <p:cNvPr id="53" name="Picture 14" descr="trans_tdsvhs"/>
            <p:cNvPicPr>
              <a:picLocks noChangeAspect="1" noChangeArrowheads="1"/>
            </p:cNvPicPr>
            <p:nvPr/>
          </p:nvPicPr>
          <p:blipFill>
            <a:blip r:embed="rId4">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5" descr="trans_lhs"/>
            <p:cNvPicPr>
              <a:picLocks noChangeAspect="1" noChangeArrowheads="1"/>
            </p:cNvPicPr>
            <p:nvPr/>
          </p:nvPicPr>
          <p:blipFill>
            <a:blip r:embed="rId5"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6"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57"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61737" t="14652" r="16363" b="64395"/>
          <a:stretch/>
        </p:blipFill>
        <p:spPr>
          <a:xfrm>
            <a:off x="667460" y="2408718"/>
            <a:ext cx="2137200" cy="4093850"/>
          </a:xfrm>
          <a:prstGeom prst="rect">
            <a:avLst/>
          </a:prstGeom>
        </p:spPr>
      </p:pic>
      <p:sp>
        <p:nvSpPr>
          <p:cNvPr id="59" name="Text Box 5"/>
          <p:cNvSpPr txBox="1">
            <a:spLocks noChangeArrowheads="1"/>
          </p:cNvSpPr>
          <p:nvPr/>
        </p:nvSpPr>
        <p:spPr bwMode="auto">
          <a:xfrm>
            <a:off x="811344" y="215325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err="1" smtClean="0"/>
              <a:t>Zycki</a:t>
            </a:r>
            <a:r>
              <a:rPr lang="en-GB" sz="1600" dirty="0" smtClean="0"/>
              <a:t> &amp; </a:t>
            </a:r>
            <a:r>
              <a:rPr lang="en-GB" sz="1600" dirty="0" err="1" smtClean="0"/>
              <a:t>Sobolewska</a:t>
            </a:r>
            <a:r>
              <a:rPr lang="en-GB" sz="1600" dirty="0" smtClean="0"/>
              <a:t> 2005; 2006 </a:t>
            </a:r>
            <a:endParaRPr lang="en-US" sz="1600" dirty="0"/>
          </a:p>
        </p:txBody>
      </p:sp>
      <p:sp>
        <p:nvSpPr>
          <p:cNvPr id="2" name="Oval 1"/>
          <p:cNvSpPr/>
          <p:nvPr/>
        </p:nvSpPr>
        <p:spPr bwMode="auto">
          <a:xfrm>
            <a:off x="3175094" y="3938900"/>
            <a:ext cx="173749" cy="318272"/>
          </a:xfrm>
          <a:prstGeom prst="ellips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2370" y="4345719"/>
            <a:ext cx="1714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99363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6299200"/>
            <a:ext cx="40211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GB" i="1"/>
              <a:t>Ingram, Done &amp; Fragile 2009 </a:t>
            </a:r>
            <a:endParaRPr lang="en-US" i="1"/>
          </a:p>
        </p:txBody>
      </p:sp>
      <p:pic>
        <p:nvPicPr>
          <p:cNvPr id="41987" name="Picture 3" descr="war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7838" y="-485775"/>
            <a:ext cx="10115551" cy="781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825500" y="2525713"/>
            <a:ext cx="20462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 typeface="Symbol" pitchFamily="18" charset="2"/>
              <a:buChar char="a"/>
            </a:pPr>
            <a:r>
              <a:rPr lang="en-GB"/>
              <a:t>&lt; H/R</a:t>
            </a:r>
          </a:p>
          <a:p>
            <a:pPr algn="l" eaLnBrk="1" hangingPunct="1">
              <a:spcBef>
                <a:spcPct val="50000"/>
              </a:spcBef>
              <a:buFont typeface="Symbol" pitchFamily="18" charset="2"/>
              <a:buNone/>
            </a:pPr>
            <a:r>
              <a:rPr lang="en-GB"/>
              <a:t>precession</a:t>
            </a:r>
            <a:endParaRPr lang="en-US"/>
          </a:p>
        </p:txBody>
      </p:sp>
      <p:sp>
        <p:nvSpPr>
          <p:cNvPr id="41989" name="Text Box 5"/>
          <p:cNvSpPr txBox="1">
            <a:spLocks noChangeArrowheads="1"/>
          </p:cNvSpPr>
          <p:nvPr/>
        </p:nvSpPr>
        <p:spPr bwMode="auto">
          <a:xfrm>
            <a:off x="7242175" y="5635625"/>
            <a:ext cx="2046288"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 typeface="Symbol" pitchFamily="18" charset="2"/>
              <a:buChar char="a"/>
            </a:pPr>
            <a:r>
              <a:rPr lang="en-GB"/>
              <a:t>&gt; H/R</a:t>
            </a:r>
          </a:p>
          <a:p>
            <a:pPr algn="l" eaLnBrk="1" hangingPunct="1">
              <a:spcBef>
                <a:spcPct val="50000"/>
              </a:spcBef>
              <a:buFont typeface="Symbol" pitchFamily="18" charset="2"/>
              <a:buNone/>
            </a:pPr>
            <a:r>
              <a:rPr lang="en-GB"/>
              <a:t>Warped disc</a:t>
            </a:r>
            <a:endParaRPr lang="en-US"/>
          </a:p>
        </p:txBody>
      </p:sp>
    </p:spTree>
    <p:extLst>
      <p:ext uri="{BB962C8B-B14F-4D97-AF65-F5344CB8AC3E}">
        <p14:creationId xmlns:p14="http://schemas.microsoft.com/office/powerpoint/2010/main" val="542135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rus3d.m.915m_rho_xvi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5878286" y="566057"/>
            <a:ext cx="2641600" cy="478972"/>
          </a:xfrm>
          <a:prstGeom prst="rect">
            <a:avLst/>
          </a:prstGeom>
          <a:noFill/>
        </p:spPr>
        <p:txBody>
          <a:bodyPr wrap="square" rtlCol="0">
            <a:spAutoFit/>
          </a:bodyPr>
          <a:lstStyle/>
          <a:p>
            <a:r>
              <a:rPr lang="en-GB" dirty="0" smtClean="0">
                <a:solidFill>
                  <a:schemeClr val="bg1"/>
                </a:solidFill>
              </a:rPr>
              <a:t>Chris Fragile 2007</a:t>
            </a:r>
            <a:endParaRPr lang="en-GB" dirty="0">
              <a:solidFill>
                <a:schemeClr val="bg1"/>
              </a:solidFill>
            </a:endParaRPr>
          </a:p>
        </p:txBody>
      </p:sp>
    </p:spTree>
    <p:extLst>
      <p:ext uri="{BB962C8B-B14F-4D97-AF65-F5344CB8AC3E}">
        <p14:creationId xmlns:p14="http://schemas.microsoft.com/office/powerpoint/2010/main" val="41231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descr="nuprecro"/>
          <p:cNvPicPr>
            <a:picLocks noChangeAspect="1" noChangeArrowheads="1"/>
          </p:cNvPicPr>
          <p:nvPr/>
        </p:nvPicPr>
        <p:blipFill>
          <a:blip r:embed="rId2" cstate="print">
            <a:extLst>
              <a:ext uri="{28A0092B-C50C-407E-A947-70E740481C1C}">
                <a14:useLocalDpi xmlns:a14="http://schemas.microsoft.com/office/drawing/2010/main" val="0"/>
              </a:ext>
            </a:extLst>
          </a:blip>
          <a:srcRect l="4631" t="35791" r="9264" b="3580"/>
          <a:stretch>
            <a:fillRect/>
          </a:stretch>
        </p:blipFill>
        <p:spPr bwMode="auto">
          <a:xfrm>
            <a:off x="3965575" y="1490663"/>
            <a:ext cx="5021263" cy="4575175"/>
          </a:xfrm>
          <a:prstGeom prst="rect">
            <a:avLst/>
          </a:prstGeom>
          <a:noFill/>
          <a:extLst>
            <a:ext uri="{909E8E84-426E-40DD-AFC4-6F175D3DCCD1}">
              <a14:hiddenFill xmlns:a14="http://schemas.microsoft.com/office/drawing/2010/main">
                <a:solidFill>
                  <a:srgbClr val="FFFFFF"/>
                </a:solidFill>
              </a14:hiddenFill>
            </a:ext>
          </a:extLst>
        </p:spPr>
      </p:pic>
      <p:sp>
        <p:nvSpPr>
          <p:cNvPr id="705540" name="Rectangle 4"/>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a:solidFill>
                  <a:srgbClr val="008000"/>
                </a:solidFill>
              </a:rPr>
              <a:t>LT precession of hot flow?</a:t>
            </a:r>
          </a:p>
        </p:txBody>
      </p:sp>
      <p:sp>
        <p:nvSpPr>
          <p:cNvPr id="705541" name="Rectangle 5"/>
          <p:cNvSpPr>
            <a:spLocks noGrp="1" noChangeArrowheads="1"/>
          </p:cNvSpPr>
          <p:nvPr>
            <p:ph type="body" sz="half" idx="1"/>
          </p:nvPr>
        </p:nvSpPr>
        <p:spPr>
          <a:xfrm>
            <a:off x="0" y="1465262"/>
            <a:ext cx="3744913" cy="4986337"/>
          </a:xfrm>
          <a:noFill/>
          <a:ln/>
        </p:spPr>
        <p:txBody>
          <a:bodyPr/>
          <a:lstStyle/>
          <a:p>
            <a:r>
              <a:rPr lang="en-GB" sz="2400" dirty="0" smtClean="0">
                <a:solidFill>
                  <a:srgbClr val="008000"/>
                </a:solidFill>
              </a:rPr>
              <a:t>QPO frequency given by weighted average of  LT precession frequency over all radii in hot flow</a:t>
            </a:r>
          </a:p>
          <a:p>
            <a:r>
              <a:rPr lang="en-GB" sz="2400" dirty="0" smtClean="0">
                <a:solidFill>
                  <a:srgbClr val="008000"/>
                </a:solidFill>
              </a:rPr>
              <a:t>Gets the frequencies correct!!</a:t>
            </a:r>
          </a:p>
          <a:p>
            <a:r>
              <a:rPr lang="en-GB" sz="2400" dirty="0">
                <a:solidFill>
                  <a:srgbClr val="008000"/>
                </a:solidFill>
              </a:rPr>
              <a:t>Modulates Compton region so gets </a:t>
            </a:r>
            <a:r>
              <a:rPr lang="en-GB" sz="2400" dirty="0" smtClean="0">
                <a:solidFill>
                  <a:srgbClr val="008000"/>
                </a:solidFill>
              </a:rPr>
              <a:t>spectrum</a:t>
            </a:r>
          </a:p>
        </p:txBody>
      </p:sp>
      <p:sp>
        <p:nvSpPr>
          <p:cNvPr id="705542" name="Text Box 6"/>
          <p:cNvSpPr txBox="1">
            <a:spLocks noChangeArrowheads="1"/>
          </p:cNvSpPr>
          <p:nvPr/>
        </p:nvSpPr>
        <p:spPr bwMode="auto">
          <a:xfrm>
            <a:off x="4991100" y="611028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i="0" dirty="0">
                <a:solidFill>
                  <a:srgbClr val="008000"/>
                </a:solidFill>
              </a:rPr>
              <a:t>Ingram, Done &amp; Fragile 2009 </a:t>
            </a:r>
            <a:endParaRPr lang="en-US" sz="1600" i="0" dirty="0">
              <a:solidFill>
                <a:srgbClr val="008000"/>
              </a:solidFill>
            </a:endParaRPr>
          </a:p>
        </p:txBody>
      </p:sp>
      <p:sp>
        <p:nvSpPr>
          <p:cNvPr id="705551" name="Rectangle 15"/>
          <p:cNvSpPr>
            <a:spLocks noChangeArrowheads="1"/>
          </p:cNvSpPr>
          <p:nvPr/>
        </p:nvSpPr>
        <p:spPr bwMode="auto">
          <a:xfrm>
            <a:off x="4456113" y="32940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05552" name="Rectangle 16"/>
          <p:cNvSpPr>
            <a:spLocks noChangeArrowheads="1"/>
          </p:cNvSpPr>
          <p:nvPr/>
        </p:nvSpPr>
        <p:spPr bwMode="auto">
          <a:xfrm>
            <a:off x="6199188" y="1827213"/>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05553" name="Rectangle 17"/>
          <p:cNvSpPr>
            <a:spLocks noChangeArrowheads="1"/>
          </p:cNvSpPr>
          <p:nvPr/>
        </p:nvSpPr>
        <p:spPr bwMode="auto">
          <a:xfrm>
            <a:off x="3998913" y="1008063"/>
            <a:ext cx="488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spcBef>
                <a:spcPct val="20000"/>
              </a:spcBef>
              <a:buFontTx/>
              <a:buChar char="•"/>
            </a:pPr>
            <a:r>
              <a:rPr lang="en-GB" i="0">
                <a:solidFill>
                  <a:srgbClr val="008000"/>
                </a:solidFill>
              </a:rPr>
              <a:t>Truncates at ~ bending wave radius</a:t>
            </a:r>
            <a:endParaRPr lang="en-US" i="0">
              <a:solidFill>
                <a:srgbClr val="008000"/>
              </a:solidFill>
            </a:endParaRPr>
          </a:p>
        </p:txBody>
      </p:sp>
    </p:spTree>
    <p:extLst>
      <p:ext uri="{BB962C8B-B14F-4D97-AF65-F5344CB8AC3E}">
        <p14:creationId xmlns:p14="http://schemas.microsoft.com/office/powerpoint/2010/main" val="235047508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QPO and broadband noise</a:t>
            </a:r>
            <a:endParaRPr lang="en-GB" sz="4400" b="1" dirty="0">
              <a:solidFill>
                <a:srgbClr val="008000"/>
              </a:solidFill>
            </a:endParaRPr>
          </a:p>
        </p:txBody>
      </p:sp>
      <p:sp>
        <p:nvSpPr>
          <p:cNvPr id="40963" name="Rectangle 3"/>
          <p:cNvSpPr>
            <a:spLocks noGrp="1" noChangeArrowheads="1"/>
          </p:cNvSpPr>
          <p:nvPr>
            <p:ph type="body" sz="half" idx="1"/>
          </p:nvPr>
        </p:nvSpPr>
        <p:spPr>
          <a:xfrm>
            <a:off x="0" y="1069975"/>
            <a:ext cx="9144000" cy="1010616"/>
          </a:xfrm>
          <a:noFill/>
        </p:spPr>
        <p:txBody>
          <a:bodyPr/>
          <a:lstStyle/>
          <a:p>
            <a:pPr eaLnBrk="1" hangingPunct="1"/>
            <a:r>
              <a:rPr lang="en-GB" sz="2400" dirty="0" smtClean="0">
                <a:solidFill>
                  <a:srgbClr val="008000"/>
                </a:solidFill>
              </a:rPr>
              <a:t>Low frequency QPO moves with low frequency break</a:t>
            </a:r>
          </a:p>
        </p:txBody>
      </p:sp>
      <p:pic>
        <p:nvPicPr>
          <p:cNvPr id="40964" name="Picture 4" descr="anim0000"/>
          <p:cNvPicPr>
            <a:picLocks noChangeAspect="1" noChangeArrowheads="1"/>
          </p:cNvPicPr>
          <p:nvPr/>
        </p:nvPicPr>
        <p:blipFill rotWithShape="1">
          <a:blip r:embed="rId2">
            <a:extLst>
              <a:ext uri="{28A0092B-C50C-407E-A947-70E740481C1C}">
                <a14:useLocalDpi xmlns:a14="http://schemas.microsoft.com/office/drawing/2010/main" val="0"/>
              </a:ext>
            </a:extLst>
          </a:blip>
          <a:srcRect l="32880" t="53993" r="34239" b="3293"/>
          <a:stretch/>
        </p:blipFill>
        <p:spPr bwMode="auto">
          <a:xfrm>
            <a:off x="919261" y="2449722"/>
            <a:ext cx="276939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rotWithShape="1">
          <a:blip r:embed="rId3">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6" descr="anim0002"/>
          <p:cNvPicPr>
            <a:picLocks noChangeAspect="1" noChangeArrowheads="1"/>
          </p:cNvPicPr>
          <p:nvPr/>
        </p:nvPicPr>
        <p:blipFill rotWithShape="1">
          <a:blip r:embed="rId4">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7" descr="anim0003"/>
          <p:cNvPicPr>
            <a:picLocks noChangeAspect="1" noChangeArrowheads="1"/>
          </p:cNvPicPr>
          <p:nvPr/>
        </p:nvPicPr>
        <p:blipFill rotWithShape="1">
          <a:blip r:embed="rId5">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8" descr="anim0004"/>
          <p:cNvPicPr>
            <a:picLocks noChangeAspect="1" noChangeArrowheads="1"/>
          </p:cNvPicPr>
          <p:nvPr/>
        </p:nvPicPr>
        <p:blipFill rotWithShape="1">
          <a:blip r:embed="rId6">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9" descr="anim0005"/>
          <p:cNvPicPr>
            <a:picLocks noChangeAspect="1" noChangeArrowheads="1"/>
          </p:cNvPicPr>
          <p:nvPr/>
        </p:nvPicPr>
        <p:blipFill rotWithShape="1">
          <a:blip r:embed="rId7">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0" name="Picture 10" descr="anim0006"/>
          <p:cNvPicPr>
            <a:picLocks noChangeAspect="1" noChangeArrowheads="1"/>
          </p:cNvPicPr>
          <p:nvPr/>
        </p:nvPicPr>
        <p:blipFill rotWithShape="1">
          <a:blip r:embed="rId8">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anim0007"/>
          <p:cNvPicPr>
            <a:picLocks noChangeAspect="1" noChangeArrowheads="1"/>
          </p:cNvPicPr>
          <p:nvPr/>
        </p:nvPicPr>
        <p:blipFill rotWithShape="1">
          <a:blip r:embed="rId9">
            <a:extLst>
              <a:ext uri="{28A0092B-C50C-407E-A947-70E740481C1C}">
                <a14:useLocalDpi xmlns:a14="http://schemas.microsoft.com/office/drawing/2010/main" val="0"/>
              </a:ext>
            </a:extLst>
          </a:blip>
          <a:srcRect l="32880" t="53993" r="34239" b="3293"/>
          <a:stretch/>
        </p:blipFill>
        <p:spPr bwMode="auto">
          <a:xfrm>
            <a:off x="920849" y="2449722"/>
            <a:ext cx="2770981"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anim0008"/>
          <p:cNvPicPr>
            <a:picLocks noChangeAspect="1" noChangeArrowheads="1"/>
          </p:cNvPicPr>
          <p:nvPr/>
        </p:nvPicPr>
        <p:blipFill rotWithShape="1">
          <a:blip r:embed="rId10">
            <a:extLst>
              <a:ext uri="{28A0092B-C50C-407E-A947-70E740481C1C}">
                <a14:useLocalDpi xmlns:a14="http://schemas.microsoft.com/office/drawing/2010/main" val="0"/>
              </a:ext>
            </a:extLst>
          </a:blip>
          <a:srcRect l="32862" t="53993" r="34239" b="3293"/>
          <a:stretch/>
        </p:blipFill>
        <p:spPr bwMode="auto">
          <a:xfrm>
            <a:off x="919261" y="2449722"/>
            <a:ext cx="2772569"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8722"/>
          <a:stretch/>
        </p:blipFill>
        <p:spPr bwMode="auto">
          <a:xfrm>
            <a:off x="4924697" y="2354645"/>
            <a:ext cx="3971110" cy="381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6"/>
          <p:cNvSpPr txBox="1">
            <a:spLocks noChangeArrowheads="1"/>
          </p:cNvSpPr>
          <p:nvPr/>
        </p:nvSpPr>
        <p:spPr bwMode="auto">
          <a:xfrm>
            <a:off x="4924697" y="2018095"/>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err="1" smtClean="0">
                <a:solidFill>
                  <a:srgbClr val="008000"/>
                </a:solidFill>
              </a:rPr>
              <a:t>Wijnands</a:t>
            </a:r>
            <a:r>
              <a:rPr lang="en-GB" sz="1600" dirty="0" smtClean="0">
                <a:solidFill>
                  <a:srgbClr val="008000"/>
                </a:solidFill>
              </a:rPr>
              <a:t> &amp; van der </a:t>
            </a:r>
            <a:r>
              <a:rPr lang="en-GB" sz="1600" dirty="0" err="1" smtClean="0">
                <a:solidFill>
                  <a:srgbClr val="008000"/>
                </a:solidFill>
              </a:rPr>
              <a:t>Klis</a:t>
            </a:r>
            <a:r>
              <a:rPr lang="en-GB" sz="1600" dirty="0" smtClean="0">
                <a:solidFill>
                  <a:srgbClr val="008000"/>
                </a:solidFill>
              </a:rPr>
              <a:t> 1989</a:t>
            </a:r>
            <a:r>
              <a:rPr lang="en-GB" sz="1600" dirty="0">
                <a:solidFill>
                  <a:srgbClr val="008000"/>
                </a:solidFill>
              </a:rPr>
              <a:t> </a:t>
            </a:r>
            <a:r>
              <a:rPr lang="en-GB" sz="1600" dirty="0" smtClean="0">
                <a:solidFill>
                  <a:srgbClr val="008000"/>
                </a:solidFill>
              </a:rPr>
              <a:t>  </a:t>
            </a:r>
            <a:r>
              <a:rPr lang="en-GB" sz="1600" i="0" dirty="0" smtClean="0">
                <a:solidFill>
                  <a:srgbClr val="008000"/>
                </a:solidFill>
              </a:rPr>
              <a:t> </a:t>
            </a:r>
            <a:endParaRPr lang="en-US" sz="1600" i="0" dirty="0">
              <a:solidFill>
                <a:srgbClr val="008000"/>
              </a:solidFill>
            </a:endParaRPr>
          </a:p>
        </p:txBody>
      </p:sp>
    </p:spTree>
    <p:extLst>
      <p:ext uri="{BB962C8B-B14F-4D97-AF65-F5344CB8AC3E}">
        <p14:creationId xmlns:p14="http://schemas.microsoft.com/office/powerpoint/2010/main" val="263604003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533400" y="0"/>
            <a:ext cx="7772400" cy="1143000"/>
          </a:xfrm>
        </p:spPr>
        <p:txBody>
          <a:bodyPr/>
          <a:lstStyle/>
          <a:p>
            <a:pPr eaLnBrk="1" hangingPunct="1"/>
            <a:r>
              <a:rPr lang="en-GB" smtClean="0"/>
              <a:t>Origin of variability: MRI </a:t>
            </a:r>
            <a:endParaRPr lang="en-US" smtClean="0"/>
          </a:p>
        </p:txBody>
      </p:sp>
      <p:pic>
        <p:nvPicPr>
          <p:cNvPr id="484365" name="KD0hra3D.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70050" y="1019175"/>
            <a:ext cx="531177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14"/>
          <p:cNvSpPr txBox="1">
            <a:spLocks noChangeArrowheads="1"/>
          </p:cNvSpPr>
          <p:nvPr/>
        </p:nvSpPr>
        <p:spPr bwMode="auto">
          <a:xfrm rot="-5400000">
            <a:off x="5268913" y="3903663"/>
            <a:ext cx="4673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Krolik, de Villiers, Hawley</a:t>
            </a:r>
            <a:endParaRPr lang="en-US"/>
          </a:p>
        </p:txBody>
      </p:sp>
    </p:spTree>
    <p:extLst>
      <p:ext uri="{BB962C8B-B14F-4D97-AF65-F5344CB8AC3E}">
        <p14:creationId xmlns:p14="http://schemas.microsoft.com/office/powerpoint/2010/main" val="422303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21" fill="hold"/>
                                        <p:tgtEl>
                                          <p:spTgt spid="4843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4365"/>
                </p:tgtEl>
              </p:cMediaNode>
            </p:video>
            <p:seq concurrent="1" nextAc="seek">
              <p:cTn id="8" restart="whenNotActive" fill="hold" evtFilter="cancelBubble" nodeType="interactiveSeq">
                <p:stCondLst>
                  <p:cond evt="onClick" delay="0">
                    <p:tgtEl>
                      <p:spTgt spid="48436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4365"/>
                                        </p:tgtEl>
                                      </p:cBhvr>
                                    </p:cmd>
                                  </p:childTnLst>
                                </p:cTn>
                              </p:par>
                            </p:childTnLst>
                          </p:cTn>
                        </p:par>
                      </p:childTnLst>
                    </p:cTn>
                  </p:par>
                </p:childTnLst>
              </p:cTn>
              <p:nextCondLst>
                <p:cond evt="onClick" delay="0">
                  <p:tgtEl>
                    <p:spTgt spid="48436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5400000">
            <a:off x="2952750" y="-971551"/>
            <a:ext cx="2895600" cy="8801100"/>
          </a:xfrm>
          <a:prstGeom prst="trapezoid">
            <a:avLst>
              <a:gd name="adj" fmla="val 42870"/>
            </a:avLst>
          </a:prstGeom>
          <a:gradFill flip="none" rotWithShape="1">
            <a:gsLst>
              <a:gs pos="0">
                <a:schemeClr val="accent1">
                  <a:tint val="100000"/>
                  <a:shade val="100000"/>
                  <a:satMod val="130000"/>
                </a:schemeClr>
              </a:gs>
              <a:gs pos="61000">
                <a:schemeClr val="accent1">
                  <a:tint val="50000"/>
                  <a:shade val="100000"/>
                  <a:satMod val="3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9157" name="TextBox 15"/>
          <p:cNvSpPr txBox="1">
            <a:spLocks noChangeArrowheads="1"/>
          </p:cNvSpPr>
          <p:nvPr/>
        </p:nvSpPr>
        <p:spPr bwMode="auto">
          <a:xfrm>
            <a:off x="2971800" y="1143000"/>
            <a:ext cx="6124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sz="2800">
                <a:latin typeface="Times New Roman" charset="0"/>
                <a:cs typeface="Times New Roman" charset="0"/>
              </a:rPr>
              <a:t>But emission depends on Mdot</a:t>
            </a:r>
          </a:p>
          <a:p>
            <a:pPr eaLnBrk="1" hangingPunct="1">
              <a:buFont typeface="Arial" charset="0"/>
              <a:buChar char="•"/>
            </a:pPr>
            <a:r>
              <a:rPr lang="en-US" sz="2800">
                <a:latin typeface="Times New Roman" charset="0"/>
                <a:cs typeface="Times New Roman" charset="0"/>
              </a:rPr>
              <a:t>Mdot can’t vary on shorter timescales than the local viscous timescale, t</a:t>
            </a:r>
            <a:r>
              <a:rPr lang="en-US" sz="2800" baseline="-25000">
                <a:latin typeface="Times New Roman" charset="0"/>
                <a:cs typeface="Times New Roman" charset="0"/>
              </a:rPr>
              <a:t>visc</a:t>
            </a:r>
            <a:r>
              <a:rPr lang="en-US" sz="2800">
                <a:latin typeface="Times New Roman" charset="0"/>
                <a:cs typeface="Times New Roman" charset="0"/>
              </a:rPr>
              <a:t>(r)</a:t>
            </a:r>
          </a:p>
        </p:txBody>
      </p:sp>
      <p:cxnSp>
        <p:nvCxnSpPr>
          <p:cNvPr id="26" name="Straight Connector 25"/>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159" name="Title 1"/>
          <p:cNvSpPr>
            <a:spLocks noGrp="1"/>
          </p:cNvSpPr>
          <p:nvPr>
            <p:ph type="title"/>
          </p:nvPr>
        </p:nvSpPr>
        <p:spPr>
          <a:xfrm>
            <a:off x="685800" y="228600"/>
            <a:ext cx="7772400" cy="1143000"/>
          </a:xfrm>
        </p:spPr>
        <p:txBody>
          <a:bodyPr/>
          <a:lstStyle/>
          <a:p>
            <a:pPr eaLnBrk="1" hangingPunct="1"/>
            <a:r>
              <a:rPr lang="en-US" dirty="0" smtClean="0">
                <a:latin typeface="Times New Roman" charset="0"/>
                <a:cs typeface="Times New Roman" charset="0"/>
              </a:rPr>
              <a:t>Propagating fluctuations</a:t>
            </a:r>
          </a:p>
        </p:txBody>
      </p:sp>
      <p:sp>
        <p:nvSpPr>
          <p:cNvPr id="14" name="Oval 77"/>
          <p:cNvSpPr>
            <a:spLocks noChangeAspect="1" noChangeArrowheads="1"/>
          </p:cNvSpPr>
          <p:nvPr/>
        </p:nvSpPr>
        <p:spPr bwMode="auto">
          <a:xfrm>
            <a:off x="8890000" y="3171825"/>
            <a:ext cx="476250" cy="441325"/>
          </a:xfrm>
          <a:prstGeom prst="ellipse">
            <a:avLst/>
          </a:prstGeom>
          <a:solidFill>
            <a:srgbClr val="000000"/>
          </a:solidFill>
          <a:ln w="9525">
            <a:solidFill>
              <a:srgbClr val="000000"/>
            </a:solidFill>
            <a:round/>
            <a:headEnd/>
            <a:tailEnd/>
          </a:ln>
          <a:effectLst/>
          <a:extLst/>
        </p:spPr>
        <p:txBody>
          <a:bodyPr wrap="none" anchor="ctr"/>
          <a:lstStyle/>
          <a:p>
            <a:pPr defTabSz="914400" fontAlgn="auto">
              <a:spcBef>
                <a:spcPts val="0"/>
              </a:spcBef>
              <a:spcAft>
                <a:spcPts val="0"/>
              </a:spcAft>
              <a:defRPr/>
            </a:pPr>
            <a:endParaRPr lang="en-US" sz="1800" kern="0">
              <a:solidFill>
                <a:sysClr val="windowText" lastClr="000000"/>
              </a:solidFill>
              <a:cs typeface="ＭＳ Ｐゴシック" charset="-128"/>
            </a:endParaRPr>
          </a:p>
        </p:txBody>
      </p:sp>
      <p:grpSp>
        <p:nvGrpSpPr>
          <p:cNvPr id="49161" name="Group 15"/>
          <p:cNvGrpSpPr>
            <a:grpSpLocks/>
          </p:cNvGrpSpPr>
          <p:nvPr/>
        </p:nvGrpSpPr>
        <p:grpSpPr bwMode="auto">
          <a:xfrm>
            <a:off x="4657725" y="3667125"/>
            <a:ext cx="4638675" cy="3038475"/>
            <a:chOff x="-66020" y="2514600"/>
            <a:chExt cx="4638020" cy="3037820"/>
          </a:xfrm>
        </p:grpSpPr>
        <p:sp>
          <p:nvSpPr>
            <p:cNvPr id="49164" name="Line 8"/>
            <p:cNvSpPr>
              <a:spLocks noChangeShapeType="1"/>
            </p:cNvSpPr>
            <p:nvPr/>
          </p:nvSpPr>
          <p:spPr bwMode="auto">
            <a:xfrm flipV="1">
              <a:off x="529036" y="3124200"/>
              <a:ext cx="8336" cy="19161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5" name="Line 9"/>
            <p:cNvSpPr>
              <a:spLocks noChangeShapeType="1"/>
            </p:cNvSpPr>
            <p:nvPr/>
          </p:nvSpPr>
          <p:spPr bwMode="auto">
            <a:xfrm flipV="1">
              <a:off x="520700" y="5024915"/>
              <a:ext cx="3517900" cy="2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6" name="TextBox 9"/>
            <p:cNvSpPr txBox="1">
              <a:spLocks noChangeArrowheads="1"/>
            </p:cNvSpPr>
            <p:nvPr/>
          </p:nvSpPr>
          <p:spPr bwMode="auto">
            <a:xfrm rot="-5400000">
              <a:off x="-680710" y="3129290"/>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P</a:t>
              </a:r>
              <a:r>
                <a:rPr lang="en-US" sz="2800" b="1" baseline="-25000">
                  <a:latin typeface="Times New Roman" charset="0"/>
                  <a:cs typeface="Times New Roman" charset="0"/>
                </a:rPr>
                <a:t>f</a:t>
              </a:r>
            </a:p>
          </p:txBody>
        </p:sp>
        <p:sp>
          <p:nvSpPr>
            <p:cNvPr id="49167" name="TextBox 10"/>
            <p:cNvSpPr txBox="1">
              <a:spLocks noChangeArrowheads="1"/>
            </p:cNvSpPr>
            <p:nvPr/>
          </p:nvSpPr>
          <p:spPr bwMode="auto">
            <a:xfrm>
              <a:off x="1899910" y="5029200"/>
              <a:ext cx="4622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a:t>
              </a:r>
              <a:endParaRPr lang="en-US" sz="2800" b="1" baseline="-25000">
                <a:latin typeface="Times New Roman" charset="0"/>
                <a:cs typeface="Times New Roman" charset="0"/>
              </a:endParaRPr>
            </a:p>
          </p:txBody>
        </p:sp>
        <p:cxnSp>
          <p:nvCxnSpPr>
            <p:cNvPr id="12" name="Straight Connector 11"/>
            <p:cNvCxnSpPr>
              <a:cxnSpLocks noChangeShapeType="1"/>
            </p:cNvCxnSpPr>
            <p:nvPr/>
          </p:nvCxnSpPr>
          <p:spPr bwMode="auto">
            <a:xfrm rot="10800000">
              <a:off x="533400" y="3276600"/>
              <a:ext cx="3276600" cy="762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169" name="TextBox 12"/>
            <p:cNvSpPr txBox="1">
              <a:spLocks noChangeArrowheads="1"/>
            </p:cNvSpPr>
            <p:nvPr/>
          </p:nvSpPr>
          <p:spPr bwMode="auto">
            <a:xfrm>
              <a:off x="2133600" y="3810000"/>
              <a:ext cx="243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3600" b="1">
                  <a:latin typeface="Times New Roman" charset="0"/>
                  <a:cs typeface="Times New Roman" charset="0"/>
                </a:rPr>
                <a:t>MRI</a:t>
              </a:r>
            </a:p>
          </p:txBody>
        </p:sp>
      </p:grpSp>
      <p:sp>
        <p:nvSpPr>
          <p:cNvPr id="17" name="Trapezoid 16"/>
          <p:cNvSpPr>
            <a:spLocks noChangeArrowheads="1"/>
          </p:cNvSpPr>
          <p:nvPr/>
        </p:nvSpPr>
        <p:spPr bwMode="auto">
          <a:xfrm rot="5400000">
            <a:off x="-419100" y="2663825"/>
            <a:ext cx="2819400" cy="1524000"/>
          </a:xfrm>
          <a:custGeom>
            <a:avLst/>
            <a:gdLst>
              <a:gd name="T0" fmla="*/ 1409700 w 2819400"/>
              <a:gd name="T1" fmla="*/ 0 h 1524000"/>
              <a:gd name="T2" fmla="*/ 104257 w 2819400"/>
              <a:gd name="T3" fmla="*/ 762000 h 1524000"/>
              <a:gd name="T4" fmla="*/ 1409700 w 2819400"/>
              <a:gd name="T5" fmla="*/ 1524000 h 1524000"/>
              <a:gd name="T6" fmla="*/ 2715143 w 2819400"/>
              <a:gd name="T7" fmla="*/ 762000 h 1524000"/>
              <a:gd name="T8" fmla="*/ 3 60000 65536"/>
              <a:gd name="T9" fmla="*/ 2 60000 65536"/>
              <a:gd name="T10" fmla="*/ 1 60000 65536"/>
              <a:gd name="T11" fmla="*/ 0 60000 65536"/>
              <a:gd name="T12" fmla="*/ 139009 w 2819400"/>
              <a:gd name="T13" fmla="*/ 75140 h 1524000"/>
              <a:gd name="T14" fmla="*/ 2680391 w 2819400"/>
              <a:gd name="T15" fmla="*/ 1524000 h 1524000"/>
            </a:gdLst>
            <a:ahLst/>
            <a:cxnLst>
              <a:cxn ang="T8">
                <a:pos x="T0" y="T1"/>
              </a:cxn>
              <a:cxn ang="T9">
                <a:pos x="T2" y="T3"/>
              </a:cxn>
              <a:cxn ang="T10">
                <a:pos x="T4" y="T5"/>
              </a:cxn>
              <a:cxn ang="T11">
                <a:pos x="T6" y="T7"/>
              </a:cxn>
            </a:cxnLst>
            <a:rect l="T12" t="T13" r="T14" b="T15"/>
            <a:pathLst>
              <a:path w="2819400" h="1524000">
                <a:moveTo>
                  <a:pt x="0" y="1524000"/>
                </a:moveTo>
                <a:lnTo>
                  <a:pt x="208514" y="0"/>
                </a:lnTo>
                <a:lnTo>
                  <a:pt x="2610886" y="0"/>
                </a:lnTo>
                <a:lnTo>
                  <a:pt x="2819400" y="1524000"/>
                </a:lnTo>
                <a:close/>
              </a:path>
            </a:pathLst>
          </a:custGeom>
          <a:solidFill>
            <a:srgbClr val="FF0000">
              <a:alpha val="21960"/>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cxnSp>
        <p:nvCxnSpPr>
          <p:cNvPr id="19" name="Straight Connector 18"/>
          <p:cNvCxnSpPr>
            <a:cxnSpLocks noChangeShapeType="1"/>
            <a:stCxn id="17" idx="3"/>
          </p:cNvCxnSpPr>
          <p:nvPr/>
        </p:nvCxnSpPr>
        <p:spPr bwMode="auto">
          <a:xfrm rot="16200000" flipH="1">
            <a:off x="2574925" y="3146425"/>
            <a:ext cx="412750" cy="35814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232904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5400000">
            <a:off x="2952750" y="-971551"/>
            <a:ext cx="2895600" cy="8801100"/>
          </a:xfrm>
          <a:prstGeom prst="trapezoid">
            <a:avLst>
              <a:gd name="adj" fmla="val 42870"/>
            </a:avLst>
          </a:prstGeom>
          <a:gradFill flip="none" rotWithShape="1">
            <a:gsLst>
              <a:gs pos="0">
                <a:schemeClr val="accent1">
                  <a:tint val="100000"/>
                  <a:shade val="100000"/>
                  <a:satMod val="130000"/>
                </a:schemeClr>
              </a:gs>
              <a:gs pos="61000">
                <a:schemeClr val="accent1">
                  <a:tint val="50000"/>
                  <a:shade val="100000"/>
                  <a:satMod val="3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1205" name="TextBox 15"/>
          <p:cNvSpPr txBox="1">
            <a:spLocks noChangeArrowheads="1"/>
          </p:cNvSpPr>
          <p:nvPr/>
        </p:nvSpPr>
        <p:spPr bwMode="auto">
          <a:xfrm>
            <a:off x="2971800" y="1143000"/>
            <a:ext cx="6124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sz="2800">
                <a:latin typeface="Times New Roman" charset="0"/>
                <a:cs typeface="Times New Roman" charset="0"/>
              </a:rPr>
              <a:t>But emission depends on Mdot</a:t>
            </a:r>
          </a:p>
          <a:p>
            <a:pPr eaLnBrk="1" hangingPunct="1">
              <a:buFont typeface="Arial" charset="0"/>
              <a:buChar char="•"/>
            </a:pPr>
            <a:r>
              <a:rPr lang="en-US" sz="2800">
                <a:latin typeface="Times New Roman" charset="0"/>
                <a:cs typeface="Times New Roman" charset="0"/>
              </a:rPr>
              <a:t>Mdot can’t vary on shorter timescales than the local viscous timescale, t</a:t>
            </a:r>
            <a:r>
              <a:rPr lang="en-US" sz="2800" baseline="-25000">
                <a:latin typeface="Times New Roman" charset="0"/>
                <a:cs typeface="Times New Roman" charset="0"/>
              </a:rPr>
              <a:t>visc</a:t>
            </a:r>
            <a:r>
              <a:rPr lang="en-US" sz="2800">
                <a:latin typeface="Times New Roman" charset="0"/>
                <a:cs typeface="Times New Roman" charset="0"/>
              </a:rPr>
              <a:t>(r)</a:t>
            </a:r>
          </a:p>
        </p:txBody>
      </p:sp>
      <p:cxnSp>
        <p:nvCxnSpPr>
          <p:cNvPr id="26" name="Straight Connector 25"/>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07" name="Title 1"/>
          <p:cNvSpPr>
            <a:spLocks noGrp="1"/>
          </p:cNvSpPr>
          <p:nvPr>
            <p:ph type="title"/>
          </p:nvPr>
        </p:nvSpPr>
        <p:spPr>
          <a:xfrm>
            <a:off x="685800" y="228600"/>
            <a:ext cx="7772400" cy="1143000"/>
          </a:xfrm>
        </p:spPr>
        <p:txBody>
          <a:bodyPr/>
          <a:lstStyle/>
          <a:p>
            <a:pPr eaLnBrk="1" hangingPunct="1"/>
            <a:r>
              <a:rPr lang="en-US" dirty="0" smtClean="0">
                <a:latin typeface="Times New Roman" charset="0"/>
                <a:cs typeface="Times New Roman" charset="0"/>
              </a:rPr>
              <a:t>Propagating fluctuations</a:t>
            </a:r>
          </a:p>
        </p:txBody>
      </p:sp>
      <p:sp>
        <p:nvSpPr>
          <p:cNvPr id="14" name="Oval 77"/>
          <p:cNvSpPr>
            <a:spLocks noChangeAspect="1" noChangeArrowheads="1"/>
          </p:cNvSpPr>
          <p:nvPr/>
        </p:nvSpPr>
        <p:spPr bwMode="auto">
          <a:xfrm>
            <a:off x="8890000" y="3171825"/>
            <a:ext cx="476250" cy="441325"/>
          </a:xfrm>
          <a:prstGeom prst="ellipse">
            <a:avLst/>
          </a:prstGeom>
          <a:solidFill>
            <a:srgbClr val="000000"/>
          </a:solidFill>
          <a:ln w="9525">
            <a:solidFill>
              <a:srgbClr val="000000"/>
            </a:solidFill>
            <a:round/>
            <a:headEnd/>
            <a:tailEnd/>
          </a:ln>
          <a:effectLst/>
          <a:extLst/>
        </p:spPr>
        <p:txBody>
          <a:bodyPr wrap="none" anchor="ctr"/>
          <a:lstStyle/>
          <a:p>
            <a:pPr defTabSz="914400" fontAlgn="auto">
              <a:spcBef>
                <a:spcPts val="0"/>
              </a:spcBef>
              <a:spcAft>
                <a:spcPts val="0"/>
              </a:spcAft>
              <a:defRPr/>
            </a:pPr>
            <a:endParaRPr lang="en-US" sz="1800" kern="0">
              <a:solidFill>
                <a:sysClr val="windowText" lastClr="000000"/>
              </a:solidFill>
              <a:cs typeface="ＭＳ Ｐゴシック" charset="-128"/>
            </a:endParaRPr>
          </a:p>
        </p:txBody>
      </p:sp>
      <p:sp>
        <p:nvSpPr>
          <p:cNvPr id="51209" name="Line 8"/>
          <p:cNvSpPr>
            <a:spLocks noChangeShapeType="1"/>
          </p:cNvSpPr>
          <p:nvPr/>
        </p:nvSpPr>
        <p:spPr bwMode="auto">
          <a:xfrm flipV="1">
            <a:off x="5253038" y="4276725"/>
            <a:ext cx="9525" cy="19161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210" name="Line 9"/>
          <p:cNvSpPr>
            <a:spLocks noChangeShapeType="1"/>
          </p:cNvSpPr>
          <p:nvPr/>
        </p:nvSpPr>
        <p:spPr bwMode="auto">
          <a:xfrm flipV="1">
            <a:off x="5245100" y="6178550"/>
            <a:ext cx="3517900"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211" name="TextBox 9"/>
          <p:cNvSpPr txBox="1">
            <a:spLocks noChangeArrowheads="1"/>
          </p:cNvSpPr>
          <p:nvPr/>
        </p:nvSpPr>
        <p:spPr bwMode="auto">
          <a:xfrm rot="-5400000">
            <a:off x="4043363" y="4281487"/>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P</a:t>
            </a:r>
            <a:r>
              <a:rPr lang="en-US" sz="2800" b="1" baseline="-25000">
                <a:latin typeface="Times New Roman" charset="0"/>
                <a:cs typeface="Times New Roman" charset="0"/>
              </a:rPr>
              <a:t>f</a:t>
            </a:r>
          </a:p>
        </p:txBody>
      </p:sp>
      <p:sp>
        <p:nvSpPr>
          <p:cNvPr id="51212" name="TextBox 10"/>
          <p:cNvSpPr txBox="1">
            <a:spLocks noChangeArrowheads="1"/>
          </p:cNvSpPr>
          <p:nvPr/>
        </p:nvSpPr>
        <p:spPr bwMode="auto">
          <a:xfrm>
            <a:off x="6624638" y="6181725"/>
            <a:ext cx="46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a:t>
            </a:r>
            <a:endParaRPr lang="en-US" sz="2800" b="1" baseline="-25000">
              <a:latin typeface="Times New Roman" charset="0"/>
              <a:cs typeface="Times New Roman" charset="0"/>
            </a:endParaRPr>
          </a:p>
        </p:txBody>
      </p:sp>
      <p:sp>
        <p:nvSpPr>
          <p:cNvPr id="51213" name="TextBox 12"/>
          <p:cNvSpPr txBox="1">
            <a:spLocks noChangeArrowheads="1"/>
          </p:cNvSpPr>
          <p:nvPr/>
        </p:nvSpPr>
        <p:spPr bwMode="auto">
          <a:xfrm>
            <a:off x="6858000" y="4962525"/>
            <a:ext cx="2438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3600" b="1">
                <a:latin typeface="Times New Roman" charset="0"/>
                <a:cs typeface="Times New Roman" charset="0"/>
              </a:rPr>
              <a:t>Mdot</a:t>
            </a:r>
          </a:p>
        </p:txBody>
      </p:sp>
      <p:sp>
        <p:nvSpPr>
          <p:cNvPr id="17" name="Trapezoid 16"/>
          <p:cNvSpPr>
            <a:spLocks noChangeArrowheads="1"/>
          </p:cNvSpPr>
          <p:nvPr/>
        </p:nvSpPr>
        <p:spPr bwMode="auto">
          <a:xfrm rot="5400000">
            <a:off x="-419100" y="2663825"/>
            <a:ext cx="2819400" cy="1524000"/>
          </a:xfrm>
          <a:custGeom>
            <a:avLst/>
            <a:gdLst>
              <a:gd name="T0" fmla="*/ 1409700 w 2819400"/>
              <a:gd name="T1" fmla="*/ 0 h 1524000"/>
              <a:gd name="T2" fmla="*/ 104257 w 2819400"/>
              <a:gd name="T3" fmla="*/ 762000 h 1524000"/>
              <a:gd name="T4" fmla="*/ 1409700 w 2819400"/>
              <a:gd name="T5" fmla="*/ 1524000 h 1524000"/>
              <a:gd name="T6" fmla="*/ 2715143 w 2819400"/>
              <a:gd name="T7" fmla="*/ 762000 h 1524000"/>
              <a:gd name="T8" fmla="*/ 3 60000 65536"/>
              <a:gd name="T9" fmla="*/ 2 60000 65536"/>
              <a:gd name="T10" fmla="*/ 1 60000 65536"/>
              <a:gd name="T11" fmla="*/ 0 60000 65536"/>
              <a:gd name="T12" fmla="*/ 139009 w 2819400"/>
              <a:gd name="T13" fmla="*/ 75140 h 1524000"/>
              <a:gd name="T14" fmla="*/ 2680391 w 2819400"/>
              <a:gd name="T15" fmla="*/ 1524000 h 1524000"/>
            </a:gdLst>
            <a:ahLst/>
            <a:cxnLst>
              <a:cxn ang="T8">
                <a:pos x="T0" y="T1"/>
              </a:cxn>
              <a:cxn ang="T9">
                <a:pos x="T2" y="T3"/>
              </a:cxn>
              <a:cxn ang="T10">
                <a:pos x="T4" y="T5"/>
              </a:cxn>
              <a:cxn ang="T11">
                <a:pos x="T6" y="T7"/>
              </a:cxn>
            </a:cxnLst>
            <a:rect l="T12" t="T13" r="T14" b="T15"/>
            <a:pathLst>
              <a:path w="2819400" h="1524000">
                <a:moveTo>
                  <a:pt x="0" y="1524000"/>
                </a:moveTo>
                <a:lnTo>
                  <a:pt x="208514" y="0"/>
                </a:lnTo>
                <a:lnTo>
                  <a:pt x="2610886" y="0"/>
                </a:lnTo>
                <a:lnTo>
                  <a:pt x="2819400" y="1524000"/>
                </a:lnTo>
                <a:close/>
              </a:path>
            </a:pathLst>
          </a:custGeom>
          <a:solidFill>
            <a:srgbClr val="FF0000">
              <a:alpha val="21960"/>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cxnSp>
        <p:nvCxnSpPr>
          <p:cNvPr id="19" name="Straight Connector 18"/>
          <p:cNvCxnSpPr>
            <a:cxnSpLocks noChangeShapeType="1"/>
            <a:stCxn id="17" idx="3"/>
          </p:cNvCxnSpPr>
          <p:nvPr/>
        </p:nvCxnSpPr>
        <p:spPr bwMode="auto">
          <a:xfrm rot="16200000" flipH="1">
            <a:off x="2574925" y="3146425"/>
            <a:ext cx="412750" cy="35814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51216" name="Group 23"/>
          <p:cNvGrpSpPr>
            <a:grpSpLocks/>
          </p:cNvGrpSpPr>
          <p:nvPr/>
        </p:nvGrpSpPr>
        <p:grpSpPr bwMode="auto">
          <a:xfrm>
            <a:off x="5257800" y="4446588"/>
            <a:ext cx="1447800" cy="1524000"/>
            <a:chOff x="533400" y="3276600"/>
            <a:chExt cx="1447800" cy="1524000"/>
          </a:xfrm>
        </p:grpSpPr>
        <p:cxnSp>
          <p:nvCxnSpPr>
            <p:cNvPr id="25" name="Straight Connector 24"/>
            <p:cNvCxnSpPr>
              <a:cxnSpLocks noChangeShapeType="1"/>
            </p:cNvCxnSpPr>
            <p:nvPr/>
          </p:nvCxnSpPr>
          <p:spPr bwMode="auto">
            <a:xfrm rot="10800000">
              <a:off x="533400" y="3276600"/>
              <a:ext cx="914400" cy="158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p:cNvCxnSpPr>
            <p:nvPr/>
          </p:nvCxnSpPr>
          <p:spPr bwMode="auto">
            <a:xfrm rot="16200000" flipV="1">
              <a:off x="952500" y="3771900"/>
              <a:ext cx="1524000" cy="5334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907031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5400000">
            <a:off x="2952750" y="-971551"/>
            <a:ext cx="2895600" cy="8801100"/>
          </a:xfrm>
          <a:prstGeom prst="trapezoid">
            <a:avLst>
              <a:gd name="adj" fmla="val 42870"/>
            </a:avLst>
          </a:prstGeom>
          <a:gradFill flip="none" rotWithShape="1">
            <a:gsLst>
              <a:gs pos="0">
                <a:schemeClr val="accent1">
                  <a:tint val="100000"/>
                  <a:shade val="100000"/>
                  <a:satMod val="130000"/>
                </a:schemeClr>
              </a:gs>
              <a:gs pos="61000">
                <a:schemeClr val="accent1">
                  <a:tint val="50000"/>
                  <a:shade val="100000"/>
                  <a:satMod val="3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3253" name="TextBox 15"/>
          <p:cNvSpPr txBox="1">
            <a:spLocks noChangeArrowheads="1"/>
          </p:cNvSpPr>
          <p:nvPr/>
        </p:nvSpPr>
        <p:spPr bwMode="auto">
          <a:xfrm>
            <a:off x="2971800" y="1143000"/>
            <a:ext cx="6124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sz="2800">
                <a:latin typeface="Times New Roman" charset="0"/>
                <a:cs typeface="Times New Roman" charset="0"/>
              </a:rPr>
              <a:t>But emission depends on Mdot</a:t>
            </a:r>
          </a:p>
          <a:p>
            <a:pPr eaLnBrk="1" hangingPunct="1">
              <a:buFont typeface="Arial" charset="0"/>
              <a:buChar char="•"/>
            </a:pPr>
            <a:r>
              <a:rPr lang="en-US" sz="2800">
                <a:latin typeface="Times New Roman" charset="0"/>
                <a:cs typeface="Times New Roman" charset="0"/>
              </a:rPr>
              <a:t>Mdot can’t vary on shorter timescales than the local viscous timescale, t</a:t>
            </a:r>
            <a:r>
              <a:rPr lang="en-US" sz="2800" baseline="-25000">
                <a:latin typeface="Times New Roman" charset="0"/>
                <a:cs typeface="Times New Roman" charset="0"/>
              </a:rPr>
              <a:t>visc</a:t>
            </a:r>
            <a:r>
              <a:rPr lang="en-US" sz="2800">
                <a:latin typeface="Times New Roman" charset="0"/>
                <a:cs typeface="Times New Roman" charset="0"/>
              </a:rPr>
              <a:t>(r)</a:t>
            </a:r>
          </a:p>
        </p:txBody>
      </p:sp>
      <p:cxnSp>
        <p:nvCxnSpPr>
          <p:cNvPr id="26" name="Straight Connector 25"/>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255" name="Title 1"/>
          <p:cNvSpPr>
            <a:spLocks noGrp="1"/>
          </p:cNvSpPr>
          <p:nvPr>
            <p:ph type="title"/>
          </p:nvPr>
        </p:nvSpPr>
        <p:spPr>
          <a:xfrm>
            <a:off x="685800" y="228600"/>
            <a:ext cx="7772400" cy="1143000"/>
          </a:xfrm>
        </p:spPr>
        <p:txBody>
          <a:bodyPr/>
          <a:lstStyle/>
          <a:p>
            <a:pPr eaLnBrk="1" hangingPunct="1"/>
            <a:r>
              <a:rPr lang="en-US" dirty="0" smtClean="0">
                <a:latin typeface="Times New Roman" charset="0"/>
                <a:cs typeface="Times New Roman" charset="0"/>
              </a:rPr>
              <a:t>Propagating fluctuations</a:t>
            </a:r>
          </a:p>
        </p:txBody>
      </p:sp>
      <p:sp>
        <p:nvSpPr>
          <p:cNvPr id="14" name="Oval 77"/>
          <p:cNvSpPr>
            <a:spLocks noChangeAspect="1" noChangeArrowheads="1"/>
          </p:cNvSpPr>
          <p:nvPr/>
        </p:nvSpPr>
        <p:spPr bwMode="auto">
          <a:xfrm>
            <a:off x="8890000" y="3171825"/>
            <a:ext cx="476250" cy="441325"/>
          </a:xfrm>
          <a:prstGeom prst="ellipse">
            <a:avLst/>
          </a:prstGeom>
          <a:solidFill>
            <a:srgbClr val="000000"/>
          </a:solidFill>
          <a:ln w="9525">
            <a:solidFill>
              <a:srgbClr val="000000"/>
            </a:solidFill>
            <a:round/>
            <a:headEnd/>
            <a:tailEnd/>
          </a:ln>
          <a:effectLst/>
          <a:extLst/>
        </p:spPr>
        <p:txBody>
          <a:bodyPr wrap="none" anchor="ctr"/>
          <a:lstStyle/>
          <a:p>
            <a:pPr defTabSz="914400" fontAlgn="auto">
              <a:spcBef>
                <a:spcPts val="0"/>
              </a:spcBef>
              <a:spcAft>
                <a:spcPts val="0"/>
              </a:spcAft>
              <a:defRPr/>
            </a:pPr>
            <a:endParaRPr lang="en-US" sz="1800" kern="0">
              <a:solidFill>
                <a:sysClr val="windowText" lastClr="000000"/>
              </a:solidFill>
              <a:cs typeface="ＭＳ Ｐゴシック" charset="-128"/>
            </a:endParaRPr>
          </a:p>
        </p:txBody>
      </p:sp>
      <p:sp>
        <p:nvSpPr>
          <p:cNvPr id="53257" name="Line 8"/>
          <p:cNvSpPr>
            <a:spLocks noChangeShapeType="1"/>
          </p:cNvSpPr>
          <p:nvPr/>
        </p:nvSpPr>
        <p:spPr bwMode="auto">
          <a:xfrm flipV="1">
            <a:off x="5253038" y="4276725"/>
            <a:ext cx="9525" cy="19161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3258" name="Line 9"/>
          <p:cNvSpPr>
            <a:spLocks noChangeShapeType="1"/>
          </p:cNvSpPr>
          <p:nvPr/>
        </p:nvSpPr>
        <p:spPr bwMode="auto">
          <a:xfrm flipV="1">
            <a:off x="5245100" y="6178550"/>
            <a:ext cx="3517900"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3259" name="TextBox 9"/>
          <p:cNvSpPr txBox="1">
            <a:spLocks noChangeArrowheads="1"/>
          </p:cNvSpPr>
          <p:nvPr/>
        </p:nvSpPr>
        <p:spPr bwMode="auto">
          <a:xfrm rot="-5400000">
            <a:off x="4043363" y="4281487"/>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 P</a:t>
            </a:r>
            <a:r>
              <a:rPr lang="en-US" sz="2800" b="1" baseline="-25000">
                <a:latin typeface="Times New Roman" charset="0"/>
                <a:cs typeface="Times New Roman" charset="0"/>
              </a:rPr>
              <a:t>f</a:t>
            </a:r>
          </a:p>
        </p:txBody>
      </p:sp>
      <p:sp>
        <p:nvSpPr>
          <p:cNvPr id="53260" name="TextBox 10"/>
          <p:cNvSpPr txBox="1">
            <a:spLocks noChangeArrowheads="1"/>
          </p:cNvSpPr>
          <p:nvPr/>
        </p:nvSpPr>
        <p:spPr bwMode="auto">
          <a:xfrm>
            <a:off x="6624638" y="6181725"/>
            <a:ext cx="46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a:t>
            </a:r>
            <a:endParaRPr lang="en-US" sz="2800" b="1" baseline="-25000">
              <a:latin typeface="Times New Roman" charset="0"/>
              <a:cs typeface="Times New Roman" charset="0"/>
            </a:endParaRPr>
          </a:p>
        </p:txBody>
      </p:sp>
      <p:sp>
        <p:nvSpPr>
          <p:cNvPr id="17" name="Trapezoid 16"/>
          <p:cNvSpPr>
            <a:spLocks noChangeArrowheads="1"/>
          </p:cNvSpPr>
          <p:nvPr/>
        </p:nvSpPr>
        <p:spPr bwMode="auto">
          <a:xfrm rot="5400000">
            <a:off x="-419100" y="2663825"/>
            <a:ext cx="2819400" cy="1524000"/>
          </a:xfrm>
          <a:custGeom>
            <a:avLst/>
            <a:gdLst>
              <a:gd name="T0" fmla="*/ 1409700 w 2819400"/>
              <a:gd name="T1" fmla="*/ 0 h 1524000"/>
              <a:gd name="T2" fmla="*/ 104257 w 2819400"/>
              <a:gd name="T3" fmla="*/ 762000 h 1524000"/>
              <a:gd name="T4" fmla="*/ 1409700 w 2819400"/>
              <a:gd name="T5" fmla="*/ 1524000 h 1524000"/>
              <a:gd name="T6" fmla="*/ 2715143 w 2819400"/>
              <a:gd name="T7" fmla="*/ 762000 h 1524000"/>
              <a:gd name="T8" fmla="*/ 3 60000 65536"/>
              <a:gd name="T9" fmla="*/ 2 60000 65536"/>
              <a:gd name="T10" fmla="*/ 1 60000 65536"/>
              <a:gd name="T11" fmla="*/ 0 60000 65536"/>
              <a:gd name="T12" fmla="*/ 139009 w 2819400"/>
              <a:gd name="T13" fmla="*/ 75140 h 1524000"/>
              <a:gd name="T14" fmla="*/ 2680391 w 2819400"/>
              <a:gd name="T15" fmla="*/ 1524000 h 1524000"/>
            </a:gdLst>
            <a:ahLst/>
            <a:cxnLst>
              <a:cxn ang="T8">
                <a:pos x="T0" y="T1"/>
              </a:cxn>
              <a:cxn ang="T9">
                <a:pos x="T2" y="T3"/>
              </a:cxn>
              <a:cxn ang="T10">
                <a:pos x="T4" y="T5"/>
              </a:cxn>
              <a:cxn ang="T11">
                <a:pos x="T6" y="T7"/>
              </a:cxn>
            </a:cxnLst>
            <a:rect l="T12" t="T13" r="T14" b="T15"/>
            <a:pathLst>
              <a:path w="2819400" h="1524000">
                <a:moveTo>
                  <a:pt x="0" y="1524000"/>
                </a:moveTo>
                <a:lnTo>
                  <a:pt x="208514" y="0"/>
                </a:lnTo>
                <a:lnTo>
                  <a:pt x="2610886" y="0"/>
                </a:lnTo>
                <a:lnTo>
                  <a:pt x="2819400" y="1524000"/>
                </a:lnTo>
                <a:close/>
              </a:path>
            </a:pathLst>
          </a:custGeom>
          <a:solidFill>
            <a:srgbClr val="FF0000">
              <a:alpha val="21960"/>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cxnSp>
        <p:nvCxnSpPr>
          <p:cNvPr id="19" name="Straight Connector 18"/>
          <p:cNvCxnSpPr>
            <a:cxnSpLocks noChangeShapeType="1"/>
            <a:stCxn id="17" idx="3"/>
          </p:cNvCxnSpPr>
          <p:nvPr/>
        </p:nvCxnSpPr>
        <p:spPr bwMode="auto">
          <a:xfrm rot="16200000" flipH="1">
            <a:off x="2574925" y="3146425"/>
            <a:ext cx="412750" cy="35814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263" name="Freeform 10"/>
          <p:cNvSpPr>
            <a:spLocks/>
          </p:cNvSpPr>
          <p:nvPr/>
        </p:nvSpPr>
        <p:spPr bwMode="auto">
          <a:xfrm>
            <a:off x="5443538" y="4478338"/>
            <a:ext cx="1219200" cy="1524000"/>
          </a:xfrm>
          <a:custGeom>
            <a:avLst/>
            <a:gdLst>
              <a:gd name="T0" fmla="*/ 0 w 13194"/>
              <a:gd name="T1" fmla="*/ 2147483647 h 10361"/>
              <a:gd name="T2" fmla="*/ 2147483647 w 13194"/>
              <a:gd name="T3" fmla="*/ 2147483647 h 10361"/>
              <a:gd name="T4" fmla="*/ 2147483647 w 13194"/>
              <a:gd name="T5" fmla="*/ 214748364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latin typeface="Times New Roman" charset="0"/>
              <a:cs typeface="Times New Roman" charset="0"/>
            </a:endParaRPr>
          </a:p>
        </p:txBody>
      </p:sp>
    </p:spTree>
    <p:extLst>
      <p:ext uri="{BB962C8B-B14F-4D97-AF65-F5344CB8AC3E}">
        <p14:creationId xmlns:p14="http://schemas.microsoft.com/office/powerpoint/2010/main" val="4192847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5400000">
            <a:off x="2952750" y="-971551"/>
            <a:ext cx="2895600" cy="8801100"/>
          </a:xfrm>
          <a:prstGeom prst="trapezoid">
            <a:avLst>
              <a:gd name="adj" fmla="val 42870"/>
            </a:avLst>
          </a:prstGeom>
          <a:gradFill flip="none" rotWithShape="1">
            <a:gsLst>
              <a:gs pos="0">
                <a:schemeClr val="accent1">
                  <a:tint val="100000"/>
                  <a:shade val="100000"/>
                  <a:satMod val="130000"/>
                </a:schemeClr>
              </a:gs>
              <a:gs pos="61000">
                <a:schemeClr val="accent1">
                  <a:tint val="50000"/>
                  <a:shade val="100000"/>
                  <a:satMod val="3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5301" name="TextBox 15"/>
          <p:cNvSpPr txBox="1">
            <a:spLocks noChangeArrowheads="1"/>
          </p:cNvSpPr>
          <p:nvPr/>
        </p:nvSpPr>
        <p:spPr bwMode="auto">
          <a:xfrm>
            <a:off x="2971800" y="1143000"/>
            <a:ext cx="6124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sz="2800">
                <a:latin typeface="Times New Roman" charset="0"/>
                <a:cs typeface="Times New Roman" charset="0"/>
              </a:rPr>
              <a:t>But emission depends on Mdot</a:t>
            </a:r>
          </a:p>
          <a:p>
            <a:pPr eaLnBrk="1" hangingPunct="1">
              <a:buFont typeface="Arial" charset="0"/>
              <a:buChar char="•"/>
            </a:pPr>
            <a:r>
              <a:rPr lang="en-US" sz="2800">
                <a:latin typeface="Times New Roman" charset="0"/>
                <a:cs typeface="Times New Roman" charset="0"/>
              </a:rPr>
              <a:t>Mdot can’t vary on shorter timescales than the local viscous timescale, t</a:t>
            </a:r>
            <a:r>
              <a:rPr lang="en-US" sz="2800" baseline="-25000">
                <a:latin typeface="Times New Roman" charset="0"/>
                <a:cs typeface="Times New Roman" charset="0"/>
              </a:rPr>
              <a:t>visc</a:t>
            </a:r>
            <a:r>
              <a:rPr lang="en-US" sz="2800">
                <a:latin typeface="Times New Roman" charset="0"/>
                <a:cs typeface="Times New Roman" charset="0"/>
              </a:rPr>
              <a:t>(r)</a:t>
            </a:r>
          </a:p>
        </p:txBody>
      </p:sp>
      <p:cxnSp>
        <p:nvCxnSpPr>
          <p:cNvPr id="26" name="Straight Connector 25"/>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5303" name="Title 1"/>
          <p:cNvSpPr>
            <a:spLocks noGrp="1"/>
          </p:cNvSpPr>
          <p:nvPr>
            <p:ph type="title"/>
          </p:nvPr>
        </p:nvSpPr>
        <p:spPr>
          <a:xfrm>
            <a:off x="685800" y="228600"/>
            <a:ext cx="7772400" cy="1143000"/>
          </a:xfrm>
        </p:spPr>
        <p:txBody>
          <a:bodyPr/>
          <a:lstStyle/>
          <a:p>
            <a:pPr eaLnBrk="1" hangingPunct="1"/>
            <a:r>
              <a:rPr lang="en-US" dirty="0" smtClean="0">
                <a:latin typeface="Times New Roman" charset="0"/>
                <a:cs typeface="Times New Roman" charset="0"/>
              </a:rPr>
              <a:t>Propagating fluctuations</a:t>
            </a:r>
          </a:p>
        </p:txBody>
      </p:sp>
      <p:sp>
        <p:nvSpPr>
          <p:cNvPr id="14" name="Oval 77"/>
          <p:cNvSpPr>
            <a:spLocks noChangeAspect="1" noChangeArrowheads="1"/>
          </p:cNvSpPr>
          <p:nvPr/>
        </p:nvSpPr>
        <p:spPr bwMode="auto">
          <a:xfrm>
            <a:off x="8890000" y="3171825"/>
            <a:ext cx="476250" cy="441325"/>
          </a:xfrm>
          <a:prstGeom prst="ellipse">
            <a:avLst/>
          </a:prstGeom>
          <a:solidFill>
            <a:srgbClr val="000000"/>
          </a:solidFill>
          <a:ln w="9525">
            <a:solidFill>
              <a:srgbClr val="000000"/>
            </a:solidFill>
            <a:round/>
            <a:headEnd/>
            <a:tailEnd/>
          </a:ln>
          <a:effectLst/>
          <a:extLst/>
        </p:spPr>
        <p:txBody>
          <a:bodyPr wrap="none" anchor="ctr"/>
          <a:lstStyle/>
          <a:p>
            <a:pPr defTabSz="914400" fontAlgn="auto">
              <a:spcBef>
                <a:spcPts val="0"/>
              </a:spcBef>
              <a:spcAft>
                <a:spcPts val="0"/>
              </a:spcAft>
              <a:defRPr/>
            </a:pPr>
            <a:endParaRPr lang="en-US" sz="1800" kern="0">
              <a:solidFill>
                <a:sysClr val="windowText" lastClr="000000"/>
              </a:solidFill>
              <a:cs typeface="ＭＳ Ｐゴシック" charset="-128"/>
            </a:endParaRPr>
          </a:p>
        </p:txBody>
      </p:sp>
      <p:sp>
        <p:nvSpPr>
          <p:cNvPr id="55305" name="Line 8"/>
          <p:cNvSpPr>
            <a:spLocks noChangeShapeType="1"/>
          </p:cNvSpPr>
          <p:nvPr/>
        </p:nvSpPr>
        <p:spPr bwMode="auto">
          <a:xfrm flipV="1">
            <a:off x="5253038" y="4276725"/>
            <a:ext cx="9525" cy="19161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5306" name="Line 9"/>
          <p:cNvSpPr>
            <a:spLocks noChangeShapeType="1"/>
          </p:cNvSpPr>
          <p:nvPr/>
        </p:nvSpPr>
        <p:spPr bwMode="auto">
          <a:xfrm flipV="1">
            <a:off x="5245100" y="6178550"/>
            <a:ext cx="3517900"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5307" name="TextBox 9"/>
          <p:cNvSpPr txBox="1">
            <a:spLocks noChangeArrowheads="1"/>
          </p:cNvSpPr>
          <p:nvPr/>
        </p:nvSpPr>
        <p:spPr bwMode="auto">
          <a:xfrm rot="-5400000">
            <a:off x="4043363" y="4281487"/>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 P</a:t>
            </a:r>
            <a:r>
              <a:rPr lang="en-US" sz="2800" b="1" baseline="-25000">
                <a:latin typeface="Times New Roman" charset="0"/>
                <a:cs typeface="Times New Roman" charset="0"/>
              </a:rPr>
              <a:t>f</a:t>
            </a:r>
          </a:p>
        </p:txBody>
      </p:sp>
      <p:sp>
        <p:nvSpPr>
          <p:cNvPr id="55308" name="TextBox 10"/>
          <p:cNvSpPr txBox="1">
            <a:spLocks noChangeArrowheads="1"/>
          </p:cNvSpPr>
          <p:nvPr/>
        </p:nvSpPr>
        <p:spPr bwMode="auto">
          <a:xfrm>
            <a:off x="6624638" y="6181725"/>
            <a:ext cx="46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a:t>
            </a:r>
            <a:endParaRPr lang="en-US" sz="2800" b="1" baseline="-25000">
              <a:latin typeface="Times New Roman" charset="0"/>
              <a:cs typeface="Times New Roman" charset="0"/>
            </a:endParaRPr>
          </a:p>
        </p:txBody>
      </p:sp>
      <p:sp>
        <p:nvSpPr>
          <p:cNvPr id="17" name="Trapezoid 16"/>
          <p:cNvSpPr>
            <a:spLocks noChangeArrowheads="1"/>
          </p:cNvSpPr>
          <p:nvPr/>
        </p:nvSpPr>
        <p:spPr bwMode="auto">
          <a:xfrm rot="5400000">
            <a:off x="1752600" y="2667000"/>
            <a:ext cx="2286000" cy="1524000"/>
          </a:xfrm>
          <a:custGeom>
            <a:avLst/>
            <a:gdLst>
              <a:gd name="T0" fmla="*/ 1143000 w 2286000"/>
              <a:gd name="T1" fmla="*/ 0 h 1524000"/>
              <a:gd name="T2" fmla="*/ 104257 w 2286000"/>
              <a:gd name="T3" fmla="*/ 762000 h 1524000"/>
              <a:gd name="T4" fmla="*/ 1143000 w 2286000"/>
              <a:gd name="T5" fmla="*/ 1524000 h 1524000"/>
              <a:gd name="T6" fmla="*/ 2181743 w 2286000"/>
              <a:gd name="T7" fmla="*/ 762000 h 1524000"/>
              <a:gd name="T8" fmla="*/ 3 60000 65536"/>
              <a:gd name="T9" fmla="*/ 2 60000 65536"/>
              <a:gd name="T10" fmla="*/ 1 60000 65536"/>
              <a:gd name="T11" fmla="*/ 0 60000 65536"/>
              <a:gd name="T12" fmla="*/ 139009 w 2286000"/>
              <a:gd name="T13" fmla="*/ 92673 h 1524000"/>
              <a:gd name="T14" fmla="*/ 2146991 w 2286000"/>
              <a:gd name="T15" fmla="*/ 1524000 h 1524000"/>
            </a:gdLst>
            <a:ahLst/>
            <a:cxnLst>
              <a:cxn ang="T8">
                <a:pos x="T0" y="T1"/>
              </a:cxn>
              <a:cxn ang="T9">
                <a:pos x="T2" y="T3"/>
              </a:cxn>
              <a:cxn ang="T10">
                <a:pos x="T4" y="T5"/>
              </a:cxn>
              <a:cxn ang="T11">
                <a:pos x="T6" y="T7"/>
              </a:cxn>
            </a:cxnLst>
            <a:rect l="T12" t="T13" r="T14" b="T15"/>
            <a:pathLst>
              <a:path w="2286000" h="1524000">
                <a:moveTo>
                  <a:pt x="0" y="1524000"/>
                </a:moveTo>
                <a:lnTo>
                  <a:pt x="208514" y="0"/>
                </a:lnTo>
                <a:lnTo>
                  <a:pt x="2077486" y="0"/>
                </a:lnTo>
                <a:lnTo>
                  <a:pt x="2286000" y="1524000"/>
                </a:lnTo>
                <a:close/>
              </a:path>
            </a:pathLst>
          </a:custGeom>
          <a:solidFill>
            <a:srgbClr val="FF0000">
              <a:alpha val="21960"/>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cxnSp>
        <p:nvCxnSpPr>
          <p:cNvPr id="19" name="Straight Connector 18"/>
          <p:cNvCxnSpPr>
            <a:cxnSpLocks noChangeShapeType="1"/>
            <a:stCxn id="17" idx="3"/>
          </p:cNvCxnSpPr>
          <p:nvPr/>
        </p:nvCxnSpPr>
        <p:spPr bwMode="auto">
          <a:xfrm rot="16200000" flipH="1">
            <a:off x="3395662" y="3967163"/>
            <a:ext cx="676275" cy="16764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5311" name="Freeform 10"/>
          <p:cNvSpPr>
            <a:spLocks/>
          </p:cNvSpPr>
          <p:nvPr/>
        </p:nvSpPr>
        <p:spPr bwMode="auto">
          <a:xfrm>
            <a:off x="6243638" y="4483100"/>
            <a:ext cx="1219200" cy="1524000"/>
          </a:xfrm>
          <a:custGeom>
            <a:avLst/>
            <a:gdLst>
              <a:gd name="T0" fmla="*/ 0 w 13194"/>
              <a:gd name="T1" fmla="*/ 2147483647 h 10361"/>
              <a:gd name="T2" fmla="*/ 2147483647 w 13194"/>
              <a:gd name="T3" fmla="*/ 2147483647 h 10361"/>
              <a:gd name="T4" fmla="*/ 2147483647 w 13194"/>
              <a:gd name="T5" fmla="*/ 214748364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latin typeface="Times New Roman" charset="0"/>
              <a:cs typeface="Times New Roman" charset="0"/>
            </a:endParaRPr>
          </a:p>
        </p:txBody>
      </p:sp>
    </p:spTree>
    <p:extLst>
      <p:ext uri="{BB962C8B-B14F-4D97-AF65-F5344CB8AC3E}">
        <p14:creationId xmlns:p14="http://schemas.microsoft.com/office/powerpoint/2010/main" val="1022322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5400000">
            <a:off x="2952750" y="-971551"/>
            <a:ext cx="2895600" cy="8801100"/>
          </a:xfrm>
          <a:prstGeom prst="trapezoid">
            <a:avLst>
              <a:gd name="adj" fmla="val 42870"/>
            </a:avLst>
          </a:prstGeom>
          <a:gradFill flip="none" rotWithShape="1">
            <a:gsLst>
              <a:gs pos="0">
                <a:schemeClr val="accent1">
                  <a:tint val="100000"/>
                  <a:shade val="100000"/>
                  <a:satMod val="130000"/>
                </a:schemeClr>
              </a:gs>
              <a:gs pos="61000">
                <a:schemeClr val="accent1">
                  <a:tint val="50000"/>
                  <a:shade val="100000"/>
                  <a:satMod val="3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7349" name="TextBox 15"/>
          <p:cNvSpPr txBox="1">
            <a:spLocks noChangeArrowheads="1"/>
          </p:cNvSpPr>
          <p:nvPr/>
        </p:nvSpPr>
        <p:spPr bwMode="auto">
          <a:xfrm>
            <a:off x="2971800" y="1143000"/>
            <a:ext cx="6124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sz="2800">
                <a:latin typeface="Times New Roman" charset="0"/>
                <a:cs typeface="Times New Roman" charset="0"/>
              </a:rPr>
              <a:t>But emission depends on Mdot</a:t>
            </a:r>
          </a:p>
          <a:p>
            <a:pPr eaLnBrk="1" hangingPunct="1">
              <a:buFont typeface="Arial" charset="0"/>
              <a:buChar char="•"/>
            </a:pPr>
            <a:r>
              <a:rPr lang="en-US" sz="2800">
                <a:latin typeface="Times New Roman" charset="0"/>
                <a:cs typeface="Times New Roman" charset="0"/>
              </a:rPr>
              <a:t>Mdot can’t vary on shorter timescales than the local viscous timescale, t</a:t>
            </a:r>
            <a:r>
              <a:rPr lang="en-US" sz="2800" baseline="-25000">
                <a:latin typeface="Times New Roman" charset="0"/>
                <a:cs typeface="Times New Roman" charset="0"/>
              </a:rPr>
              <a:t>visc</a:t>
            </a:r>
            <a:r>
              <a:rPr lang="en-US" sz="2800">
                <a:latin typeface="Times New Roman" charset="0"/>
                <a:cs typeface="Times New Roman" charset="0"/>
              </a:rPr>
              <a:t>(r)</a:t>
            </a:r>
          </a:p>
        </p:txBody>
      </p:sp>
      <p:cxnSp>
        <p:nvCxnSpPr>
          <p:cNvPr id="26" name="Straight Connector 25"/>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7351" name="Title 1"/>
          <p:cNvSpPr>
            <a:spLocks noGrp="1"/>
          </p:cNvSpPr>
          <p:nvPr>
            <p:ph type="title"/>
          </p:nvPr>
        </p:nvSpPr>
        <p:spPr>
          <a:xfrm>
            <a:off x="685800" y="228600"/>
            <a:ext cx="7772400" cy="1143000"/>
          </a:xfrm>
        </p:spPr>
        <p:txBody>
          <a:bodyPr/>
          <a:lstStyle/>
          <a:p>
            <a:pPr eaLnBrk="1" hangingPunct="1"/>
            <a:r>
              <a:rPr lang="en-US" dirty="0" smtClean="0">
                <a:latin typeface="Times New Roman" charset="0"/>
                <a:cs typeface="Times New Roman" charset="0"/>
              </a:rPr>
              <a:t>Propagating fluctuations</a:t>
            </a:r>
          </a:p>
        </p:txBody>
      </p:sp>
      <p:sp>
        <p:nvSpPr>
          <p:cNvPr id="14" name="Oval 77"/>
          <p:cNvSpPr>
            <a:spLocks noChangeAspect="1" noChangeArrowheads="1"/>
          </p:cNvSpPr>
          <p:nvPr/>
        </p:nvSpPr>
        <p:spPr bwMode="auto">
          <a:xfrm>
            <a:off x="8890000" y="3171825"/>
            <a:ext cx="476250" cy="441325"/>
          </a:xfrm>
          <a:prstGeom prst="ellipse">
            <a:avLst/>
          </a:prstGeom>
          <a:solidFill>
            <a:srgbClr val="000000"/>
          </a:solidFill>
          <a:ln w="9525">
            <a:solidFill>
              <a:srgbClr val="000000"/>
            </a:solidFill>
            <a:round/>
            <a:headEnd/>
            <a:tailEnd/>
          </a:ln>
          <a:effectLst/>
          <a:extLst/>
        </p:spPr>
        <p:txBody>
          <a:bodyPr wrap="none" anchor="ctr"/>
          <a:lstStyle/>
          <a:p>
            <a:pPr defTabSz="914400" fontAlgn="auto">
              <a:spcBef>
                <a:spcPts val="0"/>
              </a:spcBef>
              <a:spcAft>
                <a:spcPts val="0"/>
              </a:spcAft>
              <a:defRPr/>
            </a:pPr>
            <a:endParaRPr lang="en-US" sz="1800" kern="0">
              <a:solidFill>
                <a:sysClr val="windowText" lastClr="000000"/>
              </a:solidFill>
              <a:cs typeface="ＭＳ Ｐゴシック" charset="-128"/>
            </a:endParaRPr>
          </a:p>
        </p:txBody>
      </p:sp>
      <p:sp>
        <p:nvSpPr>
          <p:cNvPr id="57353" name="Line 8"/>
          <p:cNvSpPr>
            <a:spLocks noChangeShapeType="1"/>
          </p:cNvSpPr>
          <p:nvPr/>
        </p:nvSpPr>
        <p:spPr bwMode="auto">
          <a:xfrm flipV="1">
            <a:off x="5253038" y="4276725"/>
            <a:ext cx="9525" cy="19161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7354" name="Line 9"/>
          <p:cNvSpPr>
            <a:spLocks noChangeShapeType="1"/>
          </p:cNvSpPr>
          <p:nvPr/>
        </p:nvSpPr>
        <p:spPr bwMode="auto">
          <a:xfrm flipV="1">
            <a:off x="5245100" y="6178550"/>
            <a:ext cx="3517900"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7355" name="TextBox 9"/>
          <p:cNvSpPr txBox="1">
            <a:spLocks noChangeArrowheads="1"/>
          </p:cNvSpPr>
          <p:nvPr/>
        </p:nvSpPr>
        <p:spPr bwMode="auto">
          <a:xfrm rot="-5400000">
            <a:off x="4043363" y="4281487"/>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 P</a:t>
            </a:r>
            <a:r>
              <a:rPr lang="en-US" sz="2800" b="1" baseline="-25000">
                <a:latin typeface="Times New Roman" charset="0"/>
                <a:cs typeface="Times New Roman" charset="0"/>
              </a:rPr>
              <a:t>f</a:t>
            </a:r>
          </a:p>
        </p:txBody>
      </p:sp>
      <p:sp>
        <p:nvSpPr>
          <p:cNvPr id="57356" name="TextBox 10"/>
          <p:cNvSpPr txBox="1">
            <a:spLocks noChangeArrowheads="1"/>
          </p:cNvSpPr>
          <p:nvPr/>
        </p:nvSpPr>
        <p:spPr bwMode="auto">
          <a:xfrm>
            <a:off x="6624638" y="6181725"/>
            <a:ext cx="46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a:t>
            </a:r>
            <a:endParaRPr lang="en-US" sz="2800" b="1" baseline="-25000">
              <a:latin typeface="Times New Roman" charset="0"/>
              <a:cs typeface="Times New Roman" charset="0"/>
            </a:endParaRPr>
          </a:p>
        </p:txBody>
      </p:sp>
      <p:sp>
        <p:nvSpPr>
          <p:cNvPr id="17" name="Trapezoid 16"/>
          <p:cNvSpPr>
            <a:spLocks noChangeArrowheads="1"/>
          </p:cNvSpPr>
          <p:nvPr/>
        </p:nvSpPr>
        <p:spPr bwMode="auto">
          <a:xfrm rot="5400000">
            <a:off x="4191000" y="2667000"/>
            <a:ext cx="1676400" cy="1524000"/>
          </a:xfrm>
          <a:custGeom>
            <a:avLst/>
            <a:gdLst>
              <a:gd name="T0" fmla="*/ 838200 w 1676400"/>
              <a:gd name="T1" fmla="*/ 0 h 1524000"/>
              <a:gd name="T2" fmla="*/ 104257 w 1676400"/>
              <a:gd name="T3" fmla="*/ 762000 h 1524000"/>
              <a:gd name="T4" fmla="*/ 838200 w 1676400"/>
              <a:gd name="T5" fmla="*/ 1524000 h 1524000"/>
              <a:gd name="T6" fmla="*/ 1572143 w 1676400"/>
              <a:gd name="T7" fmla="*/ 762000 h 1524000"/>
              <a:gd name="T8" fmla="*/ 3 60000 65536"/>
              <a:gd name="T9" fmla="*/ 2 60000 65536"/>
              <a:gd name="T10" fmla="*/ 1 60000 65536"/>
              <a:gd name="T11" fmla="*/ 0 60000 65536"/>
              <a:gd name="T12" fmla="*/ 139009 w 1676400"/>
              <a:gd name="T13" fmla="*/ 126372 h 1524000"/>
              <a:gd name="T14" fmla="*/ 1537391 w 1676400"/>
              <a:gd name="T15" fmla="*/ 1524000 h 1524000"/>
            </a:gdLst>
            <a:ahLst/>
            <a:cxnLst>
              <a:cxn ang="T8">
                <a:pos x="T0" y="T1"/>
              </a:cxn>
              <a:cxn ang="T9">
                <a:pos x="T2" y="T3"/>
              </a:cxn>
              <a:cxn ang="T10">
                <a:pos x="T4" y="T5"/>
              </a:cxn>
              <a:cxn ang="T11">
                <a:pos x="T6" y="T7"/>
              </a:cxn>
            </a:cxnLst>
            <a:rect l="T12" t="T13" r="T14" b="T15"/>
            <a:pathLst>
              <a:path w="1676400" h="1524000">
                <a:moveTo>
                  <a:pt x="0" y="1524000"/>
                </a:moveTo>
                <a:lnTo>
                  <a:pt x="208514" y="0"/>
                </a:lnTo>
                <a:lnTo>
                  <a:pt x="1467886" y="0"/>
                </a:lnTo>
                <a:lnTo>
                  <a:pt x="1676400" y="1524000"/>
                </a:lnTo>
                <a:close/>
              </a:path>
            </a:pathLst>
          </a:custGeom>
          <a:solidFill>
            <a:srgbClr val="FF0000">
              <a:alpha val="21960"/>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cxnSp>
        <p:nvCxnSpPr>
          <p:cNvPr id="19" name="Straight Connector 18"/>
          <p:cNvCxnSpPr>
            <a:cxnSpLocks noChangeShapeType="1"/>
            <a:stCxn id="17" idx="3"/>
          </p:cNvCxnSpPr>
          <p:nvPr/>
        </p:nvCxnSpPr>
        <p:spPr bwMode="auto">
          <a:xfrm rot="5400000">
            <a:off x="4310062" y="4424363"/>
            <a:ext cx="981075" cy="4572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7359" name="Freeform 10"/>
          <p:cNvSpPr>
            <a:spLocks/>
          </p:cNvSpPr>
          <p:nvPr/>
        </p:nvSpPr>
        <p:spPr bwMode="auto">
          <a:xfrm>
            <a:off x="7043738" y="4483100"/>
            <a:ext cx="1219200" cy="1524000"/>
          </a:xfrm>
          <a:custGeom>
            <a:avLst/>
            <a:gdLst>
              <a:gd name="T0" fmla="*/ 0 w 13194"/>
              <a:gd name="T1" fmla="*/ 2147483647 h 10361"/>
              <a:gd name="T2" fmla="*/ 2147483647 w 13194"/>
              <a:gd name="T3" fmla="*/ 2147483647 h 10361"/>
              <a:gd name="T4" fmla="*/ 2147483647 w 13194"/>
              <a:gd name="T5" fmla="*/ 214748364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latin typeface="Times New Roman" charset="0"/>
              <a:cs typeface="Times New Roman" charset="0"/>
            </a:endParaRPr>
          </a:p>
        </p:txBody>
      </p:sp>
    </p:spTree>
    <p:extLst>
      <p:ext uri="{BB962C8B-B14F-4D97-AF65-F5344CB8AC3E}">
        <p14:creationId xmlns:p14="http://schemas.microsoft.com/office/powerpoint/2010/main" val="4167017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5400000">
            <a:off x="2952750" y="-971551"/>
            <a:ext cx="2895600" cy="8801100"/>
          </a:xfrm>
          <a:prstGeom prst="trapezoid">
            <a:avLst>
              <a:gd name="adj" fmla="val 42870"/>
            </a:avLst>
          </a:prstGeom>
          <a:gradFill flip="none" rotWithShape="1">
            <a:gsLst>
              <a:gs pos="0">
                <a:schemeClr val="accent1">
                  <a:tint val="100000"/>
                  <a:shade val="100000"/>
                  <a:satMod val="130000"/>
                </a:schemeClr>
              </a:gs>
              <a:gs pos="61000">
                <a:schemeClr val="accent1">
                  <a:tint val="50000"/>
                  <a:shade val="100000"/>
                  <a:satMod val="3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9397" name="TextBox 15"/>
          <p:cNvSpPr txBox="1">
            <a:spLocks noChangeArrowheads="1"/>
          </p:cNvSpPr>
          <p:nvPr/>
        </p:nvSpPr>
        <p:spPr bwMode="auto">
          <a:xfrm>
            <a:off x="2971800" y="1143000"/>
            <a:ext cx="6124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sz="2800">
                <a:latin typeface="Times New Roman" charset="0"/>
                <a:cs typeface="Times New Roman" charset="0"/>
              </a:rPr>
              <a:t>But emission depends on Mdot</a:t>
            </a:r>
          </a:p>
          <a:p>
            <a:pPr eaLnBrk="1" hangingPunct="1">
              <a:buFont typeface="Arial" charset="0"/>
              <a:buChar char="•"/>
            </a:pPr>
            <a:r>
              <a:rPr lang="en-US" sz="2800">
                <a:latin typeface="Times New Roman" charset="0"/>
                <a:cs typeface="Times New Roman" charset="0"/>
              </a:rPr>
              <a:t>Mdot can’t vary on shorter timescales than the local viscous timescale, t</a:t>
            </a:r>
            <a:r>
              <a:rPr lang="en-US" sz="2800" baseline="-25000">
                <a:latin typeface="Times New Roman" charset="0"/>
                <a:cs typeface="Times New Roman" charset="0"/>
              </a:rPr>
              <a:t>visc</a:t>
            </a:r>
            <a:r>
              <a:rPr lang="en-US" sz="2800">
                <a:latin typeface="Times New Roman" charset="0"/>
                <a:cs typeface="Times New Roman" charset="0"/>
              </a:rPr>
              <a:t>(r)</a:t>
            </a:r>
          </a:p>
        </p:txBody>
      </p:sp>
      <p:cxnSp>
        <p:nvCxnSpPr>
          <p:cNvPr id="26" name="Straight Connector 25"/>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9399" name="Title 1"/>
          <p:cNvSpPr>
            <a:spLocks noGrp="1"/>
          </p:cNvSpPr>
          <p:nvPr>
            <p:ph type="title"/>
          </p:nvPr>
        </p:nvSpPr>
        <p:spPr>
          <a:xfrm>
            <a:off x="685800" y="228600"/>
            <a:ext cx="7772400" cy="1143000"/>
          </a:xfrm>
        </p:spPr>
        <p:txBody>
          <a:bodyPr/>
          <a:lstStyle/>
          <a:p>
            <a:pPr eaLnBrk="1" hangingPunct="1"/>
            <a:r>
              <a:rPr lang="en-US" dirty="0" smtClean="0">
                <a:latin typeface="Times New Roman" charset="0"/>
                <a:cs typeface="Times New Roman" charset="0"/>
              </a:rPr>
              <a:t>Propagating fluctuations</a:t>
            </a:r>
          </a:p>
        </p:txBody>
      </p:sp>
      <p:sp>
        <p:nvSpPr>
          <p:cNvPr id="14" name="Oval 77"/>
          <p:cNvSpPr>
            <a:spLocks noChangeAspect="1" noChangeArrowheads="1"/>
          </p:cNvSpPr>
          <p:nvPr/>
        </p:nvSpPr>
        <p:spPr bwMode="auto">
          <a:xfrm>
            <a:off x="8890000" y="3171825"/>
            <a:ext cx="476250" cy="441325"/>
          </a:xfrm>
          <a:prstGeom prst="ellipse">
            <a:avLst/>
          </a:prstGeom>
          <a:solidFill>
            <a:srgbClr val="000000"/>
          </a:solidFill>
          <a:ln w="9525">
            <a:solidFill>
              <a:srgbClr val="000000"/>
            </a:solidFill>
            <a:round/>
            <a:headEnd/>
            <a:tailEnd/>
          </a:ln>
          <a:effectLst/>
          <a:extLst/>
        </p:spPr>
        <p:txBody>
          <a:bodyPr wrap="none" anchor="ctr"/>
          <a:lstStyle/>
          <a:p>
            <a:pPr defTabSz="914400" fontAlgn="auto">
              <a:spcBef>
                <a:spcPts val="0"/>
              </a:spcBef>
              <a:spcAft>
                <a:spcPts val="0"/>
              </a:spcAft>
              <a:defRPr/>
            </a:pPr>
            <a:endParaRPr lang="en-US" sz="1800" kern="0">
              <a:solidFill>
                <a:sysClr val="windowText" lastClr="000000"/>
              </a:solidFill>
              <a:cs typeface="ＭＳ Ｐゴシック" charset="-128"/>
            </a:endParaRPr>
          </a:p>
        </p:txBody>
      </p:sp>
      <p:sp>
        <p:nvSpPr>
          <p:cNvPr id="59401" name="Line 8"/>
          <p:cNvSpPr>
            <a:spLocks noChangeShapeType="1"/>
          </p:cNvSpPr>
          <p:nvPr/>
        </p:nvSpPr>
        <p:spPr bwMode="auto">
          <a:xfrm flipV="1">
            <a:off x="5253038" y="4276725"/>
            <a:ext cx="9525" cy="19161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9402" name="Line 9"/>
          <p:cNvSpPr>
            <a:spLocks noChangeShapeType="1"/>
          </p:cNvSpPr>
          <p:nvPr/>
        </p:nvSpPr>
        <p:spPr bwMode="auto">
          <a:xfrm flipV="1">
            <a:off x="5245100" y="6178550"/>
            <a:ext cx="3517900"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9403" name="TextBox 9"/>
          <p:cNvSpPr txBox="1">
            <a:spLocks noChangeArrowheads="1"/>
          </p:cNvSpPr>
          <p:nvPr/>
        </p:nvSpPr>
        <p:spPr bwMode="auto">
          <a:xfrm rot="-5400000">
            <a:off x="4043363" y="4281487"/>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 P</a:t>
            </a:r>
            <a:r>
              <a:rPr lang="en-US" sz="2800" b="1" baseline="-25000">
                <a:latin typeface="Times New Roman" charset="0"/>
                <a:cs typeface="Times New Roman" charset="0"/>
              </a:rPr>
              <a:t>f</a:t>
            </a:r>
          </a:p>
        </p:txBody>
      </p:sp>
      <p:sp>
        <p:nvSpPr>
          <p:cNvPr id="59404" name="TextBox 10"/>
          <p:cNvSpPr txBox="1">
            <a:spLocks noChangeArrowheads="1"/>
          </p:cNvSpPr>
          <p:nvPr/>
        </p:nvSpPr>
        <p:spPr bwMode="auto">
          <a:xfrm>
            <a:off x="6624638" y="6181725"/>
            <a:ext cx="46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800" b="1">
                <a:latin typeface="Times New Roman" charset="0"/>
                <a:cs typeface="Times New Roman" charset="0"/>
              </a:rPr>
              <a:t>f</a:t>
            </a:r>
            <a:endParaRPr lang="en-US" sz="2800" b="1" baseline="-25000">
              <a:latin typeface="Times New Roman" charset="0"/>
              <a:cs typeface="Times New Roman" charset="0"/>
            </a:endParaRPr>
          </a:p>
        </p:txBody>
      </p:sp>
      <p:sp>
        <p:nvSpPr>
          <p:cNvPr id="17" name="Trapezoid 16"/>
          <p:cNvSpPr>
            <a:spLocks noChangeArrowheads="1"/>
          </p:cNvSpPr>
          <p:nvPr/>
        </p:nvSpPr>
        <p:spPr bwMode="auto">
          <a:xfrm rot="5400000">
            <a:off x="6553200" y="2667000"/>
            <a:ext cx="1066800" cy="1524000"/>
          </a:xfrm>
          <a:custGeom>
            <a:avLst/>
            <a:gdLst>
              <a:gd name="T0" fmla="*/ 533400 w 1066800"/>
              <a:gd name="T1" fmla="*/ 0 h 1524000"/>
              <a:gd name="T2" fmla="*/ 96497 w 1066800"/>
              <a:gd name="T3" fmla="*/ 762000 h 1524000"/>
              <a:gd name="T4" fmla="*/ 533400 w 1066800"/>
              <a:gd name="T5" fmla="*/ 1524000 h 1524000"/>
              <a:gd name="T6" fmla="*/ 970303 w 1066800"/>
              <a:gd name="T7" fmla="*/ 762000 h 1524000"/>
              <a:gd name="T8" fmla="*/ 3 60000 65536"/>
              <a:gd name="T9" fmla="*/ 2 60000 65536"/>
              <a:gd name="T10" fmla="*/ 1 60000 65536"/>
              <a:gd name="T11" fmla="*/ 0 60000 65536"/>
              <a:gd name="T12" fmla="*/ 128663 w 1066800"/>
              <a:gd name="T13" fmla="*/ 183805 h 1524000"/>
              <a:gd name="T14" fmla="*/ 938137 w 1066800"/>
              <a:gd name="T15" fmla="*/ 1524000 h 1524000"/>
            </a:gdLst>
            <a:ahLst/>
            <a:cxnLst>
              <a:cxn ang="T8">
                <a:pos x="T0" y="T1"/>
              </a:cxn>
              <a:cxn ang="T9">
                <a:pos x="T2" y="T3"/>
              </a:cxn>
              <a:cxn ang="T10">
                <a:pos x="T4" y="T5"/>
              </a:cxn>
              <a:cxn ang="T11">
                <a:pos x="T6" y="T7"/>
              </a:cxn>
            </a:cxnLst>
            <a:rect l="T12" t="T13" r="T14" b="T15"/>
            <a:pathLst>
              <a:path w="1066800" h="1524000">
                <a:moveTo>
                  <a:pt x="0" y="1524000"/>
                </a:moveTo>
                <a:lnTo>
                  <a:pt x="192995" y="0"/>
                </a:lnTo>
                <a:lnTo>
                  <a:pt x="873805" y="0"/>
                </a:lnTo>
                <a:lnTo>
                  <a:pt x="1066800" y="1524000"/>
                </a:lnTo>
                <a:close/>
              </a:path>
            </a:pathLst>
          </a:custGeom>
          <a:solidFill>
            <a:srgbClr val="FF0000">
              <a:alpha val="21960"/>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cxnSp>
        <p:nvCxnSpPr>
          <p:cNvPr id="19" name="Straight Connector 18"/>
          <p:cNvCxnSpPr>
            <a:cxnSpLocks noChangeShapeType="1"/>
            <a:stCxn id="17" idx="3"/>
          </p:cNvCxnSpPr>
          <p:nvPr/>
        </p:nvCxnSpPr>
        <p:spPr bwMode="auto">
          <a:xfrm rot="5400000">
            <a:off x="5190331" y="3247232"/>
            <a:ext cx="1277937" cy="2514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9407" name="Freeform 23"/>
          <p:cNvSpPr>
            <a:spLocks/>
          </p:cNvSpPr>
          <p:nvPr/>
        </p:nvSpPr>
        <p:spPr bwMode="auto">
          <a:xfrm>
            <a:off x="7772400" y="4495800"/>
            <a:ext cx="1219200" cy="1524000"/>
          </a:xfrm>
          <a:custGeom>
            <a:avLst/>
            <a:gdLst>
              <a:gd name="T0" fmla="*/ 0 w 13194"/>
              <a:gd name="T1" fmla="*/ 2147483647 h 10361"/>
              <a:gd name="T2" fmla="*/ 2147483647 w 13194"/>
              <a:gd name="T3" fmla="*/ 2147483647 h 10361"/>
              <a:gd name="T4" fmla="*/ 2147483647 w 13194"/>
              <a:gd name="T5" fmla="*/ 214748364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latin typeface="Times New Roman" charset="0"/>
              <a:cs typeface="Times New Roman" charset="0"/>
            </a:endParaRPr>
          </a:p>
        </p:txBody>
      </p:sp>
    </p:spTree>
    <p:extLst>
      <p:ext uri="{BB962C8B-B14F-4D97-AF65-F5344CB8AC3E}">
        <p14:creationId xmlns:p14="http://schemas.microsoft.com/office/powerpoint/2010/main" val="32666302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990600" y="990600"/>
            <a:ext cx="6705600" cy="1981200"/>
          </a:xfrm>
          <a:custGeom>
            <a:avLst/>
            <a:gdLst>
              <a:gd name="T0" fmla="*/ 1040858133 w 21600"/>
              <a:gd name="T1" fmla="*/ 0 h 21600"/>
              <a:gd name="T2" fmla="*/ 304836576 w 21600"/>
              <a:gd name="T3" fmla="*/ 26610176 h 21600"/>
              <a:gd name="T4" fmla="*/ 0 w 21600"/>
              <a:gd name="T5" fmla="*/ 90860033 h 21600"/>
              <a:gd name="T6" fmla="*/ 304836576 w 21600"/>
              <a:gd name="T7" fmla="*/ 155109891 h 21600"/>
              <a:gd name="T8" fmla="*/ 1040858133 w 21600"/>
              <a:gd name="T9" fmla="*/ 181720067 h 21600"/>
              <a:gd name="T10" fmla="*/ 1776880001 w 21600"/>
              <a:gd name="T11" fmla="*/ 155109891 h 21600"/>
              <a:gd name="T12" fmla="*/ 2081716267 w 21600"/>
              <a:gd name="T13" fmla="*/ 90860033 h 21600"/>
              <a:gd name="T14" fmla="*/ 1776880001 w 21600"/>
              <a:gd name="T15" fmla="*/ 266101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43" y="10800"/>
                </a:moveTo>
                <a:cubicBezTo>
                  <a:pt x="3043" y="15084"/>
                  <a:pt x="6516" y="18557"/>
                  <a:pt x="10800" y="18557"/>
                </a:cubicBezTo>
                <a:cubicBezTo>
                  <a:pt x="15084" y="18557"/>
                  <a:pt x="18557" y="15084"/>
                  <a:pt x="18557" y="10800"/>
                </a:cubicBezTo>
                <a:cubicBezTo>
                  <a:pt x="18557" y="6516"/>
                  <a:pt x="15084" y="3043"/>
                  <a:pt x="10800" y="3043"/>
                </a:cubicBezTo>
                <a:cubicBezTo>
                  <a:pt x="6516" y="3043"/>
                  <a:pt x="3043" y="6516"/>
                  <a:pt x="3043" y="10800"/>
                </a:cubicBezTo>
                <a:close/>
              </a:path>
            </a:pathLst>
          </a:custGeom>
          <a:solidFill>
            <a:srgbClr val="FF0000"/>
          </a:solidFill>
          <a:ln w="9525">
            <a:solidFill>
              <a:schemeClr val="tx1"/>
            </a:solidFill>
            <a:round/>
            <a:headEnd/>
            <a:tailEnd/>
          </a:ln>
        </p:spPr>
        <p:txBody>
          <a:bodyPr wrap="none" anchor="ctr"/>
          <a:lstStyle/>
          <a:p>
            <a:endParaRPr lang="en-US" sz="1800"/>
          </a:p>
        </p:txBody>
      </p:sp>
      <p:grpSp>
        <p:nvGrpSpPr>
          <p:cNvPr id="61443" name="Group 45"/>
          <p:cNvGrpSpPr>
            <a:grpSpLocks/>
          </p:cNvGrpSpPr>
          <p:nvPr/>
        </p:nvGrpSpPr>
        <p:grpSpPr bwMode="auto">
          <a:xfrm flipH="1">
            <a:off x="4456113" y="1208088"/>
            <a:ext cx="974725" cy="1563687"/>
            <a:chOff x="899" y="2296"/>
            <a:chExt cx="496" cy="1032"/>
          </a:xfrm>
        </p:grpSpPr>
        <p:grpSp>
          <p:nvGrpSpPr>
            <p:cNvPr id="61504" name="Group 46"/>
            <p:cNvGrpSpPr>
              <a:grpSpLocks/>
            </p:cNvGrpSpPr>
            <p:nvPr/>
          </p:nvGrpSpPr>
          <p:grpSpPr bwMode="auto">
            <a:xfrm>
              <a:off x="899" y="2512"/>
              <a:ext cx="216" cy="576"/>
              <a:chOff x="843" y="2880"/>
              <a:chExt cx="216" cy="576"/>
            </a:xfrm>
          </p:grpSpPr>
          <p:sp>
            <p:nvSpPr>
              <p:cNvPr id="61514"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15"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505" name="Group 49"/>
            <p:cNvGrpSpPr>
              <a:grpSpLocks/>
            </p:cNvGrpSpPr>
            <p:nvPr/>
          </p:nvGrpSpPr>
          <p:grpSpPr bwMode="auto">
            <a:xfrm>
              <a:off x="1035" y="2752"/>
              <a:ext cx="216" cy="576"/>
              <a:chOff x="843" y="2880"/>
              <a:chExt cx="216" cy="576"/>
            </a:xfrm>
          </p:grpSpPr>
          <p:sp>
            <p:nvSpPr>
              <p:cNvPr id="61512"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13"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506" name="Group 52"/>
            <p:cNvGrpSpPr>
              <a:grpSpLocks/>
            </p:cNvGrpSpPr>
            <p:nvPr/>
          </p:nvGrpSpPr>
          <p:grpSpPr bwMode="auto">
            <a:xfrm>
              <a:off x="1179" y="2520"/>
              <a:ext cx="216" cy="576"/>
              <a:chOff x="843" y="2880"/>
              <a:chExt cx="216" cy="576"/>
            </a:xfrm>
          </p:grpSpPr>
          <p:sp>
            <p:nvSpPr>
              <p:cNvPr id="61510"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11"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507" name="Group 55"/>
            <p:cNvGrpSpPr>
              <a:grpSpLocks/>
            </p:cNvGrpSpPr>
            <p:nvPr/>
          </p:nvGrpSpPr>
          <p:grpSpPr bwMode="auto">
            <a:xfrm>
              <a:off x="1035" y="2296"/>
              <a:ext cx="216" cy="576"/>
              <a:chOff x="843" y="2880"/>
              <a:chExt cx="216" cy="576"/>
            </a:xfrm>
          </p:grpSpPr>
          <p:sp>
            <p:nvSpPr>
              <p:cNvPr id="61508"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09"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1444" name="Group 45"/>
          <p:cNvGrpSpPr>
            <a:grpSpLocks/>
          </p:cNvGrpSpPr>
          <p:nvPr/>
        </p:nvGrpSpPr>
        <p:grpSpPr bwMode="auto">
          <a:xfrm flipH="1">
            <a:off x="3157538" y="1203325"/>
            <a:ext cx="974725" cy="1563688"/>
            <a:chOff x="899" y="2296"/>
            <a:chExt cx="496" cy="1032"/>
          </a:xfrm>
        </p:grpSpPr>
        <p:grpSp>
          <p:nvGrpSpPr>
            <p:cNvPr id="61492" name="Group 46"/>
            <p:cNvGrpSpPr>
              <a:grpSpLocks/>
            </p:cNvGrpSpPr>
            <p:nvPr/>
          </p:nvGrpSpPr>
          <p:grpSpPr bwMode="auto">
            <a:xfrm>
              <a:off x="899" y="2512"/>
              <a:ext cx="216" cy="576"/>
              <a:chOff x="843" y="2880"/>
              <a:chExt cx="216" cy="576"/>
            </a:xfrm>
          </p:grpSpPr>
          <p:sp>
            <p:nvSpPr>
              <p:cNvPr id="61502"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03"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93" name="Group 49"/>
            <p:cNvGrpSpPr>
              <a:grpSpLocks/>
            </p:cNvGrpSpPr>
            <p:nvPr/>
          </p:nvGrpSpPr>
          <p:grpSpPr bwMode="auto">
            <a:xfrm>
              <a:off x="1035" y="2752"/>
              <a:ext cx="216" cy="576"/>
              <a:chOff x="843" y="2880"/>
              <a:chExt cx="216" cy="576"/>
            </a:xfrm>
          </p:grpSpPr>
          <p:sp>
            <p:nvSpPr>
              <p:cNvPr id="61500"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01"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94" name="Group 52"/>
            <p:cNvGrpSpPr>
              <a:grpSpLocks/>
            </p:cNvGrpSpPr>
            <p:nvPr/>
          </p:nvGrpSpPr>
          <p:grpSpPr bwMode="auto">
            <a:xfrm>
              <a:off x="1179" y="2520"/>
              <a:ext cx="216" cy="576"/>
              <a:chOff x="843" y="2880"/>
              <a:chExt cx="216" cy="576"/>
            </a:xfrm>
          </p:grpSpPr>
          <p:sp>
            <p:nvSpPr>
              <p:cNvPr id="61498"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99"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95" name="Group 55"/>
            <p:cNvGrpSpPr>
              <a:grpSpLocks/>
            </p:cNvGrpSpPr>
            <p:nvPr/>
          </p:nvGrpSpPr>
          <p:grpSpPr bwMode="auto">
            <a:xfrm>
              <a:off x="1035" y="2296"/>
              <a:ext cx="216" cy="576"/>
              <a:chOff x="843" y="2880"/>
              <a:chExt cx="216" cy="576"/>
            </a:xfrm>
          </p:grpSpPr>
          <p:sp>
            <p:nvSpPr>
              <p:cNvPr id="61496"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97"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1445" name="Group 17"/>
          <p:cNvGrpSpPr>
            <a:grpSpLocks/>
          </p:cNvGrpSpPr>
          <p:nvPr/>
        </p:nvGrpSpPr>
        <p:grpSpPr bwMode="auto">
          <a:xfrm>
            <a:off x="5268913" y="515938"/>
            <a:ext cx="1549400" cy="2776537"/>
            <a:chOff x="899" y="2296"/>
            <a:chExt cx="496" cy="1032"/>
          </a:xfrm>
        </p:grpSpPr>
        <p:grpSp>
          <p:nvGrpSpPr>
            <p:cNvPr id="61480" name="Group 18"/>
            <p:cNvGrpSpPr>
              <a:grpSpLocks/>
            </p:cNvGrpSpPr>
            <p:nvPr/>
          </p:nvGrpSpPr>
          <p:grpSpPr bwMode="auto">
            <a:xfrm>
              <a:off x="899" y="2512"/>
              <a:ext cx="216" cy="576"/>
              <a:chOff x="843" y="2880"/>
              <a:chExt cx="216" cy="576"/>
            </a:xfrm>
          </p:grpSpPr>
          <p:sp>
            <p:nvSpPr>
              <p:cNvPr id="61490" name="Freeform 19"/>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91" name="Freeform 20"/>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81" name="Group 21"/>
            <p:cNvGrpSpPr>
              <a:grpSpLocks/>
            </p:cNvGrpSpPr>
            <p:nvPr/>
          </p:nvGrpSpPr>
          <p:grpSpPr bwMode="auto">
            <a:xfrm>
              <a:off x="1035" y="2752"/>
              <a:ext cx="216" cy="576"/>
              <a:chOff x="843" y="2880"/>
              <a:chExt cx="216" cy="576"/>
            </a:xfrm>
          </p:grpSpPr>
          <p:sp>
            <p:nvSpPr>
              <p:cNvPr id="61488" name="Freeform 22"/>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89" name="Freeform 23"/>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82" name="Group 24"/>
            <p:cNvGrpSpPr>
              <a:grpSpLocks/>
            </p:cNvGrpSpPr>
            <p:nvPr/>
          </p:nvGrpSpPr>
          <p:grpSpPr bwMode="auto">
            <a:xfrm>
              <a:off x="1179" y="2520"/>
              <a:ext cx="216" cy="576"/>
              <a:chOff x="843" y="2880"/>
              <a:chExt cx="216" cy="576"/>
            </a:xfrm>
          </p:grpSpPr>
          <p:sp>
            <p:nvSpPr>
              <p:cNvPr id="61486" name="Freeform 25"/>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87" name="Freeform 26"/>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83" name="Group 27"/>
            <p:cNvGrpSpPr>
              <a:grpSpLocks/>
            </p:cNvGrpSpPr>
            <p:nvPr/>
          </p:nvGrpSpPr>
          <p:grpSpPr bwMode="auto">
            <a:xfrm>
              <a:off x="1035" y="2296"/>
              <a:ext cx="216" cy="576"/>
              <a:chOff x="843" y="2880"/>
              <a:chExt cx="216" cy="576"/>
            </a:xfrm>
          </p:grpSpPr>
          <p:sp>
            <p:nvSpPr>
              <p:cNvPr id="61484" name="Freeform 28"/>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85" name="Freeform 29"/>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1446" name="Group 45"/>
          <p:cNvGrpSpPr>
            <a:grpSpLocks/>
          </p:cNvGrpSpPr>
          <p:nvPr/>
        </p:nvGrpSpPr>
        <p:grpSpPr bwMode="auto">
          <a:xfrm flipH="1">
            <a:off x="1952625" y="500063"/>
            <a:ext cx="1549400" cy="2776537"/>
            <a:chOff x="899" y="2296"/>
            <a:chExt cx="496" cy="1032"/>
          </a:xfrm>
        </p:grpSpPr>
        <p:grpSp>
          <p:nvGrpSpPr>
            <p:cNvPr id="61468" name="Group 46"/>
            <p:cNvGrpSpPr>
              <a:grpSpLocks/>
            </p:cNvGrpSpPr>
            <p:nvPr/>
          </p:nvGrpSpPr>
          <p:grpSpPr bwMode="auto">
            <a:xfrm>
              <a:off x="899" y="2512"/>
              <a:ext cx="216" cy="576"/>
              <a:chOff x="843" y="2880"/>
              <a:chExt cx="216" cy="576"/>
            </a:xfrm>
          </p:grpSpPr>
          <p:sp>
            <p:nvSpPr>
              <p:cNvPr id="61478"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9"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69" name="Group 49"/>
            <p:cNvGrpSpPr>
              <a:grpSpLocks/>
            </p:cNvGrpSpPr>
            <p:nvPr/>
          </p:nvGrpSpPr>
          <p:grpSpPr bwMode="auto">
            <a:xfrm>
              <a:off x="1035" y="2752"/>
              <a:ext cx="216" cy="576"/>
              <a:chOff x="843" y="2880"/>
              <a:chExt cx="216" cy="576"/>
            </a:xfrm>
          </p:grpSpPr>
          <p:sp>
            <p:nvSpPr>
              <p:cNvPr id="61476"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7"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70" name="Group 52"/>
            <p:cNvGrpSpPr>
              <a:grpSpLocks/>
            </p:cNvGrpSpPr>
            <p:nvPr/>
          </p:nvGrpSpPr>
          <p:grpSpPr bwMode="auto">
            <a:xfrm>
              <a:off x="1179" y="2520"/>
              <a:ext cx="216" cy="576"/>
              <a:chOff x="843" y="2880"/>
              <a:chExt cx="216" cy="576"/>
            </a:xfrm>
          </p:grpSpPr>
          <p:sp>
            <p:nvSpPr>
              <p:cNvPr id="61474"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5"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71" name="Group 55"/>
            <p:cNvGrpSpPr>
              <a:grpSpLocks/>
            </p:cNvGrpSpPr>
            <p:nvPr/>
          </p:nvGrpSpPr>
          <p:grpSpPr bwMode="auto">
            <a:xfrm>
              <a:off x="1035" y="2296"/>
              <a:ext cx="216" cy="576"/>
              <a:chOff x="843" y="2880"/>
              <a:chExt cx="216" cy="576"/>
            </a:xfrm>
          </p:grpSpPr>
          <p:sp>
            <p:nvSpPr>
              <p:cNvPr id="61472"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3"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sp>
        <p:nvSpPr>
          <p:cNvPr id="61447" name="Oval 75"/>
          <p:cNvSpPr>
            <a:spLocks noChangeArrowheads="1"/>
          </p:cNvSpPr>
          <p:nvPr/>
        </p:nvSpPr>
        <p:spPr bwMode="auto">
          <a:xfrm>
            <a:off x="4191000" y="1865313"/>
            <a:ext cx="206375" cy="192087"/>
          </a:xfrm>
          <a:prstGeom prst="ellipse">
            <a:avLst/>
          </a:prstGeom>
          <a:solidFill>
            <a:schemeClr val="tx1"/>
          </a:solidFill>
          <a:ln w="28575">
            <a:solidFill>
              <a:srgbClr val="002060"/>
            </a:solidFill>
            <a:round/>
            <a:headEnd/>
            <a:tailEnd/>
          </a:ln>
        </p:spPr>
        <p:txBody>
          <a:bodyPr wrap="none" anchor="ctr"/>
          <a:lstStyle/>
          <a:p>
            <a:endParaRPr lang="en-GB" sz="1400"/>
          </a:p>
        </p:txBody>
      </p:sp>
      <p:sp>
        <p:nvSpPr>
          <p:cNvPr id="75" name="Line 8"/>
          <p:cNvSpPr>
            <a:spLocks noChangeShapeType="1"/>
          </p:cNvSpPr>
          <p:nvPr/>
        </p:nvSpPr>
        <p:spPr bwMode="auto">
          <a:xfrm flipV="1">
            <a:off x="1138238" y="4579938"/>
            <a:ext cx="0" cy="182880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76" name="Line 9"/>
          <p:cNvSpPr>
            <a:spLocks noChangeShapeType="1"/>
          </p:cNvSpPr>
          <p:nvPr/>
        </p:nvSpPr>
        <p:spPr bwMode="auto">
          <a:xfrm>
            <a:off x="1131888" y="6399213"/>
            <a:ext cx="4540250" cy="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61450" name="Freeform 10"/>
          <p:cNvSpPr>
            <a:spLocks/>
          </p:cNvSpPr>
          <p:nvPr/>
        </p:nvSpPr>
        <p:spPr bwMode="auto">
          <a:xfrm>
            <a:off x="20240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1" name="Freeform 10"/>
          <p:cNvSpPr>
            <a:spLocks/>
          </p:cNvSpPr>
          <p:nvPr/>
        </p:nvSpPr>
        <p:spPr bwMode="auto">
          <a:xfrm>
            <a:off x="2427288"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2" name="Freeform 10"/>
          <p:cNvSpPr>
            <a:spLocks/>
          </p:cNvSpPr>
          <p:nvPr/>
        </p:nvSpPr>
        <p:spPr bwMode="auto">
          <a:xfrm>
            <a:off x="27352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3" name="Freeform 10"/>
          <p:cNvSpPr>
            <a:spLocks/>
          </p:cNvSpPr>
          <p:nvPr/>
        </p:nvSpPr>
        <p:spPr bwMode="auto">
          <a:xfrm>
            <a:off x="30273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4" name="Freeform 82"/>
          <p:cNvSpPr>
            <a:spLocks/>
          </p:cNvSpPr>
          <p:nvPr/>
        </p:nvSpPr>
        <p:spPr bwMode="auto">
          <a:xfrm>
            <a:off x="1979613" y="4502150"/>
            <a:ext cx="2490787" cy="1770063"/>
          </a:xfrm>
          <a:custGeom>
            <a:avLst/>
            <a:gdLst>
              <a:gd name="T0" fmla="*/ 0 w 15960436"/>
              <a:gd name="T1" fmla="*/ 276122 h 11346872"/>
              <a:gd name="T2" fmla="*/ 80982 w 15960436"/>
              <a:gd name="T3" fmla="*/ 270053 h 11346872"/>
              <a:gd name="T4" fmla="*/ 117424 w 15960436"/>
              <a:gd name="T5" fmla="*/ 261962 h 11346872"/>
              <a:gd name="T6" fmla="*/ 143743 w 15960436"/>
              <a:gd name="T7" fmla="*/ 241733 h 11346872"/>
              <a:gd name="T8" fmla="*/ 163988 w 15960436"/>
              <a:gd name="T9" fmla="*/ 195207 h 11346872"/>
              <a:gd name="T10" fmla="*/ 186258 w 15960436"/>
              <a:gd name="T11" fmla="*/ 35400 h 11346872"/>
              <a:gd name="T12" fmla="*/ 194356 w 15960436"/>
              <a:gd name="T13" fmla="*/ 1011 h 11346872"/>
              <a:gd name="T14" fmla="*/ 202454 w 15960436"/>
              <a:gd name="T15" fmla="*/ 41469 h 11346872"/>
              <a:gd name="T16" fmla="*/ 222700 w 15960436"/>
              <a:gd name="T17" fmla="*/ 193184 h 11346872"/>
              <a:gd name="T18" fmla="*/ 236872 w 15960436"/>
              <a:gd name="T19" fmla="*/ 227573 h 11346872"/>
              <a:gd name="T20" fmla="*/ 249019 w 15960436"/>
              <a:gd name="T21" fmla="*/ 245779 h 11346872"/>
              <a:gd name="T22" fmla="*/ 271289 w 15960436"/>
              <a:gd name="T23" fmla="*/ 259939 h 11346872"/>
              <a:gd name="T24" fmla="*/ 317853 w 15960436"/>
              <a:gd name="T25" fmla="*/ 272076 h 11346872"/>
              <a:gd name="T26" fmla="*/ 388712 w 15960436"/>
              <a:gd name="T27" fmla="*/ 274099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60436"/>
              <a:gd name="T43" fmla="*/ 0 h 11346872"/>
              <a:gd name="T44" fmla="*/ 15960436 w 15960436"/>
              <a:gd name="T45" fmla="*/ 11346872 h 113468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a:p>
        </p:txBody>
      </p:sp>
      <p:sp>
        <p:nvSpPr>
          <p:cNvPr id="61455" name="TextBox 85"/>
          <p:cNvSpPr txBox="1">
            <a:spLocks noChangeArrowheads="1"/>
          </p:cNvSpPr>
          <p:nvPr/>
        </p:nvSpPr>
        <p:spPr bwMode="auto">
          <a:xfrm flipV="1">
            <a:off x="666750" y="4573588"/>
            <a:ext cx="400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P(</a:t>
            </a:r>
            <a:r>
              <a:rPr lang="en-US" sz="1400">
                <a:latin typeface="Times New Roman" charset="0"/>
              </a:rPr>
              <a:t>v</a:t>
            </a:r>
            <a:r>
              <a:rPr lang="en-GB" sz="1400">
                <a:latin typeface="Times New Roman" charset="0"/>
              </a:rPr>
              <a:t>)]</a:t>
            </a:r>
          </a:p>
        </p:txBody>
      </p:sp>
      <p:sp>
        <p:nvSpPr>
          <p:cNvPr id="61456" name="TextBox 86"/>
          <p:cNvSpPr txBox="1">
            <a:spLocks noChangeArrowheads="1"/>
          </p:cNvSpPr>
          <p:nvPr/>
        </p:nvSpPr>
        <p:spPr bwMode="auto">
          <a:xfrm>
            <a:off x="2924175" y="6503988"/>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a:t>
            </a:r>
          </a:p>
        </p:txBody>
      </p:sp>
      <p:cxnSp>
        <p:nvCxnSpPr>
          <p:cNvPr id="88" name="Straight Connector 87"/>
          <p:cNvCxnSpPr/>
          <p:nvPr/>
        </p:nvCxnSpPr>
        <p:spPr>
          <a:xfrm rot="5400000">
            <a:off x="-493713"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1562100"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459" name="Freeform 10"/>
          <p:cNvSpPr>
            <a:spLocks/>
          </p:cNvSpPr>
          <p:nvPr/>
        </p:nvSpPr>
        <p:spPr bwMode="auto">
          <a:xfrm>
            <a:off x="3346450" y="477520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60" name="Oval 100"/>
          <p:cNvSpPr>
            <a:spLocks noChangeArrowheads="1"/>
          </p:cNvSpPr>
          <p:nvPr/>
        </p:nvSpPr>
        <p:spPr bwMode="auto">
          <a:xfrm>
            <a:off x="1676400" y="4071938"/>
            <a:ext cx="579438"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GB" sz="2000" b="1" baseline="-25000">
                <a:solidFill>
                  <a:srgbClr val="3333CC"/>
                </a:solidFill>
                <a:latin typeface="Calibri" charset="0"/>
              </a:rPr>
              <a:t>b</a:t>
            </a:r>
          </a:p>
        </p:txBody>
      </p:sp>
      <p:sp>
        <p:nvSpPr>
          <p:cNvPr id="61461" name="Oval 102"/>
          <p:cNvSpPr>
            <a:spLocks noChangeArrowheads="1"/>
          </p:cNvSpPr>
          <p:nvPr/>
        </p:nvSpPr>
        <p:spPr bwMode="auto">
          <a:xfrm>
            <a:off x="370681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US" sz="2000" b="1" baseline="-25000">
                <a:solidFill>
                  <a:srgbClr val="3333CC"/>
                </a:solidFill>
                <a:latin typeface="Calibri" charset="0"/>
              </a:rPr>
              <a:t>h</a:t>
            </a:r>
            <a:endParaRPr lang="en-GB" sz="2000" b="1" baseline="-25000">
              <a:solidFill>
                <a:srgbClr val="3333CC"/>
              </a:solidFill>
              <a:latin typeface="Calibri" charset="0"/>
            </a:endParaRPr>
          </a:p>
        </p:txBody>
      </p:sp>
      <p:sp>
        <p:nvSpPr>
          <p:cNvPr id="61462" name="AutoShape 79"/>
          <p:cNvSpPr>
            <a:spLocks noChangeArrowheads="1"/>
          </p:cNvSpPr>
          <p:nvPr/>
        </p:nvSpPr>
        <p:spPr bwMode="auto">
          <a:xfrm rot="-4775912">
            <a:off x="2709862" y="17192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3" name="AutoShape 80"/>
          <p:cNvSpPr>
            <a:spLocks noChangeArrowheads="1"/>
          </p:cNvSpPr>
          <p:nvPr/>
        </p:nvSpPr>
        <p:spPr bwMode="auto">
          <a:xfrm rot="-4292644">
            <a:off x="2100262" y="1481138"/>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4" name="AutoShape 81"/>
          <p:cNvSpPr>
            <a:spLocks noChangeArrowheads="1"/>
          </p:cNvSpPr>
          <p:nvPr/>
        </p:nvSpPr>
        <p:spPr bwMode="auto">
          <a:xfrm rot="-6325830">
            <a:off x="6062662" y="1633538"/>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5" name="AutoShape 82"/>
          <p:cNvSpPr>
            <a:spLocks noChangeArrowheads="1"/>
          </p:cNvSpPr>
          <p:nvPr/>
        </p:nvSpPr>
        <p:spPr bwMode="auto">
          <a:xfrm rot="-7093142">
            <a:off x="6443662" y="1404938"/>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6" name="Freeform 10"/>
          <p:cNvSpPr>
            <a:spLocks/>
          </p:cNvSpPr>
          <p:nvPr/>
        </p:nvSpPr>
        <p:spPr bwMode="auto">
          <a:xfrm>
            <a:off x="1600200" y="4767263"/>
            <a:ext cx="1250950" cy="1481137"/>
          </a:xfrm>
          <a:custGeom>
            <a:avLst/>
            <a:gdLst>
              <a:gd name="T0" fmla="*/ 0 w 13194"/>
              <a:gd name="T1" fmla="*/ 211733116 h 10361"/>
              <a:gd name="T2" fmla="*/ 62035325 w 13194"/>
              <a:gd name="T3" fmla="*/ 572241 h 10361"/>
              <a:gd name="T4" fmla="*/ 118605116 w 13194"/>
              <a:gd name="T5" fmla="*/ 20823862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67" name="Freeform 10"/>
          <p:cNvSpPr>
            <a:spLocks/>
          </p:cNvSpPr>
          <p:nvPr/>
        </p:nvSpPr>
        <p:spPr bwMode="auto">
          <a:xfrm>
            <a:off x="1295400" y="4767263"/>
            <a:ext cx="1250950" cy="1481137"/>
          </a:xfrm>
          <a:custGeom>
            <a:avLst/>
            <a:gdLst>
              <a:gd name="T0" fmla="*/ 0 w 13194"/>
              <a:gd name="T1" fmla="*/ 211733116 h 10361"/>
              <a:gd name="T2" fmla="*/ 62035325 w 13194"/>
              <a:gd name="T3" fmla="*/ 572241 h 10361"/>
              <a:gd name="T4" fmla="*/ 118605116 w 13194"/>
              <a:gd name="T5" fmla="*/ 20823862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Tree>
    <p:extLst>
      <p:ext uri="{BB962C8B-B14F-4D97-AF65-F5344CB8AC3E}">
        <p14:creationId xmlns:p14="http://schemas.microsoft.com/office/powerpoint/2010/main" val="31164577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16"/>
          <p:cNvSpPr>
            <a:spLocks noChangeArrowheads="1"/>
          </p:cNvSpPr>
          <p:nvPr/>
        </p:nvSpPr>
        <p:spPr bwMode="auto">
          <a:xfrm>
            <a:off x="1001713" y="1027113"/>
            <a:ext cx="6713537" cy="19367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sz="1800"/>
          </a:p>
        </p:txBody>
      </p:sp>
      <p:grpSp>
        <p:nvGrpSpPr>
          <p:cNvPr id="63491" name="Group 45"/>
          <p:cNvGrpSpPr>
            <a:grpSpLocks/>
          </p:cNvGrpSpPr>
          <p:nvPr/>
        </p:nvGrpSpPr>
        <p:grpSpPr bwMode="auto">
          <a:xfrm flipH="1">
            <a:off x="4456113" y="1208088"/>
            <a:ext cx="974725" cy="1563687"/>
            <a:chOff x="899" y="2296"/>
            <a:chExt cx="496" cy="1032"/>
          </a:xfrm>
        </p:grpSpPr>
        <p:grpSp>
          <p:nvGrpSpPr>
            <p:cNvPr id="63551" name="Group 46"/>
            <p:cNvGrpSpPr>
              <a:grpSpLocks/>
            </p:cNvGrpSpPr>
            <p:nvPr/>
          </p:nvGrpSpPr>
          <p:grpSpPr bwMode="auto">
            <a:xfrm>
              <a:off x="899" y="2512"/>
              <a:ext cx="216" cy="576"/>
              <a:chOff x="843" y="2880"/>
              <a:chExt cx="216" cy="576"/>
            </a:xfrm>
          </p:grpSpPr>
          <p:sp>
            <p:nvSpPr>
              <p:cNvPr id="63561"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62"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52" name="Group 49"/>
            <p:cNvGrpSpPr>
              <a:grpSpLocks/>
            </p:cNvGrpSpPr>
            <p:nvPr/>
          </p:nvGrpSpPr>
          <p:grpSpPr bwMode="auto">
            <a:xfrm>
              <a:off x="1035" y="2752"/>
              <a:ext cx="216" cy="576"/>
              <a:chOff x="843" y="2880"/>
              <a:chExt cx="216" cy="576"/>
            </a:xfrm>
          </p:grpSpPr>
          <p:sp>
            <p:nvSpPr>
              <p:cNvPr id="63559"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60"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53" name="Group 52"/>
            <p:cNvGrpSpPr>
              <a:grpSpLocks/>
            </p:cNvGrpSpPr>
            <p:nvPr/>
          </p:nvGrpSpPr>
          <p:grpSpPr bwMode="auto">
            <a:xfrm>
              <a:off x="1179" y="2520"/>
              <a:ext cx="216" cy="576"/>
              <a:chOff x="843" y="2880"/>
              <a:chExt cx="216" cy="576"/>
            </a:xfrm>
          </p:grpSpPr>
          <p:sp>
            <p:nvSpPr>
              <p:cNvPr id="63557"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58"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54" name="Group 55"/>
            <p:cNvGrpSpPr>
              <a:grpSpLocks/>
            </p:cNvGrpSpPr>
            <p:nvPr/>
          </p:nvGrpSpPr>
          <p:grpSpPr bwMode="auto">
            <a:xfrm>
              <a:off x="1035" y="2296"/>
              <a:ext cx="216" cy="576"/>
              <a:chOff x="843" y="2880"/>
              <a:chExt cx="216" cy="576"/>
            </a:xfrm>
          </p:grpSpPr>
          <p:sp>
            <p:nvSpPr>
              <p:cNvPr id="63555"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56"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3492" name="Group 45"/>
          <p:cNvGrpSpPr>
            <a:grpSpLocks/>
          </p:cNvGrpSpPr>
          <p:nvPr/>
        </p:nvGrpSpPr>
        <p:grpSpPr bwMode="auto">
          <a:xfrm flipH="1">
            <a:off x="3157538" y="1203325"/>
            <a:ext cx="974725" cy="1563688"/>
            <a:chOff x="899" y="2296"/>
            <a:chExt cx="496" cy="1032"/>
          </a:xfrm>
        </p:grpSpPr>
        <p:grpSp>
          <p:nvGrpSpPr>
            <p:cNvPr id="63539" name="Group 46"/>
            <p:cNvGrpSpPr>
              <a:grpSpLocks/>
            </p:cNvGrpSpPr>
            <p:nvPr/>
          </p:nvGrpSpPr>
          <p:grpSpPr bwMode="auto">
            <a:xfrm>
              <a:off x="899" y="2512"/>
              <a:ext cx="216" cy="576"/>
              <a:chOff x="843" y="2880"/>
              <a:chExt cx="216" cy="576"/>
            </a:xfrm>
          </p:grpSpPr>
          <p:sp>
            <p:nvSpPr>
              <p:cNvPr id="63549"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50"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40" name="Group 49"/>
            <p:cNvGrpSpPr>
              <a:grpSpLocks/>
            </p:cNvGrpSpPr>
            <p:nvPr/>
          </p:nvGrpSpPr>
          <p:grpSpPr bwMode="auto">
            <a:xfrm>
              <a:off x="1035" y="2752"/>
              <a:ext cx="216" cy="576"/>
              <a:chOff x="843" y="2880"/>
              <a:chExt cx="216" cy="576"/>
            </a:xfrm>
          </p:grpSpPr>
          <p:sp>
            <p:nvSpPr>
              <p:cNvPr id="63547"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48"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41" name="Group 52"/>
            <p:cNvGrpSpPr>
              <a:grpSpLocks/>
            </p:cNvGrpSpPr>
            <p:nvPr/>
          </p:nvGrpSpPr>
          <p:grpSpPr bwMode="auto">
            <a:xfrm>
              <a:off x="1179" y="2520"/>
              <a:ext cx="216" cy="576"/>
              <a:chOff x="843" y="2880"/>
              <a:chExt cx="216" cy="576"/>
            </a:xfrm>
          </p:grpSpPr>
          <p:sp>
            <p:nvSpPr>
              <p:cNvPr id="63545"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46"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42" name="Group 55"/>
            <p:cNvGrpSpPr>
              <a:grpSpLocks/>
            </p:cNvGrpSpPr>
            <p:nvPr/>
          </p:nvGrpSpPr>
          <p:grpSpPr bwMode="auto">
            <a:xfrm>
              <a:off x="1035" y="2296"/>
              <a:ext cx="216" cy="576"/>
              <a:chOff x="843" y="2880"/>
              <a:chExt cx="216" cy="576"/>
            </a:xfrm>
          </p:grpSpPr>
          <p:sp>
            <p:nvSpPr>
              <p:cNvPr id="63543"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44"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3493" name="Group 17"/>
          <p:cNvGrpSpPr>
            <a:grpSpLocks/>
          </p:cNvGrpSpPr>
          <p:nvPr/>
        </p:nvGrpSpPr>
        <p:grpSpPr bwMode="auto">
          <a:xfrm>
            <a:off x="5105400" y="515938"/>
            <a:ext cx="979488" cy="2776537"/>
            <a:chOff x="899" y="2296"/>
            <a:chExt cx="496" cy="1032"/>
          </a:xfrm>
        </p:grpSpPr>
        <p:grpSp>
          <p:nvGrpSpPr>
            <p:cNvPr id="63527" name="Group 18"/>
            <p:cNvGrpSpPr>
              <a:grpSpLocks/>
            </p:cNvGrpSpPr>
            <p:nvPr/>
          </p:nvGrpSpPr>
          <p:grpSpPr bwMode="auto">
            <a:xfrm>
              <a:off x="899" y="2512"/>
              <a:ext cx="216" cy="576"/>
              <a:chOff x="843" y="2880"/>
              <a:chExt cx="216" cy="576"/>
            </a:xfrm>
          </p:grpSpPr>
          <p:sp>
            <p:nvSpPr>
              <p:cNvPr id="63537" name="Freeform 19"/>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8" name="Freeform 20"/>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28" name="Group 21"/>
            <p:cNvGrpSpPr>
              <a:grpSpLocks/>
            </p:cNvGrpSpPr>
            <p:nvPr/>
          </p:nvGrpSpPr>
          <p:grpSpPr bwMode="auto">
            <a:xfrm>
              <a:off x="1035" y="2752"/>
              <a:ext cx="216" cy="576"/>
              <a:chOff x="843" y="2880"/>
              <a:chExt cx="216" cy="576"/>
            </a:xfrm>
          </p:grpSpPr>
          <p:sp>
            <p:nvSpPr>
              <p:cNvPr id="63535" name="Freeform 22"/>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6" name="Freeform 23"/>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29" name="Group 24"/>
            <p:cNvGrpSpPr>
              <a:grpSpLocks/>
            </p:cNvGrpSpPr>
            <p:nvPr/>
          </p:nvGrpSpPr>
          <p:grpSpPr bwMode="auto">
            <a:xfrm>
              <a:off x="1179" y="2520"/>
              <a:ext cx="216" cy="576"/>
              <a:chOff x="843" y="2880"/>
              <a:chExt cx="216" cy="576"/>
            </a:xfrm>
          </p:grpSpPr>
          <p:sp>
            <p:nvSpPr>
              <p:cNvPr id="63533" name="Freeform 25"/>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4" name="Freeform 26"/>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30" name="Group 27"/>
            <p:cNvGrpSpPr>
              <a:grpSpLocks/>
            </p:cNvGrpSpPr>
            <p:nvPr/>
          </p:nvGrpSpPr>
          <p:grpSpPr bwMode="auto">
            <a:xfrm>
              <a:off x="1035" y="2296"/>
              <a:ext cx="216" cy="576"/>
              <a:chOff x="843" y="2880"/>
              <a:chExt cx="216" cy="576"/>
            </a:xfrm>
          </p:grpSpPr>
          <p:sp>
            <p:nvSpPr>
              <p:cNvPr id="63531" name="Freeform 28"/>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2" name="Freeform 29"/>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3494" name="Group 45"/>
          <p:cNvGrpSpPr>
            <a:grpSpLocks/>
          </p:cNvGrpSpPr>
          <p:nvPr/>
        </p:nvGrpSpPr>
        <p:grpSpPr bwMode="auto">
          <a:xfrm flipH="1">
            <a:off x="2667000" y="500063"/>
            <a:ext cx="1063625" cy="2776537"/>
            <a:chOff x="899" y="2296"/>
            <a:chExt cx="496" cy="1032"/>
          </a:xfrm>
        </p:grpSpPr>
        <p:grpSp>
          <p:nvGrpSpPr>
            <p:cNvPr id="63515" name="Group 46"/>
            <p:cNvGrpSpPr>
              <a:grpSpLocks/>
            </p:cNvGrpSpPr>
            <p:nvPr/>
          </p:nvGrpSpPr>
          <p:grpSpPr bwMode="auto">
            <a:xfrm>
              <a:off x="899" y="2512"/>
              <a:ext cx="216" cy="576"/>
              <a:chOff x="843" y="2880"/>
              <a:chExt cx="216" cy="576"/>
            </a:xfrm>
          </p:grpSpPr>
          <p:sp>
            <p:nvSpPr>
              <p:cNvPr id="63525"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6"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16" name="Group 49"/>
            <p:cNvGrpSpPr>
              <a:grpSpLocks/>
            </p:cNvGrpSpPr>
            <p:nvPr/>
          </p:nvGrpSpPr>
          <p:grpSpPr bwMode="auto">
            <a:xfrm>
              <a:off x="1035" y="2752"/>
              <a:ext cx="216" cy="576"/>
              <a:chOff x="843" y="2880"/>
              <a:chExt cx="216" cy="576"/>
            </a:xfrm>
          </p:grpSpPr>
          <p:sp>
            <p:nvSpPr>
              <p:cNvPr id="63523"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4"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17" name="Group 52"/>
            <p:cNvGrpSpPr>
              <a:grpSpLocks/>
            </p:cNvGrpSpPr>
            <p:nvPr/>
          </p:nvGrpSpPr>
          <p:grpSpPr bwMode="auto">
            <a:xfrm>
              <a:off x="1179" y="2520"/>
              <a:ext cx="216" cy="576"/>
              <a:chOff x="843" y="2880"/>
              <a:chExt cx="216" cy="576"/>
            </a:xfrm>
          </p:grpSpPr>
          <p:sp>
            <p:nvSpPr>
              <p:cNvPr id="63521"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2"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18" name="Group 55"/>
            <p:cNvGrpSpPr>
              <a:grpSpLocks/>
            </p:cNvGrpSpPr>
            <p:nvPr/>
          </p:nvGrpSpPr>
          <p:grpSpPr bwMode="auto">
            <a:xfrm>
              <a:off x="1035" y="2296"/>
              <a:ext cx="216" cy="576"/>
              <a:chOff x="843" y="2880"/>
              <a:chExt cx="216" cy="576"/>
            </a:xfrm>
          </p:grpSpPr>
          <p:sp>
            <p:nvSpPr>
              <p:cNvPr id="63519"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0"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sp>
        <p:nvSpPr>
          <p:cNvPr id="63495" name="AutoShape 71"/>
          <p:cNvSpPr>
            <a:spLocks noChangeArrowheads="1"/>
          </p:cNvSpPr>
          <p:nvPr/>
        </p:nvSpPr>
        <p:spPr bwMode="auto">
          <a:xfrm rot="16934371" flipV="1">
            <a:off x="2937669" y="851694"/>
            <a:ext cx="792162" cy="3232150"/>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63496" name="AutoShape 72"/>
          <p:cNvSpPr>
            <a:spLocks noChangeArrowheads="1"/>
          </p:cNvSpPr>
          <p:nvPr/>
        </p:nvSpPr>
        <p:spPr bwMode="auto">
          <a:xfrm rot="15516024" flipV="1">
            <a:off x="5210969" y="754856"/>
            <a:ext cx="657225" cy="3567113"/>
          </a:xfrm>
          <a:prstGeom prst="moon">
            <a:avLst>
              <a:gd name="adj" fmla="val 7294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sz="1400"/>
          </a:p>
        </p:txBody>
      </p:sp>
      <p:sp>
        <p:nvSpPr>
          <p:cNvPr id="63497" name="AutoShape 74"/>
          <p:cNvSpPr>
            <a:spLocks noChangeArrowheads="1"/>
          </p:cNvSpPr>
          <p:nvPr/>
        </p:nvSpPr>
        <p:spPr bwMode="auto">
          <a:xfrm rot="16934371" flipV="1">
            <a:off x="2561432" y="861219"/>
            <a:ext cx="654050" cy="320833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75" name="Line 8"/>
          <p:cNvSpPr>
            <a:spLocks noChangeShapeType="1"/>
          </p:cNvSpPr>
          <p:nvPr/>
        </p:nvSpPr>
        <p:spPr bwMode="auto">
          <a:xfrm flipV="1">
            <a:off x="1138238" y="4579938"/>
            <a:ext cx="0" cy="1828800"/>
          </a:xfrm>
          <a:prstGeom prst="line">
            <a:avLst/>
          </a:prstGeom>
          <a:noFill/>
          <a:ln w="28575">
            <a:solidFill>
              <a:schemeClr val="tx1"/>
            </a:solidFill>
            <a:round/>
            <a:headEnd/>
            <a:tailEnd type="triangle" w="med" len="med"/>
          </a:ln>
          <a:effectLst/>
        </p:spPr>
        <p:txBody>
          <a:bodyPr/>
          <a:lstStyle/>
          <a:p>
            <a:pPr>
              <a:defRPr/>
            </a:pPr>
            <a:endParaRPr lang="en-GB" sz="1400">
              <a:solidFill>
                <a:srgbClr val="00B0F0"/>
              </a:solidFill>
              <a:latin typeface="+mn-lt"/>
              <a:ea typeface="+mn-ea"/>
              <a:cs typeface="ＭＳ Ｐゴシック" charset="-128"/>
            </a:endParaRPr>
          </a:p>
        </p:txBody>
      </p:sp>
      <p:sp>
        <p:nvSpPr>
          <p:cNvPr id="76" name="Line 9"/>
          <p:cNvSpPr>
            <a:spLocks noChangeShapeType="1"/>
          </p:cNvSpPr>
          <p:nvPr/>
        </p:nvSpPr>
        <p:spPr bwMode="auto">
          <a:xfrm>
            <a:off x="1131888" y="6399213"/>
            <a:ext cx="4540250" cy="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63500" name="Freeform 10"/>
          <p:cNvSpPr>
            <a:spLocks/>
          </p:cNvSpPr>
          <p:nvPr/>
        </p:nvSpPr>
        <p:spPr bwMode="auto">
          <a:xfrm>
            <a:off x="20240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1" name="Freeform 10"/>
          <p:cNvSpPr>
            <a:spLocks/>
          </p:cNvSpPr>
          <p:nvPr/>
        </p:nvSpPr>
        <p:spPr bwMode="auto">
          <a:xfrm>
            <a:off x="2427288"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2" name="Freeform 10"/>
          <p:cNvSpPr>
            <a:spLocks/>
          </p:cNvSpPr>
          <p:nvPr/>
        </p:nvSpPr>
        <p:spPr bwMode="auto">
          <a:xfrm>
            <a:off x="27352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3" name="Freeform 10"/>
          <p:cNvSpPr>
            <a:spLocks/>
          </p:cNvSpPr>
          <p:nvPr/>
        </p:nvSpPr>
        <p:spPr bwMode="auto">
          <a:xfrm>
            <a:off x="30273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4" name="Freeform 82"/>
          <p:cNvSpPr>
            <a:spLocks/>
          </p:cNvSpPr>
          <p:nvPr/>
        </p:nvSpPr>
        <p:spPr bwMode="auto">
          <a:xfrm>
            <a:off x="2281238" y="4502150"/>
            <a:ext cx="2490787" cy="1770063"/>
          </a:xfrm>
          <a:custGeom>
            <a:avLst/>
            <a:gdLst>
              <a:gd name="T0" fmla="*/ 0 w 15960436"/>
              <a:gd name="T1" fmla="*/ 276122 h 11346872"/>
              <a:gd name="T2" fmla="*/ 80982 w 15960436"/>
              <a:gd name="T3" fmla="*/ 270053 h 11346872"/>
              <a:gd name="T4" fmla="*/ 117424 w 15960436"/>
              <a:gd name="T5" fmla="*/ 261962 h 11346872"/>
              <a:gd name="T6" fmla="*/ 143743 w 15960436"/>
              <a:gd name="T7" fmla="*/ 241733 h 11346872"/>
              <a:gd name="T8" fmla="*/ 163988 w 15960436"/>
              <a:gd name="T9" fmla="*/ 195207 h 11346872"/>
              <a:gd name="T10" fmla="*/ 186258 w 15960436"/>
              <a:gd name="T11" fmla="*/ 35400 h 11346872"/>
              <a:gd name="T12" fmla="*/ 194356 w 15960436"/>
              <a:gd name="T13" fmla="*/ 1011 h 11346872"/>
              <a:gd name="T14" fmla="*/ 202454 w 15960436"/>
              <a:gd name="T15" fmla="*/ 41469 h 11346872"/>
              <a:gd name="T16" fmla="*/ 222700 w 15960436"/>
              <a:gd name="T17" fmla="*/ 193184 h 11346872"/>
              <a:gd name="T18" fmla="*/ 236872 w 15960436"/>
              <a:gd name="T19" fmla="*/ 227573 h 11346872"/>
              <a:gd name="T20" fmla="*/ 249019 w 15960436"/>
              <a:gd name="T21" fmla="*/ 245779 h 11346872"/>
              <a:gd name="T22" fmla="*/ 271289 w 15960436"/>
              <a:gd name="T23" fmla="*/ 259939 h 11346872"/>
              <a:gd name="T24" fmla="*/ 317853 w 15960436"/>
              <a:gd name="T25" fmla="*/ 272076 h 11346872"/>
              <a:gd name="T26" fmla="*/ 388712 w 15960436"/>
              <a:gd name="T27" fmla="*/ 274099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60436"/>
              <a:gd name="T43" fmla="*/ 0 h 11346872"/>
              <a:gd name="T44" fmla="*/ 15960436 w 15960436"/>
              <a:gd name="T45" fmla="*/ 11346872 h 113468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a:p>
        </p:txBody>
      </p:sp>
      <p:cxnSp>
        <p:nvCxnSpPr>
          <p:cNvPr id="89" name="Straight Connector 88"/>
          <p:cNvCxnSpPr/>
          <p:nvPr/>
        </p:nvCxnSpPr>
        <p:spPr>
          <a:xfrm rot="5400000">
            <a:off x="268287"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1562100"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507" name="Freeform 10"/>
          <p:cNvSpPr>
            <a:spLocks/>
          </p:cNvSpPr>
          <p:nvPr/>
        </p:nvSpPr>
        <p:spPr bwMode="auto">
          <a:xfrm>
            <a:off x="3346450" y="477520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8" name="AutoShape 87"/>
          <p:cNvSpPr>
            <a:spLocks noChangeArrowheads="1"/>
          </p:cNvSpPr>
          <p:nvPr/>
        </p:nvSpPr>
        <p:spPr bwMode="auto">
          <a:xfrm rot="-6300871">
            <a:off x="6140450" y="15668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3509" name="AutoShape 88"/>
          <p:cNvSpPr>
            <a:spLocks noChangeArrowheads="1"/>
          </p:cNvSpPr>
          <p:nvPr/>
        </p:nvSpPr>
        <p:spPr bwMode="auto">
          <a:xfrm rot="-5139847">
            <a:off x="2709862" y="16430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3510" name="Oval 100"/>
          <p:cNvSpPr>
            <a:spLocks noChangeArrowheads="1"/>
          </p:cNvSpPr>
          <p:nvPr/>
        </p:nvSpPr>
        <p:spPr bwMode="auto">
          <a:xfrm>
            <a:off x="2438400" y="4071938"/>
            <a:ext cx="579438"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GB" sz="2000" b="1" baseline="-25000">
                <a:solidFill>
                  <a:srgbClr val="3333CC"/>
                </a:solidFill>
                <a:latin typeface="Calibri" charset="0"/>
              </a:rPr>
              <a:t>b</a:t>
            </a:r>
          </a:p>
        </p:txBody>
      </p:sp>
      <p:sp>
        <p:nvSpPr>
          <p:cNvPr id="63511" name="Oval 102"/>
          <p:cNvSpPr>
            <a:spLocks noChangeArrowheads="1"/>
          </p:cNvSpPr>
          <p:nvPr/>
        </p:nvSpPr>
        <p:spPr bwMode="auto">
          <a:xfrm>
            <a:off x="370681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US" sz="2000" b="1" baseline="-25000">
                <a:solidFill>
                  <a:srgbClr val="3333CC"/>
                </a:solidFill>
                <a:latin typeface="Calibri" charset="0"/>
              </a:rPr>
              <a:t>h</a:t>
            </a:r>
            <a:endParaRPr lang="en-GB" sz="2000" b="1" baseline="-25000">
              <a:solidFill>
                <a:srgbClr val="3333CC"/>
              </a:solidFill>
              <a:latin typeface="Calibri" charset="0"/>
            </a:endParaRPr>
          </a:p>
        </p:txBody>
      </p:sp>
      <p:sp>
        <p:nvSpPr>
          <p:cNvPr id="63512" name="Oval 75"/>
          <p:cNvSpPr>
            <a:spLocks noChangeArrowheads="1"/>
          </p:cNvSpPr>
          <p:nvPr/>
        </p:nvSpPr>
        <p:spPr bwMode="auto">
          <a:xfrm>
            <a:off x="4191000" y="1865313"/>
            <a:ext cx="206375" cy="192087"/>
          </a:xfrm>
          <a:prstGeom prst="ellipse">
            <a:avLst/>
          </a:prstGeom>
          <a:solidFill>
            <a:schemeClr val="tx1"/>
          </a:solidFill>
          <a:ln w="28575">
            <a:solidFill>
              <a:srgbClr val="002060"/>
            </a:solidFill>
            <a:round/>
            <a:headEnd/>
            <a:tailEnd/>
          </a:ln>
        </p:spPr>
        <p:txBody>
          <a:bodyPr wrap="none" anchor="ctr"/>
          <a:lstStyle/>
          <a:p>
            <a:endParaRPr lang="en-GB" sz="1400"/>
          </a:p>
        </p:txBody>
      </p:sp>
      <p:sp>
        <p:nvSpPr>
          <p:cNvPr id="63513" name="TextBox 92"/>
          <p:cNvSpPr txBox="1">
            <a:spLocks noChangeArrowheads="1"/>
          </p:cNvSpPr>
          <p:nvPr/>
        </p:nvSpPr>
        <p:spPr bwMode="auto">
          <a:xfrm flipV="1">
            <a:off x="666750" y="4573588"/>
            <a:ext cx="400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P(</a:t>
            </a:r>
            <a:r>
              <a:rPr lang="en-US" sz="1400">
                <a:latin typeface="Times New Roman" charset="0"/>
              </a:rPr>
              <a:t>v</a:t>
            </a:r>
            <a:r>
              <a:rPr lang="en-GB" sz="1400">
                <a:latin typeface="Times New Roman" charset="0"/>
              </a:rPr>
              <a:t>)]</a:t>
            </a:r>
          </a:p>
        </p:txBody>
      </p:sp>
      <p:sp>
        <p:nvSpPr>
          <p:cNvPr id="63514" name="TextBox 93"/>
          <p:cNvSpPr txBox="1">
            <a:spLocks noChangeArrowheads="1"/>
          </p:cNvSpPr>
          <p:nvPr/>
        </p:nvSpPr>
        <p:spPr bwMode="auto">
          <a:xfrm>
            <a:off x="2924175" y="6503988"/>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a:t>
            </a:r>
          </a:p>
        </p:txBody>
      </p:sp>
    </p:spTree>
    <p:extLst>
      <p:ext uri="{BB962C8B-B14F-4D97-AF65-F5344CB8AC3E}">
        <p14:creationId xmlns:p14="http://schemas.microsoft.com/office/powerpoint/2010/main" val="34200956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16"/>
          <p:cNvSpPr>
            <a:spLocks noChangeArrowheads="1"/>
          </p:cNvSpPr>
          <p:nvPr/>
        </p:nvSpPr>
        <p:spPr bwMode="auto">
          <a:xfrm>
            <a:off x="1001713" y="1143000"/>
            <a:ext cx="6713537" cy="18208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sz="1800"/>
          </a:p>
        </p:txBody>
      </p:sp>
      <p:sp>
        <p:nvSpPr>
          <p:cNvPr id="65539" name="AutoShape 16"/>
          <p:cNvSpPr>
            <a:spLocks noChangeArrowheads="1"/>
          </p:cNvSpPr>
          <p:nvPr/>
        </p:nvSpPr>
        <p:spPr bwMode="auto">
          <a:xfrm>
            <a:off x="1552575" y="1552575"/>
            <a:ext cx="5610225" cy="885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40" name="AutoShape 71"/>
          <p:cNvSpPr>
            <a:spLocks noChangeArrowheads="1"/>
          </p:cNvSpPr>
          <p:nvPr/>
        </p:nvSpPr>
        <p:spPr bwMode="auto">
          <a:xfrm rot="16934371" flipV="1">
            <a:off x="2937669" y="851694"/>
            <a:ext cx="792162" cy="3232150"/>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65541" name="AutoShape 74"/>
          <p:cNvSpPr>
            <a:spLocks noChangeArrowheads="1"/>
          </p:cNvSpPr>
          <p:nvPr/>
        </p:nvSpPr>
        <p:spPr bwMode="auto">
          <a:xfrm rot="16934371" flipV="1">
            <a:off x="2561432" y="861219"/>
            <a:ext cx="654050" cy="320833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75" name="Line 8"/>
          <p:cNvSpPr>
            <a:spLocks noChangeShapeType="1"/>
          </p:cNvSpPr>
          <p:nvPr/>
        </p:nvSpPr>
        <p:spPr bwMode="auto">
          <a:xfrm flipV="1">
            <a:off x="1138238" y="4579938"/>
            <a:ext cx="0" cy="1828800"/>
          </a:xfrm>
          <a:prstGeom prst="line">
            <a:avLst/>
          </a:prstGeom>
          <a:noFill/>
          <a:ln w="28575">
            <a:solidFill>
              <a:schemeClr val="tx1"/>
            </a:solidFill>
            <a:round/>
            <a:headEnd/>
            <a:tailEnd type="triangle" w="med" len="med"/>
          </a:ln>
          <a:effectLst/>
        </p:spPr>
        <p:txBody>
          <a:bodyPr/>
          <a:lstStyle/>
          <a:p>
            <a:pPr>
              <a:defRPr/>
            </a:pPr>
            <a:endParaRPr lang="en-GB" sz="1400">
              <a:solidFill>
                <a:srgbClr val="00B0F0"/>
              </a:solidFill>
              <a:latin typeface="+mn-lt"/>
              <a:ea typeface="+mn-ea"/>
              <a:cs typeface="ＭＳ Ｐゴシック" charset="-128"/>
            </a:endParaRPr>
          </a:p>
        </p:txBody>
      </p:sp>
      <p:sp>
        <p:nvSpPr>
          <p:cNvPr id="76" name="Line 9"/>
          <p:cNvSpPr>
            <a:spLocks noChangeShapeType="1"/>
          </p:cNvSpPr>
          <p:nvPr/>
        </p:nvSpPr>
        <p:spPr bwMode="auto">
          <a:xfrm>
            <a:off x="1131888" y="6399213"/>
            <a:ext cx="4540250" cy="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65544" name="Freeform 10"/>
          <p:cNvSpPr>
            <a:spLocks/>
          </p:cNvSpPr>
          <p:nvPr/>
        </p:nvSpPr>
        <p:spPr bwMode="auto">
          <a:xfrm>
            <a:off x="2427288"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5545" name="Freeform 10"/>
          <p:cNvSpPr>
            <a:spLocks/>
          </p:cNvSpPr>
          <p:nvPr/>
        </p:nvSpPr>
        <p:spPr bwMode="auto">
          <a:xfrm>
            <a:off x="27352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5546" name="Freeform 10"/>
          <p:cNvSpPr>
            <a:spLocks/>
          </p:cNvSpPr>
          <p:nvPr/>
        </p:nvSpPr>
        <p:spPr bwMode="auto">
          <a:xfrm>
            <a:off x="30273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5547" name="Freeform 82"/>
          <p:cNvSpPr>
            <a:spLocks/>
          </p:cNvSpPr>
          <p:nvPr/>
        </p:nvSpPr>
        <p:spPr bwMode="auto">
          <a:xfrm>
            <a:off x="2462213" y="4502150"/>
            <a:ext cx="2490787" cy="1770063"/>
          </a:xfrm>
          <a:custGeom>
            <a:avLst/>
            <a:gdLst>
              <a:gd name="T0" fmla="*/ 0 w 15960436"/>
              <a:gd name="T1" fmla="*/ 276122 h 11346872"/>
              <a:gd name="T2" fmla="*/ 80982 w 15960436"/>
              <a:gd name="T3" fmla="*/ 270053 h 11346872"/>
              <a:gd name="T4" fmla="*/ 117424 w 15960436"/>
              <a:gd name="T5" fmla="*/ 261962 h 11346872"/>
              <a:gd name="T6" fmla="*/ 143743 w 15960436"/>
              <a:gd name="T7" fmla="*/ 241733 h 11346872"/>
              <a:gd name="T8" fmla="*/ 163988 w 15960436"/>
              <a:gd name="T9" fmla="*/ 195207 h 11346872"/>
              <a:gd name="T10" fmla="*/ 186258 w 15960436"/>
              <a:gd name="T11" fmla="*/ 35400 h 11346872"/>
              <a:gd name="T12" fmla="*/ 194356 w 15960436"/>
              <a:gd name="T13" fmla="*/ 1011 h 11346872"/>
              <a:gd name="T14" fmla="*/ 202454 w 15960436"/>
              <a:gd name="T15" fmla="*/ 41469 h 11346872"/>
              <a:gd name="T16" fmla="*/ 222700 w 15960436"/>
              <a:gd name="T17" fmla="*/ 193184 h 11346872"/>
              <a:gd name="T18" fmla="*/ 236872 w 15960436"/>
              <a:gd name="T19" fmla="*/ 227573 h 11346872"/>
              <a:gd name="T20" fmla="*/ 249019 w 15960436"/>
              <a:gd name="T21" fmla="*/ 245779 h 11346872"/>
              <a:gd name="T22" fmla="*/ 271289 w 15960436"/>
              <a:gd name="T23" fmla="*/ 259939 h 11346872"/>
              <a:gd name="T24" fmla="*/ 317853 w 15960436"/>
              <a:gd name="T25" fmla="*/ 272076 h 11346872"/>
              <a:gd name="T26" fmla="*/ 388712 w 15960436"/>
              <a:gd name="T27" fmla="*/ 274099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60436"/>
              <a:gd name="T43" fmla="*/ 0 h 11346872"/>
              <a:gd name="T44" fmla="*/ 15960436 w 15960436"/>
              <a:gd name="T45" fmla="*/ 11346872 h 113468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a:p>
        </p:txBody>
      </p:sp>
      <p:sp>
        <p:nvSpPr>
          <p:cNvPr id="65548" name="Freeform 10"/>
          <p:cNvSpPr>
            <a:spLocks/>
          </p:cNvSpPr>
          <p:nvPr/>
        </p:nvSpPr>
        <p:spPr bwMode="auto">
          <a:xfrm>
            <a:off x="3346450" y="477520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nvGrpSpPr>
          <p:cNvPr id="65549" name="Group 45"/>
          <p:cNvGrpSpPr>
            <a:grpSpLocks/>
          </p:cNvGrpSpPr>
          <p:nvPr/>
        </p:nvGrpSpPr>
        <p:grpSpPr bwMode="auto">
          <a:xfrm flipH="1">
            <a:off x="3157538" y="1203325"/>
            <a:ext cx="974725" cy="1563688"/>
            <a:chOff x="899" y="2296"/>
            <a:chExt cx="496" cy="1032"/>
          </a:xfrm>
        </p:grpSpPr>
        <p:grpSp>
          <p:nvGrpSpPr>
            <p:cNvPr id="65603" name="Group 46"/>
            <p:cNvGrpSpPr>
              <a:grpSpLocks/>
            </p:cNvGrpSpPr>
            <p:nvPr/>
          </p:nvGrpSpPr>
          <p:grpSpPr bwMode="auto">
            <a:xfrm>
              <a:off x="899" y="2512"/>
              <a:ext cx="216" cy="576"/>
              <a:chOff x="843" y="2880"/>
              <a:chExt cx="216" cy="576"/>
            </a:xfrm>
          </p:grpSpPr>
          <p:sp>
            <p:nvSpPr>
              <p:cNvPr id="65613"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14"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604" name="Group 49"/>
            <p:cNvGrpSpPr>
              <a:grpSpLocks/>
            </p:cNvGrpSpPr>
            <p:nvPr/>
          </p:nvGrpSpPr>
          <p:grpSpPr bwMode="auto">
            <a:xfrm>
              <a:off x="1035" y="2752"/>
              <a:ext cx="216" cy="576"/>
              <a:chOff x="843" y="2880"/>
              <a:chExt cx="216" cy="576"/>
            </a:xfrm>
          </p:grpSpPr>
          <p:sp>
            <p:nvSpPr>
              <p:cNvPr id="65611"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12"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605" name="Group 52"/>
            <p:cNvGrpSpPr>
              <a:grpSpLocks/>
            </p:cNvGrpSpPr>
            <p:nvPr/>
          </p:nvGrpSpPr>
          <p:grpSpPr bwMode="auto">
            <a:xfrm>
              <a:off x="1179" y="2520"/>
              <a:ext cx="216" cy="576"/>
              <a:chOff x="843" y="2880"/>
              <a:chExt cx="216" cy="576"/>
            </a:xfrm>
          </p:grpSpPr>
          <p:sp>
            <p:nvSpPr>
              <p:cNvPr id="65609"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10"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606" name="Group 55"/>
            <p:cNvGrpSpPr>
              <a:grpSpLocks/>
            </p:cNvGrpSpPr>
            <p:nvPr/>
          </p:nvGrpSpPr>
          <p:grpSpPr bwMode="auto">
            <a:xfrm>
              <a:off x="1035" y="2296"/>
              <a:ext cx="216" cy="576"/>
              <a:chOff x="843" y="2880"/>
              <a:chExt cx="216" cy="576"/>
            </a:xfrm>
          </p:grpSpPr>
          <p:sp>
            <p:nvSpPr>
              <p:cNvPr id="65607"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08"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5550" name="Group 45"/>
          <p:cNvGrpSpPr>
            <a:grpSpLocks/>
          </p:cNvGrpSpPr>
          <p:nvPr/>
        </p:nvGrpSpPr>
        <p:grpSpPr bwMode="auto">
          <a:xfrm flipH="1">
            <a:off x="4456113" y="1208088"/>
            <a:ext cx="974725" cy="1563687"/>
            <a:chOff x="899" y="2296"/>
            <a:chExt cx="496" cy="1032"/>
          </a:xfrm>
        </p:grpSpPr>
        <p:grpSp>
          <p:nvGrpSpPr>
            <p:cNvPr id="65591" name="Group 46"/>
            <p:cNvGrpSpPr>
              <a:grpSpLocks/>
            </p:cNvGrpSpPr>
            <p:nvPr/>
          </p:nvGrpSpPr>
          <p:grpSpPr bwMode="auto">
            <a:xfrm>
              <a:off x="899" y="2512"/>
              <a:ext cx="216" cy="576"/>
              <a:chOff x="843" y="2880"/>
              <a:chExt cx="216" cy="576"/>
            </a:xfrm>
          </p:grpSpPr>
          <p:sp>
            <p:nvSpPr>
              <p:cNvPr id="65601"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02"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92" name="Group 49"/>
            <p:cNvGrpSpPr>
              <a:grpSpLocks/>
            </p:cNvGrpSpPr>
            <p:nvPr/>
          </p:nvGrpSpPr>
          <p:grpSpPr bwMode="auto">
            <a:xfrm>
              <a:off x="1035" y="2752"/>
              <a:ext cx="216" cy="576"/>
              <a:chOff x="843" y="2880"/>
              <a:chExt cx="216" cy="576"/>
            </a:xfrm>
          </p:grpSpPr>
          <p:sp>
            <p:nvSpPr>
              <p:cNvPr id="65599"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00"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93" name="Group 52"/>
            <p:cNvGrpSpPr>
              <a:grpSpLocks/>
            </p:cNvGrpSpPr>
            <p:nvPr/>
          </p:nvGrpSpPr>
          <p:grpSpPr bwMode="auto">
            <a:xfrm>
              <a:off x="1179" y="2520"/>
              <a:ext cx="216" cy="576"/>
              <a:chOff x="843" y="2880"/>
              <a:chExt cx="216" cy="576"/>
            </a:xfrm>
          </p:grpSpPr>
          <p:sp>
            <p:nvSpPr>
              <p:cNvPr id="65597"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98"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94" name="Group 55"/>
            <p:cNvGrpSpPr>
              <a:grpSpLocks/>
            </p:cNvGrpSpPr>
            <p:nvPr/>
          </p:nvGrpSpPr>
          <p:grpSpPr bwMode="auto">
            <a:xfrm>
              <a:off x="1035" y="2296"/>
              <a:ext cx="216" cy="576"/>
              <a:chOff x="843" y="2880"/>
              <a:chExt cx="216" cy="576"/>
            </a:xfrm>
          </p:grpSpPr>
          <p:sp>
            <p:nvSpPr>
              <p:cNvPr id="65595"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96"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5551" name="Group 17"/>
          <p:cNvGrpSpPr>
            <a:grpSpLocks/>
          </p:cNvGrpSpPr>
          <p:nvPr/>
        </p:nvGrpSpPr>
        <p:grpSpPr bwMode="auto">
          <a:xfrm>
            <a:off x="4811713" y="515938"/>
            <a:ext cx="979487" cy="2776537"/>
            <a:chOff x="899" y="2296"/>
            <a:chExt cx="496" cy="1032"/>
          </a:xfrm>
        </p:grpSpPr>
        <p:grpSp>
          <p:nvGrpSpPr>
            <p:cNvPr id="65579" name="Group 18"/>
            <p:cNvGrpSpPr>
              <a:grpSpLocks/>
            </p:cNvGrpSpPr>
            <p:nvPr/>
          </p:nvGrpSpPr>
          <p:grpSpPr bwMode="auto">
            <a:xfrm>
              <a:off x="899" y="2512"/>
              <a:ext cx="216" cy="576"/>
              <a:chOff x="843" y="2880"/>
              <a:chExt cx="216" cy="576"/>
            </a:xfrm>
          </p:grpSpPr>
          <p:sp>
            <p:nvSpPr>
              <p:cNvPr id="65589" name="Freeform 19"/>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90" name="Freeform 20"/>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80" name="Group 21"/>
            <p:cNvGrpSpPr>
              <a:grpSpLocks/>
            </p:cNvGrpSpPr>
            <p:nvPr/>
          </p:nvGrpSpPr>
          <p:grpSpPr bwMode="auto">
            <a:xfrm>
              <a:off x="1035" y="2752"/>
              <a:ext cx="216" cy="576"/>
              <a:chOff x="843" y="2880"/>
              <a:chExt cx="216" cy="576"/>
            </a:xfrm>
          </p:grpSpPr>
          <p:sp>
            <p:nvSpPr>
              <p:cNvPr id="65587" name="Freeform 22"/>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88" name="Freeform 23"/>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81" name="Group 24"/>
            <p:cNvGrpSpPr>
              <a:grpSpLocks/>
            </p:cNvGrpSpPr>
            <p:nvPr/>
          </p:nvGrpSpPr>
          <p:grpSpPr bwMode="auto">
            <a:xfrm>
              <a:off x="1179" y="2520"/>
              <a:ext cx="216" cy="576"/>
              <a:chOff x="843" y="2880"/>
              <a:chExt cx="216" cy="576"/>
            </a:xfrm>
          </p:grpSpPr>
          <p:sp>
            <p:nvSpPr>
              <p:cNvPr id="65585" name="Freeform 25"/>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86" name="Freeform 26"/>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82" name="Group 27"/>
            <p:cNvGrpSpPr>
              <a:grpSpLocks/>
            </p:cNvGrpSpPr>
            <p:nvPr/>
          </p:nvGrpSpPr>
          <p:grpSpPr bwMode="auto">
            <a:xfrm>
              <a:off x="1035" y="2296"/>
              <a:ext cx="216" cy="576"/>
              <a:chOff x="843" y="2880"/>
              <a:chExt cx="216" cy="576"/>
            </a:xfrm>
          </p:grpSpPr>
          <p:sp>
            <p:nvSpPr>
              <p:cNvPr id="65583" name="Freeform 28"/>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84" name="Freeform 29"/>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5552" name="Group 45"/>
          <p:cNvGrpSpPr>
            <a:grpSpLocks/>
          </p:cNvGrpSpPr>
          <p:nvPr/>
        </p:nvGrpSpPr>
        <p:grpSpPr bwMode="auto">
          <a:xfrm flipH="1">
            <a:off x="2895600" y="500063"/>
            <a:ext cx="1063625" cy="2776537"/>
            <a:chOff x="899" y="2296"/>
            <a:chExt cx="496" cy="1032"/>
          </a:xfrm>
        </p:grpSpPr>
        <p:grpSp>
          <p:nvGrpSpPr>
            <p:cNvPr id="65567" name="Group 46"/>
            <p:cNvGrpSpPr>
              <a:grpSpLocks/>
            </p:cNvGrpSpPr>
            <p:nvPr/>
          </p:nvGrpSpPr>
          <p:grpSpPr bwMode="auto">
            <a:xfrm>
              <a:off x="899" y="2512"/>
              <a:ext cx="216" cy="576"/>
              <a:chOff x="843" y="2880"/>
              <a:chExt cx="216" cy="576"/>
            </a:xfrm>
          </p:grpSpPr>
          <p:sp>
            <p:nvSpPr>
              <p:cNvPr id="65577"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8"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68" name="Group 49"/>
            <p:cNvGrpSpPr>
              <a:grpSpLocks/>
            </p:cNvGrpSpPr>
            <p:nvPr/>
          </p:nvGrpSpPr>
          <p:grpSpPr bwMode="auto">
            <a:xfrm>
              <a:off x="1035" y="2752"/>
              <a:ext cx="216" cy="576"/>
              <a:chOff x="843" y="2880"/>
              <a:chExt cx="216" cy="576"/>
            </a:xfrm>
          </p:grpSpPr>
          <p:sp>
            <p:nvSpPr>
              <p:cNvPr id="65575"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6"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69" name="Group 52"/>
            <p:cNvGrpSpPr>
              <a:grpSpLocks/>
            </p:cNvGrpSpPr>
            <p:nvPr/>
          </p:nvGrpSpPr>
          <p:grpSpPr bwMode="auto">
            <a:xfrm>
              <a:off x="1179" y="2520"/>
              <a:ext cx="216" cy="576"/>
              <a:chOff x="843" y="2880"/>
              <a:chExt cx="216" cy="576"/>
            </a:xfrm>
          </p:grpSpPr>
          <p:sp>
            <p:nvSpPr>
              <p:cNvPr id="65573"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4"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70" name="Group 55"/>
            <p:cNvGrpSpPr>
              <a:grpSpLocks/>
            </p:cNvGrpSpPr>
            <p:nvPr/>
          </p:nvGrpSpPr>
          <p:grpSpPr bwMode="auto">
            <a:xfrm>
              <a:off x="1035" y="2296"/>
              <a:ext cx="216" cy="576"/>
              <a:chOff x="843" y="2880"/>
              <a:chExt cx="216" cy="576"/>
            </a:xfrm>
          </p:grpSpPr>
          <p:sp>
            <p:nvSpPr>
              <p:cNvPr id="65571"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2"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sp>
        <p:nvSpPr>
          <p:cNvPr id="65553" name="AutoShape 87"/>
          <p:cNvSpPr>
            <a:spLocks noChangeArrowheads="1"/>
          </p:cNvSpPr>
          <p:nvPr/>
        </p:nvSpPr>
        <p:spPr bwMode="auto">
          <a:xfrm rot="-6300871">
            <a:off x="6140450" y="15668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5554" name="AutoShape 72"/>
          <p:cNvSpPr>
            <a:spLocks noChangeArrowheads="1"/>
          </p:cNvSpPr>
          <p:nvPr/>
        </p:nvSpPr>
        <p:spPr bwMode="auto">
          <a:xfrm rot="15516024" flipV="1">
            <a:off x="5210969" y="754856"/>
            <a:ext cx="657225" cy="3567113"/>
          </a:xfrm>
          <a:prstGeom prst="moon">
            <a:avLst>
              <a:gd name="adj" fmla="val 7294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sz="1400"/>
          </a:p>
        </p:txBody>
      </p:sp>
      <p:sp>
        <p:nvSpPr>
          <p:cNvPr id="65555" name="AutoShape 88"/>
          <p:cNvSpPr>
            <a:spLocks noChangeArrowheads="1"/>
          </p:cNvSpPr>
          <p:nvPr/>
        </p:nvSpPr>
        <p:spPr bwMode="auto">
          <a:xfrm rot="-5139847">
            <a:off x="2709862" y="16430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5556" name="AutoShape 89"/>
          <p:cNvSpPr>
            <a:spLocks noChangeArrowheads="1"/>
          </p:cNvSpPr>
          <p:nvPr/>
        </p:nvSpPr>
        <p:spPr bwMode="auto">
          <a:xfrm rot="-5306711">
            <a:off x="4160838" y="495300"/>
            <a:ext cx="533400" cy="39624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65557" name="AutoShape 90"/>
          <p:cNvSpPr>
            <a:spLocks noChangeArrowheads="1"/>
          </p:cNvSpPr>
          <p:nvPr/>
        </p:nvSpPr>
        <p:spPr bwMode="auto">
          <a:xfrm rot="-5306711">
            <a:off x="4076700" y="647700"/>
            <a:ext cx="533400" cy="39624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65558" name="AutoShape 91"/>
          <p:cNvSpPr>
            <a:spLocks noChangeArrowheads="1"/>
          </p:cNvSpPr>
          <p:nvPr/>
        </p:nvSpPr>
        <p:spPr bwMode="auto">
          <a:xfrm rot="-5306711">
            <a:off x="3846513" y="112713"/>
            <a:ext cx="685800" cy="50292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cxnSp>
        <p:nvCxnSpPr>
          <p:cNvPr id="89" name="Straight Connector 88"/>
          <p:cNvCxnSpPr/>
          <p:nvPr/>
        </p:nvCxnSpPr>
        <p:spPr>
          <a:xfrm rot="5400000">
            <a:off x="601662"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560" name="AutoShape 88"/>
          <p:cNvSpPr>
            <a:spLocks noChangeArrowheads="1"/>
          </p:cNvSpPr>
          <p:nvPr/>
        </p:nvSpPr>
        <p:spPr bwMode="auto">
          <a:xfrm rot="-5306711">
            <a:off x="4008438" y="266700"/>
            <a:ext cx="533400" cy="39624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cxnSp>
        <p:nvCxnSpPr>
          <p:cNvPr id="90" name="Straight Connector 89"/>
          <p:cNvCxnSpPr/>
          <p:nvPr/>
        </p:nvCxnSpPr>
        <p:spPr>
          <a:xfrm rot="5400000">
            <a:off x="1562100"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562" name="Oval 100"/>
          <p:cNvSpPr>
            <a:spLocks noChangeArrowheads="1"/>
          </p:cNvSpPr>
          <p:nvPr/>
        </p:nvSpPr>
        <p:spPr bwMode="auto">
          <a:xfrm>
            <a:off x="277336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GB" sz="2000" b="1" baseline="-25000">
                <a:solidFill>
                  <a:srgbClr val="3333CC"/>
                </a:solidFill>
                <a:latin typeface="Calibri" charset="0"/>
              </a:rPr>
              <a:t>b</a:t>
            </a:r>
          </a:p>
        </p:txBody>
      </p:sp>
      <p:sp>
        <p:nvSpPr>
          <p:cNvPr id="65563" name="Oval 102"/>
          <p:cNvSpPr>
            <a:spLocks noChangeArrowheads="1"/>
          </p:cNvSpPr>
          <p:nvPr/>
        </p:nvSpPr>
        <p:spPr bwMode="auto">
          <a:xfrm>
            <a:off x="370681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US" sz="2000" b="1" baseline="-25000">
                <a:solidFill>
                  <a:srgbClr val="3333CC"/>
                </a:solidFill>
                <a:latin typeface="Calibri" charset="0"/>
              </a:rPr>
              <a:t>h</a:t>
            </a:r>
            <a:endParaRPr lang="en-GB" sz="2000" b="1" baseline="-25000">
              <a:solidFill>
                <a:srgbClr val="3333CC"/>
              </a:solidFill>
              <a:latin typeface="Calibri" charset="0"/>
            </a:endParaRPr>
          </a:p>
        </p:txBody>
      </p:sp>
      <p:sp>
        <p:nvSpPr>
          <p:cNvPr id="65564" name="Oval 75"/>
          <p:cNvSpPr>
            <a:spLocks noChangeArrowheads="1"/>
          </p:cNvSpPr>
          <p:nvPr/>
        </p:nvSpPr>
        <p:spPr bwMode="auto">
          <a:xfrm>
            <a:off x="4191000" y="1865313"/>
            <a:ext cx="206375" cy="192087"/>
          </a:xfrm>
          <a:prstGeom prst="ellipse">
            <a:avLst/>
          </a:prstGeom>
          <a:solidFill>
            <a:schemeClr val="tx1"/>
          </a:solidFill>
          <a:ln w="28575">
            <a:solidFill>
              <a:srgbClr val="002060"/>
            </a:solidFill>
            <a:round/>
            <a:headEnd/>
            <a:tailEnd/>
          </a:ln>
        </p:spPr>
        <p:txBody>
          <a:bodyPr wrap="none" anchor="ctr"/>
          <a:lstStyle/>
          <a:p>
            <a:endParaRPr lang="en-GB" sz="1400"/>
          </a:p>
        </p:txBody>
      </p:sp>
      <p:sp>
        <p:nvSpPr>
          <p:cNvPr id="65565" name="TextBox 93"/>
          <p:cNvSpPr txBox="1">
            <a:spLocks noChangeArrowheads="1"/>
          </p:cNvSpPr>
          <p:nvPr/>
        </p:nvSpPr>
        <p:spPr bwMode="auto">
          <a:xfrm flipV="1">
            <a:off x="666750" y="4573588"/>
            <a:ext cx="400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P(</a:t>
            </a:r>
            <a:r>
              <a:rPr lang="en-US" sz="1400">
                <a:latin typeface="Times New Roman" charset="0"/>
              </a:rPr>
              <a:t>v</a:t>
            </a:r>
            <a:r>
              <a:rPr lang="en-GB" sz="1400">
                <a:latin typeface="Times New Roman" charset="0"/>
              </a:rPr>
              <a:t>)]</a:t>
            </a:r>
          </a:p>
        </p:txBody>
      </p:sp>
      <p:sp>
        <p:nvSpPr>
          <p:cNvPr id="65566" name="TextBox 94"/>
          <p:cNvSpPr txBox="1">
            <a:spLocks noChangeArrowheads="1"/>
          </p:cNvSpPr>
          <p:nvPr/>
        </p:nvSpPr>
        <p:spPr bwMode="auto">
          <a:xfrm>
            <a:off x="2924175" y="6503988"/>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a:t>
            </a:r>
          </a:p>
        </p:txBody>
      </p:sp>
    </p:spTree>
    <p:extLst>
      <p:ext uri="{BB962C8B-B14F-4D97-AF65-F5344CB8AC3E}">
        <p14:creationId xmlns:p14="http://schemas.microsoft.com/office/powerpoint/2010/main" val="41797697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18"/>
          <p:cNvSpPr/>
          <p:nvPr/>
        </p:nvSpPr>
        <p:spPr>
          <a:xfrm rot="5400000">
            <a:off x="3232150" y="160338"/>
            <a:ext cx="1608137" cy="7500938"/>
          </a:xfrm>
          <a:prstGeom prst="trapezoid">
            <a:avLst>
              <a:gd name="adj" fmla="val 37384"/>
            </a:avLst>
          </a:prstGeom>
          <a:solidFill>
            <a:schemeClr val="accent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latin typeface="Times New Roman"/>
              <a:cs typeface="Times New Roman"/>
            </a:endParaRPr>
          </a:p>
        </p:txBody>
      </p:sp>
      <p:sp>
        <p:nvSpPr>
          <p:cNvPr id="73731" name="TextBox 27"/>
          <p:cNvSpPr txBox="1">
            <a:spLocks noChangeArrowheads="1"/>
          </p:cNvSpPr>
          <p:nvPr/>
        </p:nvSpPr>
        <p:spPr bwMode="auto">
          <a:xfrm>
            <a:off x="0" y="4735513"/>
            <a:ext cx="60721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GB" sz="3200" b="1">
                <a:solidFill>
                  <a:srgbClr val="FF0000"/>
                </a:solidFill>
                <a:latin typeface="Times New Roman" charset="0"/>
                <a:cs typeface="Times New Roman" charset="0"/>
              </a:rPr>
              <a:t>This gives the noise spectrum EMMITED at each annulus</a:t>
            </a:r>
          </a:p>
        </p:txBody>
      </p:sp>
      <p:sp>
        <p:nvSpPr>
          <p:cNvPr id="20" name="Oval 19"/>
          <p:cNvSpPr/>
          <p:nvPr/>
        </p:nvSpPr>
        <p:spPr>
          <a:xfrm>
            <a:off x="7786688" y="3357563"/>
            <a:ext cx="1071562" cy="107156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rgbClr val="FFFFFF"/>
              </a:solidFill>
              <a:latin typeface="Times New Roman"/>
              <a:ea typeface="Arial" charset="0"/>
              <a:cs typeface="Times New Roman"/>
            </a:endParaRPr>
          </a:p>
        </p:txBody>
      </p:sp>
      <p:cxnSp>
        <p:nvCxnSpPr>
          <p:cNvPr id="23" name="Straight Connector 22"/>
          <p:cNvCxnSpPr/>
          <p:nvPr/>
        </p:nvCxnSpPr>
        <p:spPr>
          <a:xfrm rot="5400000">
            <a:off x="785813" y="3929063"/>
            <a:ext cx="14287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6786563" y="3929063"/>
            <a:ext cx="5715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500813" y="3929063"/>
            <a:ext cx="5715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000250" y="3929063"/>
            <a:ext cx="128587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36094" y="3893344"/>
            <a:ext cx="107156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572000" y="3929063"/>
            <a:ext cx="8572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250657" y="3893344"/>
            <a:ext cx="78581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14313" y="3925888"/>
            <a:ext cx="1285875"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643188" y="3925888"/>
            <a:ext cx="928687"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000625" y="3927475"/>
            <a:ext cx="642938"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786563" y="3927475"/>
            <a:ext cx="285750"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3744" name="Straight Arrow Connector 63"/>
          <p:cNvCxnSpPr>
            <a:cxnSpLocks noChangeShapeType="1"/>
          </p:cNvCxnSpPr>
          <p:nvPr/>
        </p:nvCxnSpPr>
        <p:spPr bwMode="auto">
          <a:xfrm flipH="1">
            <a:off x="1000125" y="2819400"/>
            <a:ext cx="112713"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5" name="Straight Arrow Connector 64"/>
          <p:cNvCxnSpPr>
            <a:cxnSpLocks noChangeShapeType="1"/>
          </p:cNvCxnSpPr>
          <p:nvPr/>
        </p:nvCxnSpPr>
        <p:spPr bwMode="auto">
          <a:xfrm flipH="1">
            <a:off x="3214688" y="2819400"/>
            <a:ext cx="190500" cy="6810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6" name="Straight Arrow Connector 67"/>
          <p:cNvCxnSpPr>
            <a:cxnSpLocks noChangeShapeType="1"/>
          </p:cNvCxnSpPr>
          <p:nvPr/>
        </p:nvCxnSpPr>
        <p:spPr bwMode="auto">
          <a:xfrm flipH="1">
            <a:off x="5357813" y="2819400"/>
            <a:ext cx="339725" cy="82391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7" name="Straight Arrow Connector 70"/>
          <p:cNvCxnSpPr>
            <a:cxnSpLocks noChangeShapeType="1"/>
          </p:cNvCxnSpPr>
          <p:nvPr/>
        </p:nvCxnSpPr>
        <p:spPr bwMode="auto">
          <a:xfrm flipH="1">
            <a:off x="6929438" y="2819400"/>
            <a:ext cx="1060450" cy="8953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73748" name="Picture 28" descr="mdot2.pdf"/>
          <p:cNvPicPr>
            <a:picLocks noChangeAspect="1"/>
          </p:cNvPicPr>
          <p:nvPr/>
        </p:nvPicPr>
        <p:blipFill>
          <a:blip r:embed="rId2" cstate="print">
            <a:extLst>
              <a:ext uri="{28A0092B-C50C-407E-A947-70E740481C1C}">
                <a14:useLocalDpi xmlns:a14="http://schemas.microsoft.com/office/drawing/2010/main" val="0"/>
              </a:ext>
            </a:extLst>
          </a:blip>
          <a:srcRect r="35791"/>
          <a:stretch>
            <a:fillRect/>
          </a:stretch>
        </p:blipFill>
        <p:spPr bwMode="auto">
          <a:xfrm rot="-5400000">
            <a:off x="2383631" y="951707"/>
            <a:ext cx="20939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35" descr="mdot4.pdf"/>
          <p:cNvPicPr>
            <a:picLocks noChangeAspect="1"/>
          </p:cNvPicPr>
          <p:nvPr/>
        </p:nvPicPr>
        <p:blipFill>
          <a:blip r:embed="rId3" cstate="print">
            <a:extLst>
              <a:ext uri="{28A0092B-C50C-407E-A947-70E740481C1C}">
                <a14:useLocalDpi xmlns:a14="http://schemas.microsoft.com/office/drawing/2010/main" val="0"/>
              </a:ext>
            </a:extLst>
          </a:blip>
          <a:srcRect r="35791"/>
          <a:stretch>
            <a:fillRect/>
          </a:stretch>
        </p:blipFill>
        <p:spPr bwMode="auto">
          <a:xfrm rot="-5400000">
            <a:off x="4667250" y="952500"/>
            <a:ext cx="20939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37" descr="mdot6.pdf"/>
          <p:cNvPicPr>
            <a:picLocks noChangeAspect="1"/>
          </p:cNvPicPr>
          <p:nvPr/>
        </p:nvPicPr>
        <p:blipFill>
          <a:blip r:embed="rId4" cstate="print">
            <a:extLst>
              <a:ext uri="{28A0092B-C50C-407E-A947-70E740481C1C}">
                <a14:useLocalDpi xmlns:a14="http://schemas.microsoft.com/office/drawing/2010/main" val="0"/>
              </a:ext>
            </a:extLst>
          </a:blip>
          <a:srcRect r="35791"/>
          <a:stretch>
            <a:fillRect/>
          </a:stretch>
        </p:blipFill>
        <p:spPr bwMode="auto">
          <a:xfrm rot="-5400000">
            <a:off x="6951662" y="952501"/>
            <a:ext cx="20939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38" descr="mdot1.pdf"/>
          <p:cNvPicPr>
            <a:picLocks noChangeAspect="1"/>
          </p:cNvPicPr>
          <p:nvPr/>
        </p:nvPicPr>
        <p:blipFill>
          <a:blip r:embed="rId5" cstate="print">
            <a:extLst>
              <a:ext uri="{28A0092B-C50C-407E-A947-70E740481C1C}">
                <a14:useLocalDpi xmlns:a14="http://schemas.microsoft.com/office/drawing/2010/main" val="0"/>
              </a:ext>
            </a:extLst>
          </a:blip>
          <a:srcRect r="35791"/>
          <a:stretch>
            <a:fillRect/>
          </a:stretch>
        </p:blipFill>
        <p:spPr bwMode="auto">
          <a:xfrm rot="-5400000">
            <a:off x="99218" y="951707"/>
            <a:ext cx="20939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3" name="Title 1"/>
          <p:cNvSpPr>
            <a:spLocks noGrp="1"/>
          </p:cNvSpPr>
          <p:nvPr>
            <p:ph type="title"/>
          </p:nvPr>
        </p:nvSpPr>
        <p:spPr>
          <a:xfrm>
            <a:off x="685800" y="266700"/>
            <a:ext cx="7772400" cy="1143000"/>
          </a:xfrm>
        </p:spPr>
        <p:txBody>
          <a:bodyPr/>
          <a:lstStyle/>
          <a:p>
            <a:pPr eaLnBrk="1" hangingPunct="1"/>
            <a:r>
              <a:rPr lang="en-US" dirty="0" smtClean="0">
                <a:latin typeface="Times New Roman" charset="0"/>
                <a:cs typeface="Times New Roman" charset="0"/>
              </a:rPr>
              <a:t>Propagating fluctuations</a:t>
            </a:r>
          </a:p>
        </p:txBody>
      </p:sp>
      <p:pic>
        <p:nvPicPr>
          <p:cNvPr id="73754" name="Picture 35" descr="pmdots.pdf"/>
          <p:cNvPicPr>
            <a:picLocks noChangeAspect="1"/>
          </p:cNvPicPr>
          <p:nvPr/>
        </p:nvPicPr>
        <p:blipFill>
          <a:blip r:embed="rId6" cstate="print">
            <a:extLst>
              <a:ext uri="{28A0092B-C50C-407E-A947-70E740481C1C}">
                <a14:useLocalDpi xmlns:a14="http://schemas.microsoft.com/office/drawing/2010/main" val="0"/>
              </a:ext>
            </a:extLst>
          </a:blip>
          <a:srcRect t="39005" r="12283" b="8774"/>
          <a:stretch>
            <a:fillRect/>
          </a:stretch>
        </p:blipFill>
        <p:spPr bwMode="auto">
          <a:xfrm>
            <a:off x="5943600" y="4495800"/>
            <a:ext cx="302736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5" name="Rectangle 27"/>
          <p:cNvSpPr>
            <a:spLocks noChangeArrowheads="1"/>
          </p:cNvSpPr>
          <p:nvPr/>
        </p:nvSpPr>
        <p:spPr bwMode="auto">
          <a:xfrm>
            <a:off x="1752600" y="5875338"/>
            <a:ext cx="396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Times New Roman" charset="0"/>
                <a:cs typeface="Times New Roman" charset="0"/>
              </a:rPr>
              <a:t>Lyubarskii 1997; Arevalo &amp; Uttley 2006, Kotov et al 2001</a:t>
            </a:r>
            <a:endParaRPr lang="en-US"/>
          </a:p>
        </p:txBody>
      </p:sp>
    </p:spTree>
    <p:extLst>
      <p:ext uri="{BB962C8B-B14F-4D97-AF65-F5344CB8AC3E}">
        <p14:creationId xmlns:p14="http://schemas.microsoft.com/office/powerpoint/2010/main" val="33930239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0" name="Group 2"/>
          <p:cNvGrpSpPr>
            <a:grpSpLocks/>
          </p:cNvGrpSpPr>
          <p:nvPr/>
        </p:nvGrpSpPr>
        <p:grpSpPr bwMode="auto">
          <a:xfrm>
            <a:off x="609600" y="1219200"/>
            <a:ext cx="4038600" cy="3308350"/>
            <a:chOff x="384" y="768"/>
            <a:chExt cx="2544" cy="2084"/>
          </a:xfrm>
        </p:grpSpPr>
        <p:pic>
          <p:nvPicPr>
            <p:cNvPr id="427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768"/>
              <a:ext cx="2544" cy="2035"/>
            </a:xfrm>
            <a:prstGeom prst="rect">
              <a:avLst/>
            </a:prstGeom>
            <a:noFill/>
            <a:extLst>
              <a:ext uri="{909E8E84-426E-40DD-AFC4-6F175D3DCCD1}">
                <a14:hiddenFill xmlns:a14="http://schemas.microsoft.com/office/drawing/2010/main">
                  <a:solidFill>
                    <a:srgbClr val="FFFFFF"/>
                  </a:solidFill>
                </a14:hiddenFill>
              </a:ext>
            </a:extLst>
          </p:spPr>
        </p:pic>
        <p:sp>
          <p:nvSpPr>
            <p:cNvPr id="427012" name="Text Box 4"/>
            <p:cNvSpPr txBox="1">
              <a:spLocks noChangeArrowheads="1"/>
            </p:cNvSpPr>
            <p:nvPr/>
          </p:nvSpPr>
          <p:spPr bwMode="auto">
            <a:xfrm>
              <a:off x="576" y="2640"/>
              <a:ext cx="2352"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latin typeface="Arial" charset="0"/>
                </a:rPr>
                <a:t>0   1    2    3    4   5   6    7    8    9  10</a:t>
              </a:r>
            </a:p>
          </p:txBody>
        </p:sp>
      </p:grpSp>
      <p:grpSp>
        <p:nvGrpSpPr>
          <p:cNvPr id="427013" name="Group 5"/>
          <p:cNvGrpSpPr>
            <a:grpSpLocks noChangeAspect="1"/>
          </p:cNvGrpSpPr>
          <p:nvPr/>
        </p:nvGrpSpPr>
        <p:grpSpPr bwMode="auto">
          <a:xfrm>
            <a:off x="4724400" y="1219200"/>
            <a:ext cx="4122738" cy="3198813"/>
            <a:chOff x="2928" y="1104"/>
            <a:chExt cx="2832" cy="2265"/>
          </a:xfrm>
        </p:grpSpPr>
        <p:pic>
          <p:nvPicPr>
            <p:cNvPr id="4270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104"/>
              <a:ext cx="2832" cy="2265"/>
            </a:xfrm>
            <a:prstGeom prst="rect">
              <a:avLst/>
            </a:prstGeom>
            <a:noFill/>
            <a:extLst>
              <a:ext uri="{909E8E84-426E-40DD-AFC4-6F175D3DCCD1}">
                <a14:hiddenFill xmlns:a14="http://schemas.microsoft.com/office/drawing/2010/main">
                  <a:solidFill>
                    <a:srgbClr val="FFFFFF"/>
                  </a:solidFill>
                </a14:hiddenFill>
              </a:ext>
            </a:extLst>
          </p:spPr>
        </p:pic>
        <p:sp>
          <p:nvSpPr>
            <p:cNvPr id="427015" name="Text Box 7"/>
            <p:cNvSpPr txBox="1">
              <a:spLocks noChangeAspect="1" noChangeArrowheads="1"/>
            </p:cNvSpPr>
            <p:nvPr/>
          </p:nvSpPr>
          <p:spPr bwMode="auto">
            <a:xfrm>
              <a:off x="3302" y="1415"/>
              <a:ext cx="1436"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solidFill>
                    <a:schemeClr val="accent2"/>
                  </a:solidFill>
                  <a:latin typeface="Arial" charset="0"/>
                </a:rPr>
                <a:t>Unbinned 2-20 Hz </a:t>
              </a:r>
            </a:p>
            <a:p>
              <a:pPr algn="l"/>
              <a:r>
                <a:rPr lang="en-US" sz="1800">
                  <a:solidFill>
                    <a:schemeClr val="accent2"/>
                  </a:solidFill>
                  <a:latin typeface="Arial" charset="0"/>
                </a:rPr>
                <a:t>rms vs flux</a:t>
              </a:r>
            </a:p>
          </p:txBody>
        </p:sp>
      </p:grpSp>
      <p:sp>
        <p:nvSpPr>
          <p:cNvPr id="427016" name="Rectangle 8"/>
          <p:cNvSpPr>
            <a:spLocks noGrp="1" noChangeArrowheads="1"/>
          </p:cNvSpPr>
          <p:nvPr>
            <p:ph type="title"/>
          </p:nvPr>
        </p:nvSpPr>
        <p:spPr>
          <a:xfrm>
            <a:off x="609600" y="0"/>
            <a:ext cx="7772400" cy="1143000"/>
          </a:xfrm>
        </p:spPr>
        <p:txBody>
          <a:bodyPr/>
          <a:lstStyle/>
          <a:p>
            <a:r>
              <a:rPr lang="en-US"/>
              <a:t>The rms-flux relation</a:t>
            </a:r>
          </a:p>
        </p:txBody>
      </p:sp>
      <p:grpSp>
        <p:nvGrpSpPr>
          <p:cNvPr id="427017" name="Group 9"/>
          <p:cNvGrpSpPr>
            <a:grpSpLocks noChangeAspect="1"/>
          </p:cNvGrpSpPr>
          <p:nvPr/>
        </p:nvGrpSpPr>
        <p:grpSpPr bwMode="auto">
          <a:xfrm>
            <a:off x="4724400" y="1219200"/>
            <a:ext cx="4003675" cy="3201988"/>
            <a:chOff x="2928" y="1104"/>
            <a:chExt cx="2832" cy="2265"/>
          </a:xfrm>
        </p:grpSpPr>
        <p:pic>
          <p:nvPicPr>
            <p:cNvPr id="4270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104"/>
              <a:ext cx="2832" cy="2265"/>
            </a:xfrm>
            <a:prstGeom prst="rect">
              <a:avLst/>
            </a:prstGeom>
            <a:noFill/>
            <a:extLst>
              <a:ext uri="{909E8E84-426E-40DD-AFC4-6F175D3DCCD1}">
                <a14:hiddenFill xmlns:a14="http://schemas.microsoft.com/office/drawing/2010/main">
                  <a:solidFill>
                    <a:srgbClr val="FFFFFF"/>
                  </a:solidFill>
                </a14:hiddenFill>
              </a:ext>
            </a:extLst>
          </p:spPr>
        </p:pic>
        <p:sp>
          <p:nvSpPr>
            <p:cNvPr id="427019" name="Text Box 11"/>
            <p:cNvSpPr txBox="1">
              <a:spLocks noChangeAspect="1" noChangeArrowheads="1"/>
            </p:cNvSpPr>
            <p:nvPr/>
          </p:nvSpPr>
          <p:spPr bwMode="auto">
            <a:xfrm>
              <a:off x="3312" y="1440"/>
              <a:ext cx="1245"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solidFill>
                    <a:schemeClr val="accent2"/>
                  </a:solidFill>
                  <a:latin typeface="Arial" charset="0"/>
                </a:rPr>
                <a:t>Binned 2-20 Hz</a:t>
              </a:r>
            </a:p>
            <a:p>
              <a:pPr algn="l"/>
              <a:r>
                <a:rPr lang="en-US" sz="1800">
                  <a:solidFill>
                    <a:schemeClr val="accent2"/>
                  </a:solidFill>
                  <a:latin typeface="Arial" charset="0"/>
                </a:rPr>
                <a:t>rms vs. flux</a:t>
              </a:r>
            </a:p>
          </p:txBody>
        </p:sp>
      </p:grpSp>
      <p:sp>
        <p:nvSpPr>
          <p:cNvPr id="427020" name="Text Box 12"/>
          <p:cNvSpPr txBox="1">
            <a:spLocks noChangeArrowheads="1"/>
          </p:cNvSpPr>
          <p:nvPr/>
        </p:nvSpPr>
        <p:spPr bwMode="auto">
          <a:xfrm>
            <a:off x="9906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1" name="Text Box 13"/>
          <p:cNvSpPr txBox="1">
            <a:spLocks noChangeArrowheads="1"/>
          </p:cNvSpPr>
          <p:nvPr/>
        </p:nvSpPr>
        <p:spPr bwMode="auto">
          <a:xfrm>
            <a:off x="1323975"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2" name="Text Box 14"/>
          <p:cNvSpPr txBox="1">
            <a:spLocks noChangeArrowheads="1"/>
          </p:cNvSpPr>
          <p:nvPr/>
        </p:nvSpPr>
        <p:spPr bwMode="auto">
          <a:xfrm>
            <a:off x="16764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3" name="Text Box 15"/>
          <p:cNvSpPr txBox="1">
            <a:spLocks noChangeArrowheads="1"/>
          </p:cNvSpPr>
          <p:nvPr/>
        </p:nvSpPr>
        <p:spPr bwMode="auto">
          <a:xfrm>
            <a:off x="19812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4" name="Text Box 16"/>
          <p:cNvSpPr txBox="1">
            <a:spLocks noChangeArrowheads="1"/>
          </p:cNvSpPr>
          <p:nvPr/>
        </p:nvSpPr>
        <p:spPr bwMode="auto">
          <a:xfrm>
            <a:off x="2286000" y="1524000"/>
            <a:ext cx="347663" cy="2587625"/>
          </a:xfrm>
          <a:prstGeom prst="rect">
            <a:avLst/>
          </a:prstGeom>
          <a:solidFill>
            <a:srgbClr val="3366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a:p>
            <a:pPr algn="l">
              <a:spcBef>
                <a:spcPct val="50000"/>
              </a:spcBef>
            </a:pPr>
            <a:endParaRPr lang="en-US" sz="800">
              <a:latin typeface="Arial" charset="0"/>
            </a:endParaRPr>
          </a:p>
        </p:txBody>
      </p:sp>
      <p:sp>
        <p:nvSpPr>
          <p:cNvPr id="427025" name="Text Box 17"/>
          <p:cNvSpPr txBox="1">
            <a:spLocks noChangeArrowheads="1"/>
          </p:cNvSpPr>
          <p:nvPr/>
        </p:nvSpPr>
        <p:spPr bwMode="auto">
          <a:xfrm>
            <a:off x="228600" y="4648200"/>
            <a:ext cx="487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latin typeface="Arial" charset="0"/>
                <a:sym typeface="Symbol" pitchFamily="18" charset="2"/>
              </a:rPr>
              <a:t>rms = sqrt [ (1/N) ∑</a:t>
            </a:r>
            <a:r>
              <a:rPr lang="en-US" sz="2000" baseline="-25000">
                <a:latin typeface="Arial" charset="0"/>
                <a:sym typeface="Symbol" pitchFamily="18" charset="2"/>
              </a:rPr>
              <a:t>i=1,N</a:t>
            </a:r>
            <a:r>
              <a:rPr lang="en-US" sz="2000">
                <a:latin typeface="Arial" charset="0"/>
                <a:sym typeface="Symbol" pitchFamily="18" charset="2"/>
              </a:rPr>
              <a:t> (flux</a:t>
            </a:r>
            <a:r>
              <a:rPr lang="en-US" sz="2000" baseline="-25000">
                <a:latin typeface="Arial" charset="0"/>
                <a:sym typeface="Symbol" pitchFamily="18" charset="2"/>
              </a:rPr>
              <a:t>i</a:t>
            </a:r>
            <a:r>
              <a:rPr lang="en-US" sz="2000">
                <a:latin typeface="Arial" charset="0"/>
                <a:sym typeface="Symbol" pitchFamily="18" charset="2"/>
              </a:rPr>
              <a:t> - mean)</a:t>
            </a:r>
            <a:r>
              <a:rPr lang="en-US" sz="2000" baseline="30000">
                <a:latin typeface="Arial" charset="0"/>
                <a:sym typeface="Symbol" pitchFamily="18" charset="2"/>
              </a:rPr>
              <a:t>2 </a:t>
            </a:r>
            <a:r>
              <a:rPr lang="en-US" sz="2000">
                <a:latin typeface="Arial" charset="0"/>
                <a:sym typeface="Symbol" pitchFamily="18" charset="2"/>
              </a:rPr>
              <a:t>]</a:t>
            </a:r>
            <a:endParaRPr lang="en-US" sz="2000">
              <a:latin typeface="Arial" charset="0"/>
            </a:endParaRPr>
          </a:p>
        </p:txBody>
      </p:sp>
      <p:sp>
        <p:nvSpPr>
          <p:cNvPr id="427026" name="Text Box 18"/>
          <p:cNvSpPr txBox="1">
            <a:spLocks noChangeArrowheads="1"/>
          </p:cNvSpPr>
          <p:nvPr/>
        </p:nvSpPr>
        <p:spPr bwMode="auto">
          <a:xfrm>
            <a:off x="1676400" y="1143000"/>
            <a:ext cx="7146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a:solidFill>
                  <a:schemeClr val="accent2"/>
                </a:solidFill>
                <a:latin typeface="Arial" charset="0"/>
              </a:rPr>
              <a:t>rms-flux relation of Cygnus X-1   </a:t>
            </a:r>
            <a:r>
              <a:rPr lang="en-US" sz="1800">
                <a:latin typeface="Arial" charset="0"/>
              </a:rPr>
              <a:t>[Uttley &amp; M</a:t>
            </a:r>
            <a:r>
              <a:rPr lang="en-US" sz="1800" baseline="30000">
                <a:latin typeface="Arial" charset="0"/>
              </a:rPr>
              <a:t>c</a:t>
            </a:r>
            <a:r>
              <a:rPr lang="en-US" sz="1800">
                <a:latin typeface="Arial" charset="0"/>
              </a:rPr>
              <a:t>Hardy 2001 (UM01)]</a:t>
            </a:r>
            <a:endParaRPr lang="en-US" sz="2000">
              <a:solidFill>
                <a:schemeClr val="accent2"/>
              </a:solidFill>
              <a:latin typeface="Arial" charset="0"/>
            </a:endParaRPr>
          </a:p>
        </p:txBody>
      </p:sp>
      <p:grpSp>
        <p:nvGrpSpPr>
          <p:cNvPr id="427027" name="Group 19"/>
          <p:cNvGrpSpPr>
            <a:grpSpLocks/>
          </p:cNvGrpSpPr>
          <p:nvPr/>
        </p:nvGrpSpPr>
        <p:grpSpPr bwMode="auto">
          <a:xfrm>
            <a:off x="609600" y="4400550"/>
            <a:ext cx="7467600" cy="2284413"/>
            <a:chOff x="384" y="2772"/>
            <a:chExt cx="4704" cy="1439"/>
          </a:xfrm>
        </p:grpSpPr>
        <p:pic>
          <p:nvPicPr>
            <p:cNvPr id="427028"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08" y="2532"/>
              <a:ext cx="1439" cy="1920"/>
            </a:xfrm>
            <a:prstGeom prst="rect">
              <a:avLst/>
            </a:prstGeom>
            <a:noFill/>
            <a:extLst>
              <a:ext uri="{909E8E84-426E-40DD-AFC4-6F175D3DCCD1}">
                <a14:hiddenFill xmlns:a14="http://schemas.microsoft.com/office/drawing/2010/main">
                  <a:solidFill>
                    <a:srgbClr val="FFFFFF"/>
                  </a:solidFill>
                </a14:hiddenFill>
              </a:ext>
            </a:extLst>
          </p:spPr>
        </p:pic>
        <p:sp>
          <p:nvSpPr>
            <p:cNvPr id="427029" name="Text Box 21"/>
            <p:cNvSpPr txBox="1">
              <a:spLocks noChangeArrowheads="1"/>
            </p:cNvSpPr>
            <p:nvPr/>
          </p:nvSpPr>
          <p:spPr bwMode="auto">
            <a:xfrm>
              <a:off x="384" y="3216"/>
              <a:ext cx="2496"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solidFill>
                    <a:schemeClr val="accent2"/>
                  </a:solidFill>
                  <a:latin typeface="Arial" charset="0"/>
                </a:rPr>
                <a:t>Linear rms-flux relations are</a:t>
              </a:r>
            </a:p>
            <a:p>
              <a:pPr algn="l"/>
              <a:r>
                <a:rPr lang="en-US">
                  <a:solidFill>
                    <a:schemeClr val="accent2"/>
                  </a:solidFill>
                  <a:latin typeface="Arial" charset="0"/>
                </a:rPr>
                <a:t>also seen in AGN, e.g. </a:t>
              </a:r>
            </a:p>
            <a:p>
              <a:pPr algn="l"/>
              <a:r>
                <a:rPr lang="en-US">
                  <a:solidFill>
                    <a:schemeClr val="accent2"/>
                  </a:solidFill>
                  <a:latin typeface="Arial" charset="0"/>
                </a:rPr>
                <a:t>NGC 4051 </a:t>
              </a:r>
            </a:p>
            <a:p>
              <a:pPr algn="l"/>
              <a:r>
                <a:rPr lang="en-US" sz="1800">
                  <a:latin typeface="Arial" charset="0"/>
                </a:rPr>
                <a:t>(UM01, M</a:t>
              </a:r>
              <a:r>
                <a:rPr lang="en-US" sz="1800" baseline="30000">
                  <a:latin typeface="Arial" charset="0"/>
                </a:rPr>
                <a:t>c</a:t>
              </a:r>
              <a:r>
                <a:rPr lang="en-US" sz="1800">
                  <a:latin typeface="Arial" charset="0"/>
                </a:rPr>
                <a:t>Hardy et al. 2004)</a:t>
              </a:r>
            </a:p>
          </p:txBody>
        </p:sp>
        <p:sp>
          <p:nvSpPr>
            <p:cNvPr id="427030" name="Text Box 22"/>
            <p:cNvSpPr txBox="1">
              <a:spLocks noChangeArrowheads="1"/>
            </p:cNvSpPr>
            <p:nvPr/>
          </p:nvSpPr>
          <p:spPr bwMode="auto">
            <a:xfrm>
              <a:off x="3446" y="2807"/>
              <a:ext cx="7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solidFill>
                    <a:schemeClr val="accent2"/>
                  </a:solidFill>
                  <a:latin typeface="Arial" charset="0"/>
                </a:rPr>
                <a:t>NGC 4051</a:t>
              </a:r>
            </a:p>
            <a:p>
              <a:pPr algn="l"/>
              <a:r>
                <a:rPr lang="en-US" sz="1800">
                  <a:solidFill>
                    <a:schemeClr val="accent2"/>
                  </a:solidFill>
                  <a:latin typeface="Arial" charset="0"/>
                </a:rPr>
                <a:t>rms-flux</a:t>
              </a:r>
            </a:p>
          </p:txBody>
        </p:sp>
      </p:grpSp>
      <p:sp>
        <p:nvSpPr>
          <p:cNvPr id="427031" name="Text Box 23"/>
          <p:cNvSpPr txBox="1">
            <a:spLocks noChangeArrowheads="1"/>
          </p:cNvSpPr>
          <p:nvPr/>
        </p:nvSpPr>
        <p:spPr bwMode="auto">
          <a:xfrm>
            <a:off x="2667000" y="167640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a:latin typeface="Arial" charset="0"/>
              </a:rPr>
              <a:t>1 s segments</a:t>
            </a:r>
          </a:p>
        </p:txBody>
      </p:sp>
    </p:spTree>
    <p:extLst>
      <p:ext uri="{BB962C8B-B14F-4D97-AF65-F5344CB8AC3E}">
        <p14:creationId xmlns:p14="http://schemas.microsoft.com/office/powerpoint/2010/main" val="87730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7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702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42703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2702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427021"/>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427022"/>
                                        </p:tgtEl>
                                        <p:attrNameLst>
                                          <p:attrName>style.visibility</p:attrName>
                                        </p:attrNameLst>
                                      </p:cBhvr>
                                      <p:to>
                                        <p:strVal val="visible"/>
                                      </p:to>
                                    </p:set>
                                  </p:childTnLst>
                                </p:cTn>
                              </p:par>
                            </p:childTnLst>
                          </p:cTn>
                        </p:par>
                        <p:par>
                          <p:cTn id="24" fill="hold" nodeType="afterGroup">
                            <p:stCondLst>
                              <p:cond delay="1500"/>
                            </p:stCondLst>
                            <p:childTnLst>
                              <p:par>
                                <p:cTn id="25" presetID="1" presetClass="entr" presetSubtype="0" fill="hold" grpId="0" nodeType="afterEffect">
                                  <p:stCondLst>
                                    <p:cond delay="0"/>
                                  </p:stCondLst>
                                  <p:childTnLst>
                                    <p:set>
                                      <p:cBhvr>
                                        <p:cTn id="26" dur="1" fill="hold">
                                          <p:stCondLst>
                                            <p:cond delay="499"/>
                                          </p:stCondLst>
                                        </p:cTn>
                                        <p:tgtEl>
                                          <p:spTgt spid="427023"/>
                                        </p:tgtEl>
                                        <p:attrNameLst>
                                          <p:attrName>style.visibility</p:attrName>
                                        </p:attrNameLst>
                                      </p:cBhvr>
                                      <p:to>
                                        <p:strVal val="visible"/>
                                      </p:to>
                                    </p:set>
                                  </p:childTnLst>
                                </p:cTn>
                              </p:par>
                            </p:childTnLst>
                          </p:cTn>
                        </p:par>
                        <p:par>
                          <p:cTn id="27" fill="hold" nodeType="afterGroup">
                            <p:stCondLst>
                              <p:cond delay="2000"/>
                            </p:stCondLst>
                            <p:childTnLst>
                              <p:par>
                                <p:cTn id="28" presetID="1" presetClass="entr" presetSubtype="0" fill="hold" grpId="0" nodeType="afterEffect">
                                  <p:stCondLst>
                                    <p:cond delay="0"/>
                                  </p:stCondLst>
                                  <p:childTnLst>
                                    <p:set>
                                      <p:cBhvr>
                                        <p:cTn id="29" dur="1" fill="hold">
                                          <p:stCondLst>
                                            <p:cond delay="499"/>
                                          </p:stCondLst>
                                        </p:cTn>
                                        <p:tgtEl>
                                          <p:spTgt spid="427024"/>
                                        </p:tgtEl>
                                        <p:attrNameLst>
                                          <p:attrName>style.visibility</p:attrName>
                                        </p:attrNameLst>
                                      </p:cBhvr>
                                      <p:to>
                                        <p:strVal val="visible"/>
                                      </p:to>
                                    </p:set>
                                  </p:childTnLst>
                                </p:cTn>
                              </p:par>
                            </p:childTnLst>
                          </p:cTn>
                        </p:par>
                        <p:par>
                          <p:cTn id="30" fill="hold" nodeType="afterGroup">
                            <p:stCondLst>
                              <p:cond delay="2500"/>
                            </p:stCondLst>
                            <p:childTnLst>
                              <p:par>
                                <p:cTn id="31" presetID="1" presetClass="entr" presetSubtype="0" fill="hold" nodeType="afterEffect">
                                  <p:stCondLst>
                                    <p:cond delay="0"/>
                                  </p:stCondLst>
                                  <p:childTnLst>
                                    <p:set>
                                      <p:cBhvr>
                                        <p:cTn id="32" dur="1" fill="hold">
                                          <p:stCondLst>
                                            <p:cond delay="499"/>
                                          </p:stCondLst>
                                        </p:cTn>
                                        <p:tgtEl>
                                          <p:spTgt spid="42701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42701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427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20" grpId="0" animBg="1" autoUpdateAnimBg="0"/>
      <p:bldP spid="427021" grpId="0" animBg="1" autoUpdateAnimBg="0"/>
      <p:bldP spid="427022" grpId="0" animBg="1" autoUpdateAnimBg="0"/>
      <p:bldP spid="427023" grpId="0" animBg="1" autoUpdateAnimBg="0"/>
      <p:bldP spid="427024" grpId="0" animBg="1" autoUpdateAnimBg="0"/>
      <p:bldP spid="427025" grpId="0" autoUpdateAnimBg="0"/>
      <p:bldP spid="42703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399" y="1428750"/>
            <a:ext cx="8716963" cy="3833813"/>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735234" name="Picture 2" descr="uttley065_lognormal"/>
          <p:cNvPicPr>
            <a:picLocks noChangeAspect="1" noChangeArrowheads="1"/>
          </p:cNvPicPr>
          <p:nvPr/>
        </p:nvPicPr>
        <p:blipFill>
          <a:blip r:embed="rId2" cstate="print">
            <a:extLst>
              <a:ext uri="{28A0092B-C50C-407E-A947-70E740481C1C}">
                <a14:useLocalDpi xmlns:a14="http://schemas.microsoft.com/office/drawing/2010/main" val="0"/>
              </a:ext>
            </a:extLst>
          </a:blip>
          <a:srcRect l="57141" t="20357" r="10184" b="18445"/>
          <a:stretch>
            <a:fillRect/>
          </a:stretch>
        </p:blipFill>
        <p:spPr bwMode="auto">
          <a:xfrm>
            <a:off x="5222875" y="1619249"/>
            <a:ext cx="3494088" cy="3381375"/>
          </a:xfrm>
          <a:prstGeom prst="rect">
            <a:avLst/>
          </a:prstGeom>
          <a:noFill/>
          <a:extLst>
            <a:ext uri="{909E8E84-426E-40DD-AFC4-6F175D3DCCD1}">
              <a14:hiddenFill xmlns:a14="http://schemas.microsoft.com/office/drawing/2010/main">
                <a:solidFill>
                  <a:srgbClr val="FFFFFF"/>
                </a:solidFill>
              </a14:hiddenFill>
            </a:ext>
          </a:extLst>
        </p:spPr>
      </p:pic>
      <p:sp>
        <p:nvSpPr>
          <p:cNvPr id="735235" name="Rectangle 3"/>
          <p:cNvSpPr>
            <a:spLocks noGrp="1" noChangeArrowheads="1"/>
          </p:cNvSpPr>
          <p:nvPr>
            <p:ph type="title"/>
          </p:nvPr>
        </p:nvSpPr>
        <p:spPr>
          <a:xfrm>
            <a:off x="609600" y="0"/>
            <a:ext cx="7772400" cy="1143000"/>
          </a:xfrm>
        </p:spPr>
        <p:txBody>
          <a:bodyPr/>
          <a:lstStyle/>
          <a:p>
            <a:r>
              <a:rPr lang="en-US" dirty="0">
                <a:solidFill>
                  <a:srgbClr val="FFC000"/>
                </a:solidFill>
              </a:rPr>
              <a:t>Flux distribution of variability</a:t>
            </a:r>
          </a:p>
        </p:txBody>
      </p:sp>
      <p:sp>
        <p:nvSpPr>
          <p:cNvPr id="735236" name="Text Box 4"/>
          <p:cNvSpPr txBox="1">
            <a:spLocks noChangeArrowheads="1"/>
          </p:cNvSpPr>
          <p:nvPr/>
        </p:nvSpPr>
        <p:spPr bwMode="auto">
          <a:xfrm>
            <a:off x="152400" y="5548313"/>
            <a:ext cx="89265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i="0" dirty="0">
                <a:solidFill>
                  <a:srgbClr val="FFFF99"/>
                </a:solidFill>
                <a:latin typeface="Arial" pitchFamily="34" charset="0"/>
              </a:rPr>
              <a:t>Has very characteristic shape – not symmetric. Skewed to higher flux levels. </a:t>
            </a:r>
            <a:r>
              <a:rPr lang="en-US" i="0" dirty="0" err="1">
                <a:solidFill>
                  <a:srgbClr val="FFFF99"/>
                </a:solidFill>
                <a:latin typeface="Arial" pitchFamily="34" charset="0"/>
              </a:rPr>
              <a:t>Lightcurve</a:t>
            </a:r>
            <a:r>
              <a:rPr lang="en-US" i="0" dirty="0">
                <a:solidFill>
                  <a:srgbClr val="FFFF99"/>
                </a:solidFill>
                <a:latin typeface="Arial" pitchFamily="34" charset="0"/>
              </a:rPr>
              <a:t> is ‘flare-y’</a:t>
            </a:r>
          </a:p>
          <a:p>
            <a:pPr algn="l"/>
            <a:r>
              <a:rPr lang="en-GB" sz="1600" i="0" dirty="0" err="1">
                <a:solidFill>
                  <a:srgbClr val="FFFF99"/>
                </a:solidFill>
                <a:latin typeface="Arial" pitchFamily="34" charset="0"/>
              </a:rPr>
              <a:t>Uttley</a:t>
            </a:r>
            <a:r>
              <a:rPr lang="en-GB" sz="1600" i="0" dirty="0">
                <a:solidFill>
                  <a:srgbClr val="FFFF99"/>
                </a:solidFill>
                <a:latin typeface="Arial" pitchFamily="34" charset="0"/>
              </a:rPr>
              <a:t>, </a:t>
            </a:r>
            <a:r>
              <a:rPr lang="en-GB" sz="1600" i="0" dirty="0" err="1">
                <a:solidFill>
                  <a:srgbClr val="FFFF99"/>
                </a:solidFill>
                <a:latin typeface="Arial" pitchFamily="34" charset="0"/>
              </a:rPr>
              <a:t>McHardy</a:t>
            </a:r>
            <a:r>
              <a:rPr lang="en-GB" sz="1600" i="0" dirty="0">
                <a:solidFill>
                  <a:srgbClr val="FFFF99"/>
                </a:solidFill>
                <a:latin typeface="Arial" pitchFamily="34" charset="0"/>
              </a:rPr>
              <a:t> &amp; Vaughan 2005</a:t>
            </a:r>
            <a:r>
              <a:rPr lang="en-GB" i="0" dirty="0">
                <a:solidFill>
                  <a:srgbClr val="FFFF99"/>
                </a:solidFill>
                <a:latin typeface="Arial" pitchFamily="34" charset="0"/>
              </a:rPr>
              <a:t> </a:t>
            </a:r>
            <a:endParaRPr lang="en-US" sz="1800" i="0" dirty="0">
              <a:solidFill>
                <a:srgbClr val="FFFF99"/>
              </a:solidFill>
              <a:latin typeface="Arial" pitchFamily="34" charset="0"/>
            </a:endParaRPr>
          </a:p>
        </p:txBody>
      </p:sp>
      <p:pic>
        <p:nvPicPr>
          <p:cNvPr id="735237" name="Picture 5" descr="anim020"/>
          <p:cNvPicPr>
            <a:picLocks noChangeAspect="1" noChangeArrowheads="1"/>
          </p:cNvPicPr>
          <p:nvPr/>
        </p:nvPicPr>
        <p:blipFill>
          <a:blip r:embed="rId3">
            <a:extLst>
              <a:ext uri="{28A0092B-C50C-407E-A947-70E740481C1C}">
                <a14:useLocalDpi xmlns:a14="http://schemas.microsoft.com/office/drawing/2010/main" val="0"/>
              </a:ext>
            </a:extLst>
          </a:blip>
          <a:srcRect l="52295" t="14902" b="67358"/>
          <a:stretch>
            <a:fillRect/>
          </a:stretch>
        </p:blipFill>
        <p:spPr bwMode="auto">
          <a:xfrm>
            <a:off x="274638" y="2409825"/>
            <a:ext cx="5319712" cy="2852738"/>
          </a:xfrm>
          <a:prstGeom prst="rect">
            <a:avLst/>
          </a:prstGeom>
          <a:noFill/>
          <a:extLst>
            <a:ext uri="{909E8E84-426E-40DD-AFC4-6F175D3DCCD1}">
              <a14:hiddenFill xmlns:a14="http://schemas.microsoft.com/office/drawing/2010/main">
                <a:solidFill>
                  <a:srgbClr val="FFFFFF"/>
                </a:solidFill>
              </a14:hiddenFill>
            </a:ext>
          </a:extLst>
        </p:spPr>
      </p:pic>
      <p:sp>
        <p:nvSpPr>
          <p:cNvPr id="735238" name="Line 6"/>
          <p:cNvSpPr>
            <a:spLocks noChangeShapeType="1"/>
          </p:cNvSpPr>
          <p:nvPr/>
        </p:nvSpPr>
        <p:spPr bwMode="auto">
          <a:xfrm flipV="1">
            <a:off x="588963" y="3830638"/>
            <a:ext cx="8258175" cy="57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Tree>
    <p:extLst>
      <p:ext uri="{BB962C8B-B14F-4D97-AF65-F5344CB8AC3E}">
        <p14:creationId xmlns:p14="http://schemas.microsoft.com/office/powerpoint/2010/main" val="18923892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37" name="Picture 25" descr="uttley065_lognormal"/>
          <p:cNvPicPr>
            <a:picLocks noChangeAspect="1" noChangeArrowheads="1"/>
          </p:cNvPicPr>
          <p:nvPr/>
        </p:nvPicPr>
        <p:blipFill>
          <a:blip r:embed="rId2" cstate="print">
            <a:extLst>
              <a:ext uri="{28A0092B-C50C-407E-A947-70E740481C1C}">
                <a14:useLocalDpi xmlns:a14="http://schemas.microsoft.com/office/drawing/2010/main" val="0"/>
              </a:ext>
            </a:extLst>
          </a:blip>
          <a:srcRect l="18445" t="10184" r="20357" b="57141"/>
          <a:stretch>
            <a:fillRect/>
          </a:stretch>
        </p:blipFill>
        <p:spPr bwMode="auto">
          <a:xfrm>
            <a:off x="4516438" y="1703388"/>
            <a:ext cx="4624387" cy="3494087"/>
          </a:xfrm>
          <a:prstGeom prst="rect">
            <a:avLst/>
          </a:prstGeom>
          <a:noFill/>
          <a:extLst>
            <a:ext uri="{909E8E84-426E-40DD-AFC4-6F175D3DCCD1}">
              <a14:hiddenFill xmlns:a14="http://schemas.microsoft.com/office/drawing/2010/main">
                <a:solidFill>
                  <a:srgbClr val="FFFFFF"/>
                </a:solidFill>
              </a14:hiddenFill>
            </a:ext>
          </a:extLst>
        </p:spPr>
      </p:pic>
      <p:sp>
        <p:nvSpPr>
          <p:cNvPr id="499720" name="Rectangle 8"/>
          <p:cNvSpPr>
            <a:spLocks noGrp="1" noChangeArrowheads="1"/>
          </p:cNvSpPr>
          <p:nvPr>
            <p:ph type="title"/>
          </p:nvPr>
        </p:nvSpPr>
        <p:spPr>
          <a:xfrm>
            <a:off x="609600" y="0"/>
            <a:ext cx="7772400" cy="1143000"/>
          </a:xfrm>
        </p:spPr>
        <p:txBody>
          <a:bodyPr/>
          <a:lstStyle/>
          <a:p>
            <a:r>
              <a:rPr lang="en-US" sz="4000" dirty="0"/>
              <a:t>Implies log normal flux distribution</a:t>
            </a:r>
          </a:p>
        </p:txBody>
      </p:sp>
      <p:pic>
        <p:nvPicPr>
          <p:cNvPr id="499736" name="Picture 24" descr="uttley065_lognormal"/>
          <p:cNvPicPr>
            <a:picLocks noChangeAspect="1" noChangeArrowheads="1"/>
          </p:cNvPicPr>
          <p:nvPr/>
        </p:nvPicPr>
        <p:blipFill>
          <a:blip r:embed="rId2" cstate="print">
            <a:extLst>
              <a:ext uri="{28A0092B-C50C-407E-A947-70E740481C1C}">
                <a14:useLocalDpi xmlns:a14="http://schemas.microsoft.com/office/drawing/2010/main" val="0"/>
              </a:ext>
            </a:extLst>
          </a:blip>
          <a:srcRect l="18445" t="10184" r="20357" b="57141"/>
          <a:stretch>
            <a:fillRect/>
          </a:stretch>
        </p:blipFill>
        <p:spPr bwMode="auto">
          <a:xfrm>
            <a:off x="219075" y="1703388"/>
            <a:ext cx="4624388" cy="3494087"/>
          </a:xfrm>
          <a:prstGeom prst="rect">
            <a:avLst/>
          </a:prstGeom>
          <a:noFill/>
          <a:extLst>
            <a:ext uri="{909E8E84-426E-40DD-AFC4-6F175D3DCCD1}">
              <a14:hiddenFill xmlns:a14="http://schemas.microsoft.com/office/drawing/2010/main">
                <a:solidFill>
                  <a:srgbClr val="FFFFFF"/>
                </a:solidFill>
              </a14:hiddenFill>
            </a:ext>
          </a:extLst>
        </p:spPr>
      </p:pic>
      <p:sp>
        <p:nvSpPr>
          <p:cNvPr id="499738" name="Rectangle 26"/>
          <p:cNvSpPr>
            <a:spLocks noChangeArrowheads="1"/>
          </p:cNvSpPr>
          <p:nvPr/>
        </p:nvSpPr>
        <p:spPr bwMode="auto">
          <a:xfrm>
            <a:off x="1673225" y="4983163"/>
            <a:ext cx="2168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GB"/>
              <a:t>Normalised flux</a:t>
            </a:r>
            <a:endParaRPr lang="en-US"/>
          </a:p>
        </p:txBody>
      </p:sp>
      <p:sp>
        <p:nvSpPr>
          <p:cNvPr id="499739" name="Rectangle 27"/>
          <p:cNvSpPr>
            <a:spLocks noChangeArrowheads="1"/>
          </p:cNvSpPr>
          <p:nvPr/>
        </p:nvSpPr>
        <p:spPr bwMode="auto">
          <a:xfrm>
            <a:off x="6303963" y="5327650"/>
            <a:ext cx="13398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GB"/>
              <a:t>log (flux)</a:t>
            </a:r>
            <a:endParaRPr lang="en-US"/>
          </a:p>
        </p:txBody>
      </p:sp>
      <p:sp>
        <p:nvSpPr>
          <p:cNvPr id="499740" name="Rectangle 28"/>
          <p:cNvSpPr>
            <a:spLocks noChangeArrowheads="1"/>
          </p:cNvSpPr>
          <p:nvPr/>
        </p:nvSpPr>
        <p:spPr bwMode="auto">
          <a:xfrm>
            <a:off x="5254625" y="4864100"/>
            <a:ext cx="40163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r>
              <a:rPr lang="en-GB"/>
              <a:t>-0.2              0              0.2         </a:t>
            </a:r>
            <a:endParaRPr lang="en-US"/>
          </a:p>
        </p:txBody>
      </p:sp>
      <p:sp>
        <p:nvSpPr>
          <p:cNvPr id="499741" name="Rectangle 29"/>
          <p:cNvSpPr>
            <a:spLocks noChangeArrowheads="1"/>
          </p:cNvSpPr>
          <p:nvPr/>
        </p:nvSpPr>
        <p:spPr bwMode="auto">
          <a:xfrm>
            <a:off x="5080000" y="1887538"/>
            <a:ext cx="3773488" cy="287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pic>
        <p:nvPicPr>
          <p:cNvPr id="499743" name="Picture 31" descr="gauss"/>
          <p:cNvPicPr>
            <a:picLocks noChangeAspect="1" noChangeArrowheads="1"/>
          </p:cNvPicPr>
          <p:nvPr/>
        </p:nvPicPr>
        <p:blipFill>
          <a:blip r:embed="rId3" cstate="print">
            <a:extLst>
              <a:ext uri="{28A0092B-C50C-407E-A947-70E740481C1C}">
                <a14:useLocalDpi xmlns:a14="http://schemas.microsoft.com/office/drawing/2010/main" val="0"/>
              </a:ext>
            </a:extLst>
          </a:blip>
          <a:srcRect l="11401" t="14687" r="13727" b="11758"/>
          <a:stretch>
            <a:fillRect/>
          </a:stretch>
        </p:blipFill>
        <p:spPr bwMode="auto">
          <a:xfrm>
            <a:off x="4938713" y="1912938"/>
            <a:ext cx="4191000" cy="2909887"/>
          </a:xfrm>
          <a:prstGeom prst="rect">
            <a:avLst/>
          </a:prstGeom>
          <a:noFill/>
          <a:extLst>
            <a:ext uri="{909E8E84-426E-40DD-AFC4-6F175D3DCCD1}">
              <a14:hiddenFill xmlns:a14="http://schemas.microsoft.com/office/drawing/2010/main">
                <a:solidFill>
                  <a:srgbClr val="FFFFFF"/>
                </a:solidFill>
              </a14:hiddenFill>
            </a:ext>
          </a:extLst>
        </p:spPr>
      </p:pic>
      <p:sp>
        <p:nvSpPr>
          <p:cNvPr id="499744" name="Freeform 32"/>
          <p:cNvSpPr>
            <a:spLocks/>
          </p:cNvSpPr>
          <p:nvPr/>
        </p:nvSpPr>
        <p:spPr bwMode="auto">
          <a:xfrm>
            <a:off x="5006975" y="1898650"/>
            <a:ext cx="3890963" cy="2940050"/>
          </a:xfrm>
          <a:custGeom>
            <a:avLst/>
            <a:gdLst>
              <a:gd name="T0" fmla="*/ 0 w 2451"/>
              <a:gd name="T1" fmla="*/ 1812 h 1852"/>
              <a:gd name="T2" fmla="*/ 229 w 2451"/>
              <a:gd name="T3" fmla="*/ 1757 h 1852"/>
              <a:gd name="T4" fmla="*/ 476 w 2451"/>
              <a:gd name="T5" fmla="*/ 1519 h 1852"/>
              <a:gd name="T6" fmla="*/ 741 w 2451"/>
              <a:gd name="T7" fmla="*/ 934 h 1852"/>
              <a:gd name="T8" fmla="*/ 979 w 2451"/>
              <a:gd name="T9" fmla="*/ 303 h 1852"/>
              <a:gd name="T10" fmla="*/ 1152 w 2451"/>
              <a:gd name="T11" fmla="*/ 47 h 1852"/>
              <a:gd name="T12" fmla="*/ 1216 w 2451"/>
              <a:gd name="T13" fmla="*/ 20 h 1852"/>
              <a:gd name="T14" fmla="*/ 1299 w 2451"/>
              <a:gd name="T15" fmla="*/ 57 h 1852"/>
              <a:gd name="T16" fmla="*/ 1436 w 2451"/>
              <a:gd name="T17" fmla="*/ 276 h 1852"/>
              <a:gd name="T18" fmla="*/ 1673 w 2451"/>
              <a:gd name="T19" fmla="*/ 916 h 1852"/>
              <a:gd name="T20" fmla="*/ 1948 w 2451"/>
              <a:gd name="T21" fmla="*/ 1529 h 1852"/>
              <a:gd name="T22" fmla="*/ 2304 w 2451"/>
              <a:gd name="T23" fmla="*/ 1803 h 1852"/>
              <a:gd name="T24" fmla="*/ 2451 w 2451"/>
              <a:gd name="T25" fmla="*/ 1821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1" h="1852">
                <a:moveTo>
                  <a:pt x="0" y="1812"/>
                </a:moveTo>
                <a:cubicBezTo>
                  <a:pt x="75" y="1809"/>
                  <a:pt x="150" y="1806"/>
                  <a:pt x="229" y="1757"/>
                </a:cubicBezTo>
                <a:cubicBezTo>
                  <a:pt x="308" y="1708"/>
                  <a:pt x="391" y="1656"/>
                  <a:pt x="476" y="1519"/>
                </a:cubicBezTo>
                <a:cubicBezTo>
                  <a:pt x="561" y="1382"/>
                  <a:pt x="657" y="1137"/>
                  <a:pt x="741" y="934"/>
                </a:cubicBezTo>
                <a:cubicBezTo>
                  <a:pt x="825" y="731"/>
                  <a:pt x="911" y="451"/>
                  <a:pt x="979" y="303"/>
                </a:cubicBezTo>
                <a:cubicBezTo>
                  <a:pt x="1047" y="155"/>
                  <a:pt x="1113" y="94"/>
                  <a:pt x="1152" y="47"/>
                </a:cubicBezTo>
                <a:cubicBezTo>
                  <a:pt x="1191" y="0"/>
                  <a:pt x="1192" y="18"/>
                  <a:pt x="1216" y="20"/>
                </a:cubicBezTo>
                <a:cubicBezTo>
                  <a:pt x="1240" y="22"/>
                  <a:pt x="1262" y="14"/>
                  <a:pt x="1299" y="57"/>
                </a:cubicBezTo>
                <a:cubicBezTo>
                  <a:pt x="1336" y="100"/>
                  <a:pt x="1374" y="133"/>
                  <a:pt x="1436" y="276"/>
                </a:cubicBezTo>
                <a:cubicBezTo>
                  <a:pt x="1498" y="419"/>
                  <a:pt x="1588" y="707"/>
                  <a:pt x="1673" y="916"/>
                </a:cubicBezTo>
                <a:cubicBezTo>
                  <a:pt x="1758" y="1125"/>
                  <a:pt x="1843" y="1381"/>
                  <a:pt x="1948" y="1529"/>
                </a:cubicBezTo>
                <a:cubicBezTo>
                  <a:pt x="2053" y="1677"/>
                  <a:pt x="2220" y="1754"/>
                  <a:pt x="2304" y="1803"/>
                </a:cubicBezTo>
                <a:cubicBezTo>
                  <a:pt x="2388" y="1852"/>
                  <a:pt x="2419" y="1836"/>
                  <a:pt x="2451" y="182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99747" name="Text Box 35"/>
          <p:cNvSpPr txBox="1">
            <a:spLocks noChangeArrowheads="1"/>
          </p:cNvSpPr>
          <p:nvPr/>
        </p:nvSpPr>
        <p:spPr bwMode="auto">
          <a:xfrm>
            <a:off x="152400" y="5662613"/>
            <a:ext cx="89265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solidFill>
                  <a:schemeClr val="accent2"/>
                </a:solidFill>
                <a:latin typeface="Arial" charset="0"/>
              </a:rPr>
              <a:t>Cannot get this from SHOTS, or any SUM of independent events</a:t>
            </a:r>
          </a:p>
          <a:p>
            <a:pPr algn="l"/>
            <a:r>
              <a:rPr lang="en-GB" dirty="0">
                <a:solidFill>
                  <a:schemeClr val="accent2"/>
                </a:solidFill>
                <a:latin typeface="Arial" charset="0"/>
              </a:rPr>
              <a:t>Or from </a:t>
            </a:r>
            <a:r>
              <a:rPr lang="en-GB" dirty="0" smtClean="0">
                <a:solidFill>
                  <a:schemeClr val="accent2"/>
                </a:solidFill>
                <a:latin typeface="Arial" charset="0"/>
              </a:rPr>
              <a:t>self organised criticality </a:t>
            </a:r>
            <a:r>
              <a:rPr lang="en-GB" dirty="0">
                <a:solidFill>
                  <a:schemeClr val="accent2"/>
                </a:solidFill>
                <a:latin typeface="Arial" charset="0"/>
              </a:rPr>
              <a:t>(wait till critical value </a:t>
            </a:r>
            <a:r>
              <a:rPr lang="en-GB" dirty="0" smtClean="0">
                <a:solidFill>
                  <a:schemeClr val="accent2"/>
                </a:solidFill>
                <a:latin typeface="Arial" charset="0"/>
              </a:rPr>
              <a:t>to trigger)</a:t>
            </a:r>
            <a:endParaRPr lang="en-GB" dirty="0">
              <a:solidFill>
                <a:schemeClr val="accent2"/>
              </a:solidFill>
              <a:latin typeface="Arial" charset="0"/>
            </a:endParaRPr>
          </a:p>
          <a:p>
            <a:pPr algn="l"/>
            <a:r>
              <a:rPr lang="en-GB" sz="1600" dirty="0" err="1">
                <a:solidFill>
                  <a:schemeClr val="accent2"/>
                </a:solidFill>
                <a:latin typeface="Arial" charset="0"/>
              </a:rPr>
              <a:t>Uttley</a:t>
            </a:r>
            <a:r>
              <a:rPr lang="en-GB" sz="1600" dirty="0">
                <a:solidFill>
                  <a:schemeClr val="accent2"/>
                </a:solidFill>
                <a:latin typeface="Arial" charset="0"/>
              </a:rPr>
              <a:t>, </a:t>
            </a:r>
            <a:r>
              <a:rPr lang="en-GB" sz="1600" dirty="0" err="1">
                <a:solidFill>
                  <a:schemeClr val="accent2"/>
                </a:solidFill>
                <a:latin typeface="Arial" charset="0"/>
              </a:rPr>
              <a:t>McHardy</a:t>
            </a:r>
            <a:r>
              <a:rPr lang="en-GB" sz="1600" dirty="0">
                <a:solidFill>
                  <a:schemeClr val="accent2"/>
                </a:solidFill>
                <a:latin typeface="Arial" charset="0"/>
              </a:rPr>
              <a:t> &amp; Vaughan 2005</a:t>
            </a:r>
            <a:r>
              <a:rPr lang="en-GB" dirty="0">
                <a:solidFill>
                  <a:schemeClr val="accent2"/>
                </a:solidFill>
                <a:latin typeface="Arial" charset="0"/>
              </a:rPr>
              <a:t> </a:t>
            </a:r>
            <a:endParaRPr lang="en-US" sz="1800" dirty="0">
              <a:latin typeface="Arial" charset="0"/>
            </a:endParaRPr>
          </a:p>
        </p:txBody>
      </p:sp>
    </p:spTree>
    <p:extLst>
      <p:ext uri="{BB962C8B-B14F-4D97-AF65-F5344CB8AC3E}">
        <p14:creationId xmlns:p14="http://schemas.microsoft.com/office/powerpoint/2010/main" val="3775528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18"/>
          <p:cNvSpPr/>
          <p:nvPr/>
        </p:nvSpPr>
        <p:spPr>
          <a:xfrm rot="5400000">
            <a:off x="3232150" y="160338"/>
            <a:ext cx="1608137" cy="7500938"/>
          </a:xfrm>
          <a:prstGeom prst="trapezoid">
            <a:avLst>
              <a:gd name="adj" fmla="val 37384"/>
            </a:avLst>
          </a:prstGeom>
          <a:solidFill>
            <a:schemeClr val="accent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latin typeface="Times New Roman"/>
              <a:cs typeface="Times New Roman"/>
            </a:endParaRPr>
          </a:p>
        </p:txBody>
      </p:sp>
      <p:sp>
        <p:nvSpPr>
          <p:cNvPr id="73731" name="TextBox 27"/>
          <p:cNvSpPr txBox="1">
            <a:spLocks noChangeArrowheads="1"/>
          </p:cNvSpPr>
          <p:nvPr/>
        </p:nvSpPr>
        <p:spPr bwMode="auto">
          <a:xfrm>
            <a:off x="0" y="4735513"/>
            <a:ext cx="60721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GB" sz="3200" b="1">
                <a:solidFill>
                  <a:srgbClr val="FF0000"/>
                </a:solidFill>
                <a:latin typeface="Times New Roman" charset="0"/>
                <a:cs typeface="Times New Roman" charset="0"/>
              </a:rPr>
              <a:t>This gives the noise spectrum EMMITED at each annulus</a:t>
            </a:r>
          </a:p>
        </p:txBody>
      </p:sp>
      <p:sp>
        <p:nvSpPr>
          <p:cNvPr id="20" name="Oval 19"/>
          <p:cNvSpPr/>
          <p:nvPr/>
        </p:nvSpPr>
        <p:spPr>
          <a:xfrm>
            <a:off x="7786688" y="3357563"/>
            <a:ext cx="1071562" cy="107156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rgbClr val="FFFFFF"/>
              </a:solidFill>
              <a:latin typeface="Times New Roman"/>
              <a:ea typeface="Arial" charset="0"/>
              <a:cs typeface="Times New Roman"/>
            </a:endParaRPr>
          </a:p>
        </p:txBody>
      </p:sp>
      <p:cxnSp>
        <p:nvCxnSpPr>
          <p:cNvPr id="23" name="Straight Connector 22"/>
          <p:cNvCxnSpPr/>
          <p:nvPr/>
        </p:nvCxnSpPr>
        <p:spPr>
          <a:xfrm rot="5400000">
            <a:off x="785813" y="3929063"/>
            <a:ext cx="14287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6786563" y="3929063"/>
            <a:ext cx="5715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500813" y="3929063"/>
            <a:ext cx="5715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000250" y="3929063"/>
            <a:ext cx="128587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36094" y="3893344"/>
            <a:ext cx="107156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572000" y="3929063"/>
            <a:ext cx="8572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250657" y="3893344"/>
            <a:ext cx="78581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14313" y="3925888"/>
            <a:ext cx="1285875"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643188" y="3925888"/>
            <a:ext cx="928687"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000625" y="3927475"/>
            <a:ext cx="642938"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786563" y="3927475"/>
            <a:ext cx="285750"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3744" name="Straight Arrow Connector 63"/>
          <p:cNvCxnSpPr>
            <a:cxnSpLocks noChangeShapeType="1"/>
          </p:cNvCxnSpPr>
          <p:nvPr/>
        </p:nvCxnSpPr>
        <p:spPr bwMode="auto">
          <a:xfrm flipH="1">
            <a:off x="1000125" y="2819400"/>
            <a:ext cx="112713"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5" name="Straight Arrow Connector 64"/>
          <p:cNvCxnSpPr>
            <a:cxnSpLocks noChangeShapeType="1"/>
          </p:cNvCxnSpPr>
          <p:nvPr/>
        </p:nvCxnSpPr>
        <p:spPr bwMode="auto">
          <a:xfrm flipH="1">
            <a:off x="3214688" y="2819400"/>
            <a:ext cx="190500" cy="6810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6" name="Straight Arrow Connector 67"/>
          <p:cNvCxnSpPr>
            <a:cxnSpLocks noChangeShapeType="1"/>
          </p:cNvCxnSpPr>
          <p:nvPr/>
        </p:nvCxnSpPr>
        <p:spPr bwMode="auto">
          <a:xfrm flipH="1">
            <a:off x="5357813" y="2819400"/>
            <a:ext cx="339725" cy="82391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7" name="Straight Arrow Connector 70"/>
          <p:cNvCxnSpPr>
            <a:cxnSpLocks noChangeShapeType="1"/>
          </p:cNvCxnSpPr>
          <p:nvPr/>
        </p:nvCxnSpPr>
        <p:spPr bwMode="auto">
          <a:xfrm flipH="1">
            <a:off x="6929438" y="2819400"/>
            <a:ext cx="1060450" cy="8953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73748" name="Picture 28" descr="mdot2.pdf"/>
          <p:cNvPicPr>
            <a:picLocks noChangeAspect="1"/>
          </p:cNvPicPr>
          <p:nvPr/>
        </p:nvPicPr>
        <p:blipFill>
          <a:blip r:embed="rId2" cstate="print">
            <a:extLst>
              <a:ext uri="{28A0092B-C50C-407E-A947-70E740481C1C}">
                <a14:useLocalDpi xmlns:a14="http://schemas.microsoft.com/office/drawing/2010/main" val="0"/>
              </a:ext>
            </a:extLst>
          </a:blip>
          <a:srcRect r="35791"/>
          <a:stretch>
            <a:fillRect/>
          </a:stretch>
        </p:blipFill>
        <p:spPr bwMode="auto">
          <a:xfrm rot="-5400000">
            <a:off x="2383631" y="951707"/>
            <a:ext cx="20939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35" descr="mdot4.pdf"/>
          <p:cNvPicPr>
            <a:picLocks noChangeAspect="1"/>
          </p:cNvPicPr>
          <p:nvPr/>
        </p:nvPicPr>
        <p:blipFill>
          <a:blip r:embed="rId3" cstate="print">
            <a:extLst>
              <a:ext uri="{28A0092B-C50C-407E-A947-70E740481C1C}">
                <a14:useLocalDpi xmlns:a14="http://schemas.microsoft.com/office/drawing/2010/main" val="0"/>
              </a:ext>
            </a:extLst>
          </a:blip>
          <a:srcRect r="35791"/>
          <a:stretch>
            <a:fillRect/>
          </a:stretch>
        </p:blipFill>
        <p:spPr bwMode="auto">
          <a:xfrm rot="-5400000">
            <a:off x="4667250" y="952500"/>
            <a:ext cx="20939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37" descr="mdot6.pdf"/>
          <p:cNvPicPr>
            <a:picLocks noChangeAspect="1"/>
          </p:cNvPicPr>
          <p:nvPr/>
        </p:nvPicPr>
        <p:blipFill>
          <a:blip r:embed="rId4" cstate="print">
            <a:extLst>
              <a:ext uri="{28A0092B-C50C-407E-A947-70E740481C1C}">
                <a14:useLocalDpi xmlns:a14="http://schemas.microsoft.com/office/drawing/2010/main" val="0"/>
              </a:ext>
            </a:extLst>
          </a:blip>
          <a:srcRect r="35791"/>
          <a:stretch>
            <a:fillRect/>
          </a:stretch>
        </p:blipFill>
        <p:spPr bwMode="auto">
          <a:xfrm rot="-5400000">
            <a:off x="6951662" y="952501"/>
            <a:ext cx="20939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38" descr="mdot1.pdf"/>
          <p:cNvPicPr>
            <a:picLocks noChangeAspect="1"/>
          </p:cNvPicPr>
          <p:nvPr/>
        </p:nvPicPr>
        <p:blipFill>
          <a:blip r:embed="rId5" cstate="print">
            <a:extLst>
              <a:ext uri="{28A0092B-C50C-407E-A947-70E740481C1C}">
                <a14:useLocalDpi xmlns:a14="http://schemas.microsoft.com/office/drawing/2010/main" val="0"/>
              </a:ext>
            </a:extLst>
          </a:blip>
          <a:srcRect r="35791"/>
          <a:stretch>
            <a:fillRect/>
          </a:stretch>
        </p:blipFill>
        <p:spPr bwMode="auto">
          <a:xfrm rot="-5400000">
            <a:off x="99218" y="951707"/>
            <a:ext cx="20939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3" name="Title 1"/>
          <p:cNvSpPr>
            <a:spLocks noGrp="1"/>
          </p:cNvSpPr>
          <p:nvPr>
            <p:ph type="title"/>
          </p:nvPr>
        </p:nvSpPr>
        <p:spPr>
          <a:xfrm>
            <a:off x="685800" y="266700"/>
            <a:ext cx="7772400" cy="1143000"/>
          </a:xfrm>
        </p:spPr>
        <p:txBody>
          <a:bodyPr/>
          <a:lstStyle/>
          <a:p>
            <a:pPr eaLnBrk="1" hangingPunct="1"/>
            <a:r>
              <a:rPr lang="en-US" dirty="0" smtClean="0">
                <a:latin typeface="Times New Roman" charset="0"/>
                <a:cs typeface="Times New Roman" charset="0"/>
              </a:rPr>
              <a:t>Propagating fluctuations</a:t>
            </a:r>
          </a:p>
        </p:txBody>
      </p:sp>
      <p:pic>
        <p:nvPicPr>
          <p:cNvPr id="73754" name="Picture 35" descr="pmdots.pdf"/>
          <p:cNvPicPr>
            <a:picLocks noChangeAspect="1"/>
          </p:cNvPicPr>
          <p:nvPr/>
        </p:nvPicPr>
        <p:blipFill>
          <a:blip r:embed="rId6" cstate="print">
            <a:extLst>
              <a:ext uri="{28A0092B-C50C-407E-A947-70E740481C1C}">
                <a14:useLocalDpi xmlns:a14="http://schemas.microsoft.com/office/drawing/2010/main" val="0"/>
              </a:ext>
            </a:extLst>
          </a:blip>
          <a:srcRect t="39005" r="12283" b="8774"/>
          <a:stretch>
            <a:fillRect/>
          </a:stretch>
        </p:blipFill>
        <p:spPr bwMode="auto">
          <a:xfrm>
            <a:off x="5943600" y="4495800"/>
            <a:ext cx="302736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5" name="Rectangle 27"/>
          <p:cNvSpPr>
            <a:spLocks noChangeArrowheads="1"/>
          </p:cNvSpPr>
          <p:nvPr/>
        </p:nvSpPr>
        <p:spPr bwMode="auto">
          <a:xfrm>
            <a:off x="1752600" y="5875338"/>
            <a:ext cx="396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Times New Roman" charset="0"/>
                <a:cs typeface="Times New Roman" charset="0"/>
              </a:rPr>
              <a:t>Lyubarskii 1997; Arevalo &amp; Uttley 2006, Kotov et al 2001</a:t>
            </a:r>
            <a:endParaRPr lang="en-US"/>
          </a:p>
        </p:txBody>
      </p:sp>
    </p:spTree>
    <p:extLst>
      <p:ext uri="{BB962C8B-B14F-4D97-AF65-F5344CB8AC3E}">
        <p14:creationId xmlns:p14="http://schemas.microsoft.com/office/powerpoint/2010/main" val="1639719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a:solidFill>
                  <a:srgbClr val="008000"/>
                </a:solidFill>
              </a:rPr>
              <a:t>Gierlinski</a:t>
            </a:r>
            <a:r>
              <a:rPr lang="en-GB" sz="1600" dirty="0">
                <a:solidFill>
                  <a:srgbClr val="008000"/>
                </a:solidFill>
              </a:rPr>
              <a:t>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2408921"/>
            <a:ext cx="4064000" cy="2589213"/>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 look like a disc but small tail to high energies </a:t>
            </a:r>
          </a:p>
          <a:p>
            <a:pPr eaLnBrk="1" hangingPunct="1">
              <a:lnSpc>
                <a:spcPct val="90000"/>
              </a:lnSpc>
            </a:pPr>
            <a:r>
              <a:rPr lang="en-GB" sz="2400" dirty="0" smtClean="0">
                <a:solidFill>
                  <a:srgbClr val="008000"/>
                </a:solidFill>
              </a:rPr>
              <a:t>Very high/intermediate states at least know something about a disc</a:t>
            </a:r>
          </a:p>
          <a:p>
            <a:pPr eaLnBrk="1" hangingPunct="1">
              <a:lnSpc>
                <a:spcPct val="90000"/>
              </a:lnSpc>
            </a:pPr>
            <a:r>
              <a:rPr lang="en-GB" sz="2400" dirty="0" smtClean="0">
                <a:solidFill>
                  <a:srgbClr val="008000"/>
                </a:solidFill>
              </a:rPr>
              <a:t>Low/hard state look really different, not at all like a disc! </a:t>
            </a:r>
            <a:endParaRPr lang="en-GB" sz="2400" dirty="0" smtClean="0">
              <a:solidFill>
                <a:srgbClr val="008000"/>
              </a:solidFill>
              <a:cs typeface="Times New Roman" pitchFamily="18" charset="0"/>
            </a:endParaRPr>
          </a:p>
        </p:txBody>
      </p:sp>
    </p:spTree>
    <p:extLst>
      <p:ext uri="{BB962C8B-B14F-4D97-AF65-F5344CB8AC3E}">
        <p14:creationId xmlns:p14="http://schemas.microsoft.com/office/powerpoint/2010/main" val="183057645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descr="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45" cy="5400000"/>
          </a:xfrm>
          <a:prstGeom prst="rect">
            <a:avLst/>
          </a:prstGeom>
        </p:spPr>
      </p:pic>
      <p:sp>
        <p:nvSpPr>
          <p:cNvPr id="6" name="TextBox 5"/>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=68.0</a:t>
            </a:r>
            <a:endParaRPr lang="en-US" sz="4400" b="1" dirty="0">
              <a:latin typeface="Times New Roman"/>
              <a:cs typeface="Times New Roman"/>
            </a:endParaRPr>
          </a:p>
        </p:txBody>
      </p:sp>
      <p:sp>
        <p:nvSpPr>
          <p:cNvPr id="7"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extLst>
      <p:ext uri="{BB962C8B-B14F-4D97-AF65-F5344CB8AC3E}">
        <p14:creationId xmlns:p14="http://schemas.microsoft.com/office/powerpoint/2010/main" val="6036311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00" cy="5400000"/>
          </a:xfrm>
          <a:prstGeom prst="rect">
            <a:avLst/>
          </a:prstGeom>
        </p:spPr>
      </p:pic>
      <p:sp>
        <p:nvSpPr>
          <p:cNvPr id="8" name="TextBox 7"/>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=45.7</a:t>
            </a:r>
            <a:endParaRPr lang="en-US" sz="4400" b="1" dirty="0">
              <a:latin typeface="Times New Roman"/>
              <a:cs typeface="Times New Roman"/>
            </a:endParaRPr>
          </a:p>
        </p:txBody>
      </p:sp>
    </p:spTree>
    <p:extLst>
      <p:ext uri="{BB962C8B-B14F-4D97-AF65-F5344CB8AC3E}">
        <p14:creationId xmlns:p14="http://schemas.microsoft.com/office/powerpoint/2010/main" val="26615187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08" cy="5400000"/>
          </a:xfrm>
          <a:prstGeom prst="rect">
            <a:avLst/>
          </a:prstGeom>
        </p:spPr>
      </p:pic>
      <p:sp>
        <p:nvSpPr>
          <p:cNvPr id="8" name="TextBox 7"/>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=25.0</a:t>
            </a:r>
            <a:endParaRPr lang="en-US" sz="4400" b="1" dirty="0">
              <a:latin typeface="Times New Roman"/>
              <a:cs typeface="Times New Roman"/>
            </a:endParaRPr>
          </a:p>
        </p:txBody>
      </p:sp>
      <p:sp>
        <p:nvSpPr>
          <p:cNvPr id="9"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extLst>
      <p:ext uri="{BB962C8B-B14F-4D97-AF65-F5344CB8AC3E}">
        <p14:creationId xmlns:p14="http://schemas.microsoft.com/office/powerpoint/2010/main" val="4253802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15" cy="5400000"/>
          </a:xfrm>
          <a:prstGeom prst="rect">
            <a:avLst/>
          </a:prstGeom>
        </p:spPr>
      </p:pic>
      <p:sp>
        <p:nvSpPr>
          <p:cNvPr id="8" name="TextBox 7"/>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=16.3</a:t>
            </a:r>
            <a:endParaRPr lang="en-US" sz="4400" b="1" dirty="0">
              <a:latin typeface="Times New Roman"/>
              <a:cs typeface="Times New Roman"/>
            </a:endParaRPr>
          </a:p>
        </p:txBody>
      </p:sp>
      <p:sp>
        <p:nvSpPr>
          <p:cNvPr id="9"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extLst>
      <p:ext uri="{BB962C8B-B14F-4D97-AF65-F5344CB8AC3E}">
        <p14:creationId xmlns:p14="http://schemas.microsoft.com/office/powerpoint/2010/main" val="23682060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9639" name="TextBox 9"/>
          <p:cNvSpPr txBox="1">
            <a:spLocks noChangeArrowheads="1"/>
          </p:cNvSpPr>
          <p:nvPr/>
        </p:nvSpPr>
        <p:spPr bwMode="auto">
          <a:xfrm>
            <a:off x="5334000" y="6400800"/>
            <a:ext cx="3733800" cy="400050"/>
          </a:xfrm>
          <a:prstGeom prst="rect">
            <a:avLst/>
          </a:prstGeom>
          <a:noFill/>
          <a:ln w="9525">
            <a:noFill/>
            <a:miter lim="800000"/>
            <a:headEnd/>
            <a:tailEnd/>
          </a:ln>
        </p:spPr>
        <p:txBody>
          <a:bodyPr>
            <a:prstTxWarp prst="textNoShape">
              <a:avLst/>
            </a:prstTxWarp>
            <a:spAutoFit/>
          </a:bodyPr>
          <a:lstStyle/>
          <a:p>
            <a:pPr algn="r"/>
            <a:r>
              <a:rPr lang="en-US" sz="2000" dirty="0">
                <a:latin typeface="Times New Roman" charset="0"/>
                <a:ea typeface="Times New Roman" charset="0"/>
                <a:cs typeface="Times New Roman" charset="0"/>
              </a:rPr>
              <a:t>Ingram &amp; Done 2011</a:t>
            </a:r>
          </a:p>
        </p:txBody>
      </p:sp>
      <p:pic>
        <p:nvPicPr>
          <p:cNvPr id="8" name="Picture 7" descr="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08" cy="5400000"/>
          </a:xfrm>
          <a:prstGeom prst="rect">
            <a:avLst/>
          </a:prstGeom>
        </p:spPr>
      </p:pic>
      <p:sp>
        <p:nvSpPr>
          <p:cNvPr id="9" name="TextBox 8"/>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=12.8</a:t>
            </a:r>
            <a:endParaRPr lang="en-US" sz="4400" b="1" dirty="0">
              <a:latin typeface="Times New Roman"/>
              <a:cs typeface="Times New Roman"/>
            </a:endParaRPr>
          </a:p>
        </p:txBody>
      </p:sp>
      <p:sp>
        <p:nvSpPr>
          <p:cNvPr id="10"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extLst>
      <p:ext uri="{BB962C8B-B14F-4D97-AF65-F5344CB8AC3E}">
        <p14:creationId xmlns:p14="http://schemas.microsoft.com/office/powerpoint/2010/main" val="403186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154236"/>
            <a:ext cx="4017282" cy="35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Black hole binaries –</a:t>
            </a:r>
          </a:p>
          <a:p>
            <a:pPr marL="342900" indent="-342900" algn="l">
              <a:lnSpc>
                <a:spcPct val="90000"/>
              </a:lnSpc>
              <a:spcBef>
                <a:spcPct val="20000"/>
              </a:spcBef>
              <a:buFontTx/>
              <a:buChar char="•"/>
            </a:pPr>
            <a:r>
              <a:rPr lang="en-GB" dirty="0" smtClean="0">
                <a:solidFill>
                  <a:srgbClr val="008000"/>
                </a:solidFill>
              </a:rPr>
              <a:t>Observational template of how accretion flows (spectra and variability) and their associated jet behave</a:t>
            </a:r>
          </a:p>
          <a:p>
            <a:pPr marL="342900" indent="-342900" algn="l">
              <a:lnSpc>
                <a:spcPct val="90000"/>
              </a:lnSpc>
              <a:spcBef>
                <a:spcPct val="20000"/>
              </a:spcBef>
              <a:buFontTx/>
              <a:buChar char="•"/>
            </a:pPr>
            <a:r>
              <a:rPr lang="en-GB" dirty="0" smtClean="0">
                <a:solidFill>
                  <a:srgbClr val="008000"/>
                </a:solidFill>
              </a:rPr>
              <a:t>Build a working physical model of accretion flows</a:t>
            </a:r>
          </a:p>
          <a:p>
            <a:pPr marL="342900" indent="-342900" algn="l">
              <a:lnSpc>
                <a:spcPct val="90000"/>
              </a:lnSpc>
              <a:spcBef>
                <a:spcPct val="20000"/>
              </a:spcBef>
              <a:buFontTx/>
              <a:buChar char="•"/>
            </a:pPr>
            <a:r>
              <a:rPr lang="en-GB" dirty="0" smtClean="0">
                <a:solidFill>
                  <a:srgbClr val="008000"/>
                </a:solidFill>
              </a:rPr>
              <a:t>Black hole spin</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6802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1560513"/>
            <a:ext cx="401728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Scale </a:t>
            </a:r>
            <a:r>
              <a:rPr lang="en-GB" dirty="0">
                <a:solidFill>
                  <a:srgbClr val="008000"/>
                </a:solidFill>
              </a:rPr>
              <a:t>up to </a:t>
            </a:r>
            <a:r>
              <a:rPr lang="en-GB" dirty="0" smtClean="0">
                <a:solidFill>
                  <a:srgbClr val="008000"/>
                </a:solidFill>
              </a:rPr>
              <a:t>AGN </a:t>
            </a: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Bigger mass! L =AT</a:t>
            </a:r>
            <a:r>
              <a:rPr lang="en-GB" baseline="30000" dirty="0" smtClean="0">
                <a:solidFill>
                  <a:srgbClr val="008000"/>
                </a:solidFill>
              </a:rPr>
              <a:t>4</a:t>
            </a:r>
            <a:r>
              <a:rPr lang="en-GB" dirty="0" smtClean="0">
                <a:solidFill>
                  <a:srgbClr val="008000"/>
                </a:solidFill>
              </a:rPr>
              <a:t> -L goes with M but A goes with R</a:t>
            </a:r>
            <a:r>
              <a:rPr lang="en-GB" baseline="30000" dirty="0" smtClean="0">
                <a:solidFill>
                  <a:srgbClr val="008000"/>
                </a:solidFill>
              </a:rPr>
              <a:t>2</a:t>
            </a:r>
            <a:r>
              <a:rPr lang="en-GB" dirty="0" smtClean="0">
                <a:solidFill>
                  <a:srgbClr val="008000"/>
                </a:solidFill>
              </a:rPr>
              <a:t> so M</a:t>
            </a:r>
            <a:r>
              <a:rPr lang="en-GB" baseline="30000" dirty="0" smtClean="0">
                <a:solidFill>
                  <a:srgbClr val="008000"/>
                </a:solidFill>
              </a:rPr>
              <a:t>2</a:t>
            </a:r>
            <a:r>
              <a:rPr lang="en-GB" dirty="0" smtClean="0">
                <a:solidFill>
                  <a:srgbClr val="008000"/>
                </a:solidFill>
              </a:rPr>
              <a:t> so area wins and disc temp lower! </a:t>
            </a:r>
            <a:endParaRPr lang="en-GB" baseline="30000" dirty="0" smtClean="0">
              <a:solidFill>
                <a:srgbClr val="008000"/>
              </a:solidFill>
            </a:endParaRPr>
          </a:p>
          <a:p>
            <a:pPr marL="342900" indent="-342900" algn="l">
              <a:lnSpc>
                <a:spcPct val="90000"/>
              </a:lnSpc>
              <a:spcBef>
                <a:spcPct val="20000"/>
              </a:spcBef>
              <a:buFontTx/>
              <a:buChar char="•"/>
            </a:pPr>
            <a:r>
              <a:rPr lang="en-GB" dirty="0" smtClean="0">
                <a:solidFill>
                  <a:srgbClr val="008000"/>
                </a:solidFill>
              </a:rPr>
              <a:t>Larger RANGE in mass – all BHB within factor 2 of 10M whereas AGN from 10</a:t>
            </a:r>
            <a:r>
              <a:rPr lang="en-GB" baseline="30000" dirty="0" smtClean="0">
                <a:solidFill>
                  <a:srgbClr val="008000"/>
                </a:solidFill>
              </a:rPr>
              <a:t>5</a:t>
            </a:r>
            <a:r>
              <a:rPr lang="en-GB" dirty="0" smtClean="0">
                <a:solidFill>
                  <a:srgbClr val="008000"/>
                </a:solidFill>
              </a:rPr>
              <a:t>-10</a:t>
            </a:r>
            <a:r>
              <a:rPr lang="en-GB" baseline="30000" dirty="0" smtClean="0">
                <a:solidFill>
                  <a:srgbClr val="008000"/>
                </a:solidFill>
              </a:rPr>
              <a:t>10</a:t>
            </a:r>
            <a:r>
              <a:rPr lang="en-GB" dirty="0" smtClean="0">
                <a:solidFill>
                  <a:srgbClr val="008000"/>
                </a:solidFill>
              </a:rPr>
              <a:t>M  disc in UV</a:t>
            </a:r>
          </a:p>
          <a:p>
            <a:pPr marL="342900" indent="-342900" algn="l">
              <a:lnSpc>
                <a:spcPct val="90000"/>
              </a:lnSpc>
              <a:spcBef>
                <a:spcPct val="20000"/>
              </a:spcBef>
              <a:buFontTx/>
              <a:buChar char="•"/>
            </a:pPr>
            <a:r>
              <a:rPr lang="en-GB" dirty="0" smtClean="0">
                <a:solidFill>
                  <a:srgbClr val="008000"/>
                </a:solidFill>
              </a:rPr>
              <a:t>Larger range of SPIN?? Can grow by accreting gas (like BHB) but can also grow via BH-BH mergers in major galaxy mergers</a:t>
            </a: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30847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5683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Freeform 2"/>
          <p:cNvSpPr>
            <a:spLocks/>
          </p:cNvSpPr>
          <p:nvPr/>
        </p:nvSpPr>
        <p:spPr bwMode="auto">
          <a:xfrm>
            <a:off x="990600" y="2667000"/>
            <a:ext cx="7485063" cy="3581400"/>
          </a:xfrm>
          <a:custGeom>
            <a:avLst/>
            <a:gdLst>
              <a:gd name="T0" fmla="*/ 0 w 4715"/>
              <a:gd name="T1" fmla="*/ 2256 h 2256"/>
              <a:gd name="T2" fmla="*/ 0 w 4715"/>
              <a:gd name="T3" fmla="*/ 1632 h 2256"/>
              <a:gd name="T4" fmla="*/ 3744 w 4715"/>
              <a:gd name="T5" fmla="*/ 0 h 2256"/>
              <a:gd name="T6" fmla="*/ 4715 w 4715"/>
              <a:gd name="T7" fmla="*/ 999 h 2256"/>
              <a:gd name="T8" fmla="*/ 1790 w 4715"/>
              <a:gd name="T9" fmla="*/ 2233 h 2256"/>
            </a:gdLst>
            <a:ahLst/>
            <a:cxnLst>
              <a:cxn ang="0">
                <a:pos x="T0" y="T1"/>
              </a:cxn>
              <a:cxn ang="0">
                <a:pos x="T2" y="T3"/>
              </a:cxn>
              <a:cxn ang="0">
                <a:pos x="T4" y="T5"/>
              </a:cxn>
              <a:cxn ang="0">
                <a:pos x="T6" y="T7"/>
              </a:cxn>
              <a:cxn ang="0">
                <a:pos x="T8" y="T9"/>
              </a:cxn>
            </a:cxnLst>
            <a:rect l="0" t="0" r="r" b="b"/>
            <a:pathLst>
              <a:path w="4715" h="2256">
                <a:moveTo>
                  <a:pt x="0" y="2256"/>
                </a:moveTo>
                <a:lnTo>
                  <a:pt x="0" y="1632"/>
                </a:lnTo>
                <a:lnTo>
                  <a:pt x="3744" y="0"/>
                </a:lnTo>
                <a:lnTo>
                  <a:pt x="4715" y="999"/>
                </a:lnTo>
                <a:lnTo>
                  <a:pt x="1790" y="2233"/>
                </a:lnTo>
              </a:path>
            </a:pathLst>
          </a:custGeom>
          <a:solidFill>
            <a:schemeClr val="tx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pic>
        <p:nvPicPr>
          <p:cNvPr id="284675" name="Picture 3" descr="hst_ngc44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4595813"/>
            <a:ext cx="1447800" cy="1195387"/>
          </a:xfrm>
          <a:prstGeom prst="rect">
            <a:avLst/>
          </a:prstGeom>
          <a:noFill/>
          <a:extLst>
            <a:ext uri="{909E8E84-426E-40DD-AFC4-6F175D3DCCD1}">
              <a14:hiddenFill xmlns:a14="http://schemas.microsoft.com/office/drawing/2010/main">
                <a:solidFill>
                  <a:srgbClr val="FFFFFF"/>
                </a:solidFill>
              </a14:hiddenFill>
            </a:ext>
          </a:extLst>
        </p:spPr>
      </p:pic>
      <p:pic>
        <p:nvPicPr>
          <p:cNvPr id="284676" name="Picture 4" descr="globul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5181600"/>
            <a:ext cx="1066800" cy="1035050"/>
          </a:xfrm>
          <a:prstGeom prst="rect">
            <a:avLst/>
          </a:prstGeom>
          <a:noFill/>
          <a:extLst>
            <a:ext uri="{909E8E84-426E-40DD-AFC4-6F175D3DCCD1}">
              <a14:hiddenFill xmlns:a14="http://schemas.microsoft.com/office/drawing/2010/main">
                <a:solidFill>
                  <a:srgbClr val="FFFFFF"/>
                </a:solidFill>
              </a14:hiddenFill>
            </a:ext>
          </a:extLst>
        </p:spPr>
      </p:pic>
      <p:sp>
        <p:nvSpPr>
          <p:cNvPr id="284677" name="Rectangle 5"/>
          <p:cNvSpPr>
            <a:spLocks noGrp="1" noChangeArrowheads="1"/>
          </p:cNvSpPr>
          <p:nvPr>
            <p:ph type="title"/>
          </p:nvPr>
        </p:nvSpPr>
        <p:spPr>
          <a:xfrm>
            <a:off x="685800" y="95250"/>
            <a:ext cx="7772400" cy="1143000"/>
          </a:xfrm>
        </p:spPr>
        <p:txBody>
          <a:bodyPr/>
          <a:lstStyle/>
          <a:p>
            <a:r>
              <a:rPr lang="en-GB" b="1" dirty="0">
                <a:solidFill>
                  <a:srgbClr val="008000"/>
                </a:solidFill>
              </a:rPr>
              <a:t>Mass of AGN??</a:t>
            </a:r>
          </a:p>
        </p:txBody>
      </p:sp>
      <p:sp>
        <p:nvSpPr>
          <p:cNvPr id="284678" name="Rectangle 6"/>
          <p:cNvSpPr>
            <a:spLocks noGrp="1" noChangeArrowheads="1"/>
          </p:cNvSpPr>
          <p:nvPr>
            <p:ph type="body" sz="half" idx="1"/>
          </p:nvPr>
        </p:nvSpPr>
        <p:spPr>
          <a:xfrm>
            <a:off x="304800" y="542925"/>
            <a:ext cx="8839200" cy="1647825"/>
          </a:xfrm>
        </p:spPr>
        <p:txBody>
          <a:bodyPr/>
          <a:lstStyle/>
          <a:p>
            <a:pPr>
              <a:buFontTx/>
              <a:buNone/>
            </a:pPr>
            <a:endParaRPr lang="en-GB" sz="2400" dirty="0">
              <a:solidFill>
                <a:srgbClr val="008000"/>
              </a:solidFill>
            </a:endParaRPr>
          </a:p>
          <a:p>
            <a:r>
              <a:rPr lang="en-GB" sz="2400" dirty="0" err="1">
                <a:solidFill>
                  <a:srgbClr val="008000"/>
                </a:solidFill>
              </a:rPr>
              <a:t>Magorrian-Gebhardt</a:t>
            </a:r>
            <a:r>
              <a:rPr lang="en-GB" sz="2400" dirty="0">
                <a:solidFill>
                  <a:srgbClr val="008000"/>
                </a:solidFill>
              </a:rPr>
              <a:t> relation gives BH mass!! Big black holes live in host galaxies with big bulges! Either measured by bulge luminosity or bulge mass (stellar velocity dispersion) or </a:t>
            </a:r>
            <a:r>
              <a:rPr lang="en-GB" sz="2400" dirty="0" smtClean="0">
                <a:solidFill>
                  <a:srgbClr val="008000"/>
                </a:solidFill>
              </a:rPr>
              <a:t>BLR</a:t>
            </a:r>
          </a:p>
          <a:p>
            <a:r>
              <a:rPr lang="en-GB" sz="2400" dirty="0" smtClean="0">
                <a:solidFill>
                  <a:srgbClr val="008000"/>
                </a:solidFill>
              </a:rPr>
              <a:t>10</a:t>
            </a:r>
            <a:r>
              <a:rPr lang="en-GB" sz="2400" baseline="30000" dirty="0" smtClean="0">
                <a:solidFill>
                  <a:srgbClr val="008000"/>
                </a:solidFill>
              </a:rPr>
              <a:t>5-10</a:t>
            </a:r>
            <a:r>
              <a:rPr lang="en-GB" sz="2400" dirty="0" smtClean="0">
                <a:solidFill>
                  <a:srgbClr val="008000"/>
                </a:solidFill>
              </a:rPr>
              <a:t>M </a:t>
            </a:r>
            <a:endParaRPr lang="en-GB" sz="2400" dirty="0">
              <a:solidFill>
                <a:srgbClr val="008000"/>
              </a:solidFill>
            </a:endParaRPr>
          </a:p>
        </p:txBody>
      </p:sp>
      <p:sp>
        <p:nvSpPr>
          <p:cNvPr id="284679" name="Line 7"/>
          <p:cNvSpPr>
            <a:spLocks noChangeShapeType="1"/>
          </p:cNvSpPr>
          <p:nvPr/>
        </p:nvSpPr>
        <p:spPr bwMode="auto">
          <a:xfrm flipV="1">
            <a:off x="990600" y="2743200"/>
            <a:ext cx="0" cy="35052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80" name="Line 8"/>
          <p:cNvSpPr>
            <a:spLocks noChangeShapeType="1"/>
          </p:cNvSpPr>
          <p:nvPr/>
        </p:nvSpPr>
        <p:spPr bwMode="auto">
          <a:xfrm rot="16200000" flipH="1">
            <a:off x="4914900" y="2324100"/>
            <a:ext cx="0" cy="78486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81" name="Text Box 9"/>
          <p:cNvSpPr txBox="1">
            <a:spLocks noChangeArrowheads="1"/>
          </p:cNvSpPr>
          <p:nvPr/>
        </p:nvSpPr>
        <p:spPr bwMode="auto">
          <a:xfrm rot="-5400000">
            <a:off x="-800100" y="41529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008000"/>
                </a:solidFill>
              </a:rPr>
              <a:t>Black hole mass </a:t>
            </a:r>
          </a:p>
        </p:txBody>
      </p:sp>
      <p:sp>
        <p:nvSpPr>
          <p:cNvPr id="284682" name="Text Box 10"/>
          <p:cNvSpPr txBox="1">
            <a:spLocks noChangeArrowheads="1"/>
          </p:cNvSpPr>
          <p:nvPr/>
        </p:nvSpPr>
        <p:spPr bwMode="auto">
          <a:xfrm>
            <a:off x="3962400" y="6324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008000"/>
                </a:solidFill>
              </a:rPr>
              <a:t>Stellar system mass</a:t>
            </a:r>
          </a:p>
        </p:txBody>
      </p:sp>
      <p:sp>
        <p:nvSpPr>
          <p:cNvPr id="284683" name="Line 11"/>
          <p:cNvSpPr>
            <a:spLocks noChangeShapeType="1"/>
          </p:cNvSpPr>
          <p:nvPr/>
        </p:nvSpPr>
        <p:spPr bwMode="auto">
          <a:xfrm>
            <a:off x="762000" y="31242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84" name="Line 12"/>
          <p:cNvSpPr>
            <a:spLocks noChangeShapeType="1"/>
          </p:cNvSpPr>
          <p:nvPr/>
        </p:nvSpPr>
        <p:spPr bwMode="auto">
          <a:xfrm>
            <a:off x="762000" y="44196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85" name="Line 13"/>
          <p:cNvSpPr>
            <a:spLocks noChangeShapeType="1"/>
          </p:cNvSpPr>
          <p:nvPr/>
        </p:nvSpPr>
        <p:spPr bwMode="auto">
          <a:xfrm>
            <a:off x="762000" y="59436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86" name="Text Box 14"/>
          <p:cNvSpPr txBox="1">
            <a:spLocks noChangeArrowheads="1"/>
          </p:cNvSpPr>
          <p:nvPr/>
        </p:nvSpPr>
        <p:spPr bwMode="auto">
          <a:xfrm>
            <a:off x="0" y="5715000"/>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008000"/>
                </a:solidFill>
              </a:rPr>
              <a:t>10</a:t>
            </a:r>
            <a:r>
              <a:rPr lang="en-GB" sz="2000" baseline="30000">
                <a:solidFill>
                  <a:srgbClr val="008000"/>
                </a:solidFill>
              </a:rPr>
              <a:t>3</a:t>
            </a:r>
          </a:p>
        </p:txBody>
      </p:sp>
      <p:sp>
        <p:nvSpPr>
          <p:cNvPr id="284687" name="Text Box 15"/>
          <p:cNvSpPr txBox="1">
            <a:spLocks noChangeArrowheads="1"/>
          </p:cNvSpPr>
          <p:nvPr/>
        </p:nvSpPr>
        <p:spPr bwMode="auto">
          <a:xfrm>
            <a:off x="0" y="2895600"/>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008000"/>
                </a:solidFill>
              </a:rPr>
              <a:t>10</a:t>
            </a:r>
            <a:r>
              <a:rPr lang="en-GB" sz="2000" baseline="30000">
                <a:solidFill>
                  <a:srgbClr val="008000"/>
                </a:solidFill>
              </a:rPr>
              <a:t>9</a:t>
            </a:r>
          </a:p>
        </p:txBody>
      </p:sp>
      <p:sp>
        <p:nvSpPr>
          <p:cNvPr id="284688" name="Line 16"/>
          <p:cNvSpPr>
            <a:spLocks noChangeShapeType="1"/>
          </p:cNvSpPr>
          <p:nvPr/>
        </p:nvSpPr>
        <p:spPr bwMode="auto">
          <a:xfrm rot="5400000">
            <a:off x="2019300" y="63627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89" name="Text Box 17"/>
          <p:cNvSpPr txBox="1">
            <a:spLocks noChangeArrowheads="1"/>
          </p:cNvSpPr>
          <p:nvPr/>
        </p:nvSpPr>
        <p:spPr bwMode="auto">
          <a:xfrm>
            <a:off x="1676400" y="6384925"/>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008000"/>
                </a:solidFill>
              </a:rPr>
              <a:t>10</a:t>
            </a:r>
            <a:r>
              <a:rPr lang="en-GB" sz="2000" baseline="30000">
                <a:solidFill>
                  <a:srgbClr val="008000"/>
                </a:solidFill>
              </a:rPr>
              <a:t>6</a:t>
            </a:r>
          </a:p>
        </p:txBody>
      </p:sp>
      <p:pic>
        <p:nvPicPr>
          <p:cNvPr id="284690" name="Picture 18" descr="m87a"/>
          <p:cNvPicPr>
            <a:picLocks noChangeAspect="1" noChangeArrowheads="1"/>
          </p:cNvPicPr>
          <p:nvPr/>
        </p:nvPicPr>
        <p:blipFill>
          <a:blip r:embed="rId5">
            <a:lum contrast="40000"/>
            <a:extLst>
              <a:ext uri="{28A0092B-C50C-407E-A947-70E740481C1C}">
                <a14:useLocalDpi xmlns:a14="http://schemas.microsoft.com/office/drawing/2010/main" val="0"/>
              </a:ext>
            </a:extLst>
          </a:blip>
          <a:srcRect/>
          <a:stretch>
            <a:fillRect/>
          </a:stretch>
        </p:blipFill>
        <p:spPr bwMode="auto">
          <a:xfrm>
            <a:off x="6934200" y="2667000"/>
            <a:ext cx="15240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84691" name="Line 19"/>
          <p:cNvSpPr>
            <a:spLocks noChangeShapeType="1"/>
          </p:cNvSpPr>
          <p:nvPr/>
        </p:nvSpPr>
        <p:spPr bwMode="auto">
          <a:xfrm rot="5400000">
            <a:off x="8382000" y="6370638"/>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8000"/>
              </a:solidFill>
            </a:endParaRPr>
          </a:p>
        </p:txBody>
      </p:sp>
      <p:sp>
        <p:nvSpPr>
          <p:cNvPr id="284692" name="Text Box 20"/>
          <p:cNvSpPr txBox="1">
            <a:spLocks noChangeArrowheads="1"/>
          </p:cNvSpPr>
          <p:nvPr/>
        </p:nvSpPr>
        <p:spPr bwMode="auto">
          <a:xfrm>
            <a:off x="8077200" y="6469063"/>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008000"/>
                </a:solidFill>
              </a:rPr>
              <a:t>10</a:t>
            </a:r>
            <a:r>
              <a:rPr lang="en-GB" sz="2000" baseline="30000">
                <a:solidFill>
                  <a:srgbClr val="008000"/>
                </a:solidFill>
              </a:rPr>
              <a:t>12</a:t>
            </a:r>
          </a:p>
        </p:txBody>
      </p:sp>
      <p:pic>
        <p:nvPicPr>
          <p:cNvPr id="284693" name="Picture 21" descr="sombre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33800"/>
            <a:ext cx="1981200" cy="1108075"/>
          </a:xfrm>
          <a:prstGeom prst="rect">
            <a:avLst/>
          </a:prstGeom>
          <a:noFill/>
          <a:extLst>
            <a:ext uri="{909E8E84-426E-40DD-AFC4-6F175D3DCCD1}">
              <a14:hiddenFill xmlns:a14="http://schemas.microsoft.com/office/drawing/2010/main">
                <a:solidFill>
                  <a:srgbClr val="FFFFFF"/>
                </a:solidFill>
              </a14:hiddenFill>
            </a:ext>
          </a:extLst>
        </p:spPr>
      </p:pic>
      <p:sp>
        <p:nvSpPr>
          <p:cNvPr id="284694" name="Line 22"/>
          <p:cNvSpPr>
            <a:spLocks noChangeShapeType="1"/>
          </p:cNvSpPr>
          <p:nvPr/>
        </p:nvSpPr>
        <p:spPr bwMode="auto">
          <a:xfrm flipV="1">
            <a:off x="990600" y="3200400"/>
            <a:ext cx="7391400" cy="304800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17488" y="147638"/>
            <a:ext cx="9564688" cy="809625"/>
          </a:xfrm>
        </p:spPr>
        <p:txBody>
          <a:bodyPr/>
          <a:lstStyle/>
          <a:p>
            <a:pPr eaLnBrk="1" hangingPunct="1"/>
            <a:r>
              <a:rPr lang="en-GB" b="1" dirty="0" smtClean="0">
                <a:solidFill>
                  <a:srgbClr val="008000"/>
                </a:solidFill>
              </a:rPr>
              <a:t>Black holes in AGN grow by accretion</a:t>
            </a:r>
          </a:p>
        </p:txBody>
      </p:sp>
      <p:pic>
        <p:nvPicPr>
          <p:cNvPr id="28675" name="Picture 4" descr="dimatteo_pic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650" y="1125538"/>
            <a:ext cx="44831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5" name="Rectangle 5"/>
          <p:cNvSpPr>
            <a:spLocks noChangeArrowheads="1"/>
          </p:cNvSpPr>
          <p:nvPr/>
        </p:nvSpPr>
        <p:spPr bwMode="auto">
          <a:xfrm>
            <a:off x="366713" y="1316038"/>
            <a:ext cx="3973512" cy="5251450"/>
          </a:xfrm>
          <a:prstGeom prst="rect">
            <a:avLst/>
          </a:prstGeom>
          <a:noFill/>
          <a:ln w="9525">
            <a:noFill/>
            <a:miter lim="800000"/>
            <a:headEnd/>
            <a:tailEnd/>
          </a:ln>
          <a:effectLst/>
        </p:spPr>
        <p:txBody>
          <a:bodyPr/>
          <a:lstStyle/>
          <a:p>
            <a:pPr marL="342900" indent="-342900" algn="l">
              <a:lnSpc>
                <a:spcPct val="90000"/>
              </a:lnSpc>
              <a:spcBef>
                <a:spcPct val="20000"/>
              </a:spcBef>
              <a:buFontTx/>
              <a:buChar char="•"/>
              <a:defRPr/>
            </a:pPr>
            <a:r>
              <a:rPr lang="en-GB" dirty="0">
                <a:solidFill>
                  <a:srgbClr val="008000"/>
                </a:solidFill>
              </a:rPr>
              <a:t>Gas supply to nucleus</a:t>
            </a:r>
          </a:p>
          <a:p>
            <a:pPr marL="742950" lvl="1" indent="-285750" algn="l">
              <a:lnSpc>
                <a:spcPct val="90000"/>
              </a:lnSpc>
              <a:spcBef>
                <a:spcPct val="20000"/>
              </a:spcBef>
              <a:buFontTx/>
              <a:buChar char="•"/>
              <a:defRPr/>
            </a:pPr>
            <a:r>
              <a:rPr lang="en-GB" dirty="0">
                <a:solidFill>
                  <a:srgbClr val="008000"/>
                </a:solidFill>
              </a:rPr>
              <a:t>Galaxy disc instabilities</a:t>
            </a:r>
          </a:p>
          <a:p>
            <a:pPr marL="742950" lvl="1" indent="-285750" algn="l">
              <a:lnSpc>
                <a:spcPct val="90000"/>
              </a:lnSpc>
              <a:spcBef>
                <a:spcPct val="20000"/>
              </a:spcBef>
              <a:buFontTx/>
              <a:buChar char="•"/>
              <a:defRPr/>
            </a:pPr>
            <a:r>
              <a:rPr lang="en-GB" dirty="0">
                <a:solidFill>
                  <a:srgbClr val="008000"/>
                </a:solidFill>
              </a:rPr>
              <a:t>Major mergers</a:t>
            </a:r>
          </a:p>
          <a:p>
            <a:pPr marL="742950" lvl="1" indent="-285750" algn="l">
              <a:lnSpc>
                <a:spcPct val="90000"/>
              </a:lnSpc>
              <a:spcBef>
                <a:spcPct val="20000"/>
              </a:spcBef>
              <a:buFontTx/>
              <a:buChar char="•"/>
              <a:defRPr/>
            </a:pPr>
            <a:r>
              <a:rPr lang="en-GB" dirty="0">
                <a:solidFill>
                  <a:srgbClr val="008000"/>
                </a:solidFill>
              </a:rPr>
              <a:t>Minor mergers</a:t>
            </a:r>
          </a:p>
          <a:p>
            <a:pPr marL="742950" lvl="1" indent="-285750" algn="l">
              <a:lnSpc>
                <a:spcPct val="90000"/>
              </a:lnSpc>
              <a:spcBef>
                <a:spcPct val="20000"/>
              </a:spcBef>
              <a:buFontTx/>
              <a:buChar char="•"/>
              <a:defRPr/>
            </a:pPr>
            <a:r>
              <a:rPr lang="en-GB" dirty="0">
                <a:solidFill>
                  <a:srgbClr val="008000"/>
                </a:solidFill>
              </a:rPr>
              <a:t>Cooling flow of hot gas from halo</a:t>
            </a:r>
          </a:p>
          <a:p>
            <a:pPr marL="342900" indent="-342900" algn="l">
              <a:lnSpc>
                <a:spcPct val="90000"/>
              </a:lnSpc>
              <a:spcBef>
                <a:spcPct val="20000"/>
              </a:spcBef>
              <a:buFontTx/>
              <a:buChar char="•"/>
              <a:defRPr/>
            </a:pPr>
            <a:r>
              <a:rPr lang="en-GB" dirty="0">
                <a:solidFill>
                  <a:srgbClr val="008000"/>
                </a:solidFill>
              </a:rPr>
              <a:t>Regulated by feedback </a:t>
            </a:r>
          </a:p>
          <a:p>
            <a:pPr marL="800100" lvl="1" indent="-342900" algn="l">
              <a:lnSpc>
                <a:spcPct val="90000"/>
              </a:lnSpc>
              <a:spcBef>
                <a:spcPct val="20000"/>
              </a:spcBef>
              <a:buFontTx/>
              <a:buChar char="•"/>
              <a:defRPr/>
            </a:pPr>
            <a:r>
              <a:rPr lang="en-GB" dirty="0">
                <a:solidFill>
                  <a:srgbClr val="008000"/>
                </a:solidFill>
              </a:rPr>
              <a:t>Supernovae</a:t>
            </a:r>
          </a:p>
          <a:p>
            <a:pPr marL="800100" lvl="1" indent="-342900" algn="l">
              <a:lnSpc>
                <a:spcPct val="90000"/>
              </a:lnSpc>
              <a:spcBef>
                <a:spcPct val="20000"/>
              </a:spcBef>
              <a:buFontTx/>
              <a:buChar char="•"/>
              <a:defRPr/>
            </a:pPr>
            <a:r>
              <a:rPr lang="en-GB" dirty="0">
                <a:solidFill>
                  <a:srgbClr val="008000"/>
                </a:solidFill>
              </a:rPr>
              <a:t>Kinetic energy from jet</a:t>
            </a:r>
          </a:p>
          <a:p>
            <a:pPr marL="742950" lvl="1" indent="-285750" algn="l">
              <a:lnSpc>
                <a:spcPct val="90000"/>
              </a:lnSpc>
              <a:spcBef>
                <a:spcPct val="20000"/>
              </a:spcBef>
              <a:buFontTx/>
              <a:buChar char="•"/>
              <a:defRPr/>
            </a:pPr>
            <a:r>
              <a:rPr lang="en-GB" dirty="0">
                <a:solidFill>
                  <a:srgbClr val="008000"/>
                </a:solidFill>
              </a:rPr>
              <a:t> Momentum  from wind    and/or radiation</a:t>
            </a:r>
          </a:p>
          <a:p>
            <a:pPr marL="342900" indent="-342900" algn="l">
              <a:lnSpc>
                <a:spcPct val="90000"/>
              </a:lnSpc>
              <a:spcBef>
                <a:spcPct val="20000"/>
              </a:spcBef>
              <a:buFontTx/>
              <a:buChar char="•"/>
              <a:defRPr/>
            </a:pPr>
            <a:r>
              <a:rPr lang="en-GB" dirty="0">
                <a:solidFill>
                  <a:srgbClr val="008000"/>
                </a:solidFill>
              </a:rPr>
              <a:t>Need to understand accretion to understand feedback </a:t>
            </a:r>
          </a:p>
          <a:p>
            <a:pPr marL="342900" indent="-342900" algn="l">
              <a:spcBef>
                <a:spcPct val="20000"/>
              </a:spcBef>
              <a:defRPr/>
            </a:pPr>
            <a:endParaRPr lang="en-GB" dirty="0">
              <a:solidFill>
                <a:srgbClr val="FFFF99"/>
              </a:solidFill>
            </a:endParaRPr>
          </a:p>
        </p:txBody>
      </p:sp>
      <p:sp>
        <p:nvSpPr>
          <p:cNvPr id="28677" name="Text Box 6"/>
          <p:cNvSpPr txBox="1">
            <a:spLocks noChangeArrowheads="1"/>
          </p:cNvSpPr>
          <p:nvPr/>
        </p:nvSpPr>
        <p:spPr bwMode="auto">
          <a:xfrm rot="-5400000">
            <a:off x="7832725" y="5546725"/>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FFFF99"/>
                </a:solidFill>
              </a:rPr>
              <a:t>Di Matteo et al  2005</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34938" y="-61913"/>
            <a:ext cx="8323262" cy="1143001"/>
          </a:xfrm>
        </p:spPr>
        <p:txBody>
          <a:bodyPr/>
          <a:lstStyle/>
          <a:p>
            <a:r>
              <a:rPr lang="en-GB" b="1" dirty="0">
                <a:solidFill>
                  <a:srgbClr val="FFCC00"/>
                </a:solidFill>
              </a:rPr>
              <a:t> </a:t>
            </a:r>
            <a:r>
              <a:rPr lang="en-GB" b="1" dirty="0">
                <a:solidFill>
                  <a:srgbClr val="008000"/>
                </a:solidFill>
              </a:rPr>
              <a:t>UV disc seen in Quasars! </a:t>
            </a:r>
          </a:p>
        </p:txBody>
      </p:sp>
      <p:sp>
        <p:nvSpPr>
          <p:cNvPr id="256010" name="Rectangle 10"/>
          <p:cNvSpPr>
            <a:spLocks noChangeArrowheads="1"/>
          </p:cNvSpPr>
          <p:nvPr/>
        </p:nvSpPr>
        <p:spPr bwMode="auto">
          <a:xfrm>
            <a:off x="147638" y="1227138"/>
            <a:ext cx="37973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Bright, blue/UV  continuum from </a:t>
            </a:r>
            <a:r>
              <a:rPr lang="en-GB" dirty="0" smtClean="0">
                <a:solidFill>
                  <a:srgbClr val="008000"/>
                </a:solidFill>
              </a:rPr>
              <a:t>disc</a:t>
            </a:r>
            <a:r>
              <a:rPr lang="en-GB" dirty="0">
                <a:solidFill>
                  <a:srgbClr val="008000"/>
                </a:solidFill>
              </a:rPr>
              <a:t>. </a:t>
            </a:r>
          </a:p>
          <a:p>
            <a:pPr marL="342900" indent="-342900" algn="l">
              <a:lnSpc>
                <a:spcPct val="90000"/>
              </a:lnSpc>
              <a:spcBef>
                <a:spcPct val="20000"/>
              </a:spcBef>
              <a:buFontTx/>
              <a:buChar char="•"/>
            </a:pPr>
            <a:r>
              <a:rPr lang="en-GB" dirty="0">
                <a:solidFill>
                  <a:srgbClr val="008000"/>
                </a:solidFill>
              </a:rPr>
              <a:t>Gas close to nucleus  irradiated and photo-ionised – lines!</a:t>
            </a:r>
          </a:p>
          <a:p>
            <a:pPr marL="342900" indent="-342900" algn="l">
              <a:lnSpc>
                <a:spcPct val="90000"/>
              </a:lnSpc>
              <a:spcBef>
                <a:spcPct val="20000"/>
              </a:spcBef>
              <a:buFontTx/>
              <a:buChar char="•"/>
            </a:pPr>
            <a:r>
              <a:rPr lang="en-GB" dirty="0">
                <a:solidFill>
                  <a:srgbClr val="008000"/>
                </a:solidFill>
              </a:rPr>
              <a:t>Broad permitted lines ~ 5000 km/s (BLR)</a:t>
            </a:r>
          </a:p>
          <a:p>
            <a:pPr marL="342900" indent="-342900" algn="l">
              <a:lnSpc>
                <a:spcPct val="90000"/>
              </a:lnSpc>
              <a:spcBef>
                <a:spcPct val="20000"/>
              </a:spcBef>
              <a:buFontTx/>
              <a:buChar char="•"/>
            </a:pPr>
            <a:r>
              <a:rPr lang="en-GB" dirty="0">
                <a:solidFill>
                  <a:srgbClr val="008000"/>
                </a:solidFill>
              </a:rPr>
              <a:t>Narrow forbidden lines ~ 200 km/s (NLR)</a:t>
            </a:r>
          </a:p>
          <a:p>
            <a:pPr marL="342900" indent="-342900" algn="l">
              <a:lnSpc>
                <a:spcPct val="90000"/>
              </a:lnSpc>
              <a:spcBef>
                <a:spcPct val="20000"/>
              </a:spcBef>
              <a:buFontTx/>
              <a:buChar char="•"/>
            </a:pPr>
            <a:r>
              <a:rPr lang="en-GB" dirty="0">
                <a:solidFill>
                  <a:srgbClr val="008000"/>
                </a:solidFill>
              </a:rPr>
              <a:t>Forbidden lines suppressed if collisions so NLR is less dense than BLR</a:t>
            </a:r>
          </a:p>
          <a:p>
            <a:pPr marL="342900" indent="-342900" algn="l">
              <a:lnSpc>
                <a:spcPct val="90000"/>
              </a:lnSpc>
              <a:spcBef>
                <a:spcPct val="20000"/>
              </a:spcBef>
              <a:buFontTx/>
              <a:buChar char="•"/>
            </a:pPr>
            <a:endParaRPr lang="en-GB" dirty="0">
              <a:solidFill>
                <a:srgbClr val="FFFF99"/>
              </a:solidFill>
            </a:endParaRPr>
          </a:p>
        </p:txBody>
      </p:sp>
      <p:pic>
        <p:nvPicPr>
          <p:cNvPr id="256015" name="Picture 15" descr="qso_francis"/>
          <p:cNvPicPr preferRelativeResize="0">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4860" t="14374" r="50313" b="64635"/>
          <a:stretch>
            <a:fillRect/>
          </a:stretch>
        </p:blipFill>
        <p:spPr>
          <a:xfrm>
            <a:off x="4310063" y="1716088"/>
            <a:ext cx="4773612" cy="3160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17" name="Text Box 17"/>
          <p:cNvSpPr txBox="1">
            <a:spLocks noChangeArrowheads="1"/>
          </p:cNvSpPr>
          <p:nvPr/>
        </p:nvSpPr>
        <p:spPr bwMode="auto">
          <a:xfrm>
            <a:off x="6254750" y="4891088"/>
            <a:ext cx="2889250"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008000"/>
                </a:solidFill>
              </a:rPr>
              <a:t>Francis et al 1991</a:t>
            </a:r>
            <a:endParaRPr lang="en-US" sz="1600">
              <a:solidFill>
                <a:srgbClr val="008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disc:long</a:t>
            </a:r>
            <a:r>
              <a:rPr lang="en-GB" sz="4400" b="1" dirty="0" smtClean="0">
                <a:solidFill>
                  <a:srgbClr val="008000"/>
                </a:solidFill>
              </a:rPr>
              <a:t> timescale</a:t>
            </a:r>
            <a:endParaRPr lang="en-GB" sz="4400" b="1" dirty="0">
              <a:solidFill>
                <a:srgbClr val="008000"/>
              </a:solidFill>
            </a:endParaRPr>
          </a:p>
        </p:txBody>
      </p:sp>
      <p:pic>
        <p:nvPicPr>
          <p:cNvPr id="9219" name="Picture 4" descr="4u1543_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718" t="36087" r="38593" b="3670"/>
          <a:stretch>
            <a:fillRect/>
          </a:stretch>
        </p:blipFill>
        <p:spPr bwMode="auto">
          <a:xfrm>
            <a:off x="826294" y="1262063"/>
            <a:ext cx="3424238"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ltemp_1550"/>
          <p:cNvPicPr>
            <a:picLocks noChangeAspect="1" noChangeArrowheads="1"/>
          </p:cNvPicPr>
          <p:nvPr/>
        </p:nvPicPr>
        <p:blipFill>
          <a:blip r:embed="rId3" cstate="print">
            <a:extLst>
              <a:ext uri="{28A0092B-C50C-407E-A947-70E740481C1C}">
                <a14:useLocalDpi xmlns:a14="http://schemas.microsoft.com/office/drawing/2010/main" val="0"/>
              </a:ext>
            </a:extLst>
          </a:blip>
          <a:srcRect l="2382" t="18515" r="59555" b="55545"/>
          <a:stretch>
            <a:fillRect/>
          </a:stretch>
        </p:blipFill>
        <p:spPr bwMode="auto">
          <a:xfrm>
            <a:off x="4833256" y="1262063"/>
            <a:ext cx="4001181" cy="38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Grp="1" noChangeArrowheads="1"/>
          </p:cNvSpPr>
          <p:nvPr>
            <p:ph type="body" sz="half" idx="1"/>
          </p:nvPr>
        </p:nvSpPr>
        <p:spPr>
          <a:xfrm>
            <a:off x="4770437" y="5320620"/>
            <a:ext cx="4064000" cy="1280205"/>
          </a:xfrm>
          <a:noFill/>
        </p:spPr>
        <p:txBody>
          <a:bodyPr/>
          <a:lstStyle/>
          <a:p>
            <a:pPr eaLnBrk="1" hangingPunct="1">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smtClean="0">
                <a:solidFill>
                  <a:srgbClr val="008000"/>
                </a:solidFill>
                <a:sym typeface="Symbol" pitchFamily="18" charset="2"/>
              </a:rPr>
              <a:t>A</a:t>
            </a:r>
            <a:r>
              <a:rPr lang="en-GB" sz="2400" i="1" dirty="0" smtClean="0">
                <a:solidFill>
                  <a:srgbClr val="008000"/>
                </a:solidFill>
                <a:cs typeface="Times New Roman" pitchFamily="18" charset="0"/>
              </a:rPr>
              <a:t>T</a:t>
            </a:r>
            <a:r>
              <a:rPr lang="en-GB" sz="2400" i="1" baseline="30000" dirty="0" smtClean="0">
                <a:solidFill>
                  <a:srgbClr val="008000"/>
                </a:solidFill>
                <a:cs typeface="Times New Roman" pitchFamily="18" charset="0"/>
              </a:rPr>
              <a:t>4</a:t>
            </a:r>
            <a:r>
              <a:rPr lang="en-GB" sz="2400" i="1" baseline="-25000" dirty="0" smtClean="0">
                <a:solidFill>
                  <a:srgbClr val="008000"/>
                </a:solidFill>
                <a:cs typeface="Times New Roman" pitchFamily="18" charset="0"/>
              </a:rPr>
              <a:t>max</a:t>
            </a:r>
            <a:r>
              <a:rPr lang="en-GB" sz="2400" baseline="-25000" dirty="0" smtClean="0">
                <a:solidFill>
                  <a:srgbClr val="008000"/>
                </a:solidFill>
                <a:cs typeface="Times New Roman" pitchFamily="18" charset="0"/>
              </a:rPr>
              <a:t> </a:t>
            </a:r>
            <a:r>
              <a:rPr lang="en-GB" sz="1600" dirty="0" smtClean="0">
                <a:solidFill>
                  <a:srgbClr val="008000"/>
                </a:solidFill>
                <a:cs typeface="Times New Roman" pitchFamily="18" charset="0"/>
              </a:rPr>
              <a:t>(</a:t>
            </a:r>
            <a:r>
              <a:rPr lang="en-GB" sz="1600" dirty="0" err="1" smtClean="0">
                <a:solidFill>
                  <a:srgbClr val="008000"/>
                </a:solidFill>
                <a:cs typeface="Times New Roman" pitchFamily="18" charset="0"/>
              </a:rPr>
              <a:t>Ebisawa</a:t>
            </a:r>
            <a:r>
              <a:rPr lang="en-GB" sz="1600" dirty="0" smtClean="0">
                <a:solidFill>
                  <a:srgbClr val="008000"/>
                </a:solidFill>
                <a:cs typeface="Times New Roman" pitchFamily="18" charset="0"/>
              </a:rPr>
              <a:t> et al 1993; Kubota et al 1999; 2001)</a:t>
            </a:r>
          </a:p>
          <a:p>
            <a:pPr eaLnBrk="1" hangingPunct="1">
              <a:lnSpc>
                <a:spcPct val="90000"/>
              </a:lnSpc>
            </a:pPr>
            <a:r>
              <a:rPr lang="en-GB" sz="2400" dirty="0" smtClean="0">
                <a:solidFill>
                  <a:srgbClr val="008000"/>
                </a:solidFill>
                <a:cs typeface="Times New Roman" pitchFamily="18" charset="0"/>
              </a:rPr>
              <a:t>Constant size scale – last stable orbit!! BH spin</a:t>
            </a:r>
          </a:p>
          <a:p>
            <a:pPr eaLnBrk="1" hangingPunct="1">
              <a:lnSpc>
                <a:spcPct val="90000"/>
              </a:lnSpc>
              <a:buFontTx/>
              <a:buNone/>
            </a:pPr>
            <a:endParaRPr lang="en-GB" sz="2400" dirty="0" smtClean="0">
              <a:solidFill>
                <a:srgbClr val="FFFF99"/>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179513"/>
            <a:ext cx="7656512" cy="5448300"/>
          </a:xfrm>
          <a:prstGeom prst="rect">
            <a:avLst/>
          </a:prstGeom>
          <a:noFill/>
          <a:extLst>
            <a:ext uri="{909E8E84-426E-40DD-AFC4-6F175D3DCCD1}">
              <a14:hiddenFill xmlns:a14="http://schemas.microsoft.com/office/drawing/2010/main">
                <a:solidFill>
                  <a:srgbClr val="FFFFFF"/>
                </a:solidFill>
              </a14:hiddenFill>
            </a:ext>
          </a:extLst>
        </p:spPr>
      </p:pic>
      <p:sp>
        <p:nvSpPr>
          <p:cNvPr id="266245" name="Rectangle 5"/>
          <p:cNvSpPr>
            <a:spLocks noChangeArrowheads="1"/>
          </p:cNvSpPr>
          <p:nvPr/>
        </p:nvSpPr>
        <p:spPr bwMode="auto">
          <a:xfrm>
            <a:off x="134938" y="-61913"/>
            <a:ext cx="832326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AGN/QSO Zoo!!! Optical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388" y="1581150"/>
            <a:ext cx="3692525" cy="4700588"/>
          </a:xfrm>
          <a:prstGeom prst="rect">
            <a:avLst/>
          </a:prstGeom>
          <a:noFill/>
          <a:extLst>
            <a:ext uri="{909E8E84-426E-40DD-AFC4-6F175D3DCCD1}">
              <a14:hiddenFill xmlns:a14="http://schemas.microsoft.com/office/drawing/2010/main">
                <a:solidFill>
                  <a:srgbClr val="FFFFFF"/>
                </a:solidFill>
              </a14:hiddenFill>
            </a:ext>
          </a:extLst>
        </p:spPr>
      </p:pic>
      <p:pic>
        <p:nvPicPr>
          <p:cNvPr id="393219" name="Picture 3" descr="fig1"/>
          <p:cNvPicPr>
            <a:picLocks noChangeAspect="1" noChangeArrowheads="1"/>
          </p:cNvPicPr>
          <p:nvPr/>
        </p:nvPicPr>
        <p:blipFill>
          <a:blip r:embed="rId4">
            <a:extLst>
              <a:ext uri="{28A0092B-C50C-407E-A947-70E740481C1C}">
                <a14:useLocalDpi xmlns:a14="http://schemas.microsoft.com/office/drawing/2010/main" val="0"/>
              </a:ext>
            </a:extLst>
          </a:blip>
          <a:srcRect l="50819" b="74622"/>
          <a:stretch>
            <a:fillRect/>
          </a:stretch>
        </p:blipFill>
        <p:spPr bwMode="auto">
          <a:xfrm>
            <a:off x="4906963" y="923925"/>
            <a:ext cx="3765550" cy="1382713"/>
          </a:xfrm>
          <a:prstGeom prst="rect">
            <a:avLst/>
          </a:prstGeom>
          <a:noFill/>
          <a:extLst>
            <a:ext uri="{909E8E84-426E-40DD-AFC4-6F175D3DCCD1}">
              <a14:hiddenFill xmlns:a14="http://schemas.microsoft.com/office/drawing/2010/main">
                <a:solidFill>
                  <a:srgbClr val="FFFFFF"/>
                </a:solidFill>
              </a14:hiddenFill>
            </a:ext>
          </a:extLst>
        </p:spPr>
      </p:pic>
      <p:sp>
        <p:nvSpPr>
          <p:cNvPr id="393220" name="Rectangle 4"/>
          <p:cNvSpPr>
            <a:spLocks noChangeArrowheads="1"/>
          </p:cNvSpPr>
          <p:nvPr/>
        </p:nvSpPr>
        <p:spPr bwMode="auto">
          <a:xfrm>
            <a:off x="134938" y="-61913"/>
            <a:ext cx="832326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err="1">
                <a:solidFill>
                  <a:srgbClr val="008000"/>
                </a:solidFill>
              </a:rPr>
              <a:t>Seyfert</a:t>
            </a:r>
            <a:r>
              <a:rPr lang="en-GB" sz="4400" b="1" dirty="0">
                <a:solidFill>
                  <a:srgbClr val="008000"/>
                </a:solidFill>
              </a:rPr>
              <a:t> 1 – </a:t>
            </a:r>
            <a:r>
              <a:rPr lang="en-GB" sz="4400" b="1" dirty="0" err="1">
                <a:solidFill>
                  <a:srgbClr val="008000"/>
                </a:solidFill>
              </a:rPr>
              <a:t>Seyfert</a:t>
            </a:r>
            <a:r>
              <a:rPr lang="en-GB" sz="4400" b="1" dirty="0">
                <a:solidFill>
                  <a:srgbClr val="008000"/>
                </a:solidFill>
              </a:rPr>
              <a:t> 2</a:t>
            </a:r>
          </a:p>
        </p:txBody>
      </p:sp>
      <p:pic>
        <p:nvPicPr>
          <p:cNvPr id="393221" name="Picture 5" descr="fig1"/>
          <p:cNvPicPr>
            <a:picLocks noChangeAspect="1" noChangeArrowheads="1"/>
          </p:cNvPicPr>
          <p:nvPr/>
        </p:nvPicPr>
        <p:blipFill>
          <a:blip r:embed="rId4">
            <a:extLst>
              <a:ext uri="{28A0092B-C50C-407E-A947-70E740481C1C}">
                <a14:useLocalDpi xmlns:a14="http://schemas.microsoft.com/office/drawing/2010/main" val="0"/>
              </a:ext>
            </a:extLst>
          </a:blip>
          <a:srcRect l="50819" t="24242" b="49301"/>
          <a:stretch>
            <a:fillRect/>
          </a:stretch>
        </p:blipFill>
        <p:spPr bwMode="auto">
          <a:xfrm>
            <a:off x="2466975" y="4862513"/>
            <a:ext cx="3765550" cy="1441450"/>
          </a:xfrm>
          <a:prstGeom prst="rect">
            <a:avLst/>
          </a:prstGeom>
          <a:noFill/>
          <a:extLst>
            <a:ext uri="{909E8E84-426E-40DD-AFC4-6F175D3DCCD1}">
              <a14:hiddenFill xmlns:a14="http://schemas.microsoft.com/office/drawing/2010/main">
                <a:solidFill>
                  <a:srgbClr val="FFFFFF"/>
                </a:solidFill>
              </a14:hiddenFill>
            </a:ext>
          </a:extLst>
        </p:spPr>
      </p:pic>
      <p:sp>
        <p:nvSpPr>
          <p:cNvPr id="393222" name="Rectangle 6"/>
          <p:cNvSpPr>
            <a:spLocks noChangeArrowheads="1"/>
          </p:cNvSpPr>
          <p:nvPr/>
        </p:nvSpPr>
        <p:spPr bwMode="auto">
          <a:xfrm>
            <a:off x="176213" y="1752599"/>
            <a:ext cx="4500562"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eaLnBrk="0" hangingPunct="0">
              <a:spcBef>
                <a:spcPts val="1188"/>
              </a:spcBef>
              <a:buClr>
                <a:srgbClr val="FFFF99"/>
              </a:buClr>
              <a:buSzPct val="99000"/>
            </a:pPr>
            <a:endParaRPr lang="en-GB" dirty="0">
              <a:solidFill>
                <a:srgbClr val="FFFF99"/>
              </a:solidFill>
            </a:endParaRPr>
          </a:p>
          <a:p>
            <a:pPr marL="342900" indent="-342900" algn="l" eaLnBrk="0" hangingPunct="0">
              <a:spcBef>
                <a:spcPts val="1188"/>
              </a:spcBef>
              <a:buClr>
                <a:srgbClr val="FFFF99"/>
              </a:buClr>
              <a:buSzPct val="99000"/>
              <a:buFontTx/>
              <a:buChar char="•"/>
            </a:pPr>
            <a:r>
              <a:rPr lang="en-GB" dirty="0">
                <a:solidFill>
                  <a:srgbClr val="008000"/>
                </a:solidFill>
              </a:rPr>
              <a:t>Intrinsically same except for obscuration </a:t>
            </a:r>
            <a:r>
              <a:rPr lang="en-GB" dirty="0" smtClean="0">
                <a:solidFill>
                  <a:srgbClr val="008000"/>
                </a:solidFill>
              </a:rPr>
              <a:t>?</a:t>
            </a:r>
          </a:p>
          <a:p>
            <a:pPr marL="342900" indent="-342900" algn="l" eaLnBrk="0" hangingPunct="0">
              <a:spcBef>
                <a:spcPts val="1188"/>
              </a:spcBef>
              <a:buClr>
                <a:srgbClr val="FFFF99"/>
              </a:buClr>
              <a:buSzPct val="99000"/>
              <a:buFontTx/>
              <a:buChar char="•"/>
            </a:pPr>
            <a:r>
              <a:rPr lang="en-GB" dirty="0" smtClean="0">
                <a:solidFill>
                  <a:srgbClr val="008000"/>
                </a:solidFill>
              </a:rPr>
              <a:t>So now take only </a:t>
            </a:r>
            <a:r>
              <a:rPr lang="en-GB" sz="3600" dirty="0" err="1" smtClean="0">
                <a:solidFill>
                  <a:srgbClr val="008000"/>
                </a:solidFill>
              </a:rPr>
              <a:t>unobscured</a:t>
            </a:r>
            <a:r>
              <a:rPr lang="en-GB" sz="3600" dirty="0" smtClean="0">
                <a:solidFill>
                  <a:srgbClr val="008000"/>
                </a:solidFill>
              </a:rPr>
              <a:t> objects</a:t>
            </a:r>
            <a:r>
              <a:rPr lang="en-GB" sz="3600" dirty="0" smtClean="0">
                <a:solidFill>
                  <a:srgbClr val="FFFF99"/>
                </a:solidFill>
              </a:rPr>
              <a:t>!</a:t>
            </a:r>
            <a:endParaRPr lang="en-GB" sz="3600" dirty="0">
              <a:solidFill>
                <a:srgbClr val="FFFF99"/>
              </a:solidFill>
            </a:endParaRPr>
          </a:p>
        </p:txBody>
      </p:sp>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73202">
            <a:off x="5574707" y="2461523"/>
            <a:ext cx="3978613" cy="248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9625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g1"/>
          <p:cNvPicPr>
            <a:picLocks noChangeAspect="1" noChangeArrowheads="1"/>
          </p:cNvPicPr>
          <p:nvPr/>
        </p:nvPicPr>
        <p:blipFill>
          <a:blip r:embed="rId3">
            <a:extLst>
              <a:ext uri="{28A0092B-C50C-407E-A947-70E740481C1C}">
                <a14:useLocalDpi xmlns:a14="http://schemas.microsoft.com/office/drawing/2010/main" val="0"/>
              </a:ext>
            </a:extLst>
          </a:blip>
          <a:srcRect t="22902" r="49284" b="49272"/>
          <a:stretch>
            <a:fillRect/>
          </a:stretch>
        </p:blipFill>
        <p:spPr bwMode="auto">
          <a:xfrm>
            <a:off x="2149475" y="2778125"/>
            <a:ext cx="38830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134938" y="-61913"/>
            <a:ext cx="832326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err="1">
                <a:solidFill>
                  <a:srgbClr val="008000"/>
                </a:solidFill>
              </a:rPr>
              <a:t>Seyfert</a:t>
            </a:r>
            <a:r>
              <a:rPr lang="en-GB" sz="4400" b="1" dirty="0">
                <a:solidFill>
                  <a:srgbClr val="008000"/>
                </a:solidFill>
              </a:rPr>
              <a:t> 1 - Quasars </a:t>
            </a:r>
          </a:p>
        </p:txBody>
      </p:sp>
      <p:pic>
        <p:nvPicPr>
          <p:cNvPr id="59396" name="Picture 4" descr="fig1"/>
          <p:cNvPicPr>
            <a:picLocks noChangeAspect="1" noChangeArrowheads="1"/>
          </p:cNvPicPr>
          <p:nvPr/>
        </p:nvPicPr>
        <p:blipFill>
          <a:blip r:embed="rId3">
            <a:extLst>
              <a:ext uri="{28A0092B-C50C-407E-A947-70E740481C1C}">
                <a14:useLocalDpi xmlns:a14="http://schemas.microsoft.com/office/drawing/2010/main" val="0"/>
              </a:ext>
            </a:extLst>
          </a:blip>
          <a:srcRect l="50819" b="72989"/>
          <a:stretch>
            <a:fillRect/>
          </a:stretch>
        </p:blipFill>
        <p:spPr bwMode="auto">
          <a:xfrm>
            <a:off x="2973388" y="4376738"/>
            <a:ext cx="37655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Line 5"/>
          <p:cNvSpPr>
            <a:spLocks noChangeShapeType="1"/>
          </p:cNvSpPr>
          <p:nvPr/>
        </p:nvSpPr>
        <p:spPr bwMode="auto">
          <a:xfrm flipV="1">
            <a:off x="798513" y="3457575"/>
            <a:ext cx="0" cy="2366963"/>
          </a:xfrm>
          <a:prstGeom prst="line">
            <a:avLst/>
          </a:prstGeom>
          <a:noFill/>
          <a:ln w="38100">
            <a:solidFill>
              <a:srgbClr val="008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solidFill>
                <a:srgbClr val="008000"/>
              </a:solidFill>
            </a:endParaRPr>
          </a:p>
        </p:txBody>
      </p:sp>
      <p:sp>
        <p:nvSpPr>
          <p:cNvPr id="59398" name="Text Box 6"/>
          <p:cNvSpPr txBox="1">
            <a:spLocks noChangeArrowheads="1"/>
          </p:cNvSpPr>
          <p:nvPr/>
        </p:nvSpPr>
        <p:spPr bwMode="auto">
          <a:xfrm>
            <a:off x="0" y="2878138"/>
            <a:ext cx="18732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Increasing L</a:t>
            </a:r>
            <a:endParaRPr lang="en-US" baseline="-25000">
              <a:solidFill>
                <a:srgbClr val="008000"/>
              </a:solidFill>
            </a:endParaRPr>
          </a:p>
        </p:txBody>
      </p:sp>
      <p:sp>
        <p:nvSpPr>
          <p:cNvPr id="59399" name="Rectangle 7"/>
          <p:cNvSpPr>
            <a:spLocks noChangeArrowheads="1"/>
          </p:cNvSpPr>
          <p:nvPr/>
        </p:nvSpPr>
        <p:spPr bwMode="auto">
          <a:xfrm>
            <a:off x="2466975" y="1127125"/>
            <a:ext cx="4238959" cy="12025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en-GB" dirty="0">
                <a:solidFill>
                  <a:srgbClr val="008000"/>
                </a:solidFill>
              </a:rPr>
              <a:t>Similar spectra and line ratios, </a:t>
            </a:r>
          </a:p>
          <a:p>
            <a:pPr algn="l"/>
            <a:r>
              <a:rPr lang="en-GB" dirty="0">
                <a:solidFill>
                  <a:srgbClr val="008000"/>
                </a:solidFill>
              </a:rPr>
              <a:t>strong UV flux to excite lines,</a:t>
            </a:r>
          </a:p>
          <a:p>
            <a:pPr algn="l"/>
            <a:r>
              <a:rPr lang="en-GB" dirty="0">
                <a:solidFill>
                  <a:srgbClr val="008000"/>
                </a:solidFill>
              </a:rPr>
              <a:t>probably similar L/</a:t>
            </a:r>
            <a:r>
              <a:rPr lang="en-GB"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 0.1-0.3</a:t>
            </a:r>
            <a:endParaRPr lang="en-US" baseline="-25000" dirty="0">
              <a:solidFill>
                <a:srgbClr val="008000"/>
              </a:solidFill>
            </a:endParaRPr>
          </a:p>
        </p:txBody>
      </p:sp>
      <p:sp>
        <p:nvSpPr>
          <p:cNvPr id="59400" name="Text Box 8"/>
          <p:cNvSpPr txBox="1">
            <a:spLocks noChangeArrowheads="1"/>
          </p:cNvSpPr>
          <p:nvPr/>
        </p:nvSpPr>
        <p:spPr bwMode="auto">
          <a:xfrm>
            <a:off x="7023100" y="2832100"/>
            <a:ext cx="18732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Increasing M</a:t>
            </a:r>
            <a:endParaRPr lang="en-US" baseline="-25000">
              <a:solidFill>
                <a:srgbClr val="008000"/>
              </a:solidFill>
            </a:endParaRPr>
          </a:p>
        </p:txBody>
      </p:sp>
      <p:sp>
        <p:nvSpPr>
          <p:cNvPr id="59401" name="Line 9"/>
          <p:cNvSpPr>
            <a:spLocks noChangeShapeType="1"/>
          </p:cNvSpPr>
          <p:nvPr/>
        </p:nvSpPr>
        <p:spPr bwMode="auto">
          <a:xfrm flipV="1">
            <a:off x="8010525" y="3368675"/>
            <a:ext cx="0" cy="2366963"/>
          </a:xfrm>
          <a:prstGeom prst="line">
            <a:avLst/>
          </a:prstGeom>
          <a:noFill/>
          <a:ln w="38100">
            <a:solidFill>
              <a:srgbClr val="008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solidFill>
                <a:srgbClr val="008000"/>
              </a:solidFill>
            </a:endParaRPr>
          </a:p>
        </p:txBody>
      </p:sp>
    </p:spTree>
    <p:extLst>
      <p:ext uri="{BB962C8B-B14F-4D97-AF65-F5344CB8AC3E}">
        <p14:creationId xmlns:p14="http://schemas.microsoft.com/office/powerpoint/2010/main" val="17233812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328613" y="1709738"/>
            <a:ext cx="3810000" cy="4114800"/>
          </a:xfrm>
          <a:noFill/>
        </p:spPr>
        <p:txBody>
          <a:bodyPr/>
          <a:lstStyle/>
          <a:p>
            <a:pPr eaLnBrk="1" hangingPunct="1">
              <a:lnSpc>
                <a:spcPct val="80000"/>
              </a:lnSpc>
            </a:pPr>
            <a:r>
              <a:rPr lang="en-GB" sz="2400" dirty="0" smtClean="0">
                <a:solidFill>
                  <a:srgbClr val="008000"/>
                </a:solidFill>
              </a:rPr>
              <a:t>Dramatic changes in continuum – single object, different days</a:t>
            </a:r>
          </a:p>
          <a:p>
            <a:pPr eaLnBrk="1" hangingPunct="1">
              <a:lnSpc>
                <a:spcPct val="80000"/>
              </a:lnSpc>
            </a:pPr>
            <a:r>
              <a:rPr lang="en-GB" sz="2400" dirty="0" smtClean="0">
                <a:solidFill>
                  <a:srgbClr val="008000"/>
                </a:solidFill>
              </a:rPr>
              <a:t>Underlying pattern in all systems</a:t>
            </a:r>
          </a:p>
          <a:p>
            <a:pPr eaLnBrk="1" hangingPunct="1">
              <a:lnSpc>
                <a:spcPct val="80000"/>
              </a:lnSpc>
            </a:pPr>
            <a:r>
              <a:rPr lang="en-GB" sz="2400" dirty="0" smtClean="0">
                <a:solidFill>
                  <a:srgbClr val="008000"/>
                </a:solidFill>
              </a:rPr>
              <a:t>High </a:t>
            </a:r>
            <a:r>
              <a:rPr lang="en-GB" sz="2400" i="1" dirty="0" smtClean="0">
                <a:solidFill>
                  <a:srgbClr val="008000"/>
                </a:solidFill>
              </a:rPr>
              <a:t>L</a:t>
            </a:r>
            <a:r>
              <a:rPr lang="en-GB" sz="2400" dirty="0" smtClean="0">
                <a:solidFill>
                  <a:srgbClr val="008000"/>
                </a:solidFill>
              </a:rPr>
              <a:t>/</a:t>
            </a:r>
            <a:r>
              <a:rPr lang="en-GB" sz="2400" i="1" dirty="0" err="1" smtClean="0">
                <a:solidFill>
                  <a:srgbClr val="008000"/>
                </a:solidFill>
              </a:rPr>
              <a:t>L</a:t>
            </a:r>
            <a:r>
              <a:rPr lang="en-GB" sz="2400" baseline="-25000" dirty="0" err="1" smtClean="0">
                <a:solidFill>
                  <a:srgbClr val="008000"/>
                </a:solidFill>
              </a:rPr>
              <a:t>Edd</a:t>
            </a:r>
            <a:r>
              <a:rPr lang="en-GB" sz="2400" dirty="0" smtClean="0">
                <a:solidFill>
                  <a:srgbClr val="008000"/>
                </a:solidFill>
              </a:rPr>
              <a:t>:</a:t>
            </a:r>
            <a:r>
              <a:rPr lang="en-GB" sz="2400" baseline="-25000" dirty="0" smtClean="0">
                <a:solidFill>
                  <a:srgbClr val="008000"/>
                </a:solidFill>
              </a:rPr>
              <a:t> </a:t>
            </a:r>
            <a:r>
              <a:rPr lang="en-GB" sz="2400" dirty="0" smtClean="0">
                <a:solidFill>
                  <a:srgbClr val="008000"/>
                </a:solidFill>
              </a:rPr>
              <a:t>soft spectrum, peaks at </a:t>
            </a:r>
            <a:r>
              <a:rPr lang="en-GB" sz="2400" i="1" dirty="0" err="1" smtClean="0">
                <a:solidFill>
                  <a:srgbClr val="008000"/>
                </a:solidFill>
              </a:rPr>
              <a:t>kT</a:t>
            </a:r>
            <a:r>
              <a:rPr lang="en-GB" sz="2400" baseline="-25000" dirty="0" err="1" smtClean="0">
                <a:solidFill>
                  <a:srgbClr val="008000"/>
                </a:solidFill>
              </a:rPr>
              <a:t>max</a:t>
            </a:r>
            <a:r>
              <a:rPr lang="en-GB" sz="2400" baseline="-25000" dirty="0" smtClean="0">
                <a:solidFill>
                  <a:srgbClr val="008000"/>
                </a:solidFill>
              </a:rPr>
              <a:t> </a:t>
            </a:r>
            <a:r>
              <a:rPr lang="en-GB" sz="2400" dirty="0" smtClean="0">
                <a:solidFill>
                  <a:srgbClr val="008000"/>
                </a:solidFill>
              </a:rPr>
              <a:t>often disc-like, plus tail</a:t>
            </a:r>
            <a:endParaRPr lang="en-GB" sz="2400" baseline="-25000" dirty="0" smtClean="0">
              <a:solidFill>
                <a:srgbClr val="008000"/>
              </a:solidFill>
            </a:endParaRPr>
          </a:p>
          <a:p>
            <a:pPr eaLnBrk="1" hangingPunct="1">
              <a:lnSpc>
                <a:spcPct val="80000"/>
              </a:lnSpc>
            </a:pPr>
            <a:r>
              <a:rPr lang="en-GB" sz="2400" dirty="0" smtClean="0">
                <a:solidFill>
                  <a:srgbClr val="008000"/>
                </a:solidFill>
              </a:rPr>
              <a:t>Lower </a:t>
            </a:r>
            <a:r>
              <a:rPr lang="en-GB" sz="2400" i="1" dirty="0" smtClean="0">
                <a:solidFill>
                  <a:srgbClr val="008000"/>
                </a:solidFill>
              </a:rPr>
              <a:t>L</a:t>
            </a:r>
            <a:r>
              <a:rPr lang="en-GB" sz="2400" dirty="0" smtClean="0">
                <a:solidFill>
                  <a:srgbClr val="008000"/>
                </a:solidFill>
              </a:rPr>
              <a:t>/</a:t>
            </a:r>
            <a:r>
              <a:rPr lang="en-GB" sz="2400" i="1" dirty="0" err="1" smtClean="0">
                <a:solidFill>
                  <a:srgbClr val="008000"/>
                </a:solidFill>
              </a:rPr>
              <a:t>L</a:t>
            </a:r>
            <a:r>
              <a:rPr lang="en-GB" sz="2400" baseline="-25000" dirty="0" err="1" smtClean="0">
                <a:solidFill>
                  <a:srgbClr val="008000"/>
                </a:solidFill>
              </a:rPr>
              <a:t>Edd</a:t>
            </a:r>
            <a:r>
              <a:rPr lang="en-GB" sz="2400" dirty="0" smtClean="0">
                <a:solidFill>
                  <a:srgbClr val="008000"/>
                </a:solidFill>
              </a:rPr>
              <a:t>:</a:t>
            </a:r>
            <a:r>
              <a:rPr lang="en-GB" sz="2400" baseline="-25000" dirty="0" smtClean="0">
                <a:solidFill>
                  <a:srgbClr val="008000"/>
                </a:solidFill>
              </a:rPr>
              <a:t> </a:t>
            </a:r>
            <a:r>
              <a:rPr lang="en-GB" sz="2400" dirty="0" smtClean="0">
                <a:solidFill>
                  <a:srgbClr val="008000"/>
                </a:solidFill>
              </a:rPr>
              <a:t>hard spectrum, peaks at high energies, not like a disc </a:t>
            </a:r>
            <a:r>
              <a:rPr lang="en-GB" sz="1600" dirty="0" smtClean="0">
                <a:solidFill>
                  <a:srgbClr val="008000"/>
                </a:solidFill>
              </a:rPr>
              <a:t>(McClintock &amp; </a:t>
            </a:r>
            <a:r>
              <a:rPr lang="en-GB" sz="1600" dirty="0" err="1" smtClean="0">
                <a:solidFill>
                  <a:srgbClr val="008000"/>
                </a:solidFill>
              </a:rPr>
              <a:t>Remillard</a:t>
            </a:r>
            <a:r>
              <a:rPr lang="en-GB" sz="1600" dirty="0" smtClean="0">
                <a:solidFill>
                  <a:srgbClr val="008000"/>
                </a:solidFill>
              </a:rPr>
              <a:t> 2006)</a:t>
            </a:r>
          </a:p>
        </p:txBody>
      </p:sp>
      <p:sp>
        <p:nvSpPr>
          <p:cNvPr id="18435" name="Text Box 3"/>
          <p:cNvSpPr txBox="1">
            <a:spLocks noChangeArrowheads="1"/>
          </p:cNvSpPr>
          <p:nvPr/>
        </p:nvSpPr>
        <p:spPr bwMode="auto">
          <a:xfrm>
            <a:off x="6757988" y="6450013"/>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FFFF99"/>
                </a:solidFill>
              </a:rPr>
              <a:t>Gierlinski &amp; Done 2003</a:t>
            </a:r>
          </a:p>
        </p:txBody>
      </p:sp>
      <p:sp>
        <p:nvSpPr>
          <p:cNvPr id="18436" name="Rectangle 4"/>
          <p:cNvSpPr>
            <a:spLocks noChangeArrowheads="1"/>
          </p:cNvSpPr>
          <p:nvPr/>
        </p:nvSpPr>
        <p:spPr bwMode="auto">
          <a:xfrm>
            <a:off x="709613"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Spectral </a:t>
            </a:r>
            <a:r>
              <a:rPr lang="en-GB" sz="4400" b="1" dirty="0" smtClean="0">
                <a:solidFill>
                  <a:srgbClr val="008000"/>
                </a:solidFill>
              </a:rPr>
              <a:t>states - BHB</a:t>
            </a:r>
            <a:endParaRPr lang="en-GB" sz="4400" b="1" dirty="0">
              <a:solidFill>
                <a:srgbClr val="008000"/>
              </a:solidFill>
            </a:endParaRPr>
          </a:p>
        </p:txBody>
      </p:sp>
      <p:pic>
        <p:nvPicPr>
          <p:cNvPr id="18437" name="Picture 5"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p:spPr>
      </p:pic>
      <p:sp>
        <p:nvSpPr>
          <p:cNvPr id="18439" name="Rectangle 7"/>
          <p:cNvSpPr>
            <a:spLocks noChangeArrowheads="1"/>
          </p:cNvSpPr>
          <p:nvPr/>
        </p:nvSpPr>
        <p:spPr bwMode="auto">
          <a:xfrm>
            <a:off x="6605588" y="2071688"/>
            <a:ext cx="79533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endParaRPr lang="en-US">
              <a:solidFill>
                <a:srgbClr val="000000"/>
              </a:solidFill>
            </a:endParaRPr>
          </a:p>
        </p:txBody>
      </p:sp>
      <p:sp>
        <p:nvSpPr>
          <p:cNvPr id="18440" name="Rectangle 8"/>
          <p:cNvSpPr>
            <a:spLocks noChangeArrowheads="1"/>
          </p:cNvSpPr>
          <p:nvPr/>
        </p:nvSpPr>
        <p:spPr bwMode="auto">
          <a:xfrm>
            <a:off x="6591300" y="2114550"/>
            <a:ext cx="762000" cy="17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endParaRPr lang="en-US">
              <a:solidFill>
                <a:srgbClr val="000000"/>
              </a:solidFill>
            </a:endParaRPr>
          </a:p>
        </p:txBody>
      </p:sp>
      <p:sp>
        <p:nvSpPr>
          <p:cNvPr id="18441" name="Text Box 9"/>
          <p:cNvSpPr txBox="1">
            <a:spLocks noChangeArrowheads="1"/>
          </p:cNvSpPr>
          <p:nvPr/>
        </p:nvSpPr>
        <p:spPr bwMode="auto">
          <a:xfrm>
            <a:off x="6376988" y="2119313"/>
            <a:ext cx="1252537"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200" b="1" i="0" dirty="0">
                <a:solidFill>
                  <a:srgbClr val="CC3399"/>
                </a:solidFill>
              </a:rPr>
              <a:t>very high</a:t>
            </a:r>
            <a:endParaRPr lang="en-US" sz="1200" b="1" i="0" dirty="0">
              <a:solidFill>
                <a:srgbClr val="CC3399"/>
              </a:solidFill>
            </a:endParaRPr>
          </a:p>
        </p:txBody>
      </p:sp>
      <p:sp>
        <p:nvSpPr>
          <p:cNvPr id="18442" name="Rectangle 12"/>
          <p:cNvSpPr>
            <a:spLocks noChangeArrowheads="1"/>
          </p:cNvSpPr>
          <p:nvPr/>
        </p:nvSpPr>
        <p:spPr bwMode="auto">
          <a:xfrm>
            <a:off x="5341938" y="2917825"/>
            <a:ext cx="477837" cy="144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endParaRPr lang="en-US">
              <a:solidFill>
                <a:srgbClr val="000000"/>
              </a:solidFill>
            </a:endParaRPr>
          </a:p>
        </p:txBody>
      </p:sp>
      <p:sp>
        <p:nvSpPr>
          <p:cNvPr id="18445" name="Freeform 11"/>
          <p:cNvSpPr>
            <a:spLocks/>
          </p:cNvSpPr>
          <p:nvPr/>
        </p:nvSpPr>
        <p:spPr bwMode="auto">
          <a:xfrm>
            <a:off x="5243513" y="2816225"/>
            <a:ext cx="3498850" cy="1716088"/>
          </a:xfrm>
          <a:custGeom>
            <a:avLst/>
            <a:gdLst>
              <a:gd name="T0" fmla="*/ 0 w 2204"/>
              <a:gd name="T1" fmla="*/ 2147483647 h 1081"/>
              <a:gd name="T2" fmla="*/ 2147483647 w 2204"/>
              <a:gd name="T3" fmla="*/ 2147483647 h 1081"/>
              <a:gd name="T4" fmla="*/ 2147483647 w 2204"/>
              <a:gd name="T5" fmla="*/ 2147483647 h 1081"/>
              <a:gd name="T6" fmla="*/ 2147483647 w 2204"/>
              <a:gd name="T7" fmla="*/ 2147483647 h 1081"/>
              <a:gd name="T8" fmla="*/ 2147483647 w 2204"/>
              <a:gd name="T9" fmla="*/ 2147483647 h 1081"/>
              <a:gd name="T10" fmla="*/ 2147483647 w 2204"/>
              <a:gd name="T11" fmla="*/ 2147483647 h 1081"/>
              <a:gd name="T12" fmla="*/ 2147483647 w 2204"/>
              <a:gd name="T13" fmla="*/ 2147483647 h 1081"/>
              <a:gd name="T14" fmla="*/ 2147483647 w 2204"/>
              <a:gd name="T15" fmla="*/ 2147483647 h 1081"/>
              <a:gd name="T16" fmla="*/ 2147483647 w 2204"/>
              <a:gd name="T17" fmla="*/ 2147483647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4"/>
              <a:gd name="T28" fmla="*/ 0 h 1081"/>
              <a:gd name="T29" fmla="*/ 2204 w 2204"/>
              <a:gd name="T30" fmla="*/ 1081 h 10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793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solidFill>
                <a:srgbClr val="000000"/>
              </a:solidFill>
            </a:endParaRPr>
          </a:p>
        </p:txBody>
      </p:sp>
      <p:pic>
        <p:nvPicPr>
          <p:cNvPr id="14" name="Picture 14" descr="trans_tdsvhs"/>
          <p:cNvPicPr>
            <a:picLocks noChangeAspect="1" noChangeArrowheads="1"/>
          </p:cNvPicPr>
          <p:nvPr/>
        </p:nvPicPr>
        <p:blipFill>
          <a:blip r:embed="rId3" cstate="print">
            <a:extLst>
              <a:ext uri="{28A0092B-C50C-407E-A947-70E740481C1C}">
                <a14:useLocalDpi xmlns:a14="http://schemas.microsoft.com/office/drawing/2010/main" val="0"/>
              </a:ext>
            </a:extLst>
          </a:blip>
          <a:srcRect l="47798" t="24574" r="16840" b="64972"/>
          <a:stretch>
            <a:fillRect/>
          </a:stretch>
        </p:blipFill>
        <p:spPr bwMode="auto">
          <a:xfrm>
            <a:off x="4145953" y="4097531"/>
            <a:ext cx="2459635" cy="120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6972300" y="3686175"/>
            <a:ext cx="1509713" cy="846138"/>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grpSp>
        <p:nvGrpSpPr>
          <p:cNvPr id="17" name="Group 16"/>
          <p:cNvGrpSpPr/>
          <p:nvPr/>
        </p:nvGrpSpPr>
        <p:grpSpPr>
          <a:xfrm>
            <a:off x="5243513" y="989955"/>
            <a:ext cx="2480666" cy="910336"/>
            <a:chOff x="574675" y="-13009"/>
            <a:chExt cx="4797425" cy="1892300"/>
          </a:xfrm>
        </p:grpSpPr>
        <p:sp>
          <p:nvSpPr>
            <p:cNvPr id="18"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21"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2"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3"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4"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5"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27"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9"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30"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1"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3"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4"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5"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6"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9"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40"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grpSp>
        <p:nvGrpSpPr>
          <p:cNvPr id="41" name="Group 40"/>
          <p:cNvGrpSpPr/>
          <p:nvPr/>
        </p:nvGrpSpPr>
        <p:grpSpPr>
          <a:xfrm>
            <a:off x="7387755" y="2184681"/>
            <a:ext cx="2087562" cy="823609"/>
            <a:chOff x="769938" y="2454275"/>
            <a:chExt cx="4303712" cy="1892300"/>
          </a:xfrm>
        </p:grpSpPr>
        <p:sp>
          <p:nvSpPr>
            <p:cNvPr id="42" name="Oval 28"/>
            <p:cNvSpPr>
              <a:spLocks noChangeArrowheads="1"/>
            </p:cNvSpPr>
            <p:nvPr/>
          </p:nvSpPr>
          <p:spPr bwMode="auto">
            <a:xfrm>
              <a:off x="2016125" y="2859088"/>
              <a:ext cx="1803400" cy="1082675"/>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3" name="Oval 79"/>
            <p:cNvSpPr>
              <a:spLocks noChangeArrowheads="1"/>
            </p:cNvSpPr>
            <p:nvPr/>
          </p:nvSpPr>
          <p:spPr bwMode="auto">
            <a:xfrm>
              <a:off x="1763713" y="3130550"/>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4" name="Oval 80"/>
            <p:cNvSpPr>
              <a:spLocks noChangeArrowheads="1"/>
            </p:cNvSpPr>
            <p:nvPr/>
          </p:nvSpPr>
          <p:spPr bwMode="auto">
            <a:xfrm>
              <a:off x="1763713" y="3346450"/>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5" name="Oval 81"/>
            <p:cNvSpPr>
              <a:spLocks noChangeArrowheads="1"/>
            </p:cNvSpPr>
            <p:nvPr/>
          </p:nvSpPr>
          <p:spPr bwMode="auto">
            <a:xfrm>
              <a:off x="2051050" y="3275013"/>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6" name="Oval 82"/>
            <p:cNvSpPr>
              <a:spLocks noChangeArrowheads="1"/>
            </p:cNvSpPr>
            <p:nvPr/>
          </p:nvSpPr>
          <p:spPr bwMode="auto">
            <a:xfrm>
              <a:off x="1979613" y="3203575"/>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7" name="Oval 83"/>
            <p:cNvSpPr>
              <a:spLocks noChangeArrowheads="1"/>
            </p:cNvSpPr>
            <p:nvPr/>
          </p:nvSpPr>
          <p:spPr bwMode="auto">
            <a:xfrm>
              <a:off x="2195513" y="3203575"/>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Oval 84"/>
            <p:cNvSpPr>
              <a:spLocks noChangeArrowheads="1"/>
            </p:cNvSpPr>
            <p:nvPr/>
          </p:nvSpPr>
          <p:spPr bwMode="auto">
            <a:xfrm>
              <a:off x="2339975" y="3275013"/>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9" name="Oval 85"/>
            <p:cNvSpPr>
              <a:spLocks noChangeArrowheads="1"/>
            </p:cNvSpPr>
            <p:nvPr/>
          </p:nvSpPr>
          <p:spPr bwMode="auto">
            <a:xfrm>
              <a:off x="3097213" y="3222625"/>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0" name="Oval 86"/>
            <p:cNvSpPr>
              <a:spLocks noChangeArrowheads="1"/>
            </p:cNvSpPr>
            <p:nvPr/>
          </p:nvSpPr>
          <p:spPr bwMode="auto">
            <a:xfrm>
              <a:off x="1917700" y="3263900"/>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1" name="Oval 87"/>
            <p:cNvSpPr>
              <a:spLocks noChangeArrowheads="1"/>
            </p:cNvSpPr>
            <p:nvPr/>
          </p:nvSpPr>
          <p:spPr bwMode="auto">
            <a:xfrm>
              <a:off x="3276600" y="3275013"/>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2" name="Oval 88"/>
            <p:cNvSpPr>
              <a:spLocks noChangeArrowheads="1"/>
            </p:cNvSpPr>
            <p:nvPr/>
          </p:nvSpPr>
          <p:spPr bwMode="auto">
            <a:xfrm>
              <a:off x="3348038" y="3201988"/>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3" name="Oval 89"/>
            <p:cNvSpPr>
              <a:spLocks noChangeArrowheads="1"/>
            </p:cNvSpPr>
            <p:nvPr/>
          </p:nvSpPr>
          <p:spPr bwMode="auto">
            <a:xfrm>
              <a:off x="3492500" y="3346450"/>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4" name="Oval 90"/>
            <p:cNvSpPr>
              <a:spLocks noChangeArrowheads="1"/>
            </p:cNvSpPr>
            <p:nvPr/>
          </p:nvSpPr>
          <p:spPr bwMode="auto">
            <a:xfrm>
              <a:off x="3649663" y="3346450"/>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5" name="Oval 91"/>
            <p:cNvSpPr>
              <a:spLocks noChangeArrowheads="1"/>
            </p:cNvSpPr>
            <p:nvPr/>
          </p:nvSpPr>
          <p:spPr bwMode="auto">
            <a:xfrm>
              <a:off x="3851275" y="3346450"/>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6" name="Oval 92"/>
            <p:cNvSpPr>
              <a:spLocks noChangeArrowheads="1"/>
            </p:cNvSpPr>
            <p:nvPr/>
          </p:nvSpPr>
          <p:spPr bwMode="auto">
            <a:xfrm>
              <a:off x="3635375" y="3159125"/>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7" name="Oval 93"/>
            <p:cNvSpPr>
              <a:spLocks noChangeArrowheads="1"/>
            </p:cNvSpPr>
            <p:nvPr/>
          </p:nvSpPr>
          <p:spPr bwMode="auto">
            <a:xfrm>
              <a:off x="3924300" y="3130550"/>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8"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35275" t="18414" r="29253" b="27109"/>
          <a:stretch>
            <a:fillRect/>
          </a:stretch>
        </p:blipFill>
        <p:spPr bwMode="auto">
          <a:xfrm>
            <a:off x="3671888" y="1668463"/>
            <a:ext cx="5205412"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709613" y="-95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‘Spectral states in AGN’</a:t>
            </a:r>
          </a:p>
        </p:txBody>
      </p:sp>
      <p:pic>
        <p:nvPicPr>
          <p:cNvPr id="14340" name="Picture 4"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71695" r="39706" b="26671"/>
          <a:stretch>
            <a:fillRect/>
          </a:stretch>
        </p:blipFill>
        <p:spPr bwMode="auto">
          <a:xfrm>
            <a:off x="1808163" y="5341938"/>
            <a:ext cx="3551237"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18414" r="64124" b="20361"/>
          <a:stretch>
            <a:fillRect/>
          </a:stretch>
        </p:blipFill>
        <p:spPr bwMode="auto">
          <a:xfrm>
            <a:off x="1804988" y="1658938"/>
            <a:ext cx="193992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17497" t="71695" r="31358" b="20984"/>
          <a:stretch>
            <a:fillRect/>
          </a:stretch>
        </p:blipFill>
        <p:spPr bwMode="auto">
          <a:xfrm>
            <a:off x="5208588" y="5314950"/>
            <a:ext cx="3375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9"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71049" r="20581" b="26855"/>
          <a:stretch>
            <a:fillRect/>
          </a:stretch>
        </p:blipFill>
        <p:spPr bwMode="auto">
          <a:xfrm>
            <a:off x="1806575" y="5318125"/>
            <a:ext cx="48133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Rectangle 21"/>
          <p:cNvSpPr>
            <a:spLocks noChangeArrowheads="1"/>
          </p:cNvSpPr>
          <p:nvPr/>
        </p:nvSpPr>
        <p:spPr bwMode="auto">
          <a:xfrm>
            <a:off x="1785938" y="5421313"/>
            <a:ext cx="7083425" cy="4794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14357" name="Text Box 22"/>
          <p:cNvSpPr txBox="1">
            <a:spLocks noChangeArrowheads="1"/>
          </p:cNvSpPr>
          <p:nvPr/>
        </p:nvSpPr>
        <p:spPr bwMode="auto">
          <a:xfrm>
            <a:off x="7621588" y="535305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0000"/>
                </a:solidFill>
              </a:rPr>
              <a:t>100</a:t>
            </a:r>
            <a:endParaRPr lang="en-US">
              <a:solidFill>
                <a:srgbClr val="000000"/>
              </a:solidFill>
            </a:endParaRPr>
          </a:p>
        </p:txBody>
      </p:sp>
      <p:sp>
        <p:nvSpPr>
          <p:cNvPr id="14358" name="Text Box 23"/>
          <p:cNvSpPr txBox="1">
            <a:spLocks noChangeArrowheads="1"/>
          </p:cNvSpPr>
          <p:nvPr/>
        </p:nvSpPr>
        <p:spPr bwMode="auto">
          <a:xfrm>
            <a:off x="6251575"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0000"/>
                </a:solidFill>
              </a:rPr>
              <a:t>10</a:t>
            </a:r>
            <a:endParaRPr lang="en-US">
              <a:solidFill>
                <a:srgbClr val="000000"/>
              </a:solidFill>
            </a:endParaRPr>
          </a:p>
        </p:txBody>
      </p:sp>
      <p:sp>
        <p:nvSpPr>
          <p:cNvPr id="14359" name="Text Box 24"/>
          <p:cNvSpPr txBox="1">
            <a:spLocks noChangeArrowheads="1"/>
          </p:cNvSpPr>
          <p:nvPr/>
        </p:nvSpPr>
        <p:spPr bwMode="auto">
          <a:xfrm>
            <a:off x="4908550"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0000"/>
                </a:solidFill>
              </a:rPr>
              <a:t>1</a:t>
            </a:r>
            <a:endParaRPr lang="en-US">
              <a:solidFill>
                <a:srgbClr val="000000"/>
              </a:solidFill>
            </a:endParaRPr>
          </a:p>
        </p:txBody>
      </p:sp>
      <p:sp>
        <p:nvSpPr>
          <p:cNvPr id="14360" name="Text Box 25"/>
          <p:cNvSpPr txBox="1">
            <a:spLocks noChangeArrowheads="1"/>
          </p:cNvSpPr>
          <p:nvPr/>
        </p:nvSpPr>
        <p:spPr bwMode="auto">
          <a:xfrm>
            <a:off x="3524250"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0000"/>
                </a:solidFill>
              </a:rPr>
              <a:t>0.1</a:t>
            </a:r>
            <a:endParaRPr lang="en-US">
              <a:solidFill>
                <a:srgbClr val="000000"/>
              </a:solidFill>
            </a:endParaRPr>
          </a:p>
        </p:txBody>
      </p:sp>
      <p:sp>
        <p:nvSpPr>
          <p:cNvPr id="14361" name="Text Box 26"/>
          <p:cNvSpPr txBox="1">
            <a:spLocks noChangeArrowheads="1"/>
          </p:cNvSpPr>
          <p:nvPr/>
        </p:nvSpPr>
        <p:spPr bwMode="auto">
          <a:xfrm>
            <a:off x="2197100"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0000"/>
                </a:solidFill>
              </a:rPr>
              <a:t>0.01</a:t>
            </a:r>
            <a:endParaRPr lang="en-US">
              <a:solidFill>
                <a:srgbClr val="000000"/>
              </a:solidFill>
            </a:endParaRPr>
          </a:p>
        </p:txBody>
      </p:sp>
      <p:sp>
        <p:nvSpPr>
          <p:cNvPr id="14362" name="Rectangle 27"/>
          <p:cNvSpPr>
            <a:spLocks noChangeArrowheads="1"/>
          </p:cNvSpPr>
          <p:nvPr/>
        </p:nvSpPr>
        <p:spPr bwMode="auto">
          <a:xfrm>
            <a:off x="2627313" y="1820863"/>
            <a:ext cx="5980112" cy="889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14363" name="Rectangle 31"/>
          <p:cNvSpPr>
            <a:spLocks noChangeArrowheads="1"/>
          </p:cNvSpPr>
          <p:nvPr/>
        </p:nvSpPr>
        <p:spPr bwMode="auto">
          <a:xfrm>
            <a:off x="4090988" y="2024063"/>
            <a:ext cx="2525712" cy="21907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14364" name="Rectangle 32"/>
          <p:cNvSpPr>
            <a:spLocks noChangeArrowheads="1"/>
          </p:cNvSpPr>
          <p:nvPr/>
        </p:nvSpPr>
        <p:spPr bwMode="auto">
          <a:xfrm>
            <a:off x="4572000" y="3157538"/>
            <a:ext cx="1989138" cy="1730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14365" name="Rectangle 33"/>
          <p:cNvSpPr>
            <a:spLocks noChangeArrowheads="1"/>
          </p:cNvSpPr>
          <p:nvPr/>
        </p:nvSpPr>
        <p:spPr bwMode="auto">
          <a:xfrm>
            <a:off x="2743200" y="3098800"/>
            <a:ext cx="493713" cy="188913"/>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14366" name="Rectangle 36"/>
          <p:cNvSpPr>
            <a:spLocks noChangeArrowheads="1"/>
          </p:cNvSpPr>
          <p:nvPr/>
        </p:nvSpPr>
        <p:spPr bwMode="auto">
          <a:xfrm>
            <a:off x="76200" y="1065213"/>
            <a:ext cx="8818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algn="l"/>
            <a:r>
              <a:rPr lang="en-GB" dirty="0">
                <a:solidFill>
                  <a:srgbClr val="008000"/>
                </a:solidFill>
              </a:rPr>
              <a:t>Disc BELOW X-ray </a:t>
            </a:r>
            <a:r>
              <a:rPr lang="en-GB" dirty="0" err="1">
                <a:solidFill>
                  <a:srgbClr val="008000"/>
                </a:solidFill>
              </a:rPr>
              <a:t>bandpass</a:t>
            </a:r>
            <a:r>
              <a:rPr lang="en-GB" dirty="0">
                <a:solidFill>
                  <a:srgbClr val="008000"/>
                </a:solidFill>
              </a:rPr>
              <a:t>. </a:t>
            </a:r>
            <a:r>
              <a:rPr lang="en-GB" dirty="0">
                <a:solidFill>
                  <a:srgbClr val="0070C0"/>
                </a:solidFill>
              </a:rPr>
              <a:t>Only see </a:t>
            </a:r>
            <a:r>
              <a:rPr lang="en-GB" dirty="0" smtClean="0">
                <a:solidFill>
                  <a:srgbClr val="0070C0"/>
                </a:solidFill>
              </a:rPr>
              <a:t>tail</a:t>
            </a:r>
            <a:r>
              <a:rPr lang="en-GB" dirty="0" smtClean="0">
                <a:solidFill>
                  <a:srgbClr val="00FFFF"/>
                </a:solidFill>
              </a:rPr>
              <a:t>. </a:t>
            </a:r>
            <a:endParaRPr lang="en-GB" dirty="0">
              <a:solidFill>
                <a:srgbClr val="FFFF99"/>
              </a:solidFill>
            </a:endParaRPr>
          </a:p>
        </p:txBody>
      </p:sp>
      <p:sp>
        <p:nvSpPr>
          <p:cNvPr id="14367" name="Freeform 40"/>
          <p:cNvSpPr>
            <a:spLocks/>
          </p:cNvSpPr>
          <p:nvPr/>
        </p:nvSpPr>
        <p:spPr bwMode="auto">
          <a:xfrm>
            <a:off x="2538413" y="2754313"/>
            <a:ext cx="6111875" cy="1738312"/>
          </a:xfrm>
          <a:custGeom>
            <a:avLst/>
            <a:gdLst>
              <a:gd name="T0" fmla="*/ 0 w 3850"/>
              <a:gd name="T1" fmla="*/ 2147483647 h 1095"/>
              <a:gd name="T2" fmla="*/ 2147483647 w 3850"/>
              <a:gd name="T3" fmla="*/ 2147483647 h 1095"/>
              <a:gd name="T4" fmla="*/ 2147483647 w 3850"/>
              <a:gd name="T5" fmla="*/ 2147483647 h 1095"/>
              <a:gd name="T6" fmla="*/ 2147483647 w 3850"/>
              <a:gd name="T7" fmla="*/ 2147483647 h 1095"/>
              <a:gd name="T8" fmla="*/ 2147483647 w 3850"/>
              <a:gd name="T9" fmla="*/ 2147483647 h 1095"/>
              <a:gd name="T10" fmla="*/ 2147483647 w 3850"/>
              <a:gd name="T11" fmla="*/ 2147483647 h 1095"/>
              <a:gd name="T12" fmla="*/ 2147483647 w 3850"/>
              <a:gd name="T13" fmla="*/ 2147483647 h 1095"/>
              <a:gd name="T14" fmla="*/ 2147483647 w 3850"/>
              <a:gd name="T15" fmla="*/ 2147483647 h 1095"/>
              <a:gd name="T16" fmla="*/ 2147483647 w 3850"/>
              <a:gd name="T17" fmla="*/ 2147483647 h 1095"/>
              <a:gd name="T18" fmla="*/ 2147483647 w 3850"/>
              <a:gd name="T19" fmla="*/ 2147483647 h 10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0"/>
              <a:gd name="T31" fmla="*/ 0 h 1095"/>
              <a:gd name="T32" fmla="*/ 3850 w 3850"/>
              <a:gd name="T33" fmla="*/ 1095 h 10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0" h="1095">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7" y="781"/>
                  <a:pt x="988" y="789"/>
                </a:cubicBezTo>
                <a:cubicBezTo>
                  <a:pt x="1089" y="797"/>
                  <a:pt x="1148" y="782"/>
                  <a:pt x="1418" y="784"/>
                </a:cubicBezTo>
                <a:cubicBezTo>
                  <a:pt x="1688" y="786"/>
                  <a:pt x="2298" y="784"/>
                  <a:pt x="2607" y="802"/>
                </a:cubicBezTo>
                <a:cubicBezTo>
                  <a:pt x="2916" y="820"/>
                  <a:pt x="3067" y="845"/>
                  <a:pt x="3274" y="894"/>
                </a:cubicBezTo>
                <a:cubicBezTo>
                  <a:pt x="3481" y="943"/>
                  <a:pt x="3730" y="1053"/>
                  <a:pt x="3850" y="1095"/>
                </a:cubicBezTo>
              </a:path>
            </a:pathLst>
          </a:custGeom>
          <a:noFill/>
          <a:ln w="793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solidFill>
                <a:srgbClr val="000000"/>
              </a:solidFill>
            </a:endParaRPr>
          </a:p>
        </p:txBody>
      </p:sp>
      <p:sp>
        <p:nvSpPr>
          <p:cNvPr id="39" name="Oval 18"/>
          <p:cNvSpPr>
            <a:spLocks noChangeArrowheads="1"/>
          </p:cNvSpPr>
          <p:nvPr/>
        </p:nvSpPr>
        <p:spPr bwMode="auto">
          <a:xfrm>
            <a:off x="365917" y="3440953"/>
            <a:ext cx="431419" cy="197805"/>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solidFill>
                <a:srgbClr val="000000"/>
              </a:solidFill>
            </a:endParaRPr>
          </a:p>
        </p:txBody>
      </p:sp>
      <p:sp>
        <p:nvSpPr>
          <p:cNvPr id="40" name="Rectangle 36"/>
          <p:cNvSpPr>
            <a:spLocks noChangeArrowheads="1"/>
          </p:cNvSpPr>
          <p:nvPr/>
        </p:nvSpPr>
        <p:spPr bwMode="auto">
          <a:xfrm>
            <a:off x="162718" y="6171116"/>
            <a:ext cx="8818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algn="l"/>
            <a:r>
              <a:rPr lang="en-GB" dirty="0" smtClean="0">
                <a:solidFill>
                  <a:srgbClr val="008000"/>
                </a:solidFill>
              </a:rPr>
              <a:t>But spectra should still change from disc dominated to tail dominated</a:t>
            </a:r>
            <a:endParaRPr lang="en-GB" dirty="0">
              <a:solidFill>
                <a:srgbClr val="008000"/>
              </a:solidFill>
            </a:endParaRPr>
          </a:p>
        </p:txBody>
      </p:sp>
      <p:sp>
        <p:nvSpPr>
          <p:cNvPr id="37" name="Rectangle 34"/>
          <p:cNvSpPr>
            <a:spLocks noChangeArrowheads="1"/>
          </p:cNvSpPr>
          <p:nvPr/>
        </p:nvSpPr>
        <p:spPr bwMode="auto">
          <a:xfrm>
            <a:off x="5675313" y="1835150"/>
            <a:ext cx="823912" cy="3556000"/>
          </a:xfrm>
          <a:prstGeom prst="rect">
            <a:avLst/>
          </a:prstGeom>
          <a:solidFill>
            <a:srgbClr val="00FFFF">
              <a:alpha val="29019"/>
            </a:srgbClr>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pic>
        <p:nvPicPr>
          <p:cNvPr id="44" name="Picture 14" descr="trans_tdsvhs"/>
          <p:cNvPicPr>
            <a:picLocks noChangeAspect="1" noChangeArrowheads="1"/>
          </p:cNvPicPr>
          <p:nvPr/>
        </p:nvPicPr>
        <p:blipFill>
          <a:blip r:embed="rId3" cstate="print">
            <a:extLst>
              <a:ext uri="{28A0092B-C50C-407E-A947-70E740481C1C}">
                <a14:useLocalDpi xmlns:a14="http://schemas.microsoft.com/office/drawing/2010/main" val="0"/>
              </a:ext>
            </a:extLst>
          </a:blip>
          <a:srcRect l="47798" t="24574" r="16840" b="64972"/>
          <a:stretch>
            <a:fillRect/>
          </a:stretch>
        </p:blipFill>
        <p:spPr bwMode="auto">
          <a:xfrm>
            <a:off x="2087758" y="3889471"/>
            <a:ext cx="2459635" cy="120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p:nvPr/>
        </p:nvGrpSpPr>
        <p:grpSpPr>
          <a:xfrm>
            <a:off x="6436519" y="2005013"/>
            <a:ext cx="2204244" cy="711200"/>
            <a:chOff x="769938" y="2454275"/>
            <a:chExt cx="4303712" cy="1892300"/>
          </a:xfrm>
        </p:grpSpPr>
        <p:sp>
          <p:nvSpPr>
            <p:cNvPr id="27" name="Oval 28"/>
            <p:cNvSpPr>
              <a:spLocks noChangeArrowheads="1"/>
            </p:cNvSpPr>
            <p:nvPr/>
          </p:nvSpPr>
          <p:spPr bwMode="auto">
            <a:xfrm>
              <a:off x="2016125" y="2859088"/>
              <a:ext cx="1803400" cy="1082675"/>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Oval 79"/>
            <p:cNvSpPr>
              <a:spLocks noChangeArrowheads="1"/>
            </p:cNvSpPr>
            <p:nvPr/>
          </p:nvSpPr>
          <p:spPr bwMode="auto">
            <a:xfrm>
              <a:off x="1763713" y="3130550"/>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9" name="Oval 80"/>
            <p:cNvSpPr>
              <a:spLocks noChangeArrowheads="1"/>
            </p:cNvSpPr>
            <p:nvPr/>
          </p:nvSpPr>
          <p:spPr bwMode="auto">
            <a:xfrm>
              <a:off x="1763713" y="3346450"/>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0" name="Oval 81"/>
            <p:cNvSpPr>
              <a:spLocks noChangeArrowheads="1"/>
            </p:cNvSpPr>
            <p:nvPr/>
          </p:nvSpPr>
          <p:spPr bwMode="auto">
            <a:xfrm>
              <a:off x="2051050" y="3275013"/>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1" name="Oval 82"/>
            <p:cNvSpPr>
              <a:spLocks noChangeArrowheads="1"/>
            </p:cNvSpPr>
            <p:nvPr/>
          </p:nvSpPr>
          <p:spPr bwMode="auto">
            <a:xfrm>
              <a:off x="1979613" y="3203575"/>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 name="Oval 83"/>
            <p:cNvSpPr>
              <a:spLocks noChangeArrowheads="1"/>
            </p:cNvSpPr>
            <p:nvPr/>
          </p:nvSpPr>
          <p:spPr bwMode="auto">
            <a:xfrm>
              <a:off x="2195513" y="3203575"/>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3" name="Oval 84"/>
            <p:cNvSpPr>
              <a:spLocks noChangeArrowheads="1"/>
            </p:cNvSpPr>
            <p:nvPr/>
          </p:nvSpPr>
          <p:spPr bwMode="auto">
            <a:xfrm>
              <a:off x="2339975" y="3275013"/>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4" name="Oval 85"/>
            <p:cNvSpPr>
              <a:spLocks noChangeArrowheads="1"/>
            </p:cNvSpPr>
            <p:nvPr/>
          </p:nvSpPr>
          <p:spPr bwMode="auto">
            <a:xfrm>
              <a:off x="3097213" y="3222625"/>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5" name="Oval 86"/>
            <p:cNvSpPr>
              <a:spLocks noChangeArrowheads="1"/>
            </p:cNvSpPr>
            <p:nvPr/>
          </p:nvSpPr>
          <p:spPr bwMode="auto">
            <a:xfrm>
              <a:off x="1917700" y="3263900"/>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6" name="Oval 87"/>
            <p:cNvSpPr>
              <a:spLocks noChangeArrowheads="1"/>
            </p:cNvSpPr>
            <p:nvPr/>
          </p:nvSpPr>
          <p:spPr bwMode="auto">
            <a:xfrm>
              <a:off x="3276600" y="3275013"/>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8" name="Oval 88"/>
            <p:cNvSpPr>
              <a:spLocks noChangeArrowheads="1"/>
            </p:cNvSpPr>
            <p:nvPr/>
          </p:nvSpPr>
          <p:spPr bwMode="auto">
            <a:xfrm>
              <a:off x="3348038" y="3201988"/>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Oval 89"/>
            <p:cNvSpPr>
              <a:spLocks noChangeArrowheads="1"/>
            </p:cNvSpPr>
            <p:nvPr/>
          </p:nvSpPr>
          <p:spPr bwMode="auto">
            <a:xfrm>
              <a:off x="3492500" y="3346450"/>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2" name="Oval 90"/>
            <p:cNvSpPr>
              <a:spLocks noChangeArrowheads="1"/>
            </p:cNvSpPr>
            <p:nvPr/>
          </p:nvSpPr>
          <p:spPr bwMode="auto">
            <a:xfrm>
              <a:off x="3649663" y="3346450"/>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3" name="Oval 91"/>
            <p:cNvSpPr>
              <a:spLocks noChangeArrowheads="1"/>
            </p:cNvSpPr>
            <p:nvPr/>
          </p:nvSpPr>
          <p:spPr bwMode="auto">
            <a:xfrm>
              <a:off x="3851275" y="3346450"/>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6" name="Oval 92"/>
            <p:cNvSpPr>
              <a:spLocks noChangeArrowheads="1"/>
            </p:cNvSpPr>
            <p:nvPr/>
          </p:nvSpPr>
          <p:spPr bwMode="auto">
            <a:xfrm>
              <a:off x="3635375" y="3159125"/>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7" name="Oval 93"/>
            <p:cNvSpPr>
              <a:spLocks noChangeArrowheads="1"/>
            </p:cNvSpPr>
            <p:nvPr/>
          </p:nvSpPr>
          <p:spPr bwMode="auto">
            <a:xfrm>
              <a:off x="3924300" y="3130550"/>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53" name="Group 52"/>
          <p:cNvGrpSpPr/>
          <p:nvPr/>
        </p:nvGrpSpPr>
        <p:grpSpPr>
          <a:xfrm>
            <a:off x="-13691" y="1504443"/>
            <a:ext cx="2480666" cy="910336"/>
            <a:chOff x="574675" y="-13009"/>
            <a:chExt cx="4797425" cy="1892300"/>
          </a:xfrm>
        </p:grpSpPr>
        <p:sp>
          <p:nvSpPr>
            <p:cNvPr id="54"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58"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9"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0"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1"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2"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3"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64"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5"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6"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67"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8"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9"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0"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1"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2"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3"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77"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spTree>
    <p:extLst>
      <p:ext uri="{BB962C8B-B14F-4D97-AF65-F5344CB8AC3E}">
        <p14:creationId xmlns:p14="http://schemas.microsoft.com/office/powerpoint/2010/main" val="120362181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ChangeArrowheads="1"/>
          </p:cNvSpPr>
          <p:nvPr/>
        </p:nvSpPr>
        <p:spPr bwMode="auto">
          <a:xfrm>
            <a:off x="4151313" y="2090738"/>
            <a:ext cx="4716462" cy="4556125"/>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p>
            <a:endParaRPr lang="en-US">
              <a:solidFill>
                <a:srgbClr val="000000"/>
              </a:solidFill>
            </a:endParaRPr>
          </a:p>
        </p:txBody>
      </p:sp>
      <p:sp>
        <p:nvSpPr>
          <p:cNvPr id="23555" name="Rectangle 3"/>
          <p:cNvSpPr>
            <a:spLocks noGrp="1" noChangeArrowheads="1"/>
          </p:cNvSpPr>
          <p:nvPr>
            <p:ph type="body" sz="half" idx="1"/>
          </p:nvPr>
        </p:nvSpPr>
        <p:spPr>
          <a:xfrm>
            <a:off x="79375" y="2046288"/>
            <a:ext cx="4057650" cy="3397250"/>
          </a:xfrm>
          <a:noFill/>
        </p:spPr>
        <p:txBody>
          <a:bodyPr/>
          <a:lstStyle/>
          <a:p>
            <a:pPr eaLnBrk="1" hangingPunct="1"/>
            <a:r>
              <a:rPr lang="en-GB" sz="2400" dirty="0" smtClean="0">
                <a:solidFill>
                  <a:srgbClr val="008000"/>
                </a:solidFill>
              </a:rPr>
              <a:t>Big change in ratio of      </a:t>
            </a:r>
            <a:r>
              <a:rPr lang="en-GB" sz="2400" dirty="0" err="1" smtClean="0">
                <a:solidFill>
                  <a:srgbClr val="008000"/>
                </a:solidFill>
              </a:rPr>
              <a:t>Lbol</a:t>
            </a:r>
            <a:r>
              <a:rPr lang="en-GB" sz="2400" dirty="0" smtClean="0">
                <a:solidFill>
                  <a:srgbClr val="008000"/>
                </a:solidFill>
              </a:rPr>
              <a:t>/L(2-10 </a:t>
            </a:r>
            <a:r>
              <a:rPr lang="en-GB" sz="2400" dirty="0" err="1" smtClean="0">
                <a:solidFill>
                  <a:srgbClr val="008000"/>
                </a:solidFill>
              </a:rPr>
              <a:t>keV</a:t>
            </a:r>
            <a:r>
              <a:rPr lang="en-GB" sz="2400" dirty="0" smtClean="0">
                <a:solidFill>
                  <a:srgbClr val="008000"/>
                </a:solidFill>
              </a:rPr>
              <a:t>) with </a:t>
            </a:r>
            <a:r>
              <a:rPr lang="en-GB" sz="2400" dirty="0" err="1" smtClean="0">
                <a:solidFill>
                  <a:srgbClr val="008000"/>
                </a:solidFill>
              </a:rPr>
              <a:t>Eddington</a:t>
            </a:r>
            <a:r>
              <a:rPr lang="en-GB" sz="2400" dirty="0" smtClean="0">
                <a:solidFill>
                  <a:srgbClr val="008000"/>
                </a:solidFill>
              </a:rPr>
              <a:t> ratio L/</a:t>
            </a:r>
            <a:r>
              <a:rPr lang="en-GB" sz="2400" dirty="0" err="1" smtClean="0">
                <a:solidFill>
                  <a:srgbClr val="008000"/>
                </a:solidFill>
              </a:rPr>
              <a:t>LEdd</a:t>
            </a:r>
            <a:endParaRPr lang="en-GB" sz="2400" dirty="0">
              <a:solidFill>
                <a:srgbClr val="008000"/>
              </a:solidFill>
            </a:endParaRPr>
          </a:p>
          <a:p>
            <a:pPr eaLnBrk="1" hangingPunct="1"/>
            <a:r>
              <a:rPr lang="en-GB" sz="2400" dirty="0" smtClean="0">
                <a:solidFill>
                  <a:srgbClr val="008000"/>
                </a:solidFill>
              </a:rPr>
              <a:t>Looks good!! </a:t>
            </a:r>
          </a:p>
        </p:txBody>
      </p:sp>
      <p:sp>
        <p:nvSpPr>
          <p:cNvPr id="23556"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FFCC00"/>
                </a:solidFill>
              </a:rPr>
              <a:t> </a:t>
            </a:r>
            <a:r>
              <a:rPr lang="en-GB" sz="4400" b="1" dirty="0">
                <a:solidFill>
                  <a:srgbClr val="008000"/>
                </a:solidFill>
              </a:rPr>
              <a:t>AGN spectral states</a:t>
            </a:r>
          </a:p>
        </p:txBody>
      </p:sp>
      <p:pic>
        <p:nvPicPr>
          <p:cNvPr id="23557" name="Picture 7" descr="bcvsedd_binned_VF07compare"/>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2254250"/>
            <a:ext cx="423068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6473825" y="1652588"/>
            <a:ext cx="23955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Vasuvaden</a:t>
            </a:r>
            <a:r>
              <a:rPr lang="en-GB" sz="1600" dirty="0">
                <a:solidFill>
                  <a:srgbClr val="008000"/>
                </a:solidFill>
              </a:rPr>
              <a:t> &amp; </a:t>
            </a:r>
            <a:r>
              <a:rPr lang="en-GB" sz="1600" dirty="0" err="1">
                <a:solidFill>
                  <a:srgbClr val="008000"/>
                </a:solidFill>
              </a:rPr>
              <a:t>Fabian</a:t>
            </a:r>
            <a:r>
              <a:rPr lang="en-GB" sz="1600" dirty="0">
                <a:solidFill>
                  <a:srgbClr val="008000"/>
                </a:solidFill>
              </a:rPr>
              <a:t> 2008</a:t>
            </a:r>
            <a:endParaRPr lang="en-US" sz="1600" dirty="0">
              <a:solidFill>
                <a:srgbClr val="008000"/>
              </a:solidFill>
            </a:endParaRPr>
          </a:p>
        </p:txBody>
      </p:sp>
      <p:sp>
        <p:nvSpPr>
          <p:cNvPr id="23559" name="TextBox 9"/>
          <p:cNvSpPr txBox="1">
            <a:spLocks noChangeArrowheads="1"/>
          </p:cNvSpPr>
          <p:nvPr/>
        </p:nvSpPr>
        <p:spPr bwMode="auto">
          <a:xfrm rot="-5400000">
            <a:off x="3128963" y="4264025"/>
            <a:ext cx="28654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000000"/>
                </a:solidFill>
              </a:rPr>
              <a:t>Lbol/L(2-10 keV)</a:t>
            </a:r>
          </a:p>
        </p:txBody>
      </p:sp>
      <p:sp>
        <p:nvSpPr>
          <p:cNvPr id="2" name="Freeform 1"/>
          <p:cNvSpPr/>
          <p:nvPr/>
        </p:nvSpPr>
        <p:spPr bwMode="auto">
          <a:xfrm>
            <a:off x="5029200" y="2790496"/>
            <a:ext cx="3279228" cy="2612661"/>
          </a:xfrm>
          <a:custGeom>
            <a:avLst/>
            <a:gdLst>
              <a:gd name="connsiteX0" fmla="*/ 0 w 3342290"/>
              <a:gd name="connsiteY0" fmla="*/ 2554013 h 2746676"/>
              <a:gd name="connsiteX1" fmla="*/ 1324303 w 3342290"/>
              <a:gd name="connsiteY1" fmla="*/ 2554013 h 2746676"/>
              <a:gd name="connsiteX2" fmla="*/ 2475186 w 3342290"/>
              <a:gd name="connsiteY2" fmla="*/ 551793 h 2746676"/>
              <a:gd name="connsiteX3" fmla="*/ 3342290 w 3342290"/>
              <a:gd name="connsiteY3" fmla="*/ 0 h 2746676"/>
              <a:gd name="connsiteX4" fmla="*/ 3342290 w 3342290"/>
              <a:gd name="connsiteY4" fmla="*/ 0 h 2746676"/>
              <a:gd name="connsiteX0" fmla="*/ 0 w 3279228"/>
              <a:gd name="connsiteY0" fmla="*/ 2601310 h 2769484"/>
              <a:gd name="connsiteX1" fmla="*/ 1261241 w 3279228"/>
              <a:gd name="connsiteY1" fmla="*/ 2554013 h 2769484"/>
              <a:gd name="connsiteX2" fmla="*/ 2412124 w 3279228"/>
              <a:gd name="connsiteY2" fmla="*/ 551793 h 2769484"/>
              <a:gd name="connsiteX3" fmla="*/ 3279228 w 3279228"/>
              <a:gd name="connsiteY3" fmla="*/ 0 h 2769484"/>
              <a:gd name="connsiteX4" fmla="*/ 3279228 w 3279228"/>
              <a:gd name="connsiteY4" fmla="*/ 0 h 2769484"/>
              <a:gd name="connsiteX0" fmla="*/ 0 w 3279228"/>
              <a:gd name="connsiteY0" fmla="*/ 2601310 h 2739100"/>
              <a:gd name="connsiteX1" fmla="*/ 1261241 w 3279228"/>
              <a:gd name="connsiteY1" fmla="*/ 2554013 h 2739100"/>
              <a:gd name="connsiteX2" fmla="*/ 2412124 w 3279228"/>
              <a:gd name="connsiteY2" fmla="*/ 551793 h 2739100"/>
              <a:gd name="connsiteX3" fmla="*/ 3279228 w 3279228"/>
              <a:gd name="connsiteY3" fmla="*/ 0 h 2739100"/>
              <a:gd name="connsiteX4" fmla="*/ 3279228 w 3279228"/>
              <a:gd name="connsiteY4" fmla="*/ 0 h 2739100"/>
              <a:gd name="connsiteX0" fmla="*/ 0 w 3279228"/>
              <a:gd name="connsiteY0" fmla="*/ 2601310 h 2717141"/>
              <a:gd name="connsiteX1" fmla="*/ 819807 w 3279228"/>
              <a:gd name="connsiteY1" fmla="*/ 2601310 h 2717141"/>
              <a:gd name="connsiteX2" fmla="*/ 1261241 w 3279228"/>
              <a:gd name="connsiteY2" fmla="*/ 2554013 h 2717141"/>
              <a:gd name="connsiteX3" fmla="*/ 2412124 w 3279228"/>
              <a:gd name="connsiteY3" fmla="*/ 551793 h 2717141"/>
              <a:gd name="connsiteX4" fmla="*/ 3279228 w 3279228"/>
              <a:gd name="connsiteY4" fmla="*/ 0 h 2717141"/>
              <a:gd name="connsiteX5" fmla="*/ 3279228 w 3279228"/>
              <a:gd name="connsiteY5" fmla="*/ 0 h 2717141"/>
              <a:gd name="connsiteX0" fmla="*/ 0 w 3279228"/>
              <a:gd name="connsiteY0" fmla="*/ 2601310 h 2717141"/>
              <a:gd name="connsiteX1" fmla="*/ 819807 w 3279228"/>
              <a:gd name="connsiteY1" fmla="*/ 2601310 h 2717141"/>
              <a:gd name="connsiteX2" fmla="*/ 1261241 w 3279228"/>
              <a:gd name="connsiteY2" fmla="*/ 2554013 h 2717141"/>
              <a:gd name="connsiteX3" fmla="*/ 2412124 w 3279228"/>
              <a:gd name="connsiteY3" fmla="*/ 551793 h 2717141"/>
              <a:gd name="connsiteX4" fmla="*/ 3279228 w 3279228"/>
              <a:gd name="connsiteY4" fmla="*/ 0 h 2717141"/>
              <a:gd name="connsiteX5" fmla="*/ 3279228 w 3279228"/>
              <a:gd name="connsiteY5" fmla="*/ 0 h 2717141"/>
              <a:gd name="connsiteX0" fmla="*/ 0 w 3279228"/>
              <a:gd name="connsiteY0" fmla="*/ 2601310 h 2717141"/>
              <a:gd name="connsiteX1" fmla="*/ 819807 w 3279228"/>
              <a:gd name="connsiteY1" fmla="*/ 2601310 h 2717141"/>
              <a:gd name="connsiteX2" fmla="*/ 1261241 w 3279228"/>
              <a:gd name="connsiteY2" fmla="*/ 2554013 h 2717141"/>
              <a:gd name="connsiteX3" fmla="*/ 2412124 w 3279228"/>
              <a:gd name="connsiteY3" fmla="*/ 551793 h 2717141"/>
              <a:gd name="connsiteX4" fmla="*/ 3279228 w 3279228"/>
              <a:gd name="connsiteY4" fmla="*/ 0 h 2717141"/>
              <a:gd name="connsiteX5" fmla="*/ 3279228 w 3279228"/>
              <a:gd name="connsiteY5" fmla="*/ 0 h 2717141"/>
              <a:gd name="connsiteX0" fmla="*/ 0 w 3279228"/>
              <a:gd name="connsiteY0" fmla="*/ 2601310 h 2612661"/>
              <a:gd name="connsiteX1" fmla="*/ 819807 w 3279228"/>
              <a:gd name="connsiteY1" fmla="*/ 2601310 h 2612661"/>
              <a:gd name="connsiteX2" fmla="*/ 1529255 w 3279228"/>
              <a:gd name="connsiteY2" fmla="*/ 2128344 h 2612661"/>
              <a:gd name="connsiteX3" fmla="*/ 2412124 w 3279228"/>
              <a:gd name="connsiteY3" fmla="*/ 551793 h 2612661"/>
              <a:gd name="connsiteX4" fmla="*/ 3279228 w 3279228"/>
              <a:gd name="connsiteY4" fmla="*/ 0 h 2612661"/>
              <a:gd name="connsiteX5" fmla="*/ 3279228 w 3279228"/>
              <a:gd name="connsiteY5" fmla="*/ 0 h 261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28" h="2612661">
                <a:moveTo>
                  <a:pt x="0" y="2601310"/>
                </a:moveTo>
                <a:cubicBezTo>
                  <a:pt x="157655" y="2622331"/>
                  <a:pt x="609600" y="2609193"/>
                  <a:pt x="819807" y="2601310"/>
                </a:cubicBezTo>
                <a:cubicBezTo>
                  <a:pt x="1030014" y="2593427"/>
                  <a:pt x="1263869" y="2469930"/>
                  <a:pt x="1529255" y="2128344"/>
                </a:cubicBezTo>
                <a:cubicBezTo>
                  <a:pt x="1794641" y="1786758"/>
                  <a:pt x="2120462" y="906517"/>
                  <a:pt x="2412124" y="551793"/>
                </a:cubicBezTo>
                <a:cubicBezTo>
                  <a:pt x="2703786" y="197069"/>
                  <a:pt x="3279228" y="0"/>
                  <a:pt x="3279228" y="0"/>
                </a:cubicBezTo>
                <a:lnTo>
                  <a:pt x="3279228" y="0"/>
                </a:ln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3" name="Rectangle 2"/>
          <p:cNvSpPr/>
          <p:nvPr/>
        </p:nvSpPr>
        <p:spPr bwMode="auto">
          <a:xfrm>
            <a:off x="4151313" y="6563954"/>
            <a:ext cx="4716462" cy="230982"/>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3560" name="TextBox 10"/>
          <p:cNvSpPr txBox="1">
            <a:spLocks noChangeArrowheads="1"/>
          </p:cNvSpPr>
          <p:nvPr/>
        </p:nvSpPr>
        <p:spPr bwMode="auto">
          <a:xfrm>
            <a:off x="5795963" y="6332973"/>
            <a:ext cx="22780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dirty="0" err="1">
                <a:solidFill>
                  <a:srgbClr val="000000"/>
                </a:solidFill>
              </a:rPr>
              <a:t>Lbol</a:t>
            </a:r>
            <a:r>
              <a:rPr lang="en-GB" dirty="0">
                <a:solidFill>
                  <a:srgbClr val="000000"/>
                </a:solidFill>
              </a:rPr>
              <a:t>/</a:t>
            </a:r>
            <a:r>
              <a:rPr lang="en-GB" dirty="0" err="1">
                <a:solidFill>
                  <a:srgbClr val="000000"/>
                </a:solidFill>
              </a:rPr>
              <a:t>LEdd</a:t>
            </a:r>
            <a:endParaRPr lang="en-GB" dirty="0">
              <a:solidFill>
                <a:srgbClr val="000000"/>
              </a:solidFill>
            </a:endParaRPr>
          </a:p>
        </p:txBody>
      </p:sp>
    </p:spTree>
    <p:extLst>
      <p:ext uri="{BB962C8B-B14F-4D97-AF65-F5344CB8AC3E}">
        <p14:creationId xmlns:p14="http://schemas.microsoft.com/office/powerpoint/2010/main" val="180670073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974975" y="1306513"/>
            <a:ext cx="6169025" cy="500538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4578" name="Rectangle 23"/>
          <p:cNvSpPr>
            <a:spLocks noChangeArrowheads="1"/>
          </p:cNvSpPr>
          <p:nvPr/>
        </p:nvSpPr>
        <p:spPr bwMode="auto">
          <a:xfrm>
            <a:off x="2974975" y="1306513"/>
            <a:ext cx="4441825" cy="49784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pic>
        <p:nvPicPr>
          <p:cNvPr id="24579" name="Picture 19" descr="williams_nls1"/>
          <p:cNvPicPr>
            <a:picLocks noChangeAspect="1" noChangeArrowheads="1"/>
          </p:cNvPicPr>
          <p:nvPr/>
        </p:nvPicPr>
        <p:blipFill>
          <a:blip r:embed="rId3">
            <a:extLst>
              <a:ext uri="{28A0092B-C50C-407E-A947-70E740481C1C}">
                <a14:useLocalDpi xmlns:a14="http://schemas.microsoft.com/office/drawing/2010/main" val="0"/>
              </a:ext>
            </a:extLst>
          </a:blip>
          <a:srcRect l="21710" t="61223" r="26834"/>
          <a:stretch>
            <a:fillRect/>
          </a:stretch>
        </p:blipFill>
        <p:spPr bwMode="auto">
          <a:xfrm>
            <a:off x="3571875" y="1403350"/>
            <a:ext cx="35067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1"/>
          <p:cNvPicPr>
            <a:picLocks noChangeAspect="1" noChangeArrowheads="1"/>
          </p:cNvPicPr>
          <p:nvPr/>
        </p:nvPicPr>
        <p:blipFill>
          <a:blip r:embed="rId4">
            <a:extLst>
              <a:ext uri="{28A0092B-C50C-407E-A947-70E740481C1C}">
                <a14:useLocalDpi xmlns:a14="http://schemas.microsoft.com/office/drawing/2010/main" val="0"/>
              </a:ext>
            </a:extLst>
          </a:blip>
          <a:srcRect t="24767" r="49284" b="49272"/>
          <a:stretch>
            <a:fillRect/>
          </a:stretch>
        </p:blipFill>
        <p:spPr bwMode="auto">
          <a:xfrm>
            <a:off x="3263900" y="3079750"/>
            <a:ext cx="388302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3"/>
          <p:cNvSpPr>
            <a:spLocks noChangeArrowheads="1"/>
          </p:cNvSpPr>
          <p:nvPr/>
        </p:nvSpPr>
        <p:spPr bwMode="auto">
          <a:xfrm>
            <a:off x="134938" y="-61913"/>
            <a:ext cx="832326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LINERS-S1-NLS1 ?</a:t>
            </a:r>
            <a:endParaRPr lang="en-GB" sz="4400" b="1" dirty="0">
              <a:solidFill>
                <a:srgbClr val="008000"/>
              </a:solidFill>
            </a:endParaRPr>
          </a:p>
        </p:txBody>
      </p:sp>
      <p:sp>
        <p:nvSpPr>
          <p:cNvPr id="24582" name="Line 4"/>
          <p:cNvSpPr>
            <a:spLocks noChangeShapeType="1"/>
          </p:cNvSpPr>
          <p:nvPr/>
        </p:nvSpPr>
        <p:spPr bwMode="auto">
          <a:xfrm flipV="1">
            <a:off x="798513" y="3319463"/>
            <a:ext cx="0" cy="2919412"/>
          </a:xfrm>
          <a:prstGeom prst="line">
            <a:avLst/>
          </a:prstGeom>
          <a:noFill/>
          <a:ln w="38100">
            <a:solidFill>
              <a:srgbClr val="008000"/>
            </a:solidFill>
            <a:round/>
            <a:headEnd/>
            <a:tailEnd type="stealth"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8000"/>
              </a:solidFill>
            </a:endParaRPr>
          </a:p>
        </p:txBody>
      </p:sp>
      <p:sp>
        <p:nvSpPr>
          <p:cNvPr id="24583" name="Text Box 5"/>
          <p:cNvSpPr txBox="1">
            <a:spLocks noChangeArrowheads="1"/>
          </p:cNvSpPr>
          <p:nvPr/>
        </p:nvSpPr>
        <p:spPr bwMode="auto">
          <a:xfrm>
            <a:off x="0" y="2181225"/>
            <a:ext cx="187325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Increasing L/</a:t>
            </a:r>
            <a:r>
              <a:rPr lang="en-GB" dirty="0" err="1">
                <a:solidFill>
                  <a:srgbClr val="008000"/>
                </a:solidFill>
              </a:rPr>
              <a:t>L</a:t>
            </a:r>
            <a:r>
              <a:rPr lang="en-GB" baseline="-25000" dirty="0" err="1">
                <a:solidFill>
                  <a:srgbClr val="008000"/>
                </a:solidFill>
              </a:rPr>
              <a:t>Edd</a:t>
            </a:r>
            <a:endParaRPr lang="en-US" baseline="-25000" dirty="0">
              <a:solidFill>
                <a:srgbClr val="008000"/>
              </a:solidFill>
            </a:endParaRPr>
          </a:p>
        </p:txBody>
      </p:sp>
      <p:sp>
        <p:nvSpPr>
          <p:cNvPr id="24584" name="Rectangle 6"/>
          <p:cNvSpPr>
            <a:spLocks noChangeArrowheads="1"/>
          </p:cNvSpPr>
          <p:nvPr/>
        </p:nvSpPr>
        <p:spPr bwMode="auto">
          <a:xfrm>
            <a:off x="82550" y="966788"/>
            <a:ext cx="2591905"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pPr algn="l"/>
            <a:r>
              <a:rPr lang="en-GB" dirty="0">
                <a:solidFill>
                  <a:srgbClr val="008000"/>
                </a:solidFill>
              </a:rPr>
              <a:t>Similar mass. </a:t>
            </a:r>
          </a:p>
          <a:p>
            <a:pPr algn="l"/>
            <a:r>
              <a:rPr lang="en-GB" dirty="0">
                <a:solidFill>
                  <a:srgbClr val="008000"/>
                </a:solidFill>
              </a:rPr>
              <a:t>Different L/</a:t>
            </a:r>
            <a:r>
              <a:rPr lang="en-GB" dirty="0" err="1">
                <a:solidFill>
                  <a:srgbClr val="008000"/>
                </a:solidFill>
              </a:rPr>
              <a:t>L</a:t>
            </a:r>
            <a:r>
              <a:rPr lang="en-GB" baseline="-25000" dirty="0" err="1">
                <a:solidFill>
                  <a:srgbClr val="008000"/>
                </a:solidFill>
              </a:rPr>
              <a:t>Edd</a:t>
            </a:r>
            <a:r>
              <a:rPr lang="en-GB" dirty="0">
                <a:solidFill>
                  <a:srgbClr val="008000"/>
                </a:solidFill>
              </a:rPr>
              <a:t> </a:t>
            </a:r>
          </a:p>
          <a:p>
            <a:pPr algn="l"/>
            <a:r>
              <a:rPr lang="en-GB" dirty="0">
                <a:solidFill>
                  <a:srgbClr val="008000"/>
                </a:solidFill>
              </a:rPr>
              <a:t>Different ionisation</a:t>
            </a:r>
          </a:p>
          <a:p>
            <a:pPr algn="l"/>
            <a:endParaRPr lang="en-US" baseline="-25000" dirty="0">
              <a:solidFill>
                <a:srgbClr val="008000"/>
              </a:solidFill>
            </a:endParaRPr>
          </a:p>
        </p:txBody>
      </p:sp>
      <p:pic>
        <p:nvPicPr>
          <p:cNvPr id="24585" name="Picture 7" descr="fig1"/>
          <p:cNvPicPr>
            <a:picLocks noChangeAspect="1" noChangeArrowheads="1"/>
          </p:cNvPicPr>
          <p:nvPr/>
        </p:nvPicPr>
        <p:blipFill>
          <a:blip r:embed="rId4">
            <a:extLst>
              <a:ext uri="{28A0092B-C50C-407E-A947-70E740481C1C}">
                <a14:useLocalDpi xmlns:a14="http://schemas.microsoft.com/office/drawing/2010/main" val="0"/>
              </a:ext>
            </a:extLst>
          </a:blip>
          <a:srcRect t="50409" r="63132" b="27710"/>
          <a:stretch>
            <a:fillRect/>
          </a:stretch>
        </p:blipFill>
        <p:spPr bwMode="auto">
          <a:xfrm>
            <a:off x="3094038" y="4778375"/>
            <a:ext cx="403066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Line 8"/>
          <p:cNvSpPr>
            <a:spLocks noChangeShapeType="1"/>
          </p:cNvSpPr>
          <p:nvPr/>
        </p:nvSpPr>
        <p:spPr bwMode="auto">
          <a:xfrm>
            <a:off x="1349375" y="4583113"/>
            <a:ext cx="7475538" cy="14287"/>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0000"/>
              </a:solidFill>
            </a:endParaRPr>
          </a:p>
        </p:txBody>
      </p:sp>
      <p:sp>
        <p:nvSpPr>
          <p:cNvPr id="24587" name="Text Box 9"/>
          <p:cNvSpPr txBox="1">
            <a:spLocks noChangeArrowheads="1"/>
          </p:cNvSpPr>
          <p:nvPr/>
        </p:nvSpPr>
        <p:spPr bwMode="auto">
          <a:xfrm>
            <a:off x="1116013" y="3906838"/>
            <a:ext cx="187325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disc</a:t>
            </a:r>
            <a:endParaRPr lang="en-US" baseline="-25000">
              <a:solidFill>
                <a:srgbClr val="008000"/>
              </a:solidFill>
            </a:endParaRPr>
          </a:p>
        </p:txBody>
      </p:sp>
      <p:sp>
        <p:nvSpPr>
          <p:cNvPr id="24588" name="Text Box 10"/>
          <p:cNvSpPr txBox="1">
            <a:spLocks noChangeArrowheads="1"/>
          </p:cNvSpPr>
          <p:nvPr/>
        </p:nvSpPr>
        <p:spPr bwMode="auto">
          <a:xfrm>
            <a:off x="1201738" y="4833938"/>
            <a:ext cx="1873250"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Hot inner flow, no UV bright </a:t>
            </a:r>
            <a:r>
              <a:rPr lang="en-GB" dirty="0" smtClean="0">
                <a:solidFill>
                  <a:srgbClr val="008000"/>
                </a:solidFill>
              </a:rPr>
              <a:t>disc – true type 2 </a:t>
            </a:r>
            <a:r>
              <a:rPr lang="en-GB" dirty="0" err="1">
                <a:solidFill>
                  <a:srgbClr val="008000"/>
                </a:solidFill>
              </a:rPr>
              <a:t>S</a:t>
            </a:r>
            <a:r>
              <a:rPr lang="en-GB" dirty="0" err="1" smtClean="0">
                <a:solidFill>
                  <a:srgbClr val="008000"/>
                </a:solidFill>
              </a:rPr>
              <a:t>eyferts</a:t>
            </a:r>
            <a:r>
              <a:rPr lang="en-GB" dirty="0" smtClean="0">
                <a:solidFill>
                  <a:srgbClr val="008000"/>
                </a:solidFill>
              </a:rPr>
              <a:t>  </a:t>
            </a:r>
          </a:p>
        </p:txBody>
      </p:sp>
      <p:sp>
        <p:nvSpPr>
          <p:cNvPr id="24589" name="Rectangle 20"/>
          <p:cNvSpPr>
            <a:spLocks noChangeArrowheads="1"/>
          </p:cNvSpPr>
          <p:nvPr/>
        </p:nvSpPr>
        <p:spPr bwMode="auto">
          <a:xfrm>
            <a:off x="3454400" y="1538288"/>
            <a:ext cx="3178175" cy="2762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0" name="Rectangle 21"/>
          <p:cNvSpPr>
            <a:spLocks noChangeArrowheads="1"/>
          </p:cNvSpPr>
          <p:nvPr/>
        </p:nvSpPr>
        <p:spPr bwMode="auto">
          <a:xfrm>
            <a:off x="3062288" y="2859088"/>
            <a:ext cx="392112" cy="9001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1" name="Rectangle 22"/>
          <p:cNvSpPr>
            <a:spLocks noChangeArrowheads="1"/>
          </p:cNvSpPr>
          <p:nvPr/>
        </p:nvSpPr>
        <p:spPr bwMode="auto">
          <a:xfrm>
            <a:off x="3033713" y="4745038"/>
            <a:ext cx="361950" cy="156686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2" name="Line 24"/>
          <p:cNvSpPr>
            <a:spLocks noChangeShapeType="1"/>
          </p:cNvSpPr>
          <p:nvPr/>
        </p:nvSpPr>
        <p:spPr bwMode="auto">
          <a:xfrm>
            <a:off x="3598863" y="14224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3" name="Line 25"/>
          <p:cNvSpPr>
            <a:spLocks noChangeShapeType="1"/>
          </p:cNvSpPr>
          <p:nvPr/>
        </p:nvSpPr>
        <p:spPr bwMode="auto">
          <a:xfrm>
            <a:off x="7072313" y="14097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4" name="Rectangle 26"/>
          <p:cNvSpPr>
            <a:spLocks noChangeArrowheads="1"/>
          </p:cNvSpPr>
          <p:nvPr/>
        </p:nvSpPr>
        <p:spPr bwMode="auto">
          <a:xfrm>
            <a:off x="3744913" y="2655888"/>
            <a:ext cx="3163887" cy="24765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5" name="Rectangle 27"/>
          <p:cNvSpPr>
            <a:spLocks noChangeArrowheads="1"/>
          </p:cNvSpPr>
          <p:nvPr/>
        </p:nvSpPr>
        <p:spPr bwMode="auto">
          <a:xfrm>
            <a:off x="3976688" y="5018088"/>
            <a:ext cx="1901825" cy="4937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6" name="Rectangle 28"/>
          <p:cNvSpPr>
            <a:spLocks noChangeArrowheads="1"/>
          </p:cNvSpPr>
          <p:nvPr/>
        </p:nvSpPr>
        <p:spPr bwMode="auto">
          <a:xfrm>
            <a:off x="4035425" y="3802063"/>
            <a:ext cx="1174750" cy="2619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7" name="Text Box 29"/>
          <p:cNvSpPr txBox="1">
            <a:spLocks noChangeArrowheads="1"/>
          </p:cNvSpPr>
          <p:nvPr/>
        </p:nvSpPr>
        <p:spPr bwMode="auto">
          <a:xfrm>
            <a:off x="3919538" y="4935538"/>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LINER</a:t>
            </a:r>
            <a:endParaRPr lang="en-US" b="1">
              <a:solidFill>
                <a:srgbClr val="000000"/>
              </a:solidFill>
            </a:endParaRPr>
          </a:p>
        </p:txBody>
      </p:sp>
      <p:sp>
        <p:nvSpPr>
          <p:cNvPr id="24598" name="Text Box 30"/>
          <p:cNvSpPr txBox="1">
            <a:spLocks noChangeArrowheads="1"/>
          </p:cNvSpPr>
          <p:nvPr/>
        </p:nvSpPr>
        <p:spPr bwMode="auto">
          <a:xfrm>
            <a:off x="3919538" y="37084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dirty="0" smtClean="0">
                <a:solidFill>
                  <a:srgbClr val="000000"/>
                </a:solidFill>
              </a:rPr>
              <a:t>S1/QSO</a:t>
            </a:r>
            <a:endParaRPr lang="en-US" b="1" dirty="0">
              <a:solidFill>
                <a:srgbClr val="000000"/>
              </a:solidFill>
            </a:endParaRPr>
          </a:p>
        </p:txBody>
      </p:sp>
      <p:sp>
        <p:nvSpPr>
          <p:cNvPr id="24599" name="Text Box 31"/>
          <p:cNvSpPr txBox="1">
            <a:spLocks noChangeArrowheads="1"/>
          </p:cNvSpPr>
          <p:nvPr/>
        </p:nvSpPr>
        <p:spPr bwMode="auto">
          <a:xfrm>
            <a:off x="3906838" y="1566863"/>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NLS1</a:t>
            </a:r>
            <a:endParaRPr lang="en-US" b="1">
              <a:solidFill>
                <a:srgbClr val="000000"/>
              </a:solidFill>
            </a:endParaRPr>
          </a:p>
        </p:txBody>
      </p:sp>
      <p:sp>
        <p:nvSpPr>
          <p:cNvPr id="24600" name="Line 32"/>
          <p:cNvSpPr>
            <a:spLocks noChangeShapeType="1"/>
          </p:cNvSpPr>
          <p:nvPr/>
        </p:nvSpPr>
        <p:spPr bwMode="auto">
          <a:xfrm>
            <a:off x="7102475" y="4868863"/>
            <a:ext cx="0" cy="116046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601" name="Text Box 33"/>
          <p:cNvSpPr txBox="1">
            <a:spLocks noChangeArrowheads="1"/>
          </p:cNvSpPr>
          <p:nvPr/>
        </p:nvSpPr>
        <p:spPr bwMode="auto">
          <a:xfrm>
            <a:off x="5265738" y="6510338"/>
            <a:ext cx="3895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a:solidFill>
                  <a:srgbClr val="FFFF99"/>
                </a:solidFill>
              </a:rPr>
              <a:t>Jester 2005; Leighy 2005; kording et al 2007</a:t>
            </a:r>
          </a:p>
        </p:txBody>
      </p:sp>
      <p:grpSp>
        <p:nvGrpSpPr>
          <p:cNvPr id="24602" name="Group 38"/>
          <p:cNvGrpSpPr>
            <a:grpSpLocks/>
          </p:cNvGrpSpPr>
          <p:nvPr/>
        </p:nvGrpSpPr>
        <p:grpSpPr bwMode="auto">
          <a:xfrm>
            <a:off x="403225" y="3098800"/>
            <a:ext cx="827088" cy="3170238"/>
            <a:chOff x="4617" y="2748"/>
            <a:chExt cx="594" cy="1572"/>
          </a:xfrm>
          <a:solidFill>
            <a:srgbClr val="008000"/>
          </a:solidFill>
        </p:grpSpPr>
        <p:sp>
          <p:nvSpPr>
            <p:cNvPr id="24604" name="AutoShape 39"/>
            <p:cNvSpPr>
              <a:spLocks noChangeArrowheads="1"/>
            </p:cNvSpPr>
            <p:nvPr/>
          </p:nvSpPr>
          <p:spPr bwMode="auto">
            <a:xfrm>
              <a:off x="4754" y="3039"/>
              <a:ext cx="302" cy="12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79 w 21600"/>
                <a:gd name="T13" fmla="*/ 6104 h 21600"/>
                <a:gd name="T14" fmla="*/ 15521 w 21600"/>
                <a:gd name="T15" fmla="*/ 15496 h 21600"/>
              </a:gdLst>
              <a:ahLst/>
              <a:cxnLst>
                <a:cxn ang="T8">
                  <a:pos x="T0" y="T1"/>
                </a:cxn>
                <a:cxn ang="T9">
                  <a:pos x="T2" y="T3"/>
                </a:cxn>
                <a:cxn ang="T10">
                  <a:pos x="T4" y="T5"/>
                </a:cxn>
                <a:cxn ang="T11">
                  <a:pos x="T6" y="T7"/>
                </a:cxn>
              </a:cxnLst>
              <a:rect l="T12" t="T13" r="T14" b="T15"/>
              <a:pathLst>
                <a:path w="21600" h="21600">
                  <a:moveTo>
                    <a:pt x="0" y="0"/>
                  </a:moveTo>
                  <a:lnTo>
                    <a:pt x="8616" y="21600"/>
                  </a:lnTo>
                  <a:lnTo>
                    <a:pt x="12984" y="21600"/>
                  </a:lnTo>
                  <a:lnTo>
                    <a:pt x="21600" y="0"/>
                  </a:lnTo>
                  <a:lnTo>
                    <a:pt x="0" y="0"/>
                  </a:lnTo>
                  <a:close/>
                </a:path>
              </a:pathLst>
            </a:custGeom>
            <a:grpFill/>
            <a:ln w="38100" algn="ctr">
              <a:solidFill>
                <a:srgbClr val="008000"/>
              </a:solidFill>
              <a:miter lim="800000"/>
              <a:headEnd/>
              <a:tailEnd/>
            </a:ln>
            <a:extLst/>
          </p:spPr>
          <p:txBody>
            <a:bodyPr wrap="none" anchor="ctr"/>
            <a:lstStyle/>
            <a:p>
              <a:endParaRPr lang="en-GB">
                <a:solidFill>
                  <a:srgbClr val="008000"/>
                </a:solidFill>
              </a:endParaRPr>
            </a:p>
          </p:txBody>
        </p:sp>
        <p:sp>
          <p:nvSpPr>
            <p:cNvPr id="24605" name="AutoShape 40"/>
            <p:cNvSpPr>
              <a:spLocks noChangeArrowheads="1"/>
            </p:cNvSpPr>
            <p:nvPr/>
          </p:nvSpPr>
          <p:spPr bwMode="auto">
            <a:xfrm>
              <a:off x="4617" y="2748"/>
              <a:ext cx="594" cy="311"/>
            </a:xfrm>
            <a:prstGeom prst="triangle">
              <a:avLst>
                <a:gd name="adj" fmla="val 50000"/>
              </a:avLst>
            </a:prstGeom>
            <a:grpFill/>
            <a:ln w="38100" algn="ctr">
              <a:solidFill>
                <a:srgbClr val="008000"/>
              </a:solidFill>
              <a:miter lim="800000"/>
              <a:headEnd/>
              <a:tailEnd/>
            </a:ln>
            <a:extLst/>
          </p:spPr>
          <p:txBody>
            <a:bodyPr wrap="none" anchor="ctr"/>
            <a:lstStyle/>
            <a:p>
              <a:endParaRPr lang="en-US">
                <a:solidFill>
                  <a:srgbClr val="008000"/>
                </a:solidFill>
              </a:endParaRPr>
            </a:p>
          </p:txBody>
        </p:sp>
      </p:grpSp>
      <p:sp>
        <p:nvSpPr>
          <p:cNvPr id="24603" name="Line 44"/>
          <p:cNvSpPr>
            <a:spLocks noChangeShapeType="1"/>
          </p:cNvSpPr>
          <p:nvPr/>
        </p:nvSpPr>
        <p:spPr bwMode="auto">
          <a:xfrm>
            <a:off x="1179513" y="4584700"/>
            <a:ext cx="7475537" cy="14288"/>
          </a:xfrm>
          <a:prstGeom prst="line">
            <a:avLst/>
          </a:prstGeom>
          <a:noFill/>
          <a:ln w="63500">
            <a:solidFill>
              <a:schemeClr val="bg1"/>
            </a:solidFill>
            <a:prstDash val="dash"/>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0000"/>
              </a:solidFill>
            </a:endParaRPr>
          </a:p>
        </p:txBody>
      </p:sp>
      <p:grpSp>
        <p:nvGrpSpPr>
          <p:cNvPr id="35" name="Group 95"/>
          <p:cNvGrpSpPr>
            <a:grpSpLocks/>
          </p:cNvGrpSpPr>
          <p:nvPr/>
        </p:nvGrpSpPr>
        <p:grpSpPr bwMode="auto">
          <a:xfrm>
            <a:off x="7259759" y="2906093"/>
            <a:ext cx="2648933" cy="683517"/>
            <a:chOff x="363" y="860"/>
            <a:chExt cx="3021" cy="861"/>
          </a:xfrm>
        </p:grpSpPr>
        <p:sp>
          <p:nvSpPr>
            <p:cNvPr id="36" name="AutoShape 76"/>
            <p:cNvSpPr>
              <a:spLocks noChangeArrowheads="1"/>
            </p:cNvSpPr>
            <p:nvPr/>
          </p:nvSpPr>
          <p:spPr bwMode="auto">
            <a:xfrm rot="5400000">
              <a:off x="476"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AutoShape 75"/>
            <p:cNvSpPr>
              <a:spLocks noChangeArrowheads="1"/>
            </p:cNvSpPr>
            <p:nvPr/>
          </p:nvSpPr>
          <p:spPr bwMode="auto">
            <a:xfrm rot="16200000" flipH="1">
              <a:off x="2409"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17"/>
            <p:cNvSpPr>
              <a:spLocks noChangeArrowheads="1"/>
            </p:cNvSpPr>
            <p:nvPr/>
          </p:nvSpPr>
          <p:spPr bwMode="auto">
            <a:xfrm>
              <a:off x="2571"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9" name="Oval 18"/>
            <p:cNvSpPr>
              <a:spLocks noChangeArrowheads="1"/>
            </p:cNvSpPr>
            <p:nvPr/>
          </p:nvSpPr>
          <p:spPr bwMode="auto">
            <a:xfrm>
              <a:off x="1075"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0" name="Oval 19"/>
            <p:cNvSpPr>
              <a:spLocks noChangeArrowheads="1"/>
            </p:cNvSpPr>
            <p:nvPr/>
          </p:nvSpPr>
          <p:spPr bwMode="auto">
            <a:xfrm>
              <a:off x="2336" y="1270"/>
              <a:ext cx="181" cy="18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nvGrpSpPr>
            <p:cNvPr id="41" name="Group 8"/>
            <p:cNvGrpSpPr>
              <a:grpSpLocks/>
            </p:cNvGrpSpPr>
            <p:nvPr/>
          </p:nvGrpSpPr>
          <p:grpSpPr bwMode="auto">
            <a:xfrm>
              <a:off x="485" y="1200"/>
              <a:ext cx="2711" cy="182"/>
              <a:chOff x="668" y="572"/>
              <a:chExt cx="4389" cy="317"/>
            </a:xfrm>
          </p:grpSpPr>
          <p:sp>
            <p:nvSpPr>
              <p:cNvPr id="42" name="Oval 9"/>
              <p:cNvSpPr>
                <a:spLocks noChangeArrowheads="1"/>
              </p:cNvSpPr>
              <p:nvPr/>
            </p:nvSpPr>
            <p:spPr bwMode="auto">
              <a:xfrm>
                <a:off x="2747" y="618"/>
                <a:ext cx="228"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AutoShape 10"/>
              <p:cNvSpPr>
                <a:spLocks noChangeArrowheads="1"/>
              </p:cNvSpPr>
              <p:nvPr/>
            </p:nvSpPr>
            <p:spPr bwMode="auto">
              <a:xfrm rot="5400000">
                <a:off x="3935" y="-232"/>
                <a:ext cx="317" cy="1926"/>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AutoShape 11"/>
              <p:cNvSpPr>
                <a:spLocks noChangeArrowheads="1"/>
              </p:cNvSpPr>
              <p:nvPr/>
            </p:nvSpPr>
            <p:spPr bwMode="auto">
              <a:xfrm rot="5400000" flipH="1" flipV="1">
                <a:off x="1469" y="-229"/>
                <a:ext cx="317" cy="1919"/>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5" name="Group 44"/>
          <p:cNvGrpSpPr/>
          <p:nvPr/>
        </p:nvGrpSpPr>
        <p:grpSpPr>
          <a:xfrm>
            <a:off x="7359040" y="4320015"/>
            <a:ext cx="2377113" cy="946286"/>
            <a:chOff x="769938" y="2454275"/>
            <a:chExt cx="4303712" cy="1892300"/>
          </a:xfrm>
        </p:grpSpPr>
        <p:sp>
          <p:nvSpPr>
            <p:cNvPr id="46" name="Oval 28"/>
            <p:cNvSpPr>
              <a:spLocks noChangeArrowheads="1"/>
            </p:cNvSpPr>
            <p:nvPr/>
          </p:nvSpPr>
          <p:spPr bwMode="auto">
            <a:xfrm>
              <a:off x="2016125" y="3140750"/>
              <a:ext cx="1803400" cy="519351"/>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47" name="Oval 79"/>
            <p:cNvSpPr>
              <a:spLocks noChangeArrowheads="1"/>
            </p:cNvSpPr>
            <p:nvPr/>
          </p:nvSpPr>
          <p:spPr bwMode="auto">
            <a:xfrm>
              <a:off x="1763713" y="30510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48" name="Oval 80"/>
            <p:cNvSpPr>
              <a:spLocks noChangeArrowheads="1"/>
            </p:cNvSpPr>
            <p:nvPr/>
          </p:nvSpPr>
          <p:spPr bwMode="auto">
            <a:xfrm>
              <a:off x="176371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49" name="Oval 81"/>
            <p:cNvSpPr>
              <a:spLocks noChangeArrowheads="1"/>
            </p:cNvSpPr>
            <p:nvPr/>
          </p:nvSpPr>
          <p:spPr bwMode="auto">
            <a:xfrm>
              <a:off x="205105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0" name="Oval 82"/>
            <p:cNvSpPr>
              <a:spLocks noChangeArrowheads="1"/>
            </p:cNvSpPr>
            <p:nvPr/>
          </p:nvSpPr>
          <p:spPr bwMode="auto">
            <a:xfrm>
              <a:off x="19796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1" name="Oval 83"/>
            <p:cNvSpPr>
              <a:spLocks noChangeArrowheads="1"/>
            </p:cNvSpPr>
            <p:nvPr/>
          </p:nvSpPr>
          <p:spPr bwMode="auto">
            <a:xfrm>
              <a:off x="21955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2" name="Oval 84"/>
            <p:cNvSpPr>
              <a:spLocks noChangeArrowheads="1"/>
            </p:cNvSpPr>
            <p:nvPr/>
          </p:nvSpPr>
          <p:spPr bwMode="auto">
            <a:xfrm>
              <a:off x="2339975"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3" name="Oval 85"/>
            <p:cNvSpPr>
              <a:spLocks noChangeArrowheads="1"/>
            </p:cNvSpPr>
            <p:nvPr/>
          </p:nvSpPr>
          <p:spPr bwMode="auto">
            <a:xfrm>
              <a:off x="3097213" y="314313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4" name="Oval 86"/>
            <p:cNvSpPr>
              <a:spLocks noChangeArrowheads="1"/>
            </p:cNvSpPr>
            <p:nvPr/>
          </p:nvSpPr>
          <p:spPr bwMode="auto">
            <a:xfrm>
              <a:off x="1917700" y="318440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5" name="Oval 87"/>
            <p:cNvSpPr>
              <a:spLocks noChangeArrowheads="1"/>
            </p:cNvSpPr>
            <p:nvPr/>
          </p:nvSpPr>
          <p:spPr bwMode="auto">
            <a:xfrm>
              <a:off x="327660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6" name="Oval 88"/>
            <p:cNvSpPr>
              <a:spLocks noChangeArrowheads="1"/>
            </p:cNvSpPr>
            <p:nvPr/>
          </p:nvSpPr>
          <p:spPr bwMode="auto">
            <a:xfrm>
              <a:off x="3348038" y="3122494"/>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7" name="Oval 89"/>
            <p:cNvSpPr>
              <a:spLocks noChangeArrowheads="1"/>
            </p:cNvSpPr>
            <p:nvPr/>
          </p:nvSpPr>
          <p:spPr bwMode="auto">
            <a:xfrm>
              <a:off x="3492500" y="32669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8" name="Oval 90"/>
            <p:cNvSpPr>
              <a:spLocks noChangeArrowheads="1"/>
            </p:cNvSpPr>
            <p:nvPr/>
          </p:nvSpPr>
          <p:spPr bwMode="auto">
            <a:xfrm>
              <a:off x="364966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9" name="Oval 91"/>
            <p:cNvSpPr>
              <a:spLocks noChangeArrowheads="1"/>
            </p:cNvSpPr>
            <p:nvPr/>
          </p:nvSpPr>
          <p:spPr bwMode="auto">
            <a:xfrm>
              <a:off x="3851275" y="3266956"/>
              <a:ext cx="288925"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60" name="Oval 92"/>
            <p:cNvSpPr>
              <a:spLocks noChangeArrowheads="1"/>
            </p:cNvSpPr>
            <p:nvPr/>
          </p:nvSpPr>
          <p:spPr bwMode="auto">
            <a:xfrm>
              <a:off x="3635375" y="3079631"/>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61" name="Oval 93"/>
            <p:cNvSpPr>
              <a:spLocks noChangeArrowheads="1"/>
            </p:cNvSpPr>
            <p:nvPr/>
          </p:nvSpPr>
          <p:spPr bwMode="auto">
            <a:xfrm>
              <a:off x="3924300" y="30510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62"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3"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4"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5"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6"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grpSp>
      <p:grpSp>
        <p:nvGrpSpPr>
          <p:cNvPr id="67" name="Group 66"/>
          <p:cNvGrpSpPr/>
          <p:nvPr/>
        </p:nvGrpSpPr>
        <p:grpSpPr>
          <a:xfrm>
            <a:off x="7064543" y="6241833"/>
            <a:ext cx="2943552" cy="324691"/>
            <a:chOff x="279400" y="5848350"/>
            <a:chExt cx="5329238" cy="649288"/>
          </a:xfrm>
        </p:grpSpPr>
        <p:sp>
          <p:nvSpPr>
            <p:cNvPr id="68" name="Oval 102"/>
            <p:cNvSpPr>
              <a:spLocks noChangeArrowheads="1"/>
            </p:cNvSpPr>
            <p:nvPr/>
          </p:nvSpPr>
          <p:spPr bwMode="auto">
            <a:xfrm>
              <a:off x="279400" y="5848350"/>
              <a:ext cx="5329238" cy="649288"/>
            </a:xfrm>
            <a:prstGeom prst="ellipse">
              <a:avLst/>
            </a:prstGeom>
            <a:gradFill rotWithShape="0">
              <a:gsLst>
                <a:gs pos="0">
                  <a:srgbClr val="0066FF">
                    <a:alpha val="39999"/>
                  </a:srgbClr>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9" name="Oval 105"/>
            <p:cNvSpPr>
              <a:spLocks noChangeArrowheads="1"/>
            </p:cNvSpPr>
            <p:nvPr/>
          </p:nvSpPr>
          <p:spPr bwMode="auto">
            <a:xfrm>
              <a:off x="2794000" y="6065838"/>
              <a:ext cx="223838" cy="2079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AutoShape 106"/>
            <p:cNvSpPr>
              <a:spLocks noChangeArrowheads="1"/>
            </p:cNvSpPr>
            <p:nvPr/>
          </p:nvSpPr>
          <p:spPr bwMode="auto">
            <a:xfrm rot="5400000">
              <a:off x="4542631" y="5795169"/>
              <a:ext cx="288925" cy="750888"/>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 name="AutoShape 107"/>
            <p:cNvSpPr>
              <a:spLocks noChangeArrowheads="1"/>
            </p:cNvSpPr>
            <p:nvPr/>
          </p:nvSpPr>
          <p:spPr bwMode="auto">
            <a:xfrm rot="16200000" flipH="1">
              <a:off x="996156" y="5799932"/>
              <a:ext cx="288925" cy="74136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72" name="Group 71"/>
          <p:cNvGrpSpPr/>
          <p:nvPr/>
        </p:nvGrpSpPr>
        <p:grpSpPr>
          <a:xfrm>
            <a:off x="7281616" y="1403350"/>
            <a:ext cx="2649810" cy="946286"/>
            <a:chOff x="574675" y="-13009"/>
            <a:chExt cx="4797425" cy="1892300"/>
          </a:xfrm>
        </p:grpSpPr>
        <p:sp>
          <p:nvSpPr>
            <p:cNvPr id="73"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76"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7"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8"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9"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0"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1"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82"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3"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4"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85"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6"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7"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8"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9"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0"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1"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95"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spTree>
    <p:extLst>
      <p:ext uri="{BB962C8B-B14F-4D97-AF65-F5344CB8AC3E}">
        <p14:creationId xmlns:p14="http://schemas.microsoft.com/office/powerpoint/2010/main" val="18717564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974975" y="1306513"/>
            <a:ext cx="6169025" cy="500538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4578" name="Rectangle 23"/>
          <p:cNvSpPr>
            <a:spLocks noChangeArrowheads="1"/>
          </p:cNvSpPr>
          <p:nvPr/>
        </p:nvSpPr>
        <p:spPr bwMode="auto">
          <a:xfrm>
            <a:off x="2974975" y="1306513"/>
            <a:ext cx="4441825" cy="49784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pic>
        <p:nvPicPr>
          <p:cNvPr id="24579" name="Picture 19" descr="williams_nls1"/>
          <p:cNvPicPr>
            <a:picLocks noChangeAspect="1" noChangeArrowheads="1"/>
          </p:cNvPicPr>
          <p:nvPr/>
        </p:nvPicPr>
        <p:blipFill>
          <a:blip r:embed="rId3">
            <a:extLst>
              <a:ext uri="{28A0092B-C50C-407E-A947-70E740481C1C}">
                <a14:useLocalDpi xmlns:a14="http://schemas.microsoft.com/office/drawing/2010/main" val="0"/>
              </a:ext>
            </a:extLst>
          </a:blip>
          <a:srcRect l="21710" t="61223" r="26834"/>
          <a:stretch>
            <a:fillRect/>
          </a:stretch>
        </p:blipFill>
        <p:spPr bwMode="auto">
          <a:xfrm>
            <a:off x="3571875" y="1403350"/>
            <a:ext cx="35067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1"/>
          <p:cNvPicPr>
            <a:picLocks noChangeAspect="1" noChangeArrowheads="1"/>
          </p:cNvPicPr>
          <p:nvPr/>
        </p:nvPicPr>
        <p:blipFill>
          <a:blip r:embed="rId4">
            <a:extLst>
              <a:ext uri="{28A0092B-C50C-407E-A947-70E740481C1C}">
                <a14:useLocalDpi xmlns:a14="http://schemas.microsoft.com/office/drawing/2010/main" val="0"/>
              </a:ext>
            </a:extLst>
          </a:blip>
          <a:srcRect t="24767" r="49284" b="49272"/>
          <a:stretch>
            <a:fillRect/>
          </a:stretch>
        </p:blipFill>
        <p:spPr bwMode="auto">
          <a:xfrm>
            <a:off x="3263900" y="3079750"/>
            <a:ext cx="388302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3"/>
          <p:cNvSpPr>
            <a:spLocks noChangeArrowheads="1"/>
          </p:cNvSpPr>
          <p:nvPr/>
        </p:nvSpPr>
        <p:spPr bwMode="auto">
          <a:xfrm>
            <a:off x="134938" y="-61913"/>
            <a:ext cx="832326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LINERS-S1-NLS1 - radio???</a:t>
            </a:r>
            <a:endParaRPr lang="en-GB" sz="4400" b="1" dirty="0">
              <a:solidFill>
                <a:srgbClr val="008000"/>
              </a:solidFill>
            </a:endParaRPr>
          </a:p>
        </p:txBody>
      </p:sp>
      <p:sp>
        <p:nvSpPr>
          <p:cNvPr id="24582" name="Line 4"/>
          <p:cNvSpPr>
            <a:spLocks noChangeShapeType="1"/>
          </p:cNvSpPr>
          <p:nvPr/>
        </p:nvSpPr>
        <p:spPr bwMode="auto">
          <a:xfrm flipV="1">
            <a:off x="798513" y="3319463"/>
            <a:ext cx="0" cy="2919412"/>
          </a:xfrm>
          <a:prstGeom prst="line">
            <a:avLst/>
          </a:prstGeom>
          <a:noFill/>
          <a:ln w="38100">
            <a:solidFill>
              <a:srgbClr val="008000"/>
            </a:solidFill>
            <a:round/>
            <a:headEnd/>
            <a:tailEnd type="stealth"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8000"/>
              </a:solidFill>
            </a:endParaRPr>
          </a:p>
        </p:txBody>
      </p:sp>
      <p:sp>
        <p:nvSpPr>
          <p:cNvPr id="24583" name="Text Box 5"/>
          <p:cNvSpPr txBox="1">
            <a:spLocks noChangeArrowheads="1"/>
          </p:cNvSpPr>
          <p:nvPr/>
        </p:nvSpPr>
        <p:spPr bwMode="auto">
          <a:xfrm>
            <a:off x="0" y="2181225"/>
            <a:ext cx="187325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Increasing L/</a:t>
            </a:r>
            <a:r>
              <a:rPr lang="en-GB" dirty="0" err="1">
                <a:solidFill>
                  <a:srgbClr val="008000"/>
                </a:solidFill>
              </a:rPr>
              <a:t>L</a:t>
            </a:r>
            <a:r>
              <a:rPr lang="en-GB" baseline="-25000" dirty="0" err="1">
                <a:solidFill>
                  <a:srgbClr val="008000"/>
                </a:solidFill>
              </a:rPr>
              <a:t>Edd</a:t>
            </a:r>
            <a:endParaRPr lang="en-US" baseline="-25000" dirty="0">
              <a:solidFill>
                <a:srgbClr val="008000"/>
              </a:solidFill>
            </a:endParaRPr>
          </a:p>
        </p:txBody>
      </p:sp>
      <p:sp>
        <p:nvSpPr>
          <p:cNvPr id="24584" name="Rectangle 6"/>
          <p:cNvSpPr>
            <a:spLocks noChangeArrowheads="1"/>
          </p:cNvSpPr>
          <p:nvPr/>
        </p:nvSpPr>
        <p:spPr bwMode="auto">
          <a:xfrm>
            <a:off x="82550" y="966788"/>
            <a:ext cx="2591905"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pPr algn="l"/>
            <a:r>
              <a:rPr lang="en-GB" dirty="0">
                <a:solidFill>
                  <a:srgbClr val="008000"/>
                </a:solidFill>
              </a:rPr>
              <a:t>Similar mass. </a:t>
            </a:r>
          </a:p>
          <a:p>
            <a:pPr algn="l"/>
            <a:r>
              <a:rPr lang="en-GB" dirty="0">
                <a:solidFill>
                  <a:srgbClr val="008000"/>
                </a:solidFill>
              </a:rPr>
              <a:t>Different L/</a:t>
            </a:r>
            <a:r>
              <a:rPr lang="en-GB" dirty="0" err="1">
                <a:solidFill>
                  <a:srgbClr val="008000"/>
                </a:solidFill>
              </a:rPr>
              <a:t>L</a:t>
            </a:r>
            <a:r>
              <a:rPr lang="en-GB" baseline="-25000" dirty="0" err="1">
                <a:solidFill>
                  <a:srgbClr val="008000"/>
                </a:solidFill>
              </a:rPr>
              <a:t>Edd</a:t>
            </a:r>
            <a:r>
              <a:rPr lang="en-GB" dirty="0">
                <a:solidFill>
                  <a:srgbClr val="008000"/>
                </a:solidFill>
              </a:rPr>
              <a:t> </a:t>
            </a:r>
          </a:p>
          <a:p>
            <a:pPr algn="l"/>
            <a:r>
              <a:rPr lang="en-GB" dirty="0">
                <a:solidFill>
                  <a:srgbClr val="008000"/>
                </a:solidFill>
              </a:rPr>
              <a:t>Different ionisation</a:t>
            </a:r>
          </a:p>
          <a:p>
            <a:pPr algn="l"/>
            <a:endParaRPr lang="en-US" baseline="-25000" dirty="0">
              <a:solidFill>
                <a:srgbClr val="008000"/>
              </a:solidFill>
            </a:endParaRPr>
          </a:p>
        </p:txBody>
      </p:sp>
      <p:pic>
        <p:nvPicPr>
          <p:cNvPr id="24585" name="Picture 7" descr="fig1"/>
          <p:cNvPicPr>
            <a:picLocks noChangeAspect="1" noChangeArrowheads="1"/>
          </p:cNvPicPr>
          <p:nvPr/>
        </p:nvPicPr>
        <p:blipFill>
          <a:blip r:embed="rId4">
            <a:extLst>
              <a:ext uri="{28A0092B-C50C-407E-A947-70E740481C1C}">
                <a14:useLocalDpi xmlns:a14="http://schemas.microsoft.com/office/drawing/2010/main" val="0"/>
              </a:ext>
            </a:extLst>
          </a:blip>
          <a:srcRect t="50409" r="63132" b="27710"/>
          <a:stretch>
            <a:fillRect/>
          </a:stretch>
        </p:blipFill>
        <p:spPr bwMode="auto">
          <a:xfrm>
            <a:off x="3094038" y="4778375"/>
            <a:ext cx="403066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Line 8"/>
          <p:cNvSpPr>
            <a:spLocks noChangeShapeType="1"/>
          </p:cNvSpPr>
          <p:nvPr/>
        </p:nvSpPr>
        <p:spPr bwMode="auto">
          <a:xfrm>
            <a:off x="1349375" y="4583113"/>
            <a:ext cx="5864225" cy="7143"/>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en-GB">
              <a:solidFill>
                <a:srgbClr val="000000"/>
              </a:solidFill>
            </a:endParaRPr>
          </a:p>
        </p:txBody>
      </p:sp>
      <p:sp>
        <p:nvSpPr>
          <p:cNvPr id="24587" name="Text Box 9"/>
          <p:cNvSpPr txBox="1">
            <a:spLocks noChangeArrowheads="1"/>
          </p:cNvSpPr>
          <p:nvPr/>
        </p:nvSpPr>
        <p:spPr bwMode="auto">
          <a:xfrm>
            <a:off x="1116013" y="3906838"/>
            <a:ext cx="187325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disc</a:t>
            </a:r>
            <a:endParaRPr lang="en-US" baseline="-25000">
              <a:solidFill>
                <a:srgbClr val="008000"/>
              </a:solidFill>
            </a:endParaRPr>
          </a:p>
        </p:txBody>
      </p:sp>
      <p:sp>
        <p:nvSpPr>
          <p:cNvPr id="24588" name="Text Box 10"/>
          <p:cNvSpPr txBox="1">
            <a:spLocks noChangeArrowheads="1"/>
          </p:cNvSpPr>
          <p:nvPr/>
        </p:nvSpPr>
        <p:spPr bwMode="auto">
          <a:xfrm>
            <a:off x="1201738" y="4833938"/>
            <a:ext cx="1873250"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Hot inner flow, no UV bright </a:t>
            </a:r>
            <a:r>
              <a:rPr lang="en-GB" dirty="0" smtClean="0">
                <a:solidFill>
                  <a:srgbClr val="008000"/>
                </a:solidFill>
              </a:rPr>
              <a:t>disc – true type 2 </a:t>
            </a:r>
            <a:r>
              <a:rPr lang="en-GB" dirty="0" err="1">
                <a:solidFill>
                  <a:srgbClr val="008000"/>
                </a:solidFill>
              </a:rPr>
              <a:t>S</a:t>
            </a:r>
            <a:r>
              <a:rPr lang="en-GB" dirty="0" err="1" smtClean="0">
                <a:solidFill>
                  <a:srgbClr val="008000"/>
                </a:solidFill>
              </a:rPr>
              <a:t>eyferts</a:t>
            </a:r>
            <a:r>
              <a:rPr lang="en-GB" dirty="0" smtClean="0">
                <a:solidFill>
                  <a:srgbClr val="008000"/>
                </a:solidFill>
              </a:rPr>
              <a:t>  </a:t>
            </a:r>
          </a:p>
        </p:txBody>
      </p:sp>
      <p:sp>
        <p:nvSpPr>
          <p:cNvPr id="24589" name="Rectangle 20"/>
          <p:cNvSpPr>
            <a:spLocks noChangeArrowheads="1"/>
          </p:cNvSpPr>
          <p:nvPr/>
        </p:nvSpPr>
        <p:spPr bwMode="auto">
          <a:xfrm>
            <a:off x="3454400" y="1538288"/>
            <a:ext cx="3178175" cy="2762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0" name="Rectangle 21"/>
          <p:cNvSpPr>
            <a:spLocks noChangeArrowheads="1"/>
          </p:cNvSpPr>
          <p:nvPr/>
        </p:nvSpPr>
        <p:spPr bwMode="auto">
          <a:xfrm>
            <a:off x="3062288" y="2859088"/>
            <a:ext cx="392112" cy="9001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1" name="Rectangle 22"/>
          <p:cNvSpPr>
            <a:spLocks noChangeArrowheads="1"/>
          </p:cNvSpPr>
          <p:nvPr/>
        </p:nvSpPr>
        <p:spPr bwMode="auto">
          <a:xfrm>
            <a:off x="3033713" y="4745038"/>
            <a:ext cx="361950" cy="156686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2" name="Line 24"/>
          <p:cNvSpPr>
            <a:spLocks noChangeShapeType="1"/>
          </p:cNvSpPr>
          <p:nvPr/>
        </p:nvSpPr>
        <p:spPr bwMode="auto">
          <a:xfrm>
            <a:off x="3598863" y="14224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3" name="Line 25"/>
          <p:cNvSpPr>
            <a:spLocks noChangeShapeType="1"/>
          </p:cNvSpPr>
          <p:nvPr/>
        </p:nvSpPr>
        <p:spPr bwMode="auto">
          <a:xfrm>
            <a:off x="7072313" y="14097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4" name="Rectangle 26"/>
          <p:cNvSpPr>
            <a:spLocks noChangeArrowheads="1"/>
          </p:cNvSpPr>
          <p:nvPr/>
        </p:nvSpPr>
        <p:spPr bwMode="auto">
          <a:xfrm>
            <a:off x="3744913" y="2655888"/>
            <a:ext cx="3163887" cy="24765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5" name="Rectangle 27"/>
          <p:cNvSpPr>
            <a:spLocks noChangeArrowheads="1"/>
          </p:cNvSpPr>
          <p:nvPr/>
        </p:nvSpPr>
        <p:spPr bwMode="auto">
          <a:xfrm>
            <a:off x="3976688" y="5018088"/>
            <a:ext cx="1901825" cy="4937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6" name="Rectangle 28"/>
          <p:cNvSpPr>
            <a:spLocks noChangeArrowheads="1"/>
          </p:cNvSpPr>
          <p:nvPr/>
        </p:nvSpPr>
        <p:spPr bwMode="auto">
          <a:xfrm>
            <a:off x="4035425" y="3802063"/>
            <a:ext cx="1174750" cy="2619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7" name="Text Box 29"/>
          <p:cNvSpPr txBox="1">
            <a:spLocks noChangeArrowheads="1"/>
          </p:cNvSpPr>
          <p:nvPr/>
        </p:nvSpPr>
        <p:spPr bwMode="auto">
          <a:xfrm>
            <a:off x="3919538" y="4935538"/>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LINER</a:t>
            </a:r>
            <a:endParaRPr lang="en-US" b="1">
              <a:solidFill>
                <a:srgbClr val="000000"/>
              </a:solidFill>
            </a:endParaRPr>
          </a:p>
        </p:txBody>
      </p:sp>
      <p:sp>
        <p:nvSpPr>
          <p:cNvPr id="24598" name="Text Box 30"/>
          <p:cNvSpPr txBox="1">
            <a:spLocks noChangeArrowheads="1"/>
          </p:cNvSpPr>
          <p:nvPr/>
        </p:nvSpPr>
        <p:spPr bwMode="auto">
          <a:xfrm>
            <a:off x="3919538" y="37084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dirty="0" smtClean="0">
                <a:solidFill>
                  <a:srgbClr val="000000"/>
                </a:solidFill>
              </a:rPr>
              <a:t>S1/QSO</a:t>
            </a:r>
            <a:endParaRPr lang="en-US" b="1" dirty="0">
              <a:solidFill>
                <a:srgbClr val="000000"/>
              </a:solidFill>
            </a:endParaRPr>
          </a:p>
        </p:txBody>
      </p:sp>
      <p:sp>
        <p:nvSpPr>
          <p:cNvPr id="24599" name="Text Box 31"/>
          <p:cNvSpPr txBox="1">
            <a:spLocks noChangeArrowheads="1"/>
          </p:cNvSpPr>
          <p:nvPr/>
        </p:nvSpPr>
        <p:spPr bwMode="auto">
          <a:xfrm>
            <a:off x="3906838" y="1566863"/>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NLS1</a:t>
            </a:r>
            <a:endParaRPr lang="en-US" b="1">
              <a:solidFill>
                <a:srgbClr val="000000"/>
              </a:solidFill>
            </a:endParaRPr>
          </a:p>
        </p:txBody>
      </p:sp>
      <p:sp>
        <p:nvSpPr>
          <p:cNvPr id="24600" name="Line 32"/>
          <p:cNvSpPr>
            <a:spLocks noChangeShapeType="1"/>
          </p:cNvSpPr>
          <p:nvPr/>
        </p:nvSpPr>
        <p:spPr bwMode="auto">
          <a:xfrm>
            <a:off x="7102475" y="4868863"/>
            <a:ext cx="0" cy="116046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601" name="Text Box 33"/>
          <p:cNvSpPr txBox="1">
            <a:spLocks noChangeArrowheads="1"/>
          </p:cNvSpPr>
          <p:nvPr/>
        </p:nvSpPr>
        <p:spPr bwMode="auto">
          <a:xfrm>
            <a:off x="5265738" y="6510338"/>
            <a:ext cx="3895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a:solidFill>
                  <a:srgbClr val="FFFF99"/>
                </a:solidFill>
              </a:rPr>
              <a:t>Jester 2005; Leighy 2005; kording et al 2007</a:t>
            </a:r>
          </a:p>
        </p:txBody>
      </p:sp>
      <p:grpSp>
        <p:nvGrpSpPr>
          <p:cNvPr id="24602" name="Group 38"/>
          <p:cNvGrpSpPr>
            <a:grpSpLocks/>
          </p:cNvGrpSpPr>
          <p:nvPr/>
        </p:nvGrpSpPr>
        <p:grpSpPr bwMode="auto">
          <a:xfrm>
            <a:off x="727075" y="4583112"/>
            <a:ext cx="827088" cy="1685925"/>
            <a:chOff x="4617" y="2748"/>
            <a:chExt cx="594" cy="1572"/>
          </a:xfrm>
          <a:solidFill>
            <a:schemeClr val="tx1"/>
          </a:solidFill>
        </p:grpSpPr>
        <p:sp>
          <p:nvSpPr>
            <p:cNvPr id="24604" name="AutoShape 39"/>
            <p:cNvSpPr>
              <a:spLocks noChangeArrowheads="1"/>
            </p:cNvSpPr>
            <p:nvPr/>
          </p:nvSpPr>
          <p:spPr bwMode="auto">
            <a:xfrm>
              <a:off x="4754" y="3039"/>
              <a:ext cx="302" cy="12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79 w 21600"/>
                <a:gd name="T13" fmla="*/ 6104 h 21600"/>
                <a:gd name="T14" fmla="*/ 15521 w 21600"/>
                <a:gd name="T15" fmla="*/ 15496 h 21600"/>
              </a:gdLst>
              <a:ahLst/>
              <a:cxnLst>
                <a:cxn ang="T8">
                  <a:pos x="T0" y="T1"/>
                </a:cxn>
                <a:cxn ang="T9">
                  <a:pos x="T2" y="T3"/>
                </a:cxn>
                <a:cxn ang="T10">
                  <a:pos x="T4" y="T5"/>
                </a:cxn>
                <a:cxn ang="T11">
                  <a:pos x="T6" y="T7"/>
                </a:cxn>
              </a:cxnLst>
              <a:rect l="T12" t="T13" r="T14" b="T15"/>
              <a:pathLst>
                <a:path w="21600" h="21600">
                  <a:moveTo>
                    <a:pt x="0" y="0"/>
                  </a:moveTo>
                  <a:lnTo>
                    <a:pt x="8616" y="21600"/>
                  </a:lnTo>
                  <a:lnTo>
                    <a:pt x="12984" y="21600"/>
                  </a:lnTo>
                  <a:lnTo>
                    <a:pt x="21600" y="0"/>
                  </a:lnTo>
                  <a:lnTo>
                    <a:pt x="0" y="0"/>
                  </a:lnTo>
                  <a:close/>
                </a:path>
              </a:pathLst>
            </a:custGeom>
            <a:grpFill/>
            <a:ln w="38100" algn="ctr">
              <a:solidFill>
                <a:srgbClr val="008000"/>
              </a:solidFill>
              <a:miter lim="800000"/>
              <a:headEnd/>
              <a:tailEnd/>
            </a:ln>
            <a:extLst/>
          </p:spPr>
          <p:txBody>
            <a:bodyPr wrap="none" anchor="ctr"/>
            <a:lstStyle/>
            <a:p>
              <a:endParaRPr lang="en-GB">
                <a:solidFill>
                  <a:srgbClr val="008000"/>
                </a:solidFill>
              </a:endParaRPr>
            </a:p>
          </p:txBody>
        </p:sp>
        <p:sp>
          <p:nvSpPr>
            <p:cNvPr id="24605" name="AutoShape 40"/>
            <p:cNvSpPr>
              <a:spLocks noChangeArrowheads="1"/>
            </p:cNvSpPr>
            <p:nvPr/>
          </p:nvSpPr>
          <p:spPr bwMode="auto">
            <a:xfrm>
              <a:off x="4617" y="2748"/>
              <a:ext cx="594" cy="311"/>
            </a:xfrm>
            <a:prstGeom prst="triangle">
              <a:avLst>
                <a:gd name="adj" fmla="val 50000"/>
              </a:avLst>
            </a:prstGeom>
            <a:grpFill/>
            <a:ln w="38100" algn="ctr">
              <a:solidFill>
                <a:srgbClr val="008000"/>
              </a:solidFill>
              <a:miter lim="800000"/>
              <a:headEnd/>
              <a:tailEnd/>
            </a:ln>
            <a:extLst/>
          </p:spPr>
          <p:txBody>
            <a:bodyPr wrap="none" anchor="ctr"/>
            <a:lstStyle/>
            <a:p>
              <a:endParaRPr lang="en-US">
                <a:solidFill>
                  <a:srgbClr val="008000"/>
                </a:solidFill>
              </a:endParaRPr>
            </a:p>
          </p:txBody>
        </p:sp>
      </p:grpSp>
      <p:sp>
        <p:nvSpPr>
          <p:cNvPr id="24603" name="Line 44"/>
          <p:cNvSpPr>
            <a:spLocks noChangeShapeType="1"/>
          </p:cNvSpPr>
          <p:nvPr/>
        </p:nvSpPr>
        <p:spPr bwMode="auto">
          <a:xfrm>
            <a:off x="1179514" y="4584699"/>
            <a:ext cx="5922962" cy="60101"/>
          </a:xfrm>
          <a:prstGeom prst="line">
            <a:avLst/>
          </a:prstGeom>
          <a:noFill/>
          <a:ln w="63500">
            <a:solidFill>
              <a:schemeClr val="bg1"/>
            </a:solidFill>
            <a:prstDash val="dash"/>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en-GB">
              <a:solidFill>
                <a:srgbClr val="000000"/>
              </a:solidFill>
            </a:endParaRPr>
          </a:p>
        </p:txBody>
      </p:sp>
      <p:grpSp>
        <p:nvGrpSpPr>
          <p:cNvPr id="35" name="Group 38"/>
          <p:cNvGrpSpPr>
            <a:grpSpLocks/>
          </p:cNvGrpSpPr>
          <p:nvPr/>
        </p:nvGrpSpPr>
        <p:grpSpPr bwMode="auto">
          <a:xfrm>
            <a:off x="2375452" y="1081088"/>
            <a:ext cx="827088" cy="908843"/>
            <a:chOff x="4617" y="2748"/>
            <a:chExt cx="594" cy="1572"/>
          </a:xfrm>
          <a:solidFill>
            <a:schemeClr val="tx1"/>
          </a:solidFill>
        </p:grpSpPr>
        <p:sp>
          <p:nvSpPr>
            <p:cNvPr id="36" name="AutoShape 39"/>
            <p:cNvSpPr>
              <a:spLocks noChangeArrowheads="1"/>
            </p:cNvSpPr>
            <p:nvPr/>
          </p:nvSpPr>
          <p:spPr bwMode="auto">
            <a:xfrm>
              <a:off x="4754" y="3039"/>
              <a:ext cx="302" cy="12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79 w 21600"/>
                <a:gd name="T13" fmla="*/ 6104 h 21600"/>
                <a:gd name="T14" fmla="*/ 15521 w 21600"/>
                <a:gd name="T15" fmla="*/ 15496 h 21600"/>
              </a:gdLst>
              <a:ahLst/>
              <a:cxnLst>
                <a:cxn ang="T8">
                  <a:pos x="T0" y="T1"/>
                </a:cxn>
                <a:cxn ang="T9">
                  <a:pos x="T2" y="T3"/>
                </a:cxn>
                <a:cxn ang="T10">
                  <a:pos x="T4" y="T5"/>
                </a:cxn>
                <a:cxn ang="T11">
                  <a:pos x="T6" y="T7"/>
                </a:cxn>
              </a:cxnLst>
              <a:rect l="T12" t="T13" r="T14" b="T15"/>
              <a:pathLst>
                <a:path w="21600" h="21600">
                  <a:moveTo>
                    <a:pt x="0" y="0"/>
                  </a:moveTo>
                  <a:lnTo>
                    <a:pt x="8616" y="21600"/>
                  </a:lnTo>
                  <a:lnTo>
                    <a:pt x="12984" y="21600"/>
                  </a:lnTo>
                  <a:lnTo>
                    <a:pt x="21600" y="0"/>
                  </a:lnTo>
                  <a:lnTo>
                    <a:pt x="0" y="0"/>
                  </a:lnTo>
                  <a:close/>
                </a:path>
              </a:pathLst>
            </a:custGeom>
            <a:grpFill/>
            <a:ln w="38100" algn="ctr">
              <a:solidFill>
                <a:srgbClr val="008000"/>
              </a:solidFill>
              <a:miter lim="800000"/>
              <a:headEnd/>
              <a:tailEnd/>
            </a:ln>
            <a:extLst/>
          </p:spPr>
          <p:txBody>
            <a:bodyPr wrap="none" anchor="ctr"/>
            <a:lstStyle/>
            <a:p>
              <a:endParaRPr lang="en-GB">
                <a:solidFill>
                  <a:srgbClr val="008000"/>
                </a:solidFill>
              </a:endParaRPr>
            </a:p>
          </p:txBody>
        </p:sp>
        <p:sp>
          <p:nvSpPr>
            <p:cNvPr id="37" name="AutoShape 40"/>
            <p:cNvSpPr>
              <a:spLocks noChangeArrowheads="1"/>
            </p:cNvSpPr>
            <p:nvPr/>
          </p:nvSpPr>
          <p:spPr bwMode="auto">
            <a:xfrm>
              <a:off x="4617" y="2748"/>
              <a:ext cx="594" cy="311"/>
            </a:xfrm>
            <a:prstGeom prst="triangle">
              <a:avLst>
                <a:gd name="adj" fmla="val 50000"/>
              </a:avLst>
            </a:prstGeom>
            <a:grpFill/>
            <a:ln w="38100" algn="ctr">
              <a:solidFill>
                <a:srgbClr val="008000"/>
              </a:solidFill>
              <a:miter lim="800000"/>
              <a:headEnd/>
              <a:tailEnd/>
            </a:ln>
            <a:extLst/>
          </p:spPr>
          <p:txBody>
            <a:bodyPr wrap="none" anchor="ctr"/>
            <a:lstStyle/>
            <a:p>
              <a:endParaRPr lang="en-US">
                <a:solidFill>
                  <a:srgbClr val="008000"/>
                </a:solidFill>
              </a:endParaRPr>
            </a:p>
          </p:txBody>
        </p:sp>
      </p:grpSp>
      <p:grpSp>
        <p:nvGrpSpPr>
          <p:cNvPr id="63" name="Group 95"/>
          <p:cNvGrpSpPr>
            <a:grpSpLocks/>
          </p:cNvGrpSpPr>
          <p:nvPr/>
        </p:nvGrpSpPr>
        <p:grpSpPr bwMode="auto">
          <a:xfrm>
            <a:off x="7259759" y="2906093"/>
            <a:ext cx="2648933" cy="683517"/>
            <a:chOff x="363" y="860"/>
            <a:chExt cx="3021" cy="861"/>
          </a:xfrm>
        </p:grpSpPr>
        <p:sp>
          <p:nvSpPr>
            <p:cNvPr id="120" name="AutoShape 76"/>
            <p:cNvSpPr>
              <a:spLocks noChangeArrowheads="1"/>
            </p:cNvSpPr>
            <p:nvPr/>
          </p:nvSpPr>
          <p:spPr bwMode="auto">
            <a:xfrm rot="5400000">
              <a:off x="476"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 name="AutoShape 75"/>
            <p:cNvSpPr>
              <a:spLocks noChangeArrowheads="1"/>
            </p:cNvSpPr>
            <p:nvPr/>
          </p:nvSpPr>
          <p:spPr bwMode="auto">
            <a:xfrm rot="16200000" flipH="1">
              <a:off x="2409"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 name="Oval 17"/>
            <p:cNvSpPr>
              <a:spLocks noChangeArrowheads="1"/>
            </p:cNvSpPr>
            <p:nvPr/>
          </p:nvSpPr>
          <p:spPr bwMode="auto">
            <a:xfrm>
              <a:off x="2571"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3" name="Oval 18"/>
            <p:cNvSpPr>
              <a:spLocks noChangeArrowheads="1"/>
            </p:cNvSpPr>
            <p:nvPr/>
          </p:nvSpPr>
          <p:spPr bwMode="auto">
            <a:xfrm>
              <a:off x="1075"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4" name="Oval 19"/>
            <p:cNvSpPr>
              <a:spLocks noChangeArrowheads="1"/>
            </p:cNvSpPr>
            <p:nvPr/>
          </p:nvSpPr>
          <p:spPr bwMode="auto">
            <a:xfrm>
              <a:off x="2336" y="1270"/>
              <a:ext cx="181" cy="18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nvGrpSpPr>
            <p:cNvPr id="125" name="Group 8"/>
            <p:cNvGrpSpPr>
              <a:grpSpLocks/>
            </p:cNvGrpSpPr>
            <p:nvPr/>
          </p:nvGrpSpPr>
          <p:grpSpPr bwMode="auto">
            <a:xfrm>
              <a:off x="485" y="1200"/>
              <a:ext cx="2711" cy="182"/>
              <a:chOff x="668" y="572"/>
              <a:chExt cx="4389" cy="317"/>
            </a:xfrm>
          </p:grpSpPr>
          <p:sp>
            <p:nvSpPr>
              <p:cNvPr id="126" name="Oval 9"/>
              <p:cNvSpPr>
                <a:spLocks noChangeArrowheads="1"/>
              </p:cNvSpPr>
              <p:nvPr/>
            </p:nvSpPr>
            <p:spPr bwMode="auto">
              <a:xfrm>
                <a:off x="2747" y="618"/>
                <a:ext cx="228"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AutoShape 10"/>
              <p:cNvSpPr>
                <a:spLocks noChangeArrowheads="1"/>
              </p:cNvSpPr>
              <p:nvPr/>
            </p:nvSpPr>
            <p:spPr bwMode="auto">
              <a:xfrm rot="5400000">
                <a:off x="3935" y="-232"/>
                <a:ext cx="317" cy="1926"/>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AutoShape 11"/>
              <p:cNvSpPr>
                <a:spLocks noChangeArrowheads="1"/>
              </p:cNvSpPr>
              <p:nvPr/>
            </p:nvSpPr>
            <p:spPr bwMode="auto">
              <a:xfrm rot="5400000" flipH="1" flipV="1">
                <a:off x="1469" y="-229"/>
                <a:ext cx="317" cy="1919"/>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65" name="Group 64"/>
          <p:cNvGrpSpPr/>
          <p:nvPr/>
        </p:nvGrpSpPr>
        <p:grpSpPr>
          <a:xfrm>
            <a:off x="7359040" y="4320015"/>
            <a:ext cx="2377113" cy="946286"/>
            <a:chOff x="769938" y="2454275"/>
            <a:chExt cx="4303712" cy="1892300"/>
          </a:xfrm>
        </p:grpSpPr>
        <p:sp>
          <p:nvSpPr>
            <p:cNvPr id="95" name="Oval 28"/>
            <p:cNvSpPr>
              <a:spLocks noChangeArrowheads="1"/>
            </p:cNvSpPr>
            <p:nvPr/>
          </p:nvSpPr>
          <p:spPr bwMode="auto">
            <a:xfrm>
              <a:off x="2016125" y="3140750"/>
              <a:ext cx="1803400" cy="519351"/>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6" name="Oval 79"/>
            <p:cNvSpPr>
              <a:spLocks noChangeArrowheads="1"/>
            </p:cNvSpPr>
            <p:nvPr/>
          </p:nvSpPr>
          <p:spPr bwMode="auto">
            <a:xfrm>
              <a:off x="1763713" y="30510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7" name="Oval 80"/>
            <p:cNvSpPr>
              <a:spLocks noChangeArrowheads="1"/>
            </p:cNvSpPr>
            <p:nvPr/>
          </p:nvSpPr>
          <p:spPr bwMode="auto">
            <a:xfrm>
              <a:off x="176371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8" name="Oval 81"/>
            <p:cNvSpPr>
              <a:spLocks noChangeArrowheads="1"/>
            </p:cNvSpPr>
            <p:nvPr/>
          </p:nvSpPr>
          <p:spPr bwMode="auto">
            <a:xfrm>
              <a:off x="205105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9" name="Oval 82"/>
            <p:cNvSpPr>
              <a:spLocks noChangeArrowheads="1"/>
            </p:cNvSpPr>
            <p:nvPr/>
          </p:nvSpPr>
          <p:spPr bwMode="auto">
            <a:xfrm>
              <a:off x="19796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0" name="Oval 83"/>
            <p:cNvSpPr>
              <a:spLocks noChangeArrowheads="1"/>
            </p:cNvSpPr>
            <p:nvPr/>
          </p:nvSpPr>
          <p:spPr bwMode="auto">
            <a:xfrm>
              <a:off x="21955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1" name="Oval 84"/>
            <p:cNvSpPr>
              <a:spLocks noChangeArrowheads="1"/>
            </p:cNvSpPr>
            <p:nvPr/>
          </p:nvSpPr>
          <p:spPr bwMode="auto">
            <a:xfrm>
              <a:off x="2339975"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2" name="Oval 85"/>
            <p:cNvSpPr>
              <a:spLocks noChangeArrowheads="1"/>
            </p:cNvSpPr>
            <p:nvPr/>
          </p:nvSpPr>
          <p:spPr bwMode="auto">
            <a:xfrm>
              <a:off x="3097213" y="314313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3" name="Oval 86"/>
            <p:cNvSpPr>
              <a:spLocks noChangeArrowheads="1"/>
            </p:cNvSpPr>
            <p:nvPr/>
          </p:nvSpPr>
          <p:spPr bwMode="auto">
            <a:xfrm>
              <a:off x="1917700" y="318440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4" name="Oval 87"/>
            <p:cNvSpPr>
              <a:spLocks noChangeArrowheads="1"/>
            </p:cNvSpPr>
            <p:nvPr/>
          </p:nvSpPr>
          <p:spPr bwMode="auto">
            <a:xfrm>
              <a:off x="327660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5" name="Oval 88"/>
            <p:cNvSpPr>
              <a:spLocks noChangeArrowheads="1"/>
            </p:cNvSpPr>
            <p:nvPr/>
          </p:nvSpPr>
          <p:spPr bwMode="auto">
            <a:xfrm>
              <a:off x="3348038" y="3122494"/>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6" name="Oval 89"/>
            <p:cNvSpPr>
              <a:spLocks noChangeArrowheads="1"/>
            </p:cNvSpPr>
            <p:nvPr/>
          </p:nvSpPr>
          <p:spPr bwMode="auto">
            <a:xfrm>
              <a:off x="3492500" y="32669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7" name="Oval 90"/>
            <p:cNvSpPr>
              <a:spLocks noChangeArrowheads="1"/>
            </p:cNvSpPr>
            <p:nvPr/>
          </p:nvSpPr>
          <p:spPr bwMode="auto">
            <a:xfrm>
              <a:off x="364966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8" name="Oval 91"/>
            <p:cNvSpPr>
              <a:spLocks noChangeArrowheads="1"/>
            </p:cNvSpPr>
            <p:nvPr/>
          </p:nvSpPr>
          <p:spPr bwMode="auto">
            <a:xfrm>
              <a:off x="3851275" y="3266956"/>
              <a:ext cx="288925"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9" name="Oval 92"/>
            <p:cNvSpPr>
              <a:spLocks noChangeArrowheads="1"/>
            </p:cNvSpPr>
            <p:nvPr/>
          </p:nvSpPr>
          <p:spPr bwMode="auto">
            <a:xfrm>
              <a:off x="3635375" y="3079631"/>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10" name="Oval 93"/>
            <p:cNvSpPr>
              <a:spLocks noChangeArrowheads="1"/>
            </p:cNvSpPr>
            <p:nvPr/>
          </p:nvSpPr>
          <p:spPr bwMode="auto">
            <a:xfrm>
              <a:off x="3924300" y="30510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11"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2"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3"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4"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5"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grpSp>
      <p:grpSp>
        <p:nvGrpSpPr>
          <p:cNvPr id="66" name="Group 65"/>
          <p:cNvGrpSpPr/>
          <p:nvPr/>
        </p:nvGrpSpPr>
        <p:grpSpPr>
          <a:xfrm>
            <a:off x="7064543" y="6241833"/>
            <a:ext cx="2943552" cy="324691"/>
            <a:chOff x="279400" y="5848350"/>
            <a:chExt cx="5329238" cy="649288"/>
          </a:xfrm>
        </p:grpSpPr>
        <p:sp>
          <p:nvSpPr>
            <p:cNvPr id="91" name="Oval 102"/>
            <p:cNvSpPr>
              <a:spLocks noChangeArrowheads="1"/>
            </p:cNvSpPr>
            <p:nvPr/>
          </p:nvSpPr>
          <p:spPr bwMode="auto">
            <a:xfrm>
              <a:off x="279400" y="5848350"/>
              <a:ext cx="5329238" cy="649288"/>
            </a:xfrm>
            <a:prstGeom prst="ellipse">
              <a:avLst/>
            </a:prstGeom>
            <a:gradFill rotWithShape="0">
              <a:gsLst>
                <a:gs pos="0">
                  <a:srgbClr val="0066FF">
                    <a:alpha val="39999"/>
                  </a:srgbClr>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2" name="Oval 105"/>
            <p:cNvSpPr>
              <a:spLocks noChangeArrowheads="1"/>
            </p:cNvSpPr>
            <p:nvPr/>
          </p:nvSpPr>
          <p:spPr bwMode="auto">
            <a:xfrm>
              <a:off x="2794000" y="6065838"/>
              <a:ext cx="223838" cy="2079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AutoShape 106"/>
            <p:cNvSpPr>
              <a:spLocks noChangeArrowheads="1"/>
            </p:cNvSpPr>
            <p:nvPr/>
          </p:nvSpPr>
          <p:spPr bwMode="auto">
            <a:xfrm rot="5400000">
              <a:off x="4542631" y="5795169"/>
              <a:ext cx="288925" cy="750888"/>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AutoShape 107"/>
            <p:cNvSpPr>
              <a:spLocks noChangeArrowheads="1"/>
            </p:cNvSpPr>
            <p:nvPr/>
          </p:nvSpPr>
          <p:spPr bwMode="auto">
            <a:xfrm rot="16200000" flipH="1">
              <a:off x="996156" y="5799932"/>
              <a:ext cx="288925" cy="74136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7" name="Group 66"/>
          <p:cNvGrpSpPr/>
          <p:nvPr/>
        </p:nvGrpSpPr>
        <p:grpSpPr>
          <a:xfrm>
            <a:off x="7281616" y="1403350"/>
            <a:ext cx="2649810" cy="946286"/>
            <a:chOff x="574675" y="-13009"/>
            <a:chExt cx="4797425" cy="1892300"/>
          </a:xfrm>
        </p:grpSpPr>
        <p:sp>
          <p:nvSpPr>
            <p:cNvPr id="68"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71"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2"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3"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4"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5"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6"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77"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8"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9"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80"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1"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2"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3"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4"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5"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6"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8"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9"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90"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spTree>
    <p:extLst>
      <p:ext uri="{BB962C8B-B14F-4D97-AF65-F5344CB8AC3E}">
        <p14:creationId xmlns:p14="http://schemas.microsoft.com/office/powerpoint/2010/main" val="17159659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719138" y="16192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What do AGN look like?</a:t>
            </a:r>
            <a:endParaRPr lang="en-GB" sz="4400" b="1" dirty="0">
              <a:solidFill>
                <a:srgbClr val="008000"/>
              </a:solidFill>
            </a:endParaRPr>
          </a:p>
        </p:txBody>
      </p:sp>
      <p:sp>
        <p:nvSpPr>
          <p:cNvPr id="4" name="Rectangle 2"/>
          <p:cNvSpPr txBox="1">
            <a:spLocks noChangeArrowheads="1"/>
          </p:cNvSpPr>
          <p:nvPr/>
        </p:nvSpPr>
        <p:spPr>
          <a:xfrm>
            <a:off x="247424" y="1463675"/>
            <a:ext cx="3181576" cy="4175125"/>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Mass not well known 10 years ago…</a:t>
            </a:r>
          </a:p>
          <a:p>
            <a:pPr eaLnBrk="1" hangingPunct="1">
              <a:lnSpc>
                <a:spcPct val="90000"/>
              </a:lnSpc>
            </a:pPr>
            <a:r>
              <a:rPr lang="en-GB" sz="2400" dirty="0" smtClean="0">
                <a:solidFill>
                  <a:srgbClr val="008000"/>
                </a:solidFill>
              </a:rPr>
              <a:t>Big! So disc peak somewhere in  unobservable UV/EUV !!</a:t>
            </a:r>
          </a:p>
          <a:p>
            <a:pPr eaLnBrk="1" hangingPunct="1">
              <a:lnSpc>
                <a:spcPct val="90000"/>
              </a:lnSpc>
            </a:pPr>
            <a:r>
              <a:rPr lang="en-GB" sz="2400" dirty="0" smtClean="0">
                <a:solidFill>
                  <a:srgbClr val="008000"/>
                </a:solidFill>
              </a:rPr>
              <a:t>Spectra generally not dominated by the disc – hard tail often carries a large fraction of </a:t>
            </a:r>
            <a:r>
              <a:rPr lang="en-GB" sz="2400" dirty="0" err="1" smtClean="0">
                <a:solidFill>
                  <a:srgbClr val="008000"/>
                </a:solidFill>
              </a:rPr>
              <a:t>Lbol</a:t>
            </a:r>
            <a:r>
              <a:rPr lang="en-GB" sz="2400" dirty="0" smtClean="0">
                <a:solidFill>
                  <a:srgbClr val="008000"/>
                </a:solidFill>
              </a:rPr>
              <a:t> and puzzling soft excess also can carry large fraction of </a:t>
            </a:r>
            <a:r>
              <a:rPr lang="en-GB" sz="2400" dirty="0" err="1" smtClean="0">
                <a:solidFill>
                  <a:srgbClr val="008000"/>
                </a:solidFill>
              </a:rPr>
              <a:t>Lbol</a:t>
            </a:r>
            <a:endParaRPr lang="en-GB" sz="2400" dirty="0" smtClean="0">
              <a:solidFill>
                <a:srgbClr val="008000"/>
              </a:solidFill>
            </a:endParaRPr>
          </a:p>
        </p:txBody>
      </p:sp>
      <p:sp>
        <p:nvSpPr>
          <p:cNvPr id="6" name="Rectangle 5"/>
          <p:cNvSpPr/>
          <p:nvPr/>
        </p:nvSpPr>
        <p:spPr bwMode="auto">
          <a:xfrm rot="1588607">
            <a:off x="5516736" y="2666307"/>
            <a:ext cx="343533" cy="235333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199268" y="2808392"/>
            <a:ext cx="2235120" cy="1129834"/>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191000" y="4667250"/>
            <a:ext cx="1143000" cy="30556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6877050" y="2713142"/>
            <a:ext cx="590550" cy="66016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a:xfrm>
            <a:off x="4325124" y="1751657"/>
            <a:ext cx="4641014" cy="461665"/>
          </a:xfrm>
          <a:prstGeom prst="rect">
            <a:avLst/>
          </a:prstGeom>
        </p:spPr>
        <p:txBody>
          <a:bodyPr wrap="none">
            <a:spAutoFit/>
          </a:bodyPr>
          <a:lstStyle/>
          <a:p>
            <a:r>
              <a:rPr lang="en-GB" dirty="0" smtClean="0">
                <a:solidFill>
                  <a:srgbClr val="008000"/>
                </a:solidFill>
              </a:rPr>
              <a:t>Richards et al 2006, Elvis et al 2004</a:t>
            </a:r>
            <a:endParaRPr lang="en-GB" dirty="0">
              <a:solidFill>
                <a:srgbClr val="008000"/>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4" t="17460" r="8598" b="12681"/>
          <a:stretch/>
        </p:blipFill>
        <p:spPr>
          <a:xfrm>
            <a:off x="3190295" y="2305050"/>
            <a:ext cx="5877505" cy="4362450"/>
          </a:xfrm>
          <a:prstGeom prst="rect">
            <a:avLst/>
          </a:prstGeom>
        </p:spPr>
      </p:pic>
      <p:sp>
        <p:nvSpPr>
          <p:cNvPr id="14" name="Oval 13"/>
          <p:cNvSpPr/>
          <p:nvPr/>
        </p:nvSpPr>
        <p:spPr bwMode="auto">
          <a:xfrm>
            <a:off x="6877050" y="2429520"/>
            <a:ext cx="2190750" cy="1413456"/>
          </a:xfrm>
          <a:prstGeom prst="ellipse">
            <a:avLst/>
          </a:prstGeom>
          <a:solidFill>
            <a:schemeClr val="accent2">
              <a:alpha val="20000"/>
            </a:scheme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8478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AGN are (should be!) high soft state. But disc turnover far too soon. Plus strange </a:t>
            </a:r>
            <a:r>
              <a:rPr lang="en-GB" dirty="0">
                <a:solidFill>
                  <a:srgbClr val="008000"/>
                </a:solidFill>
              </a:rPr>
              <a:t>s</a:t>
            </a:r>
            <a:r>
              <a:rPr lang="en-GB" dirty="0" smtClean="0">
                <a:solidFill>
                  <a:srgbClr val="008000"/>
                </a:solidFill>
              </a:rPr>
              <a:t>oft X-ray excess….What is this????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28" t="6068"/>
          <a:stretch/>
        </p:blipFill>
        <p:spPr bwMode="auto">
          <a:xfrm>
            <a:off x="1657350" y="2990849"/>
            <a:ext cx="6506306"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790950" y="3257550"/>
            <a:ext cx="1619250" cy="26098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2571750" y="5114922"/>
            <a:ext cx="47434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Isosceles Triangle 3"/>
          <p:cNvSpPr/>
          <p:nvPr/>
        </p:nvSpPr>
        <p:spPr bwMode="auto">
          <a:xfrm>
            <a:off x="2381250" y="3448050"/>
            <a:ext cx="1924050"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2571750" y="4324350"/>
            <a:ext cx="270510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4591050" y="4781550"/>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410200" y="5053011"/>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Isosceles Triangle 14"/>
          <p:cNvSpPr/>
          <p:nvPr/>
        </p:nvSpPr>
        <p:spPr bwMode="auto">
          <a:xfrm>
            <a:off x="3400425" y="3429000"/>
            <a:ext cx="428626"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3448050" y="3484499"/>
            <a:ext cx="381000" cy="115951"/>
          </a:xfrm>
          <a:custGeom>
            <a:avLst/>
            <a:gdLst>
              <a:gd name="connsiteX0" fmla="*/ 0 w 381000"/>
              <a:gd name="connsiteY0" fmla="*/ 58801 h 115951"/>
              <a:gd name="connsiteX1" fmla="*/ 152400 w 381000"/>
              <a:gd name="connsiteY1" fmla="*/ 1651 h 115951"/>
              <a:gd name="connsiteX2" fmla="*/ 381000 w 381000"/>
              <a:gd name="connsiteY2" fmla="*/ 115951 h 115951"/>
            </a:gdLst>
            <a:ahLst/>
            <a:cxnLst>
              <a:cxn ang="0">
                <a:pos x="connsiteX0" y="connsiteY0"/>
              </a:cxn>
              <a:cxn ang="0">
                <a:pos x="connsiteX1" y="connsiteY1"/>
              </a:cxn>
              <a:cxn ang="0">
                <a:pos x="connsiteX2" y="connsiteY2"/>
              </a:cxn>
            </a:cxnLst>
            <a:rect l="l" t="t" r="r" b="b"/>
            <a:pathLst>
              <a:path w="381000" h="115951">
                <a:moveTo>
                  <a:pt x="0" y="58801"/>
                </a:moveTo>
                <a:cubicBezTo>
                  <a:pt x="44450" y="25463"/>
                  <a:pt x="88900" y="-7874"/>
                  <a:pt x="152400" y="1651"/>
                </a:cubicBezTo>
                <a:cubicBezTo>
                  <a:pt x="215900" y="11176"/>
                  <a:pt x="298450" y="63563"/>
                  <a:pt x="381000" y="115951"/>
                </a:cubicBezTo>
              </a:path>
            </a:pathLst>
          </a:custGeom>
          <a:noFill/>
          <a:ln w="730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06439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1027"/>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err="1">
                <a:solidFill>
                  <a:srgbClr val="008000"/>
                </a:solidFill>
              </a:rPr>
              <a:t>Gierlinski</a:t>
            </a:r>
            <a:r>
              <a:rPr lang="en-GB" sz="1600" dirty="0">
                <a:solidFill>
                  <a:srgbClr val="008000"/>
                </a:solidFill>
              </a:rPr>
              <a:t> &amp; Done 2003</a:t>
            </a:r>
          </a:p>
        </p:txBody>
      </p:sp>
      <p:sp>
        <p:nvSpPr>
          <p:cNvPr id="209924" name="Rectangle 1028"/>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Disc spectra: last stable orbit</a:t>
            </a:r>
          </a:p>
        </p:txBody>
      </p:sp>
      <p:sp>
        <p:nvSpPr>
          <p:cNvPr id="209937" name="Rectangle 1041"/>
          <p:cNvSpPr>
            <a:spLocks noGrp="1" noChangeArrowheads="1"/>
          </p:cNvSpPr>
          <p:nvPr>
            <p:ph type="body" sz="half" idx="1"/>
          </p:nvPr>
        </p:nvSpPr>
        <p:spPr>
          <a:xfrm>
            <a:off x="304800" y="1455738"/>
            <a:ext cx="4064000" cy="5162550"/>
          </a:xfrm>
          <a:noFill/>
          <a:ln/>
        </p:spPr>
        <p:txBody>
          <a:bodyPr/>
          <a:lstStyle/>
          <a:p>
            <a:pPr>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a:solidFill>
                  <a:srgbClr val="008000"/>
                </a:solidFill>
                <a:sym typeface="Symbol" pitchFamily="18" charset="2"/>
              </a:rPr>
              <a:t></a:t>
            </a:r>
            <a:r>
              <a:rPr lang="en-GB" sz="2400" i="1" dirty="0">
                <a:solidFill>
                  <a:srgbClr val="008000"/>
                </a:solidFill>
                <a:cs typeface="Times New Roman" pitchFamily="18" charset="0"/>
              </a:rPr>
              <a:t>T</a:t>
            </a:r>
            <a:r>
              <a:rPr lang="en-GB" sz="2400" i="1" baseline="30000" dirty="0">
                <a:solidFill>
                  <a:srgbClr val="008000"/>
                </a:solidFill>
                <a:cs typeface="Times New Roman" pitchFamily="18" charset="0"/>
              </a:rPr>
              <a:t>4</a:t>
            </a:r>
            <a:r>
              <a:rPr lang="en-GB" sz="2400" i="1" baseline="-25000" dirty="0">
                <a:solidFill>
                  <a:srgbClr val="008000"/>
                </a:solidFill>
                <a:cs typeface="Times New Roman" pitchFamily="18" charset="0"/>
              </a:rPr>
              <a:t>max</a:t>
            </a:r>
            <a:r>
              <a:rPr lang="en-GB" sz="2400" baseline="-25000" dirty="0">
                <a:solidFill>
                  <a:srgbClr val="008000"/>
                </a:solidFill>
                <a:cs typeface="Times New Roman" pitchFamily="18" charset="0"/>
              </a:rPr>
              <a:t> </a:t>
            </a:r>
            <a:r>
              <a:rPr lang="en-GB" sz="1600" dirty="0">
                <a:solidFill>
                  <a:srgbClr val="008000"/>
                </a:solidFill>
                <a:cs typeface="Times New Roman" pitchFamily="18" charset="0"/>
              </a:rPr>
              <a:t>(</a:t>
            </a:r>
            <a:r>
              <a:rPr lang="en-GB" sz="1600" dirty="0" err="1">
                <a:solidFill>
                  <a:srgbClr val="008000"/>
                </a:solidFill>
                <a:cs typeface="Times New Roman" pitchFamily="18" charset="0"/>
              </a:rPr>
              <a:t>Ebisawa</a:t>
            </a:r>
            <a:r>
              <a:rPr lang="en-GB" sz="1600" dirty="0">
                <a:solidFill>
                  <a:srgbClr val="008000"/>
                </a:solidFill>
                <a:cs typeface="Times New Roman" pitchFamily="18" charset="0"/>
              </a:rPr>
              <a:t> et al 1993; Kubota et al 1999; 2001)</a:t>
            </a:r>
          </a:p>
          <a:p>
            <a:pPr>
              <a:lnSpc>
                <a:spcPct val="90000"/>
              </a:lnSpc>
            </a:pPr>
            <a:r>
              <a:rPr lang="en-GB" sz="2400" dirty="0">
                <a:solidFill>
                  <a:srgbClr val="008000"/>
                </a:solidFill>
                <a:cs typeface="Times New Roman" pitchFamily="18" charset="0"/>
              </a:rPr>
              <a:t>Constant size scale – last stable orbit!!</a:t>
            </a:r>
          </a:p>
          <a:p>
            <a:pPr>
              <a:lnSpc>
                <a:spcPct val="90000"/>
              </a:lnSpc>
            </a:pPr>
            <a:r>
              <a:rPr lang="en-GB" sz="2400" dirty="0">
                <a:solidFill>
                  <a:srgbClr val="008000"/>
                </a:solidFill>
                <a:cs typeface="Times New Roman" pitchFamily="18" charset="0"/>
              </a:rPr>
              <a:t>Proportionality constant gives a measure </a:t>
            </a:r>
            <a:r>
              <a:rPr lang="en-GB" sz="2400" dirty="0" err="1">
                <a:solidFill>
                  <a:srgbClr val="008000"/>
                </a:solidFill>
                <a:cs typeface="Times New Roman" pitchFamily="18" charset="0"/>
              </a:rPr>
              <a:t>R</a:t>
            </a:r>
            <a:r>
              <a:rPr lang="en-GB" sz="2400" baseline="-25000" dirty="0" err="1">
                <a:solidFill>
                  <a:srgbClr val="008000"/>
                </a:solidFill>
                <a:cs typeface="Times New Roman" pitchFamily="18" charset="0"/>
              </a:rPr>
              <a:t>lso</a:t>
            </a:r>
            <a:r>
              <a:rPr lang="en-GB" sz="2400" baseline="-25000" dirty="0">
                <a:solidFill>
                  <a:srgbClr val="008000"/>
                </a:solidFill>
                <a:cs typeface="Times New Roman" pitchFamily="18" charset="0"/>
              </a:rPr>
              <a:t> </a:t>
            </a:r>
            <a:r>
              <a:rPr lang="en-GB" sz="2400" dirty="0">
                <a:solidFill>
                  <a:srgbClr val="008000"/>
                </a:solidFill>
                <a:cs typeface="Times New Roman" pitchFamily="18" charset="0"/>
              </a:rPr>
              <a:t>i.e. </a:t>
            </a:r>
            <a:r>
              <a:rPr lang="en-GB" sz="2400" dirty="0" smtClean="0">
                <a:solidFill>
                  <a:srgbClr val="008000"/>
                </a:solidFill>
                <a:cs typeface="Times New Roman" pitchFamily="18" charset="0"/>
              </a:rPr>
              <a:t>spin as L=</a:t>
            </a:r>
            <a:r>
              <a:rPr lang="en-GB" sz="2400" dirty="0" smtClean="0">
                <a:solidFill>
                  <a:srgbClr val="008000"/>
                </a:solidFill>
                <a:latin typeface="Symbol" pitchFamily="18" charset="2"/>
                <a:cs typeface="Times New Roman" pitchFamily="18" charset="0"/>
              </a:rPr>
              <a:t>s</a:t>
            </a:r>
            <a:r>
              <a:rPr lang="en-GB" sz="2400" dirty="0" smtClean="0">
                <a:solidFill>
                  <a:srgbClr val="008000"/>
                </a:solidFill>
                <a:cs typeface="Times New Roman" pitchFamily="18" charset="0"/>
              </a:rPr>
              <a:t> R</a:t>
            </a:r>
            <a:r>
              <a:rPr lang="en-GB" sz="2400" baseline="30000" dirty="0" smtClean="0">
                <a:solidFill>
                  <a:srgbClr val="008000"/>
                </a:solidFill>
                <a:cs typeface="Times New Roman" pitchFamily="18" charset="0"/>
              </a:rPr>
              <a:t>2</a:t>
            </a:r>
            <a:r>
              <a:rPr lang="en-GB" sz="2400" dirty="0" smtClean="0">
                <a:solidFill>
                  <a:srgbClr val="008000"/>
                </a:solidFill>
                <a:cs typeface="Times New Roman" pitchFamily="18" charset="0"/>
              </a:rPr>
              <a:t> T</a:t>
            </a:r>
            <a:r>
              <a:rPr lang="en-GB" sz="2400" baseline="30000" dirty="0" smtClean="0">
                <a:solidFill>
                  <a:srgbClr val="008000"/>
                </a:solidFill>
                <a:cs typeface="Times New Roman" pitchFamily="18" charset="0"/>
              </a:rPr>
              <a:t>4</a:t>
            </a:r>
          </a:p>
          <a:p>
            <a:pPr>
              <a:lnSpc>
                <a:spcPct val="90000"/>
              </a:lnSpc>
            </a:pPr>
            <a:r>
              <a:rPr lang="en-GB" sz="2400" dirty="0" smtClean="0">
                <a:solidFill>
                  <a:srgbClr val="008000"/>
                </a:solidFill>
                <a:cs typeface="Times New Roman" pitchFamily="18" charset="0"/>
              </a:rPr>
              <a:t>Not quite as simple as this </a:t>
            </a:r>
          </a:p>
          <a:p>
            <a:pPr>
              <a:lnSpc>
                <a:spcPct val="90000"/>
              </a:lnSpc>
            </a:pPr>
            <a:r>
              <a:rPr lang="en-GB" sz="2400" dirty="0" smtClean="0">
                <a:solidFill>
                  <a:srgbClr val="008000"/>
                </a:solidFill>
                <a:cs typeface="Times New Roman" pitchFamily="18" charset="0"/>
              </a:rPr>
              <a:t>Proper relativistic emissivity (</a:t>
            </a:r>
            <a:r>
              <a:rPr lang="en-GB" sz="2400" dirty="0" err="1" smtClean="0">
                <a:solidFill>
                  <a:srgbClr val="008000"/>
                </a:solidFill>
                <a:cs typeface="Times New Roman" pitchFamily="18" charset="0"/>
              </a:rPr>
              <a:t>Novikov</a:t>
            </a:r>
            <a:r>
              <a:rPr lang="en-GB" sz="2400" dirty="0" smtClean="0">
                <a:solidFill>
                  <a:srgbClr val="008000"/>
                </a:solidFill>
                <a:cs typeface="Times New Roman" pitchFamily="18" charset="0"/>
              </a:rPr>
              <a:t>-Thorne)</a:t>
            </a:r>
          </a:p>
          <a:p>
            <a:pPr>
              <a:lnSpc>
                <a:spcPct val="90000"/>
              </a:lnSpc>
            </a:pPr>
            <a:r>
              <a:rPr lang="en-GB" sz="2400" dirty="0" smtClean="0">
                <a:solidFill>
                  <a:srgbClr val="FF0000"/>
                </a:solidFill>
                <a:cs typeface="Times New Roman" pitchFamily="18" charset="0"/>
              </a:rPr>
              <a:t>corrections for spectrum not being blackbody (</a:t>
            </a:r>
            <a:r>
              <a:rPr lang="en-GB" sz="2400" dirty="0" err="1" smtClean="0">
                <a:solidFill>
                  <a:srgbClr val="FF0000"/>
                </a:solidFill>
                <a:cs typeface="Times New Roman" pitchFamily="18" charset="0"/>
              </a:rPr>
              <a:t>fcol</a:t>
            </a:r>
            <a:r>
              <a:rPr lang="en-GB" sz="2400" dirty="0" smtClean="0">
                <a:solidFill>
                  <a:srgbClr val="FF0000"/>
                </a:solidFill>
                <a:cs typeface="Times New Roman" pitchFamily="18" charset="0"/>
              </a:rPr>
              <a:t>)</a:t>
            </a:r>
          </a:p>
          <a:p>
            <a:pPr>
              <a:lnSpc>
                <a:spcPct val="90000"/>
              </a:lnSpc>
            </a:pPr>
            <a:r>
              <a:rPr lang="en-GB" sz="2400" dirty="0" smtClean="0">
                <a:solidFill>
                  <a:srgbClr val="FF0000"/>
                </a:solidFill>
                <a:cs typeface="Times New Roman" pitchFamily="18" charset="0"/>
              </a:rPr>
              <a:t>Corrections for relativistic propagation effects</a:t>
            </a:r>
            <a:endParaRPr lang="en-GB" sz="2400" dirty="0">
              <a:solidFill>
                <a:srgbClr val="FF0000"/>
              </a:solidFill>
              <a:cs typeface="Times New Roman"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000" r="3611" b="14166"/>
          <a:stretch/>
        </p:blipFill>
        <p:spPr>
          <a:xfrm>
            <a:off x="4854688" y="1262064"/>
            <a:ext cx="3859006" cy="3868638"/>
          </a:xfrm>
          <a:prstGeom prst="rect">
            <a:avLst/>
          </a:prstGeom>
        </p:spPr>
      </p:pic>
    </p:spTree>
    <p:extLst>
      <p:ext uri="{BB962C8B-B14F-4D97-AF65-F5344CB8AC3E}">
        <p14:creationId xmlns:p14="http://schemas.microsoft.com/office/powerpoint/2010/main" val="20109178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pic>
        <p:nvPicPr>
          <p:cNvPr id="19463"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220" y="2328235"/>
            <a:ext cx="3322501" cy="3329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4" y="2410977"/>
            <a:ext cx="3243590" cy="32468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5"/>
          <p:cNvSpPr txBox="1">
            <a:spLocks noChangeArrowheads="1"/>
          </p:cNvSpPr>
          <p:nvPr/>
        </p:nvSpPr>
        <p:spPr bwMode="auto">
          <a:xfrm>
            <a:off x="6380164" y="5894388"/>
            <a:ext cx="144362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sp>
        <p:nvSpPr>
          <p:cNvPr id="19461" name="Title 1"/>
          <p:cNvSpPr>
            <a:spLocks noGrp="1"/>
          </p:cNvSpPr>
          <p:nvPr>
            <p:ph type="title"/>
          </p:nvPr>
        </p:nvSpPr>
        <p:spPr>
          <a:xfrm>
            <a:off x="104775" y="174625"/>
            <a:ext cx="8897938" cy="1143000"/>
          </a:xfrm>
        </p:spPr>
        <p:txBody>
          <a:bodyPr/>
          <a:lstStyle/>
          <a:p>
            <a:r>
              <a:rPr lang="en-GB" b="1" dirty="0" smtClean="0">
                <a:solidFill>
                  <a:srgbClr val="008000"/>
                </a:solidFill>
              </a:rPr>
              <a:t>So what do AGN look like?</a:t>
            </a:r>
          </a:p>
        </p:txBody>
      </p:sp>
      <p:sp>
        <p:nvSpPr>
          <p:cNvPr id="14"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SDSS-2XMM with high s/n and low absorption</a:t>
            </a:r>
          </a:p>
          <a:p>
            <a:pPr marL="342900" indent="-342900" algn="l">
              <a:lnSpc>
                <a:spcPct val="90000"/>
              </a:lnSpc>
              <a:spcBef>
                <a:spcPct val="20000"/>
              </a:spcBef>
              <a:buFontTx/>
              <a:buChar char="•"/>
              <a:defRPr/>
            </a:pPr>
            <a:r>
              <a:rPr lang="en-GB" dirty="0">
                <a:solidFill>
                  <a:srgbClr val="008000"/>
                </a:solidFill>
              </a:rPr>
              <a:t>High M, low L/</a:t>
            </a:r>
            <a:r>
              <a:rPr lang="en-GB" dirty="0" err="1">
                <a:solidFill>
                  <a:srgbClr val="008000"/>
                </a:solidFill>
              </a:rPr>
              <a:t>LEdd</a:t>
            </a:r>
            <a:r>
              <a:rPr lang="en-GB" dirty="0">
                <a:solidFill>
                  <a:srgbClr val="008000"/>
                </a:solidFill>
              </a:rPr>
              <a:t>, disc far from </a:t>
            </a:r>
            <a:r>
              <a:rPr lang="en-GB" dirty="0" smtClean="0">
                <a:solidFill>
                  <a:srgbClr val="008000"/>
                </a:solidFill>
              </a:rPr>
              <a:t>SX</a:t>
            </a:r>
            <a:endParaRPr lang="en-GB" dirty="0">
              <a:solidFill>
                <a:srgbClr val="008000"/>
              </a:solidFill>
            </a:endParaRPr>
          </a:p>
        </p:txBody>
      </p:sp>
      <p:sp>
        <p:nvSpPr>
          <p:cNvPr id="8" name="Rectangle 7"/>
          <p:cNvSpPr/>
          <p:nvPr/>
        </p:nvSpPr>
        <p:spPr bwMode="auto">
          <a:xfrm>
            <a:off x="5257800" y="298608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1771650" y="2950369"/>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 name="Freeform 1"/>
          <p:cNvSpPr/>
          <p:nvPr/>
        </p:nvSpPr>
        <p:spPr bwMode="auto">
          <a:xfrm>
            <a:off x="1181100" y="3810000"/>
            <a:ext cx="533400" cy="83820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Lst>
            <a:ahLst/>
            <a:cxnLst>
              <a:cxn ang="0">
                <a:pos x="connsiteX0" y="connsiteY0"/>
              </a:cxn>
              <a:cxn ang="0">
                <a:pos x="connsiteX1" y="connsiteY1"/>
              </a:cxn>
              <a:cxn ang="0">
                <a:pos x="connsiteX2" y="connsiteY2"/>
              </a:cxn>
              <a:cxn ang="0">
                <a:pos x="connsiteX3" y="connsiteY3"/>
              </a:cxn>
            </a:cxnLst>
            <a:rect l="l" t="t" r="r" b="b"/>
            <a:pathLst>
              <a:path w="533400" h="838200">
                <a:moveTo>
                  <a:pt x="0" y="838200"/>
                </a:moveTo>
                <a:cubicBezTo>
                  <a:pt x="79375" y="684212"/>
                  <a:pt x="158750" y="530225"/>
                  <a:pt x="209550" y="419100"/>
                </a:cubicBezTo>
                <a:cubicBezTo>
                  <a:pt x="260350" y="307975"/>
                  <a:pt x="250825" y="241300"/>
                  <a:pt x="304800" y="171450"/>
                </a:cubicBezTo>
                <a:cubicBezTo>
                  <a:pt x="358775" y="101600"/>
                  <a:pt x="446087" y="50800"/>
                  <a:pt x="533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1238250" y="4419599"/>
            <a:ext cx="2057400" cy="89535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Lst>
            <a:ahLst/>
            <a:cxnLst>
              <a:cxn ang="0">
                <a:pos x="connsiteX0" y="connsiteY0"/>
              </a:cxn>
              <a:cxn ang="0">
                <a:pos x="connsiteX1" y="connsiteY1"/>
              </a:cxn>
              <a:cxn ang="0">
                <a:pos x="connsiteX2" y="connsiteY2"/>
              </a:cxn>
              <a:cxn ang="0">
                <a:pos x="connsiteX3" y="connsiteY3"/>
              </a:cxn>
            </a:cxnLst>
            <a:rect l="l" t="t" r="r" b="b"/>
            <a:pathLst>
              <a:path w="2057400" h="895350">
                <a:moveTo>
                  <a:pt x="0" y="895350"/>
                </a:moveTo>
                <a:cubicBezTo>
                  <a:pt x="79375" y="741362"/>
                  <a:pt x="234950" y="476250"/>
                  <a:pt x="476250" y="342900"/>
                </a:cubicBezTo>
                <a:cubicBezTo>
                  <a:pt x="717550" y="209550"/>
                  <a:pt x="1184275" y="152400"/>
                  <a:pt x="1447800" y="95250"/>
                </a:cubicBezTo>
                <a:cubicBezTo>
                  <a:pt x="1711325" y="38100"/>
                  <a:pt x="1970087" y="50800"/>
                  <a:pt x="2057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1524000" y="3982518"/>
            <a:ext cx="1943100" cy="1239748"/>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 name="connsiteX0" fmla="*/ 0 w 1924050"/>
              <a:gd name="connsiteY0" fmla="*/ 266700 h 345126"/>
              <a:gd name="connsiteX1" fmla="*/ 342900 w 1924050"/>
              <a:gd name="connsiteY1" fmla="*/ 342900 h 345126"/>
              <a:gd name="connsiteX2" fmla="*/ 1314450 w 1924050"/>
              <a:gd name="connsiteY2" fmla="*/ 95250 h 345126"/>
              <a:gd name="connsiteX3" fmla="*/ 1924050 w 1924050"/>
              <a:gd name="connsiteY3" fmla="*/ 0 h 345126"/>
              <a:gd name="connsiteX0" fmla="*/ 0 w 1924050"/>
              <a:gd name="connsiteY0" fmla="*/ 266700 h 288570"/>
              <a:gd name="connsiteX1" fmla="*/ 133350 w 1924050"/>
              <a:gd name="connsiteY1" fmla="*/ 285750 h 288570"/>
              <a:gd name="connsiteX2" fmla="*/ 1314450 w 1924050"/>
              <a:gd name="connsiteY2" fmla="*/ 95250 h 288570"/>
              <a:gd name="connsiteX3" fmla="*/ 1924050 w 1924050"/>
              <a:gd name="connsiteY3" fmla="*/ 0 h 288570"/>
              <a:gd name="connsiteX0" fmla="*/ 0 w 1924050"/>
              <a:gd name="connsiteY0" fmla="*/ 266700 h 539386"/>
              <a:gd name="connsiteX1" fmla="*/ 133350 w 1924050"/>
              <a:gd name="connsiteY1" fmla="*/ 285750 h 539386"/>
              <a:gd name="connsiteX2" fmla="*/ 1504950 w 1924050"/>
              <a:gd name="connsiteY2" fmla="*/ 533400 h 539386"/>
              <a:gd name="connsiteX3" fmla="*/ 1924050 w 1924050"/>
              <a:gd name="connsiteY3" fmla="*/ 0 h 539386"/>
              <a:gd name="connsiteX0" fmla="*/ 0 w 1943100"/>
              <a:gd name="connsiteY0" fmla="*/ 73570 h 1238064"/>
              <a:gd name="connsiteX1" fmla="*/ 133350 w 1943100"/>
              <a:gd name="connsiteY1" fmla="*/ 92620 h 1238064"/>
              <a:gd name="connsiteX2" fmla="*/ 1504950 w 1943100"/>
              <a:gd name="connsiteY2" fmla="*/ 340270 h 1238064"/>
              <a:gd name="connsiteX3" fmla="*/ 1943100 w 1943100"/>
              <a:gd name="connsiteY3" fmla="*/ 1235620 h 1238064"/>
              <a:gd name="connsiteX0" fmla="*/ 0 w 1943100"/>
              <a:gd name="connsiteY0" fmla="*/ 75131 h 1239748"/>
              <a:gd name="connsiteX1" fmla="*/ 133350 w 1943100"/>
              <a:gd name="connsiteY1" fmla="*/ 94181 h 1239748"/>
              <a:gd name="connsiteX2" fmla="*/ 1447800 w 1943100"/>
              <a:gd name="connsiteY2" fmla="*/ 379931 h 1239748"/>
              <a:gd name="connsiteX3" fmla="*/ 1943100 w 1943100"/>
              <a:gd name="connsiteY3" fmla="*/ 1237181 h 1239748"/>
            </a:gdLst>
            <a:ahLst/>
            <a:cxnLst>
              <a:cxn ang="0">
                <a:pos x="connsiteX0" y="connsiteY0"/>
              </a:cxn>
              <a:cxn ang="0">
                <a:pos x="connsiteX1" y="connsiteY1"/>
              </a:cxn>
              <a:cxn ang="0">
                <a:pos x="connsiteX2" y="connsiteY2"/>
              </a:cxn>
              <a:cxn ang="0">
                <a:pos x="connsiteX3" y="connsiteY3"/>
              </a:cxn>
            </a:cxnLst>
            <a:rect l="l" t="t" r="r" b="b"/>
            <a:pathLst>
              <a:path w="1943100" h="1239748">
                <a:moveTo>
                  <a:pt x="0" y="75131"/>
                </a:moveTo>
                <a:cubicBezTo>
                  <a:pt x="79375" y="-78857"/>
                  <a:pt x="-107950" y="43381"/>
                  <a:pt x="133350" y="94181"/>
                </a:cubicBezTo>
                <a:cubicBezTo>
                  <a:pt x="374650" y="144981"/>
                  <a:pt x="1146175" y="189431"/>
                  <a:pt x="1447800" y="379931"/>
                </a:cubicBezTo>
                <a:cubicBezTo>
                  <a:pt x="1749425" y="570431"/>
                  <a:pt x="1855787" y="1287981"/>
                  <a:pt x="1943100" y="1237181"/>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1514474" y="4034413"/>
            <a:ext cx="257175" cy="61378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4829174" y="4143375"/>
            <a:ext cx="752476" cy="104032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6022975" y="4400549"/>
            <a:ext cx="1098051" cy="77990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Isosceles Triangle 2"/>
          <p:cNvSpPr/>
          <p:nvPr/>
        </p:nvSpPr>
        <p:spPr bwMode="auto">
          <a:xfrm>
            <a:off x="4876800" y="4034414"/>
            <a:ext cx="1847850" cy="385186"/>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87418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AGN are (should be!) high soft state. But disc turnover far too soon. Plus strange </a:t>
            </a:r>
            <a:r>
              <a:rPr lang="en-GB" dirty="0">
                <a:solidFill>
                  <a:srgbClr val="008000"/>
                </a:solidFill>
              </a:rPr>
              <a:t>s</a:t>
            </a:r>
            <a:r>
              <a:rPr lang="en-GB" dirty="0" smtClean="0">
                <a:solidFill>
                  <a:srgbClr val="008000"/>
                </a:solidFill>
              </a:rPr>
              <a:t>oft X-ray excess….What is this????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28" t="6068"/>
          <a:stretch/>
        </p:blipFill>
        <p:spPr bwMode="auto">
          <a:xfrm>
            <a:off x="1657350" y="2990849"/>
            <a:ext cx="6506306"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790950" y="3257550"/>
            <a:ext cx="1619250" cy="26098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2571750" y="5114922"/>
            <a:ext cx="47434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Isosceles Triangle 3"/>
          <p:cNvSpPr/>
          <p:nvPr/>
        </p:nvSpPr>
        <p:spPr bwMode="auto">
          <a:xfrm>
            <a:off x="2381250" y="3448050"/>
            <a:ext cx="1924050"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2571750" y="4324350"/>
            <a:ext cx="270510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4591050" y="4781550"/>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410200" y="5053011"/>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Isosceles Triangle 14"/>
          <p:cNvSpPr/>
          <p:nvPr/>
        </p:nvSpPr>
        <p:spPr bwMode="auto">
          <a:xfrm>
            <a:off x="3400425" y="3429000"/>
            <a:ext cx="428626"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3448050" y="3484499"/>
            <a:ext cx="381000" cy="115951"/>
          </a:xfrm>
          <a:custGeom>
            <a:avLst/>
            <a:gdLst>
              <a:gd name="connsiteX0" fmla="*/ 0 w 381000"/>
              <a:gd name="connsiteY0" fmla="*/ 58801 h 115951"/>
              <a:gd name="connsiteX1" fmla="*/ 152400 w 381000"/>
              <a:gd name="connsiteY1" fmla="*/ 1651 h 115951"/>
              <a:gd name="connsiteX2" fmla="*/ 381000 w 381000"/>
              <a:gd name="connsiteY2" fmla="*/ 115951 h 115951"/>
            </a:gdLst>
            <a:ahLst/>
            <a:cxnLst>
              <a:cxn ang="0">
                <a:pos x="connsiteX0" y="connsiteY0"/>
              </a:cxn>
              <a:cxn ang="0">
                <a:pos x="connsiteX1" y="connsiteY1"/>
              </a:cxn>
              <a:cxn ang="0">
                <a:pos x="connsiteX2" y="connsiteY2"/>
              </a:cxn>
            </a:cxnLst>
            <a:rect l="l" t="t" r="r" b="b"/>
            <a:pathLst>
              <a:path w="381000" h="115951">
                <a:moveTo>
                  <a:pt x="0" y="58801"/>
                </a:moveTo>
                <a:cubicBezTo>
                  <a:pt x="44450" y="25463"/>
                  <a:pt x="88900" y="-7874"/>
                  <a:pt x="152400" y="1651"/>
                </a:cubicBezTo>
                <a:cubicBezTo>
                  <a:pt x="215900" y="11176"/>
                  <a:pt x="298450" y="63563"/>
                  <a:pt x="381000" y="115951"/>
                </a:cubicBezTo>
              </a:path>
            </a:pathLst>
          </a:custGeom>
          <a:noFill/>
          <a:ln w="730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874732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41" y="2762250"/>
            <a:ext cx="704361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5581650" y="4514850"/>
            <a:ext cx="723900" cy="400050"/>
          </a:xfrm>
          <a:prstGeom prst="line">
            <a:avLst/>
          </a:prstGeom>
          <a:noFill/>
          <a:ln w="101600" cap="flat" cmpd="sng" algn="ctr">
            <a:solidFill>
              <a:srgbClr val="11FF9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AGN are (should be!) high soft state. But disc turnover far too soon. Plus strange </a:t>
            </a:r>
            <a:r>
              <a:rPr lang="en-GB" dirty="0">
                <a:solidFill>
                  <a:srgbClr val="008000"/>
                </a:solidFill>
              </a:rPr>
              <a:t>s</a:t>
            </a:r>
            <a:r>
              <a:rPr lang="en-GB" dirty="0" smtClean="0">
                <a:solidFill>
                  <a:srgbClr val="008000"/>
                </a:solidFill>
              </a:rPr>
              <a:t>oft X-ray excess….What is this????</a:t>
            </a:r>
          </a:p>
        </p:txBody>
      </p:sp>
    </p:spTree>
    <p:extLst>
      <p:ext uri="{BB962C8B-B14F-4D97-AF65-F5344CB8AC3E}">
        <p14:creationId xmlns:p14="http://schemas.microsoft.com/office/powerpoint/2010/main" val="1518026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Plus strange </a:t>
            </a:r>
            <a:r>
              <a:rPr lang="en-GB" dirty="0">
                <a:solidFill>
                  <a:srgbClr val="008000"/>
                </a:solidFill>
              </a:rPr>
              <a:t>s</a:t>
            </a:r>
            <a:r>
              <a:rPr lang="en-GB" dirty="0" smtClean="0">
                <a:solidFill>
                  <a:srgbClr val="008000"/>
                </a:solidFill>
              </a:rPr>
              <a:t>oft X-ray excess….What is this????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41" y="2724150"/>
            <a:ext cx="704361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5581650" y="4514850"/>
            <a:ext cx="857250" cy="400050"/>
          </a:xfrm>
          <a:prstGeom prst="line">
            <a:avLst/>
          </a:prstGeom>
          <a:noFill/>
          <a:ln w="101600" cap="flat" cmpd="sng" algn="ctr">
            <a:solidFill>
              <a:srgbClr val="11FF9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5276850" y="4324350"/>
            <a:ext cx="1162050" cy="59055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2857500" y="3371850"/>
            <a:ext cx="3267075" cy="1343025"/>
            <a:chOff x="2857500" y="3371850"/>
            <a:chExt cx="3267075" cy="1343025"/>
          </a:xfrm>
        </p:grpSpPr>
        <p:sp>
          <p:nvSpPr>
            <p:cNvPr id="2" name="Oval 1"/>
            <p:cNvSpPr/>
            <p:nvPr/>
          </p:nvSpPr>
          <p:spPr bwMode="auto">
            <a:xfrm>
              <a:off x="2857500" y="3371850"/>
              <a:ext cx="590550" cy="266700"/>
            </a:xfrm>
            <a:prstGeom prst="ellipse">
              <a:avLst/>
            </a:prstGeom>
            <a:solidFill>
              <a:srgbClr val="0070C0">
                <a:alpha val="30000"/>
              </a:srgbClr>
            </a:solidFill>
            <a:ln w="9525" cap="flat" cmpd="sng" algn="ctr">
              <a:solidFill>
                <a:schemeClr val="tx1"/>
              </a:solidFill>
              <a:prstDash val="solid"/>
              <a:round/>
              <a:headEnd type="none" w="med" len="med"/>
              <a:tailEnd type="none" w="med" len="med"/>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Oval 8"/>
            <p:cNvSpPr/>
            <p:nvPr/>
          </p:nvSpPr>
          <p:spPr bwMode="auto">
            <a:xfrm>
              <a:off x="5534025" y="4448175"/>
              <a:ext cx="590550" cy="266700"/>
            </a:xfrm>
            <a:prstGeom prst="ellipse">
              <a:avLst/>
            </a:prstGeom>
            <a:solidFill>
              <a:srgbClr val="0070C0">
                <a:alpha val="30000"/>
              </a:srgbClr>
            </a:solidFill>
            <a:ln w="9525" cap="flat" cmpd="sng" algn="ctr">
              <a:solidFill>
                <a:schemeClr val="tx1"/>
              </a:solidFill>
              <a:prstDash val="solid"/>
              <a:round/>
              <a:headEnd type="none" w="med" len="med"/>
              <a:tailEnd type="none" w="med" len="med"/>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406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Variability on ~month</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Soft excess correlates with UV NOT X-ray on long timescales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3005139"/>
            <a:ext cx="3755519"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57500"/>
            <a:ext cx="4609503"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3989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6035426" y="4861037"/>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smtClean="0">
                <a:solidFill>
                  <a:srgbClr val="FFFF99"/>
                </a:solidFill>
              </a:rPr>
              <a:t>Noda  </a:t>
            </a:r>
            <a:r>
              <a:rPr lang="en-GB" sz="1600" i="0" dirty="0">
                <a:solidFill>
                  <a:srgbClr val="FFFF99"/>
                </a:solidFill>
              </a:rPr>
              <a:t>et al 2011</a:t>
            </a:r>
            <a:endParaRPr lang="en-US" sz="1600" i="0" dirty="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Variability on &lt; day</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Short timescale. Soft excess does NOT vary, hard power law does </a:t>
            </a:r>
          </a:p>
          <a:p>
            <a:pPr marL="342900" indent="-342900" algn="l">
              <a:lnSpc>
                <a:spcPct val="90000"/>
              </a:lnSpc>
              <a:spcBef>
                <a:spcPct val="20000"/>
              </a:spcBef>
              <a:buFontTx/>
              <a:buChar char="•"/>
            </a:pPr>
            <a:r>
              <a:rPr lang="en-GB" dirty="0" smtClean="0">
                <a:solidFill>
                  <a:srgbClr val="008000"/>
                </a:solidFill>
              </a:rPr>
              <a:t>It’s a separate component!!!!  Noda et al 2011; 2012</a:t>
            </a:r>
          </a:p>
        </p:txBody>
      </p:sp>
      <p:grpSp>
        <p:nvGrpSpPr>
          <p:cNvPr id="2" name="Group 1"/>
          <p:cNvGrpSpPr/>
          <p:nvPr/>
        </p:nvGrpSpPr>
        <p:grpSpPr>
          <a:xfrm>
            <a:off x="1778619" y="2019300"/>
            <a:ext cx="5189621" cy="4606089"/>
            <a:chOff x="1788695" y="2582901"/>
            <a:chExt cx="4130841" cy="2342034"/>
          </a:xfrm>
        </p:grpSpPr>
        <p:pic>
          <p:nvPicPr>
            <p:cNvPr id="102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b="42570"/>
            <a:stretch/>
          </p:blipFill>
          <p:spPr bwMode="auto">
            <a:xfrm>
              <a:off x="1796715" y="2582901"/>
              <a:ext cx="4122821" cy="229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86546" b="1004"/>
            <a:stretch/>
          </p:blipFill>
          <p:spPr bwMode="auto">
            <a:xfrm>
              <a:off x="1788695" y="4427630"/>
              <a:ext cx="4122821" cy="49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267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pic>
        <p:nvPicPr>
          <p:cNvPr id="19463"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220" y="2328235"/>
            <a:ext cx="3322501" cy="3329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4" y="2410977"/>
            <a:ext cx="3243590" cy="32468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5"/>
          <p:cNvSpPr txBox="1">
            <a:spLocks noChangeArrowheads="1"/>
          </p:cNvSpPr>
          <p:nvPr/>
        </p:nvSpPr>
        <p:spPr bwMode="auto">
          <a:xfrm>
            <a:off x="6380164" y="5894388"/>
            <a:ext cx="144362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sp>
        <p:nvSpPr>
          <p:cNvPr id="19461" name="Title 1"/>
          <p:cNvSpPr>
            <a:spLocks noGrp="1"/>
          </p:cNvSpPr>
          <p:nvPr>
            <p:ph type="title"/>
          </p:nvPr>
        </p:nvSpPr>
        <p:spPr>
          <a:xfrm>
            <a:off x="104775" y="174625"/>
            <a:ext cx="8897938" cy="1143000"/>
          </a:xfrm>
        </p:spPr>
        <p:txBody>
          <a:bodyPr/>
          <a:lstStyle/>
          <a:p>
            <a:r>
              <a:rPr lang="en-GB" b="1" dirty="0" smtClean="0">
                <a:solidFill>
                  <a:srgbClr val="008000"/>
                </a:solidFill>
              </a:rPr>
              <a:t>So what do AGN look like?</a:t>
            </a:r>
          </a:p>
        </p:txBody>
      </p:sp>
      <p:sp>
        <p:nvSpPr>
          <p:cNvPr id="14"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SDSS-2XMM with high s/n and low absorption</a:t>
            </a:r>
          </a:p>
          <a:p>
            <a:pPr marL="342900" indent="-342900" algn="l">
              <a:lnSpc>
                <a:spcPct val="90000"/>
              </a:lnSpc>
              <a:spcBef>
                <a:spcPct val="20000"/>
              </a:spcBef>
              <a:buFontTx/>
              <a:buChar char="•"/>
              <a:defRPr/>
            </a:pPr>
            <a:r>
              <a:rPr lang="en-GB" dirty="0">
                <a:solidFill>
                  <a:srgbClr val="008000"/>
                </a:solidFill>
              </a:rPr>
              <a:t>High M, low L/</a:t>
            </a:r>
            <a:r>
              <a:rPr lang="en-GB" dirty="0" err="1">
                <a:solidFill>
                  <a:srgbClr val="008000"/>
                </a:solidFill>
              </a:rPr>
              <a:t>LEdd</a:t>
            </a:r>
            <a:r>
              <a:rPr lang="en-GB" dirty="0">
                <a:solidFill>
                  <a:srgbClr val="008000"/>
                </a:solidFill>
              </a:rPr>
              <a:t>, disc far from </a:t>
            </a:r>
            <a:r>
              <a:rPr lang="en-GB" dirty="0" smtClean="0">
                <a:solidFill>
                  <a:srgbClr val="008000"/>
                </a:solidFill>
              </a:rPr>
              <a:t>SX</a:t>
            </a:r>
            <a:endParaRPr lang="en-GB" dirty="0">
              <a:solidFill>
                <a:srgbClr val="008000"/>
              </a:solidFill>
            </a:endParaRPr>
          </a:p>
        </p:txBody>
      </p:sp>
      <p:sp>
        <p:nvSpPr>
          <p:cNvPr id="8" name="Rectangle 7"/>
          <p:cNvSpPr/>
          <p:nvPr/>
        </p:nvSpPr>
        <p:spPr bwMode="auto">
          <a:xfrm>
            <a:off x="5257800" y="298608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1771650" y="2950369"/>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 name="Freeform 1"/>
          <p:cNvSpPr/>
          <p:nvPr/>
        </p:nvSpPr>
        <p:spPr bwMode="auto">
          <a:xfrm>
            <a:off x="1181100" y="3810000"/>
            <a:ext cx="533400" cy="83820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Lst>
            <a:ahLst/>
            <a:cxnLst>
              <a:cxn ang="0">
                <a:pos x="connsiteX0" y="connsiteY0"/>
              </a:cxn>
              <a:cxn ang="0">
                <a:pos x="connsiteX1" y="connsiteY1"/>
              </a:cxn>
              <a:cxn ang="0">
                <a:pos x="connsiteX2" y="connsiteY2"/>
              </a:cxn>
              <a:cxn ang="0">
                <a:pos x="connsiteX3" y="connsiteY3"/>
              </a:cxn>
            </a:cxnLst>
            <a:rect l="l" t="t" r="r" b="b"/>
            <a:pathLst>
              <a:path w="533400" h="838200">
                <a:moveTo>
                  <a:pt x="0" y="838200"/>
                </a:moveTo>
                <a:cubicBezTo>
                  <a:pt x="79375" y="684212"/>
                  <a:pt x="158750" y="530225"/>
                  <a:pt x="209550" y="419100"/>
                </a:cubicBezTo>
                <a:cubicBezTo>
                  <a:pt x="260350" y="307975"/>
                  <a:pt x="250825" y="241300"/>
                  <a:pt x="304800" y="171450"/>
                </a:cubicBezTo>
                <a:cubicBezTo>
                  <a:pt x="358775" y="101600"/>
                  <a:pt x="446087" y="50800"/>
                  <a:pt x="533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1238250" y="4419599"/>
            <a:ext cx="2057400" cy="89535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Lst>
            <a:ahLst/>
            <a:cxnLst>
              <a:cxn ang="0">
                <a:pos x="connsiteX0" y="connsiteY0"/>
              </a:cxn>
              <a:cxn ang="0">
                <a:pos x="connsiteX1" y="connsiteY1"/>
              </a:cxn>
              <a:cxn ang="0">
                <a:pos x="connsiteX2" y="connsiteY2"/>
              </a:cxn>
              <a:cxn ang="0">
                <a:pos x="connsiteX3" y="connsiteY3"/>
              </a:cxn>
            </a:cxnLst>
            <a:rect l="l" t="t" r="r" b="b"/>
            <a:pathLst>
              <a:path w="2057400" h="895350">
                <a:moveTo>
                  <a:pt x="0" y="895350"/>
                </a:moveTo>
                <a:cubicBezTo>
                  <a:pt x="79375" y="741362"/>
                  <a:pt x="234950" y="476250"/>
                  <a:pt x="476250" y="342900"/>
                </a:cubicBezTo>
                <a:cubicBezTo>
                  <a:pt x="717550" y="209550"/>
                  <a:pt x="1184275" y="152400"/>
                  <a:pt x="1447800" y="95250"/>
                </a:cubicBezTo>
                <a:cubicBezTo>
                  <a:pt x="1711325" y="38100"/>
                  <a:pt x="1970087" y="50800"/>
                  <a:pt x="2057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1524000" y="3982518"/>
            <a:ext cx="1943100" cy="1239748"/>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 name="connsiteX0" fmla="*/ 0 w 1924050"/>
              <a:gd name="connsiteY0" fmla="*/ 266700 h 345126"/>
              <a:gd name="connsiteX1" fmla="*/ 342900 w 1924050"/>
              <a:gd name="connsiteY1" fmla="*/ 342900 h 345126"/>
              <a:gd name="connsiteX2" fmla="*/ 1314450 w 1924050"/>
              <a:gd name="connsiteY2" fmla="*/ 95250 h 345126"/>
              <a:gd name="connsiteX3" fmla="*/ 1924050 w 1924050"/>
              <a:gd name="connsiteY3" fmla="*/ 0 h 345126"/>
              <a:gd name="connsiteX0" fmla="*/ 0 w 1924050"/>
              <a:gd name="connsiteY0" fmla="*/ 266700 h 288570"/>
              <a:gd name="connsiteX1" fmla="*/ 133350 w 1924050"/>
              <a:gd name="connsiteY1" fmla="*/ 285750 h 288570"/>
              <a:gd name="connsiteX2" fmla="*/ 1314450 w 1924050"/>
              <a:gd name="connsiteY2" fmla="*/ 95250 h 288570"/>
              <a:gd name="connsiteX3" fmla="*/ 1924050 w 1924050"/>
              <a:gd name="connsiteY3" fmla="*/ 0 h 288570"/>
              <a:gd name="connsiteX0" fmla="*/ 0 w 1924050"/>
              <a:gd name="connsiteY0" fmla="*/ 266700 h 539386"/>
              <a:gd name="connsiteX1" fmla="*/ 133350 w 1924050"/>
              <a:gd name="connsiteY1" fmla="*/ 285750 h 539386"/>
              <a:gd name="connsiteX2" fmla="*/ 1504950 w 1924050"/>
              <a:gd name="connsiteY2" fmla="*/ 533400 h 539386"/>
              <a:gd name="connsiteX3" fmla="*/ 1924050 w 1924050"/>
              <a:gd name="connsiteY3" fmla="*/ 0 h 539386"/>
              <a:gd name="connsiteX0" fmla="*/ 0 w 1943100"/>
              <a:gd name="connsiteY0" fmla="*/ 73570 h 1238064"/>
              <a:gd name="connsiteX1" fmla="*/ 133350 w 1943100"/>
              <a:gd name="connsiteY1" fmla="*/ 92620 h 1238064"/>
              <a:gd name="connsiteX2" fmla="*/ 1504950 w 1943100"/>
              <a:gd name="connsiteY2" fmla="*/ 340270 h 1238064"/>
              <a:gd name="connsiteX3" fmla="*/ 1943100 w 1943100"/>
              <a:gd name="connsiteY3" fmla="*/ 1235620 h 1238064"/>
              <a:gd name="connsiteX0" fmla="*/ 0 w 1943100"/>
              <a:gd name="connsiteY0" fmla="*/ 75131 h 1239748"/>
              <a:gd name="connsiteX1" fmla="*/ 133350 w 1943100"/>
              <a:gd name="connsiteY1" fmla="*/ 94181 h 1239748"/>
              <a:gd name="connsiteX2" fmla="*/ 1447800 w 1943100"/>
              <a:gd name="connsiteY2" fmla="*/ 379931 h 1239748"/>
              <a:gd name="connsiteX3" fmla="*/ 1943100 w 1943100"/>
              <a:gd name="connsiteY3" fmla="*/ 1237181 h 1239748"/>
            </a:gdLst>
            <a:ahLst/>
            <a:cxnLst>
              <a:cxn ang="0">
                <a:pos x="connsiteX0" y="connsiteY0"/>
              </a:cxn>
              <a:cxn ang="0">
                <a:pos x="connsiteX1" y="connsiteY1"/>
              </a:cxn>
              <a:cxn ang="0">
                <a:pos x="connsiteX2" y="connsiteY2"/>
              </a:cxn>
              <a:cxn ang="0">
                <a:pos x="connsiteX3" y="connsiteY3"/>
              </a:cxn>
            </a:cxnLst>
            <a:rect l="l" t="t" r="r" b="b"/>
            <a:pathLst>
              <a:path w="1943100" h="1239748">
                <a:moveTo>
                  <a:pt x="0" y="75131"/>
                </a:moveTo>
                <a:cubicBezTo>
                  <a:pt x="79375" y="-78857"/>
                  <a:pt x="-107950" y="43381"/>
                  <a:pt x="133350" y="94181"/>
                </a:cubicBezTo>
                <a:cubicBezTo>
                  <a:pt x="374650" y="144981"/>
                  <a:pt x="1146175" y="189431"/>
                  <a:pt x="1447800" y="379931"/>
                </a:cubicBezTo>
                <a:cubicBezTo>
                  <a:pt x="1749425" y="570431"/>
                  <a:pt x="1855787" y="1287981"/>
                  <a:pt x="1943100" y="1237181"/>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1514474" y="4034413"/>
            <a:ext cx="257175" cy="61378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4829174" y="4143375"/>
            <a:ext cx="752476" cy="104032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6022975" y="4400549"/>
            <a:ext cx="1098051" cy="77990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Isosceles Triangle 2"/>
          <p:cNvSpPr/>
          <p:nvPr/>
        </p:nvSpPr>
        <p:spPr bwMode="auto">
          <a:xfrm>
            <a:off x="4876800" y="4034414"/>
            <a:ext cx="1847850" cy="385186"/>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286297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sp>
        <p:nvSpPr>
          <p:cNvPr id="18435" name="Title 1"/>
          <p:cNvSpPr>
            <a:spLocks noGrp="1"/>
          </p:cNvSpPr>
          <p:nvPr>
            <p:ph type="title"/>
          </p:nvPr>
        </p:nvSpPr>
        <p:spPr>
          <a:xfrm>
            <a:off x="104775" y="174625"/>
            <a:ext cx="8897938" cy="1143000"/>
          </a:xfrm>
        </p:spPr>
        <p:txBody>
          <a:bodyPr/>
          <a:lstStyle/>
          <a:p>
            <a:r>
              <a:rPr lang="en-GB" b="1" dirty="0" smtClean="0">
                <a:solidFill>
                  <a:srgbClr val="008000"/>
                </a:solidFill>
              </a:rPr>
              <a:t>So what do AGN look like?</a:t>
            </a:r>
          </a:p>
        </p:txBody>
      </p:sp>
      <p:sp>
        <p:nvSpPr>
          <p:cNvPr id="18436" name="Text Box 5"/>
          <p:cNvSpPr txBox="1">
            <a:spLocks noChangeArrowheads="1"/>
          </p:cNvSpPr>
          <p:nvPr/>
        </p:nvSpPr>
        <p:spPr bwMode="auto">
          <a:xfrm>
            <a:off x="6380163" y="5894388"/>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008000"/>
                </a:solidFill>
              </a:rPr>
              <a:t>Jin et al 2011</a:t>
            </a:r>
            <a:endParaRPr lang="en-US" sz="1600" i="0">
              <a:solidFill>
                <a:srgbClr val="008000"/>
              </a:solidFill>
            </a:endParaRPr>
          </a:p>
        </p:txBody>
      </p:sp>
      <p:grpSp>
        <p:nvGrpSpPr>
          <p:cNvPr id="18437" name="Group 1"/>
          <p:cNvGrpSpPr>
            <a:grpSpLocks/>
          </p:cNvGrpSpPr>
          <p:nvPr/>
        </p:nvGrpSpPr>
        <p:grpSpPr bwMode="auto">
          <a:xfrm>
            <a:off x="723900" y="2328863"/>
            <a:ext cx="6915150" cy="3328987"/>
            <a:chOff x="723900" y="2328863"/>
            <a:chExt cx="5524500" cy="2466975"/>
          </a:xfrm>
        </p:grpSpPr>
        <p:pic>
          <p:nvPicPr>
            <p:cNvPr id="184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328863"/>
              <a:ext cx="2781300" cy="2466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347912"/>
              <a:ext cx="2743200" cy="2428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438" name="Rectangle 2"/>
          <p:cNvSpPr>
            <a:spLocks noChangeArrowheads="1"/>
          </p:cNvSpPr>
          <p:nvPr/>
        </p:nvSpPr>
        <p:spPr bwMode="auto">
          <a:xfrm>
            <a:off x="723900" y="2328863"/>
            <a:ext cx="6915150" cy="3328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solidFill>
                <a:srgbClr val="000000"/>
              </a:solidFill>
            </a:endParaRPr>
          </a:p>
        </p:txBody>
      </p:sp>
      <p:sp>
        <p:nvSpPr>
          <p:cNvPr id="11"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a:t>
            </a:r>
            <a:r>
              <a:rPr lang="en-GB" dirty="0" smtClean="0">
                <a:solidFill>
                  <a:srgbClr val="008000"/>
                </a:solidFill>
              </a:rPr>
              <a:t>SDSS-2XMM </a:t>
            </a:r>
            <a:r>
              <a:rPr lang="en-GB" dirty="0">
                <a:solidFill>
                  <a:srgbClr val="008000"/>
                </a:solidFill>
              </a:rPr>
              <a:t>with </a:t>
            </a:r>
            <a:r>
              <a:rPr lang="en-GB" dirty="0" smtClean="0">
                <a:solidFill>
                  <a:srgbClr val="008000"/>
                </a:solidFill>
              </a:rPr>
              <a:t>HIGH S/N AND LOW NH</a:t>
            </a:r>
          </a:p>
          <a:p>
            <a:pPr marL="342900" indent="-342900" algn="l">
              <a:lnSpc>
                <a:spcPct val="90000"/>
              </a:lnSpc>
              <a:spcBef>
                <a:spcPct val="20000"/>
              </a:spcBef>
              <a:buFontTx/>
              <a:buChar char="•"/>
              <a:defRPr/>
            </a:pPr>
            <a:r>
              <a:rPr lang="en-GB" dirty="0" smtClean="0">
                <a:solidFill>
                  <a:srgbClr val="008000"/>
                </a:solidFill>
              </a:rPr>
              <a:t> Low </a:t>
            </a:r>
            <a:r>
              <a:rPr lang="en-GB" dirty="0">
                <a:solidFill>
                  <a:srgbClr val="008000"/>
                </a:solidFill>
              </a:rPr>
              <a:t>M, high </a:t>
            </a:r>
            <a:r>
              <a:rPr lang="en-GB" dirty="0" smtClean="0">
                <a:solidFill>
                  <a:srgbClr val="008000"/>
                </a:solidFill>
              </a:rPr>
              <a:t>L/</a:t>
            </a:r>
            <a:r>
              <a:rPr lang="en-GB" dirty="0" err="1" smtClean="0">
                <a:solidFill>
                  <a:srgbClr val="008000"/>
                </a:solidFill>
              </a:rPr>
              <a:t>LEdd</a:t>
            </a:r>
            <a:r>
              <a:rPr lang="en-GB" dirty="0" smtClean="0">
                <a:solidFill>
                  <a:srgbClr val="008000"/>
                </a:solidFill>
              </a:rPr>
              <a:t> disc makes most of Soft </a:t>
            </a:r>
            <a:r>
              <a:rPr lang="en-GB" dirty="0" err="1" smtClean="0">
                <a:solidFill>
                  <a:srgbClr val="008000"/>
                </a:solidFill>
              </a:rPr>
              <a:t>Xrays</a:t>
            </a:r>
            <a:endParaRPr lang="en-GB" dirty="0">
              <a:solidFill>
                <a:srgbClr val="008000"/>
              </a:solidFill>
            </a:endParaRPr>
          </a:p>
          <a:p>
            <a:pPr algn="l">
              <a:lnSpc>
                <a:spcPct val="90000"/>
              </a:lnSpc>
              <a:spcBef>
                <a:spcPct val="20000"/>
              </a:spcBef>
              <a:defRPr/>
            </a:pPr>
            <a:endParaRPr lang="en-GB" dirty="0">
              <a:solidFill>
                <a:srgbClr val="FFFF99"/>
              </a:solidFill>
            </a:endParaRPr>
          </a:p>
        </p:txBody>
      </p:sp>
      <p:sp>
        <p:nvSpPr>
          <p:cNvPr id="2" name="Rectangle 1"/>
          <p:cNvSpPr/>
          <p:nvPr/>
        </p:nvSpPr>
        <p:spPr bwMode="auto">
          <a:xfrm>
            <a:off x="1752600" y="292893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5257800" y="298608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Isosceles Triangle 2"/>
          <p:cNvSpPr/>
          <p:nvPr/>
        </p:nvSpPr>
        <p:spPr bwMode="auto">
          <a:xfrm>
            <a:off x="2171700" y="3162300"/>
            <a:ext cx="971550" cy="1524000"/>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4" name="Isosceles Triangle 13"/>
          <p:cNvSpPr/>
          <p:nvPr/>
        </p:nvSpPr>
        <p:spPr bwMode="auto">
          <a:xfrm>
            <a:off x="5686425" y="3467100"/>
            <a:ext cx="971550" cy="1524000"/>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bwMode="auto">
          <a:xfrm>
            <a:off x="2464610" y="4457700"/>
            <a:ext cx="1288240" cy="704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6213880" y="4810124"/>
            <a:ext cx="852083" cy="352425"/>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1238250" y="3952875"/>
            <a:ext cx="514350" cy="46672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1390650" y="3324225"/>
            <a:ext cx="514350" cy="46672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6134100" y="4514850"/>
            <a:ext cx="514350" cy="46672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779173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4775" y="174625"/>
            <a:ext cx="8897938" cy="1143000"/>
          </a:xfrm>
        </p:spPr>
        <p:txBody>
          <a:bodyPr/>
          <a:lstStyle/>
          <a:p>
            <a:r>
              <a:rPr lang="en-GB" b="1" dirty="0" smtClean="0">
                <a:solidFill>
                  <a:srgbClr val="008000"/>
                </a:solidFill>
              </a:rPr>
              <a:t>Disc spectra from 10</a:t>
            </a:r>
            <a:r>
              <a:rPr lang="en-GB" b="1" baseline="30000" dirty="0" smtClean="0">
                <a:solidFill>
                  <a:srgbClr val="008000"/>
                </a:solidFill>
              </a:rPr>
              <a:t>6</a:t>
            </a:r>
            <a:r>
              <a:rPr lang="en-GB" b="1" dirty="0" smtClean="0">
                <a:solidFill>
                  <a:srgbClr val="008000"/>
                </a:solidFill>
              </a:rPr>
              <a:t> M L/</a:t>
            </a:r>
            <a:r>
              <a:rPr lang="en-GB" b="1" dirty="0" err="1" smtClean="0">
                <a:solidFill>
                  <a:srgbClr val="008000"/>
                </a:solidFill>
              </a:rPr>
              <a:t>L</a:t>
            </a:r>
            <a:r>
              <a:rPr lang="en-GB" b="1" baseline="-25000" dirty="0" err="1" smtClean="0">
                <a:solidFill>
                  <a:srgbClr val="008000"/>
                </a:solidFill>
              </a:rPr>
              <a:t>Edd</a:t>
            </a:r>
            <a:r>
              <a:rPr lang="en-GB" b="1" dirty="0" smtClean="0">
                <a:solidFill>
                  <a:srgbClr val="008000"/>
                </a:solidFill>
              </a:rPr>
              <a:t> ~1</a:t>
            </a:r>
          </a:p>
        </p:txBody>
      </p:sp>
      <p:sp>
        <p:nvSpPr>
          <p:cNvPr id="16387" name="Rectangle 2"/>
          <p:cNvSpPr>
            <a:spLocks noChangeArrowheads="1"/>
          </p:cNvSpPr>
          <p:nvPr/>
        </p:nvSpPr>
        <p:spPr bwMode="auto">
          <a:xfrm>
            <a:off x="104775" y="2147888"/>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Enormous </a:t>
            </a:r>
            <a:r>
              <a:rPr lang="en-GB" dirty="0">
                <a:solidFill>
                  <a:srgbClr val="008000"/>
                </a:solidFill>
              </a:rPr>
              <a:t>soft excess in REJ1034</a:t>
            </a:r>
          </a:p>
          <a:p>
            <a:pPr marL="342900" indent="-342900" algn="l">
              <a:lnSpc>
                <a:spcPct val="90000"/>
              </a:lnSpc>
              <a:spcBef>
                <a:spcPct val="20000"/>
              </a:spcBef>
              <a:buFontTx/>
              <a:buChar char="•"/>
            </a:pPr>
            <a:r>
              <a:rPr lang="en-GB" dirty="0">
                <a:solidFill>
                  <a:srgbClr val="008000"/>
                </a:solidFill>
              </a:rPr>
              <a:t>But actually a lot of it should be the bare disc!</a:t>
            </a:r>
          </a:p>
          <a:p>
            <a:pPr marL="342900" indent="-342900" algn="l">
              <a:lnSpc>
                <a:spcPct val="90000"/>
              </a:lnSpc>
              <a:spcBef>
                <a:spcPct val="20000"/>
              </a:spcBef>
              <a:buFontTx/>
              <a:buChar char="•"/>
            </a:pPr>
            <a:r>
              <a:rPr lang="en-GB" dirty="0">
                <a:solidFill>
                  <a:srgbClr val="008000"/>
                </a:solidFill>
              </a:rPr>
              <a:t>Plus a little bit of soft </a:t>
            </a:r>
            <a:r>
              <a:rPr lang="en-GB" dirty="0" err="1">
                <a:solidFill>
                  <a:srgbClr val="008000"/>
                </a:solidFill>
              </a:rPr>
              <a:t>comptonisation</a:t>
            </a:r>
            <a:r>
              <a:rPr lang="en-GB" dirty="0">
                <a:solidFill>
                  <a:srgbClr val="008000"/>
                </a:solidFill>
              </a:rPr>
              <a:t> </a:t>
            </a:r>
            <a:r>
              <a:rPr lang="en-GB" dirty="0" smtClean="0">
                <a:solidFill>
                  <a:srgbClr val="008000"/>
                </a:solidFill>
              </a:rPr>
              <a:t>!</a:t>
            </a:r>
          </a:p>
          <a:p>
            <a:pPr marL="342900" indent="-342900" algn="l">
              <a:lnSpc>
                <a:spcPct val="90000"/>
              </a:lnSpc>
              <a:spcBef>
                <a:spcPct val="20000"/>
              </a:spcBef>
              <a:buFontTx/>
              <a:buChar char="•"/>
            </a:pPr>
            <a:r>
              <a:rPr lang="en-GB" dirty="0">
                <a:solidFill>
                  <a:srgbClr val="008000"/>
                </a:solidFill>
              </a:rPr>
              <a:t>Again variability says it’s a separate component to the power law (Middleton et al 2010</a:t>
            </a:r>
            <a:r>
              <a:rPr lang="en-GB" dirty="0" smtClean="0">
                <a:solidFill>
                  <a:srgbClr val="008000"/>
                </a:solidFill>
              </a:rPr>
              <a: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More like disc dominated black holes  </a:t>
            </a:r>
          </a:p>
        </p:txBody>
      </p:sp>
      <p:sp>
        <p:nvSpPr>
          <p:cNvPr id="16388" name="Text Box 5"/>
          <p:cNvSpPr txBox="1">
            <a:spLocks noChangeArrowheads="1"/>
          </p:cNvSpPr>
          <p:nvPr/>
        </p:nvSpPr>
        <p:spPr bwMode="auto">
          <a:xfrm>
            <a:off x="5572125" y="1417638"/>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Davis, Jin, </a:t>
            </a:r>
            <a:r>
              <a:rPr lang="en-GB" sz="1600" i="0" dirty="0" err="1">
                <a:solidFill>
                  <a:srgbClr val="008000"/>
                </a:solidFill>
              </a:rPr>
              <a:t>Blaes</a:t>
            </a:r>
            <a:r>
              <a:rPr lang="en-GB" sz="1600" i="0" dirty="0">
                <a:solidFill>
                  <a:srgbClr val="008000"/>
                </a:solidFill>
              </a:rPr>
              <a:t> Ward 2011</a:t>
            </a:r>
            <a:endParaRPr lang="en-US" sz="1600" i="0" dirty="0">
              <a:solidFill>
                <a:srgbClr val="008000"/>
              </a:solidFill>
            </a:endParaRPr>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38" y="1801813"/>
            <a:ext cx="4478337" cy="43195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4775" y="174625"/>
            <a:ext cx="8897938" cy="1143000"/>
          </a:xfrm>
        </p:spPr>
        <p:txBody>
          <a:bodyPr/>
          <a:lstStyle/>
          <a:p>
            <a:r>
              <a:rPr lang="en-GB" b="1" dirty="0" smtClean="0">
                <a:solidFill>
                  <a:srgbClr val="008000"/>
                </a:solidFill>
              </a:rPr>
              <a:t>Disc spectra from 10</a:t>
            </a:r>
            <a:r>
              <a:rPr lang="en-GB" b="1" baseline="30000" dirty="0" smtClean="0">
                <a:solidFill>
                  <a:srgbClr val="008000"/>
                </a:solidFill>
              </a:rPr>
              <a:t>6</a:t>
            </a:r>
            <a:r>
              <a:rPr lang="en-GB" b="1" dirty="0" smtClean="0">
                <a:solidFill>
                  <a:srgbClr val="008000"/>
                </a:solidFill>
              </a:rPr>
              <a:t> M L/</a:t>
            </a:r>
            <a:r>
              <a:rPr lang="en-GB" b="1" dirty="0" err="1" smtClean="0">
                <a:solidFill>
                  <a:srgbClr val="008000"/>
                </a:solidFill>
              </a:rPr>
              <a:t>L</a:t>
            </a:r>
            <a:r>
              <a:rPr lang="en-GB" b="1" baseline="-25000" dirty="0" err="1" smtClean="0">
                <a:solidFill>
                  <a:srgbClr val="008000"/>
                </a:solidFill>
              </a:rPr>
              <a:t>Edd</a:t>
            </a:r>
            <a:r>
              <a:rPr lang="en-GB" b="1" dirty="0" smtClean="0">
                <a:solidFill>
                  <a:srgbClr val="008000"/>
                </a:solidFill>
              </a:rPr>
              <a:t> ~1</a:t>
            </a:r>
          </a:p>
        </p:txBody>
      </p:sp>
      <p:sp>
        <p:nvSpPr>
          <p:cNvPr id="16388" name="Text Box 5"/>
          <p:cNvSpPr txBox="1">
            <a:spLocks noChangeArrowheads="1"/>
          </p:cNvSpPr>
          <p:nvPr/>
        </p:nvSpPr>
        <p:spPr bwMode="auto">
          <a:xfrm>
            <a:off x="5572125" y="1417638"/>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Davis, Jin, </a:t>
            </a:r>
            <a:r>
              <a:rPr lang="en-GB" sz="1600" i="0" dirty="0" err="1">
                <a:solidFill>
                  <a:srgbClr val="008000"/>
                </a:solidFill>
              </a:rPr>
              <a:t>Blaes</a:t>
            </a:r>
            <a:r>
              <a:rPr lang="en-GB" sz="1600" i="0" dirty="0">
                <a:solidFill>
                  <a:srgbClr val="008000"/>
                </a:solidFill>
              </a:rPr>
              <a:t> Ward 2011</a:t>
            </a:r>
            <a:endParaRPr lang="en-US" sz="1600" i="0" dirty="0">
              <a:solidFill>
                <a:srgbClr val="008000"/>
              </a:solidFill>
            </a:endParaRPr>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38" y="1801813"/>
            <a:ext cx="4478337" cy="43195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bwMode="auto">
          <a:xfrm>
            <a:off x="4933950" y="276225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Freeform 8"/>
          <p:cNvSpPr/>
          <p:nvPr/>
        </p:nvSpPr>
        <p:spPr bwMode="auto">
          <a:xfrm>
            <a:off x="4895850" y="28575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4914900" y="28575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4876800" y="30480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Freeform 9"/>
          <p:cNvSpPr/>
          <p:nvPr/>
        </p:nvSpPr>
        <p:spPr bwMode="auto">
          <a:xfrm>
            <a:off x="4914900" y="30099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104775" y="2147888"/>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Enormous </a:t>
            </a:r>
            <a:r>
              <a:rPr lang="en-GB" dirty="0">
                <a:solidFill>
                  <a:srgbClr val="008000"/>
                </a:solidFill>
              </a:rPr>
              <a:t>soft excess in REJ1034</a:t>
            </a:r>
          </a:p>
          <a:p>
            <a:pPr marL="342900" indent="-342900" algn="l">
              <a:lnSpc>
                <a:spcPct val="90000"/>
              </a:lnSpc>
              <a:spcBef>
                <a:spcPct val="20000"/>
              </a:spcBef>
              <a:buFontTx/>
              <a:buChar char="•"/>
            </a:pPr>
            <a:r>
              <a:rPr lang="en-GB" dirty="0">
                <a:solidFill>
                  <a:srgbClr val="008000"/>
                </a:solidFill>
              </a:rPr>
              <a:t>But actually a lot of it should be the bare disc!</a:t>
            </a:r>
          </a:p>
          <a:p>
            <a:pPr marL="342900" indent="-342900" algn="l">
              <a:lnSpc>
                <a:spcPct val="90000"/>
              </a:lnSpc>
              <a:spcBef>
                <a:spcPct val="20000"/>
              </a:spcBef>
              <a:buFontTx/>
              <a:buChar char="•"/>
            </a:pPr>
            <a:r>
              <a:rPr lang="en-GB" dirty="0">
                <a:solidFill>
                  <a:srgbClr val="008000"/>
                </a:solidFill>
              </a:rPr>
              <a:t>Plus a little bit of soft </a:t>
            </a:r>
            <a:r>
              <a:rPr lang="en-GB" dirty="0" err="1">
                <a:solidFill>
                  <a:srgbClr val="008000"/>
                </a:solidFill>
              </a:rPr>
              <a:t>comptonisation</a:t>
            </a:r>
            <a:r>
              <a:rPr lang="en-GB" dirty="0">
                <a:solidFill>
                  <a:srgbClr val="008000"/>
                </a:solidFill>
              </a:rPr>
              <a:t> </a:t>
            </a:r>
            <a:r>
              <a:rPr lang="en-GB" dirty="0" smtClean="0">
                <a:solidFill>
                  <a:srgbClr val="008000"/>
                </a:solidFill>
              </a:rPr>
              <a:t>!</a:t>
            </a:r>
          </a:p>
          <a:p>
            <a:pPr marL="342900" indent="-342900" algn="l">
              <a:lnSpc>
                <a:spcPct val="90000"/>
              </a:lnSpc>
              <a:spcBef>
                <a:spcPct val="20000"/>
              </a:spcBef>
              <a:buFontTx/>
              <a:buChar char="•"/>
            </a:pPr>
            <a:r>
              <a:rPr lang="en-GB" dirty="0">
                <a:solidFill>
                  <a:srgbClr val="008000"/>
                </a:solidFill>
              </a:rPr>
              <a:t>Again variability says it’s a separate component to the power law (Middleton et al 2010</a:t>
            </a:r>
            <a:r>
              <a:rPr lang="en-GB" dirty="0" smtClean="0">
                <a:solidFill>
                  <a:srgbClr val="008000"/>
                </a:solidFill>
              </a:rPr>
              <a: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More like disc dominated black holes  </a:t>
            </a:r>
          </a:p>
        </p:txBody>
      </p:sp>
    </p:spTree>
    <p:extLst>
      <p:ext uri="{BB962C8B-B14F-4D97-AF65-F5344CB8AC3E}">
        <p14:creationId xmlns:p14="http://schemas.microsoft.com/office/powerpoint/2010/main" val="1912168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a:t>
            </a:r>
            <a:r>
              <a:rPr lang="en-GB" dirty="0" smtClean="0">
                <a:solidFill>
                  <a:srgbClr val="008000"/>
                </a:solidFill>
              </a:rPr>
              <a:t>energy </a:t>
            </a:r>
            <a:r>
              <a:rPr lang="en-GB" dirty="0" err="1" smtClean="0">
                <a:solidFill>
                  <a:srgbClr val="008000"/>
                </a:solidFill>
              </a:rPr>
              <a:t>thermalises</a:t>
            </a:r>
            <a:r>
              <a:rPr lang="en-GB" dirty="0" smtClean="0">
                <a:solidFill>
                  <a:srgbClr val="008000"/>
                </a:solidFill>
              </a:rPr>
              <a:t> in optically thick disc structure </a:t>
            </a:r>
          </a:p>
          <a:p>
            <a:pPr marL="342900" indent="-342900" algn="l">
              <a:spcBef>
                <a:spcPct val="20000"/>
              </a:spcBef>
              <a:buFontTx/>
              <a:buChar char="•"/>
            </a:pPr>
            <a:r>
              <a:rPr lang="en-GB" dirty="0" smtClean="0">
                <a:solidFill>
                  <a:srgbClr val="008000"/>
                </a:solidFill>
              </a:rPr>
              <a:t>A few energetic (</a:t>
            </a:r>
            <a:r>
              <a:rPr lang="en-GB" dirty="0" err="1" smtClean="0">
                <a:solidFill>
                  <a:srgbClr val="008000"/>
                </a:solidFill>
              </a:rPr>
              <a:t>nonthermal</a:t>
            </a:r>
            <a:r>
              <a:rPr lang="en-GB" dirty="0" smtClean="0">
                <a:solidFill>
                  <a:srgbClr val="008000"/>
                </a:solidFill>
              </a:rPr>
              <a:t>-hybrid) electrons </a:t>
            </a:r>
            <a:r>
              <a:rPr lang="en-GB" dirty="0">
                <a:solidFill>
                  <a:srgbClr val="008000"/>
                </a:solidFill>
              </a:rPr>
              <a:t>Compton </a:t>
            </a:r>
            <a:r>
              <a:rPr lang="en-GB" dirty="0" err="1">
                <a:solidFill>
                  <a:srgbClr val="008000"/>
                </a:solidFill>
              </a:rPr>
              <a:t>upscatter</a:t>
            </a:r>
            <a:r>
              <a:rPr lang="en-GB" dirty="0">
                <a:solidFill>
                  <a:srgbClr val="008000"/>
                </a:solidFill>
              </a:rPr>
              <a:t> photons from </a:t>
            </a:r>
            <a:r>
              <a:rPr lang="en-GB" dirty="0" smtClean="0">
                <a:solidFill>
                  <a:srgbClr val="008000"/>
                </a:solidFill>
              </a:rPr>
              <a:t>disc </a:t>
            </a:r>
            <a:r>
              <a:rPr lang="en-GB" dirty="0" err="1" smtClean="0">
                <a:solidFill>
                  <a:srgbClr val="008000"/>
                </a:solidFill>
              </a:rPr>
              <a:t>Lh</a:t>
            </a:r>
            <a:r>
              <a:rPr lang="en-GB" dirty="0" smtClean="0">
                <a:solidFill>
                  <a:srgbClr val="008000"/>
                </a:solidFill>
              </a:rPr>
              <a:t>&lt;&lt;</a:t>
            </a:r>
            <a:r>
              <a:rPr lang="en-GB" dirty="0" err="1" smtClean="0">
                <a:solidFill>
                  <a:srgbClr val="008000"/>
                </a:solidFill>
              </a:rPr>
              <a:t>Ls</a:t>
            </a:r>
            <a:endParaRPr lang="en-GB" dirty="0" smtClean="0">
              <a:solidFill>
                <a:srgbClr val="008000"/>
              </a:solidFill>
            </a:endParaRPr>
          </a:p>
          <a:p>
            <a:pPr marL="342900" indent="-342900" algn="l">
              <a:spcBef>
                <a:spcPct val="20000"/>
              </a:spcBef>
              <a:buFontTx/>
              <a:buChar char="•"/>
            </a:pPr>
            <a:r>
              <a:rPr lang="en-GB" dirty="0" smtClean="0">
                <a:solidFill>
                  <a:srgbClr val="008000"/>
                </a:solidFill>
              </a:rPr>
              <a:t>Maybe B field (MRI) bubbling up (buoyant) an reconnecting (dissipating energy) above the disc patchy and/or </a:t>
            </a:r>
            <a:r>
              <a:rPr lang="en-GB" dirty="0" smtClean="0">
                <a:solidFill>
                  <a:srgbClr val="008000"/>
                </a:solidFill>
                <a:latin typeface="Symbol" pitchFamily="18" charset="2"/>
              </a:rPr>
              <a:t>t</a:t>
            </a:r>
            <a:r>
              <a:rPr lang="en-GB" dirty="0" smtClean="0">
                <a:solidFill>
                  <a:srgbClr val="008000"/>
                </a:solidFill>
              </a:rPr>
              <a:t>&lt;&lt;1 </a:t>
            </a:r>
            <a:endParaRPr lang="en-GB" dirty="0">
              <a:solidFill>
                <a:srgbClr val="008000"/>
              </a:solidFill>
            </a:endParaRPr>
          </a:p>
        </p:txBody>
      </p:sp>
      <p:sp>
        <p:nvSpPr>
          <p:cNvPr id="17411"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2"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3" name="Freeform 6"/>
          <p:cNvSpPr>
            <a:spLocks/>
          </p:cNvSpPr>
          <p:nvPr/>
        </p:nvSpPr>
        <p:spPr bwMode="auto">
          <a:xfrm>
            <a:off x="5776913" y="3829050"/>
            <a:ext cx="1262062" cy="1527175"/>
          </a:xfrm>
          <a:custGeom>
            <a:avLst/>
            <a:gdLst>
              <a:gd name="T0" fmla="*/ 0 w 795"/>
              <a:gd name="T1" fmla="*/ 1504950 h 962"/>
              <a:gd name="T2" fmla="*/ 1001712 w 795"/>
              <a:gd name="T3" fmla="*/ 3175 h 962"/>
              <a:gd name="T4" fmla="*/ 1262062 w 795"/>
              <a:gd name="T5" fmla="*/ 1527175 h 962"/>
              <a:gd name="T6" fmla="*/ 0 60000 65536"/>
              <a:gd name="T7" fmla="*/ 0 60000 65536"/>
              <a:gd name="T8" fmla="*/ 0 60000 65536"/>
            </a:gdLst>
            <a:ahLst/>
            <a:cxnLst>
              <a:cxn ang="T6">
                <a:pos x="T0" y="T1"/>
              </a:cxn>
              <a:cxn ang="T7">
                <a:pos x="T2" y="T3"/>
              </a:cxn>
              <a:cxn ang="T8">
                <a:pos x="T4" y="T5"/>
              </a:cxn>
            </a:cxnLst>
            <a:rect l="0" t="0" r="r" b="b"/>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t>Log </a:t>
            </a:r>
            <a:r>
              <a:rPr lang="en-GB" sz="1800" dirty="0">
                <a:latin typeface="Symbol" pitchFamily="18" charset="2"/>
              </a:rPr>
              <a:t>n</a:t>
            </a:r>
          </a:p>
        </p:txBody>
      </p:sp>
      <p:sp>
        <p:nvSpPr>
          <p:cNvPr id="1741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t>Log  </a:t>
            </a:r>
            <a:r>
              <a:rPr lang="en-GB" sz="1800">
                <a:latin typeface="Symbol" pitchFamily="18" charset="2"/>
              </a:rPr>
              <a:t>n</a:t>
            </a:r>
            <a:r>
              <a:rPr lang="en-GB" sz="1800"/>
              <a:t> f(</a:t>
            </a:r>
            <a:r>
              <a:rPr lang="en-GB" sz="1800">
                <a:latin typeface="Symbol" pitchFamily="18" charset="2"/>
              </a:rPr>
              <a:t>n) </a:t>
            </a:r>
          </a:p>
        </p:txBody>
      </p:sp>
      <p:sp>
        <p:nvSpPr>
          <p:cNvPr id="1741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7" name="AutoShape 37"/>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 name="AutoShape 38"/>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AutoShape 39"/>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0" name="Oval 40"/>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1" name="Rectangle 41"/>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 </a:t>
            </a:r>
            <a:r>
              <a:rPr lang="en-GB" sz="4400" b="1" dirty="0" smtClean="0">
                <a:solidFill>
                  <a:srgbClr val="008000"/>
                </a:solidFill>
              </a:rPr>
              <a:t>Disc dominated spectra</a:t>
            </a:r>
            <a:endParaRPr lang="en-GB" sz="4400" b="1" dirty="0">
              <a:solidFill>
                <a:srgbClr val="008000"/>
              </a:solidFill>
            </a:endParaRPr>
          </a:p>
        </p:txBody>
      </p:sp>
      <p:grpSp>
        <p:nvGrpSpPr>
          <p:cNvPr id="14" name="Group 29"/>
          <p:cNvGrpSpPr>
            <a:grpSpLocks/>
          </p:cNvGrpSpPr>
          <p:nvPr/>
        </p:nvGrpSpPr>
        <p:grpSpPr bwMode="auto">
          <a:xfrm>
            <a:off x="6956742" y="1704881"/>
            <a:ext cx="227012" cy="457200"/>
            <a:chOff x="843" y="2880"/>
            <a:chExt cx="216" cy="576"/>
          </a:xfrm>
        </p:grpSpPr>
        <p:sp>
          <p:nvSpPr>
            <p:cNvPr id="15" name="Freeform 3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660066"/>
                </a:gs>
                <a:gs pos="100000">
                  <a:srgbClr val="FFFFFF"/>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Freeform 3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660066"/>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7" name="Group 32"/>
          <p:cNvGrpSpPr>
            <a:grpSpLocks/>
          </p:cNvGrpSpPr>
          <p:nvPr/>
        </p:nvGrpSpPr>
        <p:grpSpPr bwMode="auto">
          <a:xfrm>
            <a:off x="7355204" y="2162081"/>
            <a:ext cx="227013" cy="457200"/>
            <a:chOff x="843" y="2880"/>
            <a:chExt cx="216" cy="576"/>
          </a:xfrm>
        </p:grpSpPr>
        <p:sp>
          <p:nvSpPr>
            <p:cNvPr id="18" name="Freeform 3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660066"/>
                </a:gs>
                <a:gs pos="100000">
                  <a:srgbClr val="FFFFFF"/>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Freeform 3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660066"/>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0" name="Group 35"/>
          <p:cNvGrpSpPr>
            <a:grpSpLocks/>
          </p:cNvGrpSpPr>
          <p:nvPr/>
        </p:nvGrpSpPr>
        <p:grpSpPr bwMode="auto">
          <a:xfrm>
            <a:off x="6131242" y="1733456"/>
            <a:ext cx="227012" cy="457200"/>
            <a:chOff x="843" y="2880"/>
            <a:chExt cx="216" cy="576"/>
          </a:xfrm>
        </p:grpSpPr>
        <p:sp>
          <p:nvSpPr>
            <p:cNvPr id="21" name="Freeform 3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660066"/>
                </a:gs>
                <a:gs pos="100000">
                  <a:srgbClr val="FFFFFF"/>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Freeform 3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660066"/>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3" name="Group 38"/>
          <p:cNvGrpSpPr>
            <a:grpSpLocks/>
          </p:cNvGrpSpPr>
          <p:nvPr/>
        </p:nvGrpSpPr>
        <p:grpSpPr bwMode="auto">
          <a:xfrm>
            <a:off x="6210617" y="2016031"/>
            <a:ext cx="227012" cy="457200"/>
            <a:chOff x="843" y="2880"/>
            <a:chExt cx="216" cy="576"/>
          </a:xfrm>
        </p:grpSpPr>
        <p:sp>
          <p:nvSpPr>
            <p:cNvPr id="24" name="Freeform 3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660066"/>
                </a:gs>
                <a:gs pos="100000">
                  <a:srgbClr val="FFFFFF"/>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Freeform 4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660066"/>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6" name="Freeform 7"/>
          <p:cNvSpPr>
            <a:spLocks/>
          </p:cNvSpPr>
          <p:nvPr/>
        </p:nvSpPr>
        <p:spPr bwMode="auto">
          <a:xfrm>
            <a:off x="6305550" y="4867259"/>
            <a:ext cx="2448063" cy="673117"/>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 name="connsiteX0" fmla="*/ 0 w 10000"/>
              <a:gd name="connsiteY0" fmla="*/ 8193 h 8193"/>
              <a:gd name="connsiteX1" fmla="*/ 1735 w 10000"/>
              <a:gd name="connsiteY1" fmla="*/ 3379 h 8193"/>
              <a:gd name="connsiteX2" fmla="*/ 8130 w 10000"/>
              <a:gd name="connsiteY2" fmla="*/ 3315 h 8193"/>
              <a:gd name="connsiteX3" fmla="*/ 8986 w 10000"/>
              <a:gd name="connsiteY3" fmla="*/ 337 h 8193"/>
              <a:gd name="connsiteX4" fmla="*/ 10000 w 10000"/>
              <a:gd name="connsiteY4" fmla="*/ 7731 h 8193"/>
              <a:gd name="connsiteX0" fmla="*/ 0 w 10000"/>
              <a:gd name="connsiteY0" fmla="*/ 9968 h 9968"/>
              <a:gd name="connsiteX1" fmla="*/ 1735 w 10000"/>
              <a:gd name="connsiteY1" fmla="*/ 4092 h 9968"/>
              <a:gd name="connsiteX2" fmla="*/ 8130 w 10000"/>
              <a:gd name="connsiteY2" fmla="*/ 4014 h 9968"/>
              <a:gd name="connsiteX3" fmla="*/ 8986 w 10000"/>
              <a:gd name="connsiteY3" fmla="*/ 379 h 9968"/>
              <a:gd name="connsiteX4" fmla="*/ 10000 w 10000"/>
              <a:gd name="connsiteY4" fmla="*/ 9404 h 9968"/>
              <a:gd name="connsiteX0" fmla="*/ 0 w 12074"/>
              <a:gd name="connsiteY0" fmla="*/ 6437 h 6437"/>
              <a:gd name="connsiteX1" fmla="*/ 1735 w 12074"/>
              <a:gd name="connsiteY1" fmla="*/ 542 h 6437"/>
              <a:gd name="connsiteX2" fmla="*/ 8130 w 12074"/>
              <a:gd name="connsiteY2" fmla="*/ 464 h 6437"/>
              <a:gd name="connsiteX3" fmla="*/ 12029 w 12074"/>
              <a:gd name="connsiteY3" fmla="*/ 2287 h 6437"/>
              <a:gd name="connsiteX4" fmla="*/ 10000 w 12074"/>
              <a:gd name="connsiteY4" fmla="*/ 5871 h 6437"/>
              <a:gd name="connsiteX0" fmla="*/ 0 w 10645"/>
              <a:gd name="connsiteY0" fmla="*/ 9999 h 13515"/>
              <a:gd name="connsiteX1" fmla="*/ 1437 w 10645"/>
              <a:gd name="connsiteY1" fmla="*/ 841 h 13515"/>
              <a:gd name="connsiteX2" fmla="*/ 6733 w 10645"/>
              <a:gd name="connsiteY2" fmla="*/ 720 h 13515"/>
              <a:gd name="connsiteX3" fmla="*/ 9963 w 10645"/>
              <a:gd name="connsiteY3" fmla="*/ 3552 h 13515"/>
              <a:gd name="connsiteX4" fmla="*/ 10645 w 10645"/>
              <a:gd name="connsiteY4" fmla="*/ 13515 h 13515"/>
              <a:gd name="connsiteX0" fmla="*/ 0 w 10645"/>
              <a:gd name="connsiteY0" fmla="*/ 10137 h 13653"/>
              <a:gd name="connsiteX1" fmla="*/ 1437 w 10645"/>
              <a:gd name="connsiteY1" fmla="*/ 979 h 13653"/>
              <a:gd name="connsiteX2" fmla="*/ 6891 w 10645"/>
              <a:gd name="connsiteY2" fmla="*/ 565 h 13653"/>
              <a:gd name="connsiteX3" fmla="*/ 9963 w 10645"/>
              <a:gd name="connsiteY3" fmla="*/ 3690 h 13653"/>
              <a:gd name="connsiteX4" fmla="*/ 10645 w 10645"/>
              <a:gd name="connsiteY4" fmla="*/ 13653 h 13653"/>
              <a:gd name="connsiteX0" fmla="*/ 0 w 9963"/>
              <a:gd name="connsiteY0" fmla="*/ 10137 h 10137"/>
              <a:gd name="connsiteX1" fmla="*/ 1437 w 9963"/>
              <a:gd name="connsiteY1" fmla="*/ 979 h 10137"/>
              <a:gd name="connsiteX2" fmla="*/ 6891 w 9963"/>
              <a:gd name="connsiteY2" fmla="*/ 565 h 10137"/>
              <a:gd name="connsiteX3" fmla="*/ 9963 w 9963"/>
              <a:gd name="connsiteY3" fmla="*/ 3690 h 10137"/>
              <a:gd name="connsiteX0" fmla="*/ 0 w 10158"/>
              <a:gd name="connsiteY0" fmla="*/ 9984 h 9984"/>
              <a:gd name="connsiteX1" fmla="*/ 1442 w 10158"/>
              <a:gd name="connsiteY1" fmla="*/ 950 h 9984"/>
              <a:gd name="connsiteX2" fmla="*/ 6917 w 10158"/>
              <a:gd name="connsiteY2" fmla="*/ 541 h 9984"/>
              <a:gd name="connsiteX3" fmla="*/ 10158 w 10158"/>
              <a:gd name="connsiteY3" fmla="*/ 3335 h 9984"/>
              <a:gd name="connsiteX0" fmla="*/ 0 w 10000"/>
              <a:gd name="connsiteY0" fmla="*/ 10000 h 10000"/>
              <a:gd name="connsiteX1" fmla="*/ 1420 w 10000"/>
              <a:gd name="connsiteY1" fmla="*/ 952 h 10000"/>
              <a:gd name="connsiteX2" fmla="*/ 6809 w 10000"/>
              <a:gd name="connsiteY2" fmla="*/ 542 h 10000"/>
              <a:gd name="connsiteX3" fmla="*/ 10000 w 10000"/>
              <a:gd name="connsiteY3" fmla="*/ 3340 h 10000"/>
              <a:gd name="connsiteX0" fmla="*/ 0 w 10000"/>
              <a:gd name="connsiteY0" fmla="*/ 9506 h 9506"/>
              <a:gd name="connsiteX1" fmla="*/ 1420 w 10000"/>
              <a:gd name="connsiteY1" fmla="*/ 458 h 9506"/>
              <a:gd name="connsiteX2" fmla="*/ 6809 w 10000"/>
              <a:gd name="connsiteY2" fmla="*/ 1496 h 9506"/>
              <a:gd name="connsiteX3" fmla="*/ 10000 w 10000"/>
              <a:gd name="connsiteY3" fmla="*/ 2846 h 9506"/>
              <a:gd name="connsiteX0" fmla="*/ 0 w 10000"/>
              <a:gd name="connsiteY0" fmla="*/ 10052 h 10052"/>
              <a:gd name="connsiteX1" fmla="*/ 1420 w 10000"/>
              <a:gd name="connsiteY1" fmla="*/ 534 h 10052"/>
              <a:gd name="connsiteX2" fmla="*/ 6809 w 10000"/>
              <a:gd name="connsiteY2" fmla="*/ 1626 h 10052"/>
              <a:gd name="connsiteX3" fmla="*/ 10000 w 10000"/>
              <a:gd name="connsiteY3" fmla="*/ 5178 h 10052"/>
              <a:gd name="connsiteX0" fmla="*/ 0 w 10000"/>
              <a:gd name="connsiteY0" fmla="*/ 10052 h 10052"/>
              <a:gd name="connsiteX1" fmla="*/ 1420 w 10000"/>
              <a:gd name="connsiteY1" fmla="*/ 534 h 10052"/>
              <a:gd name="connsiteX2" fmla="*/ 6809 w 10000"/>
              <a:gd name="connsiteY2" fmla="*/ 1626 h 10052"/>
              <a:gd name="connsiteX3" fmla="*/ 10000 w 10000"/>
              <a:gd name="connsiteY3" fmla="*/ 5178 h 10052"/>
              <a:gd name="connsiteX0" fmla="*/ 0 w 10000"/>
              <a:gd name="connsiteY0" fmla="*/ 10645 h 10645"/>
              <a:gd name="connsiteX1" fmla="*/ 1420 w 10000"/>
              <a:gd name="connsiteY1" fmla="*/ 1127 h 10645"/>
              <a:gd name="connsiteX2" fmla="*/ 4941 w 10000"/>
              <a:gd name="connsiteY2" fmla="*/ 696 h 10645"/>
              <a:gd name="connsiteX3" fmla="*/ 10000 w 10000"/>
              <a:gd name="connsiteY3" fmla="*/ 5771 h 10645"/>
              <a:gd name="connsiteX0" fmla="*/ 0 w 10000"/>
              <a:gd name="connsiteY0" fmla="*/ 10762 h 10762"/>
              <a:gd name="connsiteX1" fmla="*/ 1420 w 10000"/>
              <a:gd name="connsiteY1" fmla="*/ 1244 h 10762"/>
              <a:gd name="connsiteX2" fmla="*/ 4941 w 10000"/>
              <a:gd name="connsiteY2" fmla="*/ 813 h 10762"/>
              <a:gd name="connsiteX3" fmla="*/ 10000 w 10000"/>
              <a:gd name="connsiteY3" fmla="*/ 5888 h 10762"/>
            </a:gdLst>
            <a:ahLst/>
            <a:cxnLst>
              <a:cxn ang="0">
                <a:pos x="connsiteX0" y="connsiteY0"/>
              </a:cxn>
              <a:cxn ang="0">
                <a:pos x="connsiteX1" y="connsiteY1"/>
              </a:cxn>
              <a:cxn ang="0">
                <a:pos x="connsiteX2" y="connsiteY2"/>
              </a:cxn>
              <a:cxn ang="0">
                <a:pos x="connsiteX3" y="connsiteY3"/>
              </a:cxn>
            </a:cxnLst>
            <a:rect l="l" t="t" r="r" b="b"/>
            <a:pathLst>
              <a:path w="10000" h="10762">
                <a:moveTo>
                  <a:pt x="0" y="10762"/>
                </a:moveTo>
                <a:cubicBezTo>
                  <a:pt x="226" y="9187"/>
                  <a:pt x="597" y="2902"/>
                  <a:pt x="1420" y="1244"/>
                </a:cubicBezTo>
                <a:cubicBezTo>
                  <a:pt x="2244" y="-414"/>
                  <a:pt x="3511" y="-266"/>
                  <a:pt x="4941" y="813"/>
                </a:cubicBezTo>
                <a:cubicBezTo>
                  <a:pt x="6371" y="1892"/>
                  <a:pt x="8955" y="5051"/>
                  <a:pt x="10000" y="5888"/>
                </a:cubicBezTo>
              </a:path>
            </a:pathLst>
          </a:cu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AutoShape 10"/>
          <p:cNvSpPr>
            <a:spLocks noChangeArrowheads="1"/>
          </p:cNvSpPr>
          <p:nvPr/>
        </p:nvSpPr>
        <p:spPr bwMode="auto">
          <a:xfrm>
            <a:off x="361950" y="5657850"/>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 name="Oval 40"/>
          <p:cNvSpPr>
            <a:spLocks noChangeArrowheads="1"/>
          </p:cNvSpPr>
          <p:nvPr/>
        </p:nvSpPr>
        <p:spPr bwMode="auto">
          <a:xfrm>
            <a:off x="2236788" y="6088063"/>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Cloud 1"/>
          <p:cNvSpPr/>
          <p:nvPr/>
        </p:nvSpPr>
        <p:spPr bwMode="auto">
          <a:xfrm>
            <a:off x="1447800" y="5699125"/>
            <a:ext cx="1809750" cy="879475"/>
          </a:xfrm>
          <a:prstGeom prst="cloud">
            <a:avLst/>
          </a:prstGeom>
          <a:solidFill>
            <a:srgbClr val="CCECFF">
              <a:alpha val="60000"/>
            </a:srgb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980215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4648200" y="1273175"/>
            <a:ext cx="4310063" cy="541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dirty="0">
              <a:solidFill>
                <a:srgbClr val="000000"/>
              </a:solidFill>
            </a:endParaRPr>
          </a:p>
        </p:txBody>
      </p:sp>
      <p:sp>
        <p:nvSpPr>
          <p:cNvPr id="17411" name="Title 1"/>
          <p:cNvSpPr>
            <a:spLocks noGrp="1"/>
          </p:cNvSpPr>
          <p:nvPr>
            <p:ph type="title"/>
          </p:nvPr>
        </p:nvSpPr>
        <p:spPr>
          <a:xfrm>
            <a:off x="104775" y="174625"/>
            <a:ext cx="8897938" cy="1143000"/>
          </a:xfrm>
        </p:spPr>
        <p:txBody>
          <a:bodyPr/>
          <a:lstStyle/>
          <a:p>
            <a:r>
              <a:rPr lang="en-GB" b="1" dirty="0" smtClean="0">
                <a:solidFill>
                  <a:srgbClr val="008000"/>
                </a:solidFill>
              </a:rPr>
              <a:t>Models conserving energy!! </a:t>
            </a:r>
          </a:p>
        </p:txBody>
      </p:sp>
      <p:sp>
        <p:nvSpPr>
          <p:cNvPr id="17412" name="Rectangle 2"/>
          <p:cNvSpPr>
            <a:spLocks noChangeArrowheads="1"/>
          </p:cNvSpPr>
          <p:nvPr/>
        </p:nvSpPr>
        <p:spPr bwMode="auto">
          <a:xfrm>
            <a:off x="104775" y="1408113"/>
            <a:ext cx="42354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a:solidFill>
                  <a:srgbClr val="008000"/>
                </a:solidFill>
              </a:rPr>
              <a:t>Lopt</a:t>
            </a:r>
            <a:r>
              <a:rPr lang="en-GB" dirty="0">
                <a:solidFill>
                  <a:srgbClr val="008000"/>
                </a:solidFill>
              </a:rPr>
              <a:t>  </a:t>
            </a:r>
            <a:r>
              <a:rPr lang="en-GB" dirty="0">
                <a:solidFill>
                  <a:srgbClr val="008000"/>
                </a:solidFill>
                <a:sym typeface="Symbol" pitchFamily="18" charset="2"/>
              </a:rPr>
              <a:t></a:t>
            </a:r>
            <a:r>
              <a:rPr lang="en-GB" dirty="0">
                <a:solidFill>
                  <a:srgbClr val="008000"/>
                </a:solidFill>
              </a:rPr>
              <a:t>M </a:t>
            </a:r>
            <a:r>
              <a:rPr lang="en-GB" dirty="0" err="1">
                <a:solidFill>
                  <a:srgbClr val="008000"/>
                </a:solidFill>
              </a:rPr>
              <a:t>Mdot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Know M from optical and </a:t>
            </a:r>
            <a:r>
              <a:rPr lang="en-GB" dirty="0" err="1">
                <a:solidFill>
                  <a:srgbClr val="008000"/>
                </a:solidFill>
              </a:rPr>
              <a:t>H</a:t>
            </a:r>
            <a:r>
              <a:rPr lang="en-GB" dirty="0" err="1">
                <a:solidFill>
                  <a:srgbClr val="008000"/>
                </a:solidFill>
                <a:latin typeface="Symbol" pitchFamily="18" charset="2"/>
              </a:rPr>
              <a:t>b</a:t>
            </a:r>
            <a:endParaRPr lang="en-GB" dirty="0">
              <a:solidFill>
                <a:srgbClr val="008000"/>
              </a:solidFill>
              <a:latin typeface="Symbol" pitchFamily="18" charset="2"/>
            </a:endParaRPr>
          </a:p>
          <a:p>
            <a:pPr marL="342900" indent="-342900" algn="l">
              <a:lnSpc>
                <a:spcPct val="90000"/>
              </a:lnSpc>
              <a:spcBef>
                <a:spcPct val="20000"/>
              </a:spcBef>
              <a:buFontTx/>
              <a:buChar char="•"/>
            </a:pPr>
            <a:r>
              <a:rPr lang="en-GB" dirty="0">
                <a:solidFill>
                  <a:srgbClr val="008000"/>
                </a:solidFill>
              </a:rPr>
              <a:t>Measure </a:t>
            </a:r>
            <a:r>
              <a:rPr lang="en-GB" dirty="0" err="1">
                <a:solidFill>
                  <a:srgbClr val="008000"/>
                </a:solidFill>
              </a:rPr>
              <a:t>Mdot</a:t>
            </a:r>
            <a:r>
              <a:rPr lang="en-GB" dirty="0">
                <a:solidFill>
                  <a:srgbClr val="008000"/>
                </a:solidFill>
              </a:rPr>
              <a:t> from L opt. </a:t>
            </a:r>
            <a:r>
              <a:rPr lang="en-GB" dirty="0" err="1">
                <a:solidFill>
                  <a:srgbClr val="008000"/>
                </a:solidFill>
              </a:rPr>
              <a:t>Lbol</a:t>
            </a:r>
            <a:r>
              <a:rPr lang="en-GB" dirty="0">
                <a:solidFill>
                  <a:srgbClr val="008000"/>
                </a:solidFill>
              </a:rPr>
              <a:t> </a:t>
            </a:r>
            <a:r>
              <a:rPr lang="en-GB" dirty="0">
                <a:solidFill>
                  <a:srgbClr val="008000"/>
                </a:solidFill>
                <a:sym typeface="Symbol" pitchFamily="18" charset="2"/>
              </a:rPr>
              <a:t>= </a:t>
            </a:r>
            <a:r>
              <a:rPr lang="en-GB" dirty="0">
                <a:solidFill>
                  <a:srgbClr val="008000"/>
                </a:solidFill>
                <a:latin typeface="Symbol" pitchFamily="18" charset="2"/>
                <a:sym typeface="Symbol" pitchFamily="18" charset="2"/>
              </a:rPr>
              <a:t>h</a:t>
            </a:r>
            <a:r>
              <a:rPr lang="en-GB" dirty="0">
                <a:solidFill>
                  <a:srgbClr val="008000"/>
                </a:solidFill>
                <a:sym typeface="Symbol" pitchFamily="18" charset="2"/>
              </a:rPr>
              <a:t> </a:t>
            </a:r>
            <a:r>
              <a:rPr lang="en-GB" dirty="0" err="1">
                <a:solidFill>
                  <a:srgbClr val="008000"/>
                </a:solidFill>
              </a:rPr>
              <a:t>Mdot</a:t>
            </a:r>
            <a:r>
              <a:rPr lang="en-GB" dirty="0">
                <a:solidFill>
                  <a:srgbClr val="008000"/>
                </a:solidFill>
              </a:rPr>
              <a:t> c</a:t>
            </a:r>
            <a:r>
              <a:rPr lang="en-GB" baseline="30000" dirty="0">
                <a:solidFill>
                  <a:srgbClr val="008000"/>
                </a:solidFill>
              </a:rPr>
              <a:t>2</a:t>
            </a:r>
          </a:p>
          <a:p>
            <a:pPr marL="342900" indent="-342900" algn="l">
              <a:lnSpc>
                <a:spcPct val="90000"/>
              </a:lnSpc>
              <a:spcBef>
                <a:spcPct val="20000"/>
              </a:spcBef>
              <a:buFontTx/>
              <a:buChar char="•"/>
            </a:pPr>
            <a:r>
              <a:rPr lang="en-GB" dirty="0" err="1">
                <a:solidFill>
                  <a:srgbClr val="008000"/>
                </a:solidFill>
              </a:rPr>
              <a:t>Schwarzchild</a:t>
            </a:r>
            <a:r>
              <a:rPr lang="en-GB" dirty="0">
                <a:solidFill>
                  <a:srgbClr val="008000"/>
                </a:solidFill>
              </a:rPr>
              <a:t> a=0 </a:t>
            </a:r>
            <a:r>
              <a:rPr lang="en-GB" dirty="0">
                <a:solidFill>
                  <a:srgbClr val="008000"/>
                </a:solidFill>
                <a:latin typeface="Symbol" pitchFamily="18" charset="2"/>
              </a:rPr>
              <a:t>h</a:t>
            </a:r>
            <a:r>
              <a:rPr lang="en-GB" dirty="0">
                <a:solidFill>
                  <a:srgbClr val="008000"/>
                </a:solidFill>
              </a:rPr>
              <a:t>=0.0572</a:t>
            </a:r>
          </a:p>
          <a:p>
            <a:pPr marL="342900" indent="-342900" algn="l">
              <a:lnSpc>
                <a:spcPct val="90000"/>
              </a:lnSpc>
              <a:spcBef>
                <a:spcPct val="20000"/>
              </a:spcBef>
              <a:buFontTx/>
              <a:buChar char="•"/>
            </a:pPr>
            <a:r>
              <a:rPr lang="en-GB" dirty="0">
                <a:solidFill>
                  <a:srgbClr val="008000"/>
                </a:solidFill>
              </a:rPr>
              <a:t>If powered by accretion of material through the outer disc then this also makes soft excess and power law tail </a:t>
            </a:r>
          </a:p>
          <a:p>
            <a:pPr marL="342900" indent="-342900" algn="l">
              <a:lnSpc>
                <a:spcPct val="90000"/>
              </a:lnSpc>
              <a:spcBef>
                <a:spcPct val="20000"/>
              </a:spcBef>
              <a:buFontTx/>
              <a:buChar char="•"/>
            </a:pPr>
            <a:r>
              <a:rPr lang="en-GB" dirty="0">
                <a:solidFill>
                  <a:srgbClr val="008000"/>
                </a:solidFill>
              </a:rPr>
              <a:t>Thermal down to </a:t>
            </a:r>
            <a:r>
              <a:rPr lang="en-GB" dirty="0" err="1" smtClean="0">
                <a:solidFill>
                  <a:srgbClr val="008000"/>
                </a:solidFill>
              </a:rPr>
              <a:t>R</a:t>
            </a:r>
            <a:r>
              <a:rPr lang="en-GB" baseline="-25000" dirty="0" err="1" smtClean="0">
                <a:solidFill>
                  <a:srgbClr val="008000"/>
                </a:solidFill>
              </a:rPr>
              <a:t>corona</a:t>
            </a:r>
            <a:r>
              <a:rPr lang="en-GB" dirty="0" smtClean="0">
                <a:solidFill>
                  <a:srgbClr val="008000"/>
                </a:solidFill>
              </a:rPr>
              <a:t> with colour temp correction</a:t>
            </a:r>
          </a:p>
          <a:p>
            <a:pPr marL="342900" indent="-342900" algn="l">
              <a:lnSpc>
                <a:spcPct val="90000"/>
              </a:lnSpc>
              <a:spcBef>
                <a:spcPct val="20000"/>
              </a:spcBef>
              <a:buFontTx/>
              <a:buChar char="•"/>
            </a:pPr>
            <a:r>
              <a:rPr lang="en-GB" dirty="0" err="1">
                <a:solidFill>
                  <a:srgbClr val="008000"/>
                </a:solidFill>
              </a:rPr>
              <a:t>C</a:t>
            </a:r>
            <a:r>
              <a:rPr lang="en-GB" dirty="0" err="1" smtClean="0">
                <a:solidFill>
                  <a:srgbClr val="008000"/>
                </a:solidFill>
              </a:rPr>
              <a:t>omptonised</a:t>
            </a:r>
            <a:r>
              <a:rPr lang="en-GB" dirty="0" smtClean="0">
                <a:solidFill>
                  <a:srgbClr val="008000"/>
                </a:solidFill>
              </a:rPr>
              <a:t>/power </a:t>
            </a:r>
            <a:r>
              <a:rPr lang="en-GB" dirty="0">
                <a:solidFill>
                  <a:srgbClr val="008000"/>
                </a:solidFill>
              </a:rPr>
              <a:t>law after this – XSPEC </a:t>
            </a:r>
            <a:r>
              <a:rPr lang="en-GB" dirty="0" err="1">
                <a:solidFill>
                  <a:srgbClr val="008000"/>
                </a:solidFill>
              </a:rPr>
              <a:t>optxagn</a:t>
            </a:r>
            <a:r>
              <a:rPr lang="en-GB" dirty="0">
                <a:solidFill>
                  <a:srgbClr val="008000"/>
                </a:solidFill>
              </a:rPr>
              <a:t> </a:t>
            </a:r>
            <a:r>
              <a:rPr lang="en-GB" sz="1600" dirty="0">
                <a:solidFill>
                  <a:srgbClr val="008000"/>
                </a:solidFill>
              </a:rPr>
              <a:t>Done et al 2011 </a:t>
            </a:r>
            <a:r>
              <a:rPr lang="en-GB" sz="1600" dirty="0" err="1">
                <a:solidFill>
                  <a:srgbClr val="008000"/>
                </a:solidFill>
              </a:rPr>
              <a:t>cf</a:t>
            </a:r>
            <a:r>
              <a:rPr lang="en-GB" sz="1600" dirty="0">
                <a:solidFill>
                  <a:srgbClr val="008000"/>
                </a:solidFill>
              </a:rPr>
              <a:t>  </a:t>
            </a:r>
            <a:r>
              <a:rPr lang="en-GB" sz="1600" dirty="0" err="1">
                <a:solidFill>
                  <a:srgbClr val="008000"/>
                </a:solidFill>
              </a:rPr>
              <a:t>dkbbfth</a:t>
            </a:r>
            <a:r>
              <a:rPr lang="en-GB" sz="1600" dirty="0">
                <a:solidFill>
                  <a:srgbClr val="008000"/>
                </a:solidFill>
              </a:rPr>
              <a:t> Done &amp; Kubota 2006</a:t>
            </a:r>
            <a:endParaRPr lang="en-US" sz="1600"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17414" name="Oval 102"/>
          <p:cNvSpPr>
            <a:spLocks noChangeArrowheads="1"/>
          </p:cNvSpPr>
          <p:nvPr/>
        </p:nvSpPr>
        <p:spPr bwMode="auto">
          <a:xfrm>
            <a:off x="7888287" y="1658938"/>
            <a:ext cx="636588" cy="1111250"/>
          </a:xfrm>
          <a:prstGeom prst="ellipse">
            <a:avLst/>
          </a:prstGeom>
          <a:gradFill rotWithShape="1">
            <a:gsLst>
              <a:gs pos="0">
                <a:srgbClr val="0066FF">
                  <a:alpha val="39998"/>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p>
            <a:endParaRPr lang="en-US">
              <a:solidFill>
                <a:srgbClr val="000000"/>
              </a:solidFill>
            </a:endParaRPr>
          </a:p>
        </p:txBody>
      </p:sp>
      <p:sp>
        <p:nvSpPr>
          <p:cNvPr id="17415" name="Trapezoid 3"/>
          <p:cNvSpPr>
            <a:spLocks/>
          </p:cNvSpPr>
          <p:nvPr/>
        </p:nvSpPr>
        <p:spPr bwMode="auto">
          <a:xfrm rot="5400000" flipH="1">
            <a:off x="6638131" y="758032"/>
            <a:ext cx="200025" cy="2909888"/>
          </a:xfrm>
          <a:custGeom>
            <a:avLst/>
            <a:gdLst>
              <a:gd name="T0" fmla="*/ 9528 w 360040"/>
              <a:gd name="T1" fmla="*/ 0 h 5040560"/>
              <a:gd name="T2" fmla="*/ 2382 w 360040"/>
              <a:gd name="T3" fmla="*/ 161598 h 5040560"/>
              <a:gd name="T4" fmla="*/ 9528 w 360040"/>
              <a:gd name="T5" fmla="*/ 323196 h 5040560"/>
              <a:gd name="T6" fmla="*/ 16674 w 360040"/>
              <a:gd name="T7" fmla="*/ 161598 h 5040560"/>
              <a:gd name="T8" fmla="*/ 17694720 60000 65536"/>
              <a:gd name="T9" fmla="*/ 11796480 60000 65536"/>
              <a:gd name="T10" fmla="*/ 5898240 60000 65536"/>
              <a:gd name="T11" fmla="*/ 0 60000 65536"/>
              <a:gd name="T12" fmla="*/ 60008 w 360040"/>
              <a:gd name="T13" fmla="*/ 840093 h 5040560"/>
              <a:gd name="T14" fmla="*/ 300032 w 360040"/>
              <a:gd name="T15" fmla="*/ 5040560 h 5040560"/>
            </a:gdLst>
            <a:ahLst/>
            <a:cxnLst>
              <a:cxn ang="T8">
                <a:pos x="T0" y="T1"/>
              </a:cxn>
              <a:cxn ang="T9">
                <a:pos x="T2" y="T3"/>
              </a:cxn>
              <a:cxn ang="T10">
                <a:pos x="T4" y="T5"/>
              </a:cxn>
              <a:cxn ang="T11">
                <a:pos x="T6" y="T7"/>
              </a:cxn>
            </a:cxnLst>
            <a:rect l="T12" t="T13" r="T14" b="T15"/>
            <a:pathLst>
              <a:path w="360040" h="5040560">
                <a:moveTo>
                  <a:pt x="0" y="5040560"/>
                </a:moveTo>
                <a:lnTo>
                  <a:pt x="90010" y="0"/>
                </a:lnTo>
                <a:lnTo>
                  <a:pt x="270030" y="0"/>
                </a:lnTo>
                <a:lnTo>
                  <a:pt x="360040" y="5040560"/>
                </a:lnTo>
                <a:lnTo>
                  <a:pt x="0" y="50405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srgbClr val="000000"/>
              </a:solidFill>
            </a:endParaRPr>
          </a:p>
        </p:txBody>
      </p:sp>
      <p:sp>
        <p:nvSpPr>
          <p:cNvPr id="10" name="Oval 9"/>
          <p:cNvSpPr>
            <a:spLocks noChangeArrowheads="1"/>
          </p:cNvSpPr>
          <p:nvPr/>
        </p:nvSpPr>
        <p:spPr bwMode="auto">
          <a:xfrm flipH="1">
            <a:off x="8275638" y="2073275"/>
            <a:ext cx="249237" cy="239713"/>
          </a:xfrm>
          <a:prstGeom prst="ellipse">
            <a:avLst/>
          </a:prstGeom>
          <a:solidFill>
            <a:schemeClr val="tx1"/>
          </a:solidFill>
          <a:ln w="25400" algn="ctr">
            <a:noFill/>
            <a:round/>
            <a:headEnd/>
            <a:tailEnd/>
          </a:ln>
        </p:spPr>
        <p:txBody>
          <a:bodyPr anchor="ctr"/>
          <a:lstStyle/>
          <a:p>
            <a:pPr fontAlgn="auto">
              <a:spcBef>
                <a:spcPts val="0"/>
              </a:spcBef>
              <a:spcAft>
                <a:spcPts val="0"/>
              </a:spcAft>
              <a:defRPr/>
            </a:pPr>
            <a:endParaRPr lang="en-GB">
              <a:solidFill>
                <a:srgbClr val="FFFFFF"/>
              </a:solidFill>
              <a:latin typeface="Times New Roman"/>
            </a:endParaRPr>
          </a:p>
        </p:txBody>
      </p:sp>
      <p:sp>
        <p:nvSpPr>
          <p:cNvPr id="11" name="Freeform 10"/>
          <p:cNvSpPr/>
          <p:nvPr/>
        </p:nvSpPr>
        <p:spPr>
          <a:xfrm>
            <a:off x="7048500" y="2138363"/>
            <a:ext cx="1144588" cy="144462"/>
          </a:xfrm>
          <a:custGeom>
            <a:avLst/>
            <a:gdLst>
              <a:gd name="connsiteX0" fmla="*/ 19050 w 1133475"/>
              <a:gd name="connsiteY0" fmla="*/ 152400 h 152400"/>
              <a:gd name="connsiteX1" fmla="*/ 0 w 1133475"/>
              <a:gd name="connsiteY1" fmla="*/ 0 h 152400"/>
              <a:gd name="connsiteX2" fmla="*/ 1123950 w 1133475"/>
              <a:gd name="connsiteY2" fmla="*/ 28575 h 152400"/>
              <a:gd name="connsiteX3" fmla="*/ 1133475 w 1133475"/>
              <a:gd name="connsiteY3" fmla="*/ 123825 h 152400"/>
              <a:gd name="connsiteX0" fmla="*/ 0 w 1162050"/>
              <a:gd name="connsiteY0" fmla="*/ 152400 h 152400"/>
              <a:gd name="connsiteX1" fmla="*/ 28575 w 1162050"/>
              <a:gd name="connsiteY1" fmla="*/ 0 h 152400"/>
              <a:gd name="connsiteX2" fmla="*/ 1152525 w 1162050"/>
              <a:gd name="connsiteY2" fmla="*/ 28575 h 152400"/>
              <a:gd name="connsiteX3" fmla="*/ 1162050 w 1162050"/>
              <a:gd name="connsiteY3" fmla="*/ 123825 h 152400"/>
              <a:gd name="connsiteX0" fmla="*/ 0 w 1133475"/>
              <a:gd name="connsiteY0" fmla="*/ 152400 h 152400"/>
              <a:gd name="connsiteX1" fmla="*/ 0 w 1133475"/>
              <a:gd name="connsiteY1" fmla="*/ 0 h 152400"/>
              <a:gd name="connsiteX2" fmla="*/ 1123950 w 1133475"/>
              <a:gd name="connsiteY2" fmla="*/ 28575 h 152400"/>
              <a:gd name="connsiteX3" fmla="*/ 1133475 w 1133475"/>
              <a:gd name="connsiteY3" fmla="*/ 123825 h 152400"/>
              <a:gd name="connsiteX0" fmla="*/ 0 w 1153446"/>
              <a:gd name="connsiteY0" fmla="*/ 152400 h 152400"/>
              <a:gd name="connsiteX1" fmla="*/ 0 w 1153446"/>
              <a:gd name="connsiteY1" fmla="*/ 0 h 152400"/>
              <a:gd name="connsiteX2" fmla="*/ 1153446 w 1153446"/>
              <a:gd name="connsiteY2" fmla="*/ 28575 h 152400"/>
              <a:gd name="connsiteX3" fmla="*/ 1133475 w 1153446"/>
              <a:gd name="connsiteY3" fmla="*/ 123825 h 152400"/>
              <a:gd name="connsiteX0" fmla="*/ 0 w 1154544"/>
              <a:gd name="connsiteY0" fmla="*/ 152400 h 152400"/>
              <a:gd name="connsiteX1" fmla="*/ 0 w 1154544"/>
              <a:gd name="connsiteY1" fmla="*/ 0 h 152400"/>
              <a:gd name="connsiteX2" fmla="*/ 1153446 w 1154544"/>
              <a:gd name="connsiteY2" fmla="*/ 28575 h 152400"/>
              <a:gd name="connsiteX3" fmla="*/ 1154544 w 1154544"/>
              <a:gd name="connsiteY3" fmla="*/ 128038 h 152400"/>
              <a:gd name="connsiteX0" fmla="*/ 0 w 1154544"/>
              <a:gd name="connsiteY0" fmla="*/ 152400 h 152400"/>
              <a:gd name="connsiteX1" fmla="*/ 0 w 1154544"/>
              <a:gd name="connsiteY1" fmla="*/ 0 h 152400"/>
              <a:gd name="connsiteX2" fmla="*/ 1153446 w 1154544"/>
              <a:gd name="connsiteY2" fmla="*/ 28575 h 152400"/>
              <a:gd name="connsiteX3" fmla="*/ 1154544 w 1154544"/>
              <a:gd name="connsiteY3" fmla="*/ 140679 h 152400"/>
              <a:gd name="connsiteX0" fmla="*/ 0 w 1154544"/>
              <a:gd name="connsiteY0" fmla="*/ 143972 h 143972"/>
              <a:gd name="connsiteX1" fmla="*/ 0 w 1154544"/>
              <a:gd name="connsiteY1" fmla="*/ 0 h 143972"/>
              <a:gd name="connsiteX2" fmla="*/ 1153446 w 1154544"/>
              <a:gd name="connsiteY2" fmla="*/ 20147 h 143972"/>
              <a:gd name="connsiteX3" fmla="*/ 1154544 w 1154544"/>
              <a:gd name="connsiteY3" fmla="*/ 132251 h 143972"/>
            </a:gdLst>
            <a:ahLst/>
            <a:cxnLst>
              <a:cxn ang="0">
                <a:pos x="connsiteX0" y="connsiteY0"/>
              </a:cxn>
              <a:cxn ang="0">
                <a:pos x="connsiteX1" y="connsiteY1"/>
              </a:cxn>
              <a:cxn ang="0">
                <a:pos x="connsiteX2" y="connsiteY2"/>
              </a:cxn>
              <a:cxn ang="0">
                <a:pos x="connsiteX3" y="connsiteY3"/>
              </a:cxn>
            </a:cxnLst>
            <a:rect l="l" t="t" r="r" b="b"/>
            <a:pathLst>
              <a:path w="1154544" h="143972">
                <a:moveTo>
                  <a:pt x="0" y="143972"/>
                </a:moveTo>
                <a:lnTo>
                  <a:pt x="0" y="0"/>
                </a:lnTo>
                <a:lnTo>
                  <a:pt x="1153446" y="20147"/>
                </a:lnTo>
                <a:lnTo>
                  <a:pt x="1154544" y="132251"/>
                </a:lnTo>
              </a:path>
            </a:pathLst>
          </a:custGeom>
          <a:solidFill>
            <a:srgbClr val="81FC24"/>
          </a:solidFill>
        </p:spPr>
        <p:style>
          <a:lnRef idx="1">
            <a:schemeClr val="accent1"/>
          </a:lnRef>
          <a:fillRef idx="0">
            <a:schemeClr val="accent1"/>
          </a:fillRef>
          <a:effectRef idx="0">
            <a:schemeClr val="accent1"/>
          </a:effectRef>
          <a:fontRef idx="minor">
            <a:schemeClr val="tx1"/>
          </a:fontRef>
        </p:style>
        <p:txBody>
          <a:bodyPr anchor="ctr"/>
          <a:lstStyle/>
          <a:p>
            <a:pPr>
              <a:defRPr/>
            </a:pPr>
            <a:endParaRPr lang="en-GB">
              <a:solidFill>
                <a:srgbClr val="000000"/>
              </a:solidFill>
            </a:endParaRPr>
          </a:p>
        </p:txBody>
      </p:sp>
      <p:sp>
        <p:nvSpPr>
          <p:cNvPr id="17418" name="TextBox 11"/>
          <p:cNvSpPr txBox="1">
            <a:spLocks noChangeArrowheads="1"/>
          </p:cNvSpPr>
          <p:nvPr/>
        </p:nvSpPr>
        <p:spPr bwMode="auto">
          <a:xfrm>
            <a:off x="6591300" y="1374775"/>
            <a:ext cx="1271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solidFill>
                  <a:srgbClr val="000000"/>
                </a:solidFill>
              </a:rPr>
              <a:t>R</a:t>
            </a:r>
            <a:r>
              <a:rPr lang="en-GB" baseline="-25000">
                <a:solidFill>
                  <a:srgbClr val="000000"/>
                </a:solidFill>
              </a:rPr>
              <a:t>corona</a:t>
            </a:r>
          </a:p>
        </p:txBody>
      </p:sp>
      <p:cxnSp>
        <p:nvCxnSpPr>
          <p:cNvPr id="13" name="Straight Connector 12"/>
          <p:cNvCxnSpPr/>
          <p:nvPr/>
        </p:nvCxnSpPr>
        <p:spPr>
          <a:xfrm>
            <a:off x="7048500" y="1774825"/>
            <a:ext cx="0" cy="298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420" name="TextBox 14"/>
          <p:cNvSpPr txBox="1">
            <a:spLocks noChangeArrowheads="1"/>
          </p:cNvSpPr>
          <p:nvPr/>
        </p:nvSpPr>
        <p:spPr bwMode="auto">
          <a:xfrm>
            <a:off x="5149850" y="2322513"/>
            <a:ext cx="127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solidFill>
                  <a:srgbClr val="000000"/>
                </a:solidFill>
              </a:rPr>
              <a:t>Mdot</a:t>
            </a:r>
            <a:endParaRPr lang="en-GB" baseline="-25000">
              <a:solidFill>
                <a:srgbClr val="000000"/>
              </a:solidFill>
            </a:endParaRPr>
          </a:p>
        </p:txBody>
      </p:sp>
      <p:sp>
        <p:nvSpPr>
          <p:cNvPr id="17421" name="TextBox 15"/>
          <p:cNvSpPr txBox="1">
            <a:spLocks noChangeArrowheads="1"/>
          </p:cNvSpPr>
          <p:nvPr/>
        </p:nvSpPr>
        <p:spPr bwMode="auto">
          <a:xfrm>
            <a:off x="7251700" y="2322513"/>
            <a:ext cx="127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solidFill>
                  <a:srgbClr val="000000"/>
                </a:solidFill>
              </a:rPr>
              <a:t>M</a:t>
            </a:r>
            <a:endParaRPr lang="en-GB" baseline="-25000">
              <a:solidFill>
                <a:srgbClr val="000000"/>
              </a:solidFill>
            </a:endParaRPr>
          </a:p>
        </p:txBody>
      </p:sp>
      <p:sp>
        <p:nvSpPr>
          <p:cNvPr id="2" name="TextBox 1"/>
          <p:cNvSpPr txBox="1"/>
          <p:nvPr/>
        </p:nvSpPr>
        <p:spPr>
          <a:xfrm>
            <a:off x="4665716" y="6347996"/>
            <a:ext cx="1565275" cy="338554"/>
          </a:xfrm>
          <a:prstGeom prst="rect">
            <a:avLst/>
          </a:prstGeom>
          <a:noFill/>
        </p:spPr>
        <p:txBody>
          <a:bodyPr wrap="square" rtlCol="0">
            <a:spAutoFit/>
          </a:bodyPr>
          <a:lstStyle/>
          <a:p>
            <a:pPr algn="l"/>
            <a:r>
              <a:rPr lang="en-GB" sz="1600" dirty="0" smtClean="0">
                <a:solidFill>
                  <a:srgbClr val="008000"/>
                </a:solidFill>
              </a:rPr>
              <a:t>Done et al 2011</a:t>
            </a:r>
            <a:endParaRPr lang="en-GB" sz="1600" dirty="0">
              <a:solidFill>
                <a:srgbClr val="008000"/>
              </a:solidFill>
            </a:endParaRPr>
          </a:p>
        </p:txBody>
      </p:sp>
      <p:pic>
        <p:nvPicPr>
          <p:cNvPr id="15"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7179" y="2670175"/>
            <a:ext cx="4100513" cy="37327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5512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28355" name="Rectangle 3"/>
          <p:cNvSpPr>
            <a:spLocks noGrp="1" noChangeArrowheads="1"/>
          </p:cNvSpPr>
          <p:nvPr>
            <p:ph type="body" sz="half" idx="1"/>
          </p:nvPr>
        </p:nvSpPr>
        <p:spPr>
          <a:xfrm>
            <a:off x="276225" y="1427163"/>
            <a:ext cx="3848100" cy="4672012"/>
          </a:xfrm>
          <a:noFill/>
          <a:ln/>
        </p:spPr>
        <p:txBody>
          <a:bodyPr/>
          <a:lstStyle/>
          <a:p>
            <a:r>
              <a:rPr lang="en-GB" sz="2400" dirty="0" smtClean="0">
                <a:solidFill>
                  <a:srgbClr val="008000"/>
                </a:solidFill>
              </a:rPr>
              <a:t>Surely </a:t>
            </a:r>
            <a:r>
              <a:rPr lang="en-GB" sz="2400" dirty="0">
                <a:solidFill>
                  <a:srgbClr val="008000"/>
                </a:solidFill>
              </a:rPr>
              <a:t>even disc spectra aren’t this simple!!!!</a:t>
            </a:r>
          </a:p>
          <a:p>
            <a:r>
              <a:rPr lang="en-GB" sz="2400" dirty="0">
                <a:solidFill>
                  <a:srgbClr val="008000"/>
                </a:solidFill>
              </a:rPr>
              <a:t>Disc annuli not blackbody – too hot, so little true opacity. Compton scattering important.</a:t>
            </a:r>
          </a:p>
          <a:p>
            <a:r>
              <a:rPr lang="en-GB" sz="2400" dirty="0">
                <a:solidFill>
                  <a:srgbClr val="008000"/>
                </a:solidFill>
              </a:rPr>
              <a:t>Modified blackbody </a:t>
            </a:r>
            <a:r>
              <a:rPr lang="en-GB" sz="1600" dirty="0" err="1">
                <a:solidFill>
                  <a:srgbClr val="008000"/>
                </a:solidFill>
              </a:rPr>
              <a:t>Shakura</a:t>
            </a:r>
            <a:r>
              <a:rPr lang="en-GB" sz="1600" dirty="0">
                <a:solidFill>
                  <a:srgbClr val="008000"/>
                </a:solidFill>
              </a:rPr>
              <a:t> &amp; </a:t>
            </a:r>
            <a:r>
              <a:rPr lang="en-GB" sz="1600" dirty="0" err="1">
                <a:solidFill>
                  <a:srgbClr val="008000"/>
                </a:solidFill>
              </a:rPr>
              <a:t>Sunyaev</a:t>
            </a:r>
            <a:r>
              <a:rPr lang="en-GB" sz="1600" dirty="0">
                <a:solidFill>
                  <a:srgbClr val="008000"/>
                </a:solidFill>
              </a:rPr>
              <a:t> 1973</a:t>
            </a:r>
          </a:p>
          <a:p>
            <a:r>
              <a:rPr lang="en-GB" sz="2400" dirty="0">
                <a:solidFill>
                  <a:srgbClr val="008000"/>
                </a:solidFill>
              </a:rPr>
              <a:t>Describe by colour </a:t>
            </a:r>
            <a:r>
              <a:rPr lang="en-GB" sz="2400" dirty="0" smtClean="0">
                <a:solidFill>
                  <a:srgbClr val="008000"/>
                </a:solidFill>
              </a:rPr>
              <a:t>temperature </a:t>
            </a:r>
            <a:r>
              <a:rPr lang="en-GB" sz="2400" dirty="0" err="1" smtClean="0">
                <a:solidFill>
                  <a:srgbClr val="008000"/>
                </a:solidFill>
              </a:rPr>
              <a:t>fcol</a:t>
            </a:r>
            <a:endParaRPr lang="en-GB" sz="2400" dirty="0" smtClean="0">
              <a:solidFill>
                <a:srgbClr val="008000"/>
              </a:solidFill>
            </a:endParaRPr>
          </a:p>
          <a:p>
            <a:r>
              <a:rPr lang="en-GB" sz="2400" dirty="0" smtClean="0">
                <a:solidFill>
                  <a:srgbClr val="008000"/>
                </a:solidFill>
              </a:rPr>
              <a:t>And relativistic smearing effects on the spectra at each radius</a:t>
            </a:r>
            <a:endParaRPr lang="en-GB" sz="2000" dirty="0">
              <a:solidFill>
                <a:srgbClr val="008000"/>
              </a:solidFill>
            </a:endParaRPr>
          </a:p>
        </p:txBody>
      </p:sp>
      <p:sp>
        <p:nvSpPr>
          <p:cNvPr id="228357" name="Rectangle 5"/>
          <p:cNvSpPr>
            <a:spLocks noChangeArrowheads="1"/>
          </p:cNvSpPr>
          <p:nvPr/>
        </p:nvSpPr>
        <p:spPr bwMode="auto">
          <a:xfrm>
            <a:off x="709613" y="279400"/>
            <a:ext cx="777240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Theoretical disc spectra</a:t>
            </a:r>
          </a:p>
        </p:txBody>
      </p:sp>
      <p:sp>
        <p:nvSpPr>
          <p:cNvPr id="228362" name="Oval 10"/>
          <p:cNvSpPr>
            <a:spLocks noChangeArrowheads="1"/>
          </p:cNvSpPr>
          <p:nvPr/>
        </p:nvSpPr>
        <p:spPr bwMode="auto">
          <a:xfrm flipV="1">
            <a:off x="6524625" y="1892300"/>
            <a:ext cx="152400"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4" name="Oval 22"/>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5" name="Oval 23"/>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6" name="Oval 24"/>
          <p:cNvSpPr>
            <a:spLocks noChangeArrowheads="1"/>
          </p:cNvSpPr>
          <p:nvPr/>
        </p:nvSpPr>
        <p:spPr bwMode="auto">
          <a:xfrm>
            <a:off x="6008688" y="2047875"/>
            <a:ext cx="1698625" cy="490538"/>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7" name="Oval 25"/>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81" name="Rectangle 29"/>
          <p:cNvSpPr>
            <a:spLocks noChangeArrowheads="1"/>
          </p:cNvSpPr>
          <p:nvPr/>
        </p:nvSpPr>
        <p:spPr bwMode="auto">
          <a:xfrm>
            <a:off x="5516563" y="3211513"/>
            <a:ext cx="492125" cy="3127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en-GB"/>
          </a:p>
        </p:txBody>
      </p:sp>
      <p:sp>
        <p:nvSpPr>
          <p:cNvPr id="228382" name="Line 30"/>
          <p:cNvSpPr>
            <a:spLocks noChangeShapeType="1"/>
          </p:cNvSpPr>
          <p:nvPr/>
        </p:nvSpPr>
        <p:spPr bwMode="auto">
          <a:xfrm>
            <a:off x="5516563" y="1382713"/>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28383" name="Line 31"/>
          <p:cNvSpPr>
            <a:spLocks noChangeShapeType="1"/>
          </p:cNvSpPr>
          <p:nvPr/>
        </p:nvSpPr>
        <p:spPr bwMode="auto">
          <a:xfrm>
            <a:off x="6016625" y="1390650"/>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28384" name="Line 32"/>
          <p:cNvSpPr>
            <a:spLocks noChangeShapeType="1"/>
          </p:cNvSpPr>
          <p:nvPr/>
        </p:nvSpPr>
        <p:spPr bwMode="auto">
          <a:xfrm flipV="1">
            <a:off x="5810250"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85" name="Line 33"/>
          <p:cNvSpPr>
            <a:spLocks noChangeShapeType="1"/>
          </p:cNvSpPr>
          <p:nvPr/>
        </p:nvSpPr>
        <p:spPr bwMode="auto">
          <a:xfrm>
            <a:off x="5810250"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87" name="Freeform 35"/>
          <p:cNvSpPr>
            <a:spLocks/>
          </p:cNvSpPr>
          <p:nvPr/>
        </p:nvSpPr>
        <p:spPr bwMode="auto">
          <a:xfrm>
            <a:off x="6096000" y="3998913"/>
            <a:ext cx="1193800" cy="1296987"/>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90" name="Text Box 38"/>
          <p:cNvSpPr txBox="1">
            <a:spLocks noChangeArrowheads="1"/>
          </p:cNvSpPr>
          <p:nvPr/>
        </p:nvSpPr>
        <p:spPr bwMode="auto">
          <a:xfrm>
            <a:off x="5886450"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28391" name="Text Box 39"/>
          <p:cNvSpPr txBox="1">
            <a:spLocks noChangeArrowheads="1"/>
          </p:cNvSpPr>
          <p:nvPr/>
        </p:nvSpPr>
        <p:spPr bwMode="auto">
          <a:xfrm rot="-5400000">
            <a:off x="4215607" y="4601368"/>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228392" name="Freeform 40"/>
          <p:cNvSpPr>
            <a:spLocks/>
          </p:cNvSpPr>
          <p:nvPr/>
        </p:nvSpPr>
        <p:spPr bwMode="auto">
          <a:xfrm>
            <a:off x="6091238" y="4022725"/>
            <a:ext cx="1690687" cy="1296988"/>
          </a:xfrm>
          <a:custGeom>
            <a:avLst/>
            <a:gdLst>
              <a:gd name="T0" fmla="*/ 0 w 1065"/>
              <a:gd name="T1" fmla="*/ 817 h 817"/>
              <a:gd name="T2" fmla="*/ 350 w 1065"/>
              <a:gd name="T3" fmla="*/ 223 h 817"/>
              <a:gd name="T4" fmla="*/ 900 w 1065"/>
              <a:gd name="T5" fmla="*/ 92 h 817"/>
              <a:gd name="T6" fmla="*/ 1065 w 1065"/>
              <a:gd name="T7" fmla="*/ 776 h 817"/>
            </a:gdLst>
            <a:ahLst/>
            <a:cxnLst>
              <a:cxn ang="0">
                <a:pos x="T0" y="T1"/>
              </a:cxn>
              <a:cxn ang="0">
                <a:pos x="T2" y="T3"/>
              </a:cxn>
              <a:cxn ang="0">
                <a:pos x="T4" y="T5"/>
              </a:cxn>
              <a:cxn ang="0">
                <a:pos x="T6" y="T7"/>
              </a:cxn>
            </a:cxnLst>
            <a:rect l="0" t="0" r="r" b="b"/>
            <a:pathLst>
              <a:path w="1065" h="817">
                <a:moveTo>
                  <a:pt x="0" y="817"/>
                </a:moveTo>
                <a:cubicBezTo>
                  <a:pt x="59" y="718"/>
                  <a:pt x="200" y="343"/>
                  <a:pt x="350" y="223"/>
                </a:cubicBezTo>
                <a:cubicBezTo>
                  <a:pt x="500" y="102"/>
                  <a:pt x="781" y="0"/>
                  <a:pt x="900" y="92"/>
                </a:cubicBezTo>
                <a:cubicBezTo>
                  <a:pt x="1019" y="184"/>
                  <a:pt x="1031" y="634"/>
                  <a:pt x="1065" y="776"/>
                </a:cubicBezTo>
              </a:path>
            </a:pathLst>
          </a:custGeom>
          <a:noFill/>
          <a:ln w="38100" cap="rnd">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94" name="Text Box 42"/>
          <p:cNvSpPr txBox="1">
            <a:spLocks noChangeArrowheads="1"/>
          </p:cNvSpPr>
          <p:nvPr/>
        </p:nvSpPr>
        <p:spPr bwMode="auto">
          <a:xfrm>
            <a:off x="6750050" y="3327400"/>
            <a:ext cx="1639888"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spcBef>
                <a:spcPct val="50000"/>
              </a:spcBef>
            </a:pPr>
            <a:r>
              <a:rPr lang="en-GB" dirty="0" err="1" smtClean="0">
                <a:solidFill>
                  <a:srgbClr val="FFFF00"/>
                </a:solidFill>
              </a:rPr>
              <a:t>kTeff</a:t>
            </a:r>
            <a:endParaRPr lang="en-GB" dirty="0">
              <a:solidFill>
                <a:srgbClr val="00FFFF"/>
              </a:solidFill>
            </a:endParaRPr>
          </a:p>
        </p:txBody>
      </p:sp>
      <p:grpSp>
        <p:nvGrpSpPr>
          <p:cNvPr id="228396" name="Group 44"/>
          <p:cNvGrpSpPr>
            <a:grpSpLocks/>
          </p:cNvGrpSpPr>
          <p:nvPr/>
        </p:nvGrpSpPr>
        <p:grpSpPr bwMode="auto">
          <a:xfrm>
            <a:off x="6519863" y="3694114"/>
            <a:ext cx="2689225" cy="1754188"/>
            <a:chOff x="4107" y="2327"/>
            <a:chExt cx="1694" cy="1105"/>
          </a:xfrm>
        </p:grpSpPr>
        <p:sp>
          <p:nvSpPr>
            <p:cNvPr id="228393" name="Freeform 41"/>
            <p:cNvSpPr>
              <a:spLocks/>
            </p:cNvSpPr>
            <p:nvPr/>
          </p:nvSpPr>
          <p:spPr bwMode="auto">
            <a:xfrm>
              <a:off x="4107" y="2615"/>
              <a:ext cx="752" cy="817"/>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95" name="Text Box 43"/>
            <p:cNvSpPr txBox="1">
              <a:spLocks noChangeArrowheads="1"/>
            </p:cNvSpPr>
            <p:nvPr/>
          </p:nvSpPr>
          <p:spPr bwMode="auto">
            <a:xfrm>
              <a:off x="4768" y="2327"/>
              <a:ext cx="1033"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spcBef>
                  <a:spcPct val="50000"/>
                </a:spcBef>
              </a:pPr>
              <a:r>
                <a:rPr lang="en-GB" dirty="0" err="1">
                  <a:solidFill>
                    <a:srgbClr val="00FFFF"/>
                  </a:solidFill>
                </a:rPr>
                <a:t>f</a:t>
              </a:r>
              <a:r>
                <a:rPr lang="en-GB" baseline="-25000" dirty="0" err="1">
                  <a:solidFill>
                    <a:srgbClr val="00FFFF"/>
                  </a:solidFill>
                </a:rPr>
                <a:t>col</a:t>
              </a:r>
              <a:r>
                <a:rPr lang="en-GB" baseline="-25000" dirty="0">
                  <a:solidFill>
                    <a:srgbClr val="00FFFF"/>
                  </a:solidFill>
                </a:rPr>
                <a:t> </a:t>
              </a:r>
              <a:r>
                <a:rPr lang="en-GB" dirty="0" err="1">
                  <a:solidFill>
                    <a:srgbClr val="00FFFF"/>
                  </a:solidFill>
                </a:rPr>
                <a:t>kT</a:t>
              </a:r>
              <a:endParaRPr lang="en-GB" dirty="0">
                <a:solidFill>
                  <a:srgbClr val="00FFFF"/>
                </a:solidFill>
              </a:endParaRPr>
            </a:p>
          </p:txBody>
        </p:sp>
      </p:grpSp>
    </p:spTree>
    <p:extLst>
      <p:ext uri="{BB962C8B-B14F-4D97-AF65-F5344CB8AC3E}">
        <p14:creationId xmlns:p14="http://schemas.microsoft.com/office/powerpoint/2010/main" val="2062629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8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FFCC00"/>
                </a:solidFill>
              </a:rPr>
              <a:t> </a:t>
            </a:r>
            <a:r>
              <a:rPr lang="en-GB" sz="4400" b="1"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8" t="3333" r="33097" b="65345"/>
          <a:stretch/>
        </p:blipFill>
        <p:spPr>
          <a:xfrm rot="16200000">
            <a:off x="2078309" y="1359087"/>
            <a:ext cx="5010150" cy="4787526"/>
          </a:xfrm>
          <a:prstGeom prst="rect">
            <a:avLst/>
          </a:prstGeom>
        </p:spPr>
      </p:pic>
      <p:sp>
        <p:nvSpPr>
          <p:cNvPr id="8"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smtClean="0">
                <a:solidFill>
                  <a:srgbClr val="00B050"/>
                </a:solidFill>
              </a:rPr>
              <a:t>Jin, Ward, Done </a:t>
            </a:r>
            <a:r>
              <a:rPr lang="en-GB" sz="1600" i="0" dirty="0" err="1" smtClean="0">
                <a:solidFill>
                  <a:srgbClr val="00B050"/>
                </a:solidFill>
              </a:rPr>
              <a:t>Gelbord</a:t>
            </a:r>
            <a:r>
              <a:rPr lang="en-GB" sz="1600" i="0" dirty="0" smtClean="0">
                <a:solidFill>
                  <a:srgbClr val="00B050"/>
                </a:solidFill>
              </a:rPr>
              <a:t> 2011 </a:t>
            </a:r>
            <a:endParaRPr lang="en-US" sz="1600" i="0" dirty="0">
              <a:solidFill>
                <a:srgbClr val="00B050"/>
              </a:solidFill>
            </a:endParaRPr>
          </a:p>
        </p:txBody>
      </p:sp>
    </p:spTree>
    <p:extLst>
      <p:ext uri="{BB962C8B-B14F-4D97-AF65-F5344CB8AC3E}">
        <p14:creationId xmlns:p14="http://schemas.microsoft.com/office/powerpoint/2010/main" val="220352016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FFCC00"/>
                </a:solidFill>
              </a:rPr>
              <a:t> </a:t>
            </a:r>
            <a:r>
              <a:rPr lang="en-GB" sz="4400" b="1"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8" t="36033" r="33097" b="33596"/>
          <a:stretch/>
        </p:blipFill>
        <p:spPr>
          <a:xfrm rot="16200000">
            <a:off x="1993714" y="1446022"/>
            <a:ext cx="5010150" cy="4642229"/>
          </a:xfrm>
          <a:prstGeom prst="rect">
            <a:avLst/>
          </a:prstGeom>
        </p:spPr>
      </p:pic>
      <p:sp>
        <p:nvSpPr>
          <p:cNvPr id="8"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smtClean="0">
                <a:solidFill>
                  <a:srgbClr val="00B050"/>
                </a:solidFill>
              </a:rPr>
              <a:t>Jin, Ward, Done </a:t>
            </a:r>
            <a:r>
              <a:rPr lang="en-GB" sz="1600" i="0" dirty="0" err="1" smtClean="0">
                <a:solidFill>
                  <a:srgbClr val="00B050"/>
                </a:solidFill>
              </a:rPr>
              <a:t>Gelbord</a:t>
            </a:r>
            <a:r>
              <a:rPr lang="en-GB" sz="1600" i="0" dirty="0" smtClean="0">
                <a:solidFill>
                  <a:srgbClr val="00B050"/>
                </a:solidFill>
              </a:rPr>
              <a:t> 2011 </a:t>
            </a:r>
            <a:endParaRPr lang="en-US" sz="1600" i="0" dirty="0">
              <a:solidFill>
                <a:srgbClr val="00B050"/>
              </a:solidFill>
            </a:endParaRPr>
          </a:p>
        </p:txBody>
      </p:sp>
    </p:spTree>
    <p:extLst>
      <p:ext uri="{BB962C8B-B14F-4D97-AF65-F5344CB8AC3E}">
        <p14:creationId xmlns:p14="http://schemas.microsoft.com/office/powerpoint/2010/main" val="343652449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FFCC00"/>
                </a:solidFill>
              </a:rPr>
              <a:t> </a:t>
            </a:r>
            <a:r>
              <a:rPr lang="en-GB" sz="4400" b="1"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sp>
        <p:nvSpPr>
          <p:cNvPr id="6"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smtClean="0">
                <a:solidFill>
                  <a:srgbClr val="00B050"/>
                </a:solidFill>
              </a:rPr>
              <a:t>Jin, Ward, Done </a:t>
            </a:r>
            <a:r>
              <a:rPr lang="en-GB" sz="1600" i="0" dirty="0" err="1" smtClean="0">
                <a:solidFill>
                  <a:srgbClr val="00B050"/>
                </a:solidFill>
              </a:rPr>
              <a:t>Gelbord</a:t>
            </a:r>
            <a:r>
              <a:rPr lang="en-GB" sz="1600" i="0" dirty="0" smtClean="0">
                <a:solidFill>
                  <a:srgbClr val="00B050"/>
                </a:solidFill>
              </a:rPr>
              <a:t> 2011 </a:t>
            </a:r>
            <a:endParaRPr lang="en-US" sz="1600" i="0" dirty="0">
              <a:solidFill>
                <a:srgbClr val="00B050"/>
              </a:solidFill>
            </a:endParaRPr>
          </a:p>
        </p:txBody>
      </p:sp>
    </p:spTree>
    <p:extLst>
      <p:ext uri="{BB962C8B-B14F-4D97-AF65-F5344CB8AC3E}">
        <p14:creationId xmlns:p14="http://schemas.microsoft.com/office/powerpoint/2010/main" val="174310216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FFCC00"/>
                </a:solidFill>
              </a:rPr>
              <a:t> </a:t>
            </a:r>
            <a:r>
              <a:rPr lang="en-GB" sz="4400" b="1" dirty="0">
                <a:solidFill>
                  <a:srgbClr val="008000"/>
                </a:solidFill>
              </a:rPr>
              <a:t>AGN spectral states</a:t>
            </a:r>
          </a:p>
        </p:txBody>
      </p:sp>
      <p:sp>
        <p:nvSpPr>
          <p:cNvPr id="13"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B050"/>
                </a:solidFill>
              </a:rPr>
              <a:t>Nemmen</a:t>
            </a:r>
            <a:r>
              <a:rPr lang="en-GB" sz="1600" i="0" dirty="0" smtClean="0">
                <a:solidFill>
                  <a:srgbClr val="00B050"/>
                </a:solidFill>
              </a:rPr>
              <a:t> et al 2012 </a:t>
            </a:r>
            <a:endParaRPr lang="en-US" sz="1600" i="0" dirty="0">
              <a:solidFill>
                <a:srgbClr val="00B050"/>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sp>
        <p:nvSpPr>
          <p:cNvPr id="3" name="Rectangle 2"/>
          <p:cNvSpPr/>
          <p:nvPr/>
        </p:nvSpPr>
        <p:spPr bwMode="auto">
          <a:xfrm>
            <a:off x="3143250" y="1695450"/>
            <a:ext cx="3352800" cy="3371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9" name="TextBox 10"/>
          <p:cNvSpPr txBox="1">
            <a:spLocks noChangeArrowheads="1"/>
          </p:cNvSpPr>
          <p:nvPr/>
        </p:nvSpPr>
        <p:spPr bwMode="auto">
          <a:xfrm>
            <a:off x="3143250" y="1714500"/>
            <a:ext cx="3219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smtClean="0">
                <a:solidFill>
                  <a:srgbClr val="6666FF"/>
                </a:solidFill>
              </a:rPr>
              <a:t>L/L</a:t>
            </a:r>
            <a:r>
              <a:rPr lang="en-GB" i="0" baseline="-25000" dirty="0" smtClean="0">
                <a:solidFill>
                  <a:srgbClr val="6666FF"/>
                </a:solidFill>
              </a:rPr>
              <a:t>Edd</a:t>
            </a:r>
            <a:r>
              <a:rPr lang="en-GB" i="0" dirty="0" smtClean="0">
                <a:solidFill>
                  <a:srgbClr val="6666FF"/>
                </a:solidFill>
              </a:rPr>
              <a:t>~10</a:t>
            </a:r>
            <a:r>
              <a:rPr lang="en-GB" i="0" baseline="30000" dirty="0" smtClean="0">
                <a:solidFill>
                  <a:srgbClr val="6666FF"/>
                </a:solidFill>
              </a:rPr>
              <a:t>-5 </a:t>
            </a:r>
          </a:p>
          <a:p>
            <a:pPr eaLnBrk="1" hangingPunct="1"/>
            <a:r>
              <a:rPr lang="en-GB" i="0" dirty="0" smtClean="0">
                <a:solidFill>
                  <a:srgbClr val="6666FF"/>
                </a:solidFill>
              </a:rPr>
              <a:t>M/M</a:t>
            </a:r>
            <a:r>
              <a:rPr lang="en-GB" i="0" baseline="-25000" dirty="0" smtClean="0">
                <a:solidFill>
                  <a:srgbClr val="6666FF"/>
                </a:solidFill>
              </a:rPr>
              <a:t>Edd</a:t>
            </a:r>
            <a:r>
              <a:rPr lang="en-GB" i="0" dirty="0" smtClean="0">
                <a:solidFill>
                  <a:srgbClr val="6666FF"/>
                </a:solidFill>
              </a:rPr>
              <a:t>~10</a:t>
            </a:r>
            <a:r>
              <a:rPr lang="en-GB" i="0" baseline="30000" dirty="0" smtClean="0">
                <a:solidFill>
                  <a:srgbClr val="6666FF"/>
                </a:solidFill>
              </a:rPr>
              <a:t>-2.5</a:t>
            </a:r>
            <a:endParaRPr lang="en-GB" i="0" baseline="30000" dirty="0">
              <a:solidFill>
                <a:srgbClr val="6666FF"/>
              </a:solidFill>
            </a:endParaRPr>
          </a:p>
          <a:p>
            <a:pPr eaLnBrk="1" hangingPunct="1"/>
            <a:endParaRPr lang="en-GB" i="0" baseline="30000" dirty="0">
              <a:solidFill>
                <a:srgbClr val="6666FF"/>
              </a:solidFill>
            </a:endParaRPr>
          </a:p>
        </p:txBody>
      </p:sp>
      <p:sp>
        <p:nvSpPr>
          <p:cNvPr id="4" name="Rectangle 3"/>
          <p:cNvSpPr/>
          <p:nvPr/>
        </p:nvSpPr>
        <p:spPr bwMode="auto">
          <a:xfrm>
            <a:off x="6336196" y="3286539"/>
            <a:ext cx="250135" cy="6626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pic>
        <p:nvPicPr>
          <p:cNvPr id="102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513" t="28582" r="8597" b="39680"/>
          <a:stretch/>
        </p:blipFill>
        <p:spPr bwMode="auto">
          <a:xfrm>
            <a:off x="3009900" y="2690188"/>
            <a:ext cx="3576431" cy="237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0"/>
          <p:cNvSpPr txBox="1">
            <a:spLocks noChangeArrowheads="1"/>
          </p:cNvSpPr>
          <p:nvPr/>
        </p:nvSpPr>
        <p:spPr bwMode="auto">
          <a:xfrm>
            <a:off x="3276600" y="4438650"/>
            <a:ext cx="154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smtClean="0">
                <a:solidFill>
                  <a:srgbClr val="6666FF"/>
                </a:solidFill>
              </a:rPr>
              <a:t>M=2x10</a:t>
            </a:r>
            <a:r>
              <a:rPr lang="en-GB" i="0" baseline="30000" dirty="0" smtClean="0">
                <a:solidFill>
                  <a:srgbClr val="6666FF"/>
                </a:solidFill>
              </a:rPr>
              <a:t>8</a:t>
            </a:r>
            <a:endParaRPr lang="en-GB" i="0" dirty="0">
              <a:solidFill>
                <a:srgbClr val="6666FF"/>
              </a:solidFill>
            </a:endParaRPr>
          </a:p>
        </p:txBody>
      </p:sp>
    </p:spTree>
    <p:extLst>
      <p:ext uri="{BB962C8B-B14F-4D97-AF65-F5344CB8AC3E}">
        <p14:creationId xmlns:p14="http://schemas.microsoft.com/office/powerpoint/2010/main" val="419617331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B050"/>
                </a:solidFill>
              </a:rPr>
              <a:t>Done et al 2011</a:t>
            </a:r>
            <a:endParaRPr lang="en-US" sz="1600" i="0" dirty="0">
              <a:solidFill>
                <a:srgbClr val="00B05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INTRINSIC changes in SED</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a:solidFill>
                  <a:srgbClr val="008000"/>
                </a:solidFill>
              </a:rPr>
              <a:t>Co-add models in 3 bins of L/</a:t>
            </a:r>
            <a:r>
              <a:rPr lang="en-GB" dirty="0" err="1">
                <a:solidFill>
                  <a:srgbClr val="008000"/>
                </a:solidFill>
              </a:rPr>
              <a:t>L</a:t>
            </a:r>
            <a:r>
              <a:rPr lang="en-GB" baseline="-25000" dirty="0" err="1">
                <a:solidFill>
                  <a:srgbClr val="008000"/>
                </a:solidFill>
              </a:rPr>
              <a:t>Edd</a:t>
            </a:r>
            <a:endParaRPr lang="en-GB" baseline="-25000" dirty="0">
              <a:solidFill>
                <a:srgbClr val="008000"/>
              </a:solidFill>
            </a:endParaRPr>
          </a:p>
          <a:p>
            <a:pPr marL="342900" indent="-342900" algn="l">
              <a:lnSpc>
                <a:spcPct val="90000"/>
              </a:lnSpc>
              <a:spcBef>
                <a:spcPct val="20000"/>
              </a:spcBef>
              <a:buFontTx/>
              <a:buChar char="•"/>
            </a:pPr>
            <a:r>
              <a:rPr lang="en-GB" dirty="0">
                <a:solidFill>
                  <a:srgbClr val="008000"/>
                </a:solidFill>
              </a:rPr>
              <a:t>Correlates with M due to galaxy formation. high mass objects have low L/</a:t>
            </a:r>
            <a:r>
              <a:rPr lang="en-GB" dirty="0" err="1">
                <a:solidFill>
                  <a:srgbClr val="008000"/>
                </a:solidFill>
              </a:rPr>
              <a:t>L</a:t>
            </a:r>
            <a:r>
              <a:rPr lang="en-GB" baseline="-25000" dirty="0" err="1">
                <a:solidFill>
                  <a:srgbClr val="008000"/>
                </a:solidFill>
              </a:rPr>
              <a:t>Edd</a:t>
            </a:r>
            <a:r>
              <a:rPr lang="en-GB" dirty="0">
                <a:solidFill>
                  <a:srgbClr val="008000"/>
                </a:solidFill>
              </a:rPr>
              <a:t> in local Universe – downsizing </a:t>
            </a:r>
            <a:endParaRPr lang="en-GB" dirty="0" smtClean="0">
              <a:solidFill>
                <a:srgbClr val="008000"/>
              </a:solidFill>
            </a:endParaRPr>
          </a:p>
          <a:p>
            <a:pPr marL="342900" indent="-342900" algn="l">
              <a:lnSpc>
                <a:spcPct val="90000"/>
              </a:lnSpc>
              <a:spcBef>
                <a:spcPct val="20000"/>
              </a:spcBef>
              <a:buFontTx/>
              <a:buChar char="•"/>
            </a:pPr>
            <a:r>
              <a:rPr lang="en-GB" dirty="0" smtClean="0">
                <a:solidFill>
                  <a:srgbClr val="008000"/>
                </a:solidFill>
              </a:rPr>
              <a:t>Physical </a:t>
            </a:r>
            <a:r>
              <a:rPr lang="en-GB" dirty="0">
                <a:solidFill>
                  <a:srgbClr val="008000"/>
                </a:solidFill>
              </a:rPr>
              <a:t>model so shift to same mass M=10</a:t>
            </a:r>
            <a:r>
              <a:rPr lang="en-GB" baseline="30000" dirty="0">
                <a:solidFill>
                  <a:srgbClr val="008000"/>
                </a:solidFill>
              </a:rPr>
              <a:t>8</a:t>
            </a:r>
            <a:r>
              <a:rPr lang="en-GB" dirty="0">
                <a:solidFill>
                  <a:srgbClr val="008000"/>
                </a:solidFill>
              </a:rPr>
              <a:t> to compare with BHB</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2232305" y="3694663"/>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a:solidFill>
                  <a:srgbClr val="00CC00"/>
                </a:solidFill>
              </a:rPr>
              <a:t>M=10</a:t>
            </a:r>
            <a:r>
              <a:rPr lang="en-GB" i="0" baseline="30000" dirty="0">
                <a:solidFill>
                  <a:srgbClr val="00CC00"/>
                </a:solidFill>
              </a:rPr>
              <a:t>8</a:t>
            </a:r>
          </a:p>
          <a:p>
            <a:pPr eaLnBrk="1" hangingPunct="1"/>
            <a:r>
              <a:rPr lang="en-GB" i="0" dirty="0">
                <a:solidFill>
                  <a:srgbClr val="00CC00"/>
                </a:solidFill>
              </a:rPr>
              <a:t> L/L</a:t>
            </a:r>
            <a:r>
              <a:rPr lang="en-GB" i="0" baseline="-25000" dirty="0">
                <a:solidFill>
                  <a:srgbClr val="00CC00"/>
                </a:solidFill>
              </a:rPr>
              <a:t>Edd</a:t>
            </a:r>
            <a:r>
              <a:rPr lang="en-GB" i="0" dirty="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FF00"/>
                </a:solidFill>
              </a:rPr>
              <a:t>L/L</a:t>
            </a:r>
            <a:r>
              <a:rPr lang="en-GB" baseline="-25000">
                <a:solidFill>
                  <a:srgbClr val="00FF00"/>
                </a:solidFill>
              </a:rPr>
              <a:t>Edd</a:t>
            </a:r>
            <a:r>
              <a:rPr lang="en-GB">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spTree>
    <p:extLst>
      <p:ext uri="{BB962C8B-B14F-4D97-AF65-F5344CB8AC3E}">
        <p14:creationId xmlns:p14="http://schemas.microsoft.com/office/powerpoint/2010/main" val="32717296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FFFF99"/>
                </a:solidFill>
              </a:rPr>
              <a:t>Done et al 2011</a:t>
            </a:r>
            <a:endParaRPr lang="en-US" sz="1600" i="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Low/hard to high/soft ?</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Looks good to </a:t>
            </a:r>
            <a:r>
              <a:rPr lang="en-GB" dirty="0" err="1" smtClean="0">
                <a:solidFill>
                  <a:srgbClr val="008000"/>
                </a:solidFill>
              </a:rPr>
              <a:t>zeroth</a:t>
            </a:r>
            <a:r>
              <a:rPr lang="en-GB" dirty="0" smtClean="0">
                <a:solidFill>
                  <a:srgbClr val="008000"/>
                </a:solidFill>
              </a:rPr>
              <a:t> order… but….</a:t>
            </a:r>
          </a:p>
          <a:p>
            <a:pPr marL="342900" indent="-342900" algn="l">
              <a:lnSpc>
                <a:spcPct val="90000"/>
              </a:lnSpc>
              <a:spcBef>
                <a:spcPct val="20000"/>
              </a:spcBef>
              <a:buFontTx/>
              <a:buChar char="•"/>
            </a:pPr>
            <a:r>
              <a:rPr lang="en-GB" dirty="0">
                <a:solidFill>
                  <a:srgbClr val="008000"/>
                </a:solidFill>
              </a:rPr>
              <a:t>T</a:t>
            </a:r>
            <a:r>
              <a:rPr lang="en-GB" dirty="0" smtClean="0">
                <a:solidFill>
                  <a:srgbClr val="008000"/>
                </a:solidFill>
              </a:rPr>
              <a:t>ransition at L/</a:t>
            </a:r>
            <a:r>
              <a:rPr lang="en-GB" dirty="0" err="1" smtClean="0">
                <a:solidFill>
                  <a:srgbClr val="008000"/>
                </a:solidFill>
              </a:rPr>
              <a:t>LEdd</a:t>
            </a:r>
            <a:r>
              <a:rPr lang="en-GB" dirty="0" smtClean="0">
                <a:solidFill>
                  <a:srgbClr val="008000"/>
                </a:solidFill>
              </a:rPr>
              <a:t>=0.02 in steady state accretion - 0.2 in AGN</a:t>
            </a:r>
          </a:p>
          <a:p>
            <a:pPr marL="342900" indent="-342900" algn="l">
              <a:lnSpc>
                <a:spcPct val="90000"/>
              </a:lnSpc>
              <a:spcBef>
                <a:spcPct val="20000"/>
              </a:spcBef>
              <a:buFontTx/>
              <a:buChar char="•"/>
            </a:pPr>
            <a:r>
              <a:rPr lang="en-GB" dirty="0" smtClean="0">
                <a:solidFill>
                  <a:srgbClr val="008000"/>
                </a:solidFill>
              </a:rPr>
              <a:t>LINERS are low/hard state (strong radio)</a:t>
            </a:r>
          </a:p>
          <a:p>
            <a:pPr marL="342900" indent="-342900" algn="l">
              <a:lnSpc>
                <a:spcPct val="90000"/>
              </a:lnSpc>
              <a:spcBef>
                <a:spcPct val="20000"/>
              </a:spcBef>
              <a:buFontTx/>
              <a:buChar char="•"/>
            </a:pPr>
            <a:r>
              <a:rPr lang="en-GB" dirty="0" smtClean="0">
                <a:solidFill>
                  <a:srgbClr val="008000"/>
                </a:solidFill>
              </a:rPr>
              <a:t>Green/blue are classic QSO – not low/hard state – what are they?</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1762125" y="3371850"/>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CC00"/>
                </a:solidFill>
              </a:rPr>
              <a:t>M=10</a:t>
            </a:r>
            <a:r>
              <a:rPr lang="en-GB" i="0" baseline="30000">
                <a:solidFill>
                  <a:srgbClr val="00CC00"/>
                </a:solidFill>
              </a:rPr>
              <a:t>8</a:t>
            </a:r>
          </a:p>
          <a:p>
            <a:pPr eaLnBrk="1" hangingPunct="1"/>
            <a:r>
              <a:rPr lang="en-GB" i="0">
                <a:solidFill>
                  <a:srgbClr val="00CC00"/>
                </a:solidFill>
              </a:rPr>
              <a:t> L/L</a:t>
            </a:r>
            <a:r>
              <a:rPr lang="en-GB" i="0" baseline="-25000">
                <a:solidFill>
                  <a:srgbClr val="00CC00"/>
                </a:solidFill>
              </a:rPr>
              <a:t>Edd</a:t>
            </a:r>
            <a:r>
              <a:rPr lang="en-GB" i="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a:solidFill>
                  <a:srgbClr val="00FF00"/>
                </a:solidFill>
              </a:rPr>
              <a:t>L/L</a:t>
            </a:r>
            <a:r>
              <a:rPr lang="en-GB" baseline="-25000" dirty="0">
                <a:solidFill>
                  <a:srgbClr val="00FF00"/>
                </a:solidFill>
              </a:rPr>
              <a:t>Edd</a:t>
            </a:r>
            <a:r>
              <a:rPr lang="en-GB" dirty="0">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32253"/>
            <a:ext cx="3924300" cy="3727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08841" y="3022787"/>
            <a:ext cx="1167634" cy="830997"/>
          </a:xfrm>
          <a:prstGeom prst="rect">
            <a:avLst/>
          </a:prstGeom>
          <a:noFill/>
        </p:spPr>
        <p:txBody>
          <a:bodyPr wrap="square" rtlCol="0">
            <a:spAutoFit/>
          </a:bodyPr>
          <a:lstStyle/>
          <a:p>
            <a:r>
              <a:rPr lang="en-GB" dirty="0" smtClean="0">
                <a:solidFill>
                  <a:srgbClr val="000000"/>
                </a:solidFill>
              </a:rPr>
              <a:t>BHB 10 M</a:t>
            </a:r>
            <a:endParaRPr lang="en-GB" dirty="0">
              <a:solidFill>
                <a:srgbClr val="000000"/>
              </a:solidFill>
            </a:endParaRPr>
          </a:p>
        </p:txBody>
      </p:sp>
      <p:sp>
        <p:nvSpPr>
          <p:cNvPr id="14" name="TextBox 13"/>
          <p:cNvSpPr txBox="1"/>
          <p:nvPr/>
        </p:nvSpPr>
        <p:spPr>
          <a:xfrm>
            <a:off x="5076496" y="5076091"/>
            <a:ext cx="1167634" cy="830997"/>
          </a:xfrm>
          <a:prstGeom prst="rect">
            <a:avLst/>
          </a:prstGeom>
          <a:noFill/>
        </p:spPr>
        <p:txBody>
          <a:bodyPr wrap="square" rtlCol="0">
            <a:spAutoFit/>
          </a:bodyPr>
          <a:lstStyle/>
          <a:p>
            <a:r>
              <a:rPr lang="en-GB" dirty="0" smtClean="0">
                <a:solidFill>
                  <a:srgbClr val="000000"/>
                </a:solidFill>
              </a:rPr>
              <a:t>AGN 10</a:t>
            </a:r>
            <a:r>
              <a:rPr lang="en-GB" baseline="30000" dirty="0" smtClean="0">
                <a:solidFill>
                  <a:srgbClr val="000000"/>
                </a:solidFill>
              </a:rPr>
              <a:t>8</a:t>
            </a:r>
            <a:r>
              <a:rPr lang="en-GB" dirty="0" smtClean="0">
                <a:solidFill>
                  <a:srgbClr val="000000"/>
                </a:solidFill>
              </a:rPr>
              <a:t> M</a:t>
            </a:r>
            <a:endParaRPr lang="en-GB" dirty="0">
              <a:solidFill>
                <a:srgbClr val="000000"/>
              </a:solidFill>
            </a:endParaRPr>
          </a:p>
        </p:txBody>
      </p:sp>
    </p:spTree>
    <p:extLst>
      <p:ext uri="{BB962C8B-B14F-4D97-AF65-F5344CB8AC3E}">
        <p14:creationId xmlns:p14="http://schemas.microsoft.com/office/powerpoint/2010/main" val="38549252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77" y="1463675"/>
            <a:ext cx="4813112" cy="4594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p:cNvSpPr>
            <a:spLocks noChangeArrowheads="1"/>
          </p:cNvSpPr>
          <p:nvPr/>
        </p:nvSpPr>
        <p:spPr bwMode="auto">
          <a:xfrm>
            <a:off x="719138" y="16192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AGN spin?</a:t>
            </a:r>
            <a:endParaRPr lang="en-GB" sz="4400" b="1" dirty="0">
              <a:solidFill>
                <a:srgbClr val="008000"/>
              </a:solidFill>
            </a:endParaRPr>
          </a:p>
        </p:txBody>
      </p:sp>
      <p:sp>
        <p:nvSpPr>
          <p:cNvPr id="6" name="Rectangle 2"/>
          <p:cNvSpPr txBox="1">
            <a:spLocks noChangeArrowheads="1"/>
          </p:cNvSpPr>
          <p:nvPr/>
        </p:nvSpPr>
        <p:spPr>
          <a:xfrm>
            <a:off x="247424" y="1463675"/>
            <a:ext cx="3181576" cy="4175125"/>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Classic QSO don’t really look like ANY state in BHB</a:t>
            </a:r>
          </a:p>
          <a:p>
            <a:pPr eaLnBrk="1" hangingPunct="1">
              <a:lnSpc>
                <a:spcPct val="90000"/>
              </a:lnSpc>
            </a:pPr>
            <a:r>
              <a:rPr lang="en-GB" sz="2400" dirty="0" smtClean="0">
                <a:solidFill>
                  <a:srgbClr val="008000"/>
                </a:solidFill>
              </a:rPr>
              <a:t>So what are they??</a:t>
            </a:r>
          </a:p>
          <a:p>
            <a:pPr eaLnBrk="1" hangingPunct="1">
              <a:lnSpc>
                <a:spcPct val="90000"/>
              </a:lnSpc>
            </a:pPr>
            <a:r>
              <a:rPr lang="en-GB" sz="2400" dirty="0" smtClean="0">
                <a:solidFill>
                  <a:srgbClr val="008000"/>
                </a:solidFill>
              </a:rPr>
              <a:t>Not dominated by disc so can’t use L-T of disc to get size scale robustly (BHB</a:t>
            </a:r>
            <a:r>
              <a:rPr lang="en-GB" sz="2400" dirty="0" smtClean="0">
                <a:solidFill>
                  <a:srgbClr val="00B050"/>
                </a:solidFill>
              </a:rPr>
              <a:t>)</a:t>
            </a:r>
          </a:p>
        </p:txBody>
      </p:sp>
      <p:pic>
        <p:nvPicPr>
          <p:cNvPr id="5" name="Picture 2"/>
          <p:cNvPicPr preferRelativeResize="0">
            <a:picLocks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548" y="1577975"/>
            <a:ext cx="4538990" cy="4460875"/>
          </a:xfrm>
          <a:prstGeom prst="rect">
            <a:avLst/>
          </a:prstGeom>
          <a:solidFill>
            <a:schemeClr val="bg1"/>
          </a:solidFill>
          <a:ln>
            <a:noFill/>
          </a:ln>
          <a:effectLst/>
          <a:extLst/>
        </p:spPr>
      </p:pic>
      <p:sp>
        <p:nvSpPr>
          <p:cNvPr id="2" name="Rectangle 1"/>
          <p:cNvSpPr/>
          <p:nvPr/>
        </p:nvSpPr>
        <p:spPr bwMode="auto">
          <a:xfrm>
            <a:off x="3952548" y="1577975"/>
            <a:ext cx="4538990" cy="4213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a:xfrm>
            <a:off x="6534150" y="6093768"/>
            <a:ext cx="2557826" cy="461665"/>
          </a:xfrm>
          <a:prstGeom prst="rect">
            <a:avLst/>
          </a:prstGeom>
        </p:spPr>
        <p:txBody>
          <a:bodyPr wrap="square">
            <a:spAutoFit/>
          </a:bodyPr>
          <a:lstStyle/>
          <a:p>
            <a:r>
              <a:rPr lang="en-GB" dirty="0" smtClean="0">
                <a:solidFill>
                  <a:srgbClr val="00B050"/>
                </a:solidFill>
              </a:rPr>
              <a:t>Jin et al 2012 </a:t>
            </a:r>
            <a:endParaRPr lang="en-GB" dirty="0">
              <a:solidFill>
                <a:srgbClr val="00B050"/>
              </a:solidFill>
            </a:endParaRPr>
          </a:p>
        </p:txBody>
      </p:sp>
    </p:spTree>
    <p:extLst>
      <p:ext uri="{BB962C8B-B14F-4D97-AF65-F5344CB8AC3E}">
        <p14:creationId xmlns:p14="http://schemas.microsoft.com/office/powerpoint/2010/main" val="15091519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719138" y="16192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AGN spin?</a:t>
            </a:r>
            <a:endParaRPr lang="en-GB" sz="4400" b="1" dirty="0">
              <a:solidFill>
                <a:srgbClr val="008000"/>
              </a:solidFill>
            </a:endParaRPr>
          </a:p>
        </p:txBody>
      </p:sp>
      <p:sp>
        <p:nvSpPr>
          <p:cNvPr id="6" name="Rectangle 2"/>
          <p:cNvSpPr txBox="1">
            <a:spLocks noChangeArrowheads="1"/>
          </p:cNvSpPr>
          <p:nvPr/>
        </p:nvSpPr>
        <p:spPr>
          <a:xfrm>
            <a:off x="342673" y="1463675"/>
            <a:ext cx="3391127" cy="4175125"/>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LOWEST MASS, HIGHEST L/</a:t>
            </a:r>
            <a:r>
              <a:rPr lang="en-GB" sz="2400" dirty="0" err="1" smtClean="0">
                <a:solidFill>
                  <a:srgbClr val="008000"/>
                </a:solidFill>
              </a:rPr>
              <a:t>LEdd</a:t>
            </a:r>
            <a:r>
              <a:rPr lang="en-GB" sz="2400" dirty="0" smtClean="0">
                <a:solidFill>
                  <a:srgbClr val="008000"/>
                </a:solidFill>
              </a:rPr>
              <a:t>  - NLS1 </a:t>
            </a:r>
          </a:p>
          <a:p>
            <a:pPr eaLnBrk="1" hangingPunct="1">
              <a:lnSpc>
                <a:spcPct val="90000"/>
              </a:lnSpc>
            </a:pPr>
            <a:r>
              <a:rPr lang="en-GB" sz="2400" dirty="0" smtClean="0">
                <a:solidFill>
                  <a:srgbClr val="008000"/>
                </a:solidFill>
              </a:rPr>
              <a:t>LOOK LIKE  DISC DOMINATED BHB</a:t>
            </a:r>
          </a:p>
          <a:p>
            <a:pPr eaLnBrk="1" hangingPunct="1">
              <a:lnSpc>
                <a:spcPct val="90000"/>
              </a:lnSpc>
            </a:pPr>
            <a:r>
              <a:rPr lang="en-GB" sz="2400" dirty="0" smtClean="0">
                <a:solidFill>
                  <a:srgbClr val="008000"/>
                </a:solidFill>
              </a:rPr>
              <a:t>highest disc temperatures – pushed even high by colour temperature correction</a:t>
            </a:r>
          </a:p>
          <a:p>
            <a:pPr eaLnBrk="1" hangingPunct="1">
              <a:lnSpc>
                <a:spcPct val="90000"/>
              </a:lnSpc>
            </a:pPr>
            <a:r>
              <a:rPr lang="en-GB" sz="2400" dirty="0" smtClean="0">
                <a:solidFill>
                  <a:srgbClr val="008000"/>
                </a:solidFill>
              </a:rPr>
              <a:t>Disk peaks in EUV (close to observable soft X-rays!)</a:t>
            </a:r>
          </a:p>
          <a:p>
            <a:pPr eaLnBrk="1" hangingPunct="1">
              <a:lnSpc>
                <a:spcPct val="90000"/>
              </a:lnSpc>
            </a:pPr>
            <a:r>
              <a:rPr lang="en-GB" sz="2400" dirty="0" smtClean="0">
                <a:solidFill>
                  <a:srgbClr val="008000"/>
                </a:solidFill>
              </a:rPr>
              <a:t>This assumed zero spin!! </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77" y="1463675"/>
            <a:ext cx="4813112" cy="4594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953250" y="6093768"/>
            <a:ext cx="2557826" cy="461665"/>
          </a:xfrm>
          <a:prstGeom prst="rect">
            <a:avLst/>
          </a:prstGeom>
        </p:spPr>
        <p:txBody>
          <a:bodyPr wrap="square">
            <a:spAutoFit/>
          </a:bodyPr>
          <a:lstStyle/>
          <a:p>
            <a:r>
              <a:rPr lang="en-GB" dirty="0" smtClean="0">
                <a:solidFill>
                  <a:srgbClr val="008000"/>
                </a:solidFill>
              </a:rPr>
              <a:t>Jin et al 2012 </a:t>
            </a:r>
            <a:endParaRPr lang="en-GB" dirty="0">
              <a:solidFill>
                <a:srgbClr val="008000"/>
              </a:solidFill>
            </a:endParaRPr>
          </a:p>
        </p:txBody>
      </p:sp>
    </p:spTree>
    <p:extLst>
      <p:ext uri="{BB962C8B-B14F-4D97-AF65-F5344CB8AC3E}">
        <p14:creationId xmlns:p14="http://schemas.microsoft.com/office/powerpoint/2010/main" val="2934497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45837</TotalTime>
  <Words>5018</Words>
  <Application>Microsoft Office PowerPoint</Application>
  <PresentationFormat>On-screen Show (4:3)</PresentationFormat>
  <Paragraphs>698</Paragraphs>
  <Slides>103</Slides>
  <Notes>32</Notes>
  <HiddenSlides>0</HiddenSlides>
  <MMClips>3</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Default Design</vt:lpstr>
      <vt:lpstr>Spectra and variability of  BHB (1) and AGN (2)</vt:lpstr>
      <vt:lpstr>Accretion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Observed GBH spectra</vt:lpstr>
      <vt:lpstr>PowerPoint Presentation</vt:lpstr>
      <vt:lpstr>PowerPoint Presentation</vt:lpstr>
      <vt:lpstr>PowerPoint Presentation</vt:lpstr>
      <vt:lpstr>Hardness – intensity diagram</vt:lpstr>
      <vt:lpstr>PowerPoint Presentation</vt:lpstr>
      <vt:lpstr>PowerPoint Presentation</vt:lpstr>
      <vt:lpstr>Quantifying variability: the power spectral density (PSD) of Cyg X-1</vt:lpstr>
      <vt:lpstr>PowerPoint Presentation</vt:lpstr>
      <vt:lpstr>PowerPoint Presentation</vt:lpstr>
      <vt:lpstr>PowerPoint Presentation</vt:lpstr>
      <vt:lpstr>PowerPoint Presentation</vt:lpstr>
      <vt:lpstr>PowerPoint Presentation</vt:lpstr>
      <vt:lpstr>Frame dragging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 of variability: MRI </vt:lpstr>
      <vt:lpstr>Propagating fluctuations</vt:lpstr>
      <vt:lpstr>Propagating fluctuations</vt:lpstr>
      <vt:lpstr>Propagating fluctuations</vt:lpstr>
      <vt:lpstr>Propagating fluctuations</vt:lpstr>
      <vt:lpstr>Propagating fluctuations</vt:lpstr>
      <vt:lpstr>Propagating fluctuations</vt:lpstr>
      <vt:lpstr>PowerPoint Presentation</vt:lpstr>
      <vt:lpstr>PowerPoint Presentation</vt:lpstr>
      <vt:lpstr>PowerPoint Presentation</vt:lpstr>
      <vt:lpstr>Propagating fluctuations</vt:lpstr>
      <vt:lpstr>The rms-flux relation</vt:lpstr>
      <vt:lpstr>Flux distribution of variability</vt:lpstr>
      <vt:lpstr>Implies log normal flux distribution</vt:lpstr>
      <vt:lpstr>Propagating fluctuations</vt:lpstr>
      <vt:lpstr>Fitting to XTE J1550-564</vt:lpstr>
      <vt:lpstr>Fitting to XTE J1550-564</vt:lpstr>
      <vt:lpstr>Fitting to XTE J1550-564</vt:lpstr>
      <vt:lpstr>Fitting to XTE J1550-564</vt:lpstr>
      <vt:lpstr>Fitting to XTE J1550-564</vt:lpstr>
      <vt:lpstr>PowerPoint Presentation</vt:lpstr>
      <vt:lpstr>PowerPoint Presentation</vt:lpstr>
      <vt:lpstr>Mass of AGN??</vt:lpstr>
      <vt:lpstr>Black holes in AGN grow by accretion</vt:lpstr>
      <vt:lpstr> UV disc seen in Quasars!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QSO?</vt:lpstr>
      <vt:lpstr>So what do AGN look like?</vt:lpstr>
      <vt:lpstr>Classic QSO?</vt:lpstr>
      <vt:lpstr>Classic QSO?</vt:lpstr>
      <vt:lpstr>Classic QSO?</vt:lpstr>
      <vt:lpstr>Variability on ~month</vt:lpstr>
      <vt:lpstr>Variability on &lt; day</vt:lpstr>
      <vt:lpstr>So what do AGN look like?</vt:lpstr>
      <vt:lpstr>So what do AGN look like?</vt:lpstr>
      <vt:lpstr>Disc spectra from 106 M L/LEdd ~1</vt:lpstr>
      <vt:lpstr>Disc spectra from 106 M L/LEdd ~1</vt:lpstr>
      <vt:lpstr>Models conserving energy!! </vt:lpstr>
      <vt:lpstr>PowerPoint Presentation</vt:lpstr>
      <vt:lpstr>PowerPoint Presentation</vt:lpstr>
      <vt:lpstr>PowerPoint Presentation</vt:lpstr>
      <vt:lpstr>PowerPoint Presentation</vt:lpstr>
      <vt:lpstr>PowerPoint Presentation</vt:lpstr>
      <vt:lpstr>INTRINSIC changes in SED</vt:lpstr>
      <vt:lpstr>Low/hard to high/soft ?</vt:lpstr>
      <vt:lpstr>PowerPoint Presentation</vt:lpstr>
      <vt:lpstr>PowerPoint Presentation</vt:lpstr>
      <vt:lpstr>Relativistic effects</vt:lpstr>
      <vt:lpstr>Black Hole spin!</vt:lpstr>
      <vt:lpstr>Black Hole spin!</vt:lpstr>
      <vt:lpstr>Conclusions:</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Violent Universe</dc:title>
  <dc:creator>Chris Done</dc:creator>
  <cp:lastModifiedBy>Your User Name</cp:lastModifiedBy>
  <cp:revision>521</cp:revision>
  <dcterms:created xsi:type="dcterms:W3CDTF">2004-09-07T19:52:28Z</dcterms:created>
  <dcterms:modified xsi:type="dcterms:W3CDTF">2013-04-10T19:27:43Z</dcterms:modified>
</cp:coreProperties>
</file>