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tags/tag3.xml" ContentType="application/vnd.openxmlformats-officedocument.presentationml.tags+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tags/tag2.xml" ContentType="application/vnd.openxmlformats-officedocument.presentationml.tags+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tags/tag1.xml" ContentType="application/vnd.openxmlformats-officedocument.presentationml.tags+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5"/>
  </p:notesMasterIdLst>
  <p:handoutMasterIdLst>
    <p:handoutMasterId r:id="rId56"/>
  </p:handoutMasterIdLst>
  <p:sldIdLst>
    <p:sldId id="748" r:id="rId2"/>
    <p:sldId id="768" r:id="rId3"/>
    <p:sldId id="567" r:id="rId4"/>
    <p:sldId id="568" r:id="rId5"/>
    <p:sldId id="569" r:id="rId6"/>
    <p:sldId id="570" r:id="rId7"/>
    <p:sldId id="571" r:id="rId8"/>
    <p:sldId id="725" r:id="rId9"/>
    <p:sldId id="724" r:id="rId10"/>
    <p:sldId id="650" r:id="rId11"/>
    <p:sldId id="572" r:id="rId12"/>
    <p:sldId id="726" r:id="rId13"/>
    <p:sldId id="727" r:id="rId14"/>
    <p:sldId id="728" r:id="rId15"/>
    <p:sldId id="729" r:id="rId16"/>
    <p:sldId id="577" r:id="rId17"/>
    <p:sldId id="730" r:id="rId18"/>
    <p:sldId id="573" r:id="rId19"/>
    <p:sldId id="574" r:id="rId20"/>
    <p:sldId id="731" r:id="rId21"/>
    <p:sldId id="732" r:id="rId22"/>
    <p:sldId id="733" r:id="rId23"/>
    <p:sldId id="734" r:id="rId24"/>
    <p:sldId id="803" r:id="rId25"/>
    <p:sldId id="813" r:id="rId26"/>
    <p:sldId id="814" r:id="rId27"/>
    <p:sldId id="646" r:id="rId28"/>
    <p:sldId id="804" r:id="rId29"/>
    <p:sldId id="769" r:id="rId30"/>
    <p:sldId id="810" r:id="rId31"/>
    <p:sldId id="811" r:id="rId32"/>
    <p:sldId id="770" r:id="rId33"/>
    <p:sldId id="775" r:id="rId34"/>
    <p:sldId id="776" r:id="rId35"/>
    <p:sldId id="785" r:id="rId36"/>
    <p:sldId id="696" r:id="rId37"/>
    <p:sldId id="815" r:id="rId38"/>
    <p:sldId id="800" r:id="rId39"/>
    <p:sldId id="801" r:id="rId40"/>
    <p:sldId id="783" r:id="rId41"/>
    <p:sldId id="784" r:id="rId42"/>
    <p:sldId id="777" r:id="rId43"/>
    <p:sldId id="812" r:id="rId44"/>
    <p:sldId id="808" r:id="rId45"/>
    <p:sldId id="809" r:id="rId46"/>
    <p:sldId id="778" r:id="rId47"/>
    <p:sldId id="782" r:id="rId48"/>
    <p:sldId id="779" r:id="rId49"/>
    <p:sldId id="802" r:id="rId50"/>
    <p:sldId id="805" r:id="rId51"/>
    <p:sldId id="786" r:id="rId52"/>
    <p:sldId id="807" r:id="rId53"/>
    <p:sldId id="806"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clrMru>
    <a:srgbClr val="33CC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showOutlineIcons="0">
    <p:restoredLeft sz="28929" autoAdjust="0"/>
    <p:restoredTop sz="90892" autoAdjust="0"/>
  </p:normalViewPr>
  <p:slideViewPr>
    <p:cSldViewPr snapToObjects="1">
      <p:cViewPr varScale="1">
        <p:scale>
          <a:sx n="93" d="100"/>
          <a:sy n="93" d="100"/>
        </p:scale>
        <p:origin x="-104" y="-23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456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655BDD2-7FE2-CE41-A3C1-0302A26D350A}" type="datetimeFigureOut">
              <a:rPr lang="en-US" smtClean="0"/>
              <a:pPr/>
              <a:t>4/12/13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87577FC-4441-AD45-8C46-2C404489318C}"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216086-1CF0-B34D-95EA-2B830B576F89}" type="datetimeFigureOut">
              <a:rPr lang="en-US" smtClean="0"/>
              <a:pPr/>
              <a:t>4/12/13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1C3929-1796-5442-A58A-BFCB27C3DFDD}"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5EF5A-6DD2-2D44-8BB4-1F77E8C37EB2}" type="slidenum">
              <a:rPr lang="en-GB"/>
              <a:pPr/>
              <a:t>1</a:t>
            </a:fld>
            <a:endParaRPr lang="en-GB"/>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3C18E5A-A69F-7244-B0E9-5365DD792E8E}" type="slidenum">
              <a:rPr lang="en-US"/>
              <a:pPr>
                <a:defRPr/>
              </a:pPr>
              <a:t>25</a:t>
            </a:fld>
            <a:endParaRPr lang="en-US"/>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3C18E5A-A69F-7244-B0E9-5365DD792E8E}" type="slidenum">
              <a:rPr lang="en-US"/>
              <a:pPr>
                <a:defRPr/>
              </a:pPr>
              <a:t>26</a:t>
            </a:fld>
            <a:endParaRPr lang="en-US"/>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E1742C5-B1E2-7544-98A1-50799C56DEE8}" type="slidenum">
              <a:rPr lang="en-GB"/>
              <a:pPr/>
              <a:t>27</a:t>
            </a:fld>
            <a:endParaRPr lang="en-GB"/>
          </a:p>
        </p:txBody>
      </p:sp>
      <p:sp>
        <p:nvSpPr>
          <p:cNvPr id="360450" name="Rectangle 1031"/>
          <p:cNvSpPr txBox="1">
            <a:spLocks noGrp="1" noChangeArrowheads="1"/>
          </p:cNvSpPr>
          <p:nvPr/>
        </p:nvSpPr>
        <p:spPr bwMode="auto">
          <a:xfrm>
            <a:off x="3900488" y="8680450"/>
            <a:ext cx="2941637" cy="463550"/>
          </a:xfrm>
          <a:prstGeom prst="rect">
            <a:avLst/>
          </a:prstGeom>
          <a:noFill/>
          <a:ln w="9525">
            <a:noFill/>
            <a:miter lim="800000"/>
            <a:headEnd/>
            <a:tailEnd/>
          </a:ln>
        </p:spPr>
        <p:txBody>
          <a:bodyPr lIns="90913" tIns="45456" rIns="90913" bIns="45456" anchor="b">
            <a:prstTxWarp prst="textNoShape">
              <a:avLst/>
            </a:prstTxWarp>
          </a:bodyPr>
          <a:lstStyle/>
          <a:p>
            <a:pPr algn="r" defTabSz="909638" eaLnBrk="0" hangingPunct="0">
              <a:spcBef>
                <a:spcPct val="0"/>
              </a:spcBef>
              <a:spcAft>
                <a:spcPct val="0"/>
              </a:spcAft>
              <a:buClrTx/>
              <a:buSzTx/>
              <a:buFontTx/>
              <a:buNone/>
            </a:pPr>
            <a:fld id="{5EBB3219-EAFE-C641-90E5-FCE295F55510}" type="slidenum">
              <a:rPr lang="en-US" sz="1200">
                <a:solidFill>
                  <a:schemeClr val="folHlink"/>
                </a:solidFill>
                <a:latin typeface="Times New Roman" charset="0"/>
              </a:rPr>
              <a:pPr algn="r" defTabSz="909638" eaLnBrk="0" hangingPunct="0">
                <a:spcBef>
                  <a:spcPct val="0"/>
                </a:spcBef>
                <a:spcAft>
                  <a:spcPct val="0"/>
                </a:spcAft>
                <a:buClrTx/>
                <a:buSzTx/>
                <a:buFontTx/>
                <a:buNone/>
              </a:pPr>
              <a:t>27</a:t>
            </a:fld>
            <a:endParaRPr lang="en-US" sz="1200">
              <a:solidFill>
                <a:schemeClr val="folHlink"/>
              </a:solidFill>
              <a:latin typeface="Times New Roman" charset="0"/>
            </a:endParaRPr>
          </a:p>
        </p:txBody>
      </p:sp>
      <p:sp>
        <p:nvSpPr>
          <p:cNvPr id="36045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0452"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lIns="90913" tIns="45456" rIns="90913" bIns="45456">
            <a:prstTxWarp prst="textNoShape">
              <a:avLst/>
            </a:prstTxWarp>
          </a:bodyPr>
          <a:lstStyle/>
          <a:p>
            <a:endParaRPr lang="en-AU"/>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0DB7F22-ABBF-EB4F-80DE-76C19D32AAFE}" type="slidenum">
              <a:rPr lang="en-GB"/>
              <a:pPr/>
              <a:t>30</a:t>
            </a:fld>
            <a:endParaRPr lang="en-GB"/>
          </a:p>
        </p:txBody>
      </p:sp>
      <p:sp>
        <p:nvSpPr>
          <p:cNvPr id="194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9D6BD9FE-526F-2245-9CE7-8CBA46F6D775}" type="slidenum">
              <a:rPr lang="en-GB" sz="1200">
                <a:latin typeface="Calibri" charset="0"/>
              </a:rPr>
              <a:pPr algn="r" eaLnBrk="1" hangingPunct="1"/>
              <a:t>30</a:t>
            </a:fld>
            <a:endParaRPr lang="en-GB" sz="1200">
              <a:latin typeface="Calibri" charset="0"/>
            </a:endParaRPr>
          </a:p>
        </p:txBody>
      </p:sp>
      <p:sp>
        <p:nvSpPr>
          <p:cNvPr id="19459" name="Rectangle 2"/>
          <p:cNvSpPr>
            <a:spLocks noGrp="1" noRot="1" noChangeAspect="1" noChangeArrowheads="1" noTextEdit="1"/>
          </p:cNvSpPr>
          <p:nvPr>
            <p:ph type="sldImg"/>
          </p:nvPr>
        </p:nvSpPr>
        <p:spPr bwMode="auto">
          <a:xfrm>
            <a:off x="1320800" y="877888"/>
            <a:ext cx="4217988" cy="3163887"/>
          </a:xfrm>
          <a:prstGeom prst="rect">
            <a:avLst/>
          </a:prstGeom>
          <a:solidFill>
            <a:srgbClr val="FFFFFF"/>
          </a:solidFill>
          <a:ln>
            <a:solidFill>
              <a:srgbClr val="000000"/>
            </a:solidFill>
            <a:miter lim="800000"/>
            <a:headEnd/>
            <a:tailEnd/>
          </a:ln>
        </p:spPr>
      </p:sp>
      <p:sp>
        <p:nvSpPr>
          <p:cNvPr id="19460" name="Text Box 3"/>
          <p:cNvSpPr>
            <a:spLocks noGrp="1" noChangeArrowheads="1"/>
          </p:cNvSpPr>
          <p:nvPr>
            <p:ph type="body" idx="1"/>
          </p:nvPr>
        </p:nvSpPr>
        <p:spPr bwMode="auto">
          <a:xfrm>
            <a:off x="1062038" y="4349750"/>
            <a:ext cx="4738687" cy="182563"/>
          </a:xfrm>
          <a:prstGeom prst="rect">
            <a:avLst/>
          </a:prstGeom>
          <a:noFill/>
          <a:ln>
            <a:solidFill>
              <a:srgbClr val="000000"/>
            </a:solidFill>
            <a:miter lim="800000"/>
            <a:headEnd/>
            <a:tailEnd/>
          </a:ln>
        </p:spPr>
        <p:txBody>
          <a:bodyPr lIns="0" tIns="0" rIns="0" bIns="0">
            <a:prstTxWarp prst="textNoShape">
              <a:avLst/>
            </a:prstTxWarp>
            <a:spAutoFit/>
          </a:bodyPr>
          <a:lstStyle/>
          <a:p>
            <a:pPr>
              <a:spcBef>
                <a:spcPct val="0"/>
              </a:spcBef>
            </a:pPr>
            <a:r>
              <a:rPr lang="en-GB"/>
              <a:t>This is the configuration of the core stations, then there are more remote ones for which the exact configuration hasn't been decided yet. Each stations is made of a central group of LBAs and two outer groups of HBA. This is the layout of one single station.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04BE25F-2175-4F44-9E8B-379245EE0047}" type="slidenum">
              <a:rPr lang="en-GB"/>
              <a:pPr/>
              <a:t>31</a:t>
            </a:fld>
            <a:endParaRPr lang="en-GB"/>
          </a:p>
        </p:txBody>
      </p:sp>
      <p:sp>
        <p:nvSpPr>
          <p:cNvPr id="808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916A7B69-FF5E-054F-B774-5053BFA68F46}" type="slidenum">
              <a:rPr lang="en-GB" sz="1200">
                <a:latin typeface="Calibri" charset="0"/>
              </a:rPr>
              <a:pPr algn="r" eaLnBrk="1" hangingPunct="1"/>
              <a:t>31</a:t>
            </a:fld>
            <a:endParaRPr lang="en-GB" sz="1200">
              <a:latin typeface="Calibri" charset="0"/>
            </a:endParaRPr>
          </a:p>
        </p:txBody>
      </p:sp>
      <p:sp>
        <p:nvSpPr>
          <p:cNvPr id="80899" name="Rectangle 2"/>
          <p:cNvSpPr>
            <a:spLocks noGrp="1" noRot="1" noChangeAspect="1" noChangeArrowheads="1" noTextEdit="1"/>
          </p:cNvSpPr>
          <p:nvPr>
            <p:ph type="sldImg"/>
          </p:nvPr>
        </p:nvSpPr>
        <p:spPr bwMode="auto">
          <a:xfrm>
            <a:off x="1320800" y="877888"/>
            <a:ext cx="4216400" cy="3163887"/>
          </a:xfrm>
          <a:prstGeom prst="rect">
            <a:avLst/>
          </a:prstGeom>
          <a:solidFill>
            <a:srgbClr val="FFFFFF"/>
          </a:solidFill>
          <a:ln>
            <a:solidFill>
              <a:srgbClr val="000000"/>
            </a:solidFill>
            <a:miter lim="800000"/>
            <a:headEnd/>
            <a:tailEnd/>
          </a:ln>
        </p:spPr>
      </p:sp>
      <p:sp>
        <p:nvSpPr>
          <p:cNvPr id="80900" name="Text Box 3"/>
          <p:cNvSpPr>
            <a:spLocks noGrp="1" noChangeArrowheads="1"/>
          </p:cNvSpPr>
          <p:nvPr>
            <p:ph type="body" idx="1"/>
          </p:nvPr>
        </p:nvSpPr>
        <p:spPr bwMode="auto">
          <a:xfrm>
            <a:off x="1062038" y="4349750"/>
            <a:ext cx="4738687" cy="2063750"/>
          </a:xfrm>
          <a:prstGeom prst="rect">
            <a:avLst/>
          </a:prstGeom>
          <a:noFill/>
          <a:ln>
            <a:solidFill>
              <a:srgbClr val="000000"/>
            </a:solidFill>
            <a:miter lim="800000"/>
            <a:headEnd/>
            <a:tailEnd/>
          </a:ln>
        </p:spPr>
        <p:txBody>
          <a:bodyPr lIns="0" tIns="0" rIns="0" bIns="0">
            <a:prstTxWarp prst="textNoShape">
              <a:avLst/>
            </a:prstTxWarp>
            <a:spAutoFit/>
          </a:bodyPr>
          <a:lstStyle/>
          <a:p>
            <a:pPr>
              <a:spcBef>
                <a:spcPct val="0"/>
              </a:spcBef>
            </a:pPr>
            <a:r>
              <a:rPr lang="en-GB"/>
              <a:t>How to explain this…it is as if each of this smaller, cheaper receivers were The challenge for this kind of telescopes is not anymore the telescope itself, but how to transport the data and analize it. The electronic signals from the antennas are digitalized, transported to a central digital processor and combined in software to emulate a conventional antenna. Here the cost is dominated by the cost of electronics rather than in steel and moving structure. These costs then are likely to go down with time, allowing increasingly large telescopes. The data transport requirements are in the range of many Tera-bits/s and the processing power needed is tens of Tera-FLOPS.</a:t>
            </a:r>
          </a:p>
          <a:p>
            <a:pPr>
              <a:spcBef>
                <a:spcPct val="0"/>
              </a:spcBef>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5EF5A-6DD2-2D44-8BB4-1F77E8C37EB2}" type="slidenum">
              <a:rPr lang="en-GB"/>
              <a:pPr/>
              <a:t>53</a:t>
            </a:fld>
            <a:endParaRPr lang="en-GB"/>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34A28A-20E0-2049-9A14-CFB027C54880}" type="slidenum">
              <a:rPr lang="en-GB"/>
              <a:pPr/>
              <a:t>3</a:t>
            </a:fld>
            <a:endParaRPr lang="en-GB"/>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xfrm>
            <a:off x="533400" y="4343400"/>
            <a:ext cx="5791200" cy="4495800"/>
          </a:xfrm>
        </p:spPr>
        <p:txBody>
          <a:bodyPr/>
          <a:lstStyle/>
          <a:p>
            <a:r>
              <a:rPr lang="en-GB"/>
              <a:t>As I mentioned, the founding stone of our research will be on the field of AGN surveys.</a:t>
            </a:r>
          </a:p>
          <a:p>
            <a:r>
              <a:rPr lang="en-GB"/>
              <a:t>Let me try now to summarize in a slide and a few words the most important result in the field in the last few years.</a:t>
            </a:r>
          </a:p>
          <a:p>
            <a:r>
              <a:rPr lang="en-GB"/>
              <a:t>The theory of relativistic accretion allows us to associate, via an efficiency parameter, the observed luminosity of a growing black hole with its growth rate. By following the evolution of SMBH mass function via a simple continuity equation, we can plot, as a function of redshift, the average ratio of BH mass to growth rate, a timescale defining the mass doubling time of an object. Different tracks, each corresponding to a specific black hole mass range, indicate that the growth times were shorter in the past: black holes grew more rapidly at redshift 1-3. More interestingly, at redshift lower than 1, 1.5, we see that the lower the mass of a black holes, the faster it grows. This is, in a nutshell, the definition of anti-hierarchical growth, sometimes called downsizing: larger black holes must have grown earlier than smaller ones. Unfortunately, the quality of the AGN survey data at z larger than 2 do not allow yet to reach firmer conclusions on the evolutionary paths in the distant past.</a:t>
            </a:r>
          </a:p>
          <a:p>
            <a:r>
              <a:rPr lang="en-GB"/>
              <a:t>If you do the same plot for galaxies, a very similar trend is revealed, with the largest galaxies always having longer growth times than smaller ones (up to z=3).</a:t>
            </a:r>
          </a:p>
          <a:p>
            <a:r>
              <a:rPr lang="en-GB"/>
              <a:t>What, if any, is the physical link between these two apparently related evolutionary paths?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3249" name="Rectangle 1"/>
          <p:cNvSpPr>
            <a:spLocks noGrp="1" noRot="1" noChangeAspect="1" noChangeArrowheads="1" noTextEdit="1"/>
          </p:cNvSpPr>
          <p:nvPr>
            <p:ph type="sldImg"/>
          </p:nvPr>
        </p:nvSpPr>
        <p:spPr bwMode="auto">
          <a:xfrm>
            <a:off x="1319213" y="877888"/>
            <a:ext cx="4219575" cy="3165475"/>
          </a:xfrm>
          <a:prstGeom prst="rect">
            <a:avLst/>
          </a:prstGeom>
          <a:solidFill>
            <a:srgbClr val="FFFFFF"/>
          </a:solidFill>
          <a:ln>
            <a:solidFill>
              <a:srgbClr val="000000"/>
            </a:solidFill>
            <a:miter lim="800000"/>
            <a:headEnd/>
            <a:tailEnd/>
          </a:ln>
        </p:spPr>
      </p:sp>
      <p:sp>
        <p:nvSpPr>
          <p:cNvPr id="53250" name="Text Box 2"/>
          <p:cNvSpPr txBox="1">
            <a:spLocks noGrp="1" noChangeArrowheads="1"/>
          </p:cNvSpPr>
          <p:nvPr>
            <p:ph type="body" idx="1"/>
          </p:nvPr>
        </p:nvSpPr>
        <p:spPr bwMode="auto">
          <a:xfrm>
            <a:off x="1061838" y="4350019"/>
            <a:ext cx="4740088" cy="3513685"/>
          </a:xfrm>
          <a:prstGeom prst="rect">
            <a:avLst/>
          </a:prstGeom>
          <a:noFill/>
          <a:ln>
            <a:miter lim="800000"/>
            <a:headEnd/>
            <a:tailEnd/>
          </a:ln>
        </p:spPr>
        <p:txBody>
          <a:bodyPr wrap="none" anchor="ct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4210" name="Rectangle 2"/>
          <p:cNvSpPr>
            <a:spLocks noGrp="1" noRot="1" noChangeAspect="1" noChangeArrowheads="1" noTextEdit="1"/>
          </p:cNvSpPr>
          <p:nvPr>
            <p:ph type="sldImg"/>
          </p:nvPr>
        </p:nvSpPr>
        <p:spPr bwMode="auto">
          <a:xfrm>
            <a:off x="1200150" y="717550"/>
            <a:ext cx="4516438" cy="3387725"/>
          </a:xfrm>
          <a:prstGeom prst="rect">
            <a:avLst/>
          </a:prstGeom>
          <a:noFill/>
          <a:ln>
            <a:solidFill>
              <a:srgbClr val="000000"/>
            </a:solidFill>
            <a:miter lim="800000"/>
            <a:headEnd/>
            <a:tailEnd/>
          </a:ln>
        </p:spPr>
      </p:sp>
      <p:sp>
        <p:nvSpPr>
          <p:cNvPr id="734211" name="Text Box 3"/>
          <p:cNvSpPr txBox="1">
            <a:spLocks noGrp="1" noChangeArrowheads="1"/>
          </p:cNvSpPr>
          <p:nvPr>
            <p:ph type="body" idx="1"/>
          </p:nvPr>
        </p:nvSpPr>
        <p:spPr bwMode="auto">
          <a:xfrm>
            <a:off x="1061838" y="4350019"/>
            <a:ext cx="4740088" cy="3513685"/>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39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63907" name="Rectangle 3"/>
          <p:cNvSpPr>
            <a:spLocks noGrp="1" noChangeArrowheads="1"/>
          </p:cNvSpPr>
          <p:nvPr>
            <p:ph type="body" idx="1"/>
          </p:nvPr>
        </p:nvSpPr>
        <p:spPr bwMode="auto">
          <a:xfrm>
            <a:off x="914881" y="4343230"/>
            <a:ext cx="5028239" cy="4115139"/>
          </a:xfrm>
          <a:prstGeom prst="rect">
            <a:avLst/>
          </a:prstGeom>
          <a:solidFill>
            <a:srgbClr val="FFFFFF"/>
          </a:solidFill>
          <a:ln>
            <a:solidFill>
              <a:srgbClr val="000000"/>
            </a:solidFill>
            <a:miter lim="800000"/>
            <a:headEnd/>
            <a:tailEnd/>
          </a:ln>
        </p:spPr>
        <p:txBody>
          <a:bodyPr lIns="91433" tIns="45717" rIns="91433" bIns="45717">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68003" name="Rectangle 3"/>
          <p:cNvSpPr>
            <a:spLocks noGrp="1" noChangeArrowheads="1"/>
          </p:cNvSpPr>
          <p:nvPr>
            <p:ph type="body" idx="1"/>
          </p:nvPr>
        </p:nvSpPr>
        <p:spPr bwMode="auto">
          <a:xfrm>
            <a:off x="914881" y="4343230"/>
            <a:ext cx="5028239" cy="4115139"/>
          </a:xfrm>
          <a:prstGeom prst="rect">
            <a:avLst/>
          </a:prstGeom>
          <a:solidFill>
            <a:srgbClr val="FFFFFF"/>
          </a:solidFill>
          <a:ln>
            <a:solidFill>
              <a:srgbClr val="000000"/>
            </a:solidFill>
            <a:miter lim="800000"/>
            <a:headEnd/>
            <a:tailEnd/>
          </a:ln>
        </p:spPr>
        <p:txBody>
          <a:bodyPr lIns="91426" tIns="45714" rIns="91426" bIns="45714">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9577956-779C-E446-B0A8-9C0E27D494CA}"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9577956-779C-E446-B0A8-9C0E27D494CA}"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2B2B77-6E5D-6246-92DD-67AB9394E57B}" type="slidenum">
              <a:rPr lang="en-GB"/>
              <a:pPr/>
              <a:t>10</a:t>
            </a:fld>
            <a:endParaRPr lang="en-GB"/>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18/1/2011</a:t>
            </a:r>
            <a:endParaRPr lang="en-US"/>
          </a:p>
        </p:txBody>
      </p:sp>
      <p:sp>
        <p:nvSpPr>
          <p:cNvPr id="5" name="Footer Placeholder 4"/>
          <p:cNvSpPr>
            <a:spLocks noGrp="1"/>
          </p:cNvSpPr>
          <p:nvPr>
            <p:ph type="ftr" sz="quarter" idx="11"/>
          </p:nvPr>
        </p:nvSpPr>
        <p:spPr/>
        <p:txBody>
          <a:bodyPr/>
          <a:lstStyle/>
          <a:p>
            <a:r>
              <a:rPr lang="en-US" smtClean="0"/>
              <a:t>MPE - A. Merloni</a:t>
            </a:r>
            <a:endParaRPr lang="en-US"/>
          </a:p>
        </p:txBody>
      </p:sp>
      <p:sp>
        <p:nvSpPr>
          <p:cNvPr id="6" name="Slide Number Placeholder 5"/>
          <p:cNvSpPr>
            <a:spLocks noGrp="1"/>
          </p:cNvSpPr>
          <p:nvPr>
            <p:ph type="sldNum" sz="quarter" idx="12"/>
          </p:nvPr>
        </p:nvSpPr>
        <p:spPr/>
        <p:txBody>
          <a:bodyPr/>
          <a:lstStyle/>
          <a:p>
            <a:fld id="{D843E2B8-ACCB-FA41-AF16-A4B809182F3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18/1/2011</a:t>
            </a:r>
            <a:endParaRPr lang="en-US"/>
          </a:p>
        </p:txBody>
      </p:sp>
      <p:sp>
        <p:nvSpPr>
          <p:cNvPr id="5" name="Footer Placeholder 4"/>
          <p:cNvSpPr>
            <a:spLocks noGrp="1"/>
          </p:cNvSpPr>
          <p:nvPr>
            <p:ph type="ftr" sz="quarter" idx="11"/>
          </p:nvPr>
        </p:nvSpPr>
        <p:spPr/>
        <p:txBody>
          <a:bodyPr/>
          <a:lstStyle/>
          <a:p>
            <a:r>
              <a:rPr lang="en-US" smtClean="0"/>
              <a:t>MPE - A. Merloni</a:t>
            </a:r>
            <a:endParaRPr lang="en-US"/>
          </a:p>
        </p:txBody>
      </p:sp>
      <p:sp>
        <p:nvSpPr>
          <p:cNvPr id="6" name="Slide Number Placeholder 5"/>
          <p:cNvSpPr>
            <a:spLocks noGrp="1"/>
          </p:cNvSpPr>
          <p:nvPr>
            <p:ph type="sldNum" sz="quarter" idx="12"/>
          </p:nvPr>
        </p:nvSpPr>
        <p:spPr/>
        <p:txBody>
          <a:bodyPr/>
          <a:lstStyle/>
          <a:p>
            <a:fld id="{D843E2B8-ACCB-FA41-AF16-A4B809182F3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18/1/2011</a:t>
            </a:r>
            <a:endParaRPr lang="en-US"/>
          </a:p>
        </p:txBody>
      </p:sp>
      <p:sp>
        <p:nvSpPr>
          <p:cNvPr id="5" name="Footer Placeholder 4"/>
          <p:cNvSpPr>
            <a:spLocks noGrp="1"/>
          </p:cNvSpPr>
          <p:nvPr>
            <p:ph type="ftr" sz="quarter" idx="11"/>
          </p:nvPr>
        </p:nvSpPr>
        <p:spPr/>
        <p:txBody>
          <a:bodyPr/>
          <a:lstStyle/>
          <a:p>
            <a:r>
              <a:rPr lang="en-US" smtClean="0"/>
              <a:t>MPE - A. Merloni</a:t>
            </a:r>
            <a:endParaRPr lang="en-US"/>
          </a:p>
        </p:txBody>
      </p:sp>
      <p:sp>
        <p:nvSpPr>
          <p:cNvPr id="6" name="Slide Number Placeholder 5"/>
          <p:cNvSpPr>
            <a:spLocks noGrp="1"/>
          </p:cNvSpPr>
          <p:nvPr>
            <p:ph type="sldNum" sz="quarter" idx="12"/>
          </p:nvPr>
        </p:nvSpPr>
        <p:spPr/>
        <p:txBody>
          <a:bodyPr/>
          <a:lstStyle/>
          <a:p>
            <a:fld id="{D843E2B8-ACCB-FA41-AF16-A4B809182F3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304800"/>
            <a:ext cx="6019800" cy="6096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762000" y="1066800"/>
            <a:ext cx="38100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クリップアート プレースホルダ 3"/>
          <p:cNvSpPr>
            <a:spLocks noGrp="1"/>
          </p:cNvSpPr>
          <p:nvPr>
            <p:ph type="clipArt" sz="half" idx="2"/>
          </p:nvPr>
        </p:nvSpPr>
        <p:spPr>
          <a:xfrm>
            <a:off x="4724400" y="1066800"/>
            <a:ext cx="3810000" cy="5486400"/>
          </a:xfrm>
        </p:spPr>
        <p:txBody>
          <a:bodyPr/>
          <a:lstStyle/>
          <a:p>
            <a:pPr lvl="0"/>
            <a:endParaRPr lang="ja-JP" altLang="en-US" noProof="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18/1/2011</a:t>
            </a:r>
            <a:endParaRPr lang="en-US"/>
          </a:p>
        </p:txBody>
      </p:sp>
      <p:sp>
        <p:nvSpPr>
          <p:cNvPr id="5" name="Footer Placeholder 4"/>
          <p:cNvSpPr>
            <a:spLocks noGrp="1"/>
          </p:cNvSpPr>
          <p:nvPr>
            <p:ph type="ftr" sz="quarter" idx="11"/>
          </p:nvPr>
        </p:nvSpPr>
        <p:spPr/>
        <p:txBody>
          <a:bodyPr/>
          <a:lstStyle/>
          <a:p>
            <a:r>
              <a:rPr lang="en-US" smtClean="0"/>
              <a:t>MPE - A. Merloni</a:t>
            </a:r>
            <a:endParaRPr lang="en-US"/>
          </a:p>
        </p:txBody>
      </p:sp>
      <p:sp>
        <p:nvSpPr>
          <p:cNvPr id="6" name="Slide Number Placeholder 5"/>
          <p:cNvSpPr>
            <a:spLocks noGrp="1"/>
          </p:cNvSpPr>
          <p:nvPr>
            <p:ph type="sldNum" sz="quarter" idx="12"/>
          </p:nvPr>
        </p:nvSpPr>
        <p:spPr/>
        <p:txBody>
          <a:bodyPr/>
          <a:lstStyle/>
          <a:p>
            <a:fld id="{D843E2B8-ACCB-FA41-AF16-A4B809182F3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18/1/2011</a:t>
            </a:r>
            <a:endParaRPr lang="en-US"/>
          </a:p>
        </p:txBody>
      </p:sp>
      <p:sp>
        <p:nvSpPr>
          <p:cNvPr id="5" name="Footer Placeholder 4"/>
          <p:cNvSpPr>
            <a:spLocks noGrp="1"/>
          </p:cNvSpPr>
          <p:nvPr>
            <p:ph type="ftr" sz="quarter" idx="11"/>
          </p:nvPr>
        </p:nvSpPr>
        <p:spPr/>
        <p:txBody>
          <a:bodyPr/>
          <a:lstStyle/>
          <a:p>
            <a:r>
              <a:rPr lang="en-US" smtClean="0"/>
              <a:t>MPE - A. Merloni</a:t>
            </a:r>
            <a:endParaRPr lang="en-US"/>
          </a:p>
        </p:txBody>
      </p:sp>
      <p:sp>
        <p:nvSpPr>
          <p:cNvPr id="6" name="Slide Number Placeholder 5"/>
          <p:cNvSpPr>
            <a:spLocks noGrp="1"/>
          </p:cNvSpPr>
          <p:nvPr>
            <p:ph type="sldNum" sz="quarter" idx="12"/>
          </p:nvPr>
        </p:nvSpPr>
        <p:spPr/>
        <p:txBody>
          <a:bodyPr/>
          <a:lstStyle/>
          <a:p>
            <a:fld id="{D843E2B8-ACCB-FA41-AF16-A4B809182F3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18/1/2011</a:t>
            </a:r>
            <a:endParaRPr lang="en-US"/>
          </a:p>
        </p:txBody>
      </p:sp>
      <p:sp>
        <p:nvSpPr>
          <p:cNvPr id="6" name="Footer Placeholder 5"/>
          <p:cNvSpPr>
            <a:spLocks noGrp="1"/>
          </p:cNvSpPr>
          <p:nvPr>
            <p:ph type="ftr" sz="quarter" idx="11"/>
          </p:nvPr>
        </p:nvSpPr>
        <p:spPr/>
        <p:txBody>
          <a:bodyPr/>
          <a:lstStyle/>
          <a:p>
            <a:r>
              <a:rPr lang="en-US" smtClean="0"/>
              <a:t>MPE - A. Merloni</a:t>
            </a:r>
            <a:endParaRPr lang="en-US"/>
          </a:p>
        </p:txBody>
      </p:sp>
      <p:sp>
        <p:nvSpPr>
          <p:cNvPr id="7" name="Slide Number Placeholder 6"/>
          <p:cNvSpPr>
            <a:spLocks noGrp="1"/>
          </p:cNvSpPr>
          <p:nvPr>
            <p:ph type="sldNum" sz="quarter" idx="12"/>
          </p:nvPr>
        </p:nvSpPr>
        <p:spPr/>
        <p:txBody>
          <a:bodyPr/>
          <a:lstStyle/>
          <a:p>
            <a:fld id="{D843E2B8-ACCB-FA41-AF16-A4B809182F3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18/1/2011</a:t>
            </a:r>
            <a:endParaRPr lang="en-US"/>
          </a:p>
        </p:txBody>
      </p:sp>
      <p:sp>
        <p:nvSpPr>
          <p:cNvPr id="8" name="Footer Placeholder 7"/>
          <p:cNvSpPr>
            <a:spLocks noGrp="1"/>
          </p:cNvSpPr>
          <p:nvPr>
            <p:ph type="ftr" sz="quarter" idx="11"/>
          </p:nvPr>
        </p:nvSpPr>
        <p:spPr/>
        <p:txBody>
          <a:bodyPr/>
          <a:lstStyle/>
          <a:p>
            <a:r>
              <a:rPr lang="en-US" smtClean="0"/>
              <a:t>MPE - A. Merloni</a:t>
            </a:r>
            <a:endParaRPr lang="en-US"/>
          </a:p>
        </p:txBody>
      </p:sp>
      <p:sp>
        <p:nvSpPr>
          <p:cNvPr id="9" name="Slide Number Placeholder 8"/>
          <p:cNvSpPr>
            <a:spLocks noGrp="1"/>
          </p:cNvSpPr>
          <p:nvPr>
            <p:ph type="sldNum" sz="quarter" idx="12"/>
          </p:nvPr>
        </p:nvSpPr>
        <p:spPr/>
        <p:txBody>
          <a:bodyPr/>
          <a:lstStyle/>
          <a:p>
            <a:fld id="{D843E2B8-ACCB-FA41-AF16-A4B809182F3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18/1/2011</a:t>
            </a:r>
            <a:endParaRPr lang="en-US"/>
          </a:p>
        </p:txBody>
      </p:sp>
      <p:sp>
        <p:nvSpPr>
          <p:cNvPr id="4" name="Footer Placeholder 3"/>
          <p:cNvSpPr>
            <a:spLocks noGrp="1"/>
          </p:cNvSpPr>
          <p:nvPr>
            <p:ph type="ftr" sz="quarter" idx="11"/>
          </p:nvPr>
        </p:nvSpPr>
        <p:spPr/>
        <p:txBody>
          <a:bodyPr/>
          <a:lstStyle/>
          <a:p>
            <a:r>
              <a:rPr lang="en-US" smtClean="0"/>
              <a:t>MPE - A. Merloni</a:t>
            </a:r>
            <a:endParaRPr lang="en-US"/>
          </a:p>
        </p:txBody>
      </p:sp>
      <p:sp>
        <p:nvSpPr>
          <p:cNvPr id="5" name="Slide Number Placeholder 4"/>
          <p:cNvSpPr>
            <a:spLocks noGrp="1"/>
          </p:cNvSpPr>
          <p:nvPr>
            <p:ph type="sldNum" sz="quarter" idx="12"/>
          </p:nvPr>
        </p:nvSpPr>
        <p:spPr/>
        <p:txBody>
          <a:bodyPr/>
          <a:lstStyle/>
          <a:p>
            <a:fld id="{D843E2B8-ACCB-FA41-AF16-A4B809182F3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18/1/2011</a:t>
            </a:r>
            <a:endParaRPr lang="en-US"/>
          </a:p>
        </p:txBody>
      </p:sp>
      <p:sp>
        <p:nvSpPr>
          <p:cNvPr id="3" name="Footer Placeholder 2"/>
          <p:cNvSpPr>
            <a:spLocks noGrp="1"/>
          </p:cNvSpPr>
          <p:nvPr>
            <p:ph type="ftr" sz="quarter" idx="11"/>
          </p:nvPr>
        </p:nvSpPr>
        <p:spPr/>
        <p:txBody>
          <a:bodyPr/>
          <a:lstStyle/>
          <a:p>
            <a:r>
              <a:rPr lang="en-US" smtClean="0"/>
              <a:t>MPE - A. Merloni</a:t>
            </a:r>
            <a:endParaRPr lang="en-US"/>
          </a:p>
        </p:txBody>
      </p:sp>
      <p:sp>
        <p:nvSpPr>
          <p:cNvPr id="4" name="Slide Number Placeholder 3"/>
          <p:cNvSpPr>
            <a:spLocks noGrp="1"/>
          </p:cNvSpPr>
          <p:nvPr>
            <p:ph type="sldNum" sz="quarter" idx="12"/>
          </p:nvPr>
        </p:nvSpPr>
        <p:spPr/>
        <p:txBody>
          <a:bodyPr/>
          <a:lstStyle/>
          <a:p>
            <a:fld id="{D843E2B8-ACCB-FA41-AF16-A4B809182F3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18/1/2011</a:t>
            </a:r>
            <a:endParaRPr lang="en-US"/>
          </a:p>
        </p:txBody>
      </p:sp>
      <p:sp>
        <p:nvSpPr>
          <p:cNvPr id="6" name="Footer Placeholder 5"/>
          <p:cNvSpPr>
            <a:spLocks noGrp="1"/>
          </p:cNvSpPr>
          <p:nvPr>
            <p:ph type="ftr" sz="quarter" idx="11"/>
          </p:nvPr>
        </p:nvSpPr>
        <p:spPr/>
        <p:txBody>
          <a:bodyPr/>
          <a:lstStyle/>
          <a:p>
            <a:r>
              <a:rPr lang="en-US" smtClean="0"/>
              <a:t>MPE - A. Merloni</a:t>
            </a:r>
            <a:endParaRPr lang="en-US"/>
          </a:p>
        </p:txBody>
      </p:sp>
      <p:sp>
        <p:nvSpPr>
          <p:cNvPr id="7" name="Slide Number Placeholder 6"/>
          <p:cNvSpPr>
            <a:spLocks noGrp="1"/>
          </p:cNvSpPr>
          <p:nvPr>
            <p:ph type="sldNum" sz="quarter" idx="12"/>
          </p:nvPr>
        </p:nvSpPr>
        <p:spPr/>
        <p:txBody>
          <a:bodyPr/>
          <a:lstStyle/>
          <a:p>
            <a:fld id="{D843E2B8-ACCB-FA41-AF16-A4B809182F3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18/1/2011</a:t>
            </a:r>
            <a:endParaRPr lang="en-US"/>
          </a:p>
        </p:txBody>
      </p:sp>
      <p:sp>
        <p:nvSpPr>
          <p:cNvPr id="6" name="Footer Placeholder 5"/>
          <p:cNvSpPr>
            <a:spLocks noGrp="1"/>
          </p:cNvSpPr>
          <p:nvPr>
            <p:ph type="ftr" sz="quarter" idx="11"/>
          </p:nvPr>
        </p:nvSpPr>
        <p:spPr/>
        <p:txBody>
          <a:bodyPr/>
          <a:lstStyle/>
          <a:p>
            <a:r>
              <a:rPr lang="en-US" smtClean="0"/>
              <a:t>MPE - A. Merloni</a:t>
            </a:r>
            <a:endParaRPr lang="en-US"/>
          </a:p>
        </p:txBody>
      </p:sp>
      <p:sp>
        <p:nvSpPr>
          <p:cNvPr id="7" name="Slide Number Placeholder 6"/>
          <p:cNvSpPr>
            <a:spLocks noGrp="1"/>
          </p:cNvSpPr>
          <p:nvPr>
            <p:ph type="sldNum" sz="quarter" idx="12"/>
          </p:nvPr>
        </p:nvSpPr>
        <p:spPr/>
        <p:txBody>
          <a:bodyPr/>
          <a:lstStyle/>
          <a:p>
            <a:fld id="{D843E2B8-ACCB-FA41-AF16-A4B809182F3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18/1/2011</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MPE - A. Merloni</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43E2B8-ACCB-FA41-AF16-A4B809182F3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43.jpeg"/><Relationship Id="rId8" Type="http://schemas.openxmlformats.org/officeDocument/2006/relationships/image" Target="../media/image44.jpeg"/><Relationship Id="rId9" Type="http://schemas.openxmlformats.org/officeDocument/2006/relationships/image" Target="../media/image45.jpeg"/><Relationship Id="rId10" Type="http://schemas.openxmlformats.org/officeDocument/2006/relationships/image" Target="../media/image46.jpeg"/><Relationship Id="rId11"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jpeg"/><Relationship Id="rId7" Type="http://schemas.openxmlformats.org/officeDocument/2006/relationships/image" Target="../media/image54.jpe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tags" Target="../tags/tag3.x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eg"/><Relationship Id="rId3" Type="http://schemas.openxmlformats.org/officeDocument/2006/relationships/image" Target="../media/image7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9.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7" name="Picture 6" descr="Central_Italy_at_night_medium.jpg"/>
          <p:cNvPicPr>
            <a:picLocks noChangeAspect="1"/>
          </p:cNvPicPr>
          <p:nvPr/>
        </p:nvPicPr>
        <p:blipFill>
          <a:blip r:embed="rId3"/>
          <a:stretch>
            <a:fillRect/>
          </a:stretch>
        </p:blipFill>
        <p:spPr>
          <a:xfrm>
            <a:off x="1485900" y="1600200"/>
            <a:ext cx="6172200" cy="4087817"/>
          </a:xfrm>
          <a:prstGeom prst="rect">
            <a:avLst/>
          </a:prstGeom>
        </p:spPr>
      </p:pic>
      <p:sp>
        <p:nvSpPr>
          <p:cNvPr id="345090" name="AutoShape 2"/>
          <p:cNvSpPr>
            <a:spLocks noChangeArrowheads="1"/>
          </p:cNvSpPr>
          <p:nvPr/>
        </p:nvSpPr>
        <p:spPr bwMode="auto">
          <a:xfrm>
            <a:off x="1752600" y="6477000"/>
            <a:ext cx="5635625" cy="231858"/>
          </a:xfrm>
          <a:prstGeom prst="roundRect">
            <a:avLst>
              <a:gd name="adj" fmla="val 671"/>
            </a:avLst>
          </a:prstGeom>
          <a:noFill/>
          <a:ln w="9525">
            <a:noFill/>
            <a:round/>
            <a:headEnd/>
            <a:tailEnd/>
          </a:ln>
        </p:spPr>
        <p:txBody>
          <a:bodyPr lIns="0" tIns="0" rIns="0" bIns="0">
            <a:prstTxWarp prst="textNoShape">
              <a:avLst/>
            </a:prstTxWarp>
            <a:spAutoFit/>
          </a:bodyPr>
          <a:lstStyle/>
          <a:p>
            <a:pPr algn="ctr" defTabSz="868363" hangingPunct="0">
              <a:lnSpc>
                <a:spcPct val="93000"/>
              </a:lnSpc>
              <a:spcBef>
                <a:spcPct val="0"/>
              </a:spcBef>
              <a:spcAft>
                <a:spcPct val="0"/>
              </a:spcAft>
              <a:buClr>
                <a:srgbClr val="000000"/>
              </a:buClr>
              <a:buSzPct val="45000"/>
              <a:buFont typeface="StarSymbol" charset="0"/>
              <a:buNone/>
              <a:tabLst>
                <a:tab pos="0" algn="l"/>
                <a:tab pos="434975" algn="l"/>
                <a:tab pos="868363" algn="l"/>
                <a:tab pos="1303338" algn="l"/>
                <a:tab pos="1738313" algn="l"/>
                <a:tab pos="2171700" algn="l"/>
                <a:tab pos="2606675" algn="l"/>
                <a:tab pos="3041650" algn="l"/>
                <a:tab pos="3475038" algn="l"/>
                <a:tab pos="3910013" algn="l"/>
                <a:tab pos="4344988" algn="l"/>
                <a:tab pos="4779963" algn="l"/>
                <a:tab pos="5213350" algn="l"/>
                <a:tab pos="5648325" algn="l"/>
                <a:tab pos="6083300" algn="l"/>
                <a:tab pos="6516688" algn="l"/>
                <a:tab pos="6951663" algn="l"/>
                <a:tab pos="7386638" algn="l"/>
                <a:tab pos="7820025" algn="l"/>
                <a:tab pos="8255000" algn="l"/>
                <a:tab pos="8689975" algn="l"/>
              </a:tabLst>
            </a:pPr>
            <a:r>
              <a:rPr lang="en-GB" sz="1600" dirty="0" smtClean="0">
                <a:solidFill>
                  <a:srgbClr val="DC8782"/>
                </a:solidFill>
                <a:latin typeface="Optima" charset="0"/>
              </a:rPr>
              <a:t>PhD School, Bologna, 04/2013</a:t>
            </a:r>
            <a:endParaRPr lang="en-GB" sz="1600" dirty="0">
              <a:solidFill>
                <a:srgbClr val="DC8782"/>
              </a:solidFill>
              <a:latin typeface="Optima" charset="0"/>
            </a:endParaRPr>
          </a:p>
        </p:txBody>
      </p:sp>
      <p:sp>
        <p:nvSpPr>
          <p:cNvPr id="345091" name="Rectangle 3"/>
          <p:cNvSpPr>
            <a:spLocks noGrp="1" noChangeArrowheads="1"/>
          </p:cNvSpPr>
          <p:nvPr>
            <p:ph type="ctrTitle"/>
          </p:nvPr>
        </p:nvSpPr>
        <p:spPr>
          <a:xfrm>
            <a:off x="762000" y="1447800"/>
            <a:ext cx="7696200" cy="2438400"/>
          </a:xfrm>
          <a:noFill/>
          <a:ln/>
        </p:spPr>
        <p:txBody>
          <a:bodyPr/>
          <a:lstStyle/>
          <a:p>
            <a:pPr defTabSz="434975">
              <a:tabLst>
                <a:tab pos="687388" algn="l"/>
                <a:tab pos="1376363" algn="l"/>
                <a:tab pos="2063750" algn="l"/>
                <a:tab pos="2751138" algn="l"/>
                <a:tab pos="3440113" algn="l"/>
                <a:tab pos="4127500" algn="l"/>
                <a:tab pos="4814888" algn="l"/>
                <a:tab pos="5503863" algn="l"/>
                <a:tab pos="6191250" algn="l"/>
                <a:tab pos="6878638" algn="l"/>
                <a:tab pos="7567613" algn="l"/>
                <a:tab pos="8255000" algn="l"/>
              </a:tabLst>
            </a:pPr>
            <a:r>
              <a:rPr lang="en-GB" sz="4000" dirty="0" smtClean="0">
                <a:solidFill>
                  <a:schemeClr val="bg1"/>
                </a:solidFill>
                <a:latin typeface="Georgia" charset="0"/>
              </a:rPr>
              <a:t>Formation and cosmic evolution of massive black holes</a:t>
            </a:r>
            <a:endParaRPr lang="en-GB" sz="3600" dirty="0">
              <a:solidFill>
                <a:srgbClr val="FFFF99"/>
              </a:solidFill>
              <a:latin typeface="American Typewriter" charset="0"/>
            </a:endParaRPr>
          </a:p>
        </p:txBody>
      </p:sp>
      <p:sp>
        <p:nvSpPr>
          <p:cNvPr id="345092" name="Rectangle 4"/>
          <p:cNvSpPr>
            <a:spLocks noGrp="1" noChangeArrowheads="1"/>
          </p:cNvSpPr>
          <p:nvPr>
            <p:ph type="subTitle" idx="1"/>
          </p:nvPr>
        </p:nvSpPr>
        <p:spPr>
          <a:xfrm>
            <a:off x="1371600" y="4648200"/>
            <a:ext cx="6400800" cy="1066800"/>
          </a:xfrm>
          <a:noFill/>
          <a:ln/>
        </p:spPr>
        <p:txBody>
          <a:bodyPr/>
          <a:lstStyle/>
          <a:p>
            <a:pPr eaLnBrk="0" hangingPunct="0">
              <a:spcBef>
                <a:spcPct val="0"/>
              </a:spcBef>
            </a:pPr>
            <a:r>
              <a:rPr lang="en-GB" sz="2400" dirty="0">
                <a:solidFill>
                  <a:schemeClr val="bg1"/>
                </a:solidFill>
                <a:latin typeface="Georgia" charset="0"/>
              </a:rPr>
              <a:t>Andrea Merloni</a:t>
            </a:r>
          </a:p>
          <a:p>
            <a:pPr eaLnBrk="0" hangingPunct="0">
              <a:spcBef>
                <a:spcPct val="0"/>
              </a:spcBef>
            </a:pPr>
            <a:r>
              <a:rPr lang="en-GB" sz="2400" dirty="0" smtClean="0">
                <a:solidFill>
                  <a:schemeClr val="bg1"/>
                </a:solidFill>
                <a:latin typeface="Georgia" charset="0"/>
              </a:rPr>
              <a:t>MPE, Garching</a:t>
            </a:r>
            <a:endParaRPr lang="en-GB" sz="2400" dirty="0">
              <a:solidFill>
                <a:schemeClr val="bg1"/>
              </a:solidFill>
              <a:latin typeface="Georgia" charset="0"/>
            </a:endParaRPr>
          </a:p>
        </p:txBody>
      </p:sp>
      <p:pic>
        <p:nvPicPr>
          <p:cNvPr id="345093" name="Picture 5" descr="logo-mpe-bw_invert"/>
          <p:cNvPicPr>
            <a:picLocks noChangeAspect="1" noChangeArrowheads="1"/>
          </p:cNvPicPr>
          <p:nvPr/>
        </p:nvPicPr>
        <p:blipFill>
          <a:blip r:embed="rId4"/>
          <a:srcRect/>
          <a:stretch>
            <a:fillRect/>
          </a:stretch>
        </p:blipFill>
        <p:spPr bwMode="auto">
          <a:xfrm>
            <a:off x="152400" y="5715000"/>
            <a:ext cx="1012825" cy="885825"/>
          </a:xfrm>
          <a:prstGeom prst="rect">
            <a:avLst/>
          </a:prstGeom>
          <a:noFill/>
        </p:spPr>
      </p:pic>
      <p:pic>
        <p:nvPicPr>
          <p:cNvPr id="8" name="Picture 7" descr="logo-iasfbo.png"/>
          <p:cNvPicPr>
            <a:picLocks noChangeAspect="1"/>
          </p:cNvPicPr>
          <p:nvPr/>
        </p:nvPicPr>
        <p:blipFill>
          <a:blip r:embed="rId5"/>
          <a:stretch>
            <a:fillRect/>
          </a:stretch>
        </p:blipFill>
        <p:spPr>
          <a:xfrm>
            <a:off x="152400" y="228600"/>
            <a:ext cx="4038600" cy="971694"/>
          </a:xfrm>
          <a:prstGeom prst="rect">
            <a:avLst/>
          </a:prstGeom>
        </p:spPr>
      </p:pic>
      <p:pic>
        <p:nvPicPr>
          <p:cNvPr id="12" name="Picture 11" descr="LOGOALMAMAMTER_invert.jpg"/>
          <p:cNvPicPr>
            <a:picLocks noChangeAspect="1"/>
          </p:cNvPicPr>
          <p:nvPr/>
        </p:nvPicPr>
        <p:blipFill>
          <a:blip r:embed="rId6"/>
          <a:stretch>
            <a:fillRect/>
          </a:stretch>
        </p:blipFill>
        <p:spPr>
          <a:xfrm>
            <a:off x="6781800" y="91554"/>
            <a:ext cx="2286000" cy="1356246"/>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0690" name="Rectangle 2"/>
          <p:cNvSpPr>
            <a:spLocks noChangeArrowheads="1"/>
          </p:cNvSpPr>
          <p:nvPr/>
        </p:nvSpPr>
        <p:spPr bwMode="auto">
          <a:xfrm>
            <a:off x="533400" y="76200"/>
            <a:ext cx="8077200" cy="1143000"/>
          </a:xfrm>
          <a:prstGeom prst="rect">
            <a:avLst/>
          </a:prstGeom>
          <a:noFill/>
          <a:ln w="9525">
            <a:noFill/>
            <a:miter lim="800000"/>
            <a:headEnd/>
            <a:tailEnd/>
          </a:ln>
          <a:effectLst/>
        </p:spPr>
        <p:txBody>
          <a:bodyPr lIns="0" tIns="0" rIns="0" bIns="0" anchor="ctr">
            <a:prstTxWarp prst="textNoShape">
              <a:avLst/>
            </a:prstTxWarp>
          </a:bodyPr>
          <a:lstStyle/>
          <a:p>
            <a:pPr algn="ctr" defTabSz="434975">
              <a:spcBef>
                <a:spcPct val="0"/>
              </a:spcBef>
              <a:spcAft>
                <a:spcPct val="0"/>
              </a:spcAft>
              <a:buClrTx/>
              <a:buSzTx/>
              <a:buFontTx/>
              <a:buNone/>
              <a:tabLst>
                <a:tab pos="687388" algn="l"/>
                <a:tab pos="1376363" algn="l"/>
                <a:tab pos="2063750" algn="l"/>
                <a:tab pos="2751138" algn="l"/>
                <a:tab pos="3440113" algn="l"/>
                <a:tab pos="4127500" algn="l"/>
                <a:tab pos="4814888" algn="l"/>
                <a:tab pos="5503863" algn="l"/>
                <a:tab pos="6191250" algn="l"/>
                <a:tab pos="6878638" algn="l"/>
                <a:tab pos="7567613" algn="l"/>
                <a:tab pos="8255000" algn="l"/>
              </a:tabLst>
            </a:pPr>
            <a:r>
              <a:rPr lang="en-GB" sz="3200" u="sng" dirty="0">
                <a:solidFill>
                  <a:schemeClr val="tx1"/>
                </a:solidFill>
                <a:latin typeface="Georgia"/>
                <a:cs typeface="Georgia"/>
              </a:rPr>
              <a:t>Biases in optical AGN surveys: Obscuration and galaxy dilution</a:t>
            </a:r>
            <a:endParaRPr lang="en-GB" sz="3600" dirty="0">
              <a:solidFill>
                <a:srgbClr val="FFFF99"/>
              </a:solidFill>
              <a:latin typeface="Georgia"/>
              <a:cs typeface="Georgia"/>
            </a:endParaRPr>
          </a:p>
        </p:txBody>
      </p:sp>
      <p:pic>
        <p:nvPicPr>
          <p:cNvPr id="370696" name="Picture 8"/>
          <p:cNvPicPr>
            <a:picLocks noChangeAspect="1" noChangeArrowheads="1"/>
          </p:cNvPicPr>
          <p:nvPr/>
        </p:nvPicPr>
        <p:blipFill>
          <a:blip r:embed="rId3"/>
          <a:srcRect/>
          <a:stretch>
            <a:fillRect/>
          </a:stretch>
        </p:blipFill>
        <p:spPr bwMode="auto">
          <a:xfrm>
            <a:off x="3505200" y="1143000"/>
            <a:ext cx="5562600" cy="5494338"/>
          </a:xfrm>
          <a:prstGeom prst="rect">
            <a:avLst/>
          </a:prstGeom>
          <a:noFill/>
          <a:ln w="9525">
            <a:noFill/>
            <a:miter lim="800000"/>
            <a:headEnd/>
            <a:tailEnd/>
          </a:ln>
          <a:effectLst/>
        </p:spPr>
      </p:pic>
      <p:sp>
        <p:nvSpPr>
          <p:cNvPr id="370699" name="Text Box 11"/>
          <p:cNvSpPr txBox="1">
            <a:spLocks noChangeArrowheads="1"/>
          </p:cNvSpPr>
          <p:nvPr/>
        </p:nvSpPr>
        <p:spPr bwMode="auto">
          <a:xfrm>
            <a:off x="152400" y="1355725"/>
            <a:ext cx="2971800" cy="2225675"/>
          </a:xfrm>
          <a:prstGeom prst="rect">
            <a:avLst/>
          </a:prstGeom>
          <a:noFill/>
          <a:ln w="9525">
            <a:noFill/>
            <a:miter lim="800000"/>
            <a:headEnd/>
            <a:tailEnd/>
          </a:ln>
        </p:spPr>
        <p:txBody>
          <a:bodyPr>
            <a:prstTxWarp prst="textNoShape">
              <a:avLst/>
            </a:prstTxWarp>
            <a:spAutoFit/>
          </a:bodyPr>
          <a:lstStyle/>
          <a:p>
            <a:pPr eaLnBrk="0" hangingPunct="0">
              <a:spcBef>
                <a:spcPct val="0"/>
              </a:spcBef>
              <a:spcAft>
                <a:spcPct val="0"/>
              </a:spcAft>
              <a:buClrTx/>
              <a:buSzTx/>
              <a:buFontTx/>
              <a:buNone/>
            </a:pPr>
            <a:r>
              <a:rPr lang="en-US" sz="2000">
                <a:solidFill>
                  <a:schemeClr val="tx1"/>
                </a:solidFill>
              </a:rPr>
              <a:t>Most of the optical/NIR SEDs of XMM-COSMOS AGN can be explained as a combination of a pure AGN extinguished and/or contaminated by the host galaxy.</a:t>
            </a:r>
          </a:p>
        </p:txBody>
      </p:sp>
      <p:pic>
        <p:nvPicPr>
          <p:cNvPr id="370700" name="Picture 12" descr="AGN_SED_richards06"/>
          <p:cNvPicPr>
            <a:picLocks noChangeAspect="1" noChangeArrowheads="1"/>
          </p:cNvPicPr>
          <p:nvPr/>
        </p:nvPicPr>
        <p:blipFill>
          <a:blip r:embed="rId4"/>
          <a:srcRect/>
          <a:stretch>
            <a:fillRect/>
          </a:stretch>
        </p:blipFill>
        <p:spPr bwMode="auto">
          <a:xfrm flipV="1">
            <a:off x="76200" y="3657600"/>
            <a:ext cx="2971800" cy="2946400"/>
          </a:xfrm>
          <a:prstGeom prst="rect">
            <a:avLst/>
          </a:prstGeom>
          <a:noFill/>
        </p:spPr>
      </p:pic>
      <p:sp>
        <p:nvSpPr>
          <p:cNvPr id="370701" name="Line 13"/>
          <p:cNvSpPr>
            <a:spLocks noChangeShapeType="1"/>
          </p:cNvSpPr>
          <p:nvPr/>
        </p:nvSpPr>
        <p:spPr bwMode="auto">
          <a:xfrm flipH="1" flipV="1">
            <a:off x="1600200" y="5791200"/>
            <a:ext cx="4648200" cy="609600"/>
          </a:xfrm>
          <a:prstGeom prst="line">
            <a:avLst/>
          </a:prstGeom>
          <a:noFill/>
          <a:ln w="25400">
            <a:solidFill>
              <a:schemeClr val="accent2"/>
            </a:solidFill>
            <a:round/>
            <a:headEnd/>
            <a:tailEnd type="triangle" w="med" len="med"/>
          </a:ln>
          <a:effectLst/>
        </p:spPr>
        <p:txBody>
          <a:bodyPr wrap="none" anchor="ctr">
            <a:prstTxWarp prst="textNoShape">
              <a:avLst/>
            </a:prstTxWarp>
          </a:bodyPr>
          <a:lstStyle/>
          <a:p>
            <a:endParaRPr lang="en-US"/>
          </a:p>
        </p:txBody>
      </p:sp>
      <p:sp>
        <p:nvSpPr>
          <p:cNvPr id="370702" name="Line 14"/>
          <p:cNvSpPr>
            <a:spLocks noChangeShapeType="1"/>
          </p:cNvSpPr>
          <p:nvPr/>
        </p:nvSpPr>
        <p:spPr bwMode="auto">
          <a:xfrm flipH="1">
            <a:off x="1295400" y="3886200"/>
            <a:ext cx="2286000" cy="1524000"/>
          </a:xfrm>
          <a:prstGeom prst="line">
            <a:avLst/>
          </a:prstGeom>
          <a:noFill/>
          <a:ln w="25400">
            <a:solidFill>
              <a:schemeClr val="accent2"/>
            </a:solidFill>
            <a:round/>
            <a:headEnd/>
            <a:tailEnd type="triangle" w="med" len="med"/>
          </a:ln>
          <a:effectLst/>
        </p:spPr>
        <p:txBody>
          <a:bodyPr wrap="none" anchor="ctr">
            <a:prstTxWarp prst="textNoShape">
              <a:avLst/>
            </a:prstTxWarp>
          </a:bodyPr>
          <a:lstStyle/>
          <a:p>
            <a:endParaRPr lang="en-US"/>
          </a:p>
        </p:txBody>
      </p:sp>
      <p:pic>
        <p:nvPicPr>
          <p:cNvPr id="370703" name="Picture 15"/>
          <p:cNvPicPr>
            <a:picLocks noChangeAspect="1" noChangeArrowheads="1"/>
          </p:cNvPicPr>
          <p:nvPr/>
        </p:nvPicPr>
        <p:blipFill>
          <a:blip r:embed="rId5"/>
          <a:srcRect/>
          <a:stretch>
            <a:fillRect/>
          </a:stretch>
        </p:blipFill>
        <p:spPr bwMode="auto">
          <a:xfrm>
            <a:off x="1816100" y="2787650"/>
            <a:ext cx="5880100" cy="1282700"/>
          </a:xfrm>
          <a:prstGeom prst="rect">
            <a:avLst/>
          </a:prstGeom>
          <a:solidFill>
            <a:srgbClr val="FFFF00"/>
          </a:solidFill>
          <a:ln w="19050">
            <a:solidFill>
              <a:srgbClr val="FF0000"/>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0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6019800" cy="609600"/>
          </a:xfrm>
        </p:spPr>
        <p:txBody>
          <a:bodyPr>
            <a:normAutofit fontScale="90000"/>
          </a:bodyPr>
          <a:lstStyle/>
          <a:p>
            <a:r>
              <a:rPr lang="en-US" u="sng" dirty="0" smtClean="0">
                <a:latin typeface="Georgia"/>
                <a:cs typeface="Georgia"/>
              </a:rPr>
              <a:t>Nuclear vs. stellar light</a:t>
            </a:r>
            <a:endParaRPr lang="en-US" u="sng" dirty="0">
              <a:latin typeface="Georgia"/>
              <a:cs typeface="Georgia"/>
            </a:endParaRPr>
          </a:p>
        </p:txBody>
      </p:sp>
      <p:sp>
        <p:nvSpPr>
          <p:cNvPr id="3" name="Text Placeholder 2"/>
          <p:cNvSpPr>
            <a:spLocks noGrp="1"/>
          </p:cNvSpPr>
          <p:nvPr>
            <p:ph type="body" sz="half" idx="1"/>
          </p:nvPr>
        </p:nvSpPr>
        <p:spPr/>
        <p:txBody>
          <a:bodyPr/>
          <a:lstStyle/>
          <a:p>
            <a:endParaRPr lang="en-US"/>
          </a:p>
        </p:txBody>
      </p:sp>
      <p:sp>
        <p:nvSpPr>
          <p:cNvPr id="4" name="ClipArt Placeholder 3"/>
          <p:cNvSpPr>
            <a:spLocks noGrp="1"/>
          </p:cNvSpPr>
          <p:nvPr>
            <p:ph type="clipArt" sz="half" idx="2"/>
          </p:nvPr>
        </p:nvSpPr>
        <p:spPr/>
      </p:sp>
      <p:pic>
        <p:nvPicPr>
          <p:cNvPr id="5" name="Picture 4"/>
          <p:cNvPicPr>
            <a:picLocks noChangeAspect="1"/>
          </p:cNvPicPr>
          <p:nvPr/>
        </p:nvPicPr>
        <p:blipFill>
          <a:blip r:embed="rId2"/>
          <a:stretch>
            <a:fillRect/>
          </a:stretch>
        </p:blipFill>
        <p:spPr>
          <a:xfrm>
            <a:off x="76200" y="838200"/>
            <a:ext cx="8953500" cy="5718802"/>
          </a:xfrm>
          <a:prstGeom prst="rect">
            <a:avLst/>
          </a:prstGeom>
        </p:spPr>
      </p:pic>
      <p:sp>
        <p:nvSpPr>
          <p:cNvPr id="6" name="Rectangle 5"/>
          <p:cNvSpPr/>
          <p:nvPr/>
        </p:nvSpPr>
        <p:spPr>
          <a:xfrm>
            <a:off x="6629400" y="6400800"/>
            <a:ext cx="2363034" cy="369332"/>
          </a:xfrm>
          <a:prstGeom prst="rect">
            <a:avLst/>
          </a:prstGeom>
        </p:spPr>
        <p:txBody>
          <a:bodyPr wrap="none">
            <a:spAutoFit/>
          </a:bodyPr>
          <a:lstStyle/>
          <a:p>
            <a:r>
              <a:rPr lang="en-US" altLang="ja-JP" dirty="0" smtClean="0">
                <a:solidFill>
                  <a:schemeClr val="accent2">
                    <a:lumMod val="75000"/>
                  </a:schemeClr>
                </a:solidFill>
                <a:latin typeface="Georgia"/>
                <a:cs typeface="Georgia"/>
              </a:rPr>
              <a:t>Bongiorno et al. 2012</a:t>
            </a:r>
            <a:endParaRPr lang="en-US" altLang="ja-JP" dirty="0">
              <a:solidFill>
                <a:schemeClr val="accent2">
                  <a:lumMod val="75000"/>
                </a:schemeClr>
              </a:solidFill>
              <a:latin typeface="Georgia"/>
              <a:cs typeface="Georgi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median_fraction_conf50_80.png"/>
          <p:cNvPicPr>
            <a:picLocks noChangeAspect="1"/>
          </p:cNvPicPr>
          <p:nvPr/>
        </p:nvPicPr>
        <p:blipFill>
          <a:blip r:embed="rId2"/>
          <a:stretch>
            <a:fillRect/>
          </a:stretch>
        </p:blipFill>
        <p:spPr>
          <a:xfrm>
            <a:off x="0" y="762000"/>
            <a:ext cx="5791200" cy="5791200"/>
          </a:xfrm>
          <a:prstGeom prst="rect">
            <a:avLst/>
          </a:prstGeom>
        </p:spPr>
      </p:pic>
      <p:pic>
        <p:nvPicPr>
          <p:cNvPr id="11" name="Picture 10" descr="cosmos_banner3.png"/>
          <p:cNvPicPr>
            <a:picLocks noChangeAspect="1"/>
          </p:cNvPicPr>
          <p:nvPr/>
        </p:nvPicPr>
        <p:blipFill>
          <a:blip r:embed="rId3">
            <a:duotone>
              <a:prstClr val="black"/>
              <a:schemeClr val="tx2">
                <a:tint val="45000"/>
                <a:satMod val="400000"/>
              </a:schemeClr>
            </a:duotone>
          </a:blip>
          <a:stretch>
            <a:fillRect/>
          </a:stretch>
        </p:blipFill>
        <p:spPr>
          <a:xfrm>
            <a:off x="0" y="0"/>
            <a:ext cx="9144000" cy="753191"/>
          </a:xfrm>
          <a:prstGeom prst="rect">
            <a:avLst/>
          </a:prstGeom>
        </p:spPr>
      </p:pic>
      <p:sp>
        <p:nvSpPr>
          <p:cNvPr id="2" name="Title 1"/>
          <p:cNvSpPr>
            <a:spLocks noGrp="1"/>
          </p:cNvSpPr>
          <p:nvPr>
            <p:ph type="title"/>
          </p:nvPr>
        </p:nvSpPr>
        <p:spPr>
          <a:xfrm>
            <a:off x="457200" y="0"/>
            <a:ext cx="8229600" cy="753191"/>
          </a:xfrm>
        </p:spPr>
        <p:txBody>
          <a:bodyPr>
            <a:normAutofit/>
          </a:bodyPr>
          <a:lstStyle/>
          <a:p>
            <a:r>
              <a:rPr lang="en-US" sz="4000" b="1" dirty="0" smtClean="0">
                <a:solidFill>
                  <a:srgbClr val="CCFFCC"/>
                </a:solidFill>
                <a:latin typeface="Garamond"/>
                <a:cs typeface="Garamond"/>
              </a:rPr>
              <a:t>Median AGN fraction vs. </a:t>
            </a:r>
            <a:r>
              <a:rPr lang="en-US" sz="4000" b="1" dirty="0" err="1" smtClean="0">
                <a:solidFill>
                  <a:srgbClr val="CCFFCC"/>
                </a:solidFill>
                <a:latin typeface="Garamond"/>
                <a:cs typeface="Garamond"/>
              </a:rPr>
              <a:t>λ</a:t>
            </a:r>
            <a:endParaRPr lang="en-US" sz="4000" b="1" dirty="0">
              <a:solidFill>
                <a:srgbClr val="CCFFCC"/>
              </a:solidFill>
              <a:latin typeface="Garamond"/>
              <a:cs typeface="Garamond"/>
            </a:endParaRPr>
          </a:p>
        </p:txBody>
      </p:sp>
      <p:pic>
        <p:nvPicPr>
          <p:cNvPr id="15" name="Picture 14" descr="mpe_logo_white.png"/>
          <p:cNvPicPr>
            <a:picLocks noChangeAspect="1"/>
          </p:cNvPicPr>
          <p:nvPr/>
        </p:nvPicPr>
        <p:blipFill>
          <a:blip r:embed="rId4"/>
          <a:stretch>
            <a:fillRect/>
          </a:stretch>
        </p:blipFill>
        <p:spPr>
          <a:xfrm>
            <a:off x="73800" y="6172200"/>
            <a:ext cx="612000" cy="612000"/>
          </a:xfrm>
          <a:prstGeom prst="rect">
            <a:avLst/>
          </a:prstGeom>
          <a:effectLst>
            <a:softEdge rad="63500"/>
          </a:effectLst>
        </p:spPr>
      </p:pic>
      <p:grpSp>
        <p:nvGrpSpPr>
          <p:cNvPr id="3" name="Group 21"/>
          <p:cNvGrpSpPr/>
          <p:nvPr/>
        </p:nvGrpSpPr>
        <p:grpSpPr>
          <a:xfrm>
            <a:off x="3124200" y="1066800"/>
            <a:ext cx="5562600" cy="2123658"/>
            <a:chOff x="3124200" y="1066800"/>
            <a:chExt cx="5562600" cy="2123658"/>
          </a:xfrm>
        </p:grpSpPr>
        <p:sp>
          <p:nvSpPr>
            <p:cNvPr id="16" name="TextBox 15"/>
            <p:cNvSpPr txBox="1"/>
            <p:nvPr/>
          </p:nvSpPr>
          <p:spPr>
            <a:xfrm>
              <a:off x="5560752" y="1066800"/>
              <a:ext cx="3126048" cy="2123658"/>
            </a:xfrm>
            <a:prstGeom prst="rect">
              <a:avLst/>
            </a:prstGeom>
            <a:noFill/>
            <a:ln w="15875">
              <a:solidFill>
                <a:srgbClr val="0000FF"/>
              </a:solidFill>
            </a:ln>
          </p:spPr>
          <p:txBody>
            <a:bodyPr wrap="square" rtlCol="0">
              <a:spAutoFit/>
            </a:bodyPr>
            <a:lstStyle/>
            <a:p>
              <a:r>
                <a:rPr lang="en-US" sz="2200" b="1" dirty="0" smtClean="0">
                  <a:solidFill>
                    <a:srgbClr val="0000FF"/>
                  </a:solidFill>
                  <a:latin typeface="Garamond"/>
                  <a:cs typeface="Garamond"/>
                </a:rPr>
                <a:t>At about 1 micron, 75% of type–1 AGN have AGN fractions smaller than ~50% (small errors on stellar masses; Merloni et al. 2010)</a:t>
              </a:r>
            </a:p>
          </p:txBody>
        </p:sp>
        <p:cxnSp>
          <p:nvCxnSpPr>
            <p:cNvPr id="18" name="Straight Arrow Connector 17"/>
            <p:cNvCxnSpPr/>
            <p:nvPr/>
          </p:nvCxnSpPr>
          <p:spPr>
            <a:xfrm rot="10800000" flipV="1">
              <a:off x="3124200" y="2057399"/>
              <a:ext cx="2436552" cy="1133059"/>
            </a:xfrm>
            <a:prstGeom prst="straightConnector1">
              <a:avLst/>
            </a:prstGeom>
            <a:ln>
              <a:solidFill>
                <a:srgbClr val="0000FF"/>
              </a:solidFill>
              <a:tailEnd type="stealth" w="lg" len="lg"/>
            </a:ln>
          </p:spPr>
          <p:style>
            <a:lnRef idx="2">
              <a:schemeClr val="accent1"/>
            </a:lnRef>
            <a:fillRef idx="0">
              <a:schemeClr val="accent1"/>
            </a:fillRef>
            <a:effectRef idx="1">
              <a:schemeClr val="accent1"/>
            </a:effectRef>
            <a:fontRef idx="minor">
              <a:schemeClr val="tx1"/>
            </a:fontRef>
          </p:style>
        </p:cxnSp>
      </p:grpSp>
      <p:grpSp>
        <p:nvGrpSpPr>
          <p:cNvPr id="4" name="Group 24"/>
          <p:cNvGrpSpPr/>
          <p:nvPr/>
        </p:nvGrpSpPr>
        <p:grpSpPr>
          <a:xfrm>
            <a:off x="2743201" y="3733800"/>
            <a:ext cx="6211223" cy="1785104"/>
            <a:chOff x="2743201" y="3733800"/>
            <a:chExt cx="6211223" cy="1785104"/>
          </a:xfrm>
        </p:grpSpPr>
        <p:sp>
          <p:nvSpPr>
            <p:cNvPr id="14" name="TextBox 13"/>
            <p:cNvSpPr txBox="1"/>
            <p:nvPr/>
          </p:nvSpPr>
          <p:spPr>
            <a:xfrm>
              <a:off x="5570679" y="3733800"/>
              <a:ext cx="3383745" cy="1785104"/>
            </a:xfrm>
            <a:prstGeom prst="rect">
              <a:avLst/>
            </a:prstGeom>
            <a:noFill/>
            <a:ln w="15875">
              <a:solidFill>
                <a:srgbClr val="FF0000"/>
              </a:solidFill>
            </a:ln>
          </p:spPr>
          <p:txBody>
            <a:bodyPr wrap="square" rtlCol="0">
              <a:spAutoFit/>
            </a:bodyPr>
            <a:lstStyle/>
            <a:p>
              <a:r>
                <a:rPr lang="en-US" sz="2200" b="1" dirty="0" smtClean="0">
                  <a:solidFill>
                    <a:srgbClr val="FF0000"/>
                  </a:solidFill>
                  <a:latin typeface="Garamond"/>
                  <a:cs typeface="Garamond"/>
                </a:rPr>
                <a:t>For </a:t>
              </a:r>
              <a:r>
                <a:rPr lang="en-US" sz="2200" b="1" dirty="0">
                  <a:solidFill>
                    <a:srgbClr val="FF0000"/>
                  </a:solidFill>
                  <a:latin typeface="Garamond"/>
                  <a:cs typeface="Garamond"/>
                </a:rPr>
                <a:t>obscured AGN,</a:t>
              </a:r>
              <a:r>
                <a:rPr lang="en-US" sz="2200" b="1" dirty="0" smtClean="0">
                  <a:solidFill>
                    <a:srgbClr val="FF0000"/>
                  </a:solidFill>
                  <a:latin typeface="Garamond"/>
                  <a:cs typeface="Garamond"/>
                </a:rPr>
                <a:t> ~75% </a:t>
              </a:r>
              <a:r>
                <a:rPr lang="en-US" sz="2200" b="1" dirty="0">
                  <a:solidFill>
                    <a:srgbClr val="FF0000"/>
                  </a:solidFill>
                  <a:latin typeface="Garamond"/>
                  <a:cs typeface="Garamond"/>
                </a:rPr>
                <a:t>of the </a:t>
              </a:r>
              <a:r>
                <a:rPr lang="en-US" sz="2200" b="1" dirty="0" smtClean="0">
                  <a:solidFill>
                    <a:srgbClr val="FF0000"/>
                  </a:solidFill>
                  <a:latin typeface="Garamond"/>
                  <a:cs typeface="Garamond"/>
                </a:rPr>
                <a:t>objects have AGN contribution </a:t>
              </a:r>
              <a:r>
                <a:rPr lang="en-US" sz="2200" b="1" dirty="0">
                  <a:solidFill>
                    <a:srgbClr val="FF0000"/>
                  </a:solidFill>
                  <a:latin typeface="Garamond"/>
                  <a:cs typeface="Garamond"/>
                </a:rPr>
                <a:t>in the </a:t>
              </a:r>
              <a:r>
                <a:rPr lang="en-US" sz="2200" b="1" dirty="0" smtClean="0">
                  <a:solidFill>
                    <a:srgbClr val="FF0000"/>
                  </a:solidFill>
                  <a:latin typeface="Garamond"/>
                  <a:cs typeface="Garamond"/>
                </a:rPr>
                <a:t>optical bands </a:t>
              </a:r>
              <a:r>
                <a:rPr lang="en-US" sz="2200" b="1" dirty="0">
                  <a:solidFill>
                    <a:srgbClr val="FF0000"/>
                  </a:solidFill>
                  <a:latin typeface="Garamond"/>
                  <a:cs typeface="Garamond"/>
                </a:rPr>
                <a:t>smaller </a:t>
              </a:r>
              <a:r>
                <a:rPr lang="en-US" sz="2200" b="1" dirty="0" smtClean="0">
                  <a:solidFill>
                    <a:srgbClr val="FF0000"/>
                  </a:solidFill>
                  <a:latin typeface="Garamond"/>
                  <a:cs typeface="Garamond"/>
                </a:rPr>
                <a:t>than 20% (small error on colors)</a:t>
              </a:r>
            </a:p>
          </p:txBody>
        </p:sp>
        <p:cxnSp>
          <p:nvCxnSpPr>
            <p:cNvPr id="24" name="Straight Arrow Connector 23"/>
            <p:cNvCxnSpPr>
              <a:stCxn id="14" idx="1"/>
            </p:cNvCxnSpPr>
            <p:nvPr/>
          </p:nvCxnSpPr>
          <p:spPr>
            <a:xfrm rot="10800000">
              <a:off x="2743201" y="4267200"/>
              <a:ext cx="2827479" cy="359152"/>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grpSp>
      <p:sp>
        <p:nvSpPr>
          <p:cNvPr id="17" name="Rectangle 16"/>
          <p:cNvSpPr/>
          <p:nvPr/>
        </p:nvSpPr>
        <p:spPr>
          <a:xfrm>
            <a:off x="6019800" y="5802868"/>
            <a:ext cx="2119804" cy="369332"/>
          </a:xfrm>
          <a:prstGeom prst="rect">
            <a:avLst/>
          </a:prstGeom>
        </p:spPr>
        <p:txBody>
          <a:bodyPr wrap="none">
            <a:spAutoFit/>
          </a:bodyPr>
          <a:lstStyle/>
          <a:p>
            <a:pPr algn="ctr"/>
            <a:r>
              <a:rPr lang="en-US" dirty="0" smtClean="0">
                <a:solidFill>
                  <a:schemeClr val="accent2">
                    <a:lumMod val="50000"/>
                  </a:schemeClr>
                </a:solidFill>
                <a:latin typeface="Garamond"/>
                <a:cs typeface="Garamond"/>
              </a:rPr>
              <a:t>Bongiorno et al. 2012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cosmos_banner3.png"/>
          <p:cNvPicPr>
            <a:picLocks noChangeAspect="1"/>
          </p:cNvPicPr>
          <p:nvPr/>
        </p:nvPicPr>
        <p:blipFill>
          <a:blip r:embed="rId2">
            <a:duotone>
              <a:prstClr val="black"/>
              <a:schemeClr val="tx2">
                <a:tint val="45000"/>
                <a:satMod val="400000"/>
              </a:schemeClr>
            </a:duotone>
          </a:blip>
          <a:stretch>
            <a:fillRect/>
          </a:stretch>
        </p:blipFill>
        <p:spPr>
          <a:xfrm>
            <a:off x="0" y="0"/>
            <a:ext cx="9144000" cy="753191"/>
          </a:xfrm>
          <a:prstGeom prst="rect">
            <a:avLst/>
          </a:prstGeom>
        </p:spPr>
      </p:pic>
      <p:sp>
        <p:nvSpPr>
          <p:cNvPr id="2" name="Title 1"/>
          <p:cNvSpPr>
            <a:spLocks noGrp="1"/>
          </p:cNvSpPr>
          <p:nvPr>
            <p:ph type="title"/>
          </p:nvPr>
        </p:nvSpPr>
        <p:spPr>
          <a:xfrm>
            <a:off x="457200" y="0"/>
            <a:ext cx="8229600" cy="753191"/>
          </a:xfrm>
        </p:spPr>
        <p:txBody>
          <a:bodyPr>
            <a:normAutofit/>
          </a:bodyPr>
          <a:lstStyle/>
          <a:p>
            <a:r>
              <a:rPr lang="en-US" sz="4000" b="1" dirty="0" smtClean="0">
                <a:solidFill>
                  <a:srgbClr val="CCFFCC"/>
                </a:solidFill>
                <a:latin typeface="Garamond"/>
                <a:cs typeface="Garamond"/>
              </a:rPr>
              <a:t>AGN fractions (M</a:t>
            </a:r>
            <a:r>
              <a:rPr lang="en-US" sz="4000" b="1" baseline="-25000" dirty="0" smtClean="0">
                <a:solidFill>
                  <a:srgbClr val="CCFFCC"/>
                </a:solidFill>
                <a:latin typeface="Garamond"/>
                <a:cs typeface="Garamond"/>
              </a:rPr>
              <a:t>*</a:t>
            </a:r>
            <a:r>
              <a:rPr lang="en-US" sz="4000" b="1" dirty="0" smtClean="0">
                <a:solidFill>
                  <a:srgbClr val="CCFFCC"/>
                </a:solidFill>
                <a:latin typeface="Garamond"/>
                <a:cs typeface="Garamond"/>
              </a:rPr>
              <a:t>, L</a:t>
            </a:r>
            <a:r>
              <a:rPr lang="en-US" sz="4000" b="1" baseline="-25000" dirty="0" smtClean="0">
                <a:solidFill>
                  <a:srgbClr val="CCFFCC"/>
                </a:solidFill>
                <a:latin typeface="Garamond"/>
                <a:cs typeface="Garamond"/>
              </a:rPr>
              <a:t>X</a:t>
            </a:r>
            <a:r>
              <a:rPr lang="en-US" sz="4000" b="1" dirty="0" smtClean="0">
                <a:solidFill>
                  <a:srgbClr val="CCFFCC"/>
                </a:solidFill>
                <a:latin typeface="Garamond"/>
                <a:cs typeface="Garamond"/>
              </a:rPr>
              <a:t>)</a:t>
            </a:r>
            <a:endParaRPr lang="en-US" sz="4000" b="1" dirty="0">
              <a:solidFill>
                <a:srgbClr val="CCFFCC"/>
              </a:solidFill>
              <a:latin typeface="Garamond"/>
              <a:cs typeface="Garamond"/>
            </a:endParaRPr>
          </a:p>
        </p:txBody>
      </p:sp>
      <p:pic>
        <p:nvPicPr>
          <p:cNvPr id="4" name="Picture 3" descr="fraction_m_l_bin_new.png"/>
          <p:cNvPicPr>
            <a:picLocks noChangeAspect="1"/>
          </p:cNvPicPr>
          <p:nvPr/>
        </p:nvPicPr>
        <p:blipFill>
          <a:blip r:embed="rId3"/>
          <a:stretch>
            <a:fillRect/>
          </a:stretch>
        </p:blipFill>
        <p:spPr>
          <a:xfrm>
            <a:off x="0" y="914400"/>
            <a:ext cx="9144000" cy="4267200"/>
          </a:xfrm>
          <a:prstGeom prst="rect">
            <a:avLst/>
          </a:prstGeom>
        </p:spPr>
      </p:pic>
      <p:sp>
        <p:nvSpPr>
          <p:cNvPr id="8" name="TextBox 7"/>
          <p:cNvSpPr txBox="1"/>
          <p:nvPr/>
        </p:nvSpPr>
        <p:spPr>
          <a:xfrm>
            <a:off x="762000" y="5105400"/>
            <a:ext cx="8001000" cy="1200328"/>
          </a:xfrm>
          <a:prstGeom prst="rect">
            <a:avLst/>
          </a:prstGeom>
          <a:noFill/>
          <a:ln w="38100">
            <a:solidFill>
              <a:srgbClr val="FF0000"/>
            </a:solidFill>
          </a:ln>
        </p:spPr>
        <p:txBody>
          <a:bodyPr wrap="square" rtlCol="0">
            <a:spAutoFit/>
          </a:bodyPr>
          <a:lstStyle/>
          <a:p>
            <a:r>
              <a:rPr lang="en-US" sz="2400" dirty="0" smtClean="0">
                <a:latin typeface="Garamond"/>
                <a:cs typeface="Garamond"/>
              </a:rPr>
              <a:t>1: The probability of a galaxy to host an AGN growing at a given L</a:t>
            </a:r>
            <a:r>
              <a:rPr lang="en-US" sz="2400" baseline="-25000" dirty="0" smtClean="0">
                <a:latin typeface="Garamond"/>
                <a:cs typeface="Garamond"/>
              </a:rPr>
              <a:t>X</a:t>
            </a:r>
            <a:r>
              <a:rPr lang="en-US" sz="2400" dirty="0" smtClean="0">
                <a:latin typeface="Garamond"/>
                <a:cs typeface="Garamond"/>
              </a:rPr>
              <a:t> </a:t>
            </a:r>
            <a:r>
              <a:rPr lang="en-US" sz="2400" b="1" dirty="0" smtClean="0">
                <a:latin typeface="Garamond"/>
                <a:cs typeface="Garamond"/>
              </a:rPr>
              <a:t>strongly depends on stellar mass. </a:t>
            </a:r>
            <a:r>
              <a:rPr lang="en-US" sz="2400" dirty="0" smtClean="0">
                <a:latin typeface="Garamond"/>
                <a:cs typeface="Garamond"/>
              </a:rPr>
              <a:t>Similar at all luminosities! Narrow range of L</a:t>
            </a:r>
            <a:r>
              <a:rPr lang="en-US" sz="2400" baseline="-25000" dirty="0" smtClean="0">
                <a:latin typeface="Garamond"/>
                <a:cs typeface="Garamond"/>
              </a:rPr>
              <a:t>X</a:t>
            </a:r>
            <a:r>
              <a:rPr lang="en-US" sz="2400" dirty="0" smtClean="0">
                <a:latin typeface="Garamond"/>
                <a:cs typeface="Garamond"/>
              </a:rPr>
              <a:t>/M</a:t>
            </a:r>
            <a:r>
              <a:rPr lang="en-US" sz="2400" baseline="-25000" dirty="0" smtClean="0">
                <a:latin typeface="Garamond"/>
                <a:cs typeface="Garamond"/>
              </a:rPr>
              <a:t>*</a:t>
            </a:r>
            <a:r>
              <a:rPr lang="en-US" sz="2400" dirty="0" smtClean="0">
                <a:latin typeface="Garamond"/>
                <a:cs typeface="Garamond"/>
              </a:rPr>
              <a:t> clearly ruled out </a:t>
            </a:r>
            <a:r>
              <a:rPr lang="en-US" sz="2200" dirty="0" smtClean="0">
                <a:latin typeface="Garamond"/>
                <a:cs typeface="Garamond"/>
              </a:rPr>
              <a:t>(</a:t>
            </a:r>
            <a:r>
              <a:rPr lang="en-US" sz="2000" dirty="0" smtClean="0">
                <a:solidFill>
                  <a:srgbClr val="800000"/>
                </a:solidFill>
                <a:latin typeface="Garamond"/>
                <a:cs typeface="Garamond"/>
              </a:rPr>
              <a:t>Merloni &amp; Heinz 2008</a:t>
            </a:r>
            <a:r>
              <a:rPr lang="en-US" sz="2200" dirty="0" smtClean="0">
                <a:latin typeface="Garamond"/>
                <a:cs typeface="Garamond"/>
              </a:rPr>
              <a:t>)</a:t>
            </a:r>
            <a:endParaRPr lang="en-US" sz="2200" baseline="30000" dirty="0">
              <a:latin typeface="Garamond"/>
              <a:cs typeface="Garamond"/>
            </a:endParaRPr>
          </a:p>
        </p:txBody>
      </p:sp>
      <p:sp>
        <p:nvSpPr>
          <p:cNvPr id="9" name="TextBox 8"/>
          <p:cNvSpPr txBox="1"/>
          <p:nvPr/>
        </p:nvSpPr>
        <p:spPr>
          <a:xfrm rot="16200000">
            <a:off x="-891154" y="4191000"/>
            <a:ext cx="2334819" cy="400110"/>
          </a:xfrm>
          <a:prstGeom prst="rect">
            <a:avLst/>
          </a:prstGeom>
          <a:noFill/>
        </p:spPr>
        <p:txBody>
          <a:bodyPr wrap="none" rtlCol="0">
            <a:spAutoFit/>
          </a:bodyPr>
          <a:lstStyle/>
          <a:p>
            <a:r>
              <a:rPr lang="en-US" sz="2000" dirty="0" smtClean="0">
                <a:solidFill>
                  <a:srgbClr val="800000"/>
                </a:solidFill>
                <a:latin typeface="Garamond"/>
                <a:cs typeface="Garamond"/>
              </a:rPr>
              <a:t>Bongiorno et al. 2012</a:t>
            </a:r>
            <a:endParaRPr lang="en-US" sz="2000" dirty="0">
              <a:solidFill>
                <a:srgbClr val="800000"/>
              </a:solidFill>
              <a:latin typeface="Garamond"/>
              <a:cs typeface="Garamond"/>
            </a:endParaRPr>
          </a:p>
        </p:txBody>
      </p:sp>
      <p:pic>
        <p:nvPicPr>
          <p:cNvPr id="10" name="Picture 9" descr="mpe_white.png"/>
          <p:cNvPicPr>
            <a:picLocks noChangeAspect="1"/>
          </p:cNvPicPr>
          <p:nvPr/>
        </p:nvPicPr>
        <p:blipFill>
          <a:blip r:embed="rId4"/>
          <a:stretch>
            <a:fillRect/>
          </a:stretch>
        </p:blipFill>
        <p:spPr>
          <a:xfrm>
            <a:off x="76200" y="6123476"/>
            <a:ext cx="621751" cy="65832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fraction_m_ledd_bin_new.png"/>
          <p:cNvPicPr>
            <a:picLocks noChangeAspect="1"/>
          </p:cNvPicPr>
          <p:nvPr/>
        </p:nvPicPr>
        <p:blipFill>
          <a:blip r:embed="rId2"/>
          <a:stretch>
            <a:fillRect/>
          </a:stretch>
        </p:blipFill>
        <p:spPr>
          <a:xfrm>
            <a:off x="0" y="762000"/>
            <a:ext cx="9144000" cy="4267200"/>
          </a:xfrm>
          <a:prstGeom prst="rect">
            <a:avLst/>
          </a:prstGeom>
        </p:spPr>
      </p:pic>
      <p:pic>
        <p:nvPicPr>
          <p:cNvPr id="7" name="Picture 6" descr="cosmos_banner3.png"/>
          <p:cNvPicPr>
            <a:picLocks noChangeAspect="1"/>
          </p:cNvPicPr>
          <p:nvPr/>
        </p:nvPicPr>
        <p:blipFill>
          <a:blip r:embed="rId3">
            <a:duotone>
              <a:prstClr val="black"/>
              <a:schemeClr val="tx2">
                <a:tint val="45000"/>
                <a:satMod val="400000"/>
              </a:schemeClr>
            </a:duotone>
          </a:blip>
          <a:stretch>
            <a:fillRect/>
          </a:stretch>
        </p:blipFill>
        <p:spPr>
          <a:xfrm>
            <a:off x="0" y="0"/>
            <a:ext cx="9144000" cy="753191"/>
          </a:xfrm>
          <a:prstGeom prst="rect">
            <a:avLst/>
          </a:prstGeom>
        </p:spPr>
      </p:pic>
      <p:sp>
        <p:nvSpPr>
          <p:cNvPr id="2" name="Title 1"/>
          <p:cNvSpPr>
            <a:spLocks noGrp="1"/>
          </p:cNvSpPr>
          <p:nvPr>
            <p:ph type="title"/>
          </p:nvPr>
        </p:nvSpPr>
        <p:spPr>
          <a:xfrm>
            <a:off x="457200" y="0"/>
            <a:ext cx="8229600" cy="753191"/>
          </a:xfrm>
        </p:spPr>
        <p:txBody>
          <a:bodyPr>
            <a:normAutofit/>
          </a:bodyPr>
          <a:lstStyle/>
          <a:p>
            <a:r>
              <a:rPr lang="en-US" sz="4000" b="1" dirty="0" smtClean="0">
                <a:solidFill>
                  <a:srgbClr val="CCFFCC"/>
                </a:solidFill>
                <a:latin typeface="Garamond"/>
                <a:cs typeface="Garamond"/>
              </a:rPr>
              <a:t>AGN fractions (M</a:t>
            </a:r>
            <a:r>
              <a:rPr lang="en-US" sz="4000" b="1" baseline="-25000" dirty="0" smtClean="0">
                <a:solidFill>
                  <a:srgbClr val="CCFFCC"/>
                </a:solidFill>
                <a:latin typeface="Garamond"/>
                <a:cs typeface="Garamond"/>
              </a:rPr>
              <a:t>*</a:t>
            </a:r>
            <a:r>
              <a:rPr lang="en-US" sz="4000" b="1" dirty="0" smtClean="0">
                <a:solidFill>
                  <a:srgbClr val="CCFFCC"/>
                </a:solidFill>
                <a:latin typeface="Garamond"/>
                <a:cs typeface="Garamond"/>
              </a:rPr>
              <a:t>, L</a:t>
            </a:r>
            <a:r>
              <a:rPr lang="en-US" sz="4000" b="1" baseline="-25000" dirty="0" smtClean="0">
                <a:solidFill>
                  <a:srgbClr val="CCFFCC"/>
                </a:solidFill>
                <a:latin typeface="Garamond"/>
                <a:cs typeface="Garamond"/>
              </a:rPr>
              <a:t>X</a:t>
            </a:r>
            <a:r>
              <a:rPr lang="en-US" sz="4000" b="1" dirty="0" smtClean="0">
                <a:solidFill>
                  <a:srgbClr val="CCFFCC"/>
                </a:solidFill>
                <a:latin typeface="Garamond"/>
                <a:cs typeface="Garamond"/>
              </a:rPr>
              <a:t>)</a:t>
            </a:r>
            <a:endParaRPr lang="en-US" sz="4000" b="1" dirty="0">
              <a:solidFill>
                <a:srgbClr val="CCFFCC"/>
              </a:solidFill>
              <a:latin typeface="Garamond"/>
              <a:cs typeface="Garamond"/>
            </a:endParaRPr>
          </a:p>
        </p:txBody>
      </p:sp>
      <p:sp>
        <p:nvSpPr>
          <p:cNvPr id="9" name="TextBox 8"/>
          <p:cNvSpPr txBox="1"/>
          <p:nvPr/>
        </p:nvSpPr>
        <p:spPr>
          <a:xfrm rot="16200000">
            <a:off x="-891154" y="4191000"/>
            <a:ext cx="2334819" cy="400110"/>
          </a:xfrm>
          <a:prstGeom prst="rect">
            <a:avLst/>
          </a:prstGeom>
          <a:noFill/>
        </p:spPr>
        <p:txBody>
          <a:bodyPr wrap="none" rtlCol="0">
            <a:spAutoFit/>
          </a:bodyPr>
          <a:lstStyle/>
          <a:p>
            <a:r>
              <a:rPr lang="en-US" sz="2000" dirty="0" smtClean="0">
                <a:solidFill>
                  <a:srgbClr val="800000"/>
                </a:solidFill>
                <a:latin typeface="Garamond"/>
                <a:cs typeface="Garamond"/>
              </a:rPr>
              <a:t>Bongiorno et al. 2012</a:t>
            </a:r>
            <a:endParaRPr lang="en-US" sz="2000" dirty="0">
              <a:solidFill>
                <a:srgbClr val="800000"/>
              </a:solidFill>
              <a:latin typeface="Garamond"/>
              <a:cs typeface="Garamond"/>
            </a:endParaRPr>
          </a:p>
        </p:txBody>
      </p:sp>
      <p:pic>
        <p:nvPicPr>
          <p:cNvPr id="10" name="Picture 9" descr="mpe_white.png"/>
          <p:cNvPicPr>
            <a:picLocks noChangeAspect="1"/>
          </p:cNvPicPr>
          <p:nvPr/>
        </p:nvPicPr>
        <p:blipFill>
          <a:blip r:embed="rId4"/>
          <a:stretch>
            <a:fillRect/>
          </a:stretch>
        </p:blipFill>
        <p:spPr>
          <a:xfrm>
            <a:off x="76200" y="6123476"/>
            <a:ext cx="621751" cy="658324"/>
          </a:xfrm>
          <a:prstGeom prst="rect">
            <a:avLst/>
          </a:prstGeom>
        </p:spPr>
      </p:pic>
      <p:sp>
        <p:nvSpPr>
          <p:cNvPr id="8" name="TextBox 7"/>
          <p:cNvSpPr txBox="1"/>
          <p:nvPr/>
        </p:nvSpPr>
        <p:spPr>
          <a:xfrm>
            <a:off x="762000" y="5257800"/>
            <a:ext cx="8077199" cy="461665"/>
          </a:xfrm>
          <a:prstGeom prst="rect">
            <a:avLst/>
          </a:prstGeom>
          <a:noFill/>
          <a:ln w="38100">
            <a:solidFill>
              <a:srgbClr val="FF0000"/>
            </a:solidFill>
          </a:ln>
        </p:spPr>
        <p:txBody>
          <a:bodyPr wrap="square" rtlCol="0">
            <a:spAutoFit/>
          </a:bodyPr>
          <a:lstStyle/>
          <a:p>
            <a:r>
              <a:rPr lang="en-US" sz="2400" dirty="0" smtClean="0">
                <a:latin typeface="Garamond"/>
                <a:cs typeface="Garamond"/>
              </a:rPr>
              <a:t>2: AGN fraction at fixed L/M ~independent on galaxy mass!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fraction_ledd_mbin_new.png"/>
          <p:cNvPicPr>
            <a:picLocks noChangeAspect="1"/>
          </p:cNvPicPr>
          <p:nvPr/>
        </p:nvPicPr>
        <p:blipFill>
          <a:blip r:embed="rId2"/>
          <a:stretch>
            <a:fillRect/>
          </a:stretch>
        </p:blipFill>
        <p:spPr>
          <a:xfrm>
            <a:off x="76200" y="797560"/>
            <a:ext cx="9067800" cy="4231640"/>
          </a:xfrm>
          <a:prstGeom prst="rect">
            <a:avLst/>
          </a:prstGeom>
        </p:spPr>
      </p:pic>
      <p:pic>
        <p:nvPicPr>
          <p:cNvPr id="8" name="Picture 7" descr="cosmos_banner3.png"/>
          <p:cNvPicPr>
            <a:picLocks noChangeAspect="1"/>
          </p:cNvPicPr>
          <p:nvPr/>
        </p:nvPicPr>
        <p:blipFill>
          <a:blip r:embed="rId3">
            <a:duotone>
              <a:prstClr val="black"/>
              <a:schemeClr val="tx2">
                <a:tint val="45000"/>
                <a:satMod val="400000"/>
              </a:schemeClr>
            </a:duotone>
          </a:blip>
          <a:stretch>
            <a:fillRect/>
          </a:stretch>
        </p:blipFill>
        <p:spPr>
          <a:xfrm>
            <a:off x="0" y="0"/>
            <a:ext cx="9144000" cy="753191"/>
          </a:xfrm>
          <a:prstGeom prst="rect">
            <a:avLst/>
          </a:prstGeom>
        </p:spPr>
      </p:pic>
      <p:sp>
        <p:nvSpPr>
          <p:cNvPr id="2" name="Title 1"/>
          <p:cNvSpPr>
            <a:spLocks noGrp="1"/>
          </p:cNvSpPr>
          <p:nvPr>
            <p:ph type="title"/>
          </p:nvPr>
        </p:nvSpPr>
        <p:spPr>
          <a:xfrm>
            <a:off x="457200" y="0"/>
            <a:ext cx="8229600" cy="753191"/>
          </a:xfrm>
        </p:spPr>
        <p:txBody>
          <a:bodyPr>
            <a:normAutofit/>
          </a:bodyPr>
          <a:lstStyle/>
          <a:p>
            <a:r>
              <a:rPr lang="en-US" sz="4000" b="1" dirty="0" smtClean="0">
                <a:solidFill>
                  <a:srgbClr val="CCFFCC"/>
                </a:solidFill>
                <a:latin typeface="Garamond"/>
                <a:cs typeface="Garamond"/>
              </a:rPr>
              <a:t>AGN fraction</a:t>
            </a:r>
            <a:endParaRPr lang="en-US" sz="4000" b="1" dirty="0">
              <a:solidFill>
                <a:srgbClr val="CCFFCC"/>
              </a:solidFill>
              <a:latin typeface="Garamond"/>
              <a:cs typeface="Garamond"/>
            </a:endParaRPr>
          </a:p>
        </p:txBody>
      </p:sp>
      <p:sp>
        <p:nvSpPr>
          <p:cNvPr id="22" name="TextBox 21"/>
          <p:cNvSpPr txBox="1"/>
          <p:nvPr/>
        </p:nvSpPr>
        <p:spPr>
          <a:xfrm>
            <a:off x="762000" y="5257800"/>
            <a:ext cx="8077199" cy="1200328"/>
          </a:xfrm>
          <a:prstGeom prst="rect">
            <a:avLst/>
          </a:prstGeom>
          <a:noFill/>
          <a:ln w="38100">
            <a:solidFill>
              <a:srgbClr val="FF0000"/>
            </a:solidFill>
          </a:ln>
        </p:spPr>
        <p:txBody>
          <a:bodyPr wrap="square" rtlCol="0">
            <a:spAutoFit/>
          </a:bodyPr>
          <a:lstStyle/>
          <a:p>
            <a:r>
              <a:rPr lang="en-US" sz="2400" dirty="0" smtClean="0">
                <a:latin typeface="Garamond"/>
                <a:cs typeface="Garamond"/>
              </a:rPr>
              <a:t>2: AGN fraction at fixed L/M ~independent on galaxy mass!</a:t>
            </a:r>
          </a:p>
          <a:p>
            <a:r>
              <a:rPr lang="en-US" sz="2400" dirty="0" smtClean="0">
                <a:latin typeface="Garamond"/>
                <a:cs typeface="Garamond"/>
              </a:rPr>
              <a:t>3: Its normalization increases as </a:t>
            </a:r>
            <a:r>
              <a:rPr lang="en-US" sz="2400" b="1" dirty="0" smtClean="0">
                <a:latin typeface="Garamond"/>
                <a:cs typeface="Garamond"/>
              </a:rPr>
              <a:t>~(1+z)</a:t>
            </a:r>
            <a:r>
              <a:rPr lang="en-US" sz="2400" b="1" baseline="30000" dirty="0" smtClean="0">
                <a:latin typeface="Garamond"/>
                <a:cs typeface="Garamond"/>
              </a:rPr>
              <a:t>4 </a:t>
            </a:r>
            <a:r>
              <a:rPr lang="en-US" sz="2400" dirty="0" smtClean="0">
                <a:latin typeface="Garamond"/>
                <a:cs typeface="Garamond"/>
              </a:rPr>
              <a:t>[</a:t>
            </a:r>
            <a:r>
              <a:rPr lang="en-US" sz="2400" dirty="0" err="1" smtClean="0">
                <a:latin typeface="Garamond"/>
                <a:cs typeface="Garamond"/>
              </a:rPr>
              <a:t>cfr</a:t>
            </a:r>
            <a:r>
              <a:rPr lang="en-US" sz="2400" dirty="0" smtClean="0">
                <a:latin typeface="Garamond"/>
                <a:cs typeface="Garamond"/>
              </a:rPr>
              <a:t>. </a:t>
            </a:r>
            <a:r>
              <a:rPr lang="en-US" sz="2400" dirty="0" err="1" smtClean="0">
                <a:latin typeface="Garamond"/>
                <a:cs typeface="Garamond"/>
              </a:rPr>
              <a:t>sSFR</a:t>
            </a:r>
            <a:r>
              <a:rPr lang="en-US" sz="2400" dirty="0" smtClean="0">
                <a:latin typeface="Garamond"/>
                <a:cs typeface="Garamond"/>
              </a:rPr>
              <a:t> density]</a:t>
            </a:r>
            <a:endParaRPr lang="en-US" sz="2400" baseline="30000" dirty="0" smtClean="0">
              <a:latin typeface="Garamond"/>
              <a:cs typeface="Garamond"/>
            </a:endParaRPr>
          </a:p>
          <a:p>
            <a:r>
              <a:rPr lang="en-US" sz="2400" dirty="0" smtClean="0">
                <a:latin typeface="Garamond"/>
                <a:cs typeface="Garamond"/>
              </a:rPr>
              <a:t>4: There appears to be a break consistent with </a:t>
            </a:r>
            <a:r>
              <a:rPr lang="en-US" sz="2400" b="1" dirty="0" smtClean="0">
                <a:latin typeface="Garamond"/>
                <a:cs typeface="Garamond"/>
              </a:rPr>
              <a:t>~Eddington limit</a:t>
            </a:r>
          </a:p>
        </p:txBody>
      </p:sp>
      <p:sp>
        <p:nvSpPr>
          <p:cNvPr id="24" name="TextBox 23"/>
          <p:cNvSpPr txBox="1"/>
          <p:nvPr/>
        </p:nvSpPr>
        <p:spPr>
          <a:xfrm>
            <a:off x="5164437" y="1087651"/>
            <a:ext cx="1710725" cy="415498"/>
          </a:xfrm>
          <a:prstGeom prst="rect">
            <a:avLst/>
          </a:prstGeom>
          <a:solidFill>
            <a:schemeClr val="bg1"/>
          </a:solidFill>
        </p:spPr>
        <p:txBody>
          <a:bodyPr wrap="none" rtlCol="0">
            <a:spAutoFit/>
          </a:bodyPr>
          <a:lstStyle/>
          <a:p>
            <a:r>
              <a:rPr lang="en-US" b="1" dirty="0" smtClean="0">
                <a:latin typeface="Garamond"/>
                <a:cs typeface="Garamond"/>
              </a:rPr>
              <a:t>SLOPES ~ -1</a:t>
            </a:r>
            <a:endParaRPr lang="en-US" b="1" dirty="0">
              <a:latin typeface="Garamond"/>
              <a:cs typeface="Garamond"/>
            </a:endParaRPr>
          </a:p>
        </p:txBody>
      </p:sp>
      <p:grpSp>
        <p:nvGrpSpPr>
          <p:cNvPr id="3" name="Group 14"/>
          <p:cNvGrpSpPr/>
          <p:nvPr/>
        </p:nvGrpSpPr>
        <p:grpSpPr>
          <a:xfrm>
            <a:off x="1295400" y="4876800"/>
            <a:ext cx="7315200" cy="369332"/>
            <a:chOff x="1371600" y="4800600"/>
            <a:chExt cx="7315200" cy="369332"/>
          </a:xfrm>
        </p:grpSpPr>
        <p:cxnSp>
          <p:nvCxnSpPr>
            <p:cNvPr id="17" name="Straight Arrow Connector 16"/>
            <p:cNvCxnSpPr/>
            <p:nvPr/>
          </p:nvCxnSpPr>
          <p:spPr>
            <a:xfrm>
              <a:off x="1371600" y="5027612"/>
              <a:ext cx="7315200" cy="1588"/>
            </a:xfrm>
            <a:prstGeom prst="straightConnector1">
              <a:avLst/>
            </a:prstGeom>
            <a:ln>
              <a:solidFill>
                <a:schemeClr val="tx1"/>
              </a:solidFill>
              <a:round/>
              <a:headEnd type="ova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743155" y="4800600"/>
              <a:ext cx="3975818" cy="369332"/>
            </a:xfrm>
            <a:prstGeom prst="rect">
              <a:avLst/>
            </a:prstGeom>
            <a:solidFill>
              <a:schemeClr val="bg1">
                <a:alpha val="88000"/>
              </a:schemeClr>
            </a:solidFill>
          </p:spPr>
          <p:txBody>
            <a:bodyPr wrap="none" rtlCol="0">
              <a:spAutoFit/>
            </a:bodyPr>
            <a:lstStyle/>
            <a:p>
              <a:r>
                <a:rPr lang="en-US" dirty="0" smtClean="0">
                  <a:latin typeface="Garamond"/>
                  <a:cs typeface="Garamond"/>
                </a:rPr>
                <a:t>“Specific Accretion rate” (Aird et al. 2012)</a:t>
              </a:r>
              <a:endParaRPr lang="en-US" dirty="0">
                <a:latin typeface="Garamond"/>
                <a:cs typeface="Garamond"/>
              </a:endParaRPr>
            </a:p>
          </p:txBody>
        </p:sp>
      </p:grpSp>
      <p:sp>
        <p:nvSpPr>
          <p:cNvPr id="12" name="TextBox 11"/>
          <p:cNvSpPr txBox="1"/>
          <p:nvPr/>
        </p:nvSpPr>
        <p:spPr>
          <a:xfrm rot="16200000">
            <a:off x="-891154" y="4191000"/>
            <a:ext cx="2334819" cy="400110"/>
          </a:xfrm>
          <a:prstGeom prst="rect">
            <a:avLst/>
          </a:prstGeom>
          <a:noFill/>
        </p:spPr>
        <p:txBody>
          <a:bodyPr wrap="none" rtlCol="0">
            <a:spAutoFit/>
          </a:bodyPr>
          <a:lstStyle/>
          <a:p>
            <a:r>
              <a:rPr lang="en-US" sz="2000" dirty="0" smtClean="0">
                <a:solidFill>
                  <a:srgbClr val="800000"/>
                </a:solidFill>
                <a:latin typeface="Garamond"/>
                <a:cs typeface="Garamond"/>
              </a:rPr>
              <a:t>Bongiorno et al. 2012</a:t>
            </a:r>
            <a:endParaRPr lang="en-US" sz="2000" dirty="0">
              <a:solidFill>
                <a:srgbClr val="800000"/>
              </a:solidFill>
              <a:latin typeface="Garamond"/>
              <a:cs typeface="Garamond"/>
            </a:endParaRPr>
          </a:p>
        </p:txBody>
      </p:sp>
      <p:pic>
        <p:nvPicPr>
          <p:cNvPr id="13" name="Picture 12" descr="mpe_white.png"/>
          <p:cNvPicPr>
            <a:picLocks noChangeAspect="1"/>
          </p:cNvPicPr>
          <p:nvPr/>
        </p:nvPicPr>
        <p:blipFill>
          <a:blip r:embed="rId4"/>
          <a:stretch>
            <a:fillRect/>
          </a:stretch>
        </p:blipFill>
        <p:spPr>
          <a:xfrm>
            <a:off x="76200" y="6123476"/>
            <a:ext cx="621751" cy="6583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500" y="792927"/>
            <a:ext cx="3517900" cy="5988873"/>
          </a:xfrm>
          <a:prstGeom prst="rect">
            <a:avLst/>
          </a:prstGeom>
        </p:spPr>
      </p:pic>
      <p:sp>
        <p:nvSpPr>
          <p:cNvPr id="3" name="TextBox 2"/>
          <p:cNvSpPr txBox="1"/>
          <p:nvPr/>
        </p:nvSpPr>
        <p:spPr>
          <a:xfrm>
            <a:off x="6971553" y="6248400"/>
            <a:ext cx="2096247" cy="369332"/>
          </a:xfrm>
          <a:prstGeom prst="rect">
            <a:avLst/>
          </a:prstGeom>
          <a:noFill/>
        </p:spPr>
        <p:txBody>
          <a:bodyPr wrap="none" rtlCol="0">
            <a:spAutoFit/>
          </a:bodyPr>
          <a:lstStyle/>
          <a:p>
            <a:r>
              <a:rPr lang="en-US" dirty="0" err="1" smtClean="0"/>
              <a:t>Mullaney</a:t>
            </a:r>
            <a:r>
              <a:rPr lang="en-US" dirty="0" smtClean="0"/>
              <a:t> et al. 2012</a:t>
            </a:r>
            <a:endParaRPr lang="en-US" dirty="0"/>
          </a:p>
        </p:txBody>
      </p:sp>
      <p:sp>
        <p:nvSpPr>
          <p:cNvPr id="4" name="TextBox 3"/>
          <p:cNvSpPr txBox="1"/>
          <p:nvPr/>
        </p:nvSpPr>
        <p:spPr>
          <a:xfrm>
            <a:off x="3552024" y="5105400"/>
            <a:ext cx="5591976" cy="1200329"/>
          </a:xfrm>
          <a:prstGeom prst="rect">
            <a:avLst/>
          </a:prstGeom>
          <a:noFill/>
        </p:spPr>
        <p:txBody>
          <a:bodyPr wrap="square" rtlCol="0">
            <a:spAutoFit/>
          </a:bodyPr>
          <a:lstStyle/>
          <a:p>
            <a:r>
              <a:rPr lang="en-US" dirty="0" smtClean="0">
                <a:latin typeface="Georgia"/>
                <a:cs typeface="Georgia"/>
              </a:rPr>
              <a:t>“The ensemble growth rate of SMBHs increases</a:t>
            </a:r>
          </a:p>
          <a:p>
            <a:r>
              <a:rPr lang="en-US" dirty="0" smtClean="0">
                <a:latin typeface="Georgia"/>
                <a:cs typeface="Georgia"/>
              </a:rPr>
              <a:t>with both increasing M∗ and redshift in a remarkably</a:t>
            </a:r>
          </a:p>
          <a:p>
            <a:r>
              <a:rPr lang="en-US" dirty="0" smtClean="0">
                <a:latin typeface="Georgia"/>
                <a:cs typeface="Georgia"/>
              </a:rPr>
              <a:t>similar manner to the average levels of star-formation taking place in </a:t>
            </a:r>
            <a:r>
              <a:rPr lang="en-US" dirty="0" err="1" smtClean="0">
                <a:latin typeface="Georgia"/>
                <a:cs typeface="Georgia"/>
              </a:rPr>
              <a:t>SFGs</a:t>
            </a:r>
            <a:r>
              <a:rPr lang="en-US" dirty="0" smtClean="0">
                <a:latin typeface="Georgia"/>
                <a:cs typeface="Georgia"/>
              </a:rPr>
              <a:t>.”</a:t>
            </a:r>
            <a:endParaRPr lang="en-US" dirty="0">
              <a:latin typeface="Georgia"/>
              <a:cs typeface="Georgia"/>
            </a:endParaRPr>
          </a:p>
        </p:txBody>
      </p:sp>
      <p:pic>
        <p:nvPicPr>
          <p:cNvPr id="5" name="Picture 4"/>
          <p:cNvPicPr>
            <a:picLocks noChangeAspect="1"/>
          </p:cNvPicPr>
          <p:nvPr/>
        </p:nvPicPr>
        <p:blipFill>
          <a:blip r:embed="rId3"/>
          <a:stretch>
            <a:fillRect/>
          </a:stretch>
        </p:blipFill>
        <p:spPr>
          <a:xfrm>
            <a:off x="3886200" y="1254217"/>
            <a:ext cx="4559300" cy="3774983"/>
          </a:xfrm>
          <a:prstGeom prst="rect">
            <a:avLst/>
          </a:prstGeom>
        </p:spPr>
      </p:pic>
      <p:sp>
        <p:nvSpPr>
          <p:cNvPr id="6" name="Rectangle 5"/>
          <p:cNvSpPr>
            <a:spLocks noChangeArrowheads="1"/>
          </p:cNvSpPr>
          <p:nvPr/>
        </p:nvSpPr>
        <p:spPr bwMode="auto">
          <a:xfrm>
            <a:off x="0" y="33338"/>
            <a:ext cx="9058275" cy="1033462"/>
          </a:xfrm>
          <a:prstGeom prst="rect">
            <a:avLst/>
          </a:prstGeom>
          <a:noFill/>
          <a:ln w="9525">
            <a:noFill/>
            <a:miter lim="800000"/>
            <a:headEnd/>
            <a:tailEnd/>
          </a:ln>
          <a:effectLst/>
        </p:spPr>
        <p:txBody>
          <a:bodyPr lIns="0" tIns="0" rIns="0" bIns="0" anchor="ctr">
            <a:prstTxWarp prst="textNoShape">
              <a:avLst/>
            </a:prstTxWarp>
          </a:bodyPr>
          <a:lstStyle/>
          <a:p>
            <a:pPr marL="838200" indent="-838200" algn="ctr" defTabSz="434975">
              <a:spcBef>
                <a:spcPct val="0"/>
              </a:spcBef>
              <a:spcAft>
                <a:spcPct val="0"/>
              </a:spcAft>
              <a:buClrTx/>
              <a:buSzTx/>
              <a:buFontTx/>
              <a:buNone/>
              <a:tabLst>
                <a:tab pos="687388" algn="l"/>
                <a:tab pos="1376363" algn="l"/>
                <a:tab pos="2063750" algn="l"/>
                <a:tab pos="2751138" algn="l"/>
                <a:tab pos="3440113" algn="l"/>
                <a:tab pos="4127500" algn="l"/>
                <a:tab pos="4814888" algn="l"/>
                <a:tab pos="5503863" algn="l"/>
                <a:tab pos="6191250" algn="l"/>
                <a:tab pos="6878638" algn="l"/>
                <a:tab pos="7567613" algn="l"/>
                <a:tab pos="8255000" algn="l"/>
              </a:tabLst>
            </a:pPr>
            <a:r>
              <a:rPr lang="en-GB" sz="3200" u="sng" dirty="0" smtClean="0">
                <a:solidFill>
                  <a:srgbClr val="184F62"/>
                </a:solidFill>
                <a:latin typeface="Georgia"/>
                <a:cs typeface="Georgia"/>
              </a:rPr>
              <a:t>Black Holes growth traces galaxies’ growth</a:t>
            </a:r>
            <a:endParaRPr lang="en-GB" sz="3600" dirty="0">
              <a:solidFill>
                <a:srgbClr val="FFFF99"/>
              </a:solidFill>
              <a:latin typeface="Georgia"/>
              <a:cs typeface="Georgi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sSFR_histo_massbin_frac.png"/>
          <p:cNvPicPr>
            <a:picLocks noChangeAspect="1"/>
          </p:cNvPicPr>
          <p:nvPr/>
        </p:nvPicPr>
        <p:blipFill>
          <a:blip r:embed="rId2"/>
          <a:stretch>
            <a:fillRect/>
          </a:stretch>
        </p:blipFill>
        <p:spPr>
          <a:xfrm>
            <a:off x="-8809" y="753191"/>
            <a:ext cx="6104809" cy="6104809"/>
          </a:xfrm>
          <a:prstGeom prst="rect">
            <a:avLst/>
          </a:prstGeom>
        </p:spPr>
      </p:pic>
      <p:pic>
        <p:nvPicPr>
          <p:cNvPr id="6" name="Picture 5" descr="mpe_logo_white.png"/>
          <p:cNvPicPr>
            <a:picLocks noChangeAspect="1"/>
          </p:cNvPicPr>
          <p:nvPr/>
        </p:nvPicPr>
        <p:blipFill>
          <a:blip r:embed="rId3"/>
          <a:stretch>
            <a:fillRect/>
          </a:stretch>
        </p:blipFill>
        <p:spPr>
          <a:xfrm>
            <a:off x="73800" y="6172200"/>
            <a:ext cx="612000" cy="612000"/>
          </a:xfrm>
          <a:prstGeom prst="rect">
            <a:avLst/>
          </a:prstGeom>
          <a:effectLst>
            <a:softEdge rad="63500"/>
          </a:effectLst>
        </p:spPr>
      </p:pic>
      <p:pic>
        <p:nvPicPr>
          <p:cNvPr id="7" name="Picture 6" descr="cosmos_banner3.png"/>
          <p:cNvPicPr>
            <a:picLocks noChangeAspect="1"/>
          </p:cNvPicPr>
          <p:nvPr/>
        </p:nvPicPr>
        <p:blipFill>
          <a:blip r:embed="rId4">
            <a:duotone>
              <a:prstClr val="black"/>
              <a:schemeClr val="tx2">
                <a:tint val="45000"/>
                <a:satMod val="400000"/>
              </a:schemeClr>
            </a:duotone>
          </a:blip>
          <a:stretch>
            <a:fillRect/>
          </a:stretch>
        </p:blipFill>
        <p:spPr>
          <a:xfrm>
            <a:off x="0" y="0"/>
            <a:ext cx="9144000" cy="753191"/>
          </a:xfrm>
          <a:prstGeom prst="rect">
            <a:avLst/>
          </a:prstGeom>
        </p:spPr>
      </p:pic>
      <p:sp>
        <p:nvSpPr>
          <p:cNvPr id="8" name="Title 1"/>
          <p:cNvSpPr txBox="1">
            <a:spLocks/>
          </p:cNvSpPr>
          <p:nvPr/>
        </p:nvSpPr>
        <p:spPr>
          <a:xfrm>
            <a:off x="76200" y="-1"/>
            <a:ext cx="8915400" cy="753191"/>
          </a:xfrm>
          <a:prstGeom prst="rect">
            <a:avLst/>
          </a:prstGeom>
        </p:spPr>
        <p:txBody>
          <a:bodyPr vert="horz" lIns="107287" tIns="53643" rIns="107287" bIns="53643" rtlCol="0" anchor="ctr">
            <a:noAutofit/>
          </a:bodyPr>
          <a:lstStyle/>
          <a:p>
            <a:pPr marL="0" marR="0" lvl="0" indent="0" algn="ctr" defTabSz="536433"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smtClean="0">
                <a:ln>
                  <a:noFill/>
                </a:ln>
                <a:solidFill>
                  <a:srgbClr val="CCFFCC"/>
                </a:solidFill>
                <a:effectLst/>
                <a:uLnTx/>
                <a:uFillTx/>
                <a:latin typeface="Garamond"/>
                <a:ea typeface="+mj-ea"/>
                <a:cs typeface="Garamond"/>
              </a:rPr>
              <a:t>Obscured AGN in sSFR-Mass plane</a:t>
            </a:r>
            <a:endParaRPr kumimoji="0" lang="en-US" sz="4000" b="1" i="0" u="none" strike="noStrike" kern="1200" cap="none" spc="0" normalizeH="0" baseline="0" noProof="0" dirty="0">
              <a:ln>
                <a:noFill/>
              </a:ln>
              <a:solidFill>
                <a:srgbClr val="CCFFCC"/>
              </a:solidFill>
              <a:effectLst/>
              <a:uLnTx/>
              <a:uFillTx/>
              <a:latin typeface="Garamond"/>
              <a:ea typeface="+mj-ea"/>
              <a:cs typeface="Garamond"/>
            </a:endParaRPr>
          </a:p>
        </p:txBody>
      </p:sp>
      <p:sp>
        <p:nvSpPr>
          <p:cNvPr id="10" name="TextBox 9"/>
          <p:cNvSpPr txBox="1"/>
          <p:nvPr/>
        </p:nvSpPr>
        <p:spPr>
          <a:xfrm>
            <a:off x="4495800" y="4831140"/>
            <a:ext cx="4038600" cy="1569660"/>
          </a:xfrm>
          <a:prstGeom prst="rect">
            <a:avLst/>
          </a:prstGeom>
          <a:noFill/>
          <a:ln w="38100">
            <a:solidFill>
              <a:srgbClr val="FF0000"/>
            </a:solidFill>
          </a:ln>
        </p:spPr>
        <p:txBody>
          <a:bodyPr wrap="square" rtlCol="0">
            <a:spAutoFit/>
          </a:bodyPr>
          <a:lstStyle/>
          <a:p>
            <a:r>
              <a:rPr lang="en-US" sz="2400" dirty="0" smtClean="0">
                <a:latin typeface="Garamond"/>
                <a:cs typeface="Garamond"/>
              </a:rPr>
              <a:t>4: </a:t>
            </a:r>
            <a:r>
              <a:rPr lang="en-US" sz="2400" b="1" dirty="0" smtClean="0">
                <a:latin typeface="Garamond"/>
                <a:cs typeface="Garamond"/>
              </a:rPr>
              <a:t>Very little difference </a:t>
            </a:r>
            <a:r>
              <a:rPr lang="en-US" sz="2400" dirty="0" smtClean="0">
                <a:latin typeface="Garamond"/>
                <a:cs typeface="Garamond"/>
              </a:rPr>
              <a:t>between (type 2) AGN hosts and parent sample in </a:t>
            </a:r>
            <a:r>
              <a:rPr lang="en-US" sz="2400" dirty="0" err="1" smtClean="0">
                <a:latin typeface="Garamond"/>
                <a:cs typeface="Garamond"/>
              </a:rPr>
              <a:t>sSFR</a:t>
            </a:r>
            <a:r>
              <a:rPr lang="en-US" sz="2400" dirty="0" smtClean="0">
                <a:latin typeface="Garamond"/>
                <a:cs typeface="Garamond"/>
              </a:rPr>
              <a:t> (once </a:t>
            </a:r>
            <a:r>
              <a:rPr lang="en-US" sz="2400" dirty="0" err="1" smtClean="0">
                <a:latin typeface="Garamond"/>
                <a:cs typeface="Garamond"/>
              </a:rPr>
              <a:t>z</a:t>
            </a:r>
            <a:r>
              <a:rPr lang="en-US" sz="2400" dirty="0" smtClean="0">
                <a:latin typeface="Garamond"/>
                <a:cs typeface="Garamond"/>
              </a:rPr>
              <a:t> and M</a:t>
            </a:r>
            <a:r>
              <a:rPr lang="en-US" sz="2400" baseline="-25000" dirty="0" smtClean="0">
                <a:latin typeface="Garamond"/>
                <a:cs typeface="Garamond"/>
              </a:rPr>
              <a:t>*</a:t>
            </a:r>
            <a:r>
              <a:rPr lang="en-US" sz="2400" dirty="0" smtClean="0">
                <a:latin typeface="Garamond"/>
                <a:cs typeface="Garamond"/>
              </a:rPr>
              <a:t> factored out)</a:t>
            </a:r>
            <a:endParaRPr lang="en-US" sz="2400" baseline="30000" dirty="0">
              <a:latin typeface="Garamond"/>
              <a:cs typeface="Garamond"/>
            </a:endParaRPr>
          </a:p>
        </p:txBody>
      </p:sp>
      <p:pic>
        <p:nvPicPr>
          <p:cNvPr id="12" name="Picture 11"/>
          <p:cNvPicPr>
            <a:picLocks noChangeAspect="1"/>
          </p:cNvPicPr>
          <p:nvPr/>
        </p:nvPicPr>
        <p:blipFill>
          <a:blip r:embed="rId5"/>
          <a:stretch>
            <a:fillRect/>
          </a:stretch>
        </p:blipFill>
        <p:spPr>
          <a:xfrm>
            <a:off x="5910590" y="1219200"/>
            <a:ext cx="3233410" cy="3124200"/>
          </a:xfrm>
          <a:prstGeom prst="rect">
            <a:avLst/>
          </a:prstGeom>
        </p:spPr>
      </p:pic>
      <p:sp>
        <p:nvSpPr>
          <p:cNvPr id="13" name="Rectangle 12"/>
          <p:cNvSpPr/>
          <p:nvPr/>
        </p:nvSpPr>
        <p:spPr>
          <a:xfrm>
            <a:off x="6248400" y="4267200"/>
            <a:ext cx="2119804" cy="369332"/>
          </a:xfrm>
          <a:prstGeom prst="rect">
            <a:avLst/>
          </a:prstGeom>
        </p:spPr>
        <p:txBody>
          <a:bodyPr wrap="none">
            <a:spAutoFit/>
          </a:bodyPr>
          <a:lstStyle/>
          <a:p>
            <a:pPr algn="ctr"/>
            <a:r>
              <a:rPr lang="en-US" dirty="0" smtClean="0">
                <a:solidFill>
                  <a:schemeClr val="accent2">
                    <a:lumMod val="50000"/>
                  </a:schemeClr>
                </a:solidFill>
                <a:latin typeface="Garamond"/>
                <a:cs typeface="Garamond"/>
              </a:rPr>
              <a:t>Bongiorno et al. 2012</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762000"/>
            <a:ext cx="8585200" cy="5000658"/>
          </a:xfrm>
          <a:prstGeom prst="rect">
            <a:avLst/>
          </a:prstGeom>
        </p:spPr>
      </p:pic>
      <p:sp>
        <p:nvSpPr>
          <p:cNvPr id="3" name="Rectangle 2"/>
          <p:cNvSpPr>
            <a:spLocks noChangeArrowheads="1"/>
          </p:cNvSpPr>
          <p:nvPr/>
        </p:nvSpPr>
        <p:spPr bwMode="auto">
          <a:xfrm>
            <a:off x="0" y="33338"/>
            <a:ext cx="9058275" cy="1033462"/>
          </a:xfrm>
          <a:prstGeom prst="rect">
            <a:avLst/>
          </a:prstGeom>
          <a:noFill/>
          <a:ln w="9525">
            <a:noFill/>
            <a:miter lim="800000"/>
            <a:headEnd/>
            <a:tailEnd/>
          </a:ln>
          <a:effectLst/>
        </p:spPr>
        <p:txBody>
          <a:bodyPr lIns="0" tIns="0" rIns="0" bIns="0" anchor="ctr">
            <a:prstTxWarp prst="textNoShape">
              <a:avLst/>
            </a:prstTxWarp>
          </a:bodyPr>
          <a:lstStyle/>
          <a:p>
            <a:pPr marL="838200" indent="-838200" algn="ctr" defTabSz="434975">
              <a:spcBef>
                <a:spcPct val="0"/>
              </a:spcBef>
              <a:spcAft>
                <a:spcPct val="0"/>
              </a:spcAft>
              <a:buClrTx/>
              <a:buSzTx/>
              <a:buFontTx/>
              <a:buNone/>
              <a:tabLst>
                <a:tab pos="687388" algn="l"/>
                <a:tab pos="1376363" algn="l"/>
                <a:tab pos="2063750" algn="l"/>
                <a:tab pos="2751138" algn="l"/>
                <a:tab pos="3440113" algn="l"/>
                <a:tab pos="4127500" algn="l"/>
                <a:tab pos="4814888" algn="l"/>
                <a:tab pos="5503863" algn="l"/>
                <a:tab pos="6191250" algn="l"/>
                <a:tab pos="6878638" algn="l"/>
                <a:tab pos="7567613" algn="l"/>
                <a:tab pos="8255000" algn="l"/>
              </a:tabLst>
            </a:pPr>
            <a:r>
              <a:rPr lang="en-GB" sz="3200" u="sng" dirty="0" smtClean="0">
                <a:solidFill>
                  <a:srgbClr val="184F62"/>
                </a:solidFill>
                <a:latin typeface="Georgia"/>
                <a:cs typeface="Georgia"/>
              </a:rPr>
              <a:t>AGN hosts and galaxy ‘</a:t>
            </a:r>
            <a:r>
              <a:rPr lang="en-GB" sz="3200" u="sng" dirty="0" err="1" smtClean="0">
                <a:solidFill>
                  <a:srgbClr val="184F62"/>
                </a:solidFill>
                <a:latin typeface="Georgia"/>
                <a:cs typeface="Georgia"/>
              </a:rPr>
              <a:t>colors</a:t>
            </a:r>
            <a:r>
              <a:rPr lang="en-GB" sz="3200" u="sng" dirty="0" smtClean="0">
                <a:solidFill>
                  <a:srgbClr val="184F62"/>
                </a:solidFill>
                <a:latin typeface="Georgia"/>
                <a:cs typeface="Georgia"/>
              </a:rPr>
              <a:t>’</a:t>
            </a:r>
            <a:endParaRPr lang="en-GB" sz="3600" dirty="0">
              <a:solidFill>
                <a:srgbClr val="FFFF99"/>
              </a:solidFill>
              <a:latin typeface="Georgia"/>
              <a:cs typeface="Georgia"/>
            </a:endParaRPr>
          </a:p>
        </p:txBody>
      </p:sp>
      <p:sp>
        <p:nvSpPr>
          <p:cNvPr id="4" name="TextBox 3"/>
          <p:cNvSpPr txBox="1"/>
          <p:nvPr/>
        </p:nvSpPr>
        <p:spPr>
          <a:xfrm>
            <a:off x="6629400" y="5726668"/>
            <a:ext cx="2438400" cy="369332"/>
          </a:xfrm>
          <a:prstGeom prst="rect">
            <a:avLst/>
          </a:prstGeom>
          <a:noFill/>
        </p:spPr>
        <p:txBody>
          <a:bodyPr wrap="square" rtlCol="0">
            <a:spAutoFit/>
          </a:bodyPr>
          <a:lstStyle/>
          <a:p>
            <a:r>
              <a:rPr lang="en-US" dirty="0" smtClean="0"/>
              <a:t>Bongiorno et al. 2012</a:t>
            </a:r>
            <a:endParaRPr lang="en-US" dirty="0"/>
          </a:p>
        </p:txBody>
      </p:sp>
      <p:sp>
        <p:nvSpPr>
          <p:cNvPr id="5" name="TextBox 4"/>
          <p:cNvSpPr txBox="1"/>
          <p:nvPr/>
        </p:nvSpPr>
        <p:spPr>
          <a:xfrm>
            <a:off x="228600" y="6135469"/>
            <a:ext cx="8665616" cy="646331"/>
          </a:xfrm>
          <a:prstGeom prst="rect">
            <a:avLst/>
          </a:prstGeom>
          <a:noFill/>
        </p:spPr>
        <p:txBody>
          <a:bodyPr wrap="none" rtlCol="0">
            <a:spAutoFit/>
          </a:bodyPr>
          <a:lstStyle/>
          <a:p>
            <a:r>
              <a:rPr lang="en-US" dirty="0" smtClean="0"/>
              <a:t>See also: </a:t>
            </a:r>
            <a:r>
              <a:rPr lang="en-US" dirty="0" err="1" smtClean="0"/>
              <a:t>Nandra</a:t>
            </a:r>
            <a:r>
              <a:rPr lang="en-US" dirty="0" smtClean="0"/>
              <a:t> et al. 2007; Silverman et al. 2009; </a:t>
            </a:r>
            <a:r>
              <a:rPr lang="en-US" dirty="0" err="1" smtClean="0"/>
              <a:t>Xue</a:t>
            </a:r>
            <a:r>
              <a:rPr lang="en-US" dirty="0" smtClean="0"/>
              <a:t> et al. 2010; </a:t>
            </a:r>
            <a:r>
              <a:rPr lang="en-US" dirty="0" err="1" smtClean="0"/>
              <a:t>Cardamone</a:t>
            </a:r>
            <a:r>
              <a:rPr lang="en-US" dirty="0" smtClean="0"/>
              <a:t> et al. 2010; </a:t>
            </a:r>
          </a:p>
          <a:p>
            <a:r>
              <a:rPr lang="en-US" dirty="0" smtClean="0"/>
              <a:t>Rosario et al. 2012 </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33338"/>
            <a:ext cx="9058275" cy="1033462"/>
          </a:xfrm>
          <a:prstGeom prst="rect">
            <a:avLst/>
          </a:prstGeom>
          <a:noFill/>
          <a:ln w="9525">
            <a:noFill/>
            <a:miter lim="800000"/>
            <a:headEnd/>
            <a:tailEnd/>
          </a:ln>
          <a:effectLst/>
        </p:spPr>
        <p:txBody>
          <a:bodyPr lIns="0" tIns="0" rIns="0" bIns="0" anchor="ctr">
            <a:prstTxWarp prst="textNoShape">
              <a:avLst/>
            </a:prstTxWarp>
          </a:bodyPr>
          <a:lstStyle/>
          <a:p>
            <a:pPr marL="838200" indent="-838200" algn="ctr" defTabSz="434975">
              <a:spcBef>
                <a:spcPct val="0"/>
              </a:spcBef>
              <a:spcAft>
                <a:spcPct val="0"/>
              </a:spcAft>
              <a:buClrTx/>
              <a:buSzTx/>
              <a:buFontTx/>
              <a:buNone/>
              <a:tabLst>
                <a:tab pos="687388" algn="l"/>
                <a:tab pos="1376363" algn="l"/>
                <a:tab pos="2063750" algn="l"/>
                <a:tab pos="2751138" algn="l"/>
                <a:tab pos="3440113" algn="l"/>
                <a:tab pos="4127500" algn="l"/>
                <a:tab pos="4814888" algn="l"/>
                <a:tab pos="5503863" algn="l"/>
                <a:tab pos="6191250" algn="l"/>
                <a:tab pos="6878638" algn="l"/>
                <a:tab pos="7567613" algn="l"/>
                <a:tab pos="8255000" algn="l"/>
              </a:tabLst>
            </a:pPr>
            <a:r>
              <a:rPr lang="en-GB" sz="3200" u="sng" dirty="0" smtClean="0">
                <a:solidFill>
                  <a:srgbClr val="184F62"/>
                </a:solidFill>
                <a:latin typeface="Georgia"/>
                <a:cs typeface="Georgia"/>
              </a:rPr>
              <a:t>AGN hosts and galaxy star formation properties</a:t>
            </a:r>
            <a:endParaRPr lang="en-GB" sz="3600" dirty="0">
              <a:solidFill>
                <a:srgbClr val="FFFF99"/>
              </a:solidFill>
              <a:latin typeface="Georgia"/>
              <a:cs typeface="Georgia"/>
            </a:endParaRPr>
          </a:p>
        </p:txBody>
      </p:sp>
      <p:pic>
        <p:nvPicPr>
          <p:cNvPr id="4" name="Picture 3"/>
          <p:cNvPicPr>
            <a:picLocks noChangeAspect="1"/>
          </p:cNvPicPr>
          <p:nvPr/>
        </p:nvPicPr>
        <p:blipFill>
          <a:blip r:embed="rId2"/>
          <a:stretch>
            <a:fillRect/>
          </a:stretch>
        </p:blipFill>
        <p:spPr>
          <a:xfrm>
            <a:off x="1769" y="889001"/>
            <a:ext cx="9142231" cy="5283199"/>
          </a:xfrm>
          <a:prstGeom prst="rect">
            <a:avLst/>
          </a:prstGeom>
        </p:spPr>
      </p:pic>
      <p:sp>
        <p:nvSpPr>
          <p:cNvPr id="5" name="TextBox 4"/>
          <p:cNvSpPr txBox="1"/>
          <p:nvPr/>
        </p:nvSpPr>
        <p:spPr>
          <a:xfrm>
            <a:off x="6629401" y="6260068"/>
            <a:ext cx="2438400" cy="369332"/>
          </a:xfrm>
          <a:prstGeom prst="rect">
            <a:avLst/>
          </a:prstGeom>
          <a:noFill/>
        </p:spPr>
        <p:txBody>
          <a:bodyPr wrap="square" rtlCol="0">
            <a:spAutoFit/>
          </a:bodyPr>
          <a:lstStyle/>
          <a:p>
            <a:r>
              <a:rPr lang="en-US" dirty="0" smtClean="0"/>
              <a:t>Bongiorno et al. 2012</a:t>
            </a:r>
            <a:endParaRPr lang="en-US" dirty="0"/>
          </a:p>
        </p:txBody>
      </p:sp>
      <p:sp>
        <p:nvSpPr>
          <p:cNvPr id="6" name="TextBox 5"/>
          <p:cNvSpPr txBox="1"/>
          <p:nvPr/>
        </p:nvSpPr>
        <p:spPr>
          <a:xfrm>
            <a:off x="65674" y="2971800"/>
            <a:ext cx="8992601" cy="553998"/>
          </a:xfrm>
          <a:prstGeom prst="rect">
            <a:avLst/>
          </a:prstGeom>
          <a:solidFill>
            <a:schemeClr val="bg1"/>
          </a:solidFill>
          <a:ln w="47625">
            <a:solidFill>
              <a:srgbClr val="FF0000"/>
            </a:solidFill>
          </a:ln>
        </p:spPr>
        <p:txBody>
          <a:bodyPr wrap="square" rtlCol="0">
            <a:spAutoFit/>
          </a:bodyPr>
          <a:lstStyle/>
          <a:p>
            <a:r>
              <a:rPr lang="en-US" sz="3000" dirty="0" smtClean="0"/>
              <a:t>Is there anything SPECIAL about galaxies that hosts AGN?</a:t>
            </a:r>
            <a:endParaRPr lang="en-US" sz="3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Syllabus</a:t>
            </a:r>
            <a:endParaRPr lang="en-US" dirty="0"/>
          </a:p>
        </p:txBody>
      </p:sp>
      <p:sp>
        <p:nvSpPr>
          <p:cNvPr id="3" name="Content Placeholder 2"/>
          <p:cNvSpPr>
            <a:spLocks noGrp="1"/>
          </p:cNvSpPr>
          <p:nvPr>
            <p:ph idx="1"/>
          </p:nvPr>
        </p:nvSpPr>
        <p:spPr>
          <a:xfrm>
            <a:off x="457200" y="1447800"/>
            <a:ext cx="8229600" cy="4525963"/>
          </a:xfrm>
        </p:spPr>
        <p:txBody>
          <a:bodyPr>
            <a:normAutofit fontScale="70000" lnSpcReduction="20000"/>
          </a:bodyPr>
          <a:lstStyle/>
          <a:p>
            <a:r>
              <a:rPr lang="en-US" dirty="0" smtClean="0">
                <a:solidFill>
                  <a:srgbClr val="A6A6A6"/>
                </a:solidFill>
              </a:rPr>
              <a:t>Monday:</a:t>
            </a:r>
          </a:p>
          <a:p>
            <a:pPr lvl="1"/>
            <a:r>
              <a:rPr lang="en-US" dirty="0" smtClean="0">
                <a:solidFill>
                  <a:srgbClr val="A6A6A6"/>
                </a:solidFill>
              </a:rPr>
              <a:t>Observational evidence of Supermassive Black Holes</a:t>
            </a:r>
          </a:p>
          <a:p>
            <a:pPr lvl="1"/>
            <a:r>
              <a:rPr lang="en-US" dirty="0" smtClean="0">
                <a:solidFill>
                  <a:srgbClr val="A6A6A6"/>
                </a:solidFill>
              </a:rPr>
              <a:t> AGN surveys</a:t>
            </a:r>
          </a:p>
          <a:p>
            <a:r>
              <a:rPr lang="en-US" dirty="0" smtClean="0">
                <a:solidFill>
                  <a:srgbClr val="A6A6A6"/>
                </a:solidFill>
              </a:rPr>
              <a:t>Tuesday: </a:t>
            </a:r>
          </a:p>
          <a:p>
            <a:pPr lvl="1"/>
            <a:r>
              <a:rPr lang="en-US" dirty="0" smtClean="0">
                <a:solidFill>
                  <a:srgbClr val="A6A6A6"/>
                </a:solidFill>
              </a:rPr>
              <a:t>The evolution of SMBH mass function and spin distributions</a:t>
            </a:r>
          </a:p>
          <a:p>
            <a:pPr lvl="1"/>
            <a:r>
              <a:rPr lang="en-US" dirty="0" smtClean="0">
                <a:solidFill>
                  <a:srgbClr val="A6A6A6"/>
                </a:solidFill>
              </a:rPr>
              <a:t>The first black holes</a:t>
            </a:r>
          </a:p>
          <a:p>
            <a:r>
              <a:rPr lang="en-US" dirty="0" smtClean="0">
                <a:solidFill>
                  <a:srgbClr val="A6A6A6"/>
                </a:solidFill>
              </a:rPr>
              <a:t>Thursday: </a:t>
            </a:r>
          </a:p>
          <a:p>
            <a:pPr lvl="1"/>
            <a:r>
              <a:rPr lang="en-US" dirty="0" smtClean="0">
                <a:solidFill>
                  <a:srgbClr val="A6A6A6"/>
                </a:solidFill>
              </a:rPr>
              <a:t>Accretion in a cosmological context: AGN feedback models</a:t>
            </a:r>
          </a:p>
          <a:p>
            <a:pPr lvl="1"/>
            <a:r>
              <a:rPr lang="en-US" dirty="0" smtClean="0">
                <a:solidFill>
                  <a:srgbClr val="A6A6A6"/>
                </a:solidFill>
              </a:rPr>
              <a:t>The fundamental plane of active black holes</a:t>
            </a:r>
          </a:p>
          <a:p>
            <a:r>
              <a:rPr lang="en-US" b="1" dirty="0" smtClean="0"/>
              <a:t>Friday: </a:t>
            </a:r>
          </a:p>
          <a:p>
            <a:pPr lvl="1"/>
            <a:r>
              <a:rPr lang="en-US" dirty="0" smtClean="0"/>
              <a:t>AGN-galaxy co-evolution: theoretical issues and observational evidences</a:t>
            </a:r>
          </a:p>
          <a:p>
            <a:pPr lvl="1"/>
            <a:r>
              <a:rPr lang="en-US" dirty="0" smtClean="0"/>
              <a:t>Shedding light onto AGN/galaxy evolution issues with next-generation   of multi-wavelength survey facilities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cosmos_banner3.png"/>
          <p:cNvPicPr>
            <a:picLocks noChangeAspect="1"/>
          </p:cNvPicPr>
          <p:nvPr/>
        </p:nvPicPr>
        <p:blipFill>
          <a:blip r:embed="rId2">
            <a:duotone>
              <a:prstClr val="black"/>
              <a:schemeClr val="tx2">
                <a:tint val="45000"/>
                <a:satMod val="400000"/>
              </a:schemeClr>
            </a:duotone>
          </a:blip>
          <a:stretch>
            <a:fillRect/>
          </a:stretch>
        </p:blipFill>
        <p:spPr>
          <a:xfrm>
            <a:off x="0" y="0"/>
            <a:ext cx="9144000" cy="753191"/>
          </a:xfrm>
          <a:prstGeom prst="rect">
            <a:avLst/>
          </a:prstGeom>
        </p:spPr>
      </p:pic>
      <p:sp>
        <p:nvSpPr>
          <p:cNvPr id="2" name="Title 1"/>
          <p:cNvSpPr>
            <a:spLocks noGrp="1"/>
          </p:cNvSpPr>
          <p:nvPr>
            <p:ph type="title"/>
          </p:nvPr>
        </p:nvSpPr>
        <p:spPr>
          <a:xfrm>
            <a:off x="457200" y="0"/>
            <a:ext cx="8229600" cy="753191"/>
          </a:xfrm>
        </p:spPr>
        <p:txBody>
          <a:bodyPr>
            <a:normAutofit/>
          </a:bodyPr>
          <a:lstStyle/>
          <a:p>
            <a:r>
              <a:rPr lang="en-US" sz="4000" b="1" dirty="0" smtClean="0">
                <a:solidFill>
                  <a:srgbClr val="CCFFCC"/>
                </a:solidFill>
                <a:latin typeface="Garamond"/>
                <a:cs typeface="Garamond"/>
              </a:rPr>
              <a:t>Optical Obscuration</a:t>
            </a:r>
            <a:endParaRPr lang="en-US" sz="4000" b="1" dirty="0">
              <a:solidFill>
                <a:srgbClr val="CCFFCC"/>
              </a:solidFill>
              <a:latin typeface="Garamond"/>
              <a:cs typeface="Garamond"/>
            </a:endParaRPr>
          </a:p>
        </p:txBody>
      </p:sp>
      <p:pic>
        <p:nvPicPr>
          <p:cNvPr id="13" name="Picture 12" descr="mpe_white.png"/>
          <p:cNvPicPr>
            <a:picLocks noChangeAspect="1"/>
          </p:cNvPicPr>
          <p:nvPr/>
        </p:nvPicPr>
        <p:blipFill>
          <a:blip r:embed="rId3"/>
          <a:stretch>
            <a:fillRect/>
          </a:stretch>
        </p:blipFill>
        <p:spPr>
          <a:xfrm>
            <a:off x="76200" y="6123476"/>
            <a:ext cx="621751" cy="658324"/>
          </a:xfrm>
          <a:prstGeom prst="rect">
            <a:avLst/>
          </a:prstGeom>
        </p:spPr>
      </p:pic>
      <p:pic>
        <p:nvPicPr>
          <p:cNvPr id="11" name="Picture 10" descr="obsc_fraction_allz_optical.png"/>
          <p:cNvPicPr>
            <a:picLocks noChangeAspect="1"/>
          </p:cNvPicPr>
          <p:nvPr/>
        </p:nvPicPr>
        <p:blipFill>
          <a:blip r:embed="rId4"/>
          <a:stretch>
            <a:fillRect/>
          </a:stretch>
        </p:blipFill>
        <p:spPr>
          <a:xfrm>
            <a:off x="199832" y="754797"/>
            <a:ext cx="8791768" cy="4731603"/>
          </a:xfrm>
          <a:prstGeom prst="rect">
            <a:avLst/>
          </a:prstGeom>
        </p:spPr>
      </p:pic>
      <p:sp>
        <p:nvSpPr>
          <p:cNvPr id="7" name="TextBox 6"/>
          <p:cNvSpPr txBox="1"/>
          <p:nvPr/>
        </p:nvSpPr>
        <p:spPr>
          <a:xfrm>
            <a:off x="762000" y="5334000"/>
            <a:ext cx="8077199" cy="830997"/>
          </a:xfrm>
          <a:prstGeom prst="rect">
            <a:avLst/>
          </a:prstGeom>
          <a:noFill/>
          <a:ln w="38100">
            <a:solidFill>
              <a:srgbClr val="FF0000"/>
            </a:solidFill>
          </a:ln>
        </p:spPr>
        <p:txBody>
          <a:bodyPr wrap="square" rtlCol="0">
            <a:spAutoFit/>
          </a:bodyPr>
          <a:lstStyle/>
          <a:p>
            <a:r>
              <a:rPr lang="en-US" sz="2400" dirty="0" smtClean="0">
                <a:latin typeface="Garamond"/>
                <a:cs typeface="Garamond"/>
              </a:rPr>
              <a:t>5: The fraction of Optically obscured AGN depends on the nuclear luminosity, but NOT on redshift</a:t>
            </a:r>
            <a:endParaRPr lang="en-US" sz="2400" b="1" dirty="0" smtClean="0">
              <a:latin typeface="Garamond"/>
              <a:cs typeface="Garamond"/>
            </a:endParaRPr>
          </a:p>
        </p:txBody>
      </p:sp>
      <p:sp>
        <p:nvSpPr>
          <p:cNvPr id="9" name="Rectangle 8"/>
          <p:cNvSpPr/>
          <p:nvPr/>
        </p:nvSpPr>
        <p:spPr>
          <a:xfrm>
            <a:off x="6400800" y="4343400"/>
            <a:ext cx="2105602" cy="369332"/>
          </a:xfrm>
          <a:prstGeom prst="rect">
            <a:avLst/>
          </a:prstGeom>
        </p:spPr>
        <p:txBody>
          <a:bodyPr wrap="none">
            <a:spAutoFit/>
          </a:bodyPr>
          <a:lstStyle/>
          <a:p>
            <a:pPr algn="ctr"/>
            <a:r>
              <a:rPr lang="en-US" dirty="0" smtClean="0">
                <a:solidFill>
                  <a:schemeClr val="accent2">
                    <a:lumMod val="50000"/>
                  </a:schemeClr>
                </a:solidFill>
                <a:latin typeface="Garamond"/>
                <a:cs typeface="Garamond"/>
              </a:rPr>
              <a:t>Merloni et al. in prep.</a:t>
            </a:r>
          </a:p>
        </p:txBody>
      </p:sp>
      <p:sp>
        <p:nvSpPr>
          <p:cNvPr id="10" name="Rectangle 9"/>
          <p:cNvSpPr/>
          <p:nvPr/>
        </p:nvSpPr>
        <p:spPr>
          <a:xfrm>
            <a:off x="5486400" y="6172200"/>
            <a:ext cx="3512237" cy="369332"/>
          </a:xfrm>
          <a:prstGeom prst="rect">
            <a:avLst/>
          </a:prstGeom>
        </p:spPr>
        <p:txBody>
          <a:bodyPr wrap="none">
            <a:spAutoFit/>
          </a:bodyPr>
          <a:lstStyle/>
          <a:p>
            <a:pPr algn="ctr"/>
            <a:r>
              <a:rPr lang="en-US" dirty="0" smtClean="0">
                <a:solidFill>
                  <a:schemeClr val="accent2">
                    <a:lumMod val="50000"/>
                  </a:schemeClr>
                </a:solidFill>
                <a:latin typeface="Garamond"/>
                <a:cs typeface="Garamond"/>
              </a:rPr>
              <a:t>Ueda+’03; Simpson’05; Maioliono’07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cosmos_banner3.png"/>
          <p:cNvPicPr>
            <a:picLocks noChangeAspect="1"/>
          </p:cNvPicPr>
          <p:nvPr/>
        </p:nvPicPr>
        <p:blipFill>
          <a:blip r:embed="rId2">
            <a:duotone>
              <a:prstClr val="black"/>
              <a:schemeClr val="tx2">
                <a:tint val="45000"/>
                <a:satMod val="400000"/>
              </a:schemeClr>
            </a:duotone>
          </a:blip>
          <a:stretch>
            <a:fillRect/>
          </a:stretch>
        </p:blipFill>
        <p:spPr>
          <a:xfrm>
            <a:off x="0" y="0"/>
            <a:ext cx="9144000" cy="753191"/>
          </a:xfrm>
          <a:prstGeom prst="rect">
            <a:avLst/>
          </a:prstGeom>
        </p:spPr>
      </p:pic>
      <p:sp>
        <p:nvSpPr>
          <p:cNvPr id="2" name="Title 1"/>
          <p:cNvSpPr>
            <a:spLocks noGrp="1"/>
          </p:cNvSpPr>
          <p:nvPr>
            <p:ph type="title"/>
          </p:nvPr>
        </p:nvSpPr>
        <p:spPr>
          <a:xfrm>
            <a:off x="457200" y="0"/>
            <a:ext cx="8229600" cy="753191"/>
          </a:xfrm>
        </p:spPr>
        <p:txBody>
          <a:bodyPr>
            <a:normAutofit fontScale="90000"/>
          </a:bodyPr>
          <a:lstStyle/>
          <a:p>
            <a:r>
              <a:rPr lang="en-US" sz="4000" b="1" dirty="0" smtClean="0">
                <a:solidFill>
                  <a:srgbClr val="CCFFCC"/>
                </a:solidFill>
                <a:latin typeface="Garamond"/>
                <a:cs typeface="Garamond"/>
              </a:rPr>
              <a:t>Optical Obscuration: no M</a:t>
            </a:r>
            <a:r>
              <a:rPr lang="en-US" sz="4000" b="1" baseline="-25000" dirty="0" smtClean="0">
                <a:solidFill>
                  <a:srgbClr val="CCFFCC"/>
                </a:solidFill>
                <a:latin typeface="Garamond"/>
                <a:cs typeface="Garamond"/>
              </a:rPr>
              <a:t>*</a:t>
            </a:r>
            <a:r>
              <a:rPr lang="en-US" sz="4000" b="1" dirty="0" smtClean="0">
                <a:solidFill>
                  <a:srgbClr val="CCFFCC"/>
                </a:solidFill>
                <a:latin typeface="Garamond"/>
                <a:cs typeface="Garamond"/>
              </a:rPr>
              <a:t>-dependence</a:t>
            </a:r>
            <a:endParaRPr lang="en-US" sz="4000" b="1" dirty="0">
              <a:solidFill>
                <a:srgbClr val="CCFFCC"/>
              </a:solidFill>
              <a:latin typeface="Garamond"/>
              <a:cs typeface="Garamond"/>
            </a:endParaRPr>
          </a:p>
        </p:txBody>
      </p:sp>
      <p:pic>
        <p:nvPicPr>
          <p:cNvPr id="13" name="Picture 12" descr="mpe_white.png"/>
          <p:cNvPicPr>
            <a:picLocks noChangeAspect="1"/>
          </p:cNvPicPr>
          <p:nvPr/>
        </p:nvPicPr>
        <p:blipFill>
          <a:blip r:embed="rId3"/>
          <a:stretch>
            <a:fillRect/>
          </a:stretch>
        </p:blipFill>
        <p:spPr>
          <a:xfrm>
            <a:off x="76200" y="6123476"/>
            <a:ext cx="621751" cy="658324"/>
          </a:xfrm>
          <a:prstGeom prst="rect">
            <a:avLst/>
          </a:prstGeom>
        </p:spPr>
      </p:pic>
      <p:pic>
        <p:nvPicPr>
          <p:cNvPr id="7" name="Picture 6" descr="abs_frac_lx_mass.png"/>
          <p:cNvPicPr>
            <a:picLocks noChangeAspect="1"/>
          </p:cNvPicPr>
          <p:nvPr/>
        </p:nvPicPr>
        <p:blipFill>
          <a:blip r:embed="rId4"/>
          <a:stretch>
            <a:fillRect/>
          </a:stretch>
        </p:blipFill>
        <p:spPr>
          <a:xfrm>
            <a:off x="1733483" y="762001"/>
            <a:ext cx="5581717" cy="4884002"/>
          </a:xfrm>
          <a:prstGeom prst="rect">
            <a:avLst/>
          </a:prstGeom>
        </p:spPr>
      </p:pic>
      <p:sp>
        <p:nvSpPr>
          <p:cNvPr id="9" name="TextBox 8"/>
          <p:cNvSpPr txBox="1"/>
          <p:nvPr/>
        </p:nvSpPr>
        <p:spPr>
          <a:xfrm>
            <a:off x="762000" y="5562600"/>
            <a:ext cx="8077199" cy="830997"/>
          </a:xfrm>
          <a:prstGeom prst="rect">
            <a:avLst/>
          </a:prstGeom>
          <a:noFill/>
          <a:ln w="38100">
            <a:solidFill>
              <a:srgbClr val="FF0000"/>
            </a:solidFill>
          </a:ln>
        </p:spPr>
        <p:txBody>
          <a:bodyPr wrap="square" rtlCol="0">
            <a:spAutoFit/>
          </a:bodyPr>
          <a:lstStyle/>
          <a:p>
            <a:r>
              <a:rPr lang="en-US" sz="2400" dirty="0" smtClean="0">
                <a:latin typeface="Garamond"/>
                <a:cs typeface="Garamond"/>
              </a:rPr>
              <a:t>6: The fraction of Optically obscured AGN does NOT depend on the host stellar mass</a:t>
            </a:r>
            <a:endParaRPr lang="en-US" sz="2400" b="1" dirty="0" smtClean="0">
              <a:latin typeface="Garamond"/>
              <a:cs typeface="Garamond"/>
            </a:endParaRPr>
          </a:p>
        </p:txBody>
      </p:sp>
      <p:sp>
        <p:nvSpPr>
          <p:cNvPr id="10" name="Rectangle 9"/>
          <p:cNvSpPr/>
          <p:nvPr/>
        </p:nvSpPr>
        <p:spPr>
          <a:xfrm>
            <a:off x="6733597" y="5040868"/>
            <a:ext cx="2105602" cy="369332"/>
          </a:xfrm>
          <a:prstGeom prst="rect">
            <a:avLst/>
          </a:prstGeom>
        </p:spPr>
        <p:txBody>
          <a:bodyPr wrap="none">
            <a:spAutoFit/>
          </a:bodyPr>
          <a:lstStyle/>
          <a:p>
            <a:pPr algn="ctr"/>
            <a:r>
              <a:rPr lang="en-US" dirty="0" smtClean="0">
                <a:solidFill>
                  <a:schemeClr val="accent2">
                    <a:lumMod val="50000"/>
                  </a:schemeClr>
                </a:solidFill>
                <a:latin typeface="Garamond"/>
                <a:cs typeface="Garamond"/>
              </a:rPr>
              <a:t>Merloni et al. in prep.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cosmos_banner3.png"/>
          <p:cNvPicPr>
            <a:picLocks noChangeAspect="1"/>
          </p:cNvPicPr>
          <p:nvPr/>
        </p:nvPicPr>
        <p:blipFill>
          <a:blip r:embed="rId2">
            <a:duotone>
              <a:prstClr val="black"/>
              <a:schemeClr val="tx2">
                <a:tint val="45000"/>
                <a:satMod val="400000"/>
              </a:schemeClr>
            </a:duotone>
          </a:blip>
          <a:stretch>
            <a:fillRect/>
          </a:stretch>
        </p:blipFill>
        <p:spPr>
          <a:xfrm>
            <a:off x="0" y="0"/>
            <a:ext cx="9144000" cy="753191"/>
          </a:xfrm>
          <a:prstGeom prst="rect">
            <a:avLst/>
          </a:prstGeom>
        </p:spPr>
      </p:pic>
      <p:sp>
        <p:nvSpPr>
          <p:cNvPr id="2" name="Title 1"/>
          <p:cNvSpPr>
            <a:spLocks noGrp="1"/>
          </p:cNvSpPr>
          <p:nvPr>
            <p:ph type="title"/>
          </p:nvPr>
        </p:nvSpPr>
        <p:spPr>
          <a:xfrm>
            <a:off x="457200" y="0"/>
            <a:ext cx="8229600" cy="753191"/>
          </a:xfrm>
        </p:spPr>
        <p:txBody>
          <a:bodyPr>
            <a:normAutofit/>
          </a:bodyPr>
          <a:lstStyle/>
          <a:p>
            <a:r>
              <a:rPr lang="en-US" sz="4000" b="1" dirty="0" smtClean="0">
                <a:solidFill>
                  <a:srgbClr val="CCFFCC"/>
                </a:solidFill>
                <a:latin typeface="Garamond"/>
                <a:cs typeface="Garamond"/>
              </a:rPr>
              <a:t>No link with SFR</a:t>
            </a:r>
            <a:endParaRPr lang="en-US" sz="4000" b="1" dirty="0">
              <a:solidFill>
                <a:srgbClr val="CCFFCC"/>
              </a:solidFill>
              <a:latin typeface="Garamond"/>
              <a:cs typeface="Garamond"/>
            </a:endParaRPr>
          </a:p>
        </p:txBody>
      </p:sp>
      <p:pic>
        <p:nvPicPr>
          <p:cNvPr id="13" name="Picture 12" descr="mpe_white.png"/>
          <p:cNvPicPr>
            <a:picLocks noChangeAspect="1"/>
          </p:cNvPicPr>
          <p:nvPr/>
        </p:nvPicPr>
        <p:blipFill>
          <a:blip r:embed="rId3"/>
          <a:stretch>
            <a:fillRect/>
          </a:stretch>
        </p:blipFill>
        <p:spPr>
          <a:xfrm>
            <a:off x="76200" y="6123476"/>
            <a:ext cx="621751" cy="658324"/>
          </a:xfrm>
          <a:prstGeom prst="rect">
            <a:avLst/>
          </a:prstGeom>
        </p:spPr>
      </p:pic>
      <p:pic>
        <p:nvPicPr>
          <p:cNvPr id="9" name="Picture 8" descr="sfr_ratios_opt.png"/>
          <p:cNvPicPr>
            <a:picLocks noChangeAspect="1"/>
          </p:cNvPicPr>
          <p:nvPr/>
        </p:nvPicPr>
        <p:blipFill>
          <a:blip r:embed="rId4"/>
          <a:stretch>
            <a:fillRect/>
          </a:stretch>
        </p:blipFill>
        <p:spPr>
          <a:xfrm>
            <a:off x="2133600" y="753190"/>
            <a:ext cx="4676157" cy="6104809"/>
          </a:xfrm>
          <a:prstGeom prst="rect">
            <a:avLst/>
          </a:prstGeom>
        </p:spPr>
      </p:pic>
      <p:sp>
        <p:nvSpPr>
          <p:cNvPr id="7" name="TextBox 6"/>
          <p:cNvSpPr txBox="1"/>
          <p:nvPr/>
        </p:nvSpPr>
        <p:spPr>
          <a:xfrm>
            <a:off x="697951" y="2743200"/>
            <a:ext cx="8077199" cy="830997"/>
          </a:xfrm>
          <a:prstGeom prst="rect">
            <a:avLst/>
          </a:prstGeom>
          <a:solidFill>
            <a:schemeClr val="bg1"/>
          </a:solidFill>
          <a:ln w="38100">
            <a:solidFill>
              <a:srgbClr val="FF0000"/>
            </a:solidFill>
          </a:ln>
        </p:spPr>
        <p:txBody>
          <a:bodyPr wrap="square" rtlCol="0">
            <a:spAutoFit/>
          </a:bodyPr>
          <a:lstStyle/>
          <a:p>
            <a:r>
              <a:rPr lang="en-US" sz="2400" dirty="0" smtClean="0">
                <a:latin typeface="Garamond"/>
                <a:cs typeface="Garamond"/>
              </a:rPr>
              <a:t>7: The Galaxy-wide SFR of AGN hosts do not correlate with the properties of the obscuring medium </a:t>
            </a:r>
            <a:endParaRPr lang="en-US" sz="2400" b="1" dirty="0" smtClean="0">
              <a:latin typeface="Garamond"/>
              <a:cs typeface="Garamond"/>
            </a:endParaRPr>
          </a:p>
        </p:txBody>
      </p:sp>
      <p:sp>
        <p:nvSpPr>
          <p:cNvPr id="10" name="Rectangle 9"/>
          <p:cNvSpPr/>
          <p:nvPr/>
        </p:nvSpPr>
        <p:spPr>
          <a:xfrm>
            <a:off x="6809798" y="6031468"/>
            <a:ext cx="2105602" cy="369332"/>
          </a:xfrm>
          <a:prstGeom prst="rect">
            <a:avLst/>
          </a:prstGeom>
        </p:spPr>
        <p:txBody>
          <a:bodyPr wrap="none">
            <a:spAutoFit/>
          </a:bodyPr>
          <a:lstStyle/>
          <a:p>
            <a:pPr algn="ctr"/>
            <a:r>
              <a:rPr lang="en-US" dirty="0" smtClean="0">
                <a:solidFill>
                  <a:schemeClr val="accent2">
                    <a:lumMod val="50000"/>
                  </a:schemeClr>
                </a:solidFill>
                <a:latin typeface="Garamond"/>
                <a:cs typeface="Garamond"/>
              </a:rPr>
              <a:t>Merloni et al. in prep.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cosmos_banner3.png"/>
          <p:cNvPicPr>
            <a:picLocks noChangeAspect="1"/>
          </p:cNvPicPr>
          <p:nvPr/>
        </p:nvPicPr>
        <p:blipFill>
          <a:blip r:embed="rId2">
            <a:duotone>
              <a:prstClr val="black"/>
              <a:schemeClr val="tx2">
                <a:tint val="45000"/>
                <a:satMod val="400000"/>
              </a:schemeClr>
            </a:duotone>
          </a:blip>
          <a:stretch>
            <a:fillRect/>
          </a:stretch>
        </p:blipFill>
        <p:spPr>
          <a:xfrm>
            <a:off x="0" y="0"/>
            <a:ext cx="9144000" cy="753191"/>
          </a:xfrm>
          <a:prstGeom prst="rect">
            <a:avLst/>
          </a:prstGeom>
        </p:spPr>
      </p:pic>
      <p:sp>
        <p:nvSpPr>
          <p:cNvPr id="2" name="Title 1"/>
          <p:cNvSpPr>
            <a:spLocks noGrp="1"/>
          </p:cNvSpPr>
          <p:nvPr>
            <p:ph type="title"/>
          </p:nvPr>
        </p:nvSpPr>
        <p:spPr>
          <a:xfrm>
            <a:off x="114300" y="0"/>
            <a:ext cx="8915400" cy="753191"/>
          </a:xfrm>
        </p:spPr>
        <p:txBody>
          <a:bodyPr>
            <a:normAutofit/>
          </a:bodyPr>
          <a:lstStyle/>
          <a:p>
            <a:r>
              <a:rPr lang="en-US" sz="4000" b="1" dirty="0" smtClean="0">
                <a:solidFill>
                  <a:srgbClr val="CCFFCC"/>
                </a:solidFill>
                <a:latin typeface="Garamond"/>
                <a:cs typeface="Garamond"/>
              </a:rPr>
              <a:t>Lessons learned</a:t>
            </a:r>
            <a:endParaRPr lang="en-US" sz="4000" b="1" dirty="0">
              <a:solidFill>
                <a:srgbClr val="CCFFCC"/>
              </a:solidFill>
              <a:latin typeface="Garamond"/>
              <a:cs typeface="Garamond"/>
            </a:endParaRPr>
          </a:p>
        </p:txBody>
      </p:sp>
      <p:pic>
        <p:nvPicPr>
          <p:cNvPr id="7" name="Picture 6" descr="mpe_logo_white.png"/>
          <p:cNvPicPr>
            <a:picLocks noChangeAspect="1"/>
          </p:cNvPicPr>
          <p:nvPr/>
        </p:nvPicPr>
        <p:blipFill>
          <a:blip r:embed="rId3"/>
          <a:stretch>
            <a:fillRect/>
          </a:stretch>
        </p:blipFill>
        <p:spPr>
          <a:xfrm>
            <a:off x="73800" y="6172200"/>
            <a:ext cx="612000" cy="612000"/>
          </a:xfrm>
          <a:prstGeom prst="rect">
            <a:avLst/>
          </a:prstGeom>
          <a:effectLst>
            <a:softEdge rad="63500"/>
          </a:effectLst>
        </p:spPr>
      </p:pic>
      <p:sp>
        <p:nvSpPr>
          <p:cNvPr id="8" name="TextBox 7"/>
          <p:cNvSpPr txBox="1"/>
          <p:nvPr/>
        </p:nvSpPr>
        <p:spPr>
          <a:xfrm>
            <a:off x="304800" y="1219200"/>
            <a:ext cx="8724900" cy="4154983"/>
          </a:xfrm>
          <a:prstGeom prst="rect">
            <a:avLst/>
          </a:prstGeom>
          <a:noFill/>
        </p:spPr>
        <p:txBody>
          <a:bodyPr wrap="square" rtlCol="0">
            <a:spAutoFit/>
          </a:bodyPr>
          <a:lstStyle/>
          <a:p>
            <a:pPr>
              <a:buFontTx/>
              <a:buChar char="-"/>
            </a:pPr>
            <a:r>
              <a:rPr lang="en-US" sz="2400" dirty="0" smtClean="0"/>
              <a:t> Large extragalactic surveys should always include a strategy for reliable census of AGN population (IR multiband, optical spectroscopy, Radio, X-rays) over volumes comparable to that of the galaxy population</a:t>
            </a:r>
          </a:p>
          <a:p>
            <a:pPr>
              <a:buFontTx/>
              <a:buChar char="-"/>
            </a:pPr>
            <a:r>
              <a:rPr lang="en-US" sz="2400" dirty="0" smtClean="0"/>
              <a:t> SED decomposition to separate nuclear AGN component is cheap (compared to uniform high spatial resolution) but requires very many coordinated observation across the electromagnetic spectrum</a:t>
            </a:r>
          </a:p>
          <a:p>
            <a:pPr>
              <a:buFontTx/>
              <a:buChar char="-"/>
            </a:pPr>
            <a:r>
              <a:rPr lang="en-US" sz="2400" dirty="0" smtClean="0"/>
              <a:t> In the best cases today (e.g. COSMOS with X-ray selected AGN) we are limited by statistics. Need more complete AGN samples. To sample well LX, </a:t>
            </a:r>
            <a:r>
              <a:rPr lang="en-US" sz="2400" dirty="0" err="1" smtClean="0"/>
              <a:t>z</a:t>
            </a:r>
            <a:r>
              <a:rPr lang="en-US" sz="2400" dirty="0" smtClean="0"/>
              <a:t>, M*, NH, SFR we need &gt; 10,000 objects (eROSITA!)</a:t>
            </a:r>
          </a:p>
          <a:p>
            <a:pPr>
              <a:buFontTx/>
              <a:buChar char="-"/>
            </a:pPr>
            <a:endParaRPr lang="en-US" sz="2400"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into the Future</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454025" y="228600"/>
            <a:ext cx="8232775" cy="609600"/>
          </a:xfrm>
        </p:spPr>
        <p:txBody>
          <a:bodyPr>
            <a:normAutofit fontScale="90000"/>
          </a:bodyPr>
          <a:lstStyle/>
          <a:p>
            <a:r>
              <a:rPr lang="en-US" sz="3600" dirty="0" smtClean="0"/>
              <a:t>Big Questions …</a:t>
            </a:r>
            <a:br>
              <a:rPr lang="en-US" sz="3600" dirty="0" smtClean="0"/>
            </a:br>
            <a:r>
              <a:rPr lang="en-US" sz="2667" dirty="0" smtClean="0"/>
              <a:t>[CAASTRO, Australia]</a:t>
            </a:r>
            <a:endParaRPr lang="en-US" sz="2667" dirty="0"/>
          </a:p>
        </p:txBody>
      </p:sp>
      <p:sp>
        <p:nvSpPr>
          <p:cNvPr id="590862" name="Rectangle 14"/>
          <p:cNvSpPr>
            <a:spLocks noChangeArrowheads="1"/>
          </p:cNvSpPr>
          <p:nvPr/>
        </p:nvSpPr>
        <p:spPr bwMode="auto">
          <a:xfrm>
            <a:off x="167151" y="1146100"/>
            <a:ext cx="9019822" cy="1092607"/>
          </a:xfrm>
          <a:prstGeom prst="rect">
            <a:avLst/>
          </a:prstGeom>
          <a:noFill/>
          <a:ln w="9525">
            <a:noFill/>
            <a:miter lim="800000"/>
            <a:headEnd/>
            <a:tailEnd/>
          </a:ln>
        </p:spPr>
        <p:txBody>
          <a:bodyPr wrap="square" lIns="91439" rIns="91439">
            <a:prstTxWarp prst="textNoShape">
              <a:avLst/>
            </a:prstTxWarp>
            <a:spAutoFit/>
          </a:bodyPr>
          <a:lstStyle/>
          <a:p>
            <a:pPr marL="166688" indent="-166688" defTabSz="912813">
              <a:spcAft>
                <a:spcPts val="0"/>
              </a:spcAft>
              <a:buClr>
                <a:srgbClr val="811620"/>
              </a:buClr>
              <a:buSzPct val="80000"/>
              <a:tabLst>
                <a:tab pos="231775" algn="l"/>
              </a:tabLst>
            </a:pPr>
            <a:r>
              <a:rPr lang="en-AU" sz="2200" dirty="0" smtClean="0"/>
              <a:t>		   </a:t>
            </a:r>
            <a:r>
              <a:rPr lang="en-AU" sz="2200" b="1" dirty="0" smtClean="0"/>
              <a:t>20th century :</a:t>
            </a:r>
            <a:r>
              <a:rPr lang="en-AU" sz="2200" dirty="0" smtClean="0"/>
              <a:t> we discovered our place in the Universe</a:t>
            </a:r>
          </a:p>
          <a:p>
            <a:pPr marL="166688" indent="-166688" defTabSz="912813">
              <a:spcAft>
                <a:spcPts val="0"/>
              </a:spcAft>
              <a:buClr>
                <a:srgbClr val="811620"/>
              </a:buClr>
              <a:buSzPct val="80000"/>
              <a:tabLst>
                <a:tab pos="231775" algn="l"/>
              </a:tabLst>
            </a:pPr>
            <a:endParaRPr lang="en-AU" sz="400" b="1" dirty="0" smtClean="0"/>
          </a:p>
          <a:p>
            <a:pPr marL="166688" indent="-166688" defTabSz="912813">
              <a:spcAft>
                <a:spcPts val="0"/>
              </a:spcAft>
              <a:buClr>
                <a:srgbClr val="811620"/>
              </a:buClr>
              <a:buSzPct val="80000"/>
              <a:tabLst>
                <a:tab pos="231775" algn="l"/>
              </a:tabLst>
            </a:pPr>
            <a:r>
              <a:rPr lang="en-AU" sz="2200" b="1" dirty="0" smtClean="0"/>
              <a:t>	    21st century : </a:t>
            </a:r>
            <a:r>
              <a:rPr lang="en-AU" sz="2200" dirty="0" smtClean="0"/>
              <a:t>we seek to understand the Universe we inhabit</a:t>
            </a:r>
          </a:p>
          <a:p>
            <a:pPr marL="457200" indent="-457200" defTabSz="912813">
              <a:spcAft>
                <a:spcPts val="0"/>
              </a:spcAft>
              <a:buClr>
                <a:srgbClr val="811620"/>
              </a:buClr>
              <a:buSzPct val="80000"/>
              <a:tabLst>
                <a:tab pos="231775" algn="l"/>
              </a:tabLst>
            </a:pPr>
            <a:endParaRPr lang="en-AU" sz="1600" dirty="0" smtClean="0"/>
          </a:p>
        </p:txBody>
      </p:sp>
      <p:sp>
        <p:nvSpPr>
          <p:cNvPr id="10" name="Rectangle 10"/>
          <p:cNvSpPr>
            <a:spLocks noChangeArrowheads="1"/>
          </p:cNvSpPr>
          <p:nvPr/>
        </p:nvSpPr>
        <p:spPr bwMode="auto">
          <a:xfrm rot="5400000">
            <a:off x="7866004" y="3124719"/>
            <a:ext cx="2116097" cy="246221"/>
          </a:xfrm>
          <a:prstGeom prst="rect">
            <a:avLst/>
          </a:prstGeom>
          <a:noFill/>
          <a:ln w="9525">
            <a:noFill/>
            <a:miter lim="800000"/>
            <a:headEnd/>
            <a:tailEnd/>
          </a:ln>
        </p:spPr>
        <p:txBody>
          <a:bodyPr wrap="none">
            <a:prstTxWarp prst="textNoShape">
              <a:avLst/>
            </a:prstTxWarp>
            <a:spAutoFit/>
          </a:bodyPr>
          <a:lstStyle/>
          <a:p>
            <a:pPr eaLnBrk="0" hangingPunct="0"/>
            <a:r>
              <a:rPr lang="en-US" sz="1000" dirty="0" smtClean="0">
                <a:solidFill>
                  <a:srgbClr val="000000"/>
                </a:solidFill>
                <a:cs typeface="Times New Roman"/>
              </a:rPr>
              <a:t>NASA / ESA / S. Beckwith / </a:t>
            </a:r>
            <a:r>
              <a:rPr lang="en-US" sz="1000" dirty="0" err="1" smtClean="0">
                <a:solidFill>
                  <a:srgbClr val="000000"/>
                </a:solidFill>
                <a:cs typeface="Times New Roman"/>
              </a:rPr>
              <a:t>STScI</a:t>
            </a:r>
            <a:endParaRPr lang="en-US" sz="1000" dirty="0">
              <a:solidFill>
                <a:srgbClr val="000000"/>
              </a:solidFill>
              <a:cs typeface="Times New Roman"/>
            </a:endParaRPr>
          </a:p>
        </p:txBody>
      </p:sp>
      <p:sp>
        <p:nvSpPr>
          <p:cNvPr id="6" name="Content Placeholder 2"/>
          <p:cNvSpPr txBox="1">
            <a:spLocks/>
          </p:cNvSpPr>
          <p:nvPr/>
        </p:nvSpPr>
        <p:spPr>
          <a:xfrm>
            <a:off x="551612" y="2168750"/>
            <a:ext cx="4933988" cy="3739407"/>
          </a:xfrm>
          <a:prstGeom prst="rect">
            <a:avLst/>
          </a:prstGeom>
        </p:spPr>
        <p:txBody>
          <a:bodyPr vert="horz" lIns="0" tIns="45720" rIns="91440" bIns="45720" rtlCol="0">
            <a:noAutofit/>
          </a:bodyPr>
          <a:lstStyle/>
          <a:p>
            <a:pPr marL="174625" lvl="0" indent="-174625">
              <a:spcBef>
                <a:spcPts val="500"/>
              </a:spcBef>
              <a:spcAft>
                <a:spcPts val="500"/>
              </a:spcAft>
              <a:buClr>
                <a:schemeClr val="accent1"/>
              </a:buClr>
              <a:buFont typeface="Arial" pitchFamily="34" charset="0"/>
              <a:buChar char="›"/>
            </a:pPr>
            <a:r>
              <a:rPr kumimoji="0" lang="en-US" sz="2000" b="1" i="0" u="none" strike="noStrike" kern="1200" cap="none" spc="0" normalizeH="0" baseline="0" noProof="0" dirty="0" smtClean="0">
                <a:ln>
                  <a:noFill/>
                </a:ln>
                <a:solidFill>
                  <a:schemeClr val="accent1"/>
                </a:solidFill>
                <a:effectLst/>
                <a:uLnTx/>
                <a:uFillTx/>
                <a:latin typeface="+mn-lt"/>
                <a:ea typeface="+mn-ea"/>
                <a:cs typeface="+mn-cs"/>
              </a:rPr>
              <a:t>THE EVOLVING UNIVERSE</a:t>
            </a:r>
          </a:p>
          <a:p>
            <a:pPr marL="361950" lvl="1" indent="-184150">
              <a:buClr>
                <a:schemeClr val="tx1"/>
              </a:buClr>
              <a:buFont typeface="Arial" pitchFamily="34" charset="0"/>
              <a:buChar char="-"/>
            </a:pPr>
            <a:r>
              <a:rPr lang="en-US" sz="2000" dirty="0" smtClean="0">
                <a:solidFill>
                  <a:prstClr val="black"/>
                </a:solidFill>
              </a:rPr>
              <a:t>When did the first galaxies form, and how have they then evolved?</a:t>
            </a:r>
          </a:p>
          <a:p>
            <a:pPr marL="361950" lvl="1" indent="-184150">
              <a:buClr>
                <a:srgbClr val="CE1126"/>
              </a:buClr>
              <a:buFont typeface="Arial" pitchFamily="34" charset="0"/>
              <a:buChar cha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174625" lvl="0" indent="-174625">
              <a:spcBef>
                <a:spcPts val="500"/>
              </a:spcBef>
              <a:spcAft>
                <a:spcPts val="500"/>
              </a:spcAft>
              <a:buClr>
                <a:schemeClr val="tx2"/>
              </a:buClr>
              <a:buFont typeface="Arial" pitchFamily="34" charset="0"/>
              <a:buChar char="›"/>
            </a:pPr>
            <a:r>
              <a:rPr lang="en-US" sz="2000" b="1" dirty="0" smtClean="0">
                <a:solidFill>
                  <a:srgbClr val="05204E"/>
                </a:solidFill>
              </a:rPr>
              <a:t>THE DYNAMIC UNIVERSE</a:t>
            </a:r>
          </a:p>
          <a:p>
            <a:pPr marL="361950" lvl="1" indent="-184150">
              <a:buClr>
                <a:schemeClr val="tx1"/>
              </a:buClr>
              <a:buFont typeface="Arial" pitchFamily="34" charset="0"/>
              <a:buChar char="-"/>
            </a:pPr>
            <a:r>
              <a:rPr lang="en-US" sz="2000" dirty="0" smtClean="0">
                <a:solidFill>
                  <a:prstClr val="black"/>
                </a:solidFill>
              </a:rPr>
              <a:t>Wh</a:t>
            </a:r>
            <a:r>
              <a:rPr lang="en-US" sz="2000" dirty="0" smtClean="0"/>
              <a:t>at is the extreme physics that drives change in the Universe?</a:t>
            </a:r>
          </a:p>
          <a:p>
            <a:pPr marL="361950" lvl="1" indent="-184150">
              <a:buClr>
                <a:srgbClr val="CE1126"/>
              </a:buClr>
              <a:buFont typeface="Arial" pitchFamily="34" charset="0"/>
              <a:buChar char="-"/>
            </a:pPr>
            <a:endParaRPr lang="en-US" sz="1200" dirty="0" smtClean="0"/>
          </a:p>
          <a:p>
            <a:pPr marL="174625" lvl="0" indent="-174625">
              <a:spcBef>
                <a:spcPts val="500"/>
              </a:spcBef>
              <a:spcAft>
                <a:spcPts val="500"/>
              </a:spcAft>
              <a:buClr>
                <a:srgbClr val="FF9933"/>
              </a:buClr>
              <a:buFont typeface="Arial" pitchFamily="34" charset="0"/>
              <a:buChar char="›"/>
            </a:pPr>
            <a:r>
              <a:rPr kumimoji="0" lang="en-US" sz="2000" b="1" i="0" u="none" strike="noStrike" kern="1200" cap="none" spc="0" normalizeH="0" baseline="0" noProof="0" dirty="0" smtClean="0">
                <a:ln>
                  <a:noFill/>
                </a:ln>
                <a:solidFill>
                  <a:srgbClr val="FF8000"/>
                </a:solidFill>
                <a:effectLst/>
                <a:uLnTx/>
                <a:uFillTx/>
                <a:latin typeface="+mn-lt"/>
                <a:ea typeface="+mn-ea"/>
                <a:cs typeface="+mn-cs"/>
              </a:rPr>
              <a:t>THE DARK UNIVERSE</a:t>
            </a:r>
          </a:p>
          <a:p>
            <a:pPr marL="361950" lvl="1" indent="-184150">
              <a:buClr>
                <a:schemeClr val="tx1"/>
              </a:buClr>
              <a:buFont typeface="Arial" pitchFamily="34" charset="0"/>
              <a:buChar char="-"/>
            </a:pPr>
            <a:r>
              <a:rPr lang="en-US" sz="2000" noProof="0" dirty="0" smtClean="0"/>
              <a:t>What are the Dark Energy and Dark Matter that </a:t>
            </a:r>
            <a:r>
              <a:rPr lang="en-US" sz="2000" dirty="0" smtClean="0"/>
              <a:t>dominate the cosmos?</a:t>
            </a:r>
          </a:p>
          <a:p>
            <a:pPr marL="361950" lvl="1" indent="-184150">
              <a:buClr>
                <a:schemeClr val="tx1"/>
              </a:buClr>
              <a:buFont typeface="Arial" pitchFamily="34" charset="0"/>
              <a:buChar char="-"/>
            </a:pPr>
            <a:endParaRPr kumimoji="0" lang="en-US" sz="2000" b="0" i="1"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TextBox 7"/>
          <p:cNvSpPr txBox="1"/>
          <p:nvPr/>
        </p:nvSpPr>
        <p:spPr>
          <a:xfrm>
            <a:off x="687947" y="5955379"/>
            <a:ext cx="4016995" cy="738664"/>
          </a:xfrm>
          <a:prstGeom prst="rect">
            <a:avLst/>
          </a:prstGeom>
          <a:noFill/>
        </p:spPr>
        <p:txBody>
          <a:bodyPr wrap="none" rtlCol="0">
            <a:spAutoFit/>
          </a:bodyPr>
          <a:lstStyle/>
          <a:p>
            <a:pPr marL="0" lvl="1"/>
            <a:r>
              <a:rPr lang="en-US" sz="1400" dirty="0" smtClean="0"/>
              <a:t>(Australian Astronomy Decadal Plan 2006-2010; </a:t>
            </a:r>
          </a:p>
          <a:p>
            <a:pPr marL="0" lvl="1"/>
            <a:r>
              <a:rPr lang="en-US" sz="1400" dirty="0" smtClean="0"/>
              <a:t> European Science Vision for Astronomy 2010;</a:t>
            </a:r>
          </a:p>
          <a:p>
            <a:pPr marL="0" lvl="1"/>
            <a:r>
              <a:rPr lang="en-US" sz="1400" dirty="0" smtClean="0"/>
              <a:t> US Decadal Review 2001-2010)  </a:t>
            </a:r>
          </a:p>
        </p:txBody>
      </p:sp>
      <p:pic>
        <p:nvPicPr>
          <p:cNvPr id="11" name="Picture 10" descr="Flammarion_woodcut_colour.jpg"/>
          <p:cNvPicPr>
            <a:picLocks noChangeAspect="1"/>
          </p:cNvPicPr>
          <p:nvPr/>
        </p:nvPicPr>
        <p:blipFill>
          <a:blip r:embed="rId3"/>
          <a:stretch>
            <a:fillRect/>
          </a:stretch>
        </p:blipFill>
        <p:spPr>
          <a:xfrm>
            <a:off x="5833830" y="4632453"/>
            <a:ext cx="2839343" cy="2108588"/>
          </a:xfrm>
          <a:prstGeom prst="rect">
            <a:avLst/>
          </a:prstGeom>
          <a:ln>
            <a:solidFill>
              <a:schemeClr val="tx1"/>
            </a:solidFill>
          </a:ln>
        </p:spPr>
      </p:pic>
      <p:sp>
        <p:nvSpPr>
          <p:cNvPr id="12" name="TextBox 11"/>
          <p:cNvSpPr txBox="1"/>
          <p:nvPr/>
        </p:nvSpPr>
        <p:spPr>
          <a:xfrm rot="5400000">
            <a:off x="8273065" y="5577751"/>
            <a:ext cx="1307080" cy="246221"/>
          </a:xfrm>
          <a:prstGeom prst="rect">
            <a:avLst/>
          </a:prstGeom>
          <a:noFill/>
        </p:spPr>
        <p:txBody>
          <a:bodyPr wrap="none" rtlCol="0">
            <a:spAutoFit/>
          </a:bodyPr>
          <a:lstStyle/>
          <a:p>
            <a:r>
              <a:rPr lang="en-US" sz="1000" dirty="0" err="1" smtClean="0"/>
              <a:t>oneroundtable.com</a:t>
            </a:r>
            <a:endParaRPr lang="en-US" sz="1000" i="1" dirty="0"/>
          </a:p>
        </p:txBody>
      </p:sp>
      <p:pic>
        <p:nvPicPr>
          <p:cNvPr id="13" name="Picture 12" descr="hst_udf.jpg"/>
          <p:cNvPicPr>
            <a:picLocks noChangeAspect="1"/>
          </p:cNvPicPr>
          <p:nvPr/>
        </p:nvPicPr>
        <p:blipFill>
          <a:blip r:embed="rId4"/>
          <a:srcRect l="8585" r="50067" b="66123"/>
          <a:stretch>
            <a:fillRect/>
          </a:stretch>
        </p:blipFill>
        <p:spPr>
          <a:xfrm>
            <a:off x="5835364" y="2124857"/>
            <a:ext cx="2835662" cy="2323278"/>
          </a:xfrm>
          <a:prstGeom prst="rect">
            <a:avLst/>
          </a:prstGeom>
          <a:ln>
            <a:solidFill>
              <a:schemeClr val="tx1"/>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165096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 name="Picture 26" descr="fig_IOK1_high_z_subaru.jpg"/>
          <p:cNvPicPr>
            <a:picLocks noChangeAspect="1"/>
          </p:cNvPicPr>
          <p:nvPr/>
        </p:nvPicPr>
        <p:blipFill>
          <a:blip r:embed="rId3"/>
          <a:srcRect l="7126" t="12083" r="13131" b="3905"/>
          <a:stretch>
            <a:fillRect/>
          </a:stretch>
        </p:blipFill>
        <p:spPr>
          <a:xfrm rot="16200000">
            <a:off x="606120" y="1503273"/>
            <a:ext cx="1828159" cy="2174450"/>
          </a:xfrm>
          <a:prstGeom prst="rect">
            <a:avLst/>
          </a:prstGeom>
          <a:ln>
            <a:solidFill>
              <a:schemeClr val="tx1"/>
            </a:solidFill>
          </a:ln>
        </p:spPr>
      </p:pic>
      <p:sp>
        <p:nvSpPr>
          <p:cNvPr id="37" name="Rectangle 14"/>
          <p:cNvSpPr>
            <a:spLocks noChangeArrowheads="1"/>
          </p:cNvSpPr>
          <p:nvPr/>
        </p:nvSpPr>
        <p:spPr bwMode="auto">
          <a:xfrm>
            <a:off x="2978767" y="3485894"/>
            <a:ext cx="2368884" cy="246221"/>
          </a:xfrm>
          <a:prstGeom prst="rect">
            <a:avLst/>
          </a:prstGeom>
          <a:noFill/>
          <a:ln w="9525">
            <a:noFill/>
            <a:miter lim="800000"/>
            <a:headEnd/>
            <a:tailEnd/>
          </a:ln>
        </p:spPr>
        <p:txBody>
          <a:bodyPr vert="horz" wrap="square" lIns="91439" rIns="91439">
            <a:prstTxWarp prst="textNoShape">
              <a:avLst/>
            </a:prstTxWarp>
            <a:spAutoFit/>
          </a:bodyPr>
          <a:lstStyle/>
          <a:p>
            <a:pPr defTabSz="914400">
              <a:defRPr/>
            </a:pPr>
            <a:r>
              <a:rPr lang="en-US" sz="1000" dirty="0" smtClean="0">
                <a:solidFill>
                  <a:srgbClr val="000000"/>
                </a:solidFill>
              </a:rPr>
              <a:t>Barbary et al. (2009)</a:t>
            </a:r>
            <a:endParaRPr lang="en-US" sz="1000" dirty="0">
              <a:solidFill>
                <a:srgbClr val="000000"/>
              </a:solidFill>
            </a:endParaRPr>
          </a:p>
        </p:txBody>
      </p:sp>
      <p:sp>
        <p:nvSpPr>
          <p:cNvPr id="38" name="Rectangle 14"/>
          <p:cNvSpPr>
            <a:spLocks noChangeArrowheads="1"/>
          </p:cNvSpPr>
          <p:nvPr/>
        </p:nvSpPr>
        <p:spPr bwMode="auto">
          <a:xfrm>
            <a:off x="6176161" y="3479560"/>
            <a:ext cx="2368884" cy="246221"/>
          </a:xfrm>
          <a:prstGeom prst="rect">
            <a:avLst/>
          </a:prstGeom>
          <a:noFill/>
          <a:ln w="9525">
            <a:noFill/>
            <a:miter lim="800000"/>
            <a:headEnd/>
            <a:tailEnd/>
          </a:ln>
        </p:spPr>
        <p:txBody>
          <a:bodyPr vert="horz" wrap="square" lIns="91439" rIns="91439">
            <a:prstTxWarp prst="textNoShape">
              <a:avLst/>
            </a:prstTxWarp>
            <a:spAutoFit/>
          </a:bodyPr>
          <a:lstStyle/>
          <a:p>
            <a:pPr defTabSz="914400">
              <a:defRPr/>
            </a:pPr>
            <a:r>
              <a:rPr lang="en-US" sz="1000" dirty="0" smtClean="0">
                <a:solidFill>
                  <a:srgbClr val="000000"/>
                </a:solidFill>
              </a:rPr>
              <a:t>Eisenstein et al. (2005)</a:t>
            </a:r>
            <a:endParaRPr lang="en-US" sz="1000" dirty="0">
              <a:solidFill>
                <a:srgbClr val="000000"/>
              </a:solidFill>
            </a:endParaRPr>
          </a:p>
        </p:txBody>
      </p:sp>
      <p:grpSp>
        <p:nvGrpSpPr>
          <p:cNvPr id="2" name="Group 33"/>
          <p:cNvGrpSpPr/>
          <p:nvPr/>
        </p:nvGrpSpPr>
        <p:grpSpPr>
          <a:xfrm>
            <a:off x="4523443" y="1680908"/>
            <a:ext cx="1144826" cy="1796001"/>
            <a:chOff x="4523443" y="1726805"/>
            <a:chExt cx="1144826" cy="1796001"/>
          </a:xfrm>
        </p:grpSpPr>
        <p:pic>
          <p:nvPicPr>
            <p:cNvPr id="19" name="Picture 18" descr="barbary2009_transient_nocross.jpg"/>
            <p:cNvPicPr>
              <a:picLocks noChangeAspect="1"/>
            </p:cNvPicPr>
            <p:nvPr/>
          </p:nvPicPr>
          <p:blipFill>
            <a:blip r:embed="rId4"/>
            <a:srcRect l="55168" t="5007" r="20131" b="64650"/>
            <a:stretch>
              <a:fillRect/>
            </a:stretch>
          </p:blipFill>
          <p:spPr>
            <a:xfrm>
              <a:off x="4523443" y="1726805"/>
              <a:ext cx="1144826" cy="1796001"/>
            </a:xfrm>
            <a:prstGeom prst="rect">
              <a:avLst/>
            </a:prstGeom>
            <a:ln>
              <a:solidFill>
                <a:schemeClr val="tx1"/>
              </a:solidFill>
            </a:ln>
          </p:spPr>
        </p:pic>
        <p:cxnSp>
          <p:nvCxnSpPr>
            <p:cNvPr id="29" name="Straight Arrow Connector 28"/>
            <p:cNvCxnSpPr/>
            <p:nvPr/>
          </p:nvCxnSpPr>
          <p:spPr>
            <a:xfrm rot="16200000" flipH="1">
              <a:off x="4928286" y="2705674"/>
              <a:ext cx="533924" cy="288625"/>
            </a:xfrm>
            <a:prstGeom prst="straightConnector1">
              <a:avLst/>
            </a:prstGeom>
            <a:ln>
              <a:solidFill>
                <a:srgbClr val="12406C"/>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1747" name="Rectangle 2"/>
          <p:cNvSpPr>
            <a:spLocks noGrp="1" noChangeArrowheads="1"/>
          </p:cNvSpPr>
          <p:nvPr>
            <p:ph type="title"/>
          </p:nvPr>
        </p:nvSpPr>
        <p:spPr>
          <a:xfrm>
            <a:off x="1204608" y="331081"/>
            <a:ext cx="8232775" cy="609600"/>
          </a:xfrm>
        </p:spPr>
        <p:txBody>
          <a:bodyPr>
            <a:normAutofit fontScale="90000"/>
          </a:bodyPr>
          <a:lstStyle/>
          <a:p>
            <a:r>
              <a:rPr lang="en-US" sz="3600" dirty="0" smtClean="0"/>
              <a:t>… and Big Challenges</a:t>
            </a:r>
            <a:endParaRPr lang="en-US" sz="3600" dirty="0"/>
          </a:p>
        </p:txBody>
      </p:sp>
      <p:sp>
        <p:nvSpPr>
          <p:cNvPr id="6" name="Content Placeholder 2"/>
          <p:cNvSpPr txBox="1">
            <a:spLocks/>
          </p:cNvSpPr>
          <p:nvPr/>
        </p:nvSpPr>
        <p:spPr>
          <a:xfrm>
            <a:off x="236044" y="1146643"/>
            <a:ext cx="8540075" cy="639805"/>
          </a:xfrm>
          <a:prstGeom prst="rect">
            <a:avLst/>
          </a:prstGeom>
        </p:spPr>
        <p:txBody>
          <a:bodyPr vert="horz" lIns="0" tIns="45720" rIns="91440" bIns="45720" rtlCol="0">
            <a:noAutofit/>
          </a:bodyPr>
          <a:lstStyle/>
          <a:p>
            <a:pPr marL="174625" indent="-174625">
              <a:spcBef>
                <a:spcPts val="500"/>
              </a:spcBef>
              <a:spcAft>
                <a:spcPts val="500"/>
              </a:spcAft>
              <a:buClr>
                <a:schemeClr val="accent1"/>
              </a:buClr>
            </a:pPr>
            <a:r>
              <a:rPr kumimoji="0" lang="en-US" sz="2500" b="1" i="0" u="none" strike="noStrike" kern="1200" cap="none" spc="0" normalizeH="0" baseline="0" noProof="0" dirty="0" smtClean="0">
                <a:ln>
                  <a:noFill/>
                </a:ln>
                <a:solidFill>
                  <a:schemeClr val="accent1"/>
                </a:solidFill>
                <a:effectLst/>
                <a:uLnTx/>
                <a:uFillTx/>
                <a:latin typeface="+mn-lt"/>
                <a:ea typeface="+mn-ea"/>
                <a:cs typeface="+mn-cs"/>
              </a:rPr>
              <a:t>      EVOLVING</a:t>
            </a:r>
            <a:r>
              <a:rPr lang="en-US" sz="2500" dirty="0" smtClean="0"/>
              <a:t>               </a:t>
            </a:r>
            <a:r>
              <a:rPr lang="en-US" sz="2500" b="1" dirty="0" smtClean="0">
                <a:solidFill>
                  <a:schemeClr val="tx2"/>
                </a:solidFill>
              </a:rPr>
              <a:t>DYNAMIC</a:t>
            </a:r>
            <a:r>
              <a:rPr lang="en-US" sz="2500" dirty="0" smtClean="0"/>
              <a:t>                    </a:t>
            </a:r>
            <a:r>
              <a:rPr kumimoji="0" lang="en-US" sz="2500" b="1" i="0" u="none" strike="noStrike" kern="1200" cap="none" spc="0" normalizeH="0" baseline="0" noProof="0" dirty="0" smtClean="0">
                <a:ln>
                  <a:noFill/>
                </a:ln>
                <a:solidFill>
                  <a:srgbClr val="FF8000"/>
                </a:solidFill>
                <a:effectLst/>
                <a:uLnTx/>
                <a:uFillTx/>
                <a:latin typeface="+mn-lt"/>
                <a:ea typeface="+mn-ea"/>
                <a:cs typeface="+mn-cs"/>
              </a:rPr>
              <a:t>DARK</a:t>
            </a:r>
          </a:p>
        </p:txBody>
      </p:sp>
      <p:sp>
        <p:nvSpPr>
          <p:cNvPr id="14" name="Content Placeholder 2"/>
          <p:cNvSpPr txBox="1">
            <a:spLocks/>
          </p:cNvSpPr>
          <p:nvPr/>
        </p:nvSpPr>
        <p:spPr>
          <a:xfrm>
            <a:off x="131182" y="3751470"/>
            <a:ext cx="7912363" cy="3030035"/>
          </a:xfrm>
          <a:prstGeom prst="rect">
            <a:avLst/>
          </a:prstGeom>
        </p:spPr>
        <p:txBody>
          <a:bodyPr vert="horz" lIns="0" tIns="45720" rIns="91440" bIns="45720" rtlCol="0">
            <a:noAutofit/>
          </a:bodyPr>
          <a:lstStyle/>
          <a:p>
            <a:pPr marL="361950" lvl="1" indent="-184150">
              <a:spcBef>
                <a:spcPts val="200"/>
              </a:spcBef>
              <a:spcAft>
                <a:spcPts val="200"/>
              </a:spcAft>
              <a:buClr>
                <a:schemeClr val="accent1"/>
              </a:buClr>
              <a:buFont typeface="Arial" pitchFamily="34" charset="0"/>
              <a:buChar char="-"/>
            </a:pPr>
            <a:r>
              <a:rPr lang="en-US" dirty="0" smtClean="0"/>
              <a:t>Rare populations, only discoverable in huge surveys</a:t>
            </a:r>
          </a:p>
          <a:p>
            <a:pPr marL="361950" lvl="1" indent="-184150">
              <a:spcBef>
                <a:spcPts val="200"/>
              </a:spcBef>
              <a:spcAft>
                <a:spcPts val="200"/>
              </a:spcAft>
              <a:buClr>
                <a:schemeClr val="accent1"/>
              </a:buClr>
              <a:buFont typeface="Arial" pitchFamily="34" charset="0"/>
              <a:buChar char="-"/>
            </a:pPr>
            <a:r>
              <a:rPr lang="en-US" dirty="0" smtClean="0"/>
              <a:t>Brief signals, requiring constant monitoring of the sky</a:t>
            </a:r>
          </a:p>
          <a:p>
            <a:pPr marL="361950" lvl="1" indent="-184150">
              <a:spcBef>
                <a:spcPts val="200"/>
              </a:spcBef>
              <a:spcAft>
                <a:spcPts val="200"/>
              </a:spcAft>
              <a:buClr>
                <a:schemeClr val="accent1"/>
              </a:buClr>
              <a:buFont typeface="Arial" pitchFamily="34" charset="0"/>
              <a:buChar char="-"/>
            </a:pPr>
            <a:r>
              <a:rPr lang="en-US" dirty="0" smtClean="0"/>
              <a:t>Weak statistical signatures, needing enormous samples</a:t>
            </a:r>
          </a:p>
          <a:p>
            <a:pPr marL="361950" lvl="1" indent="-184150">
              <a:spcBef>
                <a:spcPts val="200"/>
              </a:spcBef>
              <a:spcAft>
                <a:spcPts val="200"/>
              </a:spcAft>
              <a:buClr>
                <a:schemeClr val="accent1"/>
              </a:buClr>
              <a:buFont typeface="Arial" pitchFamily="34" charset="0"/>
              <a:buChar char="-"/>
            </a:pPr>
            <a:endParaRPr lang="en-US" sz="300" dirty="0" smtClean="0"/>
          </a:p>
          <a:p>
            <a:pPr marL="174625" lvl="0" indent="-174625">
              <a:spcBef>
                <a:spcPts val="200"/>
              </a:spcBef>
              <a:spcAft>
                <a:spcPts val="200"/>
              </a:spcAft>
              <a:buClr>
                <a:srgbClr val="CE1126"/>
              </a:buClr>
              <a:buFont typeface="Arial" pitchFamily="34" charset="0"/>
              <a:buChar char="›"/>
            </a:pPr>
            <a:r>
              <a:rPr lang="en-US" dirty="0" smtClean="0">
                <a:solidFill>
                  <a:prstClr val="black"/>
                </a:solidFill>
              </a:rPr>
              <a:t>Further progress demands a </a:t>
            </a:r>
            <a:r>
              <a:rPr lang="en-US" i="1" dirty="0" smtClean="0">
                <a:solidFill>
                  <a:prstClr val="black"/>
                </a:solidFill>
              </a:rPr>
              <a:t>new approach</a:t>
            </a:r>
            <a:r>
              <a:rPr lang="en-US" dirty="0" smtClean="0"/>
              <a:t>  </a:t>
            </a:r>
          </a:p>
          <a:p>
            <a:pPr marL="174625" lvl="0" indent="-174625">
              <a:spcBef>
                <a:spcPts val="200"/>
              </a:spcBef>
              <a:spcAft>
                <a:spcPts val="200"/>
              </a:spcAft>
              <a:buClr>
                <a:srgbClr val="CE1126"/>
              </a:buClr>
              <a:buFont typeface="Arial" pitchFamily="34" charset="0"/>
              <a:buChar char="›"/>
            </a:pPr>
            <a:endParaRPr lang="en-US" sz="100" dirty="0" smtClean="0"/>
          </a:p>
          <a:p>
            <a:pPr marL="174625" lvl="0" indent="-174625">
              <a:spcBef>
                <a:spcPts val="200"/>
              </a:spcBef>
              <a:spcAft>
                <a:spcPts val="200"/>
              </a:spcAft>
              <a:buClr>
                <a:srgbClr val="CE1126"/>
              </a:buClr>
            </a:pPr>
            <a:r>
              <a:rPr lang="en-US" sz="1700" dirty="0" smtClean="0"/>
              <a:t>                  </a:t>
            </a:r>
            <a:r>
              <a:rPr lang="en-AU" sz="1900" b="1" i="1" dirty="0" smtClean="0">
                <a:solidFill>
                  <a:srgbClr val="CE1126"/>
                </a:solidFill>
              </a:rPr>
              <a:t>→ </a:t>
            </a:r>
            <a:r>
              <a:rPr lang="en-AU" sz="1900" dirty="0" smtClean="0"/>
              <a:t> </a:t>
            </a:r>
            <a:r>
              <a:rPr lang="en-AU" sz="1900" b="1" i="1" dirty="0" smtClean="0">
                <a:solidFill>
                  <a:srgbClr val="CE1126"/>
                </a:solidFill>
              </a:rPr>
              <a:t>wide-field astronomy</a:t>
            </a:r>
          </a:p>
          <a:p>
            <a:pPr marL="174625" lvl="0" indent="-174625">
              <a:spcBef>
                <a:spcPts val="200"/>
              </a:spcBef>
              <a:spcAft>
                <a:spcPts val="200"/>
              </a:spcAft>
              <a:buClr>
                <a:srgbClr val="CE1126"/>
              </a:buClr>
            </a:pPr>
            <a:endParaRPr lang="en-AU" sz="100" b="1" i="1" dirty="0" smtClean="0">
              <a:solidFill>
                <a:srgbClr val="CE1126"/>
              </a:solidFill>
            </a:endParaRPr>
          </a:p>
          <a:p>
            <a:pPr marL="361950" lvl="1" indent="-184150">
              <a:spcBef>
                <a:spcPts val="200"/>
              </a:spcBef>
              <a:spcAft>
                <a:spcPts val="200"/>
              </a:spcAft>
              <a:buClr>
                <a:schemeClr val="accent1"/>
              </a:buClr>
              <a:buFont typeface="Arial" pitchFamily="34" charset="0"/>
              <a:buChar char="-"/>
            </a:pPr>
            <a:r>
              <a:rPr lang="en-US" dirty="0" smtClean="0"/>
              <a:t>telescopes and detectors with enormous fields of view</a:t>
            </a:r>
          </a:p>
          <a:p>
            <a:pPr marL="361950" lvl="1" indent="-184150">
              <a:spcBef>
                <a:spcPts val="200"/>
              </a:spcBef>
              <a:spcAft>
                <a:spcPts val="200"/>
              </a:spcAft>
              <a:buClr>
                <a:schemeClr val="accent1"/>
              </a:buClr>
              <a:buFont typeface="Arial" pitchFamily="34" charset="0"/>
              <a:buChar char="-"/>
            </a:pPr>
            <a:r>
              <a:rPr lang="en-US" dirty="0" smtClean="0"/>
              <a:t>data rates of ~40 </a:t>
            </a:r>
            <a:r>
              <a:rPr lang="en-US" dirty="0" err="1" smtClean="0"/>
              <a:t>Gb</a:t>
            </a:r>
            <a:r>
              <a:rPr lang="en-US" dirty="0" smtClean="0"/>
              <a:t>/sec &amp; CPU speeds of &gt;1 </a:t>
            </a:r>
            <a:r>
              <a:rPr lang="en-US" dirty="0" err="1" smtClean="0"/>
              <a:t>petaflop</a:t>
            </a:r>
            <a:r>
              <a:rPr lang="en-US" dirty="0" smtClean="0"/>
              <a:t>/sec</a:t>
            </a:r>
          </a:p>
          <a:p>
            <a:pPr marL="361950" lvl="1" indent="-184150">
              <a:spcBef>
                <a:spcPts val="200"/>
              </a:spcBef>
              <a:spcAft>
                <a:spcPts val="200"/>
              </a:spcAft>
              <a:buClr>
                <a:schemeClr val="accent1"/>
              </a:buClr>
              <a:buFont typeface="Arial" pitchFamily="34" charset="0"/>
              <a:buChar char="-"/>
            </a:pPr>
            <a:r>
              <a:rPr lang="en-US" dirty="0" smtClean="0"/>
              <a:t>algorithms to extract information from this torrent of data</a:t>
            </a:r>
          </a:p>
        </p:txBody>
      </p:sp>
      <p:pic>
        <p:nvPicPr>
          <p:cNvPr id="17" name="Picture 16" descr="barbary2009_transient_nocross.jpg"/>
          <p:cNvPicPr>
            <a:picLocks noChangeAspect="1"/>
          </p:cNvPicPr>
          <p:nvPr/>
        </p:nvPicPr>
        <p:blipFill>
          <a:blip r:embed="rId4"/>
          <a:srcRect l="3664" t="5007" r="71810" b="64814"/>
          <a:stretch>
            <a:fillRect/>
          </a:stretch>
        </p:blipFill>
        <p:spPr>
          <a:xfrm>
            <a:off x="3046777" y="1679816"/>
            <a:ext cx="1144800" cy="1795896"/>
          </a:xfrm>
          <a:prstGeom prst="rect">
            <a:avLst/>
          </a:prstGeom>
          <a:ln>
            <a:solidFill>
              <a:schemeClr val="tx1"/>
            </a:solidFill>
          </a:ln>
        </p:spPr>
      </p:pic>
      <p:grpSp>
        <p:nvGrpSpPr>
          <p:cNvPr id="3" name="Group 34"/>
          <p:cNvGrpSpPr/>
          <p:nvPr/>
        </p:nvGrpSpPr>
        <p:grpSpPr>
          <a:xfrm>
            <a:off x="5842000" y="1691521"/>
            <a:ext cx="2768600" cy="1866082"/>
            <a:chOff x="5842000" y="1737418"/>
            <a:chExt cx="2768600" cy="1866082"/>
          </a:xfrm>
        </p:grpSpPr>
        <p:pic>
          <p:nvPicPr>
            <p:cNvPr id="26" name="Picture 25" descr="fig_eisenstein_sdss_bao.jpg"/>
            <p:cNvPicPr>
              <a:picLocks noChangeAspect="1"/>
            </p:cNvPicPr>
            <p:nvPr/>
          </p:nvPicPr>
          <p:blipFill>
            <a:blip r:embed="rId5">
              <a:clrChange>
                <a:clrFrom>
                  <a:srgbClr val="FFFFFF"/>
                </a:clrFrom>
                <a:clrTo>
                  <a:srgbClr val="FFFFFF">
                    <a:alpha val="0"/>
                  </a:srgbClr>
                </a:clrTo>
              </a:clrChange>
            </a:blip>
            <a:srcRect t="12037" r="4946" b="18333"/>
            <a:stretch>
              <a:fillRect/>
            </a:stretch>
          </p:blipFill>
          <p:spPr>
            <a:xfrm>
              <a:off x="5842000" y="1737418"/>
              <a:ext cx="2768600" cy="1866082"/>
            </a:xfrm>
            <a:prstGeom prst="rect">
              <a:avLst/>
            </a:prstGeom>
          </p:spPr>
        </p:pic>
        <p:cxnSp>
          <p:nvCxnSpPr>
            <p:cNvPr id="61" name="Straight Arrow Connector 60"/>
            <p:cNvCxnSpPr/>
            <p:nvPr/>
          </p:nvCxnSpPr>
          <p:spPr>
            <a:xfrm rot="5400000">
              <a:off x="7302867" y="2568718"/>
              <a:ext cx="745830" cy="162109"/>
            </a:xfrm>
            <a:prstGeom prst="straightConnector1">
              <a:avLst/>
            </a:prstGeom>
            <a:ln>
              <a:solidFill>
                <a:srgbClr val="F981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2" name="Oval 2" descr="Granite"/>
          <p:cNvSpPr>
            <a:spLocks noChangeAspect="1" noChangeArrowheads="1"/>
          </p:cNvSpPr>
          <p:nvPr/>
        </p:nvSpPr>
        <p:spPr bwMode="auto">
          <a:xfrm>
            <a:off x="0" y="-2794000"/>
            <a:ext cx="27671220" cy="27671220"/>
          </a:xfrm>
          <a:prstGeom prst="ellipse">
            <a:avLst/>
          </a:prstGeom>
          <a:blipFill dpi="0" rotWithShape="1">
            <a:blip r:embed="rId6"/>
            <a:srcRect/>
            <a:tile tx="0" ty="0" sx="100000" sy="100000" flip="none" algn="tl"/>
          </a:blipFill>
          <a:ln w="12700">
            <a:solidFill>
              <a:schemeClr val="tx2"/>
            </a:solidFill>
            <a:round/>
            <a:headEnd/>
            <a:tailEnd/>
          </a:ln>
        </p:spPr>
        <p:txBody>
          <a:bodyPr wrap="none" lIns="91435" rIns="91435" anchor="ctr">
            <a:prstTxWarp prst="textNoShape">
              <a:avLst/>
            </a:prstTxWarp>
          </a:bodyPr>
          <a:lstStyle/>
          <a:p>
            <a:endParaRPr lang="en-US"/>
          </a:p>
        </p:txBody>
      </p:sp>
      <p:sp>
        <p:nvSpPr>
          <p:cNvPr id="33" name="AutoShape 28"/>
          <p:cNvSpPr>
            <a:spLocks noChangeAspect="1" noChangeArrowheads="1"/>
          </p:cNvSpPr>
          <p:nvPr/>
        </p:nvSpPr>
        <p:spPr bwMode="auto">
          <a:xfrm>
            <a:off x="2157518" y="5434745"/>
            <a:ext cx="1218871" cy="585055"/>
          </a:xfrm>
          <a:prstGeom prst="wedgeRoundRectCallout">
            <a:avLst>
              <a:gd name="adj1" fmla="val 19880"/>
              <a:gd name="adj2" fmla="val -50827"/>
              <a:gd name="adj3" fmla="val 16667"/>
            </a:avLst>
          </a:prstGeom>
          <a:solidFill>
            <a:srgbClr val="FFFFFF"/>
          </a:solidFill>
          <a:ln w="12700">
            <a:solidFill>
              <a:srgbClr val="000000"/>
            </a:solidFill>
            <a:miter lim="800000"/>
            <a:headEnd/>
            <a:tailEnd/>
          </a:ln>
          <a:effectLst/>
        </p:spPr>
        <p:txBody>
          <a:bodyPr wrap="none" lIns="82295" tIns="41145" rIns="82295" bIns="41145" anchor="ctr">
            <a:prstTxWarp prst="textNoShape">
              <a:avLst/>
            </a:prstTxWarp>
          </a:bodyPr>
          <a:lstStyle/>
          <a:p>
            <a:pPr algn="ctr" defTabSz="822276" eaLnBrk="0" hangingPunct="0">
              <a:defRPr/>
            </a:pPr>
            <a:r>
              <a:rPr lang="en-US" sz="2000" b="1" dirty="0" smtClean="0">
                <a:cs typeface="Times New Roman"/>
              </a:rPr>
              <a:t>MWA/</a:t>
            </a:r>
          </a:p>
          <a:p>
            <a:pPr algn="ctr" defTabSz="822276" eaLnBrk="0" hangingPunct="0">
              <a:defRPr/>
            </a:pPr>
            <a:r>
              <a:rPr lang="en-US" sz="2000" b="1" dirty="0" smtClean="0">
                <a:cs typeface="Times New Roman"/>
              </a:rPr>
              <a:t>Radio MHz</a:t>
            </a:r>
            <a:endParaRPr lang="en-US" sz="2000" b="1" dirty="0">
              <a:cs typeface="Times New Roman"/>
            </a:endParaRPr>
          </a:p>
        </p:txBody>
      </p:sp>
      <p:sp>
        <p:nvSpPr>
          <p:cNvPr id="45" name="Oval 2" descr="Granite"/>
          <p:cNvSpPr>
            <a:spLocks noChangeAspect="1" noChangeArrowheads="1"/>
          </p:cNvSpPr>
          <p:nvPr/>
        </p:nvSpPr>
        <p:spPr bwMode="auto">
          <a:xfrm>
            <a:off x="3561392" y="482370"/>
            <a:ext cx="6361200" cy="6361200"/>
          </a:xfrm>
          <a:prstGeom prst="ellipse">
            <a:avLst/>
          </a:prstGeom>
          <a:blipFill dpi="0" rotWithShape="0">
            <a:blip r:embed="rId7"/>
            <a:srcRect/>
            <a:tile tx="0" ty="0" sx="100000" sy="100000" flip="none" algn="tl"/>
          </a:blipFill>
          <a:ln w="12700">
            <a:solidFill>
              <a:schemeClr val="tx2"/>
            </a:solidFill>
            <a:round/>
            <a:headEnd/>
            <a:tailEnd/>
          </a:ln>
        </p:spPr>
        <p:txBody>
          <a:bodyPr wrap="none" lIns="91435" rIns="91435" anchor="ctr">
            <a:prstTxWarp prst="textNoShape">
              <a:avLst/>
            </a:prstTxWarp>
          </a:bodyPr>
          <a:lstStyle/>
          <a:p>
            <a:endParaRPr lang="en-US"/>
          </a:p>
        </p:txBody>
      </p:sp>
      <p:sp>
        <p:nvSpPr>
          <p:cNvPr id="46" name="Oval 3" descr="Sand"/>
          <p:cNvSpPr>
            <a:spLocks noChangeAspect="1" noChangeArrowheads="1"/>
          </p:cNvSpPr>
          <p:nvPr/>
        </p:nvSpPr>
        <p:spPr bwMode="auto">
          <a:xfrm>
            <a:off x="6304653" y="3758856"/>
            <a:ext cx="2772000" cy="2772000"/>
          </a:xfrm>
          <a:prstGeom prst="ellipse">
            <a:avLst/>
          </a:prstGeom>
          <a:blipFill dpi="0" rotWithShape="0">
            <a:blip r:embed="rId8"/>
            <a:srcRect/>
            <a:tile tx="0" ty="0" sx="100000" sy="100000" flip="none" algn="tl"/>
          </a:blipFill>
          <a:ln w="12700">
            <a:solidFill>
              <a:schemeClr val="bg2"/>
            </a:solidFill>
            <a:round/>
            <a:headEnd/>
            <a:tailEnd/>
          </a:ln>
        </p:spPr>
        <p:txBody>
          <a:bodyPr wrap="none" lIns="91435" rIns="91435" anchor="ctr">
            <a:prstTxWarp prst="textNoShape">
              <a:avLst/>
            </a:prstTxWarp>
          </a:bodyPr>
          <a:lstStyle/>
          <a:p>
            <a:endParaRPr lang="en-US"/>
          </a:p>
        </p:txBody>
      </p:sp>
      <p:grpSp>
        <p:nvGrpSpPr>
          <p:cNvPr id="4" name="Group 4"/>
          <p:cNvGrpSpPr>
            <a:grpSpLocks noChangeAspect="1"/>
          </p:cNvGrpSpPr>
          <p:nvPr/>
        </p:nvGrpSpPr>
        <p:grpSpPr bwMode="auto">
          <a:xfrm flipH="1">
            <a:off x="7383395" y="5421932"/>
            <a:ext cx="72231" cy="78581"/>
            <a:chOff x="2832" y="2496"/>
            <a:chExt cx="140" cy="140"/>
          </a:xfrm>
        </p:grpSpPr>
        <p:sp>
          <p:nvSpPr>
            <p:cNvPr id="48" name="Rectangle 5"/>
            <p:cNvSpPr>
              <a:spLocks noChangeAspect="1" noChangeArrowheads="1"/>
            </p:cNvSpPr>
            <p:nvPr/>
          </p:nvSpPr>
          <p:spPr bwMode="auto">
            <a:xfrm>
              <a:off x="2836" y="2500"/>
              <a:ext cx="136" cy="136"/>
            </a:xfrm>
            <a:prstGeom prst="rect">
              <a:avLst/>
            </a:prstGeom>
            <a:solidFill>
              <a:schemeClr val="hlink"/>
            </a:solidFill>
            <a:ln w="12700">
              <a:noFill/>
              <a:miter lim="800000"/>
              <a:headEnd/>
              <a:tailEnd/>
            </a:ln>
          </p:spPr>
          <p:txBody>
            <a:bodyPr wrap="none" anchor="ctr">
              <a:prstTxWarp prst="textNoShape">
                <a:avLst/>
              </a:prstTxWarp>
            </a:bodyPr>
            <a:lstStyle/>
            <a:p>
              <a:endParaRPr lang="en-US"/>
            </a:p>
          </p:txBody>
        </p:sp>
        <p:sp>
          <p:nvSpPr>
            <p:cNvPr id="49" name="Rectangle 6"/>
            <p:cNvSpPr>
              <a:spLocks noChangeAspect="1" noChangeArrowheads="1"/>
            </p:cNvSpPr>
            <p:nvPr/>
          </p:nvSpPr>
          <p:spPr bwMode="auto">
            <a:xfrm>
              <a:off x="2833" y="2496"/>
              <a:ext cx="78" cy="39"/>
            </a:xfrm>
            <a:prstGeom prst="rect">
              <a:avLst/>
            </a:prstGeom>
            <a:solidFill>
              <a:srgbClr val="FAE7B1"/>
            </a:solidFill>
            <a:ln w="12700">
              <a:noFill/>
              <a:miter lim="800000"/>
              <a:headEnd/>
              <a:tailEnd/>
            </a:ln>
          </p:spPr>
          <p:txBody>
            <a:bodyPr wrap="none" anchor="ctr">
              <a:prstTxWarp prst="textNoShape">
                <a:avLst/>
              </a:prstTxWarp>
            </a:bodyPr>
            <a:lstStyle/>
            <a:p>
              <a:endParaRPr lang="en-US"/>
            </a:p>
          </p:txBody>
        </p:sp>
        <p:sp>
          <p:nvSpPr>
            <p:cNvPr id="50" name="Rectangle 7"/>
            <p:cNvSpPr>
              <a:spLocks noChangeAspect="1" noChangeArrowheads="1"/>
            </p:cNvSpPr>
            <p:nvPr/>
          </p:nvSpPr>
          <p:spPr bwMode="auto">
            <a:xfrm>
              <a:off x="2832" y="2496"/>
              <a:ext cx="39" cy="79"/>
            </a:xfrm>
            <a:prstGeom prst="rect">
              <a:avLst/>
            </a:prstGeom>
            <a:solidFill>
              <a:srgbClr val="FAE7B1"/>
            </a:solidFill>
            <a:ln w="12700">
              <a:noFill/>
              <a:miter lim="800000"/>
              <a:headEnd/>
              <a:tailEnd/>
            </a:ln>
          </p:spPr>
          <p:txBody>
            <a:bodyPr wrap="none" anchor="ctr">
              <a:prstTxWarp prst="textNoShape">
                <a:avLst/>
              </a:prstTxWarp>
            </a:bodyPr>
            <a:lstStyle/>
            <a:p>
              <a:endParaRPr lang="en-US"/>
            </a:p>
          </p:txBody>
        </p:sp>
      </p:grpSp>
      <p:sp>
        <p:nvSpPr>
          <p:cNvPr id="54" name="AutoShape 24"/>
          <p:cNvSpPr>
            <a:spLocks noChangeAspect="1" noChangeArrowheads="1"/>
          </p:cNvSpPr>
          <p:nvPr/>
        </p:nvSpPr>
        <p:spPr bwMode="auto">
          <a:xfrm>
            <a:off x="7793388" y="4656022"/>
            <a:ext cx="1019874" cy="723359"/>
          </a:xfrm>
          <a:prstGeom prst="wedgeRoundRectCallout">
            <a:avLst>
              <a:gd name="adj1" fmla="val -73677"/>
              <a:gd name="adj2" fmla="val 48323"/>
              <a:gd name="adj3" fmla="val 16667"/>
            </a:avLst>
          </a:prstGeom>
          <a:solidFill>
            <a:schemeClr val="bg1"/>
          </a:solidFill>
          <a:ln w="12700">
            <a:solidFill>
              <a:schemeClr val="tx1"/>
            </a:solidFill>
            <a:miter lim="800000"/>
            <a:headEnd type="none" w="sm" len="sm"/>
            <a:tailEnd type="none" w="sm" len="sm"/>
          </a:ln>
          <a:effectLst/>
        </p:spPr>
        <p:txBody>
          <a:bodyPr wrap="none" lIns="82295" tIns="41145" rIns="82295" bIns="41145" anchor="ctr">
            <a:prstTxWarp prst="textNoShape">
              <a:avLst/>
            </a:prstTxWarp>
          </a:bodyPr>
          <a:lstStyle/>
          <a:p>
            <a:pPr algn="ctr" defTabSz="822276" eaLnBrk="0" hangingPunct="0">
              <a:defRPr/>
            </a:pPr>
            <a:r>
              <a:rPr lang="en-AU" sz="1400" b="1" dirty="0" smtClean="0">
                <a:cs typeface="Times New Roman"/>
              </a:rPr>
              <a:t>Hubble</a:t>
            </a:r>
          </a:p>
          <a:p>
            <a:pPr algn="ctr" defTabSz="822276" eaLnBrk="0" hangingPunct="0">
              <a:defRPr/>
            </a:pPr>
            <a:r>
              <a:rPr lang="en-AU" sz="1400" b="1" dirty="0" smtClean="0">
                <a:cs typeface="Times New Roman"/>
              </a:rPr>
              <a:t>Space</a:t>
            </a:r>
          </a:p>
          <a:p>
            <a:pPr algn="ctr" defTabSz="822276" eaLnBrk="0" hangingPunct="0">
              <a:defRPr/>
            </a:pPr>
            <a:r>
              <a:rPr lang="en-AU" sz="1400" b="1" dirty="0" smtClean="0">
                <a:cs typeface="Times New Roman"/>
              </a:rPr>
              <a:t>Telescope</a:t>
            </a:r>
            <a:endParaRPr lang="en-AU" sz="1400" dirty="0">
              <a:cs typeface="Times New Roman"/>
            </a:endParaRPr>
          </a:p>
        </p:txBody>
      </p:sp>
      <p:sp>
        <p:nvSpPr>
          <p:cNvPr id="55" name="AutoShape 28"/>
          <p:cNvSpPr>
            <a:spLocks noChangeAspect="1" noChangeArrowheads="1"/>
          </p:cNvSpPr>
          <p:nvPr/>
        </p:nvSpPr>
        <p:spPr bwMode="auto">
          <a:xfrm>
            <a:off x="7062156" y="5835823"/>
            <a:ext cx="1106468" cy="488777"/>
          </a:xfrm>
          <a:prstGeom prst="wedgeRoundRectCallout">
            <a:avLst>
              <a:gd name="adj1" fmla="val 19880"/>
              <a:gd name="adj2" fmla="val -50827"/>
              <a:gd name="adj3" fmla="val 16667"/>
            </a:avLst>
          </a:prstGeom>
          <a:solidFill>
            <a:srgbClr val="FFFFFF"/>
          </a:solidFill>
          <a:ln w="12700">
            <a:solidFill>
              <a:srgbClr val="000000"/>
            </a:solidFill>
            <a:miter lim="800000"/>
            <a:headEnd/>
            <a:tailEnd/>
          </a:ln>
          <a:effectLst/>
        </p:spPr>
        <p:txBody>
          <a:bodyPr wrap="none" lIns="82295" tIns="41145" rIns="82295" bIns="41145" anchor="ctr">
            <a:prstTxWarp prst="textNoShape">
              <a:avLst/>
            </a:prstTxWarp>
          </a:bodyPr>
          <a:lstStyle/>
          <a:p>
            <a:pPr algn="ctr" defTabSz="822276" eaLnBrk="0" hangingPunct="0">
              <a:defRPr/>
            </a:pPr>
            <a:r>
              <a:rPr lang="en-US" sz="1400" b="1" dirty="0" err="1" smtClean="0">
                <a:cs typeface="Times New Roman"/>
              </a:rPr>
              <a:t>SkyMapper</a:t>
            </a:r>
            <a:r>
              <a:rPr lang="en-US" sz="1400" b="1" dirty="0" smtClean="0">
                <a:cs typeface="Times New Roman"/>
              </a:rPr>
              <a:t>/</a:t>
            </a:r>
          </a:p>
          <a:p>
            <a:pPr algn="ctr" defTabSz="822276" eaLnBrk="0" hangingPunct="0">
              <a:defRPr/>
            </a:pPr>
            <a:r>
              <a:rPr lang="en-US" sz="1400" b="1" dirty="0" smtClean="0">
                <a:cs typeface="Times New Roman"/>
              </a:rPr>
              <a:t>Optical</a:t>
            </a:r>
            <a:endParaRPr lang="en-US" sz="1400" b="1" dirty="0">
              <a:cs typeface="Times New Roman"/>
            </a:endParaRPr>
          </a:p>
        </p:txBody>
      </p:sp>
      <p:sp>
        <p:nvSpPr>
          <p:cNvPr id="60" name="AutoShape 28"/>
          <p:cNvSpPr>
            <a:spLocks noChangeAspect="1" noChangeArrowheads="1"/>
          </p:cNvSpPr>
          <p:nvPr/>
        </p:nvSpPr>
        <p:spPr bwMode="auto">
          <a:xfrm>
            <a:off x="6018318" y="2640745"/>
            <a:ext cx="1218871" cy="635855"/>
          </a:xfrm>
          <a:prstGeom prst="wedgeRoundRectCallout">
            <a:avLst>
              <a:gd name="adj1" fmla="val 19880"/>
              <a:gd name="adj2" fmla="val -50827"/>
              <a:gd name="adj3" fmla="val 16667"/>
            </a:avLst>
          </a:prstGeom>
          <a:solidFill>
            <a:srgbClr val="FFFFFF"/>
          </a:solidFill>
          <a:ln w="12700">
            <a:solidFill>
              <a:srgbClr val="000000"/>
            </a:solidFill>
            <a:miter lim="800000"/>
            <a:headEnd/>
            <a:tailEnd/>
          </a:ln>
          <a:effectLst/>
        </p:spPr>
        <p:txBody>
          <a:bodyPr wrap="none" lIns="82295" tIns="41145" rIns="82295" bIns="41145" anchor="ctr">
            <a:prstTxWarp prst="textNoShape">
              <a:avLst/>
            </a:prstTxWarp>
          </a:bodyPr>
          <a:lstStyle/>
          <a:p>
            <a:pPr algn="ctr" defTabSz="822276" eaLnBrk="0" hangingPunct="0">
              <a:defRPr/>
            </a:pPr>
            <a:r>
              <a:rPr lang="en-US" sz="2000" b="1" dirty="0" smtClean="0">
                <a:cs typeface="Times New Roman"/>
              </a:rPr>
              <a:t>ASKAP/</a:t>
            </a:r>
          </a:p>
          <a:p>
            <a:pPr algn="ctr" defTabSz="822276" eaLnBrk="0" hangingPunct="0">
              <a:defRPr/>
            </a:pPr>
            <a:r>
              <a:rPr lang="en-US" sz="2000" b="1" dirty="0" smtClean="0">
                <a:cs typeface="Times New Roman"/>
              </a:rPr>
              <a:t>Radio (GHz)</a:t>
            </a:r>
            <a:endParaRPr lang="en-US" sz="2000" b="1" dirty="0">
              <a:cs typeface="Times New Roman"/>
            </a:endParaRPr>
          </a:p>
        </p:txBody>
      </p:sp>
      <p:sp>
        <p:nvSpPr>
          <p:cNvPr id="36" name="Rectangle 14"/>
          <p:cNvSpPr>
            <a:spLocks noChangeArrowheads="1"/>
          </p:cNvSpPr>
          <p:nvPr/>
        </p:nvSpPr>
        <p:spPr bwMode="auto">
          <a:xfrm>
            <a:off x="344192" y="3477797"/>
            <a:ext cx="2368884" cy="246221"/>
          </a:xfrm>
          <a:prstGeom prst="rect">
            <a:avLst/>
          </a:prstGeom>
          <a:noFill/>
          <a:ln w="9525">
            <a:noFill/>
            <a:miter lim="800000"/>
            <a:headEnd/>
            <a:tailEnd/>
          </a:ln>
        </p:spPr>
        <p:txBody>
          <a:bodyPr vert="horz" wrap="square" lIns="91439" rIns="91439">
            <a:prstTxWarp prst="textNoShape">
              <a:avLst/>
            </a:prstTxWarp>
            <a:spAutoFit/>
          </a:bodyPr>
          <a:lstStyle/>
          <a:p>
            <a:pPr defTabSz="914400">
              <a:defRPr/>
            </a:pPr>
            <a:r>
              <a:rPr lang="en-US" sz="1000" dirty="0" smtClean="0">
                <a:solidFill>
                  <a:srgbClr val="000000"/>
                </a:solidFill>
              </a:rPr>
              <a:t>© Subaru Telescope / NAOJ</a:t>
            </a:r>
            <a:endParaRPr lang="en-US" sz="1000" dirty="0">
              <a:solidFill>
                <a:srgbClr val="000000"/>
              </a:solidFill>
            </a:endParaRPr>
          </a:p>
        </p:txBody>
      </p:sp>
      <p:pic>
        <p:nvPicPr>
          <p:cNvPr id="31" name="Picture 30" descr="fig_IOK1_high_z_subaru_zoom.jpg"/>
          <p:cNvPicPr>
            <a:picLocks noChangeAspect="1"/>
          </p:cNvPicPr>
          <p:nvPr/>
        </p:nvPicPr>
        <p:blipFill>
          <a:blip r:embed="rId9"/>
          <a:stretch>
            <a:fillRect/>
          </a:stretch>
        </p:blipFill>
        <p:spPr>
          <a:xfrm rot="16200000">
            <a:off x="181196" y="1565054"/>
            <a:ext cx="523240" cy="537652"/>
          </a:xfrm>
          <a:prstGeom prst="rect">
            <a:avLst/>
          </a:prstGeom>
          <a:ln w="12700" cmpd="sng">
            <a:solidFill>
              <a:schemeClr val="accent1"/>
            </a:solidFill>
          </a:ln>
        </p:spPr>
      </p:pic>
      <p:cxnSp>
        <p:nvCxnSpPr>
          <p:cNvPr id="28" name="Straight Arrow Connector 27"/>
          <p:cNvCxnSpPr/>
          <p:nvPr/>
        </p:nvCxnSpPr>
        <p:spPr>
          <a:xfrm>
            <a:off x="774700" y="2108200"/>
            <a:ext cx="613790" cy="382955"/>
          </a:xfrm>
          <a:prstGeom prst="straightConnector1">
            <a:avLst/>
          </a:prstGeom>
          <a:ln>
            <a:solidFill>
              <a:srgbClr val="C81621"/>
            </a:solidFill>
            <a:tailEnd type="arrow"/>
          </a:ln>
          <a:effectLst/>
        </p:spPr>
        <p:style>
          <a:lnRef idx="2">
            <a:schemeClr val="accent1"/>
          </a:lnRef>
          <a:fillRef idx="0">
            <a:schemeClr val="accent1"/>
          </a:fillRef>
          <a:effectRef idx="1">
            <a:schemeClr val="accent1"/>
          </a:effectRef>
          <a:fontRef idx="minor">
            <a:schemeClr val="tx1"/>
          </a:fontRef>
        </p:style>
      </p:cxnSp>
      <p:pic>
        <p:nvPicPr>
          <p:cNvPr id="56" name="Picture 55" descr="full_moon_nasa.jpg"/>
          <p:cNvPicPr>
            <a:picLocks noChangeAspect="1"/>
          </p:cNvPicPr>
          <p:nvPr/>
        </p:nvPicPr>
        <p:blipFill>
          <a:blip r:embed="rId10">
            <a:clrChange>
              <a:clrFrom>
                <a:srgbClr val="0B0700"/>
              </a:clrFrom>
              <a:clrTo>
                <a:srgbClr val="0B0700">
                  <a:alpha val="0"/>
                </a:srgbClr>
              </a:clrTo>
            </a:clrChange>
          </a:blip>
          <a:stretch>
            <a:fillRect/>
          </a:stretch>
        </p:blipFill>
        <p:spPr>
          <a:xfrm>
            <a:off x="7035686" y="4573068"/>
            <a:ext cx="513778" cy="487800"/>
          </a:xfrm>
          <a:prstGeom prst="rect">
            <a:avLst/>
          </a:prstGeom>
        </p:spPr>
      </p:pic>
      <p:sp>
        <p:nvSpPr>
          <p:cNvPr id="41" name="Oval 3" descr="Sand"/>
          <p:cNvSpPr>
            <a:spLocks noChangeAspect="1" noChangeArrowheads="1"/>
          </p:cNvSpPr>
          <p:nvPr/>
        </p:nvSpPr>
        <p:spPr bwMode="auto">
          <a:xfrm flipH="1" flipV="1">
            <a:off x="6390640" y="4992923"/>
            <a:ext cx="811866" cy="811866"/>
          </a:xfrm>
          <a:prstGeom prst="ellipse">
            <a:avLst/>
          </a:prstGeom>
          <a:blipFill rotWithShape="1">
            <a:blip r:embed="rId11"/>
            <a:tile tx="0" ty="0" sx="100000" sy="100000" flip="none" algn="tl"/>
          </a:blipFill>
          <a:ln w="12700">
            <a:solidFill>
              <a:srgbClr val="006600"/>
            </a:solidFill>
            <a:round/>
            <a:headEnd/>
            <a:tailEnd/>
          </a:ln>
        </p:spPr>
        <p:txBody>
          <a:bodyPr wrap="none" lIns="91435" rIns="91435" anchor="ctr">
            <a:prstTxWarp prst="textNoShape">
              <a:avLst/>
            </a:prstTxWarp>
          </a:bodyPr>
          <a:lstStyle/>
          <a:p>
            <a:endParaRPr lang="en-US"/>
          </a:p>
        </p:txBody>
      </p:sp>
      <p:sp>
        <p:nvSpPr>
          <p:cNvPr id="42" name="AutoShape 24"/>
          <p:cNvSpPr>
            <a:spLocks noChangeAspect="1" noChangeArrowheads="1"/>
          </p:cNvSpPr>
          <p:nvPr/>
        </p:nvSpPr>
        <p:spPr bwMode="auto">
          <a:xfrm>
            <a:off x="5141628" y="4803003"/>
            <a:ext cx="1019874" cy="429398"/>
          </a:xfrm>
          <a:prstGeom prst="wedgeRoundRectCallout">
            <a:avLst>
              <a:gd name="adj1" fmla="val 81730"/>
              <a:gd name="adj2" fmla="val 42705"/>
              <a:gd name="adj3" fmla="val 16667"/>
            </a:avLst>
          </a:prstGeom>
          <a:solidFill>
            <a:schemeClr val="bg1"/>
          </a:solidFill>
          <a:ln w="12700">
            <a:solidFill>
              <a:schemeClr val="tx1"/>
            </a:solidFill>
            <a:miter lim="800000"/>
            <a:headEnd type="none" w="sm" len="sm"/>
            <a:tailEnd type="none" w="sm" len="sm"/>
          </a:ln>
          <a:effectLst/>
        </p:spPr>
        <p:txBody>
          <a:bodyPr wrap="none" lIns="82295" tIns="41145" rIns="82295" bIns="41145" anchor="ctr">
            <a:prstTxWarp prst="textNoShape">
              <a:avLst/>
            </a:prstTxWarp>
          </a:bodyPr>
          <a:lstStyle/>
          <a:p>
            <a:pPr algn="ctr" defTabSz="822276" eaLnBrk="0" hangingPunct="0">
              <a:defRPr/>
            </a:pPr>
            <a:r>
              <a:rPr lang="en-AU" sz="1400" b="1" dirty="0" smtClean="0">
                <a:cs typeface="Times New Roman"/>
              </a:rPr>
              <a:t>eROSITA/</a:t>
            </a:r>
          </a:p>
          <a:p>
            <a:pPr algn="ctr" defTabSz="822276" eaLnBrk="0" hangingPunct="0">
              <a:defRPr/>
            </a:pPr>
            <a:r>
              <a:rPr lang="en-AU" sz="1400" b="1" dirty="0" err="1" smtClean="0">
                <a:cs typeface="Times New Roman"/>
              </a:rPr>
              <a:t>Xrays</a:t>
            </a:r>
            <a:endParaRPr lang="en-AU" sz="1400" dirty="0">
              <a:cs typeface="Times New Roman"/>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7646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dissolve">
                                      <p:cBhvr>
                                        <p:cTn id="9" dur="500"/>
                                        <p:tgtEl>
                                          <p:spTgt spid="27"/>
                                        </p:tgtEl>
                                      </p:cBhvr>
                                    </p:animEffect>
                                  </p:childTnLst>
                                </p:cTn>
                              </p:par>
                              <p:par>
                                <p:cTn id="10" presetID="9"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par>
                                <p:cTn id="13" presetID="9"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dissolve">
                                      <p:cBhvr>
                                        <p:cTn id="15" dur="500"/>
                                        <p:tgtEl>
                                          <p:spTgt spid="2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dissolv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childTnLst>
                                </p:cTn>
                              </p:par>
                              <p:par>
                                <p:cTn id="23" presetID="9"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ssolve">
                                      <p:cBhvr>
                                        <p:cTn id="25" dur="500"/>
                                        <p:tgtEl>
                                          <p:spTgt spid="1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dissolve">
                                      <p:cBhvr>
                                        <p:cTn id="28" dur="500"/>
                                        <p:tgtEl>
                                          <p:spTgt spid="37"/>
                                        </p:tgtEl>
                                      </p:cBhvr>
                                    </p:animEffect>
                                  </p:childTnLst>
                                </p:cTn>
                              </p:par>
                              <p:par>
                                <p:cTn id="29" presetID="9"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dissolv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xEl>
                                              <p:pRg st="2" end="2"/>
                                            </p:txEl>
                                          </p:spTgt>
                                        </p:tgtEl>
                                        <p:attrNameLst>
                                          <p:attrName>style.visibility</p:attrName>
                                        </p:attrNameLst>
                                      </p:cBhvr>
                                      <p:to>
                                        <p:strVal val="visible"/>
                                      </p:to>
                                    </p:set>
                                  </p:childTnLst>
                                </p:cTn>
                              </p:par>
                              <p:par>
                                <p:cTn id="36" presetID="9"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dissolve">
                                      <p:cBhvr>
                                        <p:cTn id="38" dur="500"/>
                                        <p:tgtEl>
                                          <p:spTgt spid="3"/>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dissolve">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4">
                                            <p:txEl>
                                              <p:pRg st="4" end="4"/>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4">
                                            <p:txEl>
                                              <p:pRg st="6" end="6"/>
                                            </p:txEl>
                                          </p:spTgt>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4">
                                            <p:txEl>
                                              <p:pRg st="8" end="8"/>
                                            </p:tx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4">
                                            <p:txEl>
                                              <p:pRg st="9" end="9"/>
                                            </p:txEl>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dissolve">
                                      <p:cBhvr>
                                        <p:cTn id="58" dur="500"/>
                                        <p:tgtEl>
                                          <p:spTgt spid="56"/>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dissolve">
                                      <p:cBhvr>
                                        <p:cTn id="61" dur="500"/>
                                        <p:tgtEl>
                                          <p:spTgt spid="54"/>
                                        </p:tgtEl>
                                      </p:cBhvr>
                                    </p:animEffect>
                                  </p:childTnLst>
                                </p:cTn>
                              </p:par>
                              <p:par>
                                <p:cTn id="62" presetID="9" presetClass="entr" presetSubtype="0" fill="hold" nodeType="with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dissolve">
                                      <p:cBhvr>
                                        <p:cTn id="64" dur="5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dissolve">
                                      <p:cBhvr>
                                        <p:cTn id="69" dur="500"/>
                                        <p:tgtEl>
                                          <p:spTgt spid="41"/>
                                        </p:tgtEl>
                                      </p:cBhvr>
                                    </p:animEffect>
                                  </p:childTnLst>
                                </p:cTn>
                              </p:par>
                              <p:par>
                                <p:cTn id="70" presetID="9" presetClass="entr" presetSubtype="0" fill="hold"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dissolve">
                                      <p:cBhvr>
                                        <p:cTn id="72" dur="500"/>
                                        <p:tgtEl>
                                          <p:spTgt spid="42"/>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dissolve">
                                      <p:cBhvr>
                                        <p:cTn id="77" dur="500"/>
                                        <p:tgtEl>
                                          <p:spTgt spid="46"/>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55"/>
                                        </p:tgtEl>
                                        <p:attrNameLst>
                                          <p:attrName>style.visibility</p:attrName>
                                        </p:attrNameLst>
                                      </p:cBhvr>
                                      <p:to>
                                        <p:strVal val="visible"/>
                                      </p:to>
                                    </p:set>
                                    <p:animEffect transition="in" filter="dissolve">
                                      <p:cBhvr>
                                        <p:cTn id="80" dur="500"/>
                                        <p:tgtEl>
                                          <p:spTgt spid="55"/>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dissolve">
                                      <p:cBhvr>
                                        <p:cTn id="85" dur="1000"/>
                                        <p:tgtEl>
                                          <p:spTgt spid="45"/>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60"/>
                                        </p:tgtEl>
                                        <p:attrNameLst>
                                          <p:attrName>style.visibility</p:attrName>
                                        </p:attrNameLst>
                                      </p:cBhvr>
                                      <p:to>
                                        <p:strVal val="visible"/>
                                      </p:to>
                                    </p:set>
                                    <p:animEffect transition="in" filter="dissolve">
                                      <p:cBhvr>
                                        <p:cTn id="88" dur="500"/>
                                        <p:tgtEl>
                                          <p:spTgt spid="60"/>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dissolve">
                                      <p:cBhvr>
                                        <p:cTn id="93" dur="500"/>
                                        <p:tgtEl>
                                          <p:spTgt spid="32"/>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dissolve">
                                      <p:cBhvr>
                                        <p:cTn id="9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14" grpId="0" build="allAtOnce"/>
      <p:bldP spid="32" grpId="0" animBg="1"/>
      <p:bldP spid="33" grpId="0" animBg="1"/>
      <p:bldP spid="45" grpId="0" animBg="1"/>
      <p:bldP spid="46" grpId="0" animBg="1"/>
      <p:bldP spid="54" grpId="0" animBg="1"/>
      <p:bldP spid="55" grpId="0" animBg="1"/>
      <p:bldP spid="60" grpId="0" animBg="1"/>
      <p:bldP spid="36" grpId="0"/>
      <p:bldP spid="41" grpId="0" animBg="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9426" name="Rectangle 2"/>
          <p:cNvSpPr>
            <a:spLocks noGrp="1" noChangeArrowheads="1"/>
          </p:cNvSpPr>
          <p:nvPr>
            <p:ph type="title" idx="4294967295"/>
          </p:nvPr>
        </p:nvSpPr>
        <p:spPr>
          <a:xfrm>
            <a:off x="1143000" y="228600"/>
            <a:ext cx="6858000" cy="552450"/>
          </a:xfrm>
        </p:spPr>
        <p:txBody>
          <a:bodyPr>
            <a:noAutofit/>
          </a:bodyPr>
          <a:lstStyle/>
          <a:p>
            <a:r>
              <a:rPr lang="en-AU" sz="3400" u="sng" dirty="0">
                <a:latin typeface="Georgia" charset="0"/>
              </a:rPr>
              <a:t>Major radio (1.4 GHz) surveys</a:t>
            </a:r>
            <a:endParaRPr lang="en-AU" sz="3400" dirty="0"/>
          </a:p>
        </p:txBody>
      </p:sp>
      <p:sp>
        <p:nvSpPr>
          <p:cNvPr id="359427" name="Text Box 3"/>
          <p:cNvSpPr txBox="1">
            <a:spLocks noChangeArrowheads="1"/>
          </p:cNvSpPr>
          <p:nvPr/>
        </p:nvSpPr>
        <p:spPr bwMode="auto">
          <a:xfrm>
            <a:off x="60325" y="5864225"/>
            <a:ext cx="169863" cy="519113"/>
          </a:xfrm>
          <a:prstGeom prst="rect">
            <a:avLst/>
          </a:prstGeom>
          <a:noFill/>
          <a:ln w="9525">
            <a:noFill/>
            <a:miter lim="800000"/>
            <a:headEnd/>
            <a:tailEnd/>
          </a:ln>
        </p:spPr>
        <p:txBody>
          <a:bodyPr wrap="none">
            <a:prstTxWarp prst="textNoShape">
              <a:avLst/>
            </a:prstTxWarp>
            <a:spAutoFit/>
          </a:bodyPr>
          <a:lstStyle/>
          <a:p>
            <a:pPr eaLnBrk="0" hangingPunct="0">
              <a:spcBef>
                <a:spcPct val="0"/>
              </a:spcBef>
              <a:spcAft>
                <a:spcPct val="0"/>
              </a:spcAft>
              <a:buClrTx/>
              <a:buSzTx/>
              <a:buFontTx/>
              <a:buNone/>
            </a:pPr>
            <a:endParaRPr lang="en-AU" sz="2800">
              <a:solidFill>
                <a:schemeClr val="tx1"/>
              </a:solidFill>
              <a:latin typeface="Comic Sans MS" charset="0"/>
            </a:endParaRPr>
          </a:p>
        </p:txBody>
      </p:sp>
      <p:pic>
        <p:nvPicPr>
          <p:cNvPr id="359428" name="Picture 4"/>
          <p:cNvPicPr>
            <a:picLocks noChangeAspect="1" noChangeArrowheads="1"/>
          </p:cNvPicPr>
          <p:nvPr/>
        </p:nvPicPr>
        <p:blipFill>
          <a:blip r:embed="rId3"/>
          <a:srcRect/>
          <a:stretch>
            <a:fillRect/>
          </a:stretch>
        </p:blipFill>
        <p:spPr bwMode="auto">
          <a:xfrm>
            <a:off x="1609725" y="1228725"/>
            <a:ext cx="5467350" cy="5467350"/>
          </a:xfrm>
          <a:prstGeom prst="rect">
            <a:avLst/>
          </a:prstGeom>
          <a:noFill/>
          <a:ln w="9525">
            <a:noFill/>
            <a:miter lim="800000"/>
            <a:headEnd/>
            <a:tailEnd/>
          </a:ln>
        </p:spPr>
      </p:pic>
      <p:sp>
        <p:nvSpPr>
          <p:cNvPr id="359429" name="Text Box 5"/>
          <p:cNvSpPr txBox="1">
            <a:spLocks noChangeArrowheads="1"/>
          </p:cNvSpPr>
          <p:nvPr/>
        </p:nvSpPr>
        <p:spPr bwMode="auto">
          <a:xfrm>
            <a:off x="2470150" y="6415088"/>
            <a:ext cx="4062413" cy="366712"/>
          </a:xfrm>
          <a:prstGeom prst="rect">
            <a:avLst/>
          </a:prstGeom>
          <a:noFill/>
          <a:ln w="9525">
            <a:noFill/>
            <a:miter lim="800000"/>
            <a:headEnd/>
            <a:tailEnd/>
          </a:ln>
        </p:spPr>
        <p:txBody>
          <a:bodyPr wrap="none">
            <a:prstTxWarp prst="textNoShape">
              <a:avLst/>
            </a:prstTxWarp>
            <a:spAutoFit/>
          </a:bodyPr>
          <a:lstStyle/>
          <a:p>
            <a:pPr>
              <a:spcBef>
                <a:spcPct val="0"/>
              </a:spcBef>
              <a:spcAft>
                <a:spcPct val="0"/>
              </a:spcAft>
              <a:buClrTx/>
              <a:buSzTx/>
              <a:buFontTx/>
              <a:buNone/>
            </a:pPr>
            <a:r>
              <a:rPr lang="en-AU" sz="1800">
                <a:solidFill>
                  <a:srgbClr val="3333CC"/>
                </a:solidFill>
              </a:rPr>
              <a:t>Diagram courtesy of Isabella Prandoni</a:t>
            </a:r>
          </a:p>
        </p:txBody>
      </p:sp>
      <p:sp>
        <p:nvSpPr>
          <p:cNvPr id="359430" name="Line 7"/>
          <p:cNvSpPr>
            <a:spLocks noChangeShapeType="1"/>
          </p:cNvSpPr>
          <p:nvPr/>
        </p:nvSpPr>
        <p:spPr bwMode="auto">
          <a:xfrm flipV="1">
            <a:off x="3165475" y="1590675"/>
            <a:ext cx="3143250" cy="4210050"/>
          </a:xfrm>
          <a:prstGeom prst="line">
            <a:avLst/>
          </a:prstGeom>
          <a:noFill/>
          <a:ln w="38100">
            <a:solidFill>
              <a:srgbClr val="3333CC"/>
            </a:solidFill>
            <a:prstDash val="dash"/>
            <a:round/>
            <a:headEnd/>
            <a:tailEnd/>
          </a:ln>
        </p:spPr>
        <p:txBody>
          <a:bodyPr>
            <a:prstTxWarp prst="textNoShape">
              <a:avLst/>
            </a:prstTxWarp>
          </a:bodyPr>
          <a:lstStyle/>
          <a:p>
            <a:endParaRPr lang="en-US"/>
          </a:p>
        </p:txBody>
      </p:sp>
      <p:sp>
        <p:nvSpPr>
          <p:cNvPr id="359431" name="Text Box 8"/>
          <p:cNvSpPr txBox="1">
            <a:spLocks noChangeArrowheads="1"/>
          </p:cNvSpPr>
          <p:nvPr/>
        </p:nvSpPr>
        <p:spPr bwMode="auto">
          <a:xfrm rot="-3196822">
            <a:off x="2332038" y="3686175"/>
            <a:ext cx="4008437" cy="366713"/>
          </a:xfrm>
          <a:prstGeom prst="rect">
            <a:avLst/>
          </a:prstGeom>
          <a:noFill/>
          <a:ln w="9525">
            <a:noFill/>
            <a:miter lim="800000"/>
            <a:headEnd/>
            <a:tailEnd/>
          </a:ln>
        </p:spPr>
        <p:txBody>
          <a:bodyPr wrap="none">
            <a:prstTxWarp prst="textNoShape">
              <a:avLst/>
            </a:prstTxWarp>
            <a:spAutoFit/>
          </a:bodyPr>
          <a:lstStyle/>
          <a:p>
            <a:pPr>
              <a:spcBef>
                <a:spcPct val="0"/>
              </a:spcBef>
              <a:spcAft>
                <a:spcPct val="0"/>
              </a:spcAft>
              <a:buClrTx/>
              <a:buSzTx/>
              <a:buFontTx/>
              <a:buNone/>
            </a:pPr>
            <a:r>
              <a:rPr lang="en-AU" sz="1800">
                <a:solidFill>
                  <a:srgbClr val="3333CC"/>
                </a:solidFill>
                <a:latin typeface="Arial" charset="0"/>
              </a:rPr>
              <a:t>Limit of conventional radio-telescopes</a:t>
            </a:r>
          </a:p>
        </p:txBody>
      </p:sp>
      <p:sp>
        <p:nvSpPr>
          <p:cNvPr id="359432" name="Oval 10"/>
          <p:cNvSpPr>
            <a:spLocks noChangeArrowheads="1"/>
          </p:cNvSpPr>
          <p:nvPr/>
        </p:nvSpPr>
        <p:spPr bwMode="auto">
          <a:xfrm rot="2273044">
            <a:off x="3398838" y="1104900"/>
            <a:ext cx="838200" cy="3514725"/>
          </a:xfrm>
          <a:prstGeom prst="ellipse">
            <a:avLst/>
          </a:prstGeom>
          <a:noFill/>
          <a:ln w="38100">
            <a:solidFill>
              <a:srgbClr val="3333CC"/>
            </a:solidFill>
            <a:prstDash val="dash"/>
            <a:round/>
            <a:headEnd/>
            <a:tailEnd/>
          </a:ln>
        </p:spPr>
        <p:txBody>
          <a:bodyPr wrap="none" anchor="ctr">
            <a:prstTxWarp prst="textNoShape">
              <a:avLst/>
            </a:prstTxWarp>
          </a:bodyPr>
          <a:lstStyle/>
          <a:p>
            <a:pPr eaLnBrk="0" hangingPunct="0">
              <a:spcBef>
                <a:spcPct val="0"/>
              </a:spcBef>
              <a:spcAft>
                <a:spcPct val="0"/>
              </a:spcAft>
              <a:buClrTx/>
              <a:buSzTx/>
              <a:buFontTx/>
              <a:buNone/>
            </a:pPr>
            <a:endParaRPr lang="en-US" sz="3600">
              <a:solidFill>
                <a:schemeClr val="folHlink"/>
              </a:solidFill>
              <a:latin typeface="Times New Roman" charset="0"/>
            </a:endParaRPr>
          </a:p>
        </p:txBody>
      </p:sp>
      <p:sp>
        <p:nvSpPr>
          <p:cNvPr id="359433" name="Text Box 12"/>
          <p:cNvSpPr txBox="1">
            <a:spLocks noChangeArrowheads="1"/>
          </p:cNvSpPr>
          <p:nvPr/>
        </p:nvSpPr>
        <p:spPr bwMode="auto">
          <a:xfrm rot="-3144750">
            <a:off x="2230438" y="2493962"/>
            <a:ext cx="1836738" cy="366713"/>
          </a:xfrm>
          <a:prstGeom prst="rect">
            <a:avLst/>
          </a:prstGeom>
          <a:noFill/>
          <a:ln w="9525">
            <a:noFill/>
            <a:miter lim="800000"/>
            <a:headEnd/>
            <a:tailEnd/>
          </a:ln>
        </p:spPr>
        <p:txBody>
          <a:bodyPr wrap="none">
            <a:prstTxWarp prst="textNoShape">
              <a:avLst/>
            </a:prstTxWarp>
            <a:spAutoFit/>
          </a:bodyPr>
          <a:lstStyle/>
          <a:p>
            <a:pPr>
              <a:spcBef>
                <a:spcPct val="0"/>
              </a:spcBef>
              <a:spcAft>
                <a:spcPct val="0"/>
              </a:spcAft>
              <a:buClrTx/>
              <a:buSzTx/>
              <a:buFontTx/>
              <a:buNone/>
            </a:pPr>
            <a:r>
              <a:rPr lang="en-AU" sz="1800">
                <a:solidFill>
                  <a:srgbClr val="3333CC"/>
                </a:solidFill>
                <a:latin typeface="Arial" charset="0"/>
              </a:rPr>
              <a:t>SKA pathfinders</a:t>
            </a:r>
          </a:p>
        </p:txBody>
      </p:sp>
      <p:cxnSp>
        <p:nvCxnSpPr>
          <p:cNvPr id="16" name="Straight Connector 15"/>
          <p:cNvCxnSpPr/>
          <p:nvPr/>
        </p:nvCxnSpPr>
        <p:spPr bwMode="auto">
          <a:xfrm rot="5400000" flipH="1" flipV="1">
            <a:off x="4724400" y="4229100"/>
            <a:ext cx="1588" cy="1588"/>
          </a:xfrm>
          <a:prstGeom prst="line">
            <a:avLst/>
          </a:prstGeom>
          <a:solidFill>
            <a:schemeClr val="accent1"/>
          </a:solidFill>
          <a:ln w="76200" cap="flat" cmpd="sng" algn="ctr">
            <a:solidFill>
              <a:schemeClr val="bg1">
                <a:lumMod val="60000"/>
                <a:lumOff val="40000"/>
              </a:schemeClr>
            </a:solidFill>
            <a:prstDash val="solid"/>
            <a:round/>
            <a:headEnd type="none" w="med" len="med"/>
            <a:tailEnd type="none" w="med" len="med"/>
          </a:ln>
          <a:effectLst/>
        </p:spPr>
      </p:cxnSp>
      <p:cxnSp>
        <p:nvCxnSpPr>
          <p:cNvPr id="359435" name="Straight Connector 18"/>
          <p:cNvCxnSpPr>
            <a:cxnSpLocks noChangeShapeType="1"/>
          </p:cNvCxnSpPr>
          <p:nvPr/>
        </p:nvCxnSpPr>
        <p:spPr bwMode="auto">
          <a:xfrm>
            <a:off x="4275138" y="4229100"/>
            <a:ext cx="500062" cy="1588"/>
          </a:xfrm>
          <a:prstGeom prst="line">
            <a:avLst/>
          </a:prstGeom>
          <a:noFill/>
          <a:ln w="76200">
            <a:solidFill>
              <a:srgbClr val="0A0AFF"/>
            </a:solidFill>
            <a:round/>
            <a:headEnd/>
            <a:tailEnd/>
          </a:ln>
        </p:spPr>
      </p:cxnSp>
      <p:sp>
        <p:nvSpPr>
          <p:cNvPr id="359436" name="AutoShape 12"/>
          <p:cNvSpPr>
            <a:spLocks noChangeArrowheads="1"/>
          </p:cNvSpPr>
          <p:nvPr/>
        </p:nvSpPr>
        <p:spPr bwMode="auto">
          <a:xfrm>
            <a:off x="4572000" y="1752600"/>
            <a:ext cx="255588" cy="304800"/>
          </a:xfrm>
          <a:prstGeom prst="star5">
            <a:avLst/>
          </a:prstGeom>
          <a:solidFill>
            <a:schemeClr val="accent1"/>
          </a:solidFill>
          <a:ln w="9525">
            <a:noFill/>
            <a:miter lim="800000"/>
            <a:headEnd/>
            <a:tailEnd/>
          </a:ln>
          <a:effectLst/>
        </p:spPr>
        <p:txBody>
          <a:bodyPr wrap="none" anchor="ctr">
            <a:prstTxWarp prst="textNoShape">
              <a:avLst/>
            </a:prstTxWarp>
          </a:bodyPr>
          <a:lstStyle/>
          <a:p>
            <a:endParaRPr lang="en-US"/>
          </a:p>
        </p:txBody>
      </p:sp>
      <p:sp>
        <p:nvSpPr>
          <p:cNvPr id="359437" name="Text Box 13"/>
          <p:cNvSpPr txBox="1">
            <a:spLocks noChangeArrowheads="1"/>
          </p:cNvSpPr>
          <p:nvPr/>
        </p:nvSpPr>
        <p:spPr bwMode="auto">
          <a:xfrm>
            <a:off x="3938588" y="2057400"/>
            <a:ext cx="1885950" cy="274638"/>
          </a:xfrm>
          <a:prstGeom prst="rect">
            <a:avLst/>
          </a:prstGeom>
          <a:noFill/>
          <a:ln w="9525">
            <a:noFill/>
            <a:miter lim="800000"/>
            <a:headEnd/>
            <a:tailEnd/>
          </a:ln>
          <a:effectLst/>
        </p:spPr>
        <p:txBody>
          <a:bodyPr wrap="none">
            <a:prstTxWarp prst="textNoShape">
              <a:avLst/>
            </a:prstTxWarp>
            <a:spAutoFit/>
          </a:bodyPr>
          <a:lstStyle/>
          <a:p>
            <a:pPr eaLnBrk="0" hangingPunct="0">
              <a:spcBef>
                <a:spcPct val="0"/>
              </a:spcBef>
              <a:spcAft>
                <a:spcPct val="0"/>
              </a:spcAft>
              <a:buClrTx/>
              <a:buSzTx/>
              <a:buFontTx/>
              <a:buNone/>
            </a:pPr>
            <a:r>
              <a:rPr lang="en-GB" sz="1200" b="1">
                <a:solidFill>
                  <a:schemeClr val="accent1"/>
                </a:solidFill>
                <a:latin typeface="Optima" charset="0"/>
              </a:rPr>
              <a:t>LOFAR tier 1 (for </a:t>
            </a:r>
            <a:r>
              <a:rPr lang="en-GB" sz="1200" b="1">
                <a:solidFill>
                  <a:schemeClr val="accent1"/>
                </a:solidFill>
                <a:latin typeface="Optima" charset="0"/>
                <a:sym typeface="Symbol" charset="2"/>
              </a:rPr>
              <a:t></a:t>
            </a:r>
            <a:r>
              <a:rPr lang="en-GB" sz="1200" b="1">
                <a:solidFill>
                  <a:schemeClr val="accent1"/>
                </a:solidFill>
                <a:latin typeface="Optima" charset="0"/>
              </a:rPr>
              <a:t>=-0.7)</a:t>
            </a:r>
          </a:p>
        </p:txBody>
      </p:sp>
      <p:sp>
        <p:nvSpPr>
          <p:cNvPr id="359438" name="AutoShape 14"/>
          <p:cNvSpPr>
            <a:spLocks noChangeArrowheads="1"/>
          </p:cNvSpPr>
          <p:nvPr/>
        </p:nvSpPr>
        <p:spPr bwMode="auto">
          <a:xfrm>
            <a:off x="3727450" y="2819400"/>
            <a:ext cx="255588" cy="304800"/>
          </a:xfrm>
          <a:prstGeom prst="star5">
            <a:avLst/>
          </a:prstGeom>
          <a:solidFill>
            <a:schemeClr val="accent1"/>
          </a:solidFill>
          <a:ln w="9525">
            <a:noFill/>
            <a:miter lim="800000"/>
            <a:headEnd/>
            <a:tailEnd/>
          </a:ln>
          <a:effectLst/>
        </p:spPr>
        <p:txBody>
          <a:bodyPr wrap="none" anchor="ctr">
            <a:prstTxWarp prst="textNoShape">
              <a:avLst/>
            </a:prstTxWarp>
          </a:bodyPr>
          <a:lstStyle/>
          <a:p>
            <a:endParaRPr lang="en-US"/>
          </a:p>
        </p:txBody>
      </p:sp>
      <p:sp>
        <p:nvSpPr>
          <p:cNvPr id="359439" name="Text Box 15"/>
          <p:cNvSpPr txBox="1">
            <a:spLocks noChangeArrowheads="1"/>
          </p:cNvSpPr>
          <p:nvPr/>
        </p:nvSpPr>
        <p:spPr bwMode="auto">
          <a:xfrm>
            <a:off x="3095625" y="3124200"/>
            <a:ext cx="1885950" cy="274638"/>
          </a:xfrm>
          <a:prstGeom prst="rect">
            <a:avLst/>
          </a:prstGeom>
          <a:noFill/>
          <a:ln w="9525">
            <a:noFill/>
            <a:miter lim="800000"/>
            <a:headEnd/>
            <a:tailEnd/>
          </a:ln>
          <a:effectLst/>
        </p:spPr>
        <p:txBody>
          <a:bodyPr wrap="none">
            <a:prstTxWarp prst="textNoShape">
              <a:avLst/>
            </a:prstTxWarp>
            <a:spAutoFit/>
          </a:bodyPr>
          <a:lstStyle/>
          <a:p>
            <a:pPr eaLnBrk="0" hangingPunct="0">
              <a:spcBef>
                <a:spcPct val="0"/>
              </a:spcBef>
              <a:spcAft>
                <a:spcPct val="0"/>
              </a:spcAft>
              <a:buClrTx/>
              <a:buSzTx/>
              <a:buFontTx/>
              <a:buNone/>
            </a:pPr>
            <a:r>
              <a:rPr lang="en-GB" sz="1200" b="1">
                <a:solidFill>
                  <a:schemeClr val="accent1"/>
                </a:solidFill>
                <a:latin typeface="Optima" charset="0"/>
              </a:rPr>
              <a:t>LOFAR tier 2 (for </a:t>
            </a:r>
            <a:r>
              <a:rPr lang="en-GB" sz="1200" b="1">
                <a:solidFill>
                  <a:schemeClr val="accent1"/>
                </a:solidFill>
                <a:latin typeface="Optima" charset="0"/>
                <a:sym typeface="Symbol" charset="2"/>
              </a:rPr>
              <a:t></a:t>
            </a:r>
            <a:r>
              <a:rPr lang="en-GB" sz="1200" b="1">
                <a:solidFill>
                  <a:schemeClr val="accent1"/>
                </a:solidFill>
                <a:latin typeface="Optima" charset="0"/>
              </a:rPr>
              <a:t>=-0.7)</a:t>
            </a:r>
          </a:p>
        </p:txBody>
      </p:sp>
      <p:sp>
        <p:nvSpPr>
          <p:cNvPr id="359440" name="AutoShape 16"/>
          <p:cNvSpPr>
            <a:spLocks noChangeArrowheads="1"/>
          </p:cNvSpPr>
          <p:nvPr/>
        </p:nvSpPr>
        <p:spPr bwMode="auto">
          <a:xfrm>
            <a:off x="3095625" y="3429000"/>
            <a:ext cx="254000" cy="304800"/>
          </a:xfrm>
          <a:prstGeom prst="star5">
            <a:avLst/>
          </a:prstGeom>
          <a:solidFill>
            <a:schemeClr val="accent1"/>
          </a:solidFill>
          <a:ln w="9525">
            <a:noFill/>
            <a:miter lim="800000"/>
            <a:headEnd/>
            <a:tailEnd/>
          </a:ln>
          <a:effectLst/>
        </p:spPr>
        <p:txBody>
          <a:bodyPr wrap="none" anchor="ctr">
            <a:prstTxWarp prst="textNoShape">
              <a:avLst/>
            </a:prstTxWarp>
          </a:bodyPr>
          <a:lstStyle/>
          <a:p>
            <a:endParaRPr lang="en-US"/>
          </a:p>
        </p:txBody>
      </p:sp>
      <p:sp>
        <p:nvSpPr>
          <p:cNvPr id="359441" name="Text Box 17"/>
          <p:cNvSpPr txBox="1">
            <a:spLocks noChangeArrowheads="1"/>
          </p:cNvSpPr>
          <p:nvPr/>
        </p:nvSpPr>
        <p:spPr bwMode="auto">
          <a:xfrm>
            <a:off x="2462213" y="3733800"/>
            <a:ext cx="1885950" cy="274638"/>
          </a:xfrm>
          <a:prstGeom prst="rect">
            <a:avLst/>
          </a:prstGeom>
          <a:noFill/>
          <a:ln w="9525">
            <a:noFill/>
            <a:miter lim="800000"/>
            <a:headEnd/>
            <a:tailEnd/>
          </a:ln>
          <a:effectLst/>
        </p:spPr>
        <p:txBody>
          <a:bodyPr wrap="none">
            <a:prstTxWarp prst="textNoShape">
              <a:avLst/>
            </a:prstTxWarp>
            <a:spAutoFit/>
          </a:bodyPr>
          <a:lstStyle/>
          <a:p>
            <a:pPr eaLnBrk="0" hangingPunct="0">
              <a:spcBef>
                <a:spcPct val="0"/>
              </a:spcBef>
              <a:spcAft>
                <a:spcPct val="0"/>
              </a:spcAft>
              <a:buClrTx/>
              <a:buSzTx/>
              <a:buFontTx/>
              <a:buNone/>
            </a:pPr>
            <a:r>
              <a:rPr lang="en-GB" sz="1200" b="1">
                <a:solidFill>
                  <a:schemeClr val="accent1"/>
                </a:solidFill>
                <a:latin typeface="Optima" charset="0"/>
              </a:rPr>
              <a:t>LOFAR tier 3 (for </a:t>
            </a:r>
            <a:r>
              <a:rPr lang="en-GB" sz="1200" b="1">
                <a:solidFill>
                  <a:schemeClr val="accent1"/>
                </a:solidFill>
                <a:latin typeface="Optima" charset="0"/>
                <a:sym typeface="Symbol" charset="2"/>
              </a:rPr>
              <a:t></a:t>
            </a:r>
            <a:r>
              <a:rPr lang="en-GB" sz="1200" b="1">
                <a:solidFill>
                  <a:schemeClr val="accent1"/>
                </a:solidFill>
                <a:latin typeface="Optima" charset="0"/>
              </a:rPr>
              <a:t>=-0.7)</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adio_facilities_5.png"/>
          <p:cNvPicPr>
            <a:picLocks noChangeAspect="1"/>
          </p:cNvPicPr>
          <p:nvPr/>
        </p:nvPicPr>
        <p:blipFill>
          <a:blip r:embed="rId2"/>
          <a:stretch>
            <a:fillRect/>
          </a:stretch>
        </p:blipFill>
        <p:spPr>
          <a:xfrm>
            <a:off x="5000" y="0"/>
            <a:ext cx="9133999"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a:srcRect/>
          <a:stretch>
            <a:fillRect/>
          </a:stretch>
        </p:blipFill>
        <p:spPr bwMode="auto">
          <a:xfrm>
            <a:off x="-546100" y="1588"/>
            <a:ext cx="10323513" cy="7480300"/>
          </a:xfrm>
          <a:prstGeom prst="rect">
            <a:avLst/>
          </a:prstGeom>
          <a:noFill/>
          <a:ln w="12700" cap="flat">
            <a:noFill/>
            <a:round/>
            <a:headEnd/>
            <a:tailEnd/>
          </a:ln>
        </p:spPr>
      </p:pic>
      <p:sp>
        <p:nvSpPr>
          <p:cNvPr id="29698" name="Rectangle 2"/>
          <p:cNvSpPr>
            <a:spLocks/>
          </p:cNvSpPr>
          <p:nvPr/>
        </p:nvSpPr>
        <p:spPr bwMode="auto">
          <a:xfrm>
            <a:off x="228600" y="317500"/>
            <a:ext cx="4330700" cy="673100"/>
          </a:xfrm>
          <a:prstGeom prst="rect">
            <a:avLst/>
          </a:prstGeom>
          <a:solidFill>
            <a:srgbClr val="000000">
              <a:alpha val="48000"/>
            </a:srgbClr>
          </a:solidFill>
          <a:ln w="12700" cap="flat">
            <a:noFill/>
            <a:round/>
            <a:headEnd type="none" w="med" len="med"/>
            <a:tailEnd type="none" w="med" len="med"/>
          </a:ln>
        </p:spPr>
        <p:txBody>
          <a:bodyPr lIns="0" tIns="0" rIns="0" bIns="0">
            <a:prstTxWarp prst="textNoShape">
              <a:avLst/>
            </a:prstTxWarp>
          </a:bodyPr>
          <a:lstStyle/>
          <a:p>
            <a:endParaRPr lang="en-US"/>
          </a:p>
        </p:txBody>
      </p:sp>
      <p:sp>
        <p:nvSpPr>
          <p:cNvPr id="29699" name="Rectangle 3"/>
          <p:cNvSpPr>
            <a:spLocks/>
          </p:cNvSpPr>
          <p:nvPr/>
        </p:nvSpPr>
        <p:spPr bwMode="auto">
          <a:xfrm>
            <a:off x="317500" y="365125"/>
            <a:ext cx="4152900" cy="558800"/>
          </a:xfrm>
          <a:prstGeom prst="rect">
            <a:avLst/>
          </a:prstGeom>
          <a:noFill/>
          <a:ln w="12700" cap="flat">
            <a:noFill/>
            <a:miter lim="800000"/>
            <a:headEnd type="none" w="med" len="med"/>
            <a:tailEnd type="none" w="med" len="med"/>
          </a:ln>
        </p:spPr>
        <p:txBody>
          <a:bodyPr lIns="0" tIns="0" rIns="40640" bIns="0" anchor="ctr">
            <a:prstTxWarp prst="textNoShape">
              <a:avLst/>
            </a:prstTxWarp>
          </a:bodyPr>
          <a:lstStyle/>
          <a:p>
            <a:pPr algn="ctr">
              <a:spcBef>
                <a:spcPts val="1200"/>
              </a:spcBef>
            </a:pPr>
            <a:r>
              <a:rPr lang="en-US" sz="3200">
                <a:solidFill>
                  <a:srgbClr val="FFFF00"/>
                </a:solidFill>
                <a:latin typeface="Times New Roman" charset="0"/>
                <a:ea typeface="Times New Roman" charset="0"/>
                <a:cs typeface="Times New Roman" charset="0"/>
                <a:sym typeface="Times New Roman" charset="0"/>
              </a:rPr>
              <a:t>The LOFAR  Telescope</a:t>
            </a:r>
          </a:p>
        </p:txBody>
      </p:sp>
    </p:spTree>
  </p:cSld>
  <p:clrMapOvr>
    <a:masterClrMapping/>
  </p:clrMapOvr>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33338"/>
            <a:ext cx="9058275" cy="1033462"/>
          </a:xfrm>
          <a:prstGeom prst="rect">
            <a:avLst/>
          </a:prstGeom>
          <a:noFill/>
          <a:ln w="9525">
            <a:noFill/>
            <a:miter lim="800000"/>
            <a:headEnd/>
            <a:tailEnd/>
          </a:ln>
          <a:effectLst/>
        </p:spPr>
        <p:txBody>
          <a:bodyPr lIns="0" tIns="0" rIns="0" bIns="0" anchor="ctr">
            <a:prstTxWarp prst="textNoShape">
              <a:avLst/>
            </a:prstTxWarp>
          </a:bodyPr>
          <a:lstStyle/>
          <a:p>
            <a:pPr marL="838200" indent="-838200" algn="ctr" defTabSz="434975">
              <a:spcBef>
                <a:spcPct val="0"/>
              </a:spcBef>
              <a:spcAft>
                <a:spcPct val="0"/>
              </a:spcAft>
              <a:buClrTx/>
              <a:buSzTx/>
              <a:buFontTx/>
              <a:buNone/>
              <a:tabLst>
                <a:tab pos="687388" algn="l"/>
                <a:tab pos="1376363" algn="l"/>
                <a:tab pos="2063750" algn="l"/>
                <a:tab pos="2751138" algn="l"/>
                <a:tab pos="3440113" algn="l"/>
                <a:tab pos="4127500" algn="l"/>
                <a:tab pos="4814888" algn="l"/>
                <a:tab pos="5503863" algn="l"/>
                <a:tab pos="6191250" algn="l"/>
                <a:tab pos="6878638" algn="l"/>
                <a:tab pos="7567613" algn="l"/>
                <a:tab pos="8255000" algn="l"/>
              </a:tabLst>
            </a:pPr>
            <a:r>
              <a:rPr lang="en-GB" sz="3200" u="sng" dirty="0">
                <a:solidFill>
                  <a:srgbClr val="184F62"/>
                </a:solidFill>
                <a:latin typeface="Georgia"/>
                <a:cs typeface="Georgia"/>
              </a:rPr>
              <a:t>AGN/galaxy evolution: anti-hierarchical growth </a:t>
            </a:r>
            <a:endParaRPr lang="en-GB" sz="3600" dirty="0">
              <a:solidFill>
                <a:srgbClr val="FFFF99"/>
              </a:solidFill>
              <a:latin typeface="Georgia"/>
              <a:cs typeface="Georgia"/>
            </a:endParaRPr>
          </a:p>
        </p:txBody>
      </p:sp>
      <p:grpSp>
        <p:nvGrpSpPr>
          <p:cNvPr id="2" name="Group 32"/>
          <p:cNvGrpSpPr>
            <a:grpSpLocks/>
          </p:cNvGrpSpPr>
          <p:nvPr/>
        </p:nvGrpSpPr>
        <p:grpSpPr bwMode="auto">
          <a:xfrm>
            <a:off x="577850" y="1122363"/>
            <a:ext cx="3841750" cy="3324225"/>
            <a:chOff x="144" y="1420"/>
            <a:chExt cx="2565" cy="2334"/>
          </a:xfrm>
        </p:grpSpPr>
        <p:pic>
          <p:nvPicPr>
            <p:cNvPr id="114718" name="Picture 30" descr="zev_growth_008_masses"/>
            <p:cNvPicPr>
              <a:picLocks noChangeAspect="1" noChangeArrowheads="1"/>
            </p:cNvPicPr>
            <p:nvPr/>
          </p:nvPicPr>
          <p:blipFill>
            <a:blip r:embed="rId3"/>
            <a:srcRect/>
            <a:stretch>
              <a:fillRect/>
            </a:stretch>
          </p:blipFill>
          <p:spPr bwMode="auto">
            <a:xfrm>
              <a:off x="144" y="1440"/>
              <a:ext cx="2496" cy="2314"/>
            </a:xfrm>
            <a:prstGeom prst="rect">
              <a:avLst/>
            </a:prstGeom>
            <a:noFill/>
          </p:spPr>
        </p:pic>
        <p:sp>
          <p:nvSpPr>
            <p:cNvPr id="114707" name="Rectangle 19"/>
            <p:cNvSpPr>
              <a:spLocks noChangeArrowheads="1"/>
            </p:cNvSpPr>
            <p:nvPr/>
          </p:nvSpPr>
          <p:spPr bwMode="auto">
            <a:xfrm rot="-5400000">
              <a:off x="2074" y="2186"/>
              <a:ext cx="1108" cy="163"/>
            </a:xfrm>
            <a:prstGeom prst="rect">
              <a:avLst/>
            </a:prstGeom>
            <a:noFill/>
            <a:ln w="9525">
              <a:noFill/>
              <a:miter lim="800000"/>
              <a:headEnd/>
              <a:tailEnd/>
            </a:ln>
            <a:effectLst/>
          </p:spPr>
          <p:txBody>
            <a:bodyPr wrap="none" lIns="0" tIns="0" rIns="0" bIns="0">
              <a:prstTxWarp prst="textNoShape">
                <a:avLst/>
              </a:prstTxWarp>
              <a:spAutoFit/>
            </a:bodyPr>
            <a:lstStyle/>
            <a:p>
              <a:pPr>
                <a:spcAft>
                  <a:spcPct val="0"/>
                </a:spcAft>
                <a:buFont typeface="Times" charset="0"/>
                <a:buNone/>
              </a:pPr>
              <a:r>
                <a:rPr lang="en-GB" sz="1600">
                  <a:solidFill>
                    <a:srgbClr val="5A52FF"/>
                  </a:solidFill>
                </a:rPr>
                <a:t>Merloni+ ‘08, ‘09</a:t>
              </a:r>
            </a:p>
          </p:txBody>
        </p:sp>
        <p:sp>
          <p:nvSpPr>
            <p:cNvPr id="114713" name="Rectangle 25"/>
            <p:cNvSpPr>
              <a:spLocks noChangeArrowheads="1"/>
            </p:cNvSpPr>
            <p:nvPr/>
          </p:nvSpPr>
          <p:spPr bwMode="auto">
            <a:xfrm rot="-5400000">
              <a:off x="-516" y="2217"/>
              <a:ext cx="1806" cy="212"/>
            </a:xfrm>
            <a:prstGeom prst="rect">
              <a:avLst/>
            </a:prstGeom>
            <a:solidFill>
              <a:schemeClr val="bg1"/>
            </a:solidFill>
            <a:ln w="9525">
              <a:noFill/>
              <a:miter lim="800000"/>
              <a:headEnd/>
              <a:tailEnd/>
            </a:ln>
            <a:effectLst/>
          </p:spPr>
          <p:txBody>
            <a:bodyPr wrap="none" lIns="0" tIns="0" rIns="0" bIns="0">
              <a:prstTxWarp prst="textNoShape">
                <a:avLst/>
              </a:prstTxWarp>
              <a:spAutoFit/>
            </a:bodyPr>
            <a:lstStyle/>
            <a:p>
              <a:pPr>
                <a:spcAft>
                  <a:spcPts val="100"/>
                </a:spcAft>
                <a:buFont typeface="Times" charset="0"/>
                <a:buNone/>
              </a:pPr>
              <a:r>
                <a:rPr lang="en-US" sz="2000">
                  <a:solidFill>
                    <a:schemeClr val="tx1"/>
                  </a:solidFill>
                </a:rPr>
                <a:t>BH growth times [Gyr]</a:t>
              </a:r>
              <a:endParaRPr lang="en-GB" sz="1600">
                <a:solidFill>
                  <a:schemeClr val="tx1"/>
                </a:solidFill>
              </a:endParaRPr>
            </a:p>
          </p:txBody>
        </p:sp>
      </p:grpSp>
      <p:grpSp>
        <p:nvGrpSpPr>
          <p:cNvPr id="3" name="Group 33"/>
          <p:cNvGrpSpPr>
            <a:grpSpLocks/>
          </p:cNvGrpSpPr>
          <p:nvPr/>
        </p:nvGrpSpPr>
        <p:grpSpPr bwMode="auto">
          <a:xfrm>
            <a:off x="4953000" y="1046163"/>
            <a:ext cx="3675063" cy="3222625"/>
            <a:chOff x="2968" y="1202"/>
            <a:chExt cx="2613" cy="2494"/>
          </a:xfrm>
        </p:grpSpPr>
        <p:pic>
          <p:nvPicPr>
            <p:cNvPr id="114719" name="Picture 31" descr="perez-fg8_online"/>
            <p:cNvPicPr>
              <a:picLocks noChangeAspect="1" noChangeArrowheads="1"/>
            </p:cNvPicPr>
            <p:nvPr/>
          </p:nvPicPr>
          <p:blipFill>
            <a:blip r:embed="rId4"/>
            <a:srcRect/>
            <a:stretch>
              <a:fillRect/>
            </a:stretch>
          </p:blipFill>
          <p:spPr bwMode="auto">
            <a:xfrm>
              <a:off x="3099" y="1392"/>
              <a:ext cx="2277" cy="2304"/>
            </a:xfrm>
            <a:prstGeom prst="rect">
              <a:avLst/>
            </a:prstGeom>
            <a:noFill/>
          </p:spPr>
        </p:pic>
        <p:sp>
          <p:nvSpPr>
            <p:cNvPr id="114704" name="Rectangle 16"/>
            <p:cNvSpPr>
              <a:spLocks noChangeArrowheads="1"/>
            </p:cNvSpPr>
            <p:nvPr/>
          </p:nvSpPr>
          <p:spPr bwMode="auto">
            <a:xfrm rot="-5400000">
              <a:off x="4565" y="2148"/>
              <a:ext cx="1858" cy="174"/>
            </a:xfrm>
            <a:prstGeom prst="rect">
              <a:avLst/>
            </a:prstGeom>
            <a:noFill/>
            <a:ln w="9525">
              <a:noFill/>
              <a:miter lim="800000"/>
              <a:headEnd/>
              <a:tailEnd/>
            </a:ln>
            <a:effectLst/>
          </p:spPr>
          <p:txBody>
            <a:bodyPr wrap="none" lIns="0" tIns="0" rIns="0" bIns="0">
              <a:prstTxWarp prst="textNoShape">
                <a:avLst/>
              </a:prstTxWarp>
              <a:spAutoFit/>
            </a:bodyPr>
            <a:lstStyle/>
            <a:p>
              <a:pPr>
                <a:spcAft>
                  <a:spcPct val="0"/>
                </a:spcAft>
                <a:buFont typeface="Times" charset="0"/>
                <a:buNone/>
              </a:pPr>
              <a:r>
                <a:rPr lang="en-GB" sz="1600">
                  <a:solidFill>
                    <a:srgbClr val="5A52FF"/>
                  </a:solidFill>
                </a:rPr>
                <a:t>Perez-Gonzalez et al. 2008</a:t>
              </a:r>
            </a:p>
          </p:txBody>
        </p:sp>
        <p:sp>
          <p:nvSpPr>
            <p:cNvPr id="114714" name="Rectangle 26"/>
            <p:cNvSpPr>
              <a:spLocks noChangeArrowheads="1"/>
            </p:cNvSpPr>
            <p:nvPr/>
          </p:nvSpPr>
          <p:spPr bwMode="auto">
            <a:xfrm rot="-5400000">
              <a:off x="2054" y="2116"/>
              <a:ext cx="2053" cy="226"/>
            </a:xfrm>
            <a:prstGeom prst="rect">
              <a:avLst/>
            </a:prstGeom>
            <a:solidFill>
              <a:schemeClr val="bg1"/>
            </a:solidFill>
            <a:ln w="9525">
              <a:noFill/>
              <a:miter lim="800000"/>
              <a:headEnd/>
              <a:tailEnd/>
            </a:ln>
            <a:effectLst/>
          </p:spPr>
          <p:txBody>
            <a:bodyPr wrap="none" lIns="0" tIns="0" rIns="0" bIns="0">
              <a:prstTxWarp prst="textNoShape">
                <a:avLst/>
              </a:prstTxWarp>
              <a:spAutoFit/>
            </a:bodyPr>
            <a:lstStyle/>
            <a:p>
              <a:pPr>
                <a:spcAft>
                  <a:spcPts val="100"/>
                </a:spcAft>
                <a:buFont typeface="Times" charset="0"/>
                <a:buNone/>
              </a:pPr>
              <a:r>
                <a:rPr lang="en-US" sz="2000">
                  <a:solidFill>
                    <a:schemeClr val="tx1"/>
                  </a:solidFill>
                </a:rPr>
                <a:t>Gal. growth times [Gyr]</a:t>
              </a:r>
              <a:endParaRPr lang="en-GB" sz="1600">
                <a:solidFill>
                  <a:schemeClr val="tx1"/>
                </a:solidFill>
              </a:endParaRPr>
            </a:p>
          </p:txBody>
        </p:sp>
      </p:grpSp>
      <p:sp>
        <p:nvSpPr>
          <p:cNvPr id="114712" name="Text Box 24"/>
          <p:cNvSpPr txBox="1">
            <a:spLocks noChangeArrowheads="1"/>
          </p:cNvSpPr>
          <p:nvPr/>
        </p:nvSpPr>
        <p:spPr bwMode="auto">
          <a:xfrm>
            <a:off x="342900" y="4295775"/>
            <a:ext cx="8458200" cy="733425"/>
          </a:xfrm>
          <a:prstGeom prst="rect">
            <a:avLst/>
          </a:prstGeom>
          <a:solidFill>
            <a:srgbClr val="FFFF99">
              <a:alpha val="17000"/>
            </a:srgbClr>
          </a:solidFill>
          <a:ln w="9525">
            <a:solidFill>
              <a:srgbClr val="FF6600"/>
            </a:solidFill>
            <a:miter lim="800000"/>
            <a:headEnd/>
            <a:tailEnd/>
          </a:ln>
          <a:effectLst/>
        </p:spPr>
        <p:txBody>
          <a:bodyPr lIns="0" tIns="0" rIns="0" bIns="0">
            <a:prstTxWarp prst="textNoShape">
              <a:avLst/>
            </a:prstTxWarp>
            <a:spAutoFit/>
          </a:bodyPr>
          <a:lstStyle/>
          <a:p>
            <a:pPr algn="ctr">
              <a:buFont typeface="Times" charset="0"/>
              <a:buNone/>
            </a:pPr>
            <a:r>
              <a:rPr lang="en-GB" sz="2000" b="1">
                <a:solidFill>
                  <a:srgbClr val="C71022"/>
                </a:solidFill>
              </a:rPr>
              <a:t>What (if any) is the physical link between these two apparently related evolutionary paths? What the evolution at z&gt;2?</a:t>
            </a:r>
          </a:p>
        </p:txBody>
      </p:sp>
      <p:sp>
        <p:nvSpPr>
          <p:cNvPr id="114722" name="Rectangle 34"/>
          <p:cNvSpPr>
            <a:spLocks noChangeArrowheads="1"/>
          </p:cNvSpPr>
          <p:nvPr/>
        </p:nvSpPr>
        <p:spPr bwMode="auto">
          <a:xfrm>
            <a:off x="228600" y="5029200"/>
            <a:ext cx="8610600" cy="1600200"/>
          </a:xfrm>
          <a:prstGeom prst="rect">
            <a:avLst/>
          </a:prstGeom>
          <a:noFill/>
          <a:ln w="9525">
            <a:noFill/>
            <a:miter lim="800000"/>
            <a:headEnd/>
            <a:tailEnd/>
          </a:ln>
          <a:effectLst/>
        </p:spPr>
        <p:txBody>
          <a:bodyPr lIns="0" tIns="0" rIns="0" bIns="0">
            <a:prstTxWarp prst="textNoShape">
              <a:avLst/>
            </a:prstTxWarp>
          </a:bodyPr>
          <a:lstStyle/>
          <a:p>
            <a:pPr marL="307975" indent="-307975" defTabSz="434975">
              <a:lnSpc>
                <a:spcPct val="110000"/>
              </a:lnSpc>
            </a:pPr>
            <a:r>
              <a:rPr lang="en-US" sz="2200" dirty="0">
                <a:solidFill>
                  <a:schemeClr val="tx1"/>
                </a:solidFill>
              </a:rPr>
              <a:t>Further progress requires:</a:t>
            </a:r>
          </a:p>
          <a:p>
            <a:pPr marL="769938" lvl="1" indent="-271463" defTabSz="434975">
              <a:lnSpc>
                <a:spcPct val="110000"/>
              </a:lnSpc>
            </a:pPr>
            <a:r>
              <a:rPr lang="en-US" sz="2000" dirty="0">
                <a:solidFill>
                  <a:schemeClr val="tx1"/>
                </a:solidFill>
              </a:rPr>
              <a:t>Estimates of M</a:t>
            </a:r>
            <a:r>
              <a:rPr lang="en-US" sz="2000" baseline="-25000" dirty="0">
                <a:solidFill>
                  <a:schemeClr val="tx1"/>
                </a:solidFill>
              </a:rPr>
              <a:t>BH</a:t>
            </a:r>
            <a:r>
              <a:rPr lang="en-US" sz="2000" dirty="0">
                <a:solidFill>
                  <a:schemeClr val="tx1"/>
                </a:solidFill>
              </a:rPr>
              <a:t>, M</a:t>
            </a:r>
            <a:r>
              <a:rPr lang="en-US" sz="2000" baseline="-25000" dirty="0">
                <a:solidFill>
                  <a:schemeClr val="tx1"/>
                </a:solidFill>
              </a:rPr>
              <a:t>*</a:t>
            </a:r>
            <a:r>
              <a:rPr lang="en-US" sz="2000" dirty="0">
                <a:solidFill>
                  <a:schemeClr val="tx1"/>
                </a:solidFill>
              </a:rPr>
              <a:t>, and their rate of change for large, complete samples: </a:t>
            </a:r>
            <a:r>
              <a:rPr lang="en-US" sz="2000" dirty="0" smtClean="0">
                <a:solidFill>
                  <a:schemeClr val="tx1"/>
                </a:solidFill>
              </a:rPr>
              <a:t>mapping the </a:t>
            </a:r>
            <a:r>
              <a:rPr lang="en-US" sz="2000" dirty="0">
                <a:solidFill>
                  <a:schemeClr val="tx1"/>
                </a:solidFill>
              </a:rPr>
              <a:t>“flow dynamics” in M</a:t>
            </a:r>
            <a:r>
              <a:rPr lang="en-US" sz="2000" baseline="-25000" dirty="0">
                <a:solidFill>
                  <a:schemeClr val="tx1"/>
                </a:solidFill>
              </a:rPr>
              <a:t>BH</a:t>
            </a:r>
            <a:r>
              <a:rPr lang="en-US" sz="2000" dirty="0">
                <a:solidFill>
                  <a:schemeClr val="tx1"/>
                </a:solidFill>
              </a:rPr>
              <a:t>-M</a:t>
            </a:r>
            <a:r>
              <a:rPr lang="en-US" sz="2000" baseline="-25000" dirty="0">
                <a:solidFill>
                  <a:schemeClr val="tx1"/>
                </a:solidFill>
              </a:rPr>
              <a:t>*</a:t>
            </a:r>
            <a:r>
              <a:rPr lang="en-US" sz="2000" dirty="0">
                <a:solidFill>
                  <a:schemeClr val="tx1"/>
                </a:solidFill>
              </a:rPr>
              <a:t> planes </a:t>
            </a:r>
          </a:p>
          <a:p>
            <a:pPr marL="769938" lvl="1" indent="-271463" defTabSz="434975">
              <a:lnSpc>
                <a:spcPct val="110000"/>
              </a:lnSpc>
            </a:pPr>
            <a:r>
              <a:rPr lang="en-US" sz="2000" dirty="0">
                <a:solidFill>
                  <a:schemeClr val="tx1"/>
                </a:solidFill>
              </a:rPr>
              <a:t>“Mass-matched” samples crucial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7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7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12" grpId="0" animBg="1"/>
      <p:bldP spid="114722"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244600" y="862013"/>
            <a:ext cx="0" cy="381000"/>
          </a:xfrm>
          <a:prstGeom prst="rect">
            <a:avLst/>
          </a:prstGeom>
          <a:noFill/>
          <a:ln w="9525">
            <a:noFill/>
            <a:miter lim="800000"/>
            <a:headEnd/>
            <a:tailEnd/>
          </a:ln>
        </p:spPr>
        <p:txBody>
          <a:bodyPr wrap="none" lIns="0" tIns="0" rIns="0" bIns="0">
            <a:prstTxWarp prst="textNoShape">
              <a:avLst/>
            </a:prstTxWarp>
            <a:spAutoFit/>
          </a:bodyPr>
          <a:lstStyle/>
          <a:p>
            <a:pPr defTabSz="828675">
              <a:buSzPct val="60000"/>
              <a:buFont typeface="Monotype Sorts" charset="2"/>
              <a:buNone/>
            </a:pPr>
            <a:endParaRPr lang="en-US" sz="2500">
              <a:solidFill>
                <a:schemeClr val="tx2"/>
              </a:solidFill>
              <a:latin typeface="Palatino" charset="0"/>
            </a:endParaRPr>
          </a:p>
        </p:txBody>
      </p:sp>
      <p:sp>
        <p:nvSpPr>
          <p:cNvPr id="18435" name="Rectangle 3"/>
          <p:cNvSpPr>
            <a:spLocks noChangeArrowheads="1"/>
          </p:cNvSpPr>
          <p:nvPr/>
        </p:nvSpPr>
        <p:spPr bwMode="auto">
          <a:xfrm>
            <a:off x="0" y="0"/>
            <a:ext cx="9144000" cy="838200"/>
          </a:xfrm>
          <a:prstGeom prst="rect">
            <a:avLst/>
          </a:prstGeom>
          <a:noFill/>
          <a:ln w="9525">
            <a:noFill/>
            <a:miter lim="800000"/>
            <a:headEnd/>
            <a:tailEnd/>
          </a:ln>
        </p:spPr>
        <p:txBody>
          <a:bodyPr lIns="0" tIns="0" rIns="0" bIns="0" anchor="ctr">
            <a:prstTxWarp prst="textNoShape">
              <a:avLst/>
            </a:prstTxWarp>
          </a:bodyPr>
          <a:lstStyle/>
          <a:p>
            <a:pPr algn="ctr" defTabSz="457200" eaLnBrk="1" hangingPunct="1">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3600">
                <a:solidFill>
                  <a:srgbClr val="009900"/>
                </a:solidFill>
              </a:rPr>
              <a:t>  LOFAR configuration</a:t>
            </a:r>
            <a:r>
              <a:rPr lang="en-GB" sz="3600" b="1">
                <a:solidFill>
                  <a:srgbClr val="009900"/>
                </a:solidFill>
              </a:rPr>
              <a:t> </a:t>
            </a:r>
            <a:endParaRPr lang="en-GB" sz="3600">
              <a:solidFill>
                <a:srgbClr val="009900"/>
              </a:solidFill>
            </a:endParaRPr>
          </a:p>
        </p:txBody>
      </p:sp>
      <p:grpSp>
        <p:nvGrpSpPr>
          <p:cNvPr id="2" name="Group 22"/>
          <p:cNvGrpSpPr>
            <a:grpSpLocks/>
          </p:cNvGrpSpPr>
          <p:nvPr/>
        </p:nvGrpSpPr>
        <p:grpSpPr bwMode="auto">
          <a:xfrm>
            <a:off x="838200" y="1919288"/>
            <a:ext cx="7850188" cy="4329112"/>
            <a:chOff x="528" y="912"/>
            <a:chExt cx="4945" cy="2727"/>
          </a:xfrm>
        </p:grpSpPr>
        <p:pic>
          <p:nvPicPr>
            <p:cNvPr id="18436" name="Picture 4"/>
            <p:cNvPicPr>
              <a:picLocks noChangeAspect="1" noChangeArrowheads="1"/>
            </p:cNvPicPr>
            <p:nvPr/>
          </p:nvPicPr>
          <p:blipFill>
            <a:blip r:embed="rId4"/>
            <a:srcRect/>
            <a:stretch>
              <a:fillRect/>
            </a:stretch>
          </p:blipFill>
          <p:spPr bwMode="auto">
            <a:xfrm>
              <a:off x="528" y="912"/>
              <a:ext cx="2126" cy="2727"/>
            </a:xfrm>
            <a:prstGeom prst="rect">
              <a:avLst/>
            </a:prstGeom>
            <a:noFill/>
            <a:ln w="9525">
              <a:noFill/>
              <a:miter lim="800000"/>
              <a:headEnd/>
              <a:tailEnd/>
            </a:ln>
          </p:spPr>
        </p:pic>
        <p:grpSp>
          <p:nvGrpSpPr>
            <p:cNvPr id="3" name="Group 5"/>
            <p:cNvGrpSpPr>
              <a:grpSpLocks/>
            </p:cNvGrpSpPr>
            <p:nvPr/>
          </p:nvGrpSpPr>
          <p:grpSpPr bwMode="auto">
            <a:xfrm>
              <a:off x="2064" y="912"/>
              <a:ext cx="3409" cy="1163"/>
              <a:chOff x="2064" y="912"/>
              <a:chExt cx="3409" cy="1163"/>
            </a:xfrm>
          </p:grpSpPr>
          <p:pic>
            <p:nvPicPr>
              <p:cNvPr id="18438" name="Picture 6"/>
              <p:cNvPicPr>
                <a:picLocks noChangeAspect="1" noChangeArrowheads="1"/>
              </p:cNvPicPr>
              <p:nvPr/>
            </p:nvPicPr>
            <p:blipFill>
              <a:blip r:embed="rId5"/>
              <a:srcRect/>
              <a:stretch>
                <a:fillRect/>
              </a:stretch>
            </p:blipFill>
            <p:spPr bwMode="auto">
              <a:xfrm>
                <a:off x="2928" y="912"/>
                <a:ext cx="2545" cy="1163"/>
              </a:xfrm>
              <a:prstGeom prst="rect">
                <a:avLst/>
              </a:prstGeom>
              <a:noFill/>
              <a:ln w="9525">
                <a:noFill/>
                <a:miter lim="800000"/>
                <a:headEnd/>
                <a:tailEnd/>
              </a:ln>
            </p:spPr>
          </p:pic>
          <p:sp>
            <p:nvSpPr>
              <p:cNvPr id="18439" name="Line 7"/>
              <p:cNvSpPr>
                <a:spLocks noChangeShapeType="1"/>
              </p:cNvSpPr>
              <p:nvPr/>
            </p:nvSpPr>
            <p:spPr bwMode="auto">
              <a:xfrm>
                <a:off x="2208" y="1968"/>
                <a:ext cx="816"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18440" name="Line 8"/>
              <p:cNvSpPr>
                <a:spLocks noChangeShapeType="1"/>
              </p:cNvSpPr>
              <p:nvPr/>
            </p:nvSpPr>
            <p:spPr bwMode="auto">
              <a:xfrm flipV="1">
                <a:off x="2064" y="960"/>
                <a:ext cx="912" cy="960"/>
              </a:xfrm>
              <a:prstGeom prst="line">
                <a:avLst/>
              </a:prstGeom>
              <a:noFill/>
              <a:ln w="9525">
                <a:solidFill>
                  <a:schemeClr val="tx1"/>
                </a:solidFill>
                <a:round/>
                <a:headEnd/>
                <a:tailEnd/>
              </a:ln>
            </p:spPr>
            <p:txBody>
              <a:bodyPr>
                <a:prstTxWarp prst="textNoShape">
                  <a:avLst/>
                </a:prstTxWarp>
              </a:bodyPr>
              <a:lstStyle/>
              <a:p>
                <a:endParaRPr lang="en-US"/>
              </a:p>
            </p:txBody>
          </p:sp>
        </p:grpSp>
      </p:grpSp>
      <p:grpSp>
        <p:nvGrpSpPr>
          <p:cNvPr id="4" name="Group 9"/>
          <p:cNvGrpSpPr>
            <a:grpSpLocks/>
          </p:cNvGrpSpPr>
          <p:nvPr/>
        </p:nvGrpSpPr>
        <p:grpSpPr bwMode="auto">
          <a:xfrm>
            <a:off x="4572000" y="3124200"/>
            <a:ext cx="2093913" cy="3479800"/>
            <a:chOff x="2880" y="1968"/>
            <a:chExt cx="1319" cy="2192"/>
          </a:xfrm>
        </p:grpSpPr>
        <p:grpSp>
          <p:nvGrpSpPr>
            <p:cNvPr id="5" name="Group 10"/>
            <p:cNvGrpSpPr>
              <a:grpSpLocks/>
            </p:cNvGrpSpPr>
            <p:nvPr/>
          </p:nvGrpSpPr>
          <p:grpSpPr bwMode="auto">
            <a:xfrm>
              <a:off x="2880" y="2928"/>
              <a:ext cx="1319" cy="1232"/>
              <a:chOff x="4320" y="2448"/>
              <a:chExt cx="1319" cy="1232"/>
            </a:xfrm>
          </p:grpSpPr>
          <p:pic>
            <p:nvPicPr>
              <p:cNvPr id="18443" name="Picture 11" descr="antenna_field_04"/>
              <p:cNvPicPr>
                <a:picLocks noChangeAspect="1" noChangeArrowheads="1"/>
              </p:cNvPicPr>
              <p:nvPr/>
            </p:nvPicPr>
            <p:blipFill>
              <a:blip r:embed="rId6"/>
              <a:srcRect/>
              <a:stretch>
                <a:fillRect/>
              </a:stretch>
            </p:blipFill>
            <p:spPr bwMode="auto">
              <a:xfrm>
                <a:off x="4320" y="2448"/>
                <a:ext cx="1319" cy="998"/>
              </a:xfrm>
              <a:prstGeom prst="rect">
                <a:avLst/>
              </a:prstGeom>
              <a:noFill/>
              <a:ln w="9525">
                <a:noFill/>
                <a:miter lim="800000"/>
                <a:headEnd/>
                <a:tailEnd/>
              </a:ln>
            </p:spPr>
          </p:pic>
          <p:sp>
            <p:nvSpPr>
              <p:cNvPr id="18444" name="Text Box 12"/>
              <p:cNvSpPr txBox="1">
                <a:spLocks noChangeArrowheads="1"/>
              </p:cNvSpPr>
              <p:nvPr/>
            </p:nvSpPr>
            <p:spPr bwMode="auto">
              <a:xfrm>
                <a:off x="4588" y="3488"/>
                <a:ext cx="938" cy="192"/>
              </a:xfrm>
              <a:prstGeom prst="rect">
                <a:avLst/>
              </a:prstGeom>
              <a:noFill/>
              <a:ln w="9525">
                <a:noFill/>
                <a:miter lim="800000"/>
                <a:headEnd/>
                <a:tailEnd/>
              </a:ln>
            </p:spPr>
            <p:txBody>
              <a:bodyPr wrap="none">
                <a:prstTxWarp prst="textNoShape">
                  <a:avLst/>
                </a:prstTxWarp>
                <a:spAutoFit/>
              </a:bodyPr>
              <a:lstStyle/>
              <a:p>
                <a:pPr eaLnBrk="1" hangingPunct="1"/>
                <a:r>
                  <a:rPr lang="en-GB" sz="1400">
                    <a:latin typeface="Calibri" charset="0"/>
                  </a:rPr>
                  <a:t>LBA: 30-80 MHz</a:t>
                </a:r>
              </a:p>
            </p:txBody>
          </p:sp>
        </p:grpSp>
        <p:sp>
          <p:nvSpPr>
            <p:cNvPr id="18445" name="Line 13"/>
            <p:cNvSpPr>
              <a:spLocks noChangeShapeType="1"/>
            </p:cNvSpPr>
            <p:nvPr/>
          </p:nvSpPr>
          <p:spPr bwMode="auto">
            <a:xfrm flipH="1">
              <a:off x="2880" y="1968"/>
              <a:ext cx="1152" cy="1008"/>
            </a:xfrm>
            <a:prstGeom prst="line">
              <a:avLst/>
            </a:prstGeom>
            <a:noFill/>
            <a:ln w="9525">
              <a:solidFill>
                <a:schemeClr val="tx1"/>
              </a:solidFill>
              <a:round/>
              <a:headEnd/>
              <a:tailEnd/>
            </a:ln>
          </p:spPr>
          <p:txBody>
            <a:bodyPr>
              <a:prstTxWarp prst="textNoShape">
                <a:avLst/>
              </a:prstTxWarp>
            </a:bodyPr>
            <a:lstStyle/>
            <a:p>
              <a:endParaRPr lang="en-US"/>
            </a:p>
          </p:txBody>
        </p:sp>
        <p:sp>
          <p:nvSpPr>
            <p:cNvPr id="18446" name="Line 14"/>
            <p:cNvSpPr>
              <a:spLocks noChangeShapeType="1"/>
            </p:cNvSpPr>
            <p:nvPr/>
          </p:nvSpPr>
          <p:spPr bwMode="auto">
            <a:xfrm>
              <a:off x="4032" y="1968"/>
              <a:ext cx="144" cy="960"/>
            </a:xfrm>
            <a:prstGeom prst="line">
              <a:avLst/>
            </a:prstGeom>
            <a:noFill/>
            <a:ln w="9525">
              <a:solidFill>
                <a:schemeClr val="tx1"/>
              </a:solidFill>
              <a:round/>
              <a:headEnd/>
              <a:tailEnd/>
            </a:ln>
          </p:spPr>
          <p:txBody>
            <a:bodyPr>
              <a:prstTxWarp prst="textNoShape">
                <a:avLst/>
              </a:prstTxWarp>
            </a:bodyPr>
            <a:lstStyle/>
            <a:p>
              <a:endParaRPr lang="en-US"/>
            </a:p>
          </p:txBody>
        </p:sp>
      </p:grpSp>
      <p:grpSp>
        <p:nvGrpSpPr>
          <p:cNvPr id="6" name="Group 15"/>
          <p:cNvGrpSpPr>
            <a:grpSpLocks/>
          </p:cNvGrpSpPr>
          <p:nvPr/>
        </p:nvGrpSpPr>
        <p:grpSpPr bwMode="auto">
          <a:xfrm>
            <a:off x="6858000" y="2667000"/>
            <a:ext cx="2289175" cy="2743200"/>
            <a:chOff x="4320" y="1680"/>
            <a:chExt cx="1442" cy="1728"/>
          </a:xfrm>
        </p:grpSpPr>
        <p:grpSp>
          <p:nvGrpSpPr>
            <p:cNvPr id="7" name="Group 16"/>
            <p:cNvGrpSpPr>
              <a:grpSpLocks/>
            </p:cNvGrpSpPr>
            <p:nvPr/>
          </p:nvGrpSpPr>
          <p:grpSpPr bwMode="auto">
            <a:xfrm>
              <a:off x="4320" y="2160"/>
              <a:ext cx="1442" cy="1248"/>
              <a:chOff x="4320" y="2160"/>
              <a:chExt cx="1442" cy="1248"/>
            </a:xfrm>
          </p:grpSpPr>
          <p:pic>
            <p:nvPicPr>
              <p:cNvPr id="18449" name="Picture 17" descr="HBA_05"/>
              <p:cNvPicPr>
                <a:picLocks noChangeAspect="1" noChangeArrowheads="1"/>
              </p:cNvPicPr>
              <p:nvPr/>
            </p:nvPicPr>
            <p:blipFill>
              <a:blip r:embed="rId7"/>
              <a:srcRect/>
              <a:stretch>
                <a:fillRect/>
              </a:stretch>
            </p:blipFill>
            <p:spPr bwMode="auto">
              <a:xfrm>
                <a:off x="4320" y="2160"/>
                <a:ext cx="1344" cy="1008"/>
              </a:xfrm>
              <a:prstGeom prst="rect">
                <a:avLst/>
              </a:prstGeom>
              <a:noFill/>
              <a:ln w="9525">
                <a:noFill/>
                <a:miter lim="800000"/>
                <a:headEnd/>
                <a:tailEnd/>
              </a:ln>
            </p:spPr>
          </p:pic>
          <p:sp>
            <p:nvSpPr>
              <p:cNvPr id="18450" name="Text Box 18"/>
              <p:cNvSpPr txBox="1">
                <a:spLocks noChangeArrowheads="1"/>
              </p:cNvSpPr>
              <p:nvPr/>
            </p:nvSpPr>
            <p:spPr bwMode="auto">
              <a:xfrm>
                <a:off x="4681" y="3216"/>
                <a:ext cx="1081" cy="192"/>
              </a:xfrm>
              <a:prstGeom prst="rect">
                <a:avLst/>
              </a:prstGeom>
              <a:noFill/>
              <a:ln w="9525">
                <a:noFill/>
                <a:miter lim="800000"/>
                <a:headEnd/>
                <a:tailEnd/>
              </a:ln>
            </p:spPr>
            <p:txBody>
              <a:bodyPr wrap="none">
                <a:prstTxWarp prst="textNoShape">
                  <a:avLst/>
                </a:prstTxWarp>
                <a:spAutoFit/>
              </a:bodyPr>
              <a:lstStyle/>
              <a:p>
                <a:pPr eaLnBrk="1" hangingPunct="1"/>
                <a:r>
                  <a:rPr lang="en-GB" sz="1400">
                    <a:latin typeface="Calibri" charset="0"/>
                  </a:rPr>
                  <a:t>HBA: 115-240 MHz</a:t>
                </a:r>
              </a:p>
            </p:txBody>
          </p:sp>
        </p:grpSp>
        <p:sp>
          <p:nvSpPr>
            <p:cNvPr id="18451" name="Line 19"/>
            <p:cNvSpPr>
              <a:spLocks noChangeShapeType="1"/>
            </p:cNvSpPr>
            <p:nvPr/>
          </p:nvSpPr>
          <p:spPr bwMode="auto">
            <a:xfrm>
              <a:off x="5136" y="1680"/>
              <a:ext cx="480" cy="480"/>
            </a:xfrm>
            <a:prstGeom prst="line">
              <a:avLst/>
            </a:prstGeom>
            <a:noFill/>
            <a:ln w="9525">
              <a:solidFill>
                <a:schemeClr val="tx1"/>
              </a:solidFill>
              <a:round/>
              <a:headEnd/>
              <a:tailEnd/>
            </a:ln>
          </p:spPr>
          <p:txBody>
            <a:bodyPr>
              <a:prstTxWarp prst="textNoShape">
                <a:avLst/>
              </a:prstTxWarp>
            </a:bodyPr>
            <a:lstStyle/>
            <a:p>
              <a:endParaRPr lang="en-US"/>
            </a:p>
          </p:txBody>
        </p:sp>
        <p:sp>
          <p:nvSpPr>
            <p:cNvPr id="18452" name="Line 20"/>
            <p:cNvSpPr>
              <a:spLocks noChangeShapeType="1"/>
            </p:cNvSpPr>
            <p:nvPr/>
          </p:nvSpPr>
          <p:spPr bwMode="auto">
            <a:xfrm flipH="1">
              <a:off x="4320" y="1680"/>
              <a:ext cx="816" cy="528"/>
            </a:xfrm>
            <a:prstGeom prst="line">
              <a:avLst/>
            </a:prstGeom>
            <a:noFill/>
            <a:ln w="9525">
              <a:solidFill>
                <a:schemeClr val="tx1"/>
              </a:solidFill>
              <a:round/>
              <a:headEnd/>
              <a:tailEnd/>
            </a:ln>
          </p:spPr>
          <p:txBody>
            <a:bodyPr>
              <a:prstTxWarp prst="textNoShape">
                <a:avLst/>
              </a:prstTxWarp>
            </a:bodyPr>
            <a:lstStyle/>
            <a:p>
              <a:endParaRPr lang="en-US"/>
            </a:p>
          </p:txBody>
        </p:sp>
      </p:grpSp>
      <p:sp>
        <p:nvSpPr>
          <p:cNvPr id="18453" name="Rectangle 21"/>
          <p:cNvSpPr>
            <a:spLocks noChangeArrowheads="1"/>
          </p:cNvSpPr>
          <p:nvPr/>
        </p:nvSpPr>
        <p:spPr bwMode="auto">
          <a:xfrm>
            <a:off x="304800" y="762000"/>
            <a:ext cx="9037638" cy="1041400"/>
          </a:xfrm>
          <a:prstGeom prst="rect">
            <a:avLst/>
          </a:prstGeom>
          <a:noFill/>
          <a:ln w="9525">
            <a:noFill/>
            <a:miter lim="800000"/>
            <a:headEnd/>
            <a:tailEnd/>
          </a:ln>
        </p:spPr>
        <p:txBody>
          <a:bodyPr>
            <a:prstTxWarp prst="textNoShape">
              <a:avLst/>
            </a:prstTxWarp>
            <a:spAutoFit/>
          </a:bodyPr>
          <a:lstStyle/>
          <a:p>
            <a:pPr eaLnBrk="1" hangingPunct="1">
              <a:lnSpc>
                <a:spcPct val="130000"/>
              </a:lnSpc>
              <a:buSzPct val="120000"/>
              <a:buFont typeface="Times" charset="0"/>
              <a:buChar char="•"/>
            </a:pPr>
            <a:r>
              <a:rPr lang="en-GB"/>
              <a:t> Many (~36) </a:t>
            </a:r>
            <a:r>
              <a:rPr lang="en-GB">
                <a:solidFill>
                  <a:srgbClr val="D8151C"/>
                </a:solidFill>
              </a:rPr>
              <a:t>Stations</a:t>
            </a:r>
            <a:r>
              <a:rPr lang="en-GB"/>
              <a:t>:</a:t>
            </a:r>
          </a:p>
          <a:p>
            <a:pPr lvl="1" eaLnBrk="1" hangingPunct="1">
              <a:lnSpc>
                <a:spcPct val="130000"/>
              </a:lnSpc>
              <a:buSzPct val="120000"/>
              <a:buFont typeface="Times" charset="0"/>
              <a:buChar char="•"/>
            </a:pPr>
            <a:r>
              <a:rPr lang="en-GB"/>
              <a:t> Core (3 km), remote (&lt;100 km), international (~1000 km)</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244600" y="862013"/>
            <a:ext cx="0" cy="381000"/>
          </a:xfrm>
          <a:prstGeom prst="rect">
            <a:avLst/>
          </a:prstGeom>
          <a:noFill/>
          <a:ln w="9525">
            <a:noFill/>
            <a:miter lim="800000"/>
            <a:headEnd/>
            <a:tailEnd/>
          </a:ln>
        </p:spPr>
        <p:txBody>
          <a:bodyPr wrap="none" lIns="0" tIns="0" rIns="0" bIns="0">
            <a:prstTxWarp prst="textNoShape">
              <a:avLst/>
            </a:prstTxWarp>
            <a:spAutoFit/>
          </a:bodyPr>
          <a:lstStyle/>
          <a:p>
            <a:pPr defTabSz="828675">
              <a:buSzPct val="60000"/>
              <a:buFont typeface="Monotype Sorts" charset="2"/>
              <a:buNone/>
            </a:pPr>
            <a:endParaRPr lang="en-US" sz="2500">
              <a:solidFill>
                <a:schemeClr val="tx2"/>
              </a:solidFill>
              <a:latin typeface="Palatino" charset="0"/>
            </a:endParaRPr>
          </a:p>
        </p:txBody>
      </p:sp>
      <p:sp>
        <p:nvSpPr>
          <p:cNvPr id="79875" name="Text Box 3"/>
          <p:cNvSpPr txBox="1">
            <a:spLocks noChangeArrowheads="1"/>
          </p:cNvSpPr>
          <p:nvPr/>
        </p:nvSpPr>
        <p:spPr bwMode="auto">
          <a:xfrm>
            <a:off x="5410200" y="5292725"/>
            <a:ext cx="0" cy="244475"/>
          </a:xfrm>
          <a:prstGeom prst="rect">
            <a:avLst/>
          </a:prstGeom>
          <a:noFill/>
          <a:ln w="9525">
            <a:noFill/>
            <a:miter lim="800000"/>
            <a:headEnd/>
            <a:tailEnd/>
          </a:ln>
        </p:spPr>
        <p:txBody>
          <a:bodyPr wrap="none" lIns="0" tIns="0" rIns="0" bIns="0">
            <a:prstTxWarp prst="textNoShape">
              <a:avLst/>
            </a:prstTxWarp>
            <a:spAutoFit/>
          </a:bodyPr>
          <a:lstStyle/>
          <a:p>
            <a:pPr algn="ctr"/>
            <a:endParaRPr lang="en-US" sz="1600">
              <a:latin typeface="Comic Sans MS" charset="0"/>
            </a:endParaRPr>
          </a:p>
        </p:txBody>
      </p:sp>
      <p:grpSp>
        <p:nvGrpSpPr>
          <p:cNvPr id="2" name="Group 22"/>
          <p:cNvGrpSpPr>
            <a:grpSpLocks/>
          </p:cNvGrpSpPr>
          <p:nvPr/>
        </p:nvGrpSpPr>
        <p:grpSpPr bwMode="auto">
          <a:xfrm>
            <a:off x="228600" y="457200"/>
            <a:ext cx="8270875" cy="4705350"/>
            <a:chOff x="144" y="288"/>
            <a:chExt cx="5210" cy="2964"/>
          </a:xfrm>
        </p:grpSpPr>
        <p:pic>
          <p:nvPicPr>
            <p:cNvPr id="79876" name="Picture 11"/>
            <p:cNvPicPr>
              <a:picLocks noChangeAspect="1" noChangeArrowheads="1"/>
            </p:cNvPicPr>
            <p:nvPr/>
          </p:nvPicPr>
          <p:blipFill>
            <a:blip r:embed="rId4"/>
            <a:srcRect/>
            <a:stretch>
              <a:fillRect/>
            </a:stretch>
          </p:blipFill>
          <p:spPr bwMode="auto">
            <a:xfrm>
              <a:off x="1152" y="288"/>
              <a:ext cx="679" cy="900"/>
            </a:xfrm>
            <a:prstGeom prst="rect">
              <a:avLst/>
            </a:prstGeom>
            <a:noFill/>
            <a:ln w="9525">
              <a:noFill/>
              <a:miter lim="800000"/>
              <a:headEnd/>
              <a:tailEnd/>
            </a:ln>
          </p:spPr>
        </p:pic>
        <p:pic>
          <p:nvPicPr>
            <p:cNvPr id="79877" name="Picture 12"/>
            <p:cNvPicPr>
              <a:picLocks noChangeAspect="1" noChangeArrowheads="1"/>
            </p:cNvPicPr>
            <p:nvPr/>
          </p:nvPicPr>
          <p:blipFill>
            <a:blip r:embed="rId4"/>
            <a:srcRect/>
            <a:stretch>
              <a:fillRect/>
            </a:stretch>
          </p:blipFill>
          <p:spPr bwMode="auto">
            <a:xfrm>
              <a:off x="384" y="1104"/>
              <a:ext cx="679" cy="900"/>
            </a:xfrm>
            <a:prstGeom prst="rect">
              <a:avLst/>
            </a:prstGeom>
            <a:noFill/>
            <a:ln w="9525">
              <a:noFill/>
              <a:miter lim="800000"/>
              <a:headEnd/>
              <a:tailEnd/>
            </a:ln>
          </p:spPr>
        </p:pic>
        <p:pic>
          <p:nvPicPr>
            <p:cNvPr id="79878" name="Picture 13"/>
            <p:cNvPicPr>
              <a:picLocks noChangeAspect="1" noChangeArrowheads="1"/>
            </p:cNvPicPr>
            <p:nvPr/>
          </p:nvPicPr>
          <p:blipFill>
            <a:blip r:embed="rId4"/>
            <a:srcRect/>
            <a:stretch>
              <a:fillRect/>
            </a:stretch>
          </p:blipFill>
          <p:spPr bwMode="auto">
            <a:xfrm>
              <a:off x="1872" y="1008"/>
              <a:ext cx="679" cy="900"/>
            </a:xfrm>
            <a:prstGeom prst="rect">
              <a:avLst/>
            </a:prstGeom>
            <a:solidFill>
              <a:schemeClr val="tx1"/>
            </a:solidFill>
            <a:ln w="9525">
              <a:noFill/>
              <a:miter lim="800000"/>
              <a:headEnd/>
              <a:tailEnd/>
            </a:ln>
          </p:spPr>
        </p:pic>
        <p:pic>
          <p:nvPicPr>
            <p:cNvPr id="79879" name="Picture 14"/>
            <p:cNvPicPr>
              <a:picLocks noChangeAspect="1" noChangeArrowheads="1"/>
            </p:cNvPicPr>
            <p:nvPr/>
          </p:nvPicPr>
          <p:blipFill>
            <a:blip r:embed="rId4"/>
            <a:srcRect/>
            <a:stretch>
              <a:fillRect/>
            </a:stretch>
          </p:blipFill>
          <p:spPr bwMode="auto">
            <a:xfrm>
              <a:off x="144" y="2352"/>
              <a:ext cx="679" cy="900"/>
            </a:xfrm>
            <a:prstGeom prst="rect">
              <a:avLst/>
            </a:prstGeom>
            <a:noFill/>
            <a:ln w="9525">
              <a:noFill/>
              <a:miter lim="800000"/>
              <a:headEnd/>
              <a:tailEnd/>
            </a:ln>
          </p:spPr>
        </p:pic>
        <p:pic>
          <p:nvPicPr>
            <p:cNvPr id="79880" name="Picture 15"/>
            <p:cNvPicPr>
              <a:picLocks noChangeAspect="1" noChangeArrowheads="1"/>
            </p:cNvPicPr>
            <p:nvPr/>
          </p:nvPicPr>
          <p:blipFill>
            <a:blip r:embed="rId4"/>
            <a:srcRect/>
            <a:stretch>
              <a:fillRect/>
            </a:stretch>
          </p:blipFill>
          <p:spPr bwMode="auto">
            <a:xfrm>
              <a:off x="1392" y="2352"/>
              <a:ext cx="679" cy="900"/>
            </a:xfrm>
            <a:prstGeom prst="rect">
              <a:avLst/>
            </a:prstGeom>
            <a:noFill/>
            <a:ln w="9525">
              <a:noFill/>
              <a:miter lim="800000"/>
              <a:headEnd/>
              <a:tailEnd/>
            </a:ln>
          </p:spPr>
        </p:pic>
        <p:pic>
          <p:nvPicPr>
            <p:cNvPr id="211985" name="Picture 17"/>
            <p:cNvPicPr>
              <a:picLocks noChangeAspect="1" noChangeArrowheads="1"/>
            </p:cNvPicPr>
            <p:nvPr/>
          </p:nvPicPr>
          <p:blipFill>
            <a:blip r:embed="rId5"/>
            <a:srcRect/>
            <a:stretch>
              <a:fillRect/>
            </a:stretch>
          </p:blipFill>
          <p:spPr bwMode="auto">
            <a:xfrm>
              <a:off x="3552" y="1296"/>
              <a:ext cx="1802" cy="1442"/>
            </a:xfrm>
            <a:prstGeom prst="rect">
              <a:avLst/>
            </a:prstGeom>
            <a:noFill/>
            <a:ln w="9525">
              <a:noFill/>
              <a:miter lim="800000"/>
              <a:headEnd/>
              <a:tailEnd/>
            </a:ln>
          </p:spPr>
        </p:pic>
        <p:grpSp>
          <p:nvGrpSpPr>
            <p:cNvPr id="3" name="Group 23"/>
            <p:cNvGrpSpPr>
              <a:grpSpLocks/>
            </p:cNvGrpSpPr>
            <p:nvPr/>
          </p:nvGrpSpPr>
          <p:grpSpPr bwMode="auto">
            <a:xfrm>
              <a:off x="552" y="712"/>
              <a:ext cx="3048" cy="2408"/>
              <a:chOff x="552" y="712"/>
              <a:chExt cx="3048" cy="2408"/>
            </a:xfrm>
          </p:grpSpPr>
          <p:sp>
            <p:nvSpPr>
              <p:cNvPr id="79883" name="Freeform 18"/>
              <p:cNvSpPr>
                <a:spLocks/>
              </p:cNvSpPr>
              <p:nvPr/>
            </p:nvSpPr>
            <p:spPr bwMode="auto">
              <a:xfrm>
                <a:off x="1920" y="2352"/>
                <a:ext cx="1632" cy="768"/>
              </a:xfrm>
              <a:custGeom>
                <a:avLst/>
                <a:gdLst>
                  <a:gd name="T0" fmla="*/ 0 w 1632"/>
                  <a:gd name="T1" fmla="*/ 768 h 768"/>
                  <a:gd name="T2" fmla="*/ 432 w 1632"/>
                  <a:gd name="T3" fmla="*/ 624 h 768"/>
                  <a:gd name="T4" fmla="*/ 816 w 1632"/>
                  <a:gd name="T5" fmla="*/ 384 h 768"/>
                  <a:gd name="T6" fmla="*/ 1344 w 1632"/>
                  <a:gd name="T7" fmla="*/ 144 h 768"/>
                  <a:gd name="T8" fmla="*/ 1632 w 1632"/>
                  <a:gd name="T9" fmla="*/ 0 h 768"/>
                  <a:gd name="T10" fmla="*/ 0 60000 65536"/>
                  <a:gd name="T11" fmla="*/ 0 60000 65536"/>
                  <a:gd name="T12" fmla="*/ 0 60000 65536"/>
                  <a:gd name="T13" fmla="*/ 0 60000 65536"/>
                  <a:gd name="T14" fmla="*/ 0 60000 65536"/>
                  <a:gd name="T15" fmla="*/ 0 w 1632"/>
                  <a:gd name="T16" fmla="*/ 0 h 768"/>
                  <a:gd name="T17" fmla="*/ 1632 w 1632"/>
                  <a:gd name="T18" fmla="*/ 768 h 768"/>
                </a:gdLst>
                <a:ahLst/>
                <a:cxnLst>
                  <a:cxn ang="T10">
                    <a:pos x="T0" y="T1"/>
                  </a:cxn>
                  <a:cxn ang="T11">
                    <a:pos x="T2" y="T3"/>
                  </a:cxn>
                  <a:cxn ang="T12">
                    <a:pos x="T4" y="T5"/>
                  </a:cxn>
                  <a:cxn ang="T13">
                    <a:pos x="T6" y="T7"/>
                  </a:cxn>
                  <a:cxn ang="T14">
                    <a:pos x="T8" y="T9"/>
                  </a:cxn>
                </a:cxnLst>
                <a:rect l="T15" t="T16" r="T17" b="T18"/>
                <a:pathLst>
                  <a:path w="1632" h="768">
                    <a:moveTo>
                      <a:pt x="0" y="768"/>
                    </a:moveTo>
                    <a:cubicBezTo>
                      <a:pt x="148" y="728"/>
                      <a:pt x="296" y="688"/>
                      <a:pt x="432" y="624"/>
                    </a:cubicBezTo>
                    <a:cubicBezTo>
                      <a:pt x="568" y="560"/>
                      <a:pt x="664" y="464"/>
                      <a:pt x="816" y="384"/>
                    </a:cubicBezTo>
                    <a:cubicBezTo>
                      <a:pt x="968" y="304"/>
                      <a:pt x="1208" y="208"/>
                      <a:pt x="1344" y="144"/>
                    </a:cubicBezTo>
                    <a:cubicBezTo>
                      <a:pt x="1480" y="80"/>
                      <a:pt x="1584" y="24"/>
                      <a:pt x="1632" y="0"/>
                    </a:cubicBezTo>
                  </a:path>
                </a:pathLst>
              </a:custGeom>
              <a:noFill/>
              <a:ln w="76200">
                <a:solidFill>
                  <a:schemeClr val="tx1"/>
                </a:solidFill>
                <a:round/>
                <a:headEnd/>
                <a:tailEnd/>
              </a:ln>
            </p:spPr>
            <p:txBody>
              <a:bodyPr>
                <a:prstTxWarp prst="textNoShape">
                  <a:avLst/>
                </a:prstTxWarp>
              </a:bodyPr>
              <a:lstStyle/>
              <a:p>
                <a:pPr eaLnBrk="1" hangingPunct="1"/>
                <a:endParaRPr lang="en-US" sz="1800"/>
              </a:p>
            </p:txBody>
          </p:sp>
          <p:sp>
            <p:nvSpPr>
              <p:cNvPr id="79884" name="Freeform 19"/>
              <p:cNvSpPr>
                <a:spLocks/>
              </p:cNvSpPr>
              <p:nvPr/>
            </p:nvSpPr>
            <p:spPr bwMode="auto">
              <a:xfrm>
                <a:off x="1544" y="712"/>
                <a:ext cx="2056" cy="776"/>
              </a:xfrm>
              <a:custGeom>
                <a:avLst/>
                <a:gdLst>
                  <a:gd name="T0" fmla="*/ 40 w 2056"/>
                  <a:gd name="T1" fmla="*/ 152 h 776"/>
                  <a:gd name="T2" fmla="*/ 88 w 2056"/>
                  <a:gd name="T3" fmla="*/ 152 h 776"/>
                  <a:gd name="T4" fmla="*/ 568 w 2056"/>
                  <a:gd name="T5" fmla="*/ 8 h 776"/>
                  <a:gd name="T6" fmla="*/ 1096 w 2056"/>
                  <a:gd name="T7" fmla="*/ 104 h 776"/>
                  <a:gd name="T8" fmla="*/ 1720 w 2056"/>
                  <a:gd name="T9" fmla="*/ 632 h 776"/>
                  <a:gd name="T10" fmla="*/ 2056 w 2056"/>
                  <a:gd name="T11" fmla="*/ 776 h 776"/>
                  <a:gd name="T12" fmla="*/ 0 60000 65536"/>
                  <a:gd name="T13" fmla="*/ 0 60000 65536"/>
                  <a:gd name="T14" fmla="*/ 0 60000 65536"/>
                  <a:gd name="T15" fmla="*/ 0 60000 65536"/>
                  <a:gd name="T16" fmla="*/ 0 60000 65536"/>
                  <a:gd name="T17" fmla="*/ 0 60000 65536"/>
                  <a:gd name="T18" fmla="*/ 0 w 2056"/>
                  <a:gd name="T19" fmla="*/ 0 h 776"/>
                  <a:gd name="T20" fmla="*/ 2056 w 2056"/>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056" h="776">
                    <a:moveTo>
                      <a:pt x="40" y="152"/>
                    </a:moveTo>
                    <a:cubicBezTo>
                      <a:pt x="20" y="164"/>
                      <a:pt x="0" y="176"/>
                      <a:pt x="88" y="152"/>
                    </a:cubicBezTo>
                    <a:cubicBezTo>
                      <a:pt x="176" y="128"/>
                      <a:pt x="400" y="16"/>
                      <a:pt x="568" y="8"/>
                    </a:cubicBezTo>
                    <a:cubicBezTo>
                      <a:pt x="736" y="0"/>
                      <a:pt x="904" y="0"/>
                      <a:pt x="1096" y="104"/>
                    </a:cubicBezTo>
                    <a:cubicBezTo>
                      <a:pt x="1288" y="208"/>
                      <a:pt x="1560" y="520"/>
                      <a:pt x="1720" y="632"/>
                    </a:cubicBezTo>
                    <a:cubicBezTo>
                      <a:pt x="1880" y="744"/>
                      <a:pt x="2000" y="752"/>
                      <a:pt x="2056" y="776"/>
                    </a:cubicBezTo>
                  </a:path>
                </a:pathLst>
              </a:custGeom>
              <a:noFill/>
              <a:ln w="76200">
                <a:solidFill>
                  <a:schemeClr val="tx1"/>
                </a:solidFill>
                <a:round/>
                <a:headEnd/>
                <a:tailEnd/>
              </a:ln>
            </p:spPr>
            <p:txBody>
              <a:bodyPr>
                <a:prstTxWarp prst="textNoShape">
                  <a:avLst/>
                </a:prstTxWarp>
              </a:bodyPr>
              <a:lstStyle/>
              <a:p>
                <a:pPr eaLnBrk="1" hangingPunct="1"/>
                <a:endParaRPr lang="en-US" sz="1800"/>
              </a:p>
            </p:txBody>
          </p:sp>
          <p:sp>
            <p:nvSpPr>
              <p:cNvPr id="79885" name="Freeform 20"/>
              <p:cNvSpPr>
                <a:spLocks/>
              </p:cNvSpPr>
              <p:nvPr/>
            </p:nvSpPr>
            <p:spPr bwMode="auto">
              <a:xfrm>
                <a:off x="2352" y="1680"/>
                <a:ext cx="1248" cy="1"/>
              </a:xfrm>
              <a:custGeom>
                <a:avLst/>
                <a:gdLst>
                  <a:gd name="T0" fmla="*/ 0 w 1248"/>
                  <a:gd name="T1" fmla="*/ 0 h 1"/>
                  <a:gd name="T2" fmla="*/ 1248 w 1248"/>
                  <a:gd name="T3" fmla="*/ 0 h 1"/>
                  <a:gd name="T4" fmla="*/ 0 60000 65536"/>
                  <a:gd name="T5" fmla="*/ 0 60000 65536"/>
                  <a:gd name="T6" fmla="*/ 0 w 1248"/>
                  <a:gd name="T7" fmla="*/ 0 h 1"/>
                  <a:gd name="T8" fmla="*/ 1248 w 1248"/>
                  <a:gd name="T9" fmla="*/ 1 h 1"/>
                </a:gdLst>
                <a:ahLst/>
                <a:cxnLst>
                  <a:cxn ang="T4">
                    <a:pos x="T0" y="T1"/>
                  </a:cxn>
                  <a:cxn ang="T5">
                    <a:pos x="T2" y="T3"/>
                  </a:cxn>
                </a:cxnLst>
                <a:rect l="T6" t="T7" r="T8" b="T9"/>
                <a:pathLst>
                  <a:path w="1248" h="1">
                    <a:moveTo>
                      <a:pt x="0" y="0"/>
                    </a:moveTo>
                    <a:cubicBezTo>
                      <a:pt x="520" y="0"/>
                      <a:pt x="1040" y="0"/>
                      <a:pt x="1248" y="0"/>
                    </a:cubicBezTo>
                  </a:path>
                </a:pathLst>
              </a:custGeom>
              <a:noFill/>
              <a:ln w="76200">
                <a:solidFill>
                  <a:schemeClr val="tx1"/>
                </a:solidFill>
                <a:round/>
                <a:headEnd/>
                <a:tailEnd/>
              </a:ln>
            </p:spPr>
            <p:txBody>
              <a:bodyPr>
                <a:prstTxWarp prst="textNoShape">
                  <a:avLst/>
                </a:prstTxWarp>
              </a:bodyPr>
              <a:lstStyle/>
              <a:p>
                <a:pPr eaLnBrk="1" hangingPunct="1"/>
                <a:endParaRPr lang="en-US" sz="1800"/>
              </a:p>
            </p:txBody>
          </p:sp>
          <p:sp>
            <p:nvSpPr>
              <p:cNvPr id="79886" name="Freeform 21"/>
              <p:cNvSpPr>
                <a:spLocks/>
              </p:cNvSpPr>
              <p:nvPr/>
            </p:nvSpPr>
            <p:spPr bwMode="auto">
              <a:xfrm>
                <a:off x="864" y="1648"/>
                <a:ext cx="2736" cy="480"/>
              </a:xfrm>
              <a:custGeom>
                <a:avLst/>
                <a:gdLst>
                  <a:gd name="T0" fmla="*/ 0 w 2736"/>
                  <a:gd name="T1" fmla="*/ 32 h 480"/>
                  <a:gd name="T2" fmla="*/ 528 w 2736"/>
                  <a:gd name="T3" fmla="*/ 32 h 480"/>
                  <a:gd name="T4" fmla="*/ 1008 w 2736"/>
                  <a:gd name="T5" fmla="*/ 224 h 480"/>
                  <a:gd name="T6" fmla="*/ 1728 w 2736"/>
                  <a:gd name="T7" fmla="*/ 464 h 480"/>
                  <a:gd name="T8" fmla="*/ 2736 w 2736"/>
                  <a:gd name="T9" fmla="*/ 320 h 480"/>
                  <a:gd name="T10" fmla="*/ 0 60000 65536"/>
                  <a:gd name="T11" fmla="*/ 0 60000 65536"/>
                  <a:gd name="T12" fmla="*/ 0 60000 65536"/>
                  <a:gd name="T13" fmla="*/ 0 60000 65536"/>
                  <a:gd name="T14" fmla="*/ 0 60000 65536"/>
                  <a:gd name="T15" fmla="*/ 0 w 2736"/>
                  <a:gd name="T16" fmla="*/ 0 h 480"/>
                  <a:gd name="T17" fmla="*/ 2736 w 2736"/>
                  <a:gd name="T18" fmla="*/ 480 h 480"/>
                </a:gdLst>
                <a:ahLst/>
                <a:cxnLst>
                  <a:cxn ang="T10">
                    <a:pos x="T0" y="T1"/>
                  </a:cxn>
                  <a:cxn ang="T11">
                    <a:pos x="T2" y="T3"/>
                  </a:cxn>
                  <a:cxn ang="T12">
                    <a:pos x="T4" y="T5"/>
                  </a:cxn>
                  <a:cxn ang="T13">
                    <a:pos x="T6" y="T7"/>
                  </a:cxn>
                  <a:cxn ang="T14">
                    <a:pos x="T8" y="T9"/>
                  </a:cxn>
                </a:cxnLst>
                <a:rect l="T15" t="T16" r="T17" b="T18"/>
                <a:pathLst>
                  <a:path w="2736" h="480">
                    <a:moveTo>
                      <a:pt x="0" y="32"/>
                    </a:moveTo>
                    <a:cubicBezTo>
                      <a:pt x="180" y="16"/>
                      <a:pt x="360" y="0"/>
                      <a:pt x="528" y="32"/>
                    </a:cubicBezTo>
                    <a:cubicBezTo>
                      <a:pt x="696" y="64"/>
                      <a:pt x="808" y="152"/>
                      <a:pt x="1008" y="224"/>
                    </a:cubicBezTo>
                    <a:cubicBezTo>
                      <a:pt x="1208" y="296"/>
                      <a:pt x="1440" y="448"/>
                      <a:pt x="1728" y="464"/>
                    </a:cubicBezTo>
                    <a:cubicBezTo>
                      <a:pt x="2016" y="480"/>
                      <a:pt x="2568" y="344"/>
                      <a:pt x="2736" y="320"/>
                    </a:cubicBezTo>
                  </a:path>
                </a:pathLst>
              </a:custGeom>
              <a:noFill/>
              <a:ln w="76200">
                <a:solidFill>
                  <a:schemeClr val="tx1"/>
                </a:solidFill>
                <a:round/>
                <a:headEnd/>
                <a:tailEnd/>
              </a:ln>
            </p:spPr>
            <p:txBody>
              <a:bodyPr>
                <a:prstTxWarp prst="textNoShape">
                  <a:avLst/>
                </a:prstTxWarp>
              </a:bodyPr>
              <a:lstStyle/>
              <a:p>
                <a:pPr eaLnBrk="1" hangingPunct="1"/>
                <a:endParaRPr lang="en-US" sz="1800"/>
              </a:p>
            </p:txBody>
          </p:sp>
          <p:sp>
            <p:nvSpPr>
              <p:cNvPr id="79887" name="Freeform 22"/>
              <p:cNvSpPr>
                <a:spLocks/>
              </p:cNvSpPr>
              <p:nvPr/>
            </p:nvSpPr>
            <p:spPr bwMode="auto">
              <a:xfrm>
                <a:off x="552" y="2040"/>
                <a:ext cx="3048" cy="1080"/>
              </a:xfrm>
              <a:custGeom>
                <a:avLst/>
                <a:gdLst>
                  <a:gd name="T0" fmla="*/ 72 w 3048"/>
                  <a:gd name="T1" fmla="*/ 984 h 1080"/>
                  <a:gd name="T2" fmla="*/ 120 w 3048"/>
                  <a:gd name="T3" fmla="*/ 936 h 1080"/>
                  <a:gd name="T4" fmla="*/ 792 w 3048"/>
                  <a:gd name="T5" fmla="*/ 120 h 1080"/>
                  <a:gd name="T6" fmla="*/ 1560 w 3048"/>
                  <a:gd name="T7" fmla="*/ 216 h 1080"/>
                  <a:gd name="T8" fmla="*/ 2712 w 3048"/>
                  <a:gd name="T9" fmla="*/ 216 h 1080"/>
                  <a:gd name="T10" fmla="*/ 3048 w 3048"/>
                  <a:gd name="T11" fmla="*/ 72 h 1080"/>
                  <a:gd name="T12" fmla="*/ 0 60000 65536"/>
                  <a:gd name="T13" fmla="*/ 0 60000 65536"/>
                  <a:gd name="T14" fmla="*/ 0 60000 65536"/>
                  <a:gd name="T15" fmla="*/ 0 60000 65536"/>
                  <a:gd name="T16" fmla="*/ 0 60000 65536"/>
                  <a:gd name="T17" fmla="*/ 0 60000 65536"/>
                  <a:gd name="T18" fmla="*/ 0 w 3048"/>
                  <a:gd name="T19" fmla="*/ 0 h 1080"/>
                  <a:gd name="T20" fmla="*/ 3048 w 3048"/>
                  <a:gd name="T21" fmla="*/ 1080 h 1080"/>
                </a:gdLst>
                <a:ahLst/>
                <a:cxnLst>
                  <a:cxn ang="T12">
                    <a:pos x="T0" y="T1"/>
                  </a:cxn>
                  <a:cxn ang="T13">
                    <a:pos x="T2" y="T3"/>
                  </a:cxn>
                  <a:cxn ang="T14">
                    <a:pos x="T4" y="T5"/>
                  </a:cxn>
                  <a:cxn ang="T15">
                    <a:pos x="T6" y="T7"/>
                  </a:cxn>
                  <a:cxn ang="T16">
                    <a:pos x="T8" y="T9"/>
                  </a:cxn>
                  <a:cxn ang="T17">
                    <a:pos x="T10" y="T11"/>
                  </a:cxn>
                </a:cxnLst>
                <a:rect l="T18" t="T19" r="T20" b="T21"/>
                <a:pathLst>
                  <a:path w="3048" h="1080">
                    <a:moveTo>
                      <a:pt x="72" y="984"/>
                    </a:moveTo>
                    <a:cubicBezTo>
                      <a:pt x="36" y="1032"/>
                      <a:pt x="0" y="1080"/>
                      <a:pt x="120" y="936"/>
                    </a:cubicBezTo>
                    <a:cubicBezTo>
                      <a:pt x="240" y="792"/>
                      <a:pt x="552" y="240"/>
                      <a:pt x="792" y="120"/>
                    </a:cubicBezTo>
                    <a:cubicBezTo>
                      <a:pt x="1032" y="0"/>
                      <a:pt x="1240" y="200"/>
                      <a:pt x="1560" y="216"/>
                    </a:cubicBezTo>
                    <a:cubicBezTo>
                      <a:pt x="1880" y="232"/>
                      <a:pt x="2464" y="240"/>
                      <a:pt x="2712" y="216"/>
                    </a:cubicBezTo>
                    <a:cubicBezTo>
                      <a:pt x="2960" y="192"/>
                      <a:pt x="2992" y="96"/>
                      <a:pt x="3048" y="72"/>
                    </a:cubicBezTo>
                  </a:path>
                </a:pathLst>
              </a:custGeom>
              <a:noFill/>
              <a:ln w="76200">
                <a:solidFill>
                  <a:schemeClr val="tx1"/>
                </a:solidFill>
                <a:round/>
                <a:headEnd/>
                <a:tailEnd/>
              </a:ln>
            </p:spPr>
            <p:txBody>
              <a:bodyPr>
                <a:prstTxWarp prst="textNoShape">
                  <a:avLst/>
                </a:prstTxWarp>
              </a:bodyPr>
              <a:lstStyle/>
              <a:p>
                <a:pPr eaLnBrk="1" hangingPunct="1"/>
                <a:endParaRPr lang="en-US" sz="1800"/>
              </a:p>
            </p:txBody>
          </p:sp>
        </p:grpSp>
      </p:grpSp>
      <p:grpSp>
        <p:nvGrpSpPr>
          <p:cNvPr id="4" name="Group 26"/>
          <p:cNvGrpSpPr>
            <a:grpSpLocks/>
          </p:cNvGrpSpPr>
          <p:nvPr/>
        </p:nvGrpSpPr>
        <p:grpSpPr bwMode="auto">
          <a:xfrm>
            <a:off x="3565525" y="4495800"/>
            <a:ext cx="4314825" cy="708025"/>
            <a:chOff x="2246" y="2832"/>
            <a:chExt cx="2718" cy="446"/>
          </a:xfrm>
        </p:grpSpPr>
        <p:sp>
          <p:nvSpPr>
            <p:cNvPr id="79889" name="Text Box 24"/>
            <p:cNvSpPr txBox="1">
              <a:spLocks noChangeArrowheads="1"/>
            </p:cNvSpPr>
            <p:nvPr/>
          </p:nvSpPr>
          <p:spPr bwMode="auto">
            <a:xfrm>
              <a:off x="2246" y="3047"/>
              <a:ext cx="660" cy="231"/>
            </a:xfrm>
            <a:prstGeom prst="rect">
              <a:avLst/>
            </a:prstGeom>
            <a:noFill/>
            <a:ln w="9525">
              <a:noFill/>
              <a:miter lim="800000"/>
              <a:headEnd/>
              <a:tailEnd/>
            </a:ln>
          </p:spPr>
          <p:txBody>
            <a:bodyPr wrap="none">
              <a:prstTxWarp prst="textNoShape">
                <a:avLst/>
              </a:prstTxWarp>
              <a:spAutoFit/>
            </a:bodyPr>
            <a:lstStyle/>
            <a:p>
              <a:pPr eaLnBrk="1" hangingPunct="1"/>
              <a:r>
                <a:rPr lang="en-GB" sz="1800"/>
                <a:t>Tbytes/s</a:t>
              </a:r>
            </a:p>
          </p:txBody>
        </p:sp>
        <p:sp>
          <p:nvSpPr>
            <p:cNvPr id="79890" name="Text Box 25"/>
            <p:cNvSpPr txBox="1">
              <a:spLocks noChangeArrowheads="1"/>
            </p:cNvSpPr>
            <p:nvPr/>
          </p:nvSpPr>
          <p:spPr bwMode="auto">
            <a:xfrm>
              <a:off x="3984" y="2832"/>
              <a:ext cx="980" cy="231"/>
            </a:xfrm>
            <a:prstGeom prst="rect">
              <a:avLst/>
            </a:prstGeom>
            <a:noFill/>
            <a:ln w="9525">
              <a:noFill/>
              <a:miter lim="800000"/>
              <a:headEnd/>
              <a:tailEnd/>
            </a:ln>
          </p:spPr>
          <p:txBody>
            <a:bodyPr wrap="none">
              <a:prstTxWarp prst="textNoShape">
                <a:avLst/>
              </a:prstTxWarp>
              <a:spAutoFit/>
            </a:bodyPr>
            <a:lstStyle/>
            <a:p>
              <a:pPr eaLnBrk="1" hangingPunct="1"/>
              <a:r>
                <a:rPr lang="en-GB" sz="1800"/>
                <a:t>tens of Tflops</a:t>
              </a:r>
            </a:p>
          </p:txBody>
        </p:sp>
      </p:grpSp>
      <p:sp>
        <p:nvSpPr>
          <p:cNvPr id="79891" name="Rectangle 19"/>
          <p:cNvSpPr>
            <a:spLocks noChangeArrowheads="1"/>
          </p:cNvSpPr>
          <p:nvPr/>
        </p:nvSpPr>
        <p:spPr bwMode="auto">
          <a:xfrm>
            <a:off x="1752600" y="5715000"/>
            <a:ext cx="5684838" cy="641350"/>
          </a:xfrm>
          <a:prstGeom prst="rect">
            <a:avLst/>
          </a:prstGeom>
          <a:noFill/>
          <a:ln w="9525">
            <a:noFill/>
            <a:miter lim="800000"/>
            <a:headEnd/>
            <a:tailEnd/>
          </a:ln>
        </p:spPr>
        <p:txBody>
          <a:bodyPr wrap="none">
            <a:prstTxWarp prst="textNoShape">
              <a:avLst/>
            </a:prstTxWarp>
            <a:spAutoFit/>
          </a:bodyPr>
          <a:lstStyle/>
          <a:p>
            <a:r>
              <a:rPr lang="en-GB" sz="3200">
                <a:solidFill>
                  <a:srgbClr val="009900"/>
                </a:solidFill>
              </a:rPr>
              <a:t> </a:t>
            </a:r>
            <a:r>
              <a:rPr lang="en-GB" sz="3600">
                <a:solidFill>
                  <a:srgbClr val="009900"/>
                </a:solidFill>
              </a:rPr>
              <a:t>LOFAR as an IT telescope</a:t>
            </a:r>
          </a:p>
        </p:txBody>
      </p:sp>
    </p:spTree>
    <p:custDataLst>
      <p:tags r:id="rId1"/>
    </p:custData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
          <p:cNvGrpSpPr>
            <a:grpSpLocks/>
          </p:cNvGrpSpPr>
          <p:nvPr/>
        </p:nvGrpSpPr>
        <p:grpSpPr bwMode="auto">
          <a:xfrm>
            <a:off x="596900" y="1054100"/>
            <a:ext cx="3886200" cy="3541713"/>
            <a:chOff x="0" y="0"/>
            <a:chExt cx="2448" cy="2231"/>
          </a:xfrm>
        </p:grpSpPr>
        <p:sp>
          <p:nvSpPr>
            <p:cNvPr id="30722" name="Rectangle 2"/>
            <p:cNvSpPr>
              <a:spLocks/>
            </p:cNvSpPr>
            <p:nvPr/>
          </p:nvSpPr>
          <p:spPr bwMode="auto">
            <a:xfrm>
              <a:off x="0" y="0"/>
              <a:ext cx="2448" cy="1864"/>
            </a:xfrm>
            <a:prstGeom prst="rect">
              <a:avLst/>
            </a:prstGeom>
            <a:solidFill>
              <a:schemeClr val="accent1"/>
            </a:solidFill>
            <a:ln w="12700" cap="flat">
              <a:noFill/>
              <a:round/>
              <a:headEnd type="none" w="med" len="med"/>
              <a:tailEnd type="none" w="med" len="med"/>
            </a:ln>
            <a:effectLst>
              <a:outerShdw blurRad="127000" dist="76199" dir="2700000" algn="ctr" rotWithShape="0">
                <a:schemeClr val="bg2">
                  <a:alpha val="75000"/>
                </a:schemeClr>
              </a:outerShdw>
            </a:effectLst>
          </p:spPr>
          <p:txBody>
            <a:bodyPr lIns="0" tIns="0" rIns="0" bIns="0">
              <a:prstTxWarp prst="textNoShape">
                <a:avLst/>
              </a:prstTxWarp>
            </a:bodyPr>
            <a:lstStyle/>
            <a:p>
              <a:endParaRPr lang="en-US"/>
            </a:p>
          </p:txBody>
        </p:sp>
        <p:sp>
          <p:nvSpPr>
            <p:cNvPr id="30723" name="Rectangle 3"/>
            <p:cNvSpPr>
              <a:spLocks/>
            </p:cNvSpPr>
            <p:nvPr/>
          </p:nvSpPr>
          <p:spPr bwMode="auto">
            <a:xfrm>
              <a:off x="203" y="1879"/>
              <a:ext cx="2048" cy="352"/>
            </a:xfrm>
            <a:prstGeom prst="rect">
              <a:avLst/>
            </a:prstGeom>
            <a:noFill/>
            <a:ln w="12700" cap="flat">
              <a:noFill/>
              <a:miter lim="800000"/>
              <a:headEnd type="none" w="med" len="med"/>
              <a:tailEnd type="none" w="med" len="med"/>
            </a:ln>
          </p:spPr>
          <p:txBody>
            <a:bodyPr lIns="0" tIns="0" rIns="39199" bIns="0">
              <a:prstTxWarp prst="textNoShape">
                <a:avLst/>
              </a:prstTxWarp>
            </a:bodyPr>
            <a:lstStyle/>
            <a:p>
              <a:pPr marL="38100" algn="ctr">
                <a:lnSpc>
                  <a:spcPct val="87000"/>
                </a:lnSpc>
                <a:tabLst>
                  <a:tab pos="762000" algn="l"/>
                  <a:tab pos="1485900" algn="l"/>
                  <a:tab pos="2209800" algn="l"/>
                  <a:tab pos="2933700" algn="l"/>
                  <a:tab pos="3657600" algn="l"/>
                  <a:tab pos="4076700" algn="l"/>
                  <a:tab pos="762000" algn="l"/>
                  <a:tab pos="1485900" algn="l"/>
                  <a:tab pos="2209800" algn="l"/>
                  <a:tab pos="2933700" algn="l"/>
                  <a:tab pos="3657600" algn="l"/>
                  <a:tab pos="4076700" algn="l"/>
                </a:tabLst>
              </a:pPr>
              <a:r>
                <a:rPr lang="en-US" sz="1600">
                  <a:solidFill>
                    <a:schemeClr val="tx1"/>
                  </a:solidFill>
                  <a:latin typeface="Times" charset="0"/>
                  <a:ea typeface="Times" charset="0"/>
                  <a:cs typeface="Times" charset="0"/>
                  <a:sym typeface="Times" charset="0"/>
                </a:rPr>
                <a:t>Low band antenna: 30 – 80 MHz</a:t>
              </a:r>
            </a:p>
            <a:p>
              <a:pPr marL="38100" algn="ctr">
                <a:lnSpc>
                  <a:spcPct val="87000"/>
                </a:lnSpc>
                <a:tabLst>
                  <a:tab pos="762000" algn="l"/>
                  <a:tab pos="1485900" algn="l"/>
                  <a:tab pos="2209800" algn="l"/>
                  <a:tab pos="2933700" algn="l"/>
                  <a:tab pos="3657600" algn="l"/>
                  <a:tab pos="4076700" algn="l"/>
                  <a:tab pos="762000" algn="l"/>
                  <a:tab pos="1485900" algn="l"/>
                  <a:tab pos="2209800" algn="l"/>
                  <a:tab pos="2933700" algn="l"/>
                  <a:tab pos="3657600" algn="l"/>
                  <a:tab pos="4076700" algn="l"/>
                </a:tabLst>
              </a:pPr>
              <a:r>
                <a:rPr lang="en-US" sz="1600">
                  <a:solidFill>
                    <a:schemeClr val="tx1"/>
                  </a:solidFill>
                  <a:latin typeface="Times" charset="0"/>
                  <a:ea typeface="Times" charset="0"/>
                  <a:cs typeface="Times" charset="0"/>
                  <a:sym typeface="Times" charset="0"/>
                </a:rPr>
                <a:t>48/96 antennas per station</a:t>
              </a:r>
            </a:p>
          </p:txBody>
        </p:sp>
        <p:pic>
          <p:nvPicPr>
            <p:cNvPr id="30724" name="Picture 4"/>
            <p:cNvPicPr>
              <a:picLocks noChangeArrowheads="1"/>
            </p:cNvPicPr>
            <p:nvPr/>
          </p:nvPicPr>
          <p:blipFill>
            <a:blip r:embed="rId2"/>
            <a:srcRect/>
            <a:stretch>
              <a:fillRect/>
            </a:stretch>
          </p:blipFill>
          <p:spPr bwMode="auto">
            <a:xfrm>
              <a:off x="6" y="3"/>
              <a:ext cx="2440" cy="1856"/>
            </a:xfrm>
            <a:prstGeom prst="rect">
              <a:avLst/>
            </a:prstGeom>
            <a:noFill/>
            <a:ln w="12700" cap="flat">
              <a:solidFill>
                <a:schemeClr val="tx1"/>
              </a:solidFill>
              <a:prstDash val="solid"/>
              <a:miter lim="800000"/>
              <a:headEnd/>
              <a:tailEnd/>
            </a:ln>
          </p:spPr>
        </p:pic>
        <p:pic>
          <p:nvPicPr>
            <p:cNvPr id="30725" name="Picture 5"/>
            <p:cNvPicPr>
              <a:picLocks noChangeArrowheads="1"/>
            </p:cNvPicPr>
            <p:nvPr/>
          </p:nvPicPr>
          <p:blipFill>
            <a:blip r:embed="rId3"/>
            <a:srcRect/>
            <a:stretch>
              <a:fillRect/>
            </a:stretch>
          </p:blipFill>
          <p:spPr bwMode="auto">
            <a:xfrm>
              <a:off x="10" y="10"/>
              <a:ext cx="838" cy="573"/>
            </a:xfrm>
            <a:prstGeom prst="rect">
              <a:avLst/>
            </a:prstGeom>
            <a:noFill/>
            <a:ln w="12700" cap="flat">
              <a:noFill/>
              <a:round/>
              <a:headEnd/>
              <a:tailEnd/>
            </a:ln>
          </p:spPr>
        </p:pic>
        <p:pic>
          <p:nvPicPr>
            <p:cNvPr id="30726" name="Picture 6"/>
            <p:cNvPicPr>
              <a:picLocks noChangeArrowheads="1"/>
            </p:cNvPicPr>
            <p:nvPr/>
          </p:nvPicPr>
          <p:blipFill>
            <a:blip r:embed="rId4"/>
            <a:srcRect l="23378" t="13271" r="19676" b="19229"/>
            <a:stretch>
              <a:fillRect/>
            </a:stretch>
          </p:blipFill>
          <p:spPr bwMode="auto">
            <a:xfrm>
              <a:off x="17" y="587"/>
              <a:ext cx="664" cy="596"/>
            </a:xfrm>
            <a:prstGeom prst="rect">
              <a:avLst/>
            </a:prstGeom>
            <a:noFill/>
            <a:ln w="12700" cap="flat">
              <a:noFill/>
              <a:round/>
              <a:headEnd/>
              <a:tailEnd/>
            </a:ln>
          </p:spPr>
        </p:pic>
      </p:grpSp>
      <p:sp>
        <p:nvSpPr>
          <p:cNvPr id="30727" name="Rectangle 7"/>
          <p:cNvSpPr>
            <a:spLocks/>
          </p:cNvSpPr>
          <p:nvPr/>
        </p:nvSpPr>
        <p:spPr bwMode="auto">
          <a:xfrm>
            <a:off x="304800" y="4845050"/>
            <a:ext cx="4511675" cy="1435100"/>
          </a:xfrm>
          <a:prstGeom prst="rect">
            <a:avLst/>
          </a:prstGeom>
          <a:noFill/>
          <a:ln w="12700" cap="flat">
            <a:noFill/>
            <a:miter lim="800000"/>
            <a:headEnd type="none" w="med" len="med"/>
            <a:tailEnd type="none" w="med" len="med"/>
          </a:ln>
        </p:spPr>
        <p:txBody>
          <a:bodyPr lIns="0" tIns="0" rIns="39199" bIns="0">
            <a:prstTxWarp prst="textNoShape">
              <a:avLst/>
            </a:prstTxWarp>
          </a:bodyPr>
          <a:lstStyle/>
          <a:p>
            <a:pPr marL="468313" indent="-323850">
              <a:spcBef>
                <a:spcPts val="400"/>
              </a:spcBef>
              <a:buClr>
                <a:srgbClr val="000000"/>
              </a:buClr>
              <a:buSzPct val="125000"/>
              <a:buFont typeface="Arial" charset="0"/>
              <a:buChar char="•"/>
              <a:tabLst>
                <a:tab pos="762000" algn="l"/>
                <a:tab pos="1485900" algn="l"/>
                <a:tab pos="2209800" algn="l"/>
                <a:tab pos="2933700" algn="l"/>
                <a:tab pos="3657600" algn="l"/>
                <a:tab pos="4381500" algn="l"/>
                <a:tab pos="5105400" algn="l"/>
                <a:tab pos="5435600" algn="l"/>
                <a:tab pos="762000" algn="l"/>
                <a:tab pos="1485900" algn="l"/>
                <a:tab pos="2209800" algn="l"/>
                <a:tab pos="2933700" algn="l"/>
                <a:tab pos="3657600" algn="l"/>
                <a:tab pos="4381500" algn="l"/>
                <a:tab pos="5105400" algn="l"/>
                <a:tab pos="5435600" algn="l"/>
                <a:tab pos="762000" algn="l"/>
                <a:tab pos="1485900" algn="l"/>
                <a:tab pos="2209800" algn="l"/>
                <a:tab pos="2933700" algn="l"/>
                <a:tab pos="3657600" algn="l"/>
                <a:tab pos="4381500" algn="l"/>
                <a:tab pos="5105400" algn="l"/>
                <a:tab pos="5435600" algn="l"/>
                <a:tab pos="762000" algn="l"/>
                <a:tab pos="1485900" algn="l"/>
                <a:tab pos="2209800" algn="l"/>
                <a:tab pos="2933700" algn="l"/>
                <a:tab pos="3657600" algn="l"/>
                <a:tab pos="4381500" algn="l"/>
                <a:tab pos="5105400" algn="l"/>
                <a:tab pos="5435600" algn="l"/>
              </a:tabLst>
            </a:pPr>
            <a:r>
              <a:rPr lang="en-US" dirty="0">
                <a:solidFill>
                  <a:schemeClr val="tx1"/>
                </a:solidFill>
                <a:latin typeface="Times" charset="0"/>
                <a:ea typeface="Times" charset="0"/>
                <a:cs typeface="Times" charset="0"/>
                <a:sym typeface="Times" charset="0"/>
              </a:rPr>
              <a:t>36 NL + 8 EU stations of dipoles</a:t>
            </a:r>
          </a:p>
          <a:p>
            <a:pPr marL="468313" indent="-323850">
              <a:spcBef>
                <a:spcPts val="400"/>
              </a:spcBef>
              <a:buClr>
                <a:srgbClr val="000000"/>
              </a:buClr>
              <a:buSzPct val="125000"/>
              <a:buFont typeface="Arial" charset="0"/>
              <a:buChar char="•"/>
              <a:tabLst>
                <a:tab pos="762000" algn="l"/>
                <a:tab pos="1485900" algn="l"/>
                <a:tab pos="2209800" algn="l"/>
                <a:tab pos="2933700" algn="l"/>
                <a:tab pos="3657600" algn="l"/>
                <a:tab pos="4381500" algn="l"/>
                <a:tab pos="5105400" algn="l"/>
                <a:tab pos="5435600" algn="l"/>
                <a:tab pos="762000" algn="l"/>
                <a:tab pos="1485900" algn="l"/>
                <a:tab pos="2209800" algn="l"/>
                <a:tab pos="2933700" algn="l"/>
                <a:tab pos="3657600" algn="l"/>
                <a:tab pos="4381500" algn="l"/>
                <a:tab pos="5105400" algn="l"/>
                <a:tab pos="5435600" algn="l"/>
                <a:tab pos="762000" algn="l"/>
                <a:tab pos="1485900" algn="l"/>
                <a:tab pos="2209800" algn="l"/>
                <a:tab pos="2933700" algn="l"/>
                <a:tab pos="3657600" algn="l"/>
                <a:tab pos="4381500" algn="l"/>
                <a:tab pos="5105400" algn="l"/>
                <a:tab pos="5435600" algn="l"/>
                <a:tab pos="762000" algn="l"/>
                <a:tab pos="1485900" algn="l"/>
                <a:tab pos="2209800" algn="l"/>
                <a:tab pos="2933700" algn="l"/>
                <a:tab pos="3657600" algn="l"/>
                <a:tab pos="4381500" algn="l"/>
                <a:tab pos="5105400" algn="l"/>
                <a:tab pos="5435600" algn="l"/>
              </a:tabLst>
            </a:pPr>
            <a:r>
              <a:rPr lang="en-US" dirty="0">
                <a:solidFill>
                  <a:schemeClr val="tx1"/>
                </a:solidFill>
                <a:latin typeface="Times" charset="0"/>
                <a:ea typeface="Times" charset="0"/>
                <a:cs typeface="Times" charset="0"/>
                <a:sym typeface="Times" charset="0"/>
              </a:rPr>
              <a:t>Replace big dishes by many cheap dipoles</a:t>
            </a:r>
          </a:p>
          <a:p>
            <a:pPr marL="468313" indent="-323850">
              <a:spcBef>
                <a:spcPts val="400"/>
              </a:spcBef>
              <a:buClr>
                <a:srgbClr val="000000"/>
              </a:buClr>
              <a:buSzPct val="125000"/>
              <a:buFont typeface="Arial" charset="0"/>
              <a:buChar char="•"/>
              <a:tabLst>
                <a:tab pos="762000" algn="l"/>
                <a:tab pos="1485900" algn="l"/>
                <a:tab pos="2209800" algn="l"/>
                <a:tab pos="2933700" algn="l"/>
                <a:tab pos="3657600" algn="l"/>
                <a:tab pos="4381500" algn="l"/>
                <a:tab pos="5105400" algn="l"/>
                <a:tab pos="5435600" algn="l"/>
                <a:tab pos="762000" algn="l"/>
                <a:tab pos="1485900" algn="l"/>
                <a:tab pos="2209800" algn="l"/>
                <a:tab pos="2933700" algn="l"/>
                <a:tab pos="3657600" algn="l"/>
                <a:tab pos="4381500" algn="l"/>
                <a:tab pos="5105400" algn="l"/>
                <a:tab pos="5435600" algn="l"/>
                <a:tab pos="762000" algn="l"/>
                <a:tab pos="1485900" algn="l"/>
                <a:tab pos="2209800" algn="l"/>
                <a:tab pos="2933700" algn="l"/>
                <a:tab pos="3657600" algn="l"/>
                <a:tab pos="4381500" algn="l"/>
                <a:tab pos="5105400" algn="l"/>
                <a:tab pos="5435600" algn="l"/>
                <a:tab pos="762000" algn="l"/>
                <a:tab pos="1485900" algn="l"/>
                <a:tab pos="2209800" algn="l"/>
                <a:tab pos="2933700" algn="l"/>
                <a:tab pos="3657600" algn="l"/>
                <a:tab pos="4381500" algn="l"/>
                <a:tab pos="5105400" algn="l"/>
                <a:tab pos="5435600" algn="l"/>
              </a:tabLst>
            </a:pPr>
            <a:r>
              <a:rPr lang="en-US" dirty="0">
                <a:solidFill>
                  <a:schemeClr val="tx1"/>
                </a:solidFill>
                <a:latin typeface="Times" charset="0"/>
                <a:ea typeface="Times" charset="0"/>
                <a:cs typeface="Times" charset="0"/>
                <a:sym typeface="Times" charset="0"/>
              </a:rPr>
              <a:t>No moving parts: electronic beam steering</a:t>
            </a:r>
          </a:p>
          <a:p>
            <a:pPr marL="468313" indent="-323850">
              <a:spcBef>
                <a:spcPts val="400"/>
              </a:spcBef>
              <a:buClr>
                <a:srgbClr val="000000"/>
              </a:buClr>
              <a:buSzPct val="125000"/>
              <a:buFont typeface="Arial" charset="0"/>
              <a:buChar char="•"/>
              <a:tabLst>
                <a:tab pos="762000" algn="l"/>
                <a:tab pos="1485900" algn="l"/>
                <a:tab pos="2209800" algn="l"/>
                <a:tab pos="2933700" algn="l"/>
                <a:tab pos="3657600" algn="l"/>
                <a:tab pos="4381500" algn="l"/>
                <a:tab pos="5105400" algn="l"/>
                <a:tab pos="5435600" algn="l"/>
                <a:tab pos="762000" algn="l"/>
                <a:tab pos="1485900" algn="l"/>
                <a:tab pos="2209800" algn="l"/>
                <a:tab pos="2933700" algn="l"/>
                <a:tab pos="3657600" algn="l"/>
                <a:tab pos="4381500" algn="l"/>
                <a:tab pos="5105400" algn="l"/>
                <a:tab pos="5435600" algn="l"/>
                <a:tab pos="762000" algn="l"/>
                <a:tab pos="1485900" algn="l"/>
                <a:tab pos="2209800" algn="l"/>
                <a:tab pos="2933700" algn="l"/>
                <a:tab pos="3657600" algn="l"/>
                <a:tab pos="4381500" algn="l"/>
                <a:tab pos="5105400" algn="l"/>
                <a:tab pos="5435600" algn="l"/>
                <a:tab pos="762000" algn="l"/>
                <a:tab pos="1485900" algn="l"/>
                <a:tab pos="2209800" algn="l"/>
                <a:tab pos="2933700" algn="l"/>
                <a:tab pos="3657600" algn="l"/>
                <a:tab pos="4381500" algn="l"/>
                <a:tab pos="5105400" algn="l"/>
                <a:tab pos="5435600" algn="l"/>
              </a:tabLst>
            </a:pPr>
            <a:r>
              <a:rPr lang="en-US" dirty="0">
                <a:solidFill>
                  <a:schemeClr val="tx1"/>
                </a:solidFill>
                <a:latin typeface="Times" charset="0"/>
                <a:ea typeface="Times" charset="0"/>
                <a:cs typeface="Times" charset="0"/>
                <a:sym typeface="Times" charset="0"/>
              </a:rPr>
              <a:t>Flexible digital beam forming</a:t>
            </a:r>
          </a:p>
        </p:txBody>
      </p:sp>
      <p:sp>
        <p:nvSpPr>
          <p:cNvPr id="30728" name="Rectangle 8"/>
          <p:cNvSpPr>
            <a:spLocks/>
          </p:cNvSpPr>
          <p:nvPr/>
        </p:nvSpPr>
        <p:spPr bwMode="auto">
          <a:xfrm>
            <a:off x="1409700" y="139700"/>
            <a:ext cx="6311900" cy="584200"/>
          </a:xfrm>
          <a:prstGeom prst="rect">
            <a:avLst/>
          </a:prstGeom>
          <a:noFill/>
          <a:ln w="12700" cap="flat">
            <a:noFill/>
            <a:miter lim="800000"/>
            <a:headEnd type="none" w="med" len="med"/>
            <a:tailEnd type="none" w="med" len="med"/>
          </a:ln>
        </p:spPr>
        <p:txBody>
          <a:bodyPr lIns="0" tIns="0" rIns="40640" bIns="0" anchor="ctr">
            <a:prstTxWarp prst="textNoShape">
              <a:avLst/>
            </a:prstTxWarp>
          </a:bodyPr>
          <a:lstStyle/>
          <a:p>
            <a:pPr algn="ctr">
              <a:spcBef>
                <a:spcPts val="1200"/>
              </a:spcBef>
            </a:pPr>
            <a:r>
              <a:rPr lang="en-US" sz="3200">
                <a:solidFill>
                  <a:schemeClr val="tx1"/>
                </a:solidFill>
                <a:latin typeface="Times New Roman" charset="0"/>
                <a:ea typeface="Times New Roman" charset="0"/>
                <a:cs typeface="Times New Roman" charset="0"/>
                <a:sym typeface="Times New Roman" charset="0"/>
              </a:rPr>
              <a:t>LOFAR Antennas</a:t>
            </a:r>
          </a:p>
        </p:txBody>
      </p:sp>
      <p:sp>
        <p:nvSpPr>
          <p:cNvPr id="30729" name="Rectangle 9"/>
          <p:cNvSpPr>
            <a:spLocks/>
          </p:cNvSpPr>
          <p:nvPr/>
        </p:nvSpPr>
        <p:spPr bwMode="auto">
          <a:xfrm>
            <a:off x="4992688" y="1244600"/>
            <a:ext cx="3441700" cy="558800"/>
          </a:xfrm>
          <a:prstGeom prst="rect">
            <a:avLst/>
          </a:prstGeom>
          <a:noFill/>
          <a:ln w="12700" cap="flat">
            <a:noFill/>
            <a:miter lim="800000"/>
            <a:headEnd type="none" w="med" len="med"/>
            <a:tailEnd type="none" w="med" len="med"/>
          </a:ln>
        </p:spPr>
        <p:txBody>
          <a:bodyPr lIns="0" tIns="0" rIns="39199" bIns="0">
            <a:prstTxWarp prst="textNoShape">
              <a:avLst/>
            </a:prstTxWarp>
          </a:bodyPr>
          <a:lstStyle/>
          <a:p>
            <a:pPr marL="38100" algn="ctr">
              <a:lnSpc>
                <a:spcPct val="87000"/>
              </a:lnSpc>
              <a:tabLst>
                <a:tab pos="762000" algn="l"/>
                <a:tab pos="1485900" algn="l"/>
                <a:tab pos="2209800" algn="l"/>
                <a:tab pos="2933700" algn="l"/>
                <a:tab pos="3657600" algn="l"/>
                <a:tab pos="4381500" algn="l"/>
                <a:tab pos="4533900" algn="l"/>
                <a:tab pos="762000" algn="l"/>
                <a:tab pos="1485900" algn="l"/>
                <a:tab pos="2209800" algn="l"/>
                <a:tab pos="2933700" algn="l"/>
                <a:tab pos="3657600" algn="l"/>
                <a:tab pos="4381500" algn="l"/>
                <a:tab pos="4533900" algn="l"/>
              </a:tabLst>
            </a:pPr>
            <a:r>
              <a:rPr lang="en-US" sz="1600">
                <a:solidFill>
                  <a:schemeClr val="tx1"/>
                </a:solidFill>
                <a:latin typeface="Times" charset="0"/>
                <a:ea typeface="Times" charset="0"/>
                <a:cs typeface="Times" charset="0"/>
                <a:sym typeface="Times" charset="0"/>
              </a:rPr>
              <a:t>High band tiles:120 – 240 MHz</a:t>
            </a:r>
          </a:p>
          <a:p>
            <a:pPr marL="38100" algn="ctr">
              <a:lnSpc>
                <a:spcPct val="87000"/>
              </a:lnSpc>
              <a:tabLst>
                <a:tab pos="762000" algn="l"/>
                <a:tab pos="1485900" algn="l"/>
                <a:tab pos="2209800" algn="l"/>
                <a:tab pos="2933700" algn="l"/>
                <a:tab pos="3657600" algn="l"/>
                <a:tab pos="4381500" algn="l"/>
                <a:tab pos="4533900" algn="l"/>
                <a:tab pos="762000" algn="l"/>
                <a:tab pos="1485900" algn="l"/>
                <a:tab pos="2209800" algn="l"/>
                <a:tab pos="2933700" algn="l"/>
                <a:tab pos="3657600" algn="l"/>
                <a:tab pos="4381500" algn="l"/>
                <a:tab pos="4533900" algn="l"/>
              </a:tabLst>
            </a:pPr>
            <a:r>
              <a:rPr lang="en-US" sz="1600">
                <a:solidFill>
                  <a:schemeClr val="tx1"/>
                </a:solidFill>
                <a:latin typeface="Times" charset="0"/>
                <a:ea typeface="Times" charset="0"/>
                <a:cs typeface="Times" charset="0"/>
                <a:sym typeface="Times" charset="0"/>
              </a:rPr>
              <a:t>96 tiles/station, 4x4 antennas/tile</a:t>
            </a:r>
          </a:p>
        </p:txBody>
      </p:sp>
      <p:pic>
        <p:nvPicPr>
          <p:cNvPr id="30730" name="Picture 10"/>
          <p:cNvPicPr>
            <a:picLocks noChangeArrowheads="1"/>
          </p:cNvPicPr>
          <p:nvPr/>
        </p:nvPicPr>
        <p:blipFill>
          <a:blip r:embed="rId5"/>
          <a:srcRect/>
          <a:stretch>
            <a:fillRect/>
          </a:stretch>
        </p:blipFill>
        <p:spPr bwMode="auto">
          <a:xfrm>
            <a:off x="4775200" y="1965325"/>
            <a:ext cx="3873500" cy="2806700"/>
          </a:xfrm>
          <a:prstGeom prst="rect">
            <a:avLst/>
          </a:prstGeom>
          <a:noFill/>
          <a:ln w="12700" cap="flat">
            <a:solidFill>
              <a:schemeClr val="tx1"/>
            </a:solidFill>
            <a:prstDash val="solid"/>
            <a:miter lim="800000"/>
            <a:headEnd/>
            <a:tailEnd/>
          </a:ln>
          <a:effectLst>
            <a:outerShdw blurRad="127000" dist="76199" dir="2700000" algn="ctr" rotWithShape="0">
              <a:schemeClr val="bg2">
                <a:alpha val="75000"/>
              </a:schemeClr>
            </a:outerShdw>
          </a:effectLst>
        </p:spPr>
      </p:pic>
    </p:spTree>
  </p:cSld>
  <p:clrMapOvr>
    <a:masterClrMapping/>
  </p:clrMapOvr>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7" name="Picture 1"/>
          <p:cNvPicPr>
            <a:picLocks noChangeArrowheads="1"/>
          </p:cNvPicPr>
          <p:nvPr/>
        </p:nvPicPr>
        <p:blipFill>
          <a:blip r:embed="rId2"/>
          <a:srcRect/>
          <a:stretch>
            <a:fillRect/>
          </a:stretch>
        </p:blipFill>
        <p:spPr bwMode="auto">
          <a:xfrm>
            <a:off x="180975" y="-101600"/>
            <a:ext cx="9144000" cy="6858000"/>
          </a:xfrm>
          <a:prstGeom prst="rect">
            <a:avLst/>
          </a:prstGeom>
          <a:noFill/>
          <a:ln w="12700" cap="flat">
            <a:noFill/>
            <a:miter lim="800000"/>
            <a:headEnd/>
            <a:tailEnd/>
          </a:ln>
        </p:spPr>
      </p:pic>
      <p:sp>
        <p:nvSpPr>
          <p:cNvPr id="39938" name="Rectangle 2"/>
          <p:cNvSpPr>
            <a:spLocks/>
          </p:cNvSpPr>
          <p:nvPr/>
        </p:nvSpPr>
        <p:spPr bwMode="auto">
          <a:xfrm>
            <a:off x="420688" y="112713"/>
            <a:ext cx="8661400" cy="698500"/>
          </a:xfrm>
          <a:prstGeom prst="rect">
            <a:avLst/>
          </a:prstGeom>
          <a:noFill/>
          <a:ln w="12700" cap="flat">
            <a:noFill/>
            <a:miter lim="800000"/>
            <a:headEnd type="none" w="med" len="med"/>
            <a:tailEnd type="none" w="med" len="med"/>
          </a:ln>
        </p:spPr>
        <p:txBody>
          <a:bodyPr lIns="0" tIns="0" rIns="40640" bIns="0">
            <a:prstTxWarp prst="textNoShape">
              <a:avLst/>
            </a:prstTxWarp>
          </a:bodyPr>
          <a:lstStyle/>
          <a:p>
            <a:pPr marL="39688"/>
            <a:r>
              <a:rPr lang="en-US" b="1">
                <a:solidFill>
                  <a:srgbClr val="C3631B"/>
                </a:solidFill>
                <a:latin typeface="Times" charset="0"/>
                <a:ea typeface="Times" charset="0"/>
                <a:cs typeface="Times" charset="0"/>
                <a:sym typeface="Times" charset="0"/>
              </a:rPr>
              <a:t>Radio Sky Monitor</a:t>
            </a:r>
            <a:r>
              <a:rPr lang="en-US">
                <a:solidFill>
                  <a:srgbClr val="FFFFFF"/>
                </a:solidFill>
                <a:latin typeface="Times" charset="0"/>
                <a:ea typeface="Times" charset="0"/>
                <a:cs typeface="Times" charset="0"/>
                <a:sym typeface="Times" charset="0"/>
              </a:rPr>
              <a:t>: Multiple station beams tile out a significant fraction of the sky and detect transients sources on timescales down to 1 second</a:t>
            </a:r>
          </a:p>
        </p:txBody>
      </p:sp>
      <p:sp>
        <p:nvSpPr>
          <p:cNvPr id="39939" name="Rectangle 3"/>
          <p:cNvSpPr>
            <a:spLocks/>
          </p:cNvSpPr>
          <p:nvPr/>
        </p:nvSpPr>
        <p:spPr bwMode="auto">
          <a:xfrm>
            <a:off x="3900488" y="5395913"/>
            <a:ext cx="4914900" cy="990600"/>
          </a:xfrm>
          <a:prstGeom prst="rect">
            <a:avLst/>
          </a:prstGeom>
          <a:noFill/>
          <a:ln w="12700" cap="flat">
            <a:noFill/>
            <a:miter lim="800000"/>
            <a:headEnd type="none" w="med" len="med"/>
            <a:tailEnd type="none" w="med" len="med"/>
          </a:ln>
        </p:spPr>
        <p:txBody>
          <a:bodyPr lIns="0" tIns="0" rIns="40640" bIns="0">
            <a:prstTxWarp prst="textNoShape">
              <a:avLst/>
            </a:prstTxWarp>
          </a:bodyPr>
          <a:lstStyle/>
          <a:p>
            <a:pPr marL="39688"/>
            <a:r>
              <a:rPr lang="en-US">
                <a:solidFill>
                  <a:srgbClr val="BBE0E3"/>
                </a:solidFill>
                <a:latin typeface="Times" charset="0"/>
                <a:ea typeface="Times" charset="0"/>
                <a:cs typeface="Times" charset="0"/>
                <a:sym typeface="Times" charset="0"/>
              </a:rPr>
              <a:t>Only data transport and processing power prevent us monitoring the entire visible sky continuously at full sensitivity and resolution! </a:t>
            </a:r>
          </a:p>
        </p:txBody>
      </p:sp>
      <p:sp>
        <p:nvSpPr>
          <p:cNvPr id="39940" name="Rectangle 4"/>
          <p:cNvSpPr>
            <a:spLocks/>
          </p:cNvSpPr>
          <p:nvPr/>
        </p:nvSpPr>
        <p:spPr bwMode="auto">
          <a:xfrm>
            <a:off x="6184900" y="1536700"/>
            <a:ext cx="2679700" cy="533400"/>
          </a:xfrm>
          <a:prstGeom prst="rect">
            <a:avLst/>
          </a:prstGeom>
          <a:noFill/>
          <a:ln w="12700" cap="flat">
            <a:noFill/>
            <a:miter lim="800000"/>
            <a:headEnd type="none" w="med" len="med"/>
            <a:tailEnd type="none" w="med" len="med"/>
          </a:ln>
        </p:spPr>
        <p:txBody>
          <a:bodyPr lIns="0" tIns="0" rIns="39199" bIns="0">
            <a:prstTxWarp prst="textNoShape">
              <a:avLst/>
            </a:prstTxWarp>
          </a:bodyPr>
          <a:lstStyle/>
          <a:p>
            <a:pPr marL="38100">
              <a:lnSpc>
                <a:spcPct val="87000"/>
              </a:lnSpc>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1400">
                <a:solidFill>
                  <a:srgbClr val="FFFFFF"/>
                </a:solidFill>
                <a:latin typeface="Times" charset="0"/>
                <a:ea typeface="Times" charset="0"/>
                <a:cs typeface="Times" charset="0"/>
                <a:sym typeface="Times" charset="0"/>
              </a:rPr>
              <a:t>Multiple beams used to </a:t>
            </a:r>
            <a:br>
              <a:rPr lang="en-US" sz="1400">
                <a:solidFill>
                  <a:srgbClr val="FFFFFF"/>
                </a:solidFill>
                <a:latin typeface="Times" charset="0"/>
                <a:ea typeface="Times" charset="0"/>
                <a:cs typeface="Times" charset="0"/>
                <a:sym typeface="Times" charset="0"/>
              </a:rPr>
            </a:br>
            <a:r>
              <a:rPr lang="en-US" sz="1400">
                <a:solidFill>
                  <a:srgbClr val="FFFFFF"/>
                </a:solidFill>
                <a:latin typeface="Times" charset="0"/>
                <a:ea typeface="Times" charset="0"/>
                <a:cs typeface="Times" charset="0"/>
                <a:sym typeface="Times" charset="0"/>
              </a:rPr>
              <a:t>   watch for new transients</a:t>
            </a:r>
          </a:p>
        </p:txBody>
      </p:sp>
      <p:sp>
        <p:nvSpPr>
          <p:cNvPr id="39941" name="Rectangle 5"/>
          <p:cNvSpPr>
            <a:spLocks/>
          </p:cNvSpPr>
          <p:nvPr/>
        </p:nvSpPr>
        <p:spPr bwMode="auto">
          <a:xfrm>
            <a:off x="6375400" y="4194175"/>
            <a:ext cx="1879600" cy="736600"/>
          </a:xfrm>
          <a:prstGeom prst="rect">
            <a:avLst/>
          </a:prstGeom>
          <a:noFill/>
          <a:ln w="12700" cap="flat">
            <a:noFill/>
            <a:miter lim="800000"/>
            <a:headEnd type="none" w="med" len="med"/>
            <a:tailEnd type="none" w="med" len="med"/>
          </a:ln>
        </p:spPr>
        <p:txBody>
          <a:bodyPr lIns="0" tIns="0" rIns="39199" bIns="0">
            <a:prstTxWarp prst="textNoShape">
              <a:avLst/>
            </a:prstTxWarp>
          </a:bodyPr>
          <a:lstStyle/>
          <a:p>
            <a:pPr marL="38100">
              <a:lnSpc>
                <a:spcPct val="87000"/>
              </a:lnSpc>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1400">
                <a:solidFill>
                  <a:srgbClr val="FFFFFF"/>
                </a:solidFill>
                <a:latin typeface="Times" charset="0"/>
                <a:ea typeface="Times" charset="0"/>
                <a:cs typeface="Times" charset="0"/>
                <a:sym typeface="Times" charset="0"/>
              </a:rPr>
              <a:t> Single beam(s)</a:t>
            </a:r>
            <a:br>
              <a:rPr lang="en-US" sz="1400">
                <a:solidFill>
                  <a:srgbClr val="FFFFFF"/>
                </a:solidFill>
                <a:latin typeface="Times" charset="0"/>
                <a:ea typeface="Times" charset="0"/>
                <a:cs typeface="Times" charset="0"/>
                <a:sym typeface="Times" charset="0"/>
              </a:rPr>
            </a:br>
            <a:r>
              <a:rPr lang="en-US" sz="1400">
                <a:solidFill>
                  <a:srgbClr val="FFFFFF"/>
                </a:solidFill>
                <a:latin typeface="Times" charset="0"/>
                <a:ea typeface="Times" charset="0"/>
                <a:cs typeface="Times" charset="0"/>
                <a:sym typeface="Times" charset="0"/>
              </a:rPr>
              <a:t>    monitor known </a:t>
            </a:r>
            <a:br>
              <a:rPr lang="en-US" sz="1400">
                <a:solidFill>
                  <a:srgbClr val="FFFFFF"/>
                </a:solidFill>
                <a:latin typeface="Times" charset="0"/>
                <a:ea typeface="Times" charset="0"/>
                <a:cs typeface="Times" charset="0"/>
                <a:sym typeface="Times" charset="0"/>
              </a:rPr>
            </a:br>
            <a:r>
              <a:rPr lang="en-US" sz="1400">
                <a:solidFill>
                  <a:srgbClr val="FFFFFF"/>
                </a:solidFill>
                <a:latin typeface="Times" charset="0"/>
                <a:ea typeface="Times" charset="0"/>
                <a:cs typeface="Times" charset="0"/>
                <a:sym typeface="Times" charset="0"/>
              </a:rPr>
              <a:t>   sources</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2"/>
          <a:srcRect/>
          <a:stretch>
            <a:fillRect/>
          </a:stretch>
        </p:blipFill>
        <p:spPr bwMode="auto">
          <a:xfrm>
            <a:off x="2957513" y="1638300"/>
            <a:ext cx="5973762" cy="4076700"/>
          </a:xfrm>
          <a:prstGeom prst="rect">
            <a:avLst/>
          </a:prstGeom>
          <a:noFill/>
          <a:ln w="12700" cap="flat">
            <a:noFill/>
            <a:miter lim="800000"/>
            <a:headEnd/>
            <a:tailEnd/>
          </a:ln>
        </p:spPr>
      </p:pic>
      <p:pic>
        <p:nvPicPr>
          <p:cNvPr id="44034" name="Picture 2"/>
          <p:cNvPicPr>
            <a:picLocks noChangeArrowheads="1"/>
          </p:cNvPicPr>
          <p:nvPr/>
        </p:nvPicPr>
        <p:blipFill>
          <a:blip r:embed="rId3"/>
          <a:srcRect/>
          <a:stretch>
            <a:fillRect/>
          </a:stretch>
        </p:blipFill>
        <p:spPr bwMode="auto">
          <a:xfrm>
            <a:off x="238125" y="1981200"/>
            <a:ext cx="2476500" cy="3429000"/>
          </a:xfrm>
          <a:prstGeom prst="rect">
            <a:avLst/>
          </a:prstGeom>
          <a:noFill/>
          <a:ln w="12700" cap="flat">
            <a:noFill/>
            <a:miter lim="800000"/>
            <a:headEnd/>
            <a:tailEnd/>
          </a:ln>
        </p:spPr>
      </p:pic>
      <p:sp>
        <p:nvSpPr>
          <p:cNvPr id="44035" name="Rectangle 3"/>
          <p:cNvSpPr>
            <a:spLocks/>
          </p:cNvSpPr>
          <p:nvPr/>
        </p:nvSpPr>
        <p:spPr bwMode="auto">
          <a:xfrm>
            <a:off x="560388" y="263525"/>
            <a:ext cx="8013700" cy="12954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ctr"/>
            <a:r>
              <a:rPr lang="en-US" sz="3600" dirty="0" smtClean="0">
                <a:solidFill>
                  <a:schemeClr val="tx1"/>
                </a:solidFill>
                <a:latin typeface="Gill Sans" charset="0"/>
                <a:ea typeface="Gill Sans" charset="0"/>
                <a:cs typeface="Gill Sans" charset="0"/>
                <a:sym typeface="Gill Sans" charset="0"/>
              </a:rPr>
              <a:t>LOFAR Survey plans</a:t>
            </a:r>
            <a:endParaRPr lang="en-US" sz="3600" dirty="0">
              <a:solidFill>
                <a:schemeClr val="tx1"/>
              </a:solidFill>
              <a:latin typeface="Gill Sans" charset="0"/>
              <a:ea typeface="Gill Sans" charset="0"/>
              <a:cs typeface="Gill Sans" charset="0"/>
              <a:sym typeface="Gill Sans"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KA_diamond.png"/>
          <p:cNvPicPr>
            <a:picLocks noChangeAspect="1"/>
          </p:cNvPicPr>
          <p:nvPr/>
        </p:nvPicPr>
        <p:blipFill>
          <a:blip r:embed="rId2"/>
          <a:stretch>
            <a:fillRect/>
          </a:stretch>
        </p:blipFill>
        <p:spPr>
          <a:xfrm>
            <a:off x="228889" y="323295"/>
            <a:ext cx="8686221" cy="621141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FFFF"/>
                </a:solidFill>
              </a:rPr>
              <a:t>The Event Horizon Telescope</a:t>
            </a:r>
            <a:endParaRPr lang="en-US" dirty="0">
              <a:solidFill>
                <a:srgbClr val="FFFFFF"/>
              </a:solidFill>
            </a:endParaRPr>
          </a:p>
        </p:txBody>
      </p:sp>
      <p:pic>
        <p:nvPicPr>
          <p:cNvPr id="3" name="Picture 2"/>
          <p:cNvPicPr>
            <a:picLocks noChangeAspect="1"/>
          </p:cNvPicPr>
          <p:nvPr/>
        </p:nvPicPr>
        <p:blipFill>
          <a:blip r:embed="rId2"/>
          <a:stretch>
            <a:fillRect/>
          </a:stretch>
        </p:blipFill>
        <p:spPr>
          <a:xfrm>
            <a:off x="0" y="914400"/>
            <a:ext cx="9144000" cy="4899322"/>
          </a:xfrm>
          <a:prstGeom prst="rect">
            <a:avLst/>
          </a:prstGeom>
        </p:spPr>
      </p:pic>
      <p:sp>
        <p:nvSpPr>
          <p:cNvPr id="4" name="TextBox 3"/>
          <p:cNvSpPr txBox="1"/>
          <p:nvPr/>
        </p:nvSpPr>
        <p:spPr>
          <a:xfrm>
            <a:off x="76201" y="5486400"/>
            <a:ext cx="8839200" cy="1384995"/>
          </a:xfrm>
          <a:prstGeom prst="rect">
            <a:avLst/>
          </a:prstGeom>
          <a:noFill/>
        </p:spPr>
        <p:txBody>
          <a:bodyPr wrap="square" rtlCol="0">
            <a:spAutoFit/>
          </a:bodyPr>
          <a:lstStyle/>
          <a:p>
            <a:r>
              <a:rPr lang="en-US" sz="2800" dirty="0" smtClean="0">
                <a:solidFill>
                  <a:srgbClr val="FFFF00"/>
                </a:solidFill>
              </a:rPr>
              <a:t>Very Long-baseline Interferometry with the largest mm-waveband antennas in the world. Coming online soon (</a:t>
            </a:r>
            <a:r>
              <a:rPr lang="en-US" sz="2800" dirty="0" err="1" smtClean="0">
                <a:solidFill>
                  <a:srgbClr val="FFFF00"/>
                </a:solidFill>
              </a:rPr>
              <a:t>Doleman</a:t>
            </a:r>
            <a:r>
              <a:rPr lang="en-US" sz="2800" dirty="0" smtClean="0">
                <a:solidFill>
                  <a:srgbClr val="FFFF00"/>
                </a:solidFill>
              </a:rPr>
              <a:t> et al. 2009)</a:t>
            </a:r>
            <a:endParaRPr lang="en-US" sz="2800" dirty="0">
              <a:solidFill>
                <a:srgbClr val="FFFF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GRAVITY.png"/>
          <p:cNvPicPr>
            <a:picLocks noChangeAspect="1"/>
          </p:cNvPicPr>
          <p:nvPr/>
        </p:nvPicPr>
        <p:blipFill>
          <a:blip r:embed="rId2"/>
          <a:stretch>
            <a:fillRect/>
          </a:stretch>
        </p:blipFill>
        <p:spPr>
          <a:xfrm>
            <a:off x="0" y="259834"/>
            <a:ext cx="9144000" cy="633833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0" name="Picture 17" descr="nishikawa_sky_surveys_plus_erosita_split_DES+ATLAS+PS1+HSC.png"/>
          <p:cNvPicPr>
            <a:picLocks noChangeAspect="1"/>
          </p:cNvPicPr>
          <p:nvPr/>
        </p:nvPicPr>
        <p:blipFill>
          <a:blip r:embed="rId2"/>
          <a:srcRect/>
          <a:stretch>
            <a:fillRect/>
          </a:stretch>
        </p:blipFill>
        <p:spPr bwMode="auto">
          <a:xfrm>
            <a:off x="0" y="1487488"/>
            <a:ext cx="9144000" cy="4532312"/>
          </a:xfrm>
          <a:prstGeom prst="rect">
            <a:avLst/>
          </a:prstGeom>
          <a:noFill/>
          <a:ln w="9525">
            <a:noFill/>
            <a:miter lim="800000"/>
            <a:headEnd/>
            <a:tailEnd/>
          </a:ln>
        </p:spPr>
      </p:pic>
      <p:sp>
        <p:nvSpPr>
          <p:cNvPr id="48138" name="Rectangle 11"/>
          <p:cNvSpPr>
            <a:spLocks noGrp="1" noChangeArrowheads="1"/>
          </p:cNvSpPr>
          <p:nvPr>
            <p:ph type="title"/>
          </p:nvPr>
        </p:nvSpPr>
        <p:spPr>
          <a:xfrm>
            <a:off x="165100" y="152400"/>
            <a:ext cx="8750300" cy="990600"/>
          </a:xfrm>
        </p:spPr>
        <p:txBody>
          <a:bodyPr>
            <a:normAutofit fontScale="90000"/>
          </a:bodyPr>
          <a:lstStyle/>
          <a:p>
            <a:pPr marL="304800" indent="-304800" eaLnBrk="1" hangingPunct="1">
              <a:lnSpc>
                <a:spcPct val="90000"/>
              </a:lnSpc>
            </a:pPr>
            <a:r>
              <a:rPr lang="en-US" dirty="0" smtClean="0">
                <a:solidFill>
                  <a:srgbClr val="0000CC"/>
                </a:solidFill>
              </a:rPr>
              <a:t>The </a:t>
            </a:r>
            <a:r>
              <a:rPr lang="en-US" dirty="0">
                <a:solidFill>
                  <a:srgbClr val="0000CC"/>
                </a:solidFill>
              </a:rPr>
              <a:t>landscape of O/IR wide area surveys</a:t>
            </a:r>
          </a:p>
        </p:txBody>
      </p:sp>
      <p:sp>
        <p:nvSpPr>
          <p:cNvPr id="48139" name="Rectangle 12"/>
          <p:cNvSpPr>
            <a:spLocks/>
          </p:cNvSpPr>
          <p:nvPr/>
        </p:nvSpPr>
        <p:spPr bwMode="auto">
          <a:xfrm>
            <a:off x="7772400" y="1676400"/>
            <a:ext cx="1346200" cy="419100"/>
          </a:xfrm>
          <a:prstGeom prst="rect">
            <a:avLst/>
          </a:prstGeom>
          <a:noFill/>
          <a:ln w="9525">
            <a:noFill/>
            <a:miter lim="800000"/>
            <a:headEnd/>
            <a:tailEnd/>
          </a:ln>
        </p:spPr>
        <p:txBody>
          <a:bodyPr lIns="38100" tIns="38100" rIns="38100" bIns="38100">
            <a:prstTxWarp prst="textNoShape">
              <a:avLst/>
            </a:prstTxWarp>
          </a:bodyPr>
          <a:lstStyle/>
          <a:p>
            <a:pPr algn="l"/>
            <a:r>
              <a:rPr lang="en-US" sz="2200">
                <a:solidFill>
                  <a:srgbClr val="FF0000"/>
                </a:solidFill>
                <a:latin typeface="Calibri" charset="0"/>
                <a:ea typeface="Calibri" charset="0"/>
                <a:cs typeface="Calibri" charset="0"/>
                <a:sym typeface="Calibri" charset="0"/>
              </a:rPr>
              <a:t>D/R split</a:t>
            </a:r>
          </a:p>
        </p:txBody>
      </p:sp>
      <p:sp>
        <p:nvSpPr>
          <p:cNvPr id="48140" name="Line 13"/>
          <p:cNvSpPr>
            <a:spLocks noChangeShapeType="1"/>
          </p:cNvSpPr>
          <p:nvPr/>
        </p:nvSpPr>
        <p:spPr bwMode="auto">
          <a:xfrm flipH="1">
            <a:off x="8267700" y="2106613"/>
            <a:ext cx="169863" cy="406400"/>
          </a:xfrm>
          <a:prstGeom prst="line">
            <a:avLst/>
          </a:prstGeom>
          <a:noFill/>
          <a:ln w="19050">
            <a:solidFill>
              <a:srgbClr val="FF0000"/>
            </a:solidFill>
            <a:round/>
            <a:headEnd/>
            <a:tailEnd type="arrow" w="med" len="med"/>
          </a:ln>
        </p:spPr>
        <p:txBody>
          <a:bodyPr lIns="0" tIns="0" rIns="0" bIns="0">
            <a:prstTxWarp prst="textNoShape">
              <a:avLst/>
            </a:prstTxWarp>
          </a:bodyPr>
          <a:lstStyle/>
          <a:p>
            <a:endParaRPr lang="en-US"/>
          </a:p>
        </p:txBody>
      </p:sp>
      <p:sp>
        <p:nvSpPr>
          <p:cNvPr id="48141" name="Rectangle 14"/>
          <p:cNvSpPr>
            <a:spLocks/>
          </p:cNvSpPr>
          <p:nvPr/>
        </p:nvSpPr>
        <p:spPr bwMode="auto">
          <a:xfrm>
            <a:off x="165100" y="6045200"/>
            <a:ext cx="4343400" cy="355600"/>
          </a:xfrm>
          <a:prstGeom prst="rect">
            <a:avLst/>
          </a:prstGeom>
          <a:noFill/>
          <a:ln w="9525">
            <a:noFill/>
            <a:miter lim="800000"/>
            <a:headEnd/>
            <a:tailEnd/>
          </a:ln>
        </p:spPr>
        <p:txBody>
          <a:bodyPr lIns="38100" tIns="38100" rIns="38100" bIns="38100">
            <a:prstTxWarp prst="textNoShape">
              <a:avLst/>
            </a:prstTxWarp>
          </a:bodyPr>
          <a:lstStyle/>
          <a:p>
            <a:pPr algn="l"/>
            <a:r>
              <a:rPr lang="en-US" sz="2000" dirty="0">
                <a:solidFill>
                  <a:schemeClr val="tx1"/>
                </a:solidFill>
                <a:latin typeface="Garamond" charset="0"/>
                <a:ea typeface="Garamond" charset="0"/>
                <a:cs typeface="Garamond" charset="0"/>
                <a:sym typeface="Garamond" charset="0"/>
              </a:rPr>
              <a:t>Image A. </a:t>
            </a:r>
            <a:r>
              <a:rPr lang="en-US" sz="2000" dirty="0" err="1">
                <a:solidFill>
                  <a:schemeClr val="tx1"/>
                </a:solidFill>
                <a:latin typeface="Garamond" charset="0"/>
                <a:ea typeface="Garamond" charset="0"/>
                <a:cs typeface="Garamond" charset="0"/>
                <a:sym typeface="Garamond" charset="0"/>
              </a:rPr>
              <a:t>Nishizawa</a:t>
            </a:r>
            <a:r>
              <a:rPr lang="en-US" sz="2000" dirty="0">
                <a:solidFill>
                  <a:schemeClr val="tx1"/>
                </a:solidFill>
                <a:latin typeface="Garamond" charset="0"/>
                <a:ea typeface="Garamond" charset="0"/>
                <a:cs typeface="Garamond" charset="0"/>
                <a:sym typeface="Garamond" charset="0"/>
              </a:rPr>
              <a:t> (IPMU), AM</a:t>
            </a:r>
          </a:p>
        </p:txBody>
      </p:sp>
      <p:sp>
        <p:nvSpPr>
          <p:cNvPr id="17" name="Freeform 16"/>
          <p:cNvSpPr/>
          <p:nvPr/>
        </p:nvSpPr>
        <p:spPr bwMode="auto">
          <a:xfrm>
            <a:off x="142875" y="3381375"/>
            <a:ext cx="8928100" cy="2501900"/>
          </a:xfrm>
          <a:custGeom>
            <a:avLst/>
            <a:gdLst>
              <a:gd name="connsiteX0" fmla="*/ 64794 w 8928561"/>
              <a:gd name="connsiteY0" fmla="*/ 12958 h 2500887"/>
              <a:gd name="connsiteX1" fmla="*/ 1347707 w 8928561"/>
              <a:gd name="connsiteY1" fmla="*/ 77748 h 2500887"/>
              <a:gd name="connsiteX2" fmla="*/ 2552869 w 8928561"/>
              <a:gd name="connsiteY2" fmla="*/ 103664 h 2500887"/>
              <a:gd name="connsiteX3" fmla="*/ 3654360 w 8928561"/>
              <a:gd name="connsiteY3" fmla="*/ 116622 h 2500887"/>
              <a:gd name="connsiteX4" fmla="*/ 4470760 w 8928561"/>
              <a:gd name="connsiteY4" fmla="*/ 116622 h 2500887"/>
              <a:gd name="connsiteX5" fmla="*/ 5313077 w 8928561"/>
              <a:gd name="connsiteY5" fmla="*/ 103664 h 2500887"/>
              <a:gd name="connsiteX6" fmla="*/ 6090601 w 8928561"/>
              <a:gd name="connsiteY6" fmla="*/ 90706 h 2500887"/>
              <a:gd name="connsiteX7" fmla="*/ 7567895 w 8928561"/>
              <a:gd name="connsiteY7" fmla="*/ 64790 h 2500887"/>
              <a:gd name="connsiteX8" fmla="*/ 8397253 w 8928561"/>
              <a:gd name="connsiteY8" fmla="*/ 38874 h 2500887"/>
              <a:gd name="connsiteX9" fmla="*/ 8863768 w 8928561"/>
              <a:gd name="connsiteY9" fmla="*/ 0 h 2500887"/>
              <a:gd name="connsiteX10" fmla="*/ 8915602 w 8928561"/>
              <a:gd name="connsiteY10" fmla="*/ 168454 h 2500887"/>
              <a:gd name="connsiteX11" fmla="*/ 8928561 w 8928561"/>
              <a:gd name="connsiteY11" fmla="*/ 375781 h 2500887"/>
              <a:gd name="connsiteX12" fmla="*/ 8915602 w 8928561"/>
              <a:gd name="connsiteY12" fmla="*/ 660856 h 2500887"/>
              <a:gd name="connsiteX13" fmla="*/ 8889685 w 8928561"/>
              <a:gd name="connsiteY13" fmla="*/ 751562 h 2500887"/>
              <a:gd name="connsiteX14" fmla="*/ 8747139 w 8928561"/>
              <a:gd name="connsiteY14" fmla="*/ 1010721 h 2500887"/>
              <a:gd name="connsiteX15" fmla="*/ 8617552 w 8928561"/>
              <a:gd name="connsiteY15" fmla="*/ 1231007 h 2500887"/>
              <a:gd name="connsiteX16" fmla="*/ 8423171 w 8928561"/>
              <a:gd name="connsiteY16" fmla="*/ 1425376 h 2500887"/>
              <a:gd name="connsiteX17" fmla="*/ 8228790 w 8928561"/>
              <a:gd name="connsiteY17" fmla="*/ 1632703 h 2500887"/>
              <a:gd name="connsiteX18" fmla="*/ 7852987 w 8928561"/>
              <a:gd name="connsiteY18" fmla="*/ 1852989 h 2500887"/>
              <a:gd name="connsiteX19" fmla="*/ 7477184 w 8928561"/>
              <a:gd name="connsiteY19" fmla="*/ 2060316 h 2500887"/>
              <a:gd name="connsiteX20" fmla="*/ 6984752 w 8928561"/>
              <a:gd name="connsiteY20" fmla="*/ 2241727 h 2500887"/>
              <a:gd name="connsiteX21" fmla="*/ 6297940 w 8928561"/>
              <a:gd name="connsiteY21" fmla="*/ 2436097 h 2500887"/>
              <a:gd name="connsiteX22" fmla="*/ 5986931 w 8928561"/>
              <a:gd name="connsiteY22" fmla="*/ 2500887 h 2500887"/>
              <a:gd name="connsiteX23" fmla="*/ 5909178 w 8928561"/>
              <a:gd name="connsiteY23" fmla="*/ 2410181 h 2500887"/>
              <a:gd name="connsiteX24" fmla="*/ 5727756 w 8928561"/>
              <a:gd name="connsiteY24" fmla="*/ 2319475 h 2500887"/>
              <a:gd name="connsiteX25" fmla="*/ 5442664 w 8928561"/>
              <a:gd name="connsiteY25" fmla="*/ 2267643 h 2500887"/>
              <a:gd name="connsiteX26" fmla="*/ 5170531 w 8928561"/>
              <a:gd name="connsiteY26" fmla="*/ 2228769 h 2500887"/>
              <a:gd name="connsiteX27" fmla="*/ 4872480 w 8928561"/>
              <a:gd name="connsiteY27" fmla="*/ 2202853 h 2500887"/>
              <a:gd name="connsiteX28" fmla="*/ 4444842 w 8928561"/>
              <a:gd name="connsiteY28" fmla="*/ 2189896 h 2500887"/>
              <a:gd name="connsiteX29" fmla="*/ 4107916 w 8928561"/>
              <a:gd name="connsiteY29" fmla="*/ 2202853 h 2500887"/>
              <a:gd name="connsiteX30" fmla="*/ 3745071 w 8928561"/>
              <a:gd name="connsiteY30" fmla="*/ 2228769 h 2500887"/>
              <a:gd name="connsiteX31" fmla="*/ 3459979 w 8928561"/>
              <a:gd name="connsiteY31" fmla="*/ 2280601 h 2500887"/>
              <a:gd name="connsiteX32" fmla="*/ 3187846 w 8928561"/>
              <a:gd name="connsiteY32" fmla="*/ 2228769 h 2500887"/>
              <a:gd name="connsiteX33" fmla="*/ 3187846 w 8928561"/>
              <a:gd name="connsiteY33" fmla="*/ 2228769 h 2500887"/>
              <a:gd name="connsiteX34" fmla="*/ 3187846 w 8928561"/>
              <a:gd name="connsiteY34" fmla="*/ 2228769 h 2500887"/>
              <a:gd name="connsiteX35" fmla="*/ 3472938 w 8928561"/>
              <a:gd name="connsiteY35" fmla="*/ 2293559 h 2500887"/>
              <a:gd name="connsiteX36" fmla="*/ 3161929 w 8928561"/>
              <a:gd name="connsiteY36" fmla="*/ 2345391 h 2500887"/>
              <a:gd name="connsiteX37" fmla="*/ 3006424 w 8928561"/>
              <a:gd name="connsiteY37" fmla="*/ 2449055 h 2500887"/>
              <a:gd name="connsiteX38" fmla="*/ 2941630 w 8928561"/>
              <a:gd name="connsiteY38" fmla="*/ 2500887 h 2500887"/>
              <a:gd name="connsiteX39" fmla="*/ 2241859 w 8928561"/>
              <a:gd name="connsiteY39" fmla="*/ 2332433 h 2500887"/>
              <a:gd name="connsiteX40" fmla="*/ 1542088 w 8928561"/>
              <a:gd name="connsiteY40" fmla="*/ 2086232 h 2500887"/>
              <a:gd name="connsiteX41" fmla="*/ 945987 w 8928561"/>
              <a:gd name="connsiteY41" fmla="*/ 1775241 h 2500887"/>
              <a:gd name="connsiteX42" fmla="*/ 699771 w 8928561"/>
              <a:gd name="connsiteY42" fmla="*/ 1593829 h 2500887"/>
              <a:gd name="connsiteX43" fmla="*/ 388762 w 8928561"/>
              <a:gd name="connsiteY43" fmla="*/ 1295796 h 2500887"/>
              <a:gd name="connsiteX44" fmla="*/ 220298 w 8928561"/>
              <a:gd name="connsiteY44" fmla="*/ 1062553 h 2500887"/>
              <a:gd name="connsiteX45" fmla="*/ 25917 w 8928561"/>
              <a:gd name="connsiteY45" fmla="*/ 686772 h 2500887"/>
              <a:gd name="connsiteX46" fmla="*/ 0 w 8928561"/>
              <a:gd name="connsiteY46" fmla="*/ 310991 h 2500887"/>
              <a:gd name="connsiteX47" fmla="*/ 64794 w 8928561"/>
              <a:gd name="connsiteY47" fmla="*/ 12958 h 250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928561" h="2500887">
                <a:moveTo>
                  <a:pt x="64794" y="12958"/>
                </a:moveTo>
                <a:lnTo>
                  <a:pt x="1347707" y="77748"/>
                </a:lnTo>
                <a:lnTo>
                  <a:pt x="2552869" y="103664"/>
                </a:lnTo>
                <a:lnTo>
                  <a:pt x="3654360" y="116622"/>
                </a:lnTo>
                <a:lnTo>
                  <a:pt x="4470760" y="116622"/>
                </a:lnTo>
                <a:lnTo>
                  <a:pt x="5313077" y="103664"/>
                </a:lnTo>
                <a:lnTo>
                  <a:pt x="6090601" y="90706"/>
                </a:lnTo>
                <a:lnTo>
                  <a:pt x="7567895" y="64790"/>
                </a:lnTo>
                <a:lnTo>
                  <a:pt x="8397253" y="38874"/>
                </a:lnTo>
                <a:lnTo>
                  <a:pt x="8863768" y="0"/>
                </a:lnTo>
                <a:lnTo>
                  <a:pt x="8915602" y="168454"/>
                </a:lnTo>
                <a:lnTo>
                  <a:pt x="8928561" y="375781"/>
                </a:lnTo>
                <a:lnTo>
                  <a:pt x="8915602" y="660856"/>
                </a:lnTo>
                <a:lnTo>
                  <a:pt x="8889685" y="751562"/>
                </a:lnTo>
                <a:lnTo>
                  <a:pt x="8747139" y="1010721"/>
                </a:lnTo>
                <a:lnTo>
                  <a:pt x="8617552" y="1231007"/>
                </a:lnTo>
                <a:lnTo>
                  <a:pt x="8423171" y="1425376"/>
                </a:lnTo>
                <a:lnTo>
                  <a:pt x="8228790" y="1632703"/>
                </a:lnTo>
                <a:lnTo>
                  <a:pt x="7852987" y="1852989"/>
                </a:lnTo>
                <a:lnTo>
                  <a:pt x="7477184" y="2060316"/>
                </a:lnTo>
                <a:lnTo>
                  <a:pt x="6984752" y="2241727"/>
                </a:lnTo>
                <a:lnTo>
                  <a:pt x="6297940" y="2436097"/>
                </a:lnTo>
                <a:lnTo>
                  <a:pt x="5986931" y="2500887"/>
                </a:lnTo>
                <a:lnTo>
                  <a:pt x="5909178" y="2410181"/>
                </a:lnTo>
                <a:lnTo>
                  <a:pt x="5727756" y="2319475"/>
                </a:lnTo>
                <a:lnTo>
                  <a:pt x="5442664" y="2267643"/>
                </a:lnTo>
                <a:lnTo>
                  <a:pt x="5170531" y="2228769"/>
                </a:lnTo>
                <a:lnTo>
                  <a:pt x="4872480" y="2202853"/>
                </a:lnTo>
                <a:lnTo>
                  <a:pt x="4444842" y="2189896"/>
                </a:lnTo>
                <a:lnTo>
                  <a:pt x="4107916" y="2202853"/>
                </a:lnTo>
                <a:lnTo>
                  <a:pt x="3745071" y="2228769"/>
                </a:lnTo>
                <a:lnTo>
                  <a:pt x="3459979" y="2280601"/>
                </a:lnTo>
                <a:lnTo>
                  <a:pt x="3187846" y="2228769"/>
                </a:lnTo>
                <a:lnTo>
                  <a:pt x="3187846" y="2228769"/>
                </a:lnTo>
                <a:lnTo>
                  <a:pt x="3187846" y="2228769"/>
                </a:lnTo>
                <a:lnTo>
                  <a:pt x="3472938" y="2293559"/>
                </a:lnTo>
                <a:lnTo>
                  <a:pt x="3161929" y="2345391"/>
                </a:lnTo>
                <a:lnTo>
                  <a:pt x="3006424" y="2449055"/>
                </a:lnTo>
                <a:lnTo>
                  <a:pt x="2941630" y="2500887"/>
                </a:lnTo>
                <a:lnTo>
                  <a:pt x="2241859" y="2332433"/>
                </a:lnTo>
                <a:lnTo>
                  <a:pt x="1542088" y="2086232"/>
                </a:lnTo>
                <a:lnTo>
                  <a:pt x="945987" y="1775241"/>
                </a:lnTo>
                <a:lnTo>
                  <a:pt x="699771" y="1593829"/>
                </a:lnTo>
                <a:lnTo>
                  <a:pt x="388762" y="1295796"/>
                </a:lnTo>
                <a:lnTo>
                  <a:pt x="220298" y="1062553"/>
                </a:lnTo>
                <a:lnTo>
                  <a:pt x="25917" y="686772"/>
                </a:lnTo>
                <a:lnTo>
                  <a:pt x="0" y="310991"/>
                </a:lnTo>
                <a:lnTo>
                  <a:pt x="64794" y="12958"/>
                </a:lnTo>
                <a:close/>
              </a:path>
            </a:pathLst>
          </a:custGeom>
          <a:noFill/>
          <a:ln w="63500" cap="flat" cmpd="sng" algn="ctr">
            <a:solidFill>
              <a:schemeClr val="accent2">
                <a:lumMod val="75000"/>
              </a:schemeClr>
            </a:solidFill>
            <a:prstDash val="solid"/>
            <a:round/>
            <a:headEnd type="none" w="med" len="med"/>
            <a:tailEnd type="none" w="med" len="med"/>
          </a:ln>
          <a:effectLst/>
        </p:spPr>
        <p:txBody>
          <a:bodyPr>
            <a:prstTxWarp prst="textNoShape">
              <a:avLst/>
            </a:prstTxWarp>
          </a:bodyPr>
          <a:lstStyle/>
          <a:p>
            <a:pPr>
              <a:defRPr/>
            </a:pPr>
            <a:endParaRPr lang="en-US"/>
          </a:p>
        </p:txBody>
      </p:sp>
      <p:sp>
        <p:nvSpPr>
          <p:cNvPr id="19" name="TextBox 18"/>
          <p:cNvSpPr txBox="1"/>
          <p:nvPr/>
        </p:nvSpPr>
        <p:spPr>
          <a:xfrm>
            <a:off x="7391400" y="5562600"/>
            <a:ext cx="1158875" cy="461963"/>
          </a:xfrm>
          <a:prstGeom prst="rect">
            <a:avLst/>
          </a:prstGeom>
          <a:noFill/>
        </p:spPr>
        <p:txBody>
          <a:bodyPr wrap="none">
            <a:spAutoFit/>
          </a:bodyPr>
          <a:lstStyle/>
          <a:p>
            <a:pPr>
              <a:defRPr/>
            </a:pPr>
            <a:r>
              <a:rPr lang="en-US" sz="2400" dirty="0">
                <a:solidFill>
                  <a:schemeClr val="accent2">
                    <a:lumMod val="75000"/>
                  </a:schemeClr>
                </a:solidFill>
              </a:rPr>
              <a:t>4MOST</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8" name="Rectangle 11"/>
          <p:cNvSpPr>
            <a:spLocks noGrp="1" noChangeArrowheads="1"/>
          </p:cNvSpPr>
          <p:nvPr>
            <p:ph type="title"/>
          </p:nvPr>
        </p:nvSpPr>
        <p:spPr>
          <a:xfrm>
            <a:off x="165100" y="152400"/>
            <a:ext cx="8750300" cy="990600"/>
          </a:xfrm>
        </p:spPr>
        <p:txBody>
          <a:bodyPr>
            <a:normAutofit fontScale="90000"/>
          </a:bodyPr>
          <a:lstStyle/>
          <a:p>
            <a:pPr marL="304800" indent="-304800" eaLnBrk="1" hangingPunct="1">
              <a:lnSpc>
                <a:spcPct val="90000"/>
              </a:lnSpc>
            </a:pPr>
            <a:r>
              <a:rPr lang="en-US" dirty="0" smtClean="0">
                <a:solidFill>
                  <a:srgbClr val="0000CC"/>
                </a:solidFill>
              </a:rPr>
              <a:t>The </a:t>
            </a:r>
            <a:r>
              <a:rPr lang="en-US" dirty="0">
                <a:solidFill>
                  <a:srgbClr val="0000CC"/>
                </a:solidFill>
              </a:rPr>
              <a:t>landscape of O/IR wide area surveys</a:t>
            </a:r>
          </a:p>
        </p:txBody>
      </p:sp>
      <p:pic>
        <p:nvPicPr>
          <p:cNvPr id="16" name="Picture 15" descr="survyes.png"/>
          <p:cNvPicPr>
            <a:picLocks noChangeAspect="1"/>
          </p:cNvPicPr>
          <p:nvPr/>
        </p:nvPicPr>
        <p:blipFill>
          <a:blip r:embed="rId2"/>
          <a:stretch>
            <a:fillRect/>
          </a:stretch>
        </p:blipFill>
        <p:spPr>
          <a:xfrm>
            <a:off x="151644" y="1520259"/>
            <a:ext cx="8839956" cy="3966141"/>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0" y="47526"/>
            <a:ext cx="9144000" cy="1036899"/>
          </a:xfrm>
          <a:prstGeom prst="rect">
            <a:avLst/>
          </a:prstGeom>
          <a:noFill/>
          <a:ln w="9525">
            <a:noFill/>
            <a:miter lim="800000"/>
            <a:headEnd/>
            <a:tailEnd/>
          </a:ln>
        </p:spPr>
        <p:txBody>
          <a:bodyPr lIns="0" tIns="0" rIns="0" bIns="0" anchor="ctr">
            <a:prstTxWarp prst="textNoShape">
              <a:avLst/>
            </a:prstTxWarp>
            <a:spAutoFit/>
          </a:bodyPr>
          <a:lstStyle/>
          <a:p>
            <a:pPr algn="ctr">
              <a:lnSpc>
                <a:spcPct val="93000"/>
              </a:lnSpc>
              <a:buClr>
                <a:srgbClr val="000000"/>
              </a:buClr>
              <a:buSzPct val="45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pPr>
            <a:r>
              <a:rPr lang="en-GB" sz="3600" u="sng" dirty="0">
                <a:solidFill>
                  <a:srgbClr val="FFFF99"/>
                </a:solidFill>
                <a:latin typeface="Georgia"/>
                <a:cs typeface="Georgia"/>
              </a:rPr>
              <a:t>Simultaneous growth of BH and galaxies: integral constraints </a:t>
            </a:r>
          </a:p>
        </p:txBody>
      </p:sp>
      <p:sp>
        <p:nvSpPr>
          <p:cNvPr id="6146" name="Line 2"/>
          <p:cNvSpPr>
            <a:spLocks noChangeShapeType="1"/>
          </p:cNvSpPr>
          <p:nvPr/>
        </p:nvSpPr>
        <p:spPr bwMode="auto">
          <a:xfrm>
            <a:off x="3202560" y="4684813"/>
            <a:ext cx="1440" cy="799283"/>
          </a:xfrm>
          <a:prstGeom prst="line">
            <a:avLst/>
          </a:prstGeom>
          <a:noFill/>
          <a:ln w="128160">
            <a:solidFill>
              <a:srgbClr val="FF0000"/>
            </a:solidFill>
            <a:round/>
            <a:headEnd/>
            <a:tailEnd type="triangle" w="med" len="med"/>
          </a:ln>
        </p:spPr>
        <p:txBody>
          <a:bodyPr lIns="82945" tIns="41473" rIns="82945" bIns="41473">
            <a:prstTxWarp prst="textNoShape">
              <a:avLst/>
            </a:prstTxWarp>
          </a:bodyPr>
          <a:lstStyle/>
          <a:p>
            <a:endParaRPr lang="en-US"/>
          </a:p>
        </p:txBody>
      </p:sp>
      <p:grpSp>
        <p:nvGrpSpPr>
          <p:cNvPr id="2" name="Group 3"/>
          <p:cNvGrpSpPr>
            <a:grpSpLocks/>
          </p:cNvGrpSpPr>
          <p:nvPr/>
        </p:nvGrpSpPr>
        <p:grpSpPr bwMode="auto">
          <a:xfrm>
            <a:off x="211680" y="5655472"/>
            <a:ext cx="8727840" cy="445007"/>
            <a:chOff x="147" y="3927"/>
            <a:chExt cx="6061" cy="309"/>
          </a:xfrm>
        </p:grpSpPr>
        <p:sp>
          <p:nvSpPr>
            <p:cNvPr id="6148" name="AutoShape 4"/>
            <p:cNvSpPr>
              <a:spLocks noChangeArrowheads="1"/>
            </p:cNvSpPr>
            <p:nvPr/>
          </p:nvSpPr>
          <p:spPr bwMode="auto">
            <a:xfrm>
              <a:off x="224" y="3943"/>
              <a:ext cx="5880" cy="201"/>
            </a:xfrm>
            <a:prstGeom prst="roundRect">
              <a:avLst>
                <a:gd name="adj" fmla="val 491"/>
              </a:avLst>
            </a:prstGeom>
            <a:noFill/>
            <a:ln w="9525">
              <a:noFill/>
              <a:round/>
              <a:headEnd/>
              <a:tailEnd/>
            </a:ln>
          </p:spPr>
          <p:txBody>
            <a:bodyPr wrap="none" lIns="0" tIns="0" rIns="0" bIns="0">
              <a:prstTxWarp prst="textNoShape">
                <a:avLst/>
              </a:prstTxWarp>
              <a:spAutoFit/>
            </a:bodyPr>
            <a:lstStyle/>
            <a:p>
              <a:pPr>
                <a:lnSpc>
                  <a:spcPct val="93000"/>
                </a:lnSpc>
                <a:buClr>
                  <a:srgbClr val="000000"/>
                </a:buClr>
                <a:buSzPct val="45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2000" dirty="0">
                  <a:solidFill>
                    <a:srgbClr val="FFFFFF"/>
                  </a:solidFill>
                  <a:latin typeface="Arial" charset="0"/>
                </a:rPr>
                <a:t>A 3 parameters (</a:t>
              </a:r>
              <a:r>
                <a:rPr lang="en-GB" sz="2000" dirty="0" err="1">
                  <a:solidFill>
                    <a:srgbClr val="FFFF00"/>
                  </a:solidFill>
                  <a:latin typeface="Symbol" charset="2"/>
                </a:rPr>
                <a:t></a:t>
              </a:r>
              <a:r>
                <a:rPr lang="en-GB" sz="2000" dirty="0">
                  <a:solidFill>
                    <a:srgbClr val="FFFFFF"/>
                  </a:solidFill>
                  <a:latin typeface="Arial" charset="0"/>
                </a:rPr>
                <a:t>) joint fit to stellar mass and SFR densities evolution</a:t>
              </a:r>
            </a:p>
          </p:txBody>
        </p:sp>
        <p:sp>
          <p:nvSpPr>
            <p:cNvPr id="6149" name="AutoShape 5"/>
            <p:cNvSpPr>
              <a:spLocks noChangeArrowheads="1"/>
            </p:cNvSpPr>
            <p:nvPr/>
          </p:nvSpPr>
          <p:spPr bwMode="auto">
            <a:xfrm>
              <a:off x="147" y="3927"/>
              <a:ext cx="6061" cy="309"/>
            </a:xfrm>
            <a:prstGeom prst="roundRect">
              <a:avLst>
                <a:gd name="adj" fmla="val 324"/>
              </a:avLst>
            </a:prstGeom>
            <a:noFill/>
            <a:ln w="36720">
              <a:solidFill>
                <a:srgbClr val="33CC66"/>
              </a:solidFill>
              <a:round/>
              <a:headEnd/>
              <a:tailEnd/>
            </a:ln>
          </p:spPr>
          <p:txBody>
            <a:bodyPr wrap="none" anchor="ctr">
              <a:prstTxWarp prst="textNoShape">
                <a:avLst/>
              </a:prstTxWarp>
            </a:bodyPr>
            <a:lstStyle/>
            <a:p>
              <a:endParaRPr lang="en-US"/>
            </a:p>
          </p:txBody>
        </p:sp>
      </p:grpSp>
      <p:sp>
        <p:nvSpPr>
          <p:cNvPr id="6150" name="Text Box 6"/>
          <p:cNvSpPr txBox="1">
            <a:spLocks noChangeArrowheads="1"/>
          </p:cNvSpPr>
          <p:nvPr/>
        </p:nvSpPr>
        <p:spPr bwMode="auto">
          <a:xfrm>
            <a:off x="561600" y="1363824"/>
            <a:ext cx="7836480" cy="347788"/>
          </a:xfrm>
          <a:prstGeom prst="rect">
            <a:avLst/>
          </a:prstGeom>
          <a:noFill/>
          <a:ln w="9525">
            <a:noFill/>
            <a:miter lim="800000"/>
            <a:headEnd/>
            <a:tailEnd/>
          </a:ln>
        </p:spPr>
        <p:txBody>
          <a:bodyPr lIns="0" tIns="0" rIns="0" bIns="0">
            <a:prstTxWarp prst="textNoShape">
              <a:avLst/>
            </a:prstTxWarp>
            <a:spAutoFit/>
          </a:bodyPr>
          <a:lstStyle/>
          <a:p>
            <a:pPr>
              <a:lnSpc>
                <a:spcPct val="93000"/>
              </a:lnSpc>
              <a:buClr>
                <a:srgbClr val="000000"/>
              </a:buClr>
              <a:buSzPct val="45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2400" dirty="0">
                <a:solidFill>
                  <a:srgbClr val="FFFFFF"/>
                </a:solidFill>
                <a:latin typeface="Calibri"/>
                <a:cs typeface="Calibri"/>
              </a:rPr>
              <a:t>We have used SMBH as tracers of the spheroid stellar mass</a:t>
            </a:r>
          </a:p>
        </p:txBody>
      </p:sp>
      <p:grpSp>
        <p:nvGrpSpPr>
          <p:cNvPr id="3" name="Group 7"/>
          <p:cNvGrpSpPr>
            <a:grpSpLocks/>
          </p:cNvGrpSpPr>
          <p:nvPr/>
        </p:nvGrpSpPr>
        <p:grpSpPr bwMode="auto">
          <a:xfrm>
            <a:off x="424800" y="2184710"/>
            <a:ext cx="7748640" cy="2884623"/>
            <a:chOff x="295" y="1517"/>
            <a:chExt cx="5381" cy="2003"/>
          </a:xfrm>
        </p:grpSpPr>
        <p:grpSp>
          <p:nvGrpSpPr>
            <p:cNvPr id="4" name="Group 8"/>
            <p:cNvGrpSpPr>
              <a:grpSpLocks/>
            </p:cNvGrpSpPr>
            <p:nvPr/>
          </p:nvGrpSpPr>
          <p:grpSpPr bwMode="auto">
            <a:xfrm>
              <a:off x="295" y="1517"/>
              <a:ext cx="5381" cy="2003"/>
              <a:chOff x="295" y="1517"/>
              <a:chExt cx="5381" cy="2003"/>
            </a:xfrm>
          </p:grpSpPr>
          <p:sp>
            <p:nvSpPr>
              <p:cNvPr id="6153" name="AutoShape 9"/>
              <p:cNvSpPr>
                <a:spLocks noChangeArrowheads="1"/>
              </p:cNvSpPr>
              <p:nvPr/>
            </p:nvSpPr>
            <p:spPr bwMode="auto">
              <a:xfrm>
                <a:off x="295" y="1517"/>
                <a:ext cx="5381" cy="1623"/>
              </a:xfrm>
              <a:prstGeom prst="roundRect">
                <a:avLst>
                  <a:gd name="adj" fmla="val 60"/>
                </a:avLst>
              </a:prstGeom>
              <a:noFill/>
              <a:ln w="36720">
                <a:solidFill>
                  <a:srgbClr val="DC2300"/>
                </a:solidFill>
                <a:round/>
                <a:headEnd/>
                <a:tailEnd/>
              </a:ln>
            </p:spPr>
            <p:txBody>
              <a:bodyPr wrap="none" anchor="ctr">
                <a:prstTxWarp prst="textNoShape">
                  <a:avLst/>
                </a:prstTxWarp>
              </a:bodyPr>
              <a:lstStyle/>
              <a:p>
                <a:endParaRPr lang="en-US"/>
              </a:p>
            </p:txBody>
          </p:sp>
          <p:pic>
            <p:nvPicPr>
              <p:cNvPr id="6154" name="Picture 10"/>
              <p:cNvPicPr>
                <a:picLocks noChangeAspect="1" noChangeArrowheads="1"/>
              </p:cNvPicPr>
              <p:nvPr/>
            </p:nvPicPr>
            <p:blipFill>
              <a:blip r:embed="rId3"/>
              <a:srcRect/>
              <a:stretch>
                <a:fillRect/>
              </a:stretch>
            </p:blipFill>
            <p:spPr bwMode="auto">
              <a:xfrm>
                <a:off x="324" y="2216"/>
                <a:ext cx="5331" cy="905"/>
              </a:xfrm>
              <a:prstGeom prst="rect">
                <a:avLst/>
              </a:prstGeom>
              <a:noFill/>
            </p:spPr>
          </p:pic>
          <p:pic>
            <p:nvPicPr>
              <p:cNvPr id="6155" name="Picture 11"/>
              <p:cNvPicPr>
                <a:picLocks noChangeAspect="1" noChangeArrowheads="1"/>
              </p:cNvPicPr>
              <p:nvPr/>
            </p:nvPicPr>
            <p:blipFill>
              <a:blip r:embed="rId4"/>
              <a:srcRect/>
              <a:stretch>
                <a:fillRect/>
              </a:stretch>
            </p:blipFill>
            <p:spPr bwMode="auto">
              <a:xfrm>
                <a:off x="688" y="1616"/>
                <a:ext cx="4692" cy="669"/>
              </a:xfrm>
              <a:prstGeom prst="rect">
                <a:avLst/>
              </a:prstGeom>
              <a:noFill/>
            </p:spPr>
          </p:pic>
          <p:sp>
            <p:nvSpPr>
              <p:cNvPr id="6156" name="Oval 12"/>
              <p:cNvSpPr>
                <a:spLocks noChangeArrowheads="1"/>
              </p:cNvSpPr>
              <p:nvPr/>
            </p:nvSpPr>
            <p:spPr bwMode="auto">
              <a:xfrm>
                <a:off x="3541" y="2353"/>
                <a:ext cx="167" cy="305"/>
              </a:xfrm>
              <a:prstGeom prst="ellipse">
                <a:avLst/>
              </a:prstGeom>
              <a:noFill/>
              <a:ln w="9360">
                <a:solidFill>
                  <a:srgbClr val="00FF00"/>
                </a:solidFill>
                <a:round/>
                <a:headEnd/>
                <a:tailEnd/>
              </a:ln>
            </p:spPr>
            <p:txBody>
              <a:bodyPr wrap="none" anchor="ctr">
                <a:prstTxWarp prst="textNoShape">
                  <a:avLst/>
                </a:prstTxWarp>
              </a:bodyPr>
              <a:lstStyle/>
              <a:p>
                <a:endParaRPr lang="en-US"/>
              </a:p>
            </p:txBody>
          </p:sp>
          <p:sp>
            <p:nvSpPr>
              <p:cNvPr id="6157" name="AutoShape 13"/>
              <p:cNvSpPr>
                <a:spLocks noChangeArrowheads="1"/>
              </p:cNvSpPr>
              <p:nvPr/>
            </p:nvSpPr>
            <p:spPr bwMode="auto">
              <a:xfrm>
                <a:off x="2453" y="3339"/>
                <a:ext cx="3194" cy="181"/>
              </a:xfrm>
              <a:prstGeom prst="roundRect">
                <a:avLst>
                  <a:gd name="adj" fmla="val 454"/>
                </a:avLst>
              </a:prstGeom>
              <a:noFill/>
              <a:ln w="9525">
                <a:noFill/>
                <a:round/>
                <a:headEnd/>
                <a:tailEnd/>
              </a:ln>
            </p:spPr>
            <p:txBody>
              <a:bodyPr wrap="none" lIns="0" tIns="0" rIns="0" bIns="0">
                <a:prstTxWarp prst="textNoShape">
                  <a:avLst/>
                </a:prstTxWarp>
                <a:spAutoFit/>
              </a:bodyPr>
              <a:lstStyle/>
              <a:p>
                <a:pPr>
                  <a:lnSpc>
                    <a:spcPct val="93000"/>
                  </a:lnSpc>
                  <a:buClr>
                    <a:srgbClr val="000000"/>
                  </a:buClr>
                  <a:buSzPct val="45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dirty="0">
                    <a:solidFill>
                      <a:srgbClr val="00FF00"/>
                    </a:solidFill>
                    <a:latin typeface="Arial" charset="0"/>
                  </a:rPr>
                  <a:t>Fractional stellar mass loss (~30% in 13 </a:t>
                </a:r>
                <a:r>
                  <a:rPr lang="en-GB" dirty="0" err="1">
                    <a:solidFill>
                      <a:srgbClr val="00FF00"/>
                    </a:solidFill>
                    <a:latin typeface="Arial" charset="0"/>
                  </a:rPr>
                  <a:t>Gyr</a:t>
                </a:r>
                <a:r>
                  <a:rPr lang="en-GB" dirty="0">
                    <a:solidFill>
                      <a:srgbClr val="00FF00"/>
                    </a:solidFill>
                    <a:latin typeface="Arial" charset="0"/>
                  </a:rPr>
                  <a:t>)</a:t>
                </a:r>
              </a:p>
            </p:txBody>
          </p:sp>
        </p:grpSp>
        <p:sp>
          <p:nvSpPr>
            <p:cNvPr id="6158" name="Line 14"/>
            <p:cNvSpPr>
              <a:spLocks noChangeShapeType="1"/>
            </p:cNvSpPr>
            <p:nvPr/>
          </p:nvSpPr>
          <p:spPr bwMode="auto">
            <a:xfrm>
              <a:off x="3731" y="2730"/>
              <a:ext cx="281" cy="664"/>
            </a:xfrm>
            <a:prstGeom prst="line">
              <a:avLst/>
            </a:prstGeom>
            <a:noFill/>
            <a:ln w="36000">
              <a:solidFill>
                <a:srgbClr val="00FF00"/>
              </a:solidFill>
              <a:round/>
              <a:headEnd/>
              <a:tailEnd type="triangle" w="med" len="med"/>
            </a:ln>
          </p:spPr>
          <p:txBody>
            <a:bodyPr>
              <a:prstTxWarp prst="textNoShape">
                <a:avLst/>
              </a:prstTxWarp>
            </a:bodyPr>
            <a:lstStyle/>
            <a:p>
              <a:endParaRPr lang="en-US"/>
            </a:p>
          </p:txBody>
        </p:sp>
      </p:gr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7"/>
          <p:cNvSpPr>
            <a:spLocks/>
          </p:cNvSpPr>
          <p:nvPr/>
        </p:nvSpPr>
        <p:spPr bwMode="auto">
          <a:xfrm>
            <a:off x="438150" y="341313"/>
            <a:ext cx="8242300" cy="571500"/>
          </a:xfrm>
          <a:prstGeom prst="rect">
            <a:avLst/>
          </a:prstGeom>
          <a:noFill/>
          <a:ln w="12700" cap="rnd">
            <a:noFill/>
            <a:round/>
            <a:headEnd/>
            <a:tailEnd/>
          </a:ln>
        </p:spPr>
        <p:txBody>
          <a:bodyPr lIns="38100" tIns="38100" rIns="38100" bIns="38100">
            <a:prstTxWarp prst="textNoShape">
              <a:avLst/>
            </a:prstTxWarp>
          </a:bodyPr>
          <a:lstStyle/>
          <a:p>
            <a:pPr marL="304800" indent="-304800" algn="ctr">
              <a:lnSpc>
                <a:spcPct val="90000"/>
              </a:lnSpc>
              <a:spcBef>
                <a:spcPts val="763"/>
              </a:spcBef>
            </a:pPr>
            <a:r>
              <a:rPr lang="en-US" sz="3200" dirty="0" smtClean="0">
                <a:solidFill>
                  <a:srgbClr val="0000CC"/>
                </a:solidFill>
                <a:latin typeface="Calibri" charset="0"/>
                <a:ea typeface="Calibri" charset="0"/>
                <a:cs typeface="Calibri" charset="0"/>
                <a:sym typeface="Calibri" charset="0"/>
              </a:rPr>
              <a:t>LSST</a:t>
            </a:r>
            <a:endParaRPr lang="en-US" sz="3200" dirty="0">
              <a:solidFill>
                <a:srgbClr val="0000CC"/>
              </a:solidFill>
              <a:latin typeface="Calibri" charset="0"/>
              <a:ea typeface="Calibri" charset="0"/>
              <a:cs typeface="Calibri" charset="0"/>
              <a:sym typeface="Calibri" charset="0"/>
            </a:endParaRPr>
          </a:p>
        </p:txBody>
      </p:sp>
      <p:sp>
        <p:nvSpPr>
          <p:cNvPr id="8" name="Rectangle 13"/>
          <p:cNvSpPr>
            <a:spLocks/>
          </p:cNvSpPr>
          <p:nvPr/>
        </p:nvSpPr>
        <p:spPr bwMode="auto">
          <a:xfrm>
            <a:off x="3200400" y="5334000"/>
            <a:ext cx="808038" cy="635000"/>
          </a:xfrm>
          <a:prstGeom prst="rect">
            <a:avLst/>
          </a:prstGeom>
          <a:noFill/>
          <a:ln w="12700" cap="rnd">
            <a:noFill/>
            <a:round/>
            <a:headEnd/>
            <a:tailEnd/>
          </a:ln>
        </p:spPr>
        <p:txBody>
          <a:bodyPr wrap="none" lIns="38100" tIns="38100" rIns="38100" bIns="38100">
            <a:prstTxWarp prst="textNoShape">
              <a:avLst/>
            </a:prstTxWarp>
            <a:spAutoFit/>
          </a:bodyPr>
          <a:lstStyle/>
          <a:p>
            <a:pPr algn="r"/>
            <a:r>
              <a:rPr lang="en-US" sz="1800">
                <a:solidFill>
                  <a:srgbClr val="FFFFFF"/>
                </a:solidFill>
                <a:latin typeface="Calibri" charset="0"/>
                <a:ea typeface="Calibri" charset="0"/>
                <a:cs typeface="Calibri" charset="0"/>
                <a:sym typeface="Calibri" charset="0"/>
              </a:rPr>
              <a:t>SDSS</a:t>
            </a:r>
            <a:endParaRPr lang="en-US" sz="1800">
              <a:solidFill>
                <a:schemeClr val="tx1"/>
              </a:solidFill>
              <a:latin typeface="Calibri" charset="0"/>
              <a:ea typeface="Calibri" charset="0"/>
              <a:cs typeface="Calibri" charset="0"/>
              <a:sym typeface="Calibri" charset="0"/>
            </a:endParaRPr>
          </a:p>
          <a:p>
            <a:pPr algn="r"/>
            <a:r>
              <a:rPr lang="en-US" sz="1800">
                <a:solidFill>
                  <a:srgbClr val="FFFFFF"/>
                </a:solidFill>
                <a:latin typeface="Calibri" charset="0"/>
                <a:ea typeface="Calibri" charset="0"/>
                <a:cs typeface="Calibri" charset="0"/>
                <a:sym typeface="Calibri" charset="0"/>
              </a:rPr>
              <a:t>Blanton</a:t>
            </a:r>
          </a:p>
        </p:txBody>
      </p:sp>
      <p:pic>
        <p:nvPicPr>
          <p:cNvPr id="4" name="Picture 3" descr="lsst_1slide.png"/>
          <p:cNvPicPr>
            <a:picLocks noChangeAspect="1"/>
          </p:cNvPicPr>
          <p:nvPr/>
        </p:nvPicPr>
        <p:blipFill>
          <a:blip r:embed="rId2"/>
          <a:stretch>
            <a:fillRect/>
          </a:stretch>
        </p:blipFill>
        <p:spPr>
          <a:xfrm>
            <a:off x="58213" y="42897"/>
            <a:ext cx="9027574" cy="6772205"/>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7"/>
          <p:cNvSpPr>
            <a:spLocks/>
          </p:cNvSpPr>
          <p:nvPr/>
        </p:nvSpPr>
        <p:spPr bwMode="auto">
          <a:xfrm>
            <a:off x="438150" y="0"/>
            <a:ext cx="8242300" cy="571500"/>
          </a:xfrm>
          <a:prstGeom prst="rect">
            <a:avLst/>
          </a:prstGeom>
          <a:noFill/>
          <a:ln w="12700" cap="rnd">
            <a:noFill/>
            <a:round/>
            <a:headEnd/>
            <a:tailEnd/>
          </a:ln>
        </p:spPr>
        <p:txBody>
          <a:bodyPr lIns="38100" tIns="38100" rIns="38100" bIns="38100">
            <a:prstTxWarp prst="textNoShape">
              <a:avLst/>
            </a:prstTxWarp>
          </a:bodyPr>
          <a:lstStyle/>
          <a:p>
            <a:pPr marL="304800" indent="-304800" algn="ctr">
              <a:lnSpc>
                <a:spcPct val="90000"/>
              </a:lnSpc>
              <a:spcBef>
                <a:spcPts val="763"/>
              </a:spcBef>
            </a:pPr>
            <a:r>
              <a:rPr lang="en-US" sz="3200" dirty="0" smtClean="0">
                <a:solidFill>
                  <a:srgbClr val="0000CC"/>
                </a:solidFill>
                <a:latin typeface="Calibri" charset="0"/>
                <a:ea typeface="Calibri" charset="0"/>
                <a:cs typeface="Calibri" charset="0"/>
                <a:sym typeface="Calibri" charset="0"/>
              </a:rPr>
              <a:t>LSST</a:t>
            </a:r>
            <a:endParaRPr lang="en-US" sz="3200" dirty="0">
              <a:solidFill>
                <a:srgbClr val="0000CC"/>
              </a:solidFill>
              <a:latin typeface="Calibri" charset="0"/>
              <a:ea typeface="Calibri" charset="0"/>
              <a:cs typeface="Calibri" charset="0"/>
              <a:sym typeface="Calibri" charset="0"/>
            </a:endParaRPr>
          </a:p>
        </p:txBody>
      </p:sp>
      <p:sp>
        <p:nvSpPr>
          <p:cNvPr id="8" name="Rectangle 13"/>
          <p:cNvSpPr>
            <a:spLocks/>
          </p:cNvSpPr>
          <p:nvPr/>
        </p:nvSpPr>
        <p:spPr bwMode="auto">
          <a:xfrm>
            <a:off x="3200400" y="5334000"/>
            <a:ext cx="808038" cy="635000"/>
          </a:xfrm>
          <a:prstGeom prst="rect">
            <a:avLst/>
          </a:prstGeom>
          <a:noFill/>
          <a:ln w="12700" cap="rnd">
            <a:noFill/>
            <a:round/>
            <a:headEnd/>
            <a:tailEnd/>
          </a:ln>
        </p:spPr>
        <p:txBody>
          <a:bodyPr wrap="none" lIns="38100" tIns="38100" rIns="38100" bIns="38100">
            <a:prstTxWarp prst="textNoShape">
              <a:avLst/>
            </a:prstTxWarp>
            <a:spAutoFit/>
          </a:bodyPr>
          <a:lstStyle/>
          <a:p>
            <a:pPr algn="r"/>
            <a:r>
              <a:rPr lang="en-US" sz="1800">
                <a:solidFill>
                  <a:srgbClr val="FFFFFF"/>
                </a:solidFill>
                <a:latin typeface="Calibri" charset="0"/>
                <a:ea typeface="Calibri" charset="0"/>
                <a:cs typeface="Calibri" charset="0"/>
                <a:sym typeface="Calibri" charset="0"/>
              </a:rPr>
              <a:t>SDSS</a:t>
            </a:r>
            <a:endParaRPr lang="en-US" sz="1800">
              <a:solidFill>
                <a:schemeClr val="tx1"/>
              </a:solidFill>
              <a:latin typeface="Calibri" charset="0"/>
              <a:ea typeface="Calibri" charset="0"/>
              <a:cs typeface="Calibri" charset="0"/>
              <a:sym typeface="Calibri" charset="0"/>
            </a:endParaRPr>
          </a:p>
          <a:p>
            <a:pPr algn="r"/>
            <a:r>
              <a:rPr lang="en-US" sz="1800">
                <a:solidFill>
                  <a:srgbClr val="FFFFFF"/>
                </a:solidFill>
                <a:latin typeface="Calibri" charset="0"/>
                <a:ea typeface="Calibri" charset="0"/>
                <a:cs typeface="Calibri" charset="0"/>
                <a:sym typeface="Calibri" charset="0"/>
              </a:rPr>
              <a:t>Blanton</a:t>
            </a:r>
          </a:p>
        </p:txBody>
      </p:sp>
      <p:pic>
        <p:nvPicPr>
          <p:cNvPr id="6" name="Picture 5" descr="lsst_survey.png"/>
          <p:cNvPicPr>
            <a:picLocks noChangeAspect="1"/>
          </p:cNvPicPr>
          <p:nvPr/>
        </p:nvPicPr>
        <p:blipFill>
          <a:blip r:embed="rId2"/>
          <a:stretch>
            <a:fillRect/>
          </a:stretch>
        </p:blipFill>
        <p:spPr>
          <a:xfrm>
            <a:off x="381000" y="536657"/>
            <a:ext cx="8319404" cy="6245143"/>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a:xfrm>
            <a:off x="1143000" y="152400"/>
            <a:ext cx="6858000" cy="55245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AU" sz="3400" b="0" i="0" u="sng" strike="noStrike" kern="1200" cap="none" spc="0" normalizeH="0" baseline="0" noProof="0" dirty="0" smtClean="0">
                <a:ln>
                  <a:noFill/>
                </a:ln>
                <a:solidFill>
                  <a:schemeClr val="tx1"/>
                </a:solidFill>
                <a:effectLst/>
                <a:uLnTx/>
                <a:uFillTx/>
                <a:latin typeface="Georgia" charset="0"/>
                <a:ea typeface="+mj-ea"/>
                <a:cs typeface="+mj-cs"/>
              </a:rPr>
              <a:t>IR surveys </a:t>
            </a:r>
            <a:r>
              <a:rPr lang="en-AU" sz="3400" u="sng" dirty="0" smtClean="0">
                <a:latin typeface="Georgia" charset="0"/>
                <a:ea typeface="+mj-ea"/>
                <a:cs typeface="+mj-cs"/>
              </a:rPr>
              <a:t>for cosmology: </a:t>
            </a:r>
            <a:r>
              <a:rPr kumimoji="0" lang="en-AU" sz="3400" b="0" i="0" u="sng" strike="noStrike" kern="1200" cap="none" spc="0" normalizeH="0" baseline="0" noProof="0" dirty="0" smtClean="0">
                <a:ln>
                  <a:noFill/>
                </a:ln>
                <a:solidFill>
                  <a:schemeClr val="tx1"/>
                </a:solidFill>
                <a:effectLst/>
                <a:uLnTx/>
                <a:uFillTx/>
                <a:latin typeface="Georgia" charset="0"/>
                <a:ea typeface="+mj-ea"/>
                <a:cs typeface="+mj-cs"/>
              </a:rPr>
              <a:t>Euclid</a:t>
            </a:r>
            <a:endParaRPr kumimoji="0" lang="en-AU" sz="34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2" descr="Euclide_2concepts.jpg"/>
          <p:cNvPicPr>
            <a:picLocks noChangeAspect="1"/>
          </p:cNvPicPr>
          <p:nvPr/>
        </p:nvPicPr>
        <p:blipFill>
          <a:blip r:embed="rId2"/>
          <a:stretch>
            <a:fillRect/>
          </a:stretch>
        </p:blipFill>
        <p:spPr>
          <a:xfrm>
            <a:off x="533400" y="838200"/>
            <a:ext cx="7772400" cy="58293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euclid_images.png"/>
          <p:cNvPicPr>
            <a:picLocks noChangeAspect="1"/>
          </p:cNvPicPr>
          <p:nvPr/>
        </p:nvPicPr>
        <p:blipFill>
          <a:blip r:embed="rId2"/>
          <a:stretch>
            <a:fillRect/>
          </a:stretch>
        </p:blipFill>
        <p:spPr>
          <a:xfrm>
            <a:off x="12496" y="3276"/>
            <a:ext cx="9119008" cy="6851447"/>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a:xfrm>
            <a:off x="1143000" y="228600"/>
            <a:ext cx="6858000" cy="55245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AU" sz="3400" b="0" i="0" u="sng" strike="noStrike" kern="1200" cap="none" spc="0" normalizeH="0" baseline="0" noProof="0" dirty="0" smtClean="0">
                <a:ln>
                  <a:noFill/>
                </a:ln>
                <a:solidFill>
                  <a:schemeClr val="tx1"/>
                </a:solidFill>
                <a:effectLst/>
                <a:uLnTx/>
                <a:uFillTx/>
                <a:latin typeface="Georgia" charset="0"/>
                <a:ea typeface="+mj-ea"/>
                <a:cs typeface="+mj-cs"/>
              </a:rPr>
              <a:t>IR surveys </a:t>
            </a:r>
            <a:r>
              <a:rPr lang="en-AU" sz="3400" u="sng" dirty="0" smtClean="0">
                <a:latin typeface="Georgia" charset="0"/>
                <a:ea typeface="+mj-ea"/>
                <a:cs typeface="+mj-cs"/>
              </a:rPr>
              <a:t>for cosmology: </a:t>
            </a:r>
            <a:r>
              <a:rPr kumimoji="0" lang="en-AU" sz="3400" b="0" i="0" u="sng" strike="noStrike" kern="1200" cap="none" spc="0" normalizeH="0" baseline="0" noProof="0" dirty="0" smtClean="0">
                <a:ln>
                  <a:noFill/>
                </a:ln>
                <a:solidFill>
                  <a:schemeClr val="tx1"/>
                </a:solidFill>
                <a:effectLst/>
                <a:uLnTx/>
                <a:uFillTx/>
                <a:latin typeface="Georgia" charset="0"/>
                <a:ea typeface="+mj-ea"/>
                <a:cs typeface="+mj-cs"/>
              </a:rPr>
              <a:t>Euclid</a:t>
            </a:r>
            <a:endParaRPr kumimoji="0" lang="en-AU" sz="34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3" descr="euclid_footprints.png"/>
          <p:cNvPicPr>
            <a:picLocks noChangeAspect="1"/>
          </p:cNvPicPr>
          <p:nvPr/>
        </p:nvPicPr>
        <p:blipFill>
          <a:blip r:embed="rId2"/>
          <a:stretch>
            <a:fillRect/>
          </a:stretch>
        </p:blipFill>
        <p:spPr>
          <a:xfrm>
            <a:off x="1058119" y="1207344"/>
            <a:ext cx="6942881" cy="5041056"/>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03200"/>
            <a:ext cx="9144000" cy="64516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7"/>
          <p:cNvSpPr>
            <a:spLocks/>
          </p:cNvSpPr>
          <p:nvPr/>
        </p:nvSpPr>
        <p:spPr bwMode="auto">
          <a:xfrm>
            <a:off x="438150" y="341313"/>
            <a:ext cx="8242300" cy="571500"/>
          </a:xfrm>
          <a:prstGeom prst="rect">
            <a:avLst/>
          </a:prstGeom>
          <a:noFill/>
          <a:ln w="12700" cap="rnd">
            <a:noFill/>
            <a:round/>
            <a:headEnd/>
            <a:tailEnd/>
          </a:ln>
        </p:spPr>
        <p:txBody>
          <a:bodyPr lIns="38100" tIns="38100" rIns="38100" bIns="38100">
            <a:prstTxWarp prst="textNoShape">
              <a:avLst/>
            </a:prstTxWarp>
          </a:bodyPr>
          <a:lstStyle/>
          <a:p>
            <a:pPr marL="304800" indent="-304800" algn="ctr">
              <a:lnSpc>
                <a:spcPct val="90000"/>
              </a:lnSpc>
              <a:spcBef>
                <a:spcPts val="763"/>
              </a:spcBef>
            </a:pPr>
            <a:r>
              <a:rPr lang="en-US" sz="3200" dirty="0" smtClean="0">
                <a:solidFill>
                  <a:srgbClr val="0000CC"/>
                </a:solidFill>
                <a:latin typeface="Calibri" charset="0"/>
                <a:ea typeface="Calibri" charset="0"/>
                <a:cs typeface="Calibri" charset="0"/>
                <a:sym typeface="Calibri" charset="0"/>
              </a:rPr>
              <a:t> </a:t>
            </a:r>
            <a:r>
              <a:rPr lang="en-US" sz="3200" dirty="0">
                <a:solidFill>
                  <a:srgbClr val="0000CC"/>
                </a:solidFill>
                <a:latin typeface="Calibri" charset="0"/>
                <a:ea typeface="Calibri" charset="0"/>
                <a:cs typeface="Calibri" charset="0"/>
                <a:sym typeface="Calibri" charset="0"/>
              </a:rPr>
              <a:t>Wide-area optical spectroscopic surveys</a:t>
            </a:r>
          </a:p>
        </p:txBody>
      </p:sp>
      <p:pic>
        <p:nvPicPr>
          <p:cNvPr id="4" name="Picture 8"/>
          <p:cNvPicPr>
            <a:picLocks noChangeAspect="1" noChangeArrowheads="1"/>
          </p:cNvPicPr>
          <p:nvPr/>
        </p:nvPicPr>
        <p:blipFill>
          <a:blip r:embed="rId2"/>
          <a:srcRect/>
          <a:stretch>
            <a:fillRect/>
          </a:stretch>
        </p:blipFill>
        <p:spPr bwMode="auto">
          <a:xfrm>
            <a:off x="152400" y="1828800"/>
            <a:ext cx="4406900" cy="4426027"/>
          </a:xfrm>
          <a:prstGeom prst="rect">
            <a:avLst/>
          </a:prstGeom>
          <a:noFill/>
          <a:ln w="12700" cap="rnd">
            <a:noFill/>
            <a:round/>
            <a:headEnd/>
            <a:tailEnd/>
          </a:ln>
          <a:effectLst>
            <a:softEdge rad="203200"/>
          </a:effectLst>
        </p:spPr>
      </p:pic>
      <p:sp>
        <p:nvSpPr>
          <p:cNvPr id="5" name="Rectangle 10"/>
          <p:cNvSpPr>
            <a:spLocks/>
          </p:cNvSpPr>
          <p:nvPr/>
        </p:nvSpPr>
        <p:spPr bwMode="auto">
          <a:xfrm>
            <a:off x="139700" y="1219200"/>
            <a:ext cx="4584700" cy="1108075"/>
          </a:xfrm>
          <a:prstGeom prst="rect">
            <a:avLst/>
          </a:prstGeom>
          <a:noFill/>
          <a:ln w="12700" cap="rnd">
            <a:noFill/>
            <a:round/>
            <a:headEnd/>
            <a:tailEnd/>
          </a:ln>
        </p:spPr>
        <p:txBody>
          <a:bodyPr lIns="38100" tIns="38100" rIns="38100" bIns="38100">
            <a:prstTxWarp prst="textNoShape">
              <a:avLst/>
            </a:prstTxWarp>
          </a:bodyPr>
          <a:lstStyle/>
          <a:p>
            <a:r>
              <a:rPr lang="en-US" sz="2200" b="1" dirty="0">
                <a:solidFill>
                  <a:schemeClr val="tx1"/>
                </a:solidFill>
                <a:latin typeface="Calibri Bold" charset="0"/>
                <a:ea typeface="Calibri Bold" charset="0"/>
                <a:cs typeface="Calibri Bold" charset="0"/>
                <a:sym typeface="Calibri Bold" charset="0"/>
              </a:rPr>
              <a:t>Cosmology: 3-D </a:t>
            </a:r>
            <a:r>
              <a:rPr lang="en-US" sz="2200" b="1" dirty="0">
                <a:solidFill>
                  <a:srgbClr val="953734"/>
                </a:solidFill>
                <a:latin typeface="Calibri Bold" charset="0"/>
                <a:ea typeface="Calibri Bold" charset="0"/>
                <a:cs typeface="Calibri Bold" charset="0"/>
                <a:sym typeface="Calibri Bold" charset="0"/>
              </a:rPr>
              <a:t>mapping</a:t>
            </a:r>
            <a:r>
              <a:rPr lang="en-US" sz="2200" b="1" dirty="0">
                <a:solidFill>
                  <a:schemeClr val="tx1"/>
                </a:solidFill>
                <a:latin typeface="Calibri Bold" charset="0"/>
                <a:ea typeface="Calibri Bold" charset="0"/>
                <a:cs typeface="Calibri Bold" charset="0"/>
                <a:sym typeface="Calibri Bold" charset="0"/>
              </a:rPr>
              <a:t> the cosmos</a:t>
            </a:r>
            <a:endParaRPr lang="en-US" sz="1800" dirty="0">
              <a:solidFill>
                <a:schemeClr val="tx1"/>
              </a:solidFill>
              <a:latin typeface="Calibri" charset="0"/>
              <a:ea typeface="Calibri" charset="0"/>
              <a:cs typeface="Calibri" charset="0"/>
              <a:sym typeface="Calibri" charset="0"/>
            </a:endParaRPr>
          </a:p>
        </p:txBody>
      </p:sp>
      <p:pic>
        <p:nvPicPr>
          <p:cNvPr id="6" name="Picture 11"/>
          <p:cNvPicPr>
            <a:picLocks noChangeAspect="1" noChangeArrowheads="1"/>
          </p:cNvPicPr>
          <p:nvPr/>
        </p:nvPicPr>
        <p:blipFill>
          <a:blip r:embed="rId3"/>
          <a:srcRect/>
          <a:stretch>
            <a:fillRect/>
          </a:stretch>
        </p:blipFill>
        <p:spPr bwMode="auto">
          <a:xfrm>
            <a:off x="5334000" y="2231984"/>
            <a:ext cx="3124200" cy="3862430"/>
          </a:xfrm>
          <a:prstGeom prst="rect">
            <a:avLst/>
          </a:prstGeom>
          <a:noFill/>
          <a:ln w="12700" cap="rnd">
            <a:noFill/>
            <a:round/>
            <a:headEnd/>
            <a:tailEnd/>
          </a:ln>
        </p:spPr>
      </p:pic>
      <p:sp>
        <p:nvSpPr>
          <p:cNvPr id="7" name="Rectangle 12"/>
          <p:cNvSpPr>
            <a:spLocks/>
          </p:cNvSpPr>
          <p:nvPr/>
        </p:nvSpPr>
        <p:spPr bwMode="auto">
          <a:xfrm>
            <a:off x="4635500" y="1558925"/>
            <a:ext cx="4584700" cy="1108075"/>
          </a:xfrm>
          <a:prstGeom prst="rect">
            <a:avLst/>
          </a:prstGeom>
          <a:noFill/>
          <a:ln w="12700" cap="rnd">
            <a:noFill/>
            <a:round/>
            <a:headEnd type="none" w="med" len="med"/>
            <a:tailEnd type="none" w="med" len="med"/>
          </a:ln>
        </p:spPr>
        <p:txBody>
          <a:bodyPr lIns="38100" tIns="38100" rIns="38100" bIns="38100">
            <a:prstTxWarp prst="textNoShape">
              <a:avLst/>
            </a:prstTxWarp>
          </a:bodyPr>
          <a:lstStyle/>
          <a:p>
            <a:r>
              <a:rPr lang="en-US" sz="2200" b="1" dirty="0">
                <a:solidFill>
                  <a:schemeClr val="tx1"/>
                </a:solidFill>
                <a:latin typeface="Calibri Bold" charset="0"/>
                <a:ea typeface="Calibri Bold" charset="0"/>
                <a:cs typeface="Calibri Bold" charset="0"/>
                <a:sym typeface="Calibri Bold" charset="0"/>
              </a:rPr>
              <a:t>Structure </a:t>
            </a:r>
            <a:r>
              <a:rPr lang="en-US" sz="2200" b="1" dirty="0">
                <a:solidFill>
                  <a:srgbClr val="6A0000"/>
                </a:solidFill>
                <a:latin typeface="Calibri Bold" charset="0"/>
                <a:ea typeface="Calibri Bold" charset="0"/>
                <a:cs typeface="Calibri Bold" charset="0"/>
                <a:sym typeface="Calibri Bold" charset="0"/>
              </a:rPr>
              <a:t>formation</a:t>
            </a:r>
            <a:r>
              <a:rPr lang="en-US" sz="2200" b="1" dirty="0">
                <a:solidFill>
                  <a:schemeClr val="tx1"/>
                </a:solidFill>
                <a:latin typeface="Calibri Bold" charset="0"/>
                <a:ea typeface="Calibri Bold" charset="0"/>
                <a:cs typeface="Calibri Bold" charset="0"/>
                <a:sym typeface="Calibri Bold" charset="0"/>
              </a:rPr>
              <a:t>/galaxy </a:t>
            </a:r>
            <a:r>
              <a:rPr lang="en-US" sz="2200" b="1" dirty="0">
                <a:solidFill>
                  <a:srgbClr val="953735"/>
                </a:solidFill>
                <a:latin typeface="Calibri Bold" charset="0"/>
                <a:ea typeface="Calibri Bold" charset="0"/>
                <a:cs typeface="Calibri Bold" charset="0"/>
                <a:sym typeface="Calibri Bold" charset="0"/>
              </a:rPr>
              <a:t>evolution</a:t>
            </a:r>
            <a:endParaRPr lang="en-US" sz="1800" dirty="0">
              <a:solidFill>
                <a:schemeClr val="tx1"/>
              </a:solidFill>
              <a:latin typeface="Calibri" charset="0"/>
              <a:ea typeface="Calibri" charset="0"/>
              <a:cs typeface="Calibri" charset="0"/>
              <a:sym typeface="Calibri" charset="0"/>
            </a:endParaRPr>
          </a:p>
        </p:txBody>
      </p:sp>
      <p:sp>
        <p:nvSpPr>
          <p:cNvPr id="8" name="Rectangle 13"/>
          <p:cNvSpPr>
            <a:spLocks/>
          </p:cNvSpPr>
          <p:nvPr/>
        </p:nvSpPr>
        <p:spPr bwMode="auto">
          <a:xfrm>
            <a:off x="3505200" y="5384800"/>
            <a:ext cx="808038" cy="635000"/>
          </a:xfrm>
          <a:prstGeom prst="rect">
            <a:avLst/>
          </a:prstGeom>
          <a:noFill/>
          <a:ln w="12700" cap="rnd">
            <a:noFill/>
            <a:round/>
            <a:headEnd/>
            <a:tailEnd/>
          </a:ln>
        </p:spPr>
        <p:txBody>
          <a:bodyPr wrap="none" lIns="38100" tIns="38100" rIns="38100" bIns="38100">
            <a:prstTxWarp prst="textNoShape">
              <a:avLst/>
            </a:prstTxWarp>
            <a:spAutoFit/>
          </a:bodyPr>
          <a:lstStyle/>
          <a:p>
            <a:pPr algn="r"/>
            <a:r>
              <a:rPr lang="en-US" sz="1800" dirty="0">
                <a:solidFill>
                  <a:srgbClr val="FFFFFF"/>
                </a:solidFill>
                <a:latin typeface="Calibri" charset="0"/>
                <a:ea typeface="Calibri" charset="0"/>
                <a:cs typeface="Calibri" charset="0"/>
                <a:sym typeface="Calibri" charset="0"/>
              </a:rPr>
              <a:t>SDSS</a:t>
            </a:r>
            <a:endParaRPr lang="en-US" sz="1800" dirty="0">
              <a:solidFill>
                <a:schemeClr val="tx1"/>
              </a:solidFill>
              <a:latin typeface="Calibri" charset="0"/>
              <a:ea typeface="Calibri" charset="0"/>
              <a:cs typeface="Calibri" charset="0"/>
              <a:sym typeface="Calibri" charset="0"/>
            </a:endParaRPr>
          </a:p>
          <a:p>
            <a:pPr algn="r"/>
            <a:r>
              <a:rPr lang="en-US" sz="1800" dirty="0">
                <a:solidFill>
                  <a:srgbClr val="FFFFFF"/>
                </a:solidFill>
                <a:latin typeface="Calibri" charset="0"/>
                <a:ea typeface="Calibri" charset="0"/>
                <a:cs typeface="Calibri" charset="0"/>
                <a:sym typeface="Calibri" charset="0"/>
              </a:rPr>
              <a:t>Blanton</a:t>
            </a:r>
          </a:p>
        </p:txBody>
      </p:sp>
      <p:sp>
        <p:nvSpPr>
          <p:cNvPr id="9" name="Rectangle 14"/>
          <p:cNvSpPr>
            <a:spLocks/>
          </p:cNvSpPr>
          <p:nvPr/>
        </p:nvSpPr>
        <p:spPr bwMode="auto">
          <a:xfrm>
            <a:off x="7612062" y="5181600"/>
            <a:ext cx="693738" cy="635000"/>
          </a:xfrm>
          <a:prstGeom prst="rect">
            <a:avLst/>
          </a:prstGeom>
          <a:noFill/>
          <a:ln w="12700" cap="rnd">
            <a:noFill/>
            <a:round/>
            <a:headEnd/>
            <a:tailEnd/>
          </a:ln>
        </p:spPr>
        <p:txBody>
          <a:bodyPr wrap="none" lIns="38100" tIns="38100" rIns="38100" bIns="38100">
            <a:prstTxWarp prst="textNoShape">
              <a:avLst/>
            </a:prstTxWarp>
            <a:spAutoFit/>
          </a:bodyPr>
          <a:lstStyle/>
          <a:p>
            <a:pPr algn="r"/>
            <a:r>
              <a:rPr lang="en-US" sz="1800" dirty="0">
                <a:solidFill>
                  <a:schemeClr val="tx1"/>
                </a:solidFill>
                <a:latin typeface="Calibri" charset="0"/>
                <a:ea typeface="Calibri" charset="0"/>
                <a:cs typeface="Calibri" charset="0"/>
                <a:sym typeface="Calibri" charset="0"/>
              </a:rPr>
              <a:t>GAMA</a:t>
            </a:r>
          </a:p>
          <a:p>
            <a:pPr algn="r"/>
            <a:r>
              <a:rPr lang="en-US" sz="1800" dirty="0" err="1">
                <a:solidFill>
                  <a:schemeClr val="tx1"/>
                </a:solidFill>
                <a:latin typeface="Calibri" charset="0"/>
                <a:ea typeface="Calibri" charset="0"/>
                <a:cs typeface="Calibri" charset="0"/>
                <a:sym typeface="Calibri" charset="0"/>
              </a:rPr>
              <a:t>Baldry</a:t>
            </a:r>
            <a:endParaRPr lang="en-US" sz="1800" dirty="0">
              <a:solidFill>
                <a:schemeClr val="tx1"/>
              </a:solidFill>
              <a:latin typeface="Calibri" charset="0"/>
              <a:ea typeface="Calibri" charset="0"/>
              <a:cs typeface="Calibri" charset="0"/>
              <a:sym typeface="Calibri"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7"/>
          <p:cNvSpPr>
            <a:spLocks/>
          </p:cNvSpPr>
          <p:nvPr/>
        </p:nvSpPr>
        <p:spPr bwMode="auto">
          <a:xfrm>
            <a:off x="438150" y="341313"/>
            <a:ext cx="8242300" cy="571500"/>
          </a:xfrm>
          <a:prstGeom prst="rect">
            <a:avLst/>
          </a:prstGeom>
          <a:noFill/>
          <a:ln w="12700" cap="rnd">
            <a:noFill/>
            <a:round/>
            <a:headEnd/>
            <a:tailEnd/>
          </a:ln>
        </p:spPr>
        <p:txBody>
          <a:bodyPr lIns="38100" tIns="38100" rIns="38100" bIns="38100">
            <a:prstTxWarp prst="textNoShape">
              <a:avLst/>
            </a:prstTxWarp>
          </a:bodyPr>
          <a:lstStyle/>
          <a:p>
            <a:pPr marL="304800" indent="-304800" algn="ctr">
              <a:lnSpc>
                <a:spcPct val="90000"/>
              </a:lnSpc>
              <a:spcBef>
                <a:spcPts val="763"/>
              </a:spcBef>
            </a:pPr>
            <a:r>
              <a:rPr lang="en-US" sz="3200" dirty="0" smtClean="0">
                <a:solidFill>
                  <a:srgbClr val="0000CC"/>
                </a:solidFill>
                <a:latin typeface="Calibri" charset="0"/>
                <a:ea typeface="Calibri" charset="0"/>
                <a:cs typeface="Calibri" charset="0"/>
                <a:sym typeface="Calibri" charset="0"/>
              </a:rPr>
              <a:t> </a:t>
            </a:r>
            <a:r>
              <a:rPr lang="en-US" sz="3200" dirty="0">
                <a:solidFill>
                  <a:srgbClr val="0000CC"/>
                </a:solidFill>
                <a:latin typeface="Calibri" charset="0"/>
                <a:ea typeface="Calibri" charset="0"/>
                <a:cs typeface="Calibri" charset="0"/>
                <a:sym typeface="Calibri" charset="0"/>
              </a:rPr>
              <a:t>Wide-area optical spectroscopic surveys</a:t>
            </a:r>
          </a:p>
        </p:txBody>
      </p:sp>
      <p:sp>
        <p:nvSpPr>
          <p:cNvPr id="5" name="Rectangle 10"/>
          <p:cNvSpPr>
            <a:spLocks/>
          </p:cNvSpPr>
          <p:nvPr/>
        </p:nvSpPr>
        <p:spPr bwMode="auto">
          <a:xfrm>
            <a:off x="139700" y="1219200"/>
            <a:ext cx="4584700" cy="1108075"/>
          </a:xfrm>
          <a:prstGeom prst="rect">
            <a:avLst/>
          </a:prstGeom>
          <a:noFill/>
          <a:ln w="12700" cap="rnd">
            <a:noFill/>
            <a:round/>
            <a:headEnd/>
            <a:tailEnd/>
          </a:ln>
        </p:spPr>
        <p:txBody>
          <a:bodyPr lIns="38100" tIns="38100" rIns="38100" bIns="38100">
            <a:prstTxWarp prst="textNoShape">
              <a:avLst/>
            </a:prstTxWarp>
          </a:bodyPr>
          <a:lstStyle/>
          <a:p>
            <a:r>
              <a:rPr lang="en-US" sz="2200" b="1" dirty="0">
                <a:solidFill>
                  <a:schemeClr val="tx1"/>
                </a:solidFill>
                <a:latin typeface="Calibri Bold" charset="0"/>
                <a:ea typeface="Calibri Bold" charset="0"/>
                <a:cs typeface="Calibri Bold" charset="0"/>
                <a:sym typeface="Calibri Bold" charset="0"/>
              </a:rPr>
              <a:t>Cosmology: 3-D </a:t>
            </a:r>
            <a:r>
              <a:rPr lang="en-US" sz="2200" b="1" dirty="0">
                <a:solidFill>
                  <a:srgbClr val="953734"/>
                </a:solidFill>
                <a:latin typeface="Calibri Bold" charset="0"/>
                <a:ea typeface="Calibri Bold" charset="0"/>
                <a:cs typeface="Calibri Bold" charset="0"/>
                <a:sym typeface="Calibri Bold" charset="0"/>
              </a:rPr>
              <a:t>mapping</a:t>
            </a:r>
            <a:r>
              <a:rPr lang="en-US" sz="2200" b="1" dirty="0">
                <a:solidFill>
                  <a:schemeClr val="tx1"/>
                </a:solidFill>
                <a:latin typeface="Calibri Bold" charset="0"/>
                <a:ea typeface="Calibri Bold" charset="0"/>
                <a:cs typeface="Calibri Bold" charset="0"/>
                <a:sym typeface="Calibri Bold" charset="0"/>
              </a:rPr>
              <a:t> the cosmos</a:t>
            </a:r>
            <a:endParaRPr lang="en-US" sz="1800" dirty="0">
              <a:solidFill>
                <a:schemeClr val="tx1"/>
              </a:solidFill>
              <a:latin typeface="Calibri" charset="0"/>
              <a:ea typeface="Calibri" charset="0"/>
              <a:cs typeface="Calibri" charset="0"/>
              <a:sym typeface="Calibri" charset="0"/>
            </a:endParaRPr>
          </a:p>
        </p:txBody>
      </p:sp>
      <p:sp>
        <p:nvSpPr>
          <p:cNvPr id="7" name="Rectangle 12"/>
          <p:cNvSpPr>
            <a:spLocks/>
          </p:cNvSpPr>
          <p:nvPr/>
        </p:nvSpPr>
        <p:spPr bwMode="auto">
          <a:xfrm>
            <a:off x="4635500" y="1558925"/>
            <a:ext cx="4584700" cy="1108075"/>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algn="ctr"/>
            <a:r>
              <a:rPr lang="en-US" sz="2200" b="1" dirty="0">
                <a:solidFill>
                  <a:schemeClr val="tx1"/>
                </a:solidFill>
                <a:latin typeface="Calibri Bold" charset="0"/>
                <a:ea typeface="Calibri Bold" charset="0"/>
                <a:cs typeface="Calibri Bold" charset="0"/>
                <a:sym typeface="Calibri Bold" charset="0"/>
              </a:rPr>
              <a:t>Structure </a:t>
            </a:r>
            <a:r>
              <a:rPr lang="en-US" sz="2200" b="1" dirty="0">
                <a:solidFill>
                  <a:srgbClr val="6A0000"/>
                </a:solidFill>
                <a:latin typeface="Calibri Bold" charset="0"/>
                <a:ea typeface="Calibri Bold" charset="0"/>
                <a:cs typeface="Calibri Bold" charset="0"/>
                <a:sym typeface="Calibri Bold" charset="0"/>
              </a:rPr>
              <a:t>formation</a:t>
            </a:r>
            <a:r>
              <a:rPr lang="en-US" sz="2200" b="1" dirty="0" smtClean="0">
                <a:solidFill>
                  <a:schemeClr val="tx1"/>
                </a:solidFill>
                <a:latin typeface="Calibri Bold" charset="0"/>
                <a:ea typeface="Calibri Bold" charset="0"/>
                <a:cs typeface="Calibri Bold" charset="0"/>
                <a:sym typeface="Calibri Bold" charset="0"/>
              </a:rPr>
              <a:t>/</a:t>
            </a:r>
          </a:p>
          <a:p>
            <a:pPr algn="ctr"/>
            <a:r>
              <a:rPr lang="en-US" sz="2200" b="1" dirty="0" smtClean="0">
                <a:solidFill>
                  <a:schemeClr val="tx1"/>
                </a:solidFill>
                <a:latin typeface="Calibri Bold" charset="0"/>
                <a:ea typeface="Calibri Bold" charset="0"/>
                <a:cs typeface="Calibri Bold" charset="0"/>
                <a:sym typeface="Calibri Bold" charset="0"/>
              </a:rPr>
              <a:t>galaxy </a:t>
            </a:r>
            <a:r>
              <a:rPr lang="en-US" sz="2200" b="1" dirty="0">
                <a:solidFill>
                  <a:srgbClr val="953735"/>
                </a:solidFill>
                <a:latin typeface="Calibri Bold" charset="0"/>
                <a:ea typeface="Calibri Bold" charset="0"/>
                <a:cs typeface="Calibri Bold" charset="0"/>
                <a:sym typeface="Calibri Bold" charset="0"/>
              </a:rPr>
              <a:t>evolution</a:t>
            </a:r>
            <a:endParaRPr lang="en-US" sz="1800" dirty="0">
              <a:solidFill>
                <a:schemeClr val="tx1"/>
              </a:solidFill>
              <a:latin typeface="Calibri" charset="0"/>
              <a:ea typeface="Calibri" charset="0"/>
              <a:cs typeface="Calibri" charset="0"/>
              <a:sym typeface="Calibri" charset="0"/>
            </a:endParaRPr>
          </a:p>
        </p:txBody>
      </p:sp>
      <p:sp>
        <p:nvSpPr>
          <p:cNvPr id="8" name="Rectangle 13"/>
          <p:cNvSpPr>
            <a:spLocks/>
          </p:cNvSpPr>
          <p:nvPr/>
        </p:nvSpPr>
        <p:spPr bwMode="auto">
          <a:xfrm>
            <a:off x="3505200" y="5384800"/>
            <a:ext cx="808038" cy="635000"/>
          </a:xfrm>
          <a:prstGeom prst="rect">
            <a:avLst/>
          </a:prstGeom>
          <a:noFill/>
          <a:ln w="12700" cap="rnd">
            <a:noFill/>
            <a:round/>
            <a:headEnd/>
            <a:tailEnd/>
          </a:ln>
        </p:spPr>
        <p:txBody>
          <a:bodyPr wrap="none" lIns="38100" tIns="38100" rIns="38100" bIns="38100">
            <a:prstTxWarp prst="textNoShape">
              <a:avLst/>
            </a:prstTxWarp>
            <a:spAutoFit/>
          </a:bodyPr>
          <a:lstStyle/>
          <a:p>
            <a:pPr algn="r"/>
            <a:r>
              <a:rPr lang="en-US" sz="1800" dirty="0">
                <a:solidFill>
                  <a:srgbClr val="FFFFFF"/>
                </a:solidFill>
                <a:latin typeface="Calibri" charset="0"/>
                <a:ea typeface="Calibri" charset="0"/>
                <a:cs typeface="Calibri" charset="0"/>
                <a:sym typeface="Calibri" charset="0"/>
              </a:rPr>
              <a:t>SDSS</a:t>
            </a:r>
            <a:endParaRPr lang="en-US" sz="1800" dirty="0">
              <a:solidFill>
                <a:schemeClr val="tx1"/>
              </a:solidFill>
              <a:latin typeface="Calibri" charset="0"/>
              <a:ea typeface="Calibri" charset="0"/>
              <a:cs typeface="Calibri" charset="0"/>
              <a:sym typeface="Calibri" charset="0"/>
            </a:endParaRPr>
          </a:p>
          <a:p>
            <a:pPr algn="r"/>
            <a:r>
              <a:rPr lang="en-US" sz="1800" dirty="0">
                <a:solidFill>
                  <a:srgbClr val="FFFFFF"/>
                </a:solidFill>
                <a:latin typeface="Calibri" charset="0"/>
                <a:ea typeface="Calibri" charset="0"/>
                <a:cs typeface="Calibri" charset="0"/>
                <a:sym typeface="Calibri" charset="0"/>
              </a:rPr>
              <a:t>Blanton</a:t>
            </a:r>
          </a:p>
        </p:txBody>
      </p:sp>
      <p:pic>
        <p:nvPicPr>
          <p:cNvPr id="10" name="Picture 9" descr="20120330.bspec.jpg"/>
          <p:cNvPicPr>
            <a:picLocks noChangeAspect="1"/>
          </p:cNvPicPr>
          <p:nvPr/>
        </p:nvPicPr>
        <p:blipFill>
          <a:blip r:embed="rId2"/>
          <a:stretch>
            <a:fillRect/>
          </a:stretch>
        </p:blipFill>
        <p:spPr>
          <a:xfrm>
            <a:off x="236483" y="1752600"/>
            <a:ext cx="4335517" cy="3352800"/>
          </a:xfrm>
          <a:prstGeom prst="rect">
            <a:avLst/>
          </a:prstGeom>
        </p:spPr>
      </p:pic>
      <p:sp>
        <p:nvSpPr>
          <p:cNvPr id="11" name="TextBox 10"/>
          <p:cNvSpPr txBox="1"/>
          <p:nvPr/>
        </p:nvSpPr>
        <p:spPr>
          <a:xfrm>
            <a:off x="0" y="5181600"/>
            <a:ext cx="4813300" cy="1446550"/>
          </a:xfrm>
          <a:prstGeom prst="rect">
            <a:avLst/>
          </a:prstGeom>
          <a:noFill/>
        </p:spPr>
        <p:txBody>
          <a:bodyPr wrap="square" rtlCol="0">
            <a:spAutoFit/>
          </a:bodyPr>
          <a:lstStyle/>
          <a:p>
            <a:pPr algn="ctr"/>
            <a:r>
              <a:rPr lang="en-US" sz="2200" dirty="0" smtClean="0"/>
              <a:t>Baryon Acoustic Oscillations are powerful Cosmological probes.</a:t>
            </a:r>
          </a:p>
          <a:p>
            <a:pPr algn="ctr"/>
            <a:r>
              <a:rPr lang="en-US" sz="2200" b="1" dirty="0" smtClean="0"/>
              <a:t>NEED LARGE VOLUMES AND LARGE NUMBERS of GALAXIES</a:t>
            </a:r>
            <a:endParaRPr lang="en-US" sz="2200" b="1" dirty="0"/>
          </a:p>
        </p:txBody>
      </p:sp>
      <p:sp>
        <p:nvSpPr>
          <p:cNvPr id="12" name="TextBox 11"/>
          <p:cNvSpPr txBox="1"/>
          <p:nvPr/>
        </p:nvSpPr>
        <p:spPr>
          <a:xfrm>
            <a:off x="4953000" y="2405896"/>
            <a:ext cx="3727450" cy="1785104"/>
          </a:xfrm>
          <a:prstGeom prst="rect">
            <a:avLst/>
          </a:prstGeom>
          <a:noFill/>
        </p:spPr>
        <p:txBody>
          <a:bodyPr wrap="square" rtlCol="0">
            <a:spAutoFit/>
          </a:bodyPr>
          <a:lstStyle/>
          <a:p>
            <a:pPr algn="ctr"/>
            <a:r>
              <a:rPr lang="en-US" sz="2200" b="1" dirty="0" smtClean="0"/>
              <a:t>NEED COMPLETE SAMPLES </a:t>
            </a:r>
            <a:r>
              <a:rPr lang="en-US" sz="2200" dirty="0" smtClean="0"/>
              <a:t>down to “typical” (L* luminosities:</a:t>
            </a:r>
          </a:p>
          <a:p>
            <a:pPr algn="ctr"/>
            <a:r>
              <a:rPr lang="en-US" sz="2200" dirty="0" smtClean="0"/>
              <a:t>Higher density over smaller areas (Larger telescopes)</a:t>
            </a:r>
            <a:endParaRPr lang="en-US" sz="22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7"/>
          <p:cNvSpPr>
            <a:spLocks/>
          </p:cNvSpPr>
          <p:nvPr/>
        </p:nvSpPr>
        <p:spPr bwMode="auto">
          <a:xfrm>
            <a:off x="438150" y="341313"/>
            <a:ext cx="8242300" cy="571500"/>
          </a:xfrm>
          <a:prstGeom prst="rect">
            <a:avLst/>
          </a:prstGeom>
          <a:noFill/>
          <a:ln w="12700" cap="rnd">
            <a:noFill/>
            <a:round/>
            <a:headEnd/>
            <a:tailEnd/>
          </a:ln>
        </p:spPr>
        <p:txBody>
          <a:bodyPr lIns="38100" tIns="38100" rIns="38100" bIns="38100">
            <a:prstTxWarp prst="textNoShape">
              <a:avLst/>
            </a:prstTxWarp>
          </a:bodyPr>
          <a:lstStyle/>
          <a:p>
            <a:pPr marL="304800" indent="-304800" algn="ctr">
              <a:lnSpc>
                <a:spcPct val="90000"/>
              </a:lnSpc>
              <a:spcBef>
                <a:spcPts val="763"/>
              </a:spcBef>
            </a:pPr>
            <a:r>
              <a:rPr lang="en-US" sz="3200" dirty="0" smtClean="0">
                <a:solidFill>
                  <a:srgbClr val="0000CC"/>
                </a:solidFill>
                <a:latin typeface="Calibri" charset="0"/>
                <a:ea typeface="Calibri" charset="0"/>
                <a:cs typeface="Calibri" charset="0"/>
                <a:sym typeface="Calibri" charset="0"/>
              </a:rPr>
              <a:t> </a:t>
            </a:r>
            <a:r>
              <a:rPr lang="en-US" sz="3200" dirty="0">
                <a:solidFill>
                  <a:srgbClr val="0000CC"/>
                </a:solidFill>
                <a:latin typeface="Calibri" charset="0"/>
                <a:ea typeface="Calibri" charset="0"/>
                <a:cs typeface="Calibri" charset="0"/>
                <a:sym typeface="Calibri" charset="0"/>
              </a:rPr>
              <a:t>Wide-area optical spectroscopic surveys</a:t>
            </a:r>
          </a:p>
        </p:txBody>
      </p:sp>
      <p:sp>
        <p:nvSpPr>
          <p:cNvPr id="8" name="Rectangle 13"/>
          <p:cNvSpPr>
            <a:spLocks/>
          </p:cNvSpPr>
          <p:nvPr/>
        </p:nvSpPr>
        <p:spPr bwMode="auto">
          <a:xfrm>
            <a:off x="3200400" y="5334000"/>
            <a:ext cx="808038" cy="635000"/>
          </a:xfrm>
          <a:prstGeom prst="rect">
            <a:avLst/>
          </a:prstGeom>
          <a:noFill/>
          <a:ln w="12700" cap="rnd">
            <a:noFill/>
            <a:round/>
            <a:headEnd/>
            <a:tailEnd/>
          </a:ln>
        </p:spPr>
        <p:txBody>
          <a:bodyPr wrap="none" lIns="38100" tIns="38100" rIns="38100" bIns="38100">
            <a:prstTxWarp prst="textNoShape">
              <a:avLst/>
            </a:prstTxWarp>
            <a:spAutoFit/>
          </a:bodyPr>
          <a:lstStyle/>
          <a:p>
            <a:pPr algn="r"/>
            <a:r>
              <a:rPr lang="en-US" sz="1800">
                <a:solidFill>
                  <a:srgbClr val="FFFFFF"/>
                </a:solidFill>
                <a:latin typeface="Calibri" charset="0"/>
                <a:ea typeface="Calibri" charset="0"/>
                <a:cs typeface="Calibri" charset="0"/>
                <a:sym typeface="Calibri" charset="0"/>
              </a:rPr>
              <a:t>SDSS</a:t>
            </a:r>
            <a:endParaRPr lang="en-US" sz="1800">
              <a:solidFill>
                <a:schemeClr val="tx1"/>
              </a:solidFill>
              <a:latin typeface="Calibri" charset="0"/>
              <a:ea typeface="Calibri" charset="0"/>
              <a:cs typeface="Calibri" charset="0"/>
              <a:sym typeface="Calibri" charset="0"/>
            </a:endParaRPr>
          </a:p>
          <a:p>
            <a:pPr algn="r"/>
            <a:r>
              <a:rPr lang="en-US" sz="1800">
                <a:solidFill>
                  <a:srgbClr val="FFFFFF"/>
                </a:solidFill>
                <a:latin typeface="Calibri" charset="0"/>
                <a:ea typeface="Calibri" charset="0"/>
                <a:cs typeface="Calibri" charset="0"/>
                <a:sym typeface="Calibri" charset="0"/>
              </a:rPr>
              <a:t>Blanton</a:t>
            </a:r>
          </a:p>
        </p:txBody>
      </p:sp>
      <p:pic>
        <p:nvPicPr>
          <p:cNvPr id="5" name="Picture 4"/>
          <p:cNvPicPr>
            <a:picLocks noChangeAspect="1"/>
          </p:cNvPicPr>
          <p:nvPr/>
        </p:nvPicPr>
        <p:blipFill>
          <a:blip r:embed="rId2"/>
          <a:stretch>
            <a:fillRect/>
          </a:stretch>
        </p:blipFill>
        <p:spPr>
          <a:xfrm>
            <a:off x="76200" y="912812"/>
            <a:ext cx="8836261" cy="5284787"/>
          </a:xfrm>
          <a:prstGeom prst="rect">
            <a:avLst/>
          </a:prstGeom>
        </p:spPr>
      </p:pic>
      <p:sp>
        <p:nvSpPr>
          <p:cNvPr id="6" name="TextBox 5"/>
          <p:cNvSpPr txBox="1"/>
          <p:nvPr/>
        </p:nvSpPr>
        <p:spPr>
          <a:xfrm>
            <a:off x="6629400" y="6324600"/>
            <a:ext cx="2258551" cy="369332"/>
          </a:xfrm>
          <a:prstGeom prst="rect">
            <a:avLst/>
          </a:prstGeom>
          <a:noFill/>
        </p:spPr>
        <p:txBody>
          <a:bodyPr wrap="none" rtlCol="0">
            <a:spAutoFit/>
          </a:bodyPr>
          <a:lstStyle/>
          <a:p>
            <a:r>
              <a:rPr lang="en-US" dirty="0" smtClean="0"/>
              <a:t>Courtesy of R. de </a:t>
            </a:r>
            <a:r>
              <a:rPr lang="en-US" dirty="0" err="1" smtClean="0"/>
              <a:t>Jong</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7"/>
          <p:cNvSpPr>
            <a:spLocks/>
          </p:cNvSpPr>
          <p:nvPr/>
        </p:nvSpPr>
        <p:spPr bwMode="auto">
          <a:xfrm>
            <a:off x="438150" y="341313"/>
            <a:ext cx="8242300" cy="571500"/>
          </a:xfrm>
          <a:prstGeom prst="rect">
            <a:avLst/>
          </a:prstGeom>
          <a:noFill/>
          <a:ln w="12700" cap="rnd">
            <a:noFill/>
            <a:round/>
            <a:headEnd/>
            <a:tailEnd/>
          </a:ln>
        </p:spPr>
        <p:txBody>
          <a:bodyPr lIns="38100" tIns="38100" rIns="38100" bIns="38100">
            <a:prstTxWarp prst="textNoShape">
              <a:avLst/>
            </a:prstTxWarp>
          </a:bodyPr>
          <a:lstStyle/>
          <a:p>
            <a:pPr marL="304800" indent="-304800" algn="ctr">
              <a:lnSpc>
                <a:spcPct val="90000"/>
              </a:lnSpc>
              <a:spcBef>
                <a:spcPts val="763"/>
              </a:spcBef>
            </a:pPr>
            <a:r>
              <a:rPr lang="en-US" sz="3200" dirty="0" smtClean="0">
                <a:solidFill>
                  <a:srgbClr val="0000CC"/>
                </a:solidFill>
                <a:latin typeface="Calibri" charset="0"/>
                <a:ea typeface="Calibri" charset="0"/>
                <a:cs typeface="Calibri" charset="0"/>
                <a:sym typeface="Calibri" charset="0"/>
              </a:rPr>
              <a:t> </a:t>
            </a:r>
            <a:r>
              <a:rPr lang="en-US" sz="3200" dirty="0">
                <a:solidFill>
                  <a:srgbClr val="0000CC"/>
                </a:solidFill>
                <a:latin typeface="Calibri" charset="0"/>
                <a:ea typeface="Calibri" charset="0"/>
                <a:cs typeface="Calibri" charset="0"/>
                <a:sym typeface="Calibri" charset="0"/>
              </a:rPr>
              <a:t>Wide-area optical spectroscopic surveys</a:t>
            </a:r>
          </a:p>
        </p:txBody>
      </p:sp>
      <p:sp>
        <p:nvSpPr>
          <p:cNvPr id="8" name="Rectangle 13"/>
          <p:cNvSpPr>
            <a:spLocks/>
          </p:cNvSpPr>
          <p:nvPr/>
        </p:nvSpPr>
        <p:spPr bwMode="auto">
          <a:xfrm>
            <a:off x="3200400" y="5334000"/>
            <a:ext cx="808038" cy="635000"/>
          </a:xfrm>
          <a:prstGeom prst="rect">
            <a:avLst/>
          </a:prstGeom>
          <a:noFill/>
          <a:ln w="12700" cap="rnd">
            <a:noFill/>
            <a:round/>
            <a:headEnd/>
            <a:tailEnd/>
          </a:ln>
        </p:spPr>
        <p:txBody>
          <a:bodyPr wrap="none" lIns="38100" tIns="38100" rIns="38100" bIns="38100">
            <a:prstTxWarp prst="textNoShape">
              <a:avLst/>
            </a:prstTxWarp>
            <a:spAutoFit/>
          </a:bodyPr>
          <a:lstStyle/>
          <a:p>
            <a:pPr algn="r"/>
            <a:r>
              <a:rPr lang="en-US" sz="1800">
                <a:solidFill>
                  <a:srgbClr val="FFFFFF"/>
                </a:solidFill>
                <a:latin typeface="Calibri" charset="0"/>
                <a:ea typeface="Calibri" charset="0"/>
                <a:cs typeface="Calibri" charset="0"/>
                <a:sym typeface="Calibri" charset="0"/>
              </a:rPr>
              <a:t>SDSS</a:t>
            </a:r>
            <a:endParaRPr lang="en-US" sz="1800">
              <a:solidFill>
                <a:schemeClr val="tx1"/>
              </a:solidFill>
              <a:latin typeface="Calibri" charset="0"/>
              <a:ea typeface="Calibri" charset="0"/>
              <a:cs typeface="Calibri" charset="0"/>
              <a:sym typeface="Calibri" charset="0"/>
            </a:endParaRPr>
          </a:p>
          <a:p>
            <a:pPr algn="r"/>
            <a:r>
              <a:rPr lang="en-US" sz="1800">
                <a:solidFill>
                  <a:srgbClr val="FFFFFF"/>
                </a:solidFill>
                <a:latin typeface="Calibri" charset="0"/>
                <a:ea typeface="Calibri" charset="0"/>
                <a:cs typeface="Calibri" charset="0"/>
                <a:sym typeface="Calibri" charset="0"/>
              </a:rPr>
              <a:t>Blanton</a:t>
            </a:r>
          </a:p>
        </p:txBody>
      </p:sp>
      <p:pic>
        <p:nvPicPr>
          <p:cNvPr id="4" name="Picture 3" descr="spectro_Surveys.png"/>
          <p:cNvPicPr>
            <a:picLocks noChangeAspect="1"/>
          </p:cNvPicPr>
          <p:nvPr/>
        </p:nvPicPr>
        <p:blipFill>
          <a:blip r:embed="rId2"/>
          <a:stretch>
            <a:fillRect/>
          </a:stretch>
        </p:blipFill>
        <p:spPr>
          <a:xfrm>
            <a:off x="53812" y="1600200"/>
            <a:ext cx="9013988" cy="364523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733186" name="Rectangle 2"/>
          <p:cNvSpPr>
            <a:spLocks noGrp="1" noChangeArrowheads="1"/>
          </p:cNvSpPr>
          <p:nvPr>
            <p:ph type="title"/>
          </p:nvPr>
        </p:nvSpPr>
        <p:spPr>
          <a:xfrm>
            <a:off x="413239" y="328613"/>
            <a:ext cx="8291146" cy="881062"/>
          </a:xfrm>
          <a:ln/>
        </p:spPr>
        <p:txBody>
          <a:bodyPr>
            <a:normAutofit/>
          </a:bodyPr>
          <a:lstStyle/>
          <a:p>
            <a:pPr>
              <a:tabLst>
                <a:tab pos="687388" algn="l"/>
                <a:tab pos="1376363" algn="l"/>
                <a:tab pos="2063750" algn="l"/>
                <a:tab pos="2751138" algn="l"/>
                <a:tab pos="3440113" algn="l"/>
                <a:tab pos="4127500" algn="l"/>
                <a:tab pos="4814888" algn="l"/>
                <a:tab pos="5503863" algn="l"/>
                <a:tab pos="6191250" algn="l"/>
                <a:tab pos="6878638" algn="l"/>
                <a:tab pos="7567613" algn="l"/>
                <a:tab pos="8255000" algn="l"/>
              </a:tabLst>
            </a:pPr>
            <a:r>
              <a:rPr lang="en-GB" sz="3600" u="sng" dirty="0">
                <a:solidFill>
                  <a:srgbClr val="FFFF99"/>
                </a:solidFill>
                <a:latin typeface="Georgia"/>
                <a:cs typeface="Georgia"/>
              </a:rPr>
              <a:t>Parallel lives</a:t>
            </a:r>
          </a:p>
        </p:txBody>
      </p:sp>
      <p:pic>
        <p:nvPicPr>
          <p:cNvPr id="733187" name="Picture 3" descr="rhosph_l03yt001"/>
          <p:cNvPicPr>
            <a:picLocks noChangeArrowheads="1"/>
          </p:cNvPicPr>
          <p:nvPr/>
        </p:nvPicPr>
        <p:blipFill>
          <a:blip r:embed="rId4"/>
          <a:srcRect/>
          <a:stretch>
            <a:fillRect/>
          </a:stretch>
        </p:blipFill>
        <p:spPr bwMode="auto">
          <a:xfrm>
            <a:off x="216877" y="1077914"/>
            <a:ext cx="8433289" cy="4981575"/>
          </a:xfrm>
          <a:prstGeom prst="rect">
            <a:avLst/>
          </a:prstGeom>
          <a:noFill/>
        </p:spPr>
      </p:pic>
      <p:sp>
        <p:nvSpPr>
          <p:cNvPr id="733188" name="Rectangle 4"/>
          <p:cNvSpPr>
            <a:spLocks noChangeArrowheads="1"/>
          </p:cNvSpPr>
          <p:nvPr/>
        </p:nvSpPr>
        <p:spPr bwMode="auto">
          <a:xfrm>
            <a:off x="4492870" y="6221413"/>
            <a:ext cx="4453304" cy="380132"/>
          </a:xfrm>
          <a:prstGeom prst="rect">
            <a:avLst/>
          </a:prstGeom>
          <a:noFill/>
          <a:ln w="9525">
            <a:noFill/>
            <a:miter lim="800000"/>
            <a:headEnd/>
            <a:tailEnd/>
          </a:ln>
          <a:effectLst/>
        </p:spPr>
        <p:txBody>
          <a:bodyPr lIns="86895" tIns="43448" rIns="86895" bIns="43448">
            <a:prstTxWarp prst="textNoShape">
              <a:avLst/>
            </a:prstTxWarp>
            <a:spAutoFit/>
          </a:bodyPr>
          <a:lstStyle/>
          <a:p>
            <a:pPr defTabSz="868363"/>
            <a:r>
              <a:rPr lang="en-US" sz="1900">
                <a:solidFill>
                  <a:srgbClr val="FFCC66"/>
                </a:solidFill>
              </a:rPr>
              <a:t>Merloni, Rudnick and Di Matteo 2004</a:t>
            </a:r>
          </a:p>
        </p:txBody>
      </p:sp>
    </p:spTree>
    <p:custDataLst>
      <p:tags r:id="rId1"/>
    </p:custDataLst>
  </p:cSld>
  <p:clrMapOvr>
    <a:masterClrMapping/>
  </p:clrMapOvr>
  <p:transition advTm="130975"/>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7"/>
          <p:cNvSpPr>
            <a:spLocks/>
          </p:cNvSpPr>
          <p:nvPr/>
        </p:nvSpPr>
        <p:spPr bwMode="auto">
          <a:xfrm>
            <a:off x="438150" y="341313"/>
            <a:ext cx="8242300" cy="571500"/>
          </a:xfrm>
          <a:prstGeom prst="rect">
            <a:avLst/>
          </a:prstGeom>
          <a:noFill/>
          <a:ln w="12700" cap="rnd">
            <a:noFill/>
            <a:round/>
            <a:headEnd/>
            <a:tailEnd/>
          </a:ln>
        </p:spPr>
        <p:txBody>
          <a:bodyPr lIns="38100" tIns="38100" rIns="38100" bIns="38100">
            <a:prstTxWarp prst="textNoShape">
              <a:avLst/>
            </a:prstTxWarp>
          </a:bodyPr>
          <a:lstStyle/>
          <a:p>
            <a:pPr marL="304800" indent="-304800" algn="ctr">
              <a:lnSpc>
                <a:spcPct val="90000"/>
              </a:lnSpc>
              <a:spcBef>
                <a:spcPts val="763"/>
              </a:spcBef>
            </a:pPr>
            <a:r>
              <a:rPr lang="en-US" sz="3200" dirty="0" smtClean="0">
                <a:solidFill>
                  <a:srgbClr val="0000CC"/>
                </a:solidFill>
                <a:latin typeface="Calibri" charset="0"/>
                <a:ea typeface="Calibri" charset="0"/>
                <a:cs typeface="Calibri" charset="0"/>
                <a:sym typeface="Calibri" charset="0"/>
              </a:rPr>
              <a:t>Big Observatories</a:t>
            </a:r>
            <a:endParaRPr lang="en-US" sz="3200" dirty="0">
              <a:solidFill>
                <a:srgbClr val="0000CC"/>
              </a:solidFill>
              <a:latin typeface="Calibri" charset="0"/>
              <a:ea typeface="Calibri" charset="0"/>
              <a:cs typeface="Calibri" charset="0"/>
              <a:sym typeface="Calibri" charset="0"/>
            </a:endParaRPr>
          </a:p>
        </p:txBody>
      </p:sp>
      <p:sp>
        <p:nvSpPr>
          <p:cNvPr id="8" name="Rectangle 13"/>
          <p:cNvSpPr>
            <a:spLocks/>
          </p:cNvSpPr>
          <p:nvPr/>
        </p:nvSpPr>
        <p:spPr bwMode="auto">
          <a:xfrm>
            <a:off x="3200400" y="5334000"/>
            <a:ext cx="808038" cy="635000"/>
          </a:xfrm>
          <a:prstGeom prst="rect">
            <a:avLst/>
          </a:prstGeom>
          <a:noFill/>
          <a:ln w="12700" cap="rnd">
            <a:noFill/>
            <a:round/>
            <a:headEnd/>
            <a:tailEnd/>
          </a:ln>
        </p:spPr>
        <p:txBody>
          <a:bodyPr wrap="none" lIns="38100" tIns="38100" rIns="38100" bIns="38100">
            <a:prstTxWarp prst="textNoShape">
              <a:avLst/>
            </a:prstTxWarp>
            <a:spAutoFit/>
          </a:bodyPr>
          <a:lstStyle/>
          <a:p>
            <a:pPr algn="r"/>
            <a:r>
              <a:rPr lang="en-US" sz="1800">
                <a:solidFill>
                  <a:srgbClr val="FFFFFF"/>
                </a:solidFill>
                <a:latin typeface="Calibri" charset="0"/>
                <a:ea typeface="Calibri" charset="0"/>
                <a:cs typeface="Calibri" charset="0"/>
                <a:sym typeface="Calibri" charset="0"/>
              </a:rPr>
              <a:t>SDSS</a:t>
            </a:r>
            <a:endParaRPr lang="en-US" sz="1800">
              <a:solidFill>
                <a:schemeClr val="tx1"/>
              </a:solidFill>
              <a:latin typeface="Calibri" charset="0"/>
              <a:ea typeface="Calibri" charset="0"/>
              <a:cs typeface="Calibri" charset="0"/>
              <a:sym typeface="Calibri" charset="0"/>
            </a:endParaRPr>
          </a:p>
          <a:p>
            <a:pPr algn="r"/>
            <a:r>
              <a:rPr lang="en-US" sz="1800">
                <a:solidFill>
                  <a:srgbClr val="FFFFFF"/>
                </a:solidFill>
                <a:latin typeface="Calibri" charset="0"/>
                <a:ea typeface="Calibri" charset="0"/>
                <a:cs typeface="Calibri" charset="0"/>
                <a:sym typeface="Calibri" charset="0"/>
              </a:rPr>
              <a:t>Blanton</a:t>
            </a:r>
          </a:p>
        </p:txBody>
      </p:sp>
      <p:pic>
        <p:nvPicPr>
          <p:cNvPr id="5" name="Picture 4" descr="N6240_z10.png"/>
          <p:cNvPicPr>
            <a:picLocks noChangeAspect="1"/>
          </p:cNvPicPr>
          <p:nvPr/>
        </p:nvPicPr>
        <p:blipFill>
          <a:blip r:embed="rId2"/>
          <a:stretch>
            <a:fillRect/>
          </a:stretch>
        </p:blipFill>
        <p:spPr>
          <a:xfrm>
            <a:off x="719584" y="1063909"/>
            <a:ext cx="7704831" cy="4730181"/>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xray_observatories.png"/>
          <p:cNvPicPr>
            <a:picLocks noChangeAspect="1"/>
          </p:cNvPicPr>
          <p:nvPr/>
        </p:nvPicPr>
        <p:blipFill>
          <a:blip r:embed="rId2"/>
          <a:stretch>
            <a:fillRect/>
          </a:stretch>
        </p:blipFill>
        <p:spPr>
          <a:xfrm>
            <a:off x="0" y="123465"/>
            <a:ext cx="9144000" cy="661107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93504"/>
            <a:ext cx="9144000" cy="5531096"/>
          </a:xfrm>
          <a:prstGeom prst="rect">
            <a:avLst/>
          </a:prstGeom>
        </p:spPr>
      </p:pic>
      <p:sp>
        <p:nvSpPr>
          <p:cNvPr id="4" name="Rectangle 7"/>
          <p:cNvSpPr>
            <a:spLocks/>
          </p:cNvSpPr>
          <p:nvPr/>
        </p:nvSpPr>
        <p:spPr bwMode="auto">
          <a:xfrm>
            <a:off x="438150" y="228600"/>
            <a:ext cx="8242300" cy="571500"/>
          </a:xfrm>
          <a:prstGeom prst="rect">
            <a:avLst/>
          </a:prstGeom>
          <a:noFill/>
          <a:ln w="12700" cap="rnd">
            <a:noFill/>
            <a:round/>
            <a:headEnd/>
            <a:tailEnd/>
          </a:ln>
        </p:spPr>
        <p:txBody>
          <a:bodyPr lIns="38100" tIns="38100" rIns="38100" bIns="38100">
            <a:prstTxWarp prst="textNoShape">
              <a:avLst/>
            </a:prstTxWarp>
          </a:bodyPr>
          <a:lstStyle/>
          <a:p>
            <a:pPr marL="304800" indent="-304800" algn="ctr">
              <a:lnSpc>
                <a:spcPct val="90000"/>
              </a:lnSpc>
              <a:spcBef>
                <a:spcPts val="763"/>
              </a:spcBef>
            </a:pPr>
            <a:r>
              <a:rPr lang="en-US" sz="3200" dirty="0" smtClean="0">
                <a:solidFill>
                  <a:srgbClr val="0000CC"/>
                </a:solidFill>
                <a:latin typeface="Calibri" charset="0"/>
                <a:ea typeface="Calibri" charset="0"/>
                <a:cs typeface="Calibri" charset="0"/>
                <a:sym typeface="Calibri" charset="0"/>
              </a:rPr>
              <a:t>X-ray Imaging Spectroscopy</a:t>
            </a:r>
            <a:endParaRPr lang="en-US" sz="3200" dirty="0">
              <a:solidFill>
                <a:srgbClr val="0000CC"/>
              </a:solidFill>
              <a:latin typeface="Calibri" charset="0"/>
              <a:ea typeface="Calibri" charset="0"/>
              <a:cs typeface="Calibri" charset="0"/>
              <a:sym typeface="Calibri"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7" name="Picture 6" descr="Central_Italy_at_night_medium.jpg"/>
          <p:cNvPicPr>
            <a:picLocks noChangeAspect="1"/>
          </p:cNvPicPr>
          <p:nvPr/>
        </p:nvPicPr>
        <p:blipFill>
          <a:blip r:embed="rId3"/>
          <a:stretch>
            <a:fillRect/>
          </a:stretch>
        </p:blipFill>
        <p:spPr>
          <a:xfrm>
            <a:off x="1485900" y="1600200"/>
            <a:ext cx="6172200" cy="4087817"/>
          </a:xfrm>
          <a:prstGeom prst="rect">
            <a:avLst/>
          </a:prstGeom>
        </p:spPr>
      </p:pic>
      <p:sp>
        <p:nvSpPr>
          <p:cNvPr id="345090" name="AutoShape 2"/>
          <p:cNvSpPr>
            <a:spLocks noChangeArrowheads="1"/>
          </p:cNvSpPr>
          <p:nvPr/>
        </p:nvSpPr>
        <p:spPr bwMode="auto">
          <a:xfrm>
            <a:off x="1752600" y="6477000"/>
            <a:ext cx="5635625" cy="231858"/>
          </a:xfrm>
          <a:prstGeom prst="roundRect">
            <a:avLst>
              <a:gd name="adj" fmla="val 671"/>
            </a:avLst>
          </a:prstGeom>
          <a:noFill/>
          <a:ln w="9525">
            <a:noFill/>
            <a:round/>
            <a:headEnd/>
            <a:tailEnd/>
          </a:ln>
        </p:spPr>
        <p:txBody>
          <a:bodyPr lIns="0" tIns="0" rIns="0" bIns="0">
            <a:prstTxWarp prst="textNoShape">
              <a:avLst/>
            </a:prstTxWarp>
            <a:spAutoFit/>
          </a:bodyPr>
          <a:lstStyle/>
          <a:p>
            <a:pPr algn="ctr" defTabSz="868363" hangingPunct="0">
              <a:lnSpc>
                <a:spcPct val="93000"/>
              </a:lnSpc>
              <a:spcBef>
                <a:spcPct val="0"/>
              </a:spcBef>
              <a:spcAft>
                <a:spcPct val="0"/>
              </a:spcAft>
              <a:buClr>
                <a:srgbClr val="000000"/>
              </a:buClr>
              <a:buSzPct val="45000"/>
              <a:buFont typeface="StarSymbol" charset="0"/>
              <a:buNone/>
              <a:tabLst>
                <a:tab pos="0" algn="l"/>
                <a:tab pos="434975" algn="l"/>
                <a:tab pos="868363" algn="l"/>
                <a:tab pos="1303338" algn="l"/>
                <a:tab pos="1738313" algn="l"/>
                <a:tab pos="2171700" algn="l"/>
                <a:tab pos="2606675" algn="l"/>
                <a:tab pos="3041650" algn="l"/>
                <a:tab pos="3475038" algn="l"/>
                <a:tab pos="3910013" algn="l"/>
                <a:tab pos="4344988" algn="l"/>
                <a:tab pos="4779963" algn="l"/>
                <a:tab pos="5213350" algn="l"/>
                <a:tab pos="5648325" algn="l"/>
                <a:tab pos="6083300" algn="l"/>
                <a:tab pos="6516688" algn="l"/>
                <a:tab pos="6951663" algn="l"/>
                <a:tab pos="7386638" algn="l"/>
                <a:tab pos="7820025" algn="l"/>
                <a:tab pos="8255000" algn="l"/>
                <a:tab pos="8689975" algn="l"/>
              </a:tabLst>
            </a:pPr>
            <a:r>
              <a:rPr lang="en-GB" sz="1600" dirty="0" smtClean="0">
                <a:solidFill>
                  <a:srgbClr val="DC8782"/>
                </a:solidFill>
                <a:latin typeface="Optima" charset="0"/>
              </a:rPr>
              <a:t>PhD School, Bologna, 04/2013</a:t>
            </a:r>
            <a:endParaRPr lang="en-GB" sz="1600" dirty="0">
              <a:solidFill>
                <a:srgbClr val="DC8782"/>
              </a:solidFill>
              <a:latin typeface="Optima" charset="0"/>
            </a:endParaRPr>
          </a:p>
        </p:txBody>
      </p:sp>
      <p:sp>
        <p:nvSpPr>
          <p:cNvPr id="345091" name="Rectangle 3"/>
          <p:cNvSpPr>
            <a:spLocks noGrp="1" noChangeArrowheads="1"/>
          </p:cNvSpPr>
          <p:nvPr>
            <p:ph type="ctrTitle"/>
          </p:nvPr>
        </p:nvSpPr>
        <p:spPr>
          <a:xfrm>
            <a:off x="762000" y="1447800"/>
            <a:ext cx="7696200" cy="2438400"/>
          </a:xfrm>
          <a:noFill/>
          <a:ln/>
        </p:spPr>
        <p:txBody>
          <a:bodyPr/>
          <a:lstStyle/>
          <a:p>
            <a:pPr defTabSz="434975">
              <a:tabLst>
                <a:tab pos="687388" algn="l"/>
                <a:tab pos="1376363" algn="l"/>
                <a:tab pos="2063750" algn="l"/>
                <a:tab pos="2751138" algn="l"/>
                <a:tab pos="3440113" algn="l"/>
                <a:tab pos="4127500" algn="l"/>
                <a:tab pos="4814888" algn="l"/>
                <a:tab pos="5503863" algn="l"/>
                <a:tab pos="6191250" algn="l"/>
                <a:tab pos="6878638" algn="l"/>
                <a:tab pos="7567613" algn="l"/>
                <a:tab pos="8255000" algn="l"/>
              </a:tabLst>
            </a:pPr>
            <a:r>
              <a:rPr lang="en-GB" sz="4000" smtClean="0">
                <a:solidFill>
                  <a:schemeClr val="bg1"/>
                </a:solidFill>
                <a:latin typeface="Georgia" charset="0"/>
              </a:rPr>
              <a:t>Thank you!</a:t>
            </a:r>
            <a:endParaRPr lang="en-GB" sz="3600" dirty="0">
              <a:solidFill>
                <a:srgbClr val="FFFF99"/>
              </a:solidFill>
              <a:latin typeface="American Typewriter" charset="0"/>
            </a:endParaRPr>
          </a:p>
        </p:txBody>
      </p:sp>
      <p:sp>
        <p:nvSpPr>
          <p:cNvPr id="345092" name="Rectangle 4"/>
          <p:cNvSpPr>
            <a:spLocks noGrp="1" noChangeArrowheads="1"/>
          </p:cNvSpPr>
          <p:nvPr>
            <p:ph type="subTitle" idx="1"/>
          </p:nvPr>
        </p:nvSpPr>
        <p:spPr>
          <a:xfrm>
            <a:off x="1371600" y="4648200"/>
            <a:ext cx="6400800" cy="1066800"/>
          </a:xfrm>
          <a:noFill/>
          <a:ln/>
        </p:spPr>
        <p:txBody>
          <a:bodyPr/>
          <a:lstStyle/>
          <a:p>
            <a:pPr eaLnBrk="0" hangingPunct="0">
              <a:spcBef>
                <a:spcPct val="0"/>
              </a:spcBef>
            </a:pPr>
            <a:r>
              <a:rPr lang="en-GB" sz="2400" dirty="0">
                <a:solidFill>
                  <a:schemeClr val="bg1"/>
                </a:solidFill>
                <a:latin typeface="Georgia" charset="0"/>
              </a:rPr>
              <a:t>Andrea Merloni</a:t>
            </a:r>
          </a:p>
          <a:p>
            <a:pPr eaLnBrk="0" hangingPunct="0">
              <a:spcBef>
                <a:spcPct val="0"/>
              </a:spcBef>
            </a:pPr>
            <a:r>
              <a:rPr lang="en-GB" sz="2400" dirty="0" smtClean="0">
                <a:solidFill>
                  <a:schemeClr val="bg1"/>
                </a:solidFill>
                <a:latin typeface="Georgia" charset="0"/>
              </a:rPr>
              <a:t>MPE, Garching</a:t>
            </a:r>
            <a:endParaRPr lang="en-GB" sz="2400" dirty="0">
              <a:solidFill>
                <a:schemeClr val="bg1"/>
              </a:solidFill>
              <a:latin typeface="Georgia" charset="0"/>
            </a:endParaRPr>
          </a:p>
        </p:txBody>
      </p:sp>
      <p:pic>
        <p:nvPicPr>
          <p:cNvPr id="345093" name="Picture 5" descr="logo-mpe-bw_invert"/>
          <p:cNvPicPr>
            <a:picLocks noChangeAspect="1" noChangeArrowheads="1"/>
          </p:cNvPicPr>
          <p:nvPr/>
        </p:nvPicPr>
        <p:blipFill>
          <a:blip r:embed="rId4"/>
          <a:srcRect/>
          <a:stretch>
            <a:fillRect/>
          </a:stretch>
        </p:blipFill>
        <p:spPr bwMode="auto">
          <a:xfrm>
            <a:off x="152400" y="5715000"/>
            <a:ext cx="1012825" cy="885825"/>
          </a:xfrm>
          <a:prstGeom prst="rect">
            <a:avLst/>
          </a:prstGeom>
          <a:noFill/>
        </p:spPr>
      </p:pic>
      <p:pic>
        <p:nvPicPr>
          <p:cNvPr id="8" name="Picture 7" descr="logo-iasfbo.png"/>
          <p:cNvPicPr>
            <a:picLocks noChangeAspect="1"/>
          </p:cNvPicPr>
          <p:nvPr/>
        </p:nvPicPr>
        <p:blipFill>
          <a:blip r:embed="rId5"/>
          <a:stretch>
            <a:fillRect/>
          </a:stretch>
        </p:blipFill>
        <p:spPr>
          <a:xfrm>
            <a:off x="152400" y="228600"/>
            <a:ext cx="4038600" cy="971694"/>
          </a:xfrm>
          <a:prstGeom prst="rect">
            <a:avLst/>
          </a:prstGeom>
        </p:spPr>
      </p:pic>
      <p:pic>
        <p:nvPicPr>
          <p:cNvPr id="12" name="Picture 11" descr="LOGOALMAMAMTER_invert.jpg"/>
          <p:cNvPicPr>
            <a:picLocks noChangeAspect="1"/>
          </p:cNvPicPr>
          <p:nvPr/>
        </p:nvPicPr>
        <p:blipFill>
          <a:blip r:embed="rId6"/>
          <a:stretch>
            <a:fillRect/>
          </a:stretch>
        </p:blipFill>
        <p:spPr>
          <a:xfrm>
            <a:off x="6781800" y="91554"/>
            <a:ext cx="2286000" cy="1356246"/>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762882" name="Rectangle 2"/>
          <p:cNvSpPr>
            <a:spLocks noGrp="1" noChangeArrowheads="1"/>
          </p:cNvSpPr>
          <p:nvPr>
            <p:ph type="title"/>
          </p:nvPr>
        </p:nvSpPr>
        <p:spPr>
          <a:xfrm>
            <a:off x="152399" y="76200"/>
            <a:ext cx="8789843" cy="990600"/>
          </a:xfrm>
        </p:spPr>
        <p:txBody>
          <a:bodyPr/>
          <a:lstStyle/>
          <a:p>
            <a:r>
              <a:rPr lang="en-GB" sz="2900" u="sng" dirty="0">
                <a:solidFill>
                  <a:srgbClr val="FFF679"/>
                </a:solidFill>
                <a:latin typeface="Georgia"/>
                <a:cs typeface="Georgia"/>
              </a:rPr>
              <a:t>The REAL problem:</a:t>
            </a:r>
            <a:br>
              <a:rPr lang="en-GB" sz="2900" u="sng" dirty="0">
                <a:solidFill>
                  <a:srgbClr val="FFF679"/>
                </a:solidFill>
                <a:latin typeface="Georgia"/>
                <a:cs typeface="Georgia"/>
              </a:rPr>
            </a:br>
            <a:r>
              <a:rPr lang="en-GB" sz="2900" u="sng" dirty="0">
                <a:solidFill>
                  <a:srgbClr val="FFF679"/>
                </a:solidFill>
                <a:latin typeface="Georgia"/>
                <a:cs typeface="Georgia"/>
              </a:rPr>
              <a:t>How to obtain reliable host galaxy masses in</a:t>
            </a:r>
            <a:r>
              <a:rPr lang="en-GB" sz="2900" u="sng" dirty="0" smtClean="0">
                <a:solidFill>
                  <a:srgbClr val="FFF679"/>
                </a:solidFill>
                <a:latin typeface="Georgia"/>
                <a:cs typeface="Georgia"/>
              </a:rPr>
              <a:t> QSO?</a:t>
            </a:r>
            <a:endParaRPr lang="en-GB" dirty="0">
              <a:latin typeface="Georgia"/>
              <a:cs typeface="Georgia"/>
            </a:endParaRPr>
          </a:p>
        </p:txBody>
      </p:sp>
      <p:pic>
        <p:nvPicPr>
          <p:cNvPr id="762883" name="Picture 3" descr="quasar-qso1229"/>
          <p:cNvPicPr>
            <a:picLocks noChangeAspect="1" noChangeArrowheads="1"/>
          </p:cNvPicPr>
          <p:nvPr/>
        </p:nvPicPr>
        <p:blipFill>
          <a:blip r:embed="rId3"/>
          <a:srcRect/>
          <a:stretch>
            <a:fillRect/>
          </a:stretch>
        </p:blipFill>
        <p:spPr bwMode="auto">
          <a:xfrm>
            <a:off x="760535" y="1143000"/>
            <a:ext cx="7622931" cy="3748087"/>
          </a:xfrm>
          <a:prstGeom prst="rect">
            <a:avLst/>
          </a:prstGeom>
          <a:noFill/>
        </p:spPr>
      </p:pic>
      <p:sp>
        <p:nvSpPr>
          <p:cNvPr id="762884" name="Rectangle 4"/>
          <p:cNvSpPr>
            <a:spLocks noChangeArrowheads="1"/>
          </p:cNvSpPr>
          <p:nvPr/>
        </p:nvSpPr>
        <p:spPr bwMode="auto">
          <a:xfrm>
            <a:off x="883627" y="5562600"/>
            <a:ext cx="8058616" cy="369332"/>
          </a:xfrm>
          <a:prstGeom prst="rect">
            <a:avLst/>
          </a:prstGeom>
          <a:noFill/>
          <a:ln w="9525">
            <a:noFill/>
            <a:miter lim="800000"/>
            <a:headEnd/>
            <a:tailEnd/>
          </a:ln>
        </p:spPr>
        <p:txBody>
          <a:bodyPr wrap="none">
            <a:prstTxWarp prst="textNoShape">
              <a:avLst/>
            </a:prstTxWarp>
            <a:spAutoFit/>
          </a:bodyPr>
          <a:lstStyle/>
          <a:p>
            <a:r>
              <a:rPr lang="en-GB" sz="1800" dirty="0">
                <a:solidFill>
                  <a:schemeClr val="bg1"/>
                </a:solidFill>
                <a:latin typeface="American Typewriter" charset="0"/>
                <a:ea typeface="ＭＳ Ｐゴシック" charset="-128"/>
                <a:cs typeface="ＭＳ Ｐゴシック" charset="-128"/>
              </a:rPr>
              <a:t>Credit: Dr. John </a:t>
            </a:r>
            <a:r>
              <a:rPr lang="en-GB" sz="1800" dirty="0" err="1">
                <a:solidFill>
                  <a:schemeClr val="bg1"/>
                </a:solidFill>
                <a:latin typeface="American Typewriter" charset="0"/>
                <a:ea typeface="ＭＳ Ｐゴシック" charset="-128"/>
                <a:cs typeface="ＭＳ Ｐゴシック" charset="-128"/>
              </a:rPr>
              <a:t>Hutchings,Dominion</a:t>
            </a:r>
            <a:r>
              <a:rPr lang="en-GB" sz="1800" dirty="0">
                <a:solidFill>
                  <a:schemeClr val="bg1"/>
                </a:solidFill>
                <a:latin typeface="American Typewriter" charset="0"/>
                <a:ea typeface="ＭＳ Ｐゴシック" charset="-128"/>
                <a:cs typeface="ＭＳ Ｐゴシック" charset="-128"/>
              </a:rPr>
              <a:t> Astrophysical Observatory, NASA</a:t>
            </a:r>
            <a:endParaRPr lang="en-GB" sz="1800" dirty="0">
              <a:solidFill>
                <a:schemeClr val="bg1"/>
              </a:solidFill>
              <a:latin typeface="Arial" charset="0"/>
              <a:ea typeface="ＭＳ Ｐゴシック" charset="-128"/>
              <a:cs typeface="ＭＳ Ｐゴシック" charset="-128"/>
            </a:endParaRPr>
          </a:p>
        </p:txBody>
      </p:sp>
      <p:sp>
        <p:nvSpPr>
          <p:cNvPr id="762885" name="Rectangle 5"/>
          <p:cNvSpPr>
            <a:spLocks noChangeArrowheads="1"/>
          </p:cNvSpPr>
          <p:nvPr/>
        </p:nvSpPr>
        <p:spPr bwMode="auto">
          <a:xfrm>
            <a:off x="1655884" y="5105400"/>
            <a:ext cx="5866510" cy="461665"/>
          </a:xfrm>
          <a:prstGeom prst="rect">
            <a:avLst/>
          </a:prstGeom>
          <a:noFill/>
          <a:ln w="9525">
            <a:noFill/>
            <a:miter lim="800000"/>
            <a:headEnd/>
            <a:tailEnd/>
          </a:ln>
        </p:spPr>
        <p:txBody>
          <a:bodyPr wrap="none">
            <a:prstTxWarp prst="textNoShape">
              <a:avLst/>
            </a:prstTxWarp>
            <a:spAutoFit/>
          </a:bodyPr>
          <a:lstStyle/>
          <a:p>
            <a:r>
              <a:rPr lang="en-GB" sz="2400" dirty="0">
                <a:solidFill>
                  <a:schemeClr val="bg1"/>
                </a:solidFill>
                <a:latin typeface="Lucida Sans" charset="0"/>
                <a:ea typeface="ＭＳ Ｐゴシック" charset="-128"/>
                <a:cs typeface="ＭＳ Ｐゴシック" charset="-128"/>
              </a:rPr>
              <a:t>HST image of PG 1229+204 (</a:t>
            </a:r>
            <a:r>
              <a:rPr lang="en-GB" sz="2400" dirty="0" err="1">
                <a:solidFill>
                  <a:schemeClr val="bg1"/>
                </a:solidFill>
                <a:latin typeface="Lucida Sans" charset="0"/>
                <a:ea typeface="ＭＳ Ｐゴシック" charset="-128"/>
                <a:cs typeface="ＭＳ Ｐゴシック" charset="-128"/>
              </a:rPr>
              <a:t>z</a:t>
            </a:r>
            <a:r>
              <a:rPr lang="en-GB" sz="2400" dirty="0">
                <a:solidFill>
                  <a:schemeClr val="bg1"/>
                </a:solidFill>
                <a:latin typeface="Lucida Sans" charset="0"/>
                <a:ea typeface="ＭＳ Ｐゴシック" charset="-128"/>
                <a:cs typeface="ＭＳ Ｐゴシック" charset="-128"/>
              </a:rPr>
              <a:t>=0.064)</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766978" name="Rectangle 2"/>
          <p:cNvSpPr>
            <a:spLocks noChangeArrowheads="1"/>
          </p:cNvSpPr>
          <p:nvPr/>
        </p:nvSpPr>
        <p:spPr bwMode="auto">
          <a:xfrm>
            <a:off x="457200" y="0"/>
            <a:ext cx="8229600" cy="762000"/>
          </a:xfrm>
          <a:prstGeom prst="rect">
            <a:avLst/>
          </a:prstGeom>
          <a:noFill/>
          <a:ln w="9525">
            <a:noFill/>
            <a:miter lim="800000"/>
            <a:headEnd/>
            <a:tailEnd/>
          </a:ln>
          <a:effectLst/>
        </p:spPr>
        <p:txBody>
          <a:bodyPr anchor="ctr" anchorCtr="1">
            <a:prstTxWarp prst="textNoShape">
              <a:avLst/>
            </a:prstTxWarp>
          </a:bodyPr>
          <a:lstStyle/>
          <a:p>
            <a:pPr algn="ctr" defTabSz="434975" eaLnBrk="1">
              <a:lnSpc>
                <a:spcPct val="93000"/>
              </a:lnSpc>
              <a:buClr>
                <a:srgbClr val="000000"/>
              </a:buClr>
              <a:buSzPct val="45000"/>
              <a:buFont typeface="StarSymbol" charset="0"/>
              <a:buNone/>
            </a:pPr>
            <a:r>
              <a:rPr lang="de-DE" sz="3200" u="sng" dirty="0">
                <a:solidFill>
                  <a:srgbClr val="FBFF9F"/>
                </a:solidFill>
                <a:latin typeface="Georgia"/>
                <a:cs typeface="Georgia"/>
              </a:rPr>
              <a:t>COSMOS </a:t>
            </a:r>
            <a:r>
              <a:rPr lang="de-DE" sz="3200" u="sng" dirty="0" err="1">
                <a:solidFill>
                  <a:srgbClr val="FBFF9F"/>
                </a:solidFill>
                <a:latin typeface="Georgia"/>
                <a:cs typeface="Georgia"/>
              </a:rPr>
              <a:t>survey</a:t>
            </a:r>
            <a:endParaRPr lang="de-DE" sz="4200" dirty="0">
              <a:solidFill>
                <a:srgbClr val="000000"/>
              </a:solidFill>
              <a:latin typeface="Georgia"/>
              <a:cs typeface="Georgia"/>
            </a:endParaRPr>
          </a:p>
        </p:txBody>
      </p:sp>
      <p:pic>
        <p:nvPicPr>
          <p:cNvPr id="766979" name="Picture 3" descr="Survey_Sizes"/>
          <p:cNvPicPr>
            <a:picLocks noChangeAspect="1" noChangeArrowheads="1"/>
          </p:cNvPicPr>
          <p:nvPr/>
        </p:nvPicPr>
        <p:blipFill>
          <a:blip r:embed="rId3"/>
          <a:srcRect l="6667" t="3076" r="5000" b="4474"/>
          <a:stretch>
            <a:fillRect/>
          </a:stretch>
        </p:blipFill>
        <p:spPr bwMode="auto">
          <a:xfrm>
            <a:off x="0" y="990600"/>
            <a:ext cx="9144000" cy="5348288"/>
          </a:xfrm>
          <a:prstGeom prst="rect">
            <a:avLst/>
          </a:prstGeom>
          <a:noFill/>
        </p:spPr>
      </p:pic>
      <p:pic>
        <p:nvPicPr>
          <p:cNvPr id="766980" name="Picture 4" descr="xmm-cosmos"/>
          <p:cNvPicPr>
            <a:picLocks noChangeAspect="1" noChangeArrowheads="1"/>
          </p:cNvPicPr>
          <p:nvPr/>
        </p:nvPicPr>
        <p:blipFill>
          <a:blip r:embed="rId4"/>
          <a:srcRect/>
          <a:stretch>
            <a:fillRect/>
          </a:stretch>
        </p:blipFill>
        <p:spPr bwMode="auto">
          <a:xfrm>
            <a:off x="4079631" y="1524001"/>
            <a:ext cx="4724400" cy="4335463"/>
          </a:xfrm>
          <a:prstGeom prst="rect">
            <a:avLst/>
          </a:prstGeom>
          <a:noFill/>
        </p:spPr>
      </p:pic>
      <p:pic>
        <p:nvPicPr>
          <p:cNvPr id="766981" name="Picture 5" descr="c-cosmos_merged_smoothed_final1"/>
          <p:cNvPicPr>
            <a:picLocks noChangeAspect="1" noChangeArrowheads="1"/>
          </p:cNvPicPr>
          <p:nvPr/>
        </p:nvPicPr>
        <p:blipFill>
          <a:blip r:embed="rId5">
            <a:alphaModFix amt="95000"/>
          </a:blip>
          <a:srcRect/>
          <a:stretch>
            <a:fillRect/>
          </a:stretch>
        </p:blipFill>
        <p:spPr bwMode="auto">
          <a:xfrm>
            <a:off x="4841631" y="2016126"/>
            <a:ext cx="3493477" cy="3514725"/>
          </a:xfrm>
          <a:prstGeom prst="rect">
            <a:avLst/>
          </a:prstGeom>
          <a:noFill/>
          <a:ln w="9525">
            <a:noFill/>
            <a:miter lim="800000"/>
            <a:headEnd/>
            <a:tailEnd/>
          </a:ln>
        </p:spPr>
      </p:pic>
      <p:sp>
        <p:nvSpPr>
          <p:cNvPr id="766982" name="Rectangle 6"/>
          <p:cNvSpPr>
            <a:spLocks noChangeArrowheads="1"/>
          </p:cNvSpPr>
          <p:nvPr/>
        </p:nvSpPr>
        <p:spPr bwMode="auto">
          <a:xfrm>
            <a:off x="5487866" y="6172201"/>
            <a:ext cx="2874425" cy="517065"/>
          </a:xfrm>
          <a:prstGeom prst="rect">
            <a:avLst/>
          </a:prstGeom>
          <a:noFill/>
          <a:ln w="9525">
            <a:noFill/>
            <a:miter lim="800000"/>
            <a:headEnd/>
            <a:tailEnd/>
          </a:ln>
          <a:effectLst/>
        </p:spPr>
        <p:txBody>
          <a:bodyPr wrap="none" lIns="0" tIns="0" rIns="0" bIns="0" anchor="ctr">
            <a:prstTxWarp prst="textNoShape">
              <a:avLst/>
            </a:prstTxWarp>
            <a:spAutoFit/>
          </a:bodyPr>
          <a:lstStyle/>
          <a:p>
            <a:pPr algn="ctr" eaLnBrk="1" hangingPunct="1">
              <a:spcBef>
                <a:spcPct val="10000"/>
              </a:spcBef>
              <a:buClr>
                <a:schemeClr val="accent1"/>
              </a:buClr>
              <a:buSzPct val="120000"/>
              <a:buFont typeface="Times" charset="0"/>
              <a:buNone/>
            </a:pPr>
            <a:r>
              <a:rPr lang="en-GB" sz="1600" dirty="0">
                <a:solidFill>
                  <a:srgbClr val="FFCC66"/>
                </a:solidFill>
                <a:latin typeface="Georgia"/>
                <a:cs typeface="Georgia"/>
              </a:rPr>
              <a:t>HST/XMM/Chandra COSMOS </a:t>
            </a:r>
          </a:p>
          <a:p>
            <a:pPr algn="ctr" eaLnBrk="1" hangingPunct="1">
              <a:spcBef>
                <a:spcPct val="10000"/>
              </a:spcBef>
              <a:buClr>
                <a:schemeClr val="accent1"/>
              </a:buClr>
              <a:buSzPct val="120000"/>
              <a:buFont typeface="Times" charset="0"/>
              <a:buNone/>
            </a:pPr>
            <a:r>
              <a:rPr lang="en-GB" sz="1600" dirty="0">
                <a:solidFill>
                  <a:srgbClr val="FFCC66"/>
                </a:solidFill>
                <a:latin typeface="Georgia"/>
                <a:cs typeface="Georgia"/>
              </a:rPr>
              <a:t>[</a:t>
            </a:r>
            <a:r>
              <a:rPr lang="en-GB" sz="1600" dirty="0" err="1">
                <a:solidFill>
                  <a:srgbClr val="FFCC66"/>
                </a:solidFill>
                <a:latin typeface="Georgia"/>
                <a:cs typeface="Georgia"/>
              </a:rPr>
              <a:t>Scoville</a:t>
            </a:r>
            <a:r>
              <a:rPr lang="en-GB" sz="1600" dirty="0">
                <a:solidFill>
                  <a:srgbClr val="FFCC66"/>
                </a:solidFill>
                <a:latin typeface="Georgia"/>
                <a:cs typeface="Georgia"/>
              </a:rPr>
              <a:t>, Hasinger, Elvis]</a:t>
            </a:r>
          </a:p>
        </p:txBody>
      </p:sp>
      <p:pic>
        <p:nvPicPr>
          <p:cNvPr id="766983" name="Picture 7" descr="cosmos_logo"/>
          <p:cNvPicPr>
            <a:picLocks noChangeAspect="1" noChangeArrowheads="1"/>
          </p:cNvPicPr>
          <p:nvPr/>
        </p:nvPicPr>
        <p:blipFill>
          <a:blip r:embed="rId6"/>
          <a:srcRect/>
          <a:stretch>
            <a:fillRect/>
          </a:stretch>
        </p:blipFill>
        <p:spPr bwMode="auto">
          <a:xfrm>
            <a:off x="140677" y="782638"/>
            <a:ext cx="3270738" cy="588962"/>
          </a:xfrm>
          <a:prstGeom prst="rect">
            <a:avLst/>
          </a:prstGeom>
          <a:noFill/>
        </p:spPr>
      </p:pic>
      <p:sp>
        <p:nvSpPr>
          <p:cNvPr id="766984" name="Rectangle 8"/>
          <p:cNvSpPr>
            <a:spLocks noChangeArrowheads="1"/>
          </p:cNvSpPr>
          <p:nvPr/>
        </p:nvSpPr>
        <p:spPr bwMode="auto">
          <a:xfrm>
            <a:off x="-17585" y="5715001"/>
            <a:ext cx="4587915" cy="1077218"/>
          </a:xfrm>
          <a:prstGeom prst="rect">
            <a:avLst/>
          </a:prstGeom>
          <a:noFill/>
          <a:ln w="9525">
            <a:noFill/>
            <a:miter lim="800000"/>
            <a:headEnd/>
            <a:tailEnd/>
          </a:ln>
          <a:effectLst/>
        </p:spPr>
        <p:txBody>
          <a:bodyPr wrap="none">
            <a:prstTxWarp prst="textNoShape">
              <a:avLst/>
            </a:prstTxWarp>
            <a:spAutoFit/>
          </a:bodyPr>
          <a:lstStyle/>
          <a:p>
            <a:pPr eaLnBrk="1">
              <a:buClr>
                <a:srgbClr val="000000"/>
              </a:buClr>
              <a:buSzPct val="45000"/>
              <a:buFont typeface="StarSymbol" charset="0"/>
              <a:buChar char="●"/>
            </a:pPr>
            <a:r>
              <a:rPr lang="en-US" sz="1600" dirty="0">
                <a:solidFill>
                  <a:schemeClr val="bg1"/>
                </a:solidFill>
                <a:latin typeface="Georgia"/>
                <a:cs typeface="Georgia"/>
              </a:rPr>
              <a:t>2 deg</a:t>
            </a:r>
            <a:r>
              <a:rPr lang="en-US" sz="1600" baseline="30000" dirty="0">
                <a:solidFill>
                  <a:schemeClr val="bg1"/>
                </a:solidFill>
                <a:latin typeface="Georgia"/>
                <a:cs typeface="Georgia"/>
              </a:rPr>
              <a:t>2</a:t>
            </a:r>
            <a:r>
              <a:rPr lang="en-US" sz="1600" dirty="0">
                <a:solidFill>
                  <a:schemeClr val="bg1"/>
                </a:solidFill>
                <a:latin typeface="Georgia"/>
                <a:cs typeface="Georgia"/>
              </a:rPr>
              <a:t> equatorial </a:t>
            </a:r>
          </a:p>
          <a:p>
            <a:pPr eaLnBrk="1">
              <a:buClr>
                <a:srgbClr val="000000"/>
              </a:buClr>
              <a:buSzPct val="45000"/>
              <a:buFont typeface="StarSymbol" charset="0"/>
              <a:buChar char="●"/>
            </a:pPr>
            <a:r>
              <a:rPr lang="en-US" sz="1600" dirty="0">
                <a:solidFill>
                  <a:schemeClr val="bg1"/>
                </a:solidFill>
                <a:latin typeface="Georgia"/>
                <a:cs typeface="Georgia"/>
              </a:rPr>
              <a:t>HST treasury project</a:t>
            </a:r>
          </a:p>
          <a:p>
            <a:pPr eaLnBrk="1">
              <a:buClr>
                <a:srgbClr val="000000"/>
              </a:buClr>
              <a:buSzPct val="45000"/>
              <a:buFont typeface="StarSymbol" charset="0"/>
              <a:buChar char="●"/>
            </a:pPr>
            <a:r>
              <a:rPr lang="en-US" sz="1600" dirty="0">
                <a:solidFill>
                  <a:schemeClr val="bg1"/>
                </a:solidFill>
                <a:latin typeface="Georgia"/>
                <a:cs typeface="Georgia"/>
              </a:rPr>
              <a:t>Deep: ACS </a:t>
            </a:r>
            <a:r>
              <a:rPr lang="en-US" sz="1600" dirty="0" err="1">
                <a:solidFill>
                  <a:schemeClr val="bg1"/>
                </a:solidFill>
                <a:latin typeface="Georgia"/>
                <a:cs typeface="Georgia"/>
              </a:rPr>
              <a:t>i</a:t>
            </a:r>
            <a:r>
              <a:rPr lang="en-US" sz="1600" baseline="-25000" dirty="0" err="1">
                <a:solidFill>
                  <a:schemeClr val="bg1"/>
                </a:solidFill>
                <a:latin typeface="Georgia"/>
                <a:cs typeface="Georgia"/>
              </a:rPr>
              <a:t>AB</a:t>
            </a:r>
            <a:r>
              <a:rPr lang="en-US" sz="1600" dirty="0">
                <a:solidFill>
                  <a:schemeClr val="bg1"/>
                </a:solidFill>
                <a:latin typeface="Georgia"/>
                <a:cs typeface="Georgia"/>
              </a:rPr>
              <a:t> &lt; 27</a:t>
            </a:r>
          </a:p>
          <a:p>
            <a:pPr eaLnBrk="1">
              <a:buClr>
                <a:srgbClr val="000000"/>
              </a:buClr>
              <a:buSzPct val="45000"/>
              <a:buFont typeface="StarSymbol" charset="0"/>
              <a:buChar char="●"/>
            </a:pPr>
            <a:r>
              <a:rPr lang="en-US" sz="1600" dirty="0">
                <a:solidFill>
                  <a:schemeClr val="bg1"/>
                </a:solidFill>
                <a:latin typeface="Georgia"/>
                <a:cs typeface="Georgia"/>
              </a:rPr>
              <a:t>Similar volume as SDSS, but fainter and higher </a:t>
            </a:r>
            <a:r>
              <a:rPr lang="en-US" sz="1600" dirty="0" err="1">
                <a:solidFill>
                  <a:schemeClr val="bg1"/>
                </a:solidFill>
                <a:latin typeface="Georgia"/>
                <a:cs typeface="Georgia"/>
              </a:rPr>
              <a:t>z</a:t>
            </a:r>
            <a:endParaRPr lang="en-GB" sz="2400" dirty="0">
              <a:solidFill>
                <a:schemeClr val="bg1"/>
              </a:solidFill>
              <a:latin typeface="Georgia"/>
              <a:cs typeface="Georgi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6980"/>
                                        </p:tgtEl>
                                        <p:attrNameLst>
                                          <p:attrName>style.visibility</p:attrName>
                                        </p:attrNameLst>
                                      </p:cBhvr>
                                      <p:to>
                                        <p:strVal val="visible"/>
                                      </p:to>
                                    </p:set>
                                    <p:animEffect transition="in" filter="fade">
                                      <p:cBhvr>
                                        <p:cTn id="7" dur="2000"/>
                                        <p:tgtEl>
                                          <p:spTgt spid="7669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6981"/>
                                        </p:tgtEl>
                                        <p:attrNameLst>
                                          <p:attrName>style.visibility</p:attrName>
                                        </p:attrNameLst>
                                      </p:cBhvr>
                                      <p:to>
                                        <p:strVal val="visible"/>
                                      </p:to>
                                    </p:set>
                                    <p:animEffect transition="in" filter="fade">
                                      <p:cBhvr>
                                        <p:cTn id="12" dur="1000"/>
                                        <p:tgtEl>
                                          <p:spTgt spid="766981"/>
                                        </p:tgtEl>
                                      </p:cBhvr>
                                    </p:animEffect>
                                  </p:childTnLst>
                                </p:cTn>
                              </p:par>
                              <p:par>
                                <p:cTn id="13" presetID="10" presetClass="exit" presetSubtype="0" fill="hold" nodeType="withEffect">
                                  <p:stCondLst>
                                    <p:cond delay="0"/>
                                  </p:stCondLst>
                                  <p:childTnLst>
                                    <p:animEffect transition="out" filter="fade">
                                      <p:cBhvr>
                                        <p:cTn id="14" dur="1000"/>
                                        <p:tgtEl>
                                          <p:spTgt spid="766980"/>
                                        </p:tgtEl>
                                      </p:cBhvr>
                                    </p:animEffect>
                                    <p:set>
                                      <p:cBhvr>
                                        <p:cTn id="15" dur="1" fill="hold">
                                          <p:stCondLst>
                                            <p:cond delay="999"/>
                                          </p:stCondLst>
                                        </p:cTn>
                                        <p:tgtEl>
                                          <p:spTgt spid="7669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
          <p:cNvGrpSpPr/>
          <p:nvPr/>
        </p:nvGrpSpPr>
        <p:grpSpPr>
          <a:xfrm>
            <a:off x="0" y="2743200"/>
            <a:ext cx="9144000" cy="3131579"/>
            <a:chOff x="-76200" y="3581400"/>
            <a:chExt cx="9296400" cy="3131579"/>
          </a:xfrm>
        </p:grpSpPr>
        <p:pic>
          <p:nvPicPr>
            <p:cNvPr id="4" name="Picture 3" descr="obscured_sample.png"/>
            <p:cNvPicPr>
              <a:picLocks noChangeAspect="1"/>
            </p:cNvPicPr>
            <p:nvPr/>
          </p:nvPicPr>
          <p:blipFill>
            <a:blip r:embed="rId3"/>
            <a:stretch>
              <a:fillRect/>
            </a:stretch>
          </p:blipFill>
          <p:spPr>
            <a:xfrm>
              <a:off x="-76200" y="3581401"/>
              <a:ext cx="4724400" cy="3131578"/>
            </a:xfrm>
            <a:prstGeom prst="rect">
              <a:avLst/>
            </a:prstGeom>
          </p:spPr>
        </p:pic>
        <p:pic>
          <p:nvPicPr>
            <p:cNvPr id="5" name="Picture 4" descr="unobscured_sample.png"/>
            <p:cNvPicPr>
              <a:picLocks noChangeAspect="1"/>
            </p:cNvPicPr>
            <p:nvPr/>
          </p:nvPicPr>
          <p:blipFill>
            <a:blip r:embed="rId4"/>
            <a:stretch>
              <a:fillRect/>
            </a:stretch>
          </p:blipFill>
          <p:spPr>
            <a:xfrm>
              <a:off x="4495800" y="3581400"/>
              <a:ext cx="4724400" cy="3131579"/>
            </a:xfrm>
            <a:prstGeom prst="rect">
              <a:avLst/>
            </a:prstGeom>
          </p:spPr>
        </p:pic>
      </p:grpSp>
      <p:pic>
        <p:nvPicPr>
          <p:cNvPr id="12" name="Picture 11" descr="cosmos_banner3.png"/>
          <p:cNvPicPr>
            <a:picLocks noChangeAspect="1"/>
          </p:cNvPicPr>
          <p:nvPr/>
        </p:nvPicPr>
        <p:blipFill>
          <a:blip r:embed="rId5">
            <a:duotone>
              <a:prstClr val="black"/>
              <a:schemeClr val="tx2">
                <a:tint val="45000"/>
                <a:satMod val="400000"/>
              </a:schemeClr>
            </a:duotone>
          </a:blip>
          <a:stretch>
            <a:fillRect/>
          </a:stretch>
        </p:blipFill>
        <p:spPr>
          <a:xfrm>
            <a:off x="0" y="0"/>
            <a:ext cx="9144000" cy="753191"/>
          </a:xfrm>
          <a:prstGeom prst="rect">
            <a:avLst/>
          </a:prstGeom>
        </p:spPr>
      </p:pic>
      <p:sp>
        <p:nvSpPr>
          <p:cNvPr id="2" name="Title 1"/>
          <p:cNvSpPr>
            <a:spLocks noGrp="1"/>
          </p:cNvSpPr>
          <p:nvPr>
            <p:ph type="title"/>
          </p:nvPr>
        </p:nvSpPr>
        <p:spPr>
          <a:xfrm>
            <a:off x="304800" y="1"/>
            <a:ext cx="8610600" cy="753190"/>
          </a:xfrm>
        </p:spPr>
        <p:txBody>
          <a:bodyPr>
            <a:normAutofit fontScale="90000"/>
          </a:bodyPr>
          <a:lstStyle/>
          <a:p>
            <a:r>
              <a:rPr lang="en-US" sz="4000" b="1" dirty="0" smtClean="0">
                <a:solidFill>
                  <a:srgbClr val="CCFFCC"/>
                </a:solidFill>
                <a:latin typeface="Garamond"/>
                <a:cs typeface="Garamond"/>
              </a:rPr>
              <a:t>A complete, X-ray selected, AGN sample</a:t>
            </a:r>
            <a:endParaRPr lang="en-US" sz="4000" b="1" dirty="0">
              <a:solidFill>
                <a:srgbClr val="CCFFCC"/>
              </a:solidFill>
              <a:latin typeface="Garamond"/>
              <a:cs typeface="Garamond"/>
            </a:endParaRPr>
          </a:p>
        </p:txBody>
      </p:sp>
      <p:sp>
        <p:nvSpPr>
          <p:cNvPr id="6" name="TextBox 5"/>
          <p:cNvSpPr txBox="1"/>
          <p:nvPr/>
        </p:nvSpPr>
        <p:spPr>
          <a:xfrm>
            <a:off x="1099927" y="5715000"/>
            <a:ext cx="7008267" cy="723887"/>
          </a:xfrm>
          <a:prstGeom prst="rect">
            <a:avLst/>
          </a:prstGeom>
          <a:noFill/>
        </p:spPr>
        <p:txBody>
          <a:bodyPr wrap="none" lIns="107287" tIns="53643" rIns="107287" bIns="53643" rtlCol="0">
            <a:spAutoFit/>
          </a:bodyPr>
          <a:lstStyle/>
          <a:p>
            <a:pPr algn="ctr"/>
            <a:r>
              <a:rPr lang="en-US" sz="2000" dirty="0" smtClean="0">
                <a:solidFill>
                  <a:schemeClr val="accent2">
                    <a:lumMod val="50000"/>
                  </a:schemeClr>
                </a:solidFill>
                <a:latin typeface="Garamond"/>
                <a:cs typeface="Garamond"/>
              </a:rPr>
              <a:t>Bongiorno et al. 2012</a:t>
            </a:r>
          </a:p>
          <a:p>
            <a:r>
              <a:rPr lang="en-US" sz="2000" dirty="0" smtClean="0">
                <a:solidFill>
                  <a:schemeClr val="accent2">
                    <a:lumMod val="50000"/>
                  </a:schemeClr>
                </a:solidFill>
                <a:latin typeface="Garamond"/>
                <a:cs typeface="Garamond"/>
              </a:rPr>
              <a:t>See also Brusa </a:t>
            </a:r>
            <a:r>
              <a:rPr lang="en-US" sz="2000" dirty="0">
                <a:solidFill>
                  <a:schemeClr val="accent2">
                    <a:lumMod val="50000"/>
                  </a:schemeClr>
                </a:solidFill>
                <a:latin typeface="Garamond"/>
                <a:cs typeface="Garamond"/>
              </a:rPr>
              <a:t>et al. 2010; Salvato et al. </a:t>
            </a:r>
            <a:r>
              <a:rPr lang="en-US" sz="2000" dirty="0" smtClean="0">
                <a:solidFill>
                  <a:schemeClr val="accent2">
                    <a:lumMod val="50000"/>
                  </a:schemeClr>
                </a:solidFill>
                <a:latin typeface="Garamond"/>
                <a:cs typeface="Garamond"/>
              </a:rPr>
              <a:t>2009; </a:t>
            </a:r>
            <a:r>
              <a:rPr lang="en-US" sz="2000" dirty="0" err="1" smtClean="0">
                <a:solidFill>
                  <a:schemeClr val="accent2">
                    <a:lumMod val="50000"/>
                  </a:schemeClr>
                </a:solidFill>
                <a:latin typeface="Garamond"/>
                <a:cs typeface="Garamond"/>
              </a:rPr>
              <a:t>Lusso</a:t>
            </a:r>
            <a:r>
              <a:rPr lang="en-US" sz="2000" dirty="0" smtClean="0">
                <a:solidFill>
                  <a:schemeClr val="accent2">
                    <a:lumMod val="50000"/>
                  </a:schemeClr>
                </a:solidFill>
                <a:latin typeface="Garamond"/>
                <a:cs typeface="Garamond"/>
              </a:rPr>
              <a:t> et al. 2011, 2012</a:t>
            </a:r>
            <a:endParaRPr lang="en-US" sz="2000" dirty="0">
              <a:solidFill>
                <a:schemeClr val="accent2">
                  <a:lumMod val="50000"/>
                </a:schemeClr>
              </a:solidFill>
              <a:latin typeface="Garamond"/>
              <a:cs typeface="Garamond"/>
            </a:endParaRPr>
          </a:p>
        </p:txBody>
      </p:sp>
      <p:sp>
        <p:nvSpPr>
          <p:cNvPr id="9" name="TextBox 8"/>
          <p:cNvSpPr txBox="1"/>
          <p:nvPr/>
        </p:nvSpPr>
        <p:spPr>
          <a:xfrm>
            <a:off x="152400" y="914400"/>
            <a:ext cx="8869796" cy="1938992"/>
          </a:xfrm>
          <a:prstGeom prst="rect">
            <a:avLst/>
          </a:prstGeom>
          <a:noFill/>
        </p:spPr>
        <p:txBody>
          <a:bodyPr wrap="square" rtlCol="0">
            <a:spAutoFit/>
          </a:bodyPr>
          <a:lstStyle/>
          <a:p>
            <a:pPr>
              <a:buFont typeface="Arial"/>
              <a:buChar char="•"/>
            </a:pPr>
            <a:r>
              <a:rPr lang="en-US" sz="2400" dirty="0" smtClean="0">
                <a:latin typeface="Garamond"/>
                <a:cs typeface="Garamond"/>
              </a:rPr>
              <a:t> 1555 X-ray selected AGN (XMM; </a:t>
            </a:r>
            <a:r>
              <a:rPr lang="en-US" sz="2200" dirty="0" err="1" smtClean="0">
                <a:latin typeface="Garamond"/>
                <a:cs typeface="Garamond"/>
              </a:rPr>
              <a:t>f</a:t>
            </a:r>
            <a:r>
              <a:rPr lang="en-US" sz="2200" baseline="-25000" dirty="0" err="1" smtClean="0">
                <a:latin typeface="Garamond"/>
                <a:cs typeface="Garamond"/>
              </a:rPr>
              <a:t>lim</a:t>
            </a:r>
            <a:r>
              <a:rPr lang="en-US" sz="2200" dirty="0" smtClean="0">
                <a:latin typeface="Garamond"/>
                <a:cs typeface="Garamond"/>
              </a:rPr>
              <a:t>~ </a:t>
            </a:r>
            <a:r>
              <a:rPr lang="en-US" sz="2200" b="1" dirty="0" smtClean="0">
                <a:latin typeface="Garamond"/>
                <a:cs typeface="Garamond"/>
              </a:rPr>
              <a:t>5×10</a:t>
            </a:r>
            <a:r>
              <a:rPr lang="en-US" sz="2200" b="1" baseline="30000" dirty="0" smtClean="0">
                <a:latin typeface="Garamond"/>
                <a:cs typeface="Garamond"/>
              </a:rPr>
              <a:t>-16</a:t>
            </a:r>
            <a:r>
              <a:rPr lang="en-US" sz="2200" dirty="0" smtClean="0">
                <a:latin typeface="Garamond"/>
                <a:cs typeface="Garamond"/>
              </a:rPr>
              <a:t>[0.5-2]; </a:t>
            </a:r>
            <a:r>
              <a:rPr lang="en-US" sz="2200" b="1" dirty="0" smtClean="0">
                <a:latin typeface="Garamond"/>
                <a:cs typeface="Garamond"/>
              </a:rPr>
              <a:t>3×10</a:t>
            </a:r>
            <a:r>
              <a:rPr lang="en-US" sz="2200" b="1" baseline="30000" dirty="0" smtClean="0">
                <a:latin typeface="Garamond"/>
                <a:cs typeface="Garamond"/>
              </a:rPr>
              <a:t>-15</a:t>
            </a:r>
            <a:r>
              <a:rPr lang="en-US" sz="2200" dirty="0" smtClean="0">
                <a:latin typeface="Garamond"/>
                <a:cs typeface="Garamond"/>
              </a:rPr>
              <a:t>[2-10]</a:t>
            </a:r>
            <a:r>
              <a:rPr lang="en-US" sz="2400" dirty="0" smtClean="0">
                <a:latin typeface="Garamond"/>
                <a:cs typeface="Garamond"/>
              </a:rPr>
              <a:t>)</a:t>
            </a:r>
          </a:p>
          <a:p>
            <a:pPr>
              <a:buFont typeface="Arial"/>
              <a:buChar char="•"/>
            </a:pPr>
            <a:r>
              <a:rPr lang="en-US" sz="2400" b="1" dirty="0" smtClean="0">
                <a:latin typeface="Garamond"/>
                <a:cs typeface="Garamond"/>
              </a:rPr>
              <a:t> 100% redshift complete </a:t>
            </a:r>
            <a:r>
              <a:rPr lang="en-US" sz="2400" dirty="0" smtClean="0">
                <a:latin typeface="Garamond"/>
                <a:cs typeface="Garamond"/>
              </a:rPr>
              <a:t>(54% </a:t>
            </a:r>
            <a:r>
              <a:rPr lang="en-US" sz="2400" dirty="0" err="1" smtClean="0">
                <a:latin typeface="Garamond"/>
                <a:cs typeface="Garamond"/>
              </a:rPr>
              <a:t>specz</a:t>
            </a:r>
            <a:r>
              <a:rPr lang="en-US" sz="2400" dirty="0" smtClean="0">
                <a:latin typeface="Garamond"/>
                <a:cs typeface="Garamond"/>
              </a:rPr>
              <a:t>; 46% </a:t>
            </a:r>
            <a:r>
              <a:rPr lang="en-US" sz="2400" dirty="0" err="1" smtClean="0">
                <a:latin typeface="Garamond"/>
                <a:cs typeface="Garamond"/>
              </a:rPr>
              <a:t>photoz</a:t>
            </a:r>
            <a:r>
              <a:rPr lang="en-US" sz="2400" dirty="0" smtClean="0">
                <a:latin typeface="Garamond"/>
                <a:cs typeface="Garamond"/>
              </a:rPr>
              <a:t>)</a:t>
            </a:r>
          </a:p>
          <a:p>
            <a:pPr>
              <a:buFont typeface="Arial"/>
              <a:buChar char="•"/>
            </a:pPr>
            <a:r>
              <a:rPr lang="en-US" sz="2400" dirty="0" smtClean="0">
                <a:latin typeface="Garamond"/>
                <a:cs typeface="Garamond"/>
              </a:rPr>
              <a:t> 602 </a:t>
            </a:r>
            <a:r>
              <a:rPr lang="en-US" sz="2400" dirty="0" err="1" smtClean="0">
                <a:latin typeface="Garamond"/>
                <a:cs typeface="Garamond"/>
              </a:rPr>
              <a:t>Unobscured</a:t>
            </a:r>
            <a:r>
              <a:rPr lang="en-US" sz="2400" dirty="0" smtClean="0">
                <a:latin typeface="Garamond"/>
                <a:cs typeface="Garamond"/>
              </a:rPr>
              <a:t> (71% </a:t>
            </a:r>
            <a:r>
              <a:rPr lang="en-US" sz="2400" dirty="0" err="1" smtClean="0">
                <a:latin typeface="Garamond"/>
                <a:cs typeface="Garamond"/>
              </a:rPr>
              <a:t>specz</a:t>
            </a:r>
            <a:r>
              <a:rPr lang="en-US" sz="2400" dirty="0" smtClean="0">
                <a:latin typeface="Garamond"/>
                <a:cs typeface="Garamond"/>
              </a:rPr>
              <a:t>; 29% </a:t>
            </a:r>
            <a:r>
              <a:rPr lang="en-US" sz="2400" dirty="0" err="1" smtClean="0">
                <a:latin typeface="Garamond"/>
                <a:cs typeface="Garamond"/>
              </a:rPr>
              <a:t>photoz</a:t>
            </a:r>
            <a:r>
              <a:rPr lang="en-US" sz="2400" dirty="0" smtClean="0">
                <a:latin typeface="Garamond"/>
                <a:cs typeface="Garamond"/>
              </a:rPr>
              <a:t>)</a:t>
            </a:r>
          </a:p>
          <a:p>
            <a:pPr>
              <a:buFont typeface="Arial"/>
              <a:buChar char="•"/>
            </a:pPr>
            <a:r>
              <a:rPr lang="en-US" sz="2400" dirty="0" smtClean="0">
                <a:latin typeface="Garamond"/>
                <a:cs typeface="Garamond"/>
              </a:rPr>
              <a:t> 953 Obscured (42% </a:t>
            </a:r>
            <a:r>
              <a:rPr lang="en-US" sz="2400" dirty="0" err="1" smtClean="0">
                <a:latin typeface="Garamond"/>
                <a:cs typeface="Garamond"/>
              </a:rPr>
              <a:t>specz</a:t>
            </a:r>
            <a:r>
              <a:rPr lang="en-US" sz="2400" dirty="0" smtClean="0">
                <a:latin typeface="Garamond"/>
                <a:cs typeface="Garamond"/>
              </a:rPr>
              <a:t>; 58% </a:t>
            </a:r>
            <a:r>
              <a:rPr lang="en-US" sz="2400" dirty="0" err="1" smtClean="0">
                <a:latin typeface="Garamond"/>
                <a:cs typeface="Garamond"/>
              </a:rPr>
              <a:t>photoz</a:t>
            </a:r>
            <a:r>
              <a:rPr lang="en-US" sz="2400" dirty="0" smtClean="0">
                <a:latin typeface="Garamond"/>
                <a:cs typeface="Garamond"/>
              </a:rPr>
              <a:t>)</a:t>
            </a:r>
          </a:p>
          <a:p>
            <a:pPr>
              <a:buFont typeface="Arial"/>
              <a:buChar char="•"/>
            </a:pPr>
            <a:r>
              <a:rPr lang="en-US" sz="2400" dirty="0" smtClean="0">
                <a:latin typeface="Garamond"/>
                <a:cs typeface="Garamond"/>
              </a:rPr>
              <a:t> </a:t>
            </a:r>
            <a:r>
              <a:rPr lang="en-US" sz="2400" b="1" dirty="0" smtClean="0">
                <a:latin typeface="Garamond"/>
                <a:cs typeface="Garamond"/>
              </a:rPr>
              <a:t>Parent sample </a:t>
            </a:r>
            <a:r>
              <a:rPr lang="en-US" sz="2400" dirty="0" smtClean="0">
                <a:latin typeface="Garamond"/>
                <a:cs typeface="Garamond"/>
              </a:rPr>
              <a:t>of ~200k IRAC galaxies (</a:t>
            </a:r>
            <a:r>
              <a:rPr lang="en-US" sz="2400" dirty="0" err="1" smtClean="0">
                <a:latin typeface="Garamond"/>
                <a:cs typeface="Garamond"/>
              </a:rPr>
              <a:t>photoz</a:t>
            </a:r>
            <a:r>
              <a:rPr lang="en-US" sz="2400" dirty="0" smtClean="0">
                <a:latin typeface="Garamond"/>
                <a:cs typeface="Garamond"/>
              </a:rPr>
              <a:t>, M</a:t>
            </a:r>
            <a:r>
              <a:rPr lang="en-US" sz="2400" baseline="-25000" dirty="0" smtClean="0">
                <a:latin typeface="Garamond"/>
                <a:cs typeface="Garamond"/>
              </a:rPr>
              <a:t>*</a:t>
            </a:r>
            <a:r>
              <a:rPr lang="en-US" sz="2400" dirty="0" smtClean="0">
                <a:latin typeface="Garamond"/>
                <a:cs typeface="Garamond"/>
              </a:rPr>
              <a:t>; </a:t>
            </a:r>
            <a:r>
              <a:rPr lang="en-US" sz="2400" dirty="0" err="1" smtClean="0">
                <a:latin typeface="Garamond"/>
                <a:cs typeface="Garamond"/>
              </a:rPr>
              <a:t>Ilbert</a:t>
            </a:r>
            <a:r>
              <a:rPr lang="en-US" sz="2400" dirty="0" smtClean="0">
                <a:latin typeface="Garamond"/>
                <a:cs typeface="Garamond"/>
              </a:rPr>
              <a:t> et al. 2010)</a:t>
            </a:r>
            <a:endParaRPr lang="en-US" sz="2400" dirty="0">
              <a:latin typeface="Garamond"/>
              <a:cs typeface="Garamond"/>
            </a:endParaRPr>
          </a:p>
        </p:txBody>
      </p:sp>
      <p:pic>
        <p:nvPicPr>
          <p:cNvPr id="15" name="Picture 14" descr="mpe_logo_white.png"/>
          <p:cNvPicPr>
            <a:picLocks noChangeAspect="1"/>
          </p:cNvPicPr>
          <p:nvPr/>
        </p:nvPicPr>
        <p:blipFill>
          <a:blip r:embed="rId6"/>
          <a:stretch>
            <a:fillRect/>
          </a:stretch>
        </p:blipFill>
        <p:spPr>
          <a:xfrm>
            <a:off x="73800" y="6172200"/>
            <a:ext cx="612000" cy="612000"/>
          </a:xfrm>
          <a:prstGeom prst="rect">
            <a:avLst/>
          </a:prstGeom>
          <a:effectLst>
            <a:softEdge rad="63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cosmos_banner3.png"/>
          <p:cNvPicPr>
            <a:picLocks noChangeAspect="1"/>
          </p:cNvPicPr>
          <p:nvPr/>
        </p:nvPicPr>
        <p:blipFill>
          <a:blip r:embed="rId3">
            <a:duotone>
              <a:prstClr val="black"/>
              <a:schemeClr val="tx2">
                <a:tint val="45000"/>
                <a:satMod val="400000"/>
              </a:schemeClr>
            </a:duotone>
          </a:blip>
          <a:stretch>
            <a:fillRect/>
          </a:stretch>
        </p:blipFill>
        <p:spPr>
          <a:xfrm>
            <a:off x="0" y="0"/>
            <a:ext cx="9144000" cy="753191"/>
          </a:xfrm>
          <a:prstGeom prst="rect">
            <a:avLst/>
          </a:prstGeom>
        </p:spPr>
      </p:pic>
      <p:sp>
        <p:nvSpPr>
          <p:cNvPr id="2" name="Title 1"/>
          <p:cNvSpPr>
            <a:spLocks noGrp="1"/>
          </p:cNvSpPr>
          <p:nvPr>
            <p:ph type="title"/>
          </p:nvPr>
        </p:nvSpPr>
        <p:spPr>
          <a:xfrm>
            <a:off x="304800" y="1"/>
            <a:ext cx="8610600" cy="753190"/>
          </a:xfrm>
        </p:spPr>
        <p:txBody>
          <a:bodyPr>
            <a:normAutofit/>
          </a:bodyPr>
          <a:lstStyle/>
          <a:p>
            <a:r>
              <a:rPr lang="en-US" sz="4000" b="1" dirty="0" smtClean="0">
                <a:solidFill>
                  <a:srgbClr val="CCFFCC"/>
                </a:solidFill>
                <a:latin typeface="Garamond"/>
                <a:cs typeface="Garamond"/>
              </a:rPr>
              <a:t>Scientific Questions</a:t>
            </a:r>
            <a:endParaRPr lang="en-US" sz="4000" b="1" dirty="0">
              <a:solidFill>
                <a:srgbClr val="CCFFCC"/>
              </a:solidFill>
              <a:latin typeface="Garamond"/>
              <a:cs typeface="Garamond"/>
            </a:endParaRPr>
          </a:p>
        </p:txBody>
      </p:sp>
      <p:sp>
        <p:nvSpPr>
          <p:cNvPr id="9" name="TextBox 8"/>
          <p:cNvSpPr txBox="1"/>
          <p:nvPr/>
        </p:nvSpPr>
        <p:spPr>
          <a:xfrm>
            <a:off x="152400" y="1234856"/>
            <a:ext cx="8869796" cy="3108544"/>
          </a:xfrm>
          <a:prstGeom prst="rect">
            <a:avLst/>
          </a:prstGeom>
          <a:noFill/>
        </p:spPr>
        <p:txBody>
          <a:bodyPr wrap="square" rtlCol="0">
            <a:spAutoFit/>
          </a:bodyPr>
          <a:lstStyle/>
          <a:p>
            <a:pPr>
              <a:buFont typeface="Arial"/>
              <a:buChar char="•"/>
            </a:pPr>
            <a:r>
              <a:rPr lang="en-US" sz="2400" dirty="0" smtClean="0">
                <a:latin typeface="Garamond"/>
                <a:cs typeface="Garamond"/>
              </a:rPr>
              <a:t> </a:t>
            </a:r>
            <a:r>
              <a:rPr lang="en-US" sz="2800" dirty="0" smtClean="0">
                <a:latin typeface="Garamond"/>
                <a:cs typeface="Garamond"/>
              </a:rPr>
              <a:t>Statistically robust assessment of AGN demographics:</a:t>
            </a:r>
          </a:p>
          <a:p>
            <a:pPr lvl="1">
              <a:buFont typeface="Arial"/>
              <a:buChar char="•"/>
            </a:pPr>
            <a:r>
              <a:rPr lang="en-US" sz="2800" dirty="0" smtClean="0">
                <a:latin typeface="Garamond"/>
                <a:cs typeface="Garamond"/>
              </a:rPr>
              <a:t> Which galaxies host (which) AGN? </a:t>
            </a:r>
          </a:p>
          <a:p>
            <a:pPr lvl="1">
              <a:buFont typeface="Arial"/>
              <a:buChar char="•"/>
            </a:pPr>
            <a:r>
              <a:rPr lang="en-US" sz="2800" dirty="0" smtClean="0">
                <a:latin typeface="Garamond"/>
                <a:cs typeface="Garamond"/>
              </a:rPr>
              <a:t>AGN triggering: under which conditions do SMBH grow?</a:t>
            </a:r>
          </a:p>
          <a:p>
            <a:pPr>
              <a:buFont typeface="Arial"/>
              <a:buChar char="•"/>
            </a:pPr>
            <a:r>
              <a:rPr lang="en-US" sz="2800" dirty="0" smtClean="0">
                <a:latin typeface="Garamond"/>
                <a:cs typeface="Garamond"/>
              </a:rPr>
              <a:t> Does AGN activity affect galaxies’ properties (at the population level)</a:t>
            </a:r>
          </a:p>
          <a:p>
            <a:pPr lvl="1">
              <a:buFont typeface="Arial"/>
              <a:buChar char="•"/>
            </a:pPr>
            <a:r>
              <a:rPr lang="en-US" sz="2800" dirty="0" smtClean="0">
                <a:latin typeface="Garamond"/>
                <a:cs typeface="Garamond"/>
              </a:rPr>
              <a:t> Location of AGN in color-magnitude plots, etc.</a:t>
            </a:r>
          </a:p>
          <a:p>
            <a:pPr lvl="1">
              <a:buFont typeface="Arial"/>
              <a:buChar char="•"/>
            </a:pPr>
            <a:r>
              <a:rPr lang="en-US" sz="2800" dirty="0" smtClean="0">
                <a:latin typeface="Garamond"/>
                <a:cs typeface="Garamond"/>
              </a:rPr>
              <a:t> Smoking guns of AGN feedback? </a:t>
            </a:r>
          </a:p>
        </p:txBody>
      </p:sp>
      <p:pic>
        <p:nvPicPr>
          <p:cNvPr id="15" name="Picture 14" descr="mpe_logo_white.png"/>
          <p:cNvPicPr>
            <a:picLocks noChangeAspect="1"/>
          </p:cNvPicPr>
          <p:nvPr/>
        </p:nvPicPr>
        <p:blipFill>
          <a:blip r:embed="rId4"/>
          <a:stretch>
            <a:fillRect/>
          </a:stretch>
        </p:blipFill>
        <p:spPr>
          <a:xfrm>
            <a:off x="73800" y="6172200"/>
            <a:ext cx="612000" cy="612000"/>
          </a:xfrm>
          <a:prstGeom prst="rect">
            <a:avLst/>
          </a:prstGeom>
          <a:effectLst>
            <a:softEdge rad="63500"/>
          </a:effectLst>
        </p:spPr>
      </p:pic>
      <p:sp>
        <p:nvSpPr>
          <p:cNvPr id="11" name="TextBox 10"/>
          <p:cNvSpPr txBox="1"/>
          <p:nvPr/>
        </p:nvSpPr>
        <p:spPr>
          <a:xfrm>
            <a:off x="843688" y="4724400"/>
            <a:ext cx="7456625" cy="1447800"/>
          </a:xfrm>
          <a:prstGeom prst="rect">
            <a:avLst/>
          </a:prstGeom>
          <a:noFill/>
        </p:spPr>
        <p:txBody>
          <a:bodyPr wrap="square" rtlCol="0">
            <a:noAutofit/>
          </a:bodyPr>
          <a:lstStyle/>
          <a:p>
            <a:pPr algn="ctr"/>
            <a:r>
              <a:rPr lang="en-US" sz="2000" dirty="0" smtClean="0">
                <a:solidFill>
                  <a:srgbClr val="632523"/>
                </a:solidFill>
                <a:latin typeface="Garamond"/>
                <a:cs typeface="Garamond"/>
              </a:rPr>
              <a:t>See e.g. </a:t>
            </a:r>
            <a:r>
              <a:rPr lang="en-US" sz="2000" dirty="0" err="1" smtClean="0">
                <a:solidFill>
                  <a:srgbClr val="632523"/>
                </a:solidFill>
                <a:latin typeface="Garamond"/>
                <a:cs typeface="Garamond"/>
              </a:rPr>
              <a:t>Nandra</a:t>
            </a:r>
            <a:r>
              <a:rPr lang="en-US" sz="2000" dirty="0" smtClean="0">
                <a:solidFill>
                  <a:srgbClr val="632523"/>
                </a:solidFill>
                <a:latin typeface="Garamond"/>
                <a:cs typeface="Garamond"/>
              </a:rPr>
              <a:t> et al. 2008; Silverman et al. 2009; Brusa et al. 2010; </a:t>
            </a:r>
            <a:r>
              <a:rPr lang="en-US" sz="2000" dirty="0" err="1" smtClean="0">
                <a:solidFill>
                  <a:srgbClr val="632523"/>
                </a:solidFill>
                <a:latin typeface="Garamond"/>
                <a:cs typeface="Garamond"/>
              </a:rPr>
              <a:t>Xue</a:t>
            </a:r>
            <a:r>
              <a:rPr lang="en-US" sz="2000" dirty="0" smtClean="0">
                <a:solidFill>
                  <a:srgbClr val="632523"/>
                </a:solidFill>
                <a:latin typeface="Garamond"/>
                <a:cs typeface="Garamond"/>
              </a:rPr>
              <a:t> et al. 2011; </a:t>
            </a:r>
            <a:r>
              <a:rPr lang="en-US" sz="2000" dirty="0" err="1" smtClean="0">
                <a:solidFill>
                  <a:srgbClr val="632523"/>
                </a:solidFill>
                <a:latin typeface="Garamond"/>
                <a:cs typeface="Garamond"/>
              </a:rPr>
              <a:t>Schavinski</a:t>
            </a:r>
            <a:r>
              <a:rPr lang="en-US" sz="2000" dirty="0" smtClean="0">
                <a:solidFill>
                  <a:srgbClr val="632523"/>
                </a:solidFill>
                <a:latin typeface="Garamond"/>
                <a:cs typeface="Garamond"/>
              </a:rPr>
              <a:t> et al. 2011; Rosario et al. 2012; Alexander &amp; Hickox 2012; </a:t>
            </a:r>
            <a:r>
              <a:rPr lang="en-US" sz="2000" dirty="0" err="1" smtClean="0">
                <a:solidFill>
                  <a:srgbClr val="632523"/>
                </a:solidFill>
                <a:latin typeface="Garamond"/>
                <a:cs typeface="Garamond"/>
              </a:rPr>
              <a:t>Mullaney</a:t>
            </a:r>
            <a:r>
              <a:rPr lang="en-US" sz="2000" dirty="0" smtClean="0">
                <a:solidFill>
                  <a:srgbClr val="632523"/>
                </a:solidFill>
                <a:latin typeface="Garamond"/>
                <a:cs typeface="Garamond"/>
              </a:rPr>
              <a:t> et al. 2012; </a:t>
            </a:r>
            <a:r>
              <a:rPr lang="en-US" sz="2000" dirty="0" err="1" smtClean="0">
                <a:solidFill>
                  <a:srgbClr val="632523"/>
                </a:solidFill>
                <a:latin typeface="Garamond"/>
                <a:cs typeface="Garamond"/>
              </a:rPr>
              <a:t>Santini</a:t>
            </a:r>
            <a:r>
              <a:rPr lang="en-US" sz="2000" dirty="0" smtClean="0">
                <a:solidFill>
                  <a:srgbClr val="632523"/>
                </a:solidFill>
                <a:latin typeface="Garamond"/>
                <a:cs typeface="Garamond"/>
              </a:rPr>
              <a:t> et al. 2012; Page et al. 2012; </a:t>
            </a:r>
            <a:r>
              <a:rPr lang="en-US" sz="2000" dirty="0" err="1" smtClean="0">
                <a:solidFill>
                  <a:srgbClr val="632523"/>
                </a:solidFill>
                <a:latin typeface="Garamond"/>
                <a:cs typeface="Garamond"/>
              </a:rPr>
              <a:t>Rovilos</a:t>
            </a:r>
            <a:r>
              <a:rPr lang="en-US" sz="2000" dirty="0" smtClean="0">
                <a:solidFill>
                  <a:srgbClr val="632523"/>
                </a:solidFill>
                <a:latin typeface="Garamond"/>
                <a:cs typeface="Garamond"/>
              </a:rPr>
              <a:t> et al. 2012; Harrison et al. 2012; etc.</a:t>
            </a:r>
            <a:endParaRPr lang="en-US" sz="2000" dirty="0">
              <a:solidFill>
                <a:srgbClr val="632523"/>
              </a:solidFill>
              <a:latin typeface="Garamond"/>
              <a:cs typeface="Garamond"/>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32,1|18,6|14,3|21,3|18,4"/>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28.9|11.4"/>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9.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23946</TotalTime>
  <Words>2426</Words>
  <Application>Microsoft Macintosh PowerPoint</Application>
  <PresentationFormat>On-screen Show (4:3)</PresentationFormat>
  <Paragraphs>251</Paragraphs>
  <Slides>53</Slides>
  <Notes>15</Notes>
  <HiddenSlides>0</HiddenSlides>
  <MMClips>0</MMClips>
  <ScaleCrop>false</ScaleCrop>
  <HeadingPairs>
    <vt:vector size="4" baseType="variant">
      <vt:variant>
        <vt:lpstr>Design Template</vt:lpstr>
      </vt:variant>
      <vt:variant>
        <vt:i4>1</vt:i4>
      </vt:variant>
      <vt:variant>
        <vt:lpstr>Slide Titles</vt:lpstr>
      </vt:variant>
      <vt:variant>
        <vt:i4>53</vt:i4>
      </vt:variant>
    </vt:vector>
  </HeadingPairs>
  <TitlesOfParts>
    <vt:vector size="54" baseType="lpstr">
      <vt:lpstr>Office Theme</vt:lpstr>
      <vt:lpstr>Formation and cosmic evolution of massive black holes</vt:lpstr>
      <vt:lpstr>Syllabus</vt:lpstr>
      <vt:lpstr>Slide 3</vt:lpstr>
      <vt:lpstr>Slide 4</vt:lpstr>
      <vt:lpstr>Parallel lives</vt:lpstr>
      <vt:lpstr>The REAL problem: How to obtain reliable host galaxy masses in QSO?</vt:lpstr>
      <vt:lpstr>Slide 7</vt:lpstr>
      <vt:lpstr>A complete, X-ray selected, AGN sample</vt:lpstr>
      <vt:lpstr>Scientific Questions</vt:lpstr>
      <vt:lpstr>Slide 10</vt:lpstr>
      <vt:lpstr>Nuclear vs. stellar light</vt:lpstr>
      <vt:lpstr>Median AGN fraction vs. λ</vt:lpstr>
      <vt:lpstr>AGN fractions (M*, LX)</vt:lpstr>
      <vt:lpstr>AGN fractions (M*, LX)</vt:lpstr>
      <vt:lpstr>AGN fraction</vt:lpstr>
      <vt:lpstr>Slide 16</vt:lpstr>
      <vt:lpstr>Slide 17</vt:lpstr>
      <vt:lpstr>Slide 18</vt:lpstr>
      <vt:lpstr>Slide 19</vt:lpstr>
      <vt:lpstr>Optical Obscuration</vt:lpstr>
      <vt:lpstr>Optical Obscuration: no M*-dependence</vt:lpstr>
      <vt:lpstr>No link with SFR</vt:lpstr>
      <vt:lpstr>Lessons learned</vt:lpstr>
      <vt:lpstr>Looking into the Future</vt:lpstr>
      <vt:lpstr>Big Questions … [CAASTRO, Australia]</vt:lpstr>
      <vt:lpstr>… and Big Challenges</vt:lpstr>
      <vt:lpstr>Major radio (1.4 GHz) surveys</vt:lpstr>
      <vt:lpstr>Slide 28</vt:lpstr>
      <vt:lpstr>Slide 29</vt:lpstr>
      <vt:lpstr>Slide 30</vt:lpstr>
      <vt:lpstr>Slide 31</vt:lpstr>
      <vt:lpstr>Slide 32</vt:lpstr>
      <vt:lpstr>Slide 33</vt:lpstr>
      <vt:lpstr>Slide 34</vt:lpstr>
      <vt:lpstr>Slide 35</vt:lpstr>
      <vt:lpstr>The Event Horizon Telescope</vt:lpstr>
      <vt:lpstr>Slide 37</vt:lpstr>
      <vt:lpstr>The landscape of O/IR wide area surveys</vt:lpstr>
      <vt:lpstr>The landscape of O/IR wide area surveys</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Thank you!</vt:lpstr>
    </vt:vector>
  </TitlesOfParts>
  <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Astrophysical Black Holes</dc:title>
  <dc:creator>Andrea Merloni</dc:creator>
  <cp:lastModifiedBy>Andrea Merloni</cp:lastModifiedBy>
  <cp:revision>133</cp:revision>
  <dcterms:created xsi:type="dcterms:W3CDTF">2013-04-12T12:49:33Z</dcterms:created>
  <dcterms:modified xsi:type="dcterms:W3CDTF">2013-04-12T12:50:51Z</dcterms:modified>
</cp:coreProperties>
</file>