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tags/tag2.xml" ContentType="application/vnd.openxmlformats-officedocument.presentationml.tags+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7"/>
  </p:notesMasterIdLst>
  <p:handoutMasterIdLst>
    <p:handoutMasterId r:id="rId48"/>
  </p:handoutMasterIdLst>
  <p:sldIdLst>
    <p:sldId id="393" r:id="rId2"/>
    <p:sldId id="735" r:id="rId3"/>
    <p:sldId id="691" r:id="rId4"/>
    <p:sldId id="692" r:id="rId5"/>
    <p:sldId id="422" r:id="rId6"/>
    <p:sldId id="736" r:id="rId7"/>
    <p:sldId id="693" r:id="rId8"/>
    <p:sldId id="694" r:id="rId9"/>
    <p:sldId id="695" r:id="rId10"/>
    <p:sldId id="703" r:id="rId11"/>
    <p:sldId id="704" r:id="rId12"/>
    <p:sldId id="707" r:id="rId13"/>
    <p:sldId id="738" r:id="rId14"/>
    <p:sldId id="737" r:id="rId15"/>
    <p:sldId id="419" r:id="rId16"/>
    <p:sldId id="697" r:id="rId17"/>
    <p:sldId id="721" r:id="rId18"/>
    <p:sldId id="722" r:id="rId19"/>
    <p:sldId id="414" r:id="rId20"/>
    <p:sldId id="415" r:id="rId21"/>
    <p:sldId id="417" r:id="rId22"/>
    <p:sldId id="418" r:id="rId23"/>
    <p:sldId id="763" r:id="rId24"/>
    <p:sldId id="698" r:id="rId25"/>
    <p:sldId id="639" r:id="rId26"/>
    <p:sldId id="641" r:id="rId27"/>
    <p:sldId id="759" r:id="rId28"/>
    <p:sldId id="760" r:id="rId29"/>
    <p:sldId id="761" r:id="rId30"/>
    <p:sldId id="642" r:id="rId31"/>
    <p:sldId id="643" r:id="rId32"/>
    <p:sldId id="644" r:id="rId33"/>
    <p:sldId id="741" r:id="rId34"/>
    <p:sldId id="742" r:id="rId35"/>
    <p:sldId id="648" r:id="rId36"/>
    <p:sldId id="649" r:id="rId37"/>
    <p:sldId id="650" r:id="rId38"/>
    <p:sldId id="651" r:id="rId39"/>
    <p:sldId id="740" r:id="rId40"/>
    <p:sldId id="653" r:id="rId41"/>
    <p:sldId id="654" r:id="rId42"/>
    <p:sldId id="655" r:id="rId43"/>
    <p:sldId id="743" r:id="rId44"/>
    <p:sldId id="744" r:id="rId45"/>
    <p:sldId id="74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33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8929" autoAdjust="0"/>
    <p:restoredTop sz="90892" autoAdjust="0"/>
  </p:normalViewPr>
  <p:slideViewPr>
    <p:cSldViewPr snapToObjects="1">
      <p:cViewPr varScale="1">
        <p:scale>
          <a:sx n="93" d="100"/>
          <a:sy n="93" d="100"/>
        </p:scale>
        <p:origin x="-104" y="-2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55BDD2-7FE2-CE41-A3C1-0302A26D350A}" type="datetimeFigureOut">
              <a:rPr lang="en-US" smtClean="0"/>
              <a:pPr/>
              <a:t>4/10/13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7577FC-4441-AD45-8C46-2C404489318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16086-1CF0-B34D-95EA-2B830B576F89}" type="datetimeFigureOut">
              <a:rPr lang="en-US" smtClean="0"/>
              <a:pPr/>
              <a:t>4/10/13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C3929-1796-5442-A58A-BFCB27C3DFD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5EF5A-6DD2-2D44-8BB4-1F77E8C37EB2}" type="slidenum">
              <a:rPr lang="en-GB"/>
              <a:pPr/>
              <a:t>1</a:t>
            </a:fld>
            <a:endParaRPr lang="en-GB"/>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26018" name="Rectangle 1026"/>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726019" name="Text Box 1027"/>
          <p:cNvSpPr txBox="1">
            <a:spLocks noGrp="1" noChangeArrowheads="1"/>
          </p:cNvSpPr>
          <p:nvPr>
            <p:ph type="body" idx="1"/>
          </p:nvPr>
        </p:nvSpPr>
        <p:spPr bwMode="auto">
          <a:xfrm>
            <a:off x="1061838" y="4348662"/>
            <a:ext cx="4740088" cy="3516401"/>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3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3939" name="Rectangle 3"/>
          <p:cNvSpPr>
            <a:spLocks noGrp="1" noChangeArrowheads="1"/>
          </p:cNvSpPr>
          <p:nvPr>
            <p:ph type="body" idx="1"/>
          </p:nvPr>
        </p:nvSpPr>
        <p:spPr bwMode="auto">
          <a:xfrm>
            <a:off x="914881" y="4343230"/>
            <a:ext cx="5028239" cy="4115139"/>
          </a:xfrm>
          <a:prstGeom prst="rect">
            <a:avLst/>
          </a:prstGeom>
          <a:solidFill>
            <a:srgbClr val="FFFFFF"/>
          </a:solidFill>
          <a:ln>
            <a:solidFill>
              <a:srgbClr val="000000"/>
            </a:solidFill>
            <a:miter lim="800000"/>
            <a:headEnd/>
            <a:tailEnd/>
          </a:ln>
        </p:spPr>
        <p:txBody>
          <a:bodyPr lIns="91433" tIns="45717" rIns="91433" bIns="45717">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bwMode="auto">
          <a:xfrm>
            <a:off x="1200150" y="717550"/>
            <a:ext cx="4516438" cy="3387725"/>
          </a:xfrm>
          <a:prstGeom prst="rect">
            <a:avLst/>
          </a:prstGeom>
          <a:noFill/>
          <a:ln>
            <a:solidFill>
              <a:srgbClr val="000000"/>
            </a:solidFill>
            <a:miter lim="800000"/>
            <a:headEnd/>
            <a:tailEnd/>
          </a:ln>
        </p:spPr>
      </p:sp>
      <p:sp>
        <p:nvSpPr>
          <p:cNvPr id="276483" name="Text Box 3"/>
          <p:cNvSpPr txBox="1">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FAD0B-F115-DA4F-B432-6F481D44FC73}" type="slidenum">
              <a:rPr lang="en-GB"/>
              <a:pPr/>
              <a:t>30</a:t>
            </a:fld>
            <a:endParaRPr lang="en-GB"/>
          </a:p>
        </p:txBody>
      </p:sp>
      <p:sp>
        <p:nvSpPr>
          <p:cNvPr id="354306" name="Rectangle 2"/>
          <p:cNvSpPr>
            <a:spLocks noGrp="1" noRot="1" noChangeAspect="1" noChangeArrowheads="1" noTextEdit="1"/>
          </p:cNvSpPr>
          <p:nvPr>
            <p:ph type="sldImg"/>
          </p:nvPr>
        </p:nvSpPr>
        <p:spPr bwMode="auto">
          <a:xfrm>
            <a:off x="1198563" y="717550"/>
            <a:ext cx="4518025" cy="3387725"/>
          </a:xfrm>
          <a:prstGeom prst="rect">
            <a:avLst/>
          </a:prstGeom>
          <a:noFill/>
          <a:ln>
            <a:solidFill>
              <a:srgbClr val="000000"/>
            </a:solidFill>
            <a:miter lim="800000"/>
            <a:headEnd/>
            <a:tailEnd/>
          </a:ln>
        </p:spPr>
      </p:sp>
      <p:sp>
        <p:nvSpPr>
          <p:cNvPr id="354307" name="Text Box 3"/>
          <p:cNvSpPr txBox="1">
            <a:spLocks noGrp="1" noChangeArrowheads="1"/>
          </p:cNvSpPr>
          <p:nvPr>
            <p:ph type="body" idx="1"/>
          </p:nvPr>
        </p:nvSpPr>
        <p:spPr bwMode="auto">
          <a:xfrm>
            <a:off x="1062038" y="4349750"/>
            <a:ext cx="4740275" cy="3514725"/>
          </a:xfrm>
          <a:prstGeom prst="rect">
            <a:avLst/>
          </a:prstGeom>
          <a:solidFill>
            <a:srgbClr val="FFFFFF"/>
          </a:solidFill>
          <a:ln>
            <a:solidFill>
              <a:srgbClr val="000000"/>
            </a:solidFill>
            <a:miter lim="800000"/>
            <a:headEnd/>
            <a:tailEnd/>
          </a:ln>
        </p:spPr>
        <p:txBody>
          <a:bodyPr lIns="80184" tIns="40092" rIns="80184" bIns="40092">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DA319-6755-2748-8562-665AA01A8423}" type="slidenum">
              <a:rPr lang="en-GB"/>
              <a:pPr/>
              <a:t>31</a:t>
            </a:fld>
            <a:endParaRPr lang="en-GB"/>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D77D4-A9EB-B84B-AC0E-ED0DE82F0A7C}" type="slidenum">
              <a:rPr lang="en-GB"/>
              <a:pPr/>
              <a:t>32</a:t>
            </a:fld>
            <a:endParaRPr lang="en-GB"/>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119811" name="Text Box 3"/>
          <p:cNvSpPr txBox="1">
            <a:spLocks noGrp="1" noChangeArrowheads="1"/>
          </p:cNvSpPr>
          <p:nvPr>
            <p:ph type="body" idx="1"/>
          </p:nvPr>
        </p:nvSpPr>
        <p:spPr bwMode="auto">
          <a:xfrm>
            <a:off x="1061838" y="4350019"/>
            <a:ext cx="4740088" cy="3513685"/>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119811" name="Text Box 3"/>
          <p:cNvSpPr txBox="1">
            <a:spLocks noGrp="1" noChangeArrowheads="1"/>
          </p:cNvSpPr>
          <p:nvPr>
            <p:ph type="body" idx="1"/>
          </p:nvPr>
        </p:nvSpPr>
        <p:spPr bwMode="auto">
          <a:xfrm>
            <a:off x="1061838" y="4350019"/>
            <a:ext cx="4740088" cy="3513685"/>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E63795D-C507-B04F-A5F4-2D0ECC505F6F}" type="slidenum">
              <a:rPr lang="en-US" altLang="ja-JP"/>
              <a:pPr/>
              <a:t>35</a:t>
            </a:fld>
            <a:endParaRPr lang="en-US" altLang="ja-JP"/>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28BF98E-0CDC-1E49-A77E-401FC7D83632}" type="slidenum">
              <a:rPr lang="en-US" altLang="ja-JP"/>
              <a:pPr/>
              <a:t>36</a:t>
            </a:fld>
            <a:endParaRPr lang="en-US" altLang="ja-JP"/>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B1266CE-F714-6A40-BA19-AEA89C3A2950}" type="slidenum">
              <a:rPr lang="en-US"/>
              <a:pPr/>
              <a:t>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100 </a:t>
            </a:r>
            <a:r>
              <a:rPr lang="en-US" dirty="0" err="1" smtClean="0"/>
              <a:t>mas</a:t>
            </a:r>
            <a:r>
              <a:rPr lang="en-US" dirty="0" smtClean="0"/>
              <a:t> is equivalent</a:t>
            </a:r>
            <a:r>
              <a:rPr lang="en-US" baseline="0" dirty="0" smtClean="0"/>
              <a:t> of the diameter of a ping-pong ball seen from 50 miles (80 km)</a:t>
            </a:r>
          </a:p>
          <a:p>
            <a:pPr eaLnBrk="1" hangingPunct="1"/>
            <a:r>
              <a:rPr lang="en-US" baseline="0" dirty="0" err="1" smtClean="0"/>
              <a:t>Peribothron</a:t>
            </a:r>
            <a:r>
              <a:rPr lang="en-US" baseline="0" smtClean="0"/>
              <a:t> = 2x10^{10}km</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B2B77-6E5D-6246-92DD-67AB9394E57B}" type="slidenum">
              <a:rPr lang="en-GB"/>
              <a:pPr/>
              <a:t>37</a:t>
            </a:fld>
            <a:endParaRPr lang="en-GB"/>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50AE3-B887-0C40-BC6E-7622E5202BA8}" type="slidenum">
              <a:rPr lang="en-GB"/>
              <a:pPr/>
              <a:t>38</a:t>
            </a:fld>
            <a:endParaRPr lang="en-GB"/>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235523" name="Text Box 3"/>
          <p:cNvSpPr txBox="1">
            <a:spLocks noGrp="1" noChangeArrowheads="1"/>
          </p:cNvSpPr>
          <p:nvPr>
            <p:ph type="body" idx="1"/>
          </p:nvPr>
        </p:nvSpPr>
        <p:spPr bwMode="auto">
          <a:xfrm>
            <a:off x="1061838" y="4350019"/>
            <a:ext cx="4740088" cy="3513685"/>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2F8DE-9CE3-DC4D-AE9B-3141CB211176}" type="slidenum">
              <a:rPr lang="en-GB"/>
              <a:pPr/>
              <a:t>40</a:t>
            </a:fld>
            <a:endParaRPr lang="en-GB"/>
          </a:p>
        </p:txBody>
      </p:sp>
      <p:sp>
        <p:nvSpPr>
          <p:cNvPr id="364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45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638"/>
              </a:spcBef>
            </a:pPr>
            <a:r>
              <a:rPr lang="en-US" sz="1600">
                <a:solidFill>
                  <a:srgbClr val="000000"/>
                </a:solidFill>
                <a:latin typeface="Times New Roman" charset="0"/>
                <a:ea typeface="Times New Roman" charset="0"/>
                <a:cs typeface="Times New Roman" charset="0"/>
                <a:sym typeface="Times New Roman" charset="0"/>
              </a:rPr>
              <a:t>Public fields, resource for community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B35BD-313C-D042-AC44-F2C1912C13B3}" type="slidenum">
              <a:rPr lang="en-GB"/>
              <a:pPr/>
              <a:t>41</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2EEA7-77F0-0F44-9693-2BF056DB4A00}" type="slidenum">
              <a:rPr lang="en-GB"/>
              <a:pPr/>
              <a:t>42</a:t>
            </a:fld>
            <a:endParaRPr lang="en-GB"/>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1C4B5-E490-4E44-8D38-34DCEC647309}" type="slidenum">
              <a:rPr lang="en-GB"/>
              <a:pPr/>
              <a:t>43</a:t>
            </a:fld>
            <a:endParaRPr lang="en-GB"/>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1C4B5-E490-4E44-8D38-34DCEC647309}" type="slidenum">
              <a:rPr lang="en-GB"/>
              <a:pPr/>
              <a:t>44</a:t>
            </a:fld>
            <a:endParaRPr lang="en-GB"/>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13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1315" name="Rectangle 1027"/>
          <p:cNvSpPr>
            <a:spLocks noGrp="1" noChangeArrowheads="1"/>
          </p:cNvSpPr>
          <p:nvPr>
            <p:ph type="body" idx="1"/>
          </p:nvPr>
        </p:nvSpPr>
        <p:spPr bwMode="auto">
          <a:xfrm>
            <a:off x="914881" y="4343230"/>
            <a:ext cx="5028239" cy="4115139"/>
          </a:xfrm>
          <a:prstGeom prst="rect">
            <a:avLst/>
          </a:prstGeom>
          <a:solidFill>
            <a:srgbClr val="FFFFFF"/>
          </a:solidFill>
          <a:ln>
            <a:solidFill>
              <a:srgbClr val="000000"/>
            </a:solidFill>
            <a:miter lim="800000"/>
            <a:headEnd/>
            <a:tailEnd/>
          </a:ln>
        </p:spPr>
        <p:txBody>
          <a:bodyPr lIns="91433" tIns="45717" rIns="91433" bIns="45717">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13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1315" name="Rectangle 1027"/>
          <p:cNvSpPr>
            <a:spLocks noGrp="1" noChangeArrowheads="1"/>
          </p:cNvSpPr>
          <p:nvPr>
            <p:ph type="body" idx="1"/>
          </p:nvPr>
        </p:nvSpPr>
        <p:spPr bwMode="auto">
          <a:xfrm>
            <a:off x="914881" y="4343230"/>
            <a:ext cx="5028239" cy="4115139"/>
          </a:xfrm>
          <a:prstGeom prst="rect">
            <a:avLst/>
          </a:prstGeom>
          <a:solidFill>
            <a:srgbClr val="FFFFFF"/>
          </a:solidFill>
          <a:ln>
            <a:solidFill>
              <a:srgbClr val="000000"/>
            </a:solidFill>
            <a:miter lim="800000"/>
            <a:headEnd/>
            <a:tailEnd/>
          </a:ln>
        </p:spPr>
        <p:txBody>
          <a:bodyPr lIns="91433" tIns="45717" rIns="91433" bIns="45717">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a:ln/>
        </p:spPr>
      </p:sp>
      <p:sp>
        <p:nvSpPr>
          <p:cNvPr id="89091"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pPr eaLnBrk="1" hangingPunct="1"/>
            <a:endParaRPr lang="en-US">
              <a:ea typeface="ＭＳ Ｐゴシック" charset="0"/>
              <a:cs typeface="ＭＳ Ｐゴシック" charset="0"/>
            </a:endParaRPr>
          </a:p>
        </p:txBody>
      </p:sp>
      <p:sp>
        <p:nvSpPr>
          <p:cNvPr id="89092"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A180F26-F840-D64F-B4B1-CFDB4F150BBD}" type="slidenum">
              <a:rPr lang="en-US" sz="1200"/>
              <a:pPr/>
              <a:t>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85410" name="Rectangle 1026"/>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785411" name="Text Box 1027"/>
          <p:cNvSpPr txBox="1">
            <a:spLocks noGrp="1" noChangeArrowheads="1"/>
          </p:cNvSpPr>
          <p:nvPr>
            <p:ph type="body" idx="1"/>
          </p:nvPr>
        </p:nvSpPr>
        <p:spPr bwMode="auto">
          <a:xfrm>
            <a:off x="1061838" y="4348662"/>
            <a:ext cx="4740088" cy="3516401"/>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26018" name="Rectangle 1026"/>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726019" name="Text Box 1027"/>
          <p:cNvSpPr txBox="1">
            <a:spLocks noGrp="1" noChangeArrowheads="1"/>
          </p:cNvSpPr>
          <p:nvPr>
            <p:ph type="body" idx="1"/>
          </p:nvPr>
        </p:nvSpPr>
        <p:spPr bwMode="auto">
          <a:xfrm>
            <a:off x="1061838" y="4348662"/>
            <a:ext cx="4740088" cy="3516401"/>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3970" name="Rectangle 2"/>
          <p:cNvSpPr>
            <a:spLocks noGrp="1" noRot="1" noChangeAspect="1" noChangeArrowheads="1" noTextEdit="1"/>
          </p:cNvSpPr>
          <p:nvPr>
            <p:ph type="sldImg"/>
          </p:nvPr>
        </p:nvSpPr>
        <p:spPr bwMode="auto">
          <a:xfrm>
            <a:off x="1200150" y="717550"/>
            <a:ext cx="4516438" cy="3387725"/>
          </a:xfrm>
          <a:prstGeom prst="rect">
            <a:avLst/>
          </a:prstGeom>
          <a:noFill/>
          <a:ln>
            <a:solidFill>
              <a:srgbClr val="000000"/>
            </a:solidFill>
            <a:miter lim="800000"/>
            <a:headEnd/>
            <a:tailEnd/>
          </a:ln>
        </p:spPr>
      </p:sp>
      <p:sp>
        <p:nvSpPr>
          <p:cNvPr id="723971" name="Text Box 3"/>
          <p:cNvSpPr txBox="1">
            <a:spLocks noGrp="1" noChangeArrowheads="1"/>
          </p:cNvSpPr>
          <p:nvPr>
            <p:ph type="body" idx="1"/>
          </p:nvPr>
        </p:nvSpPr>
        <p:spPr bwMode="auto">
          <a:xfrm>
            <a:off x="1061838" y="4350019"/>
            <a:ext cx="4740088" cy="351368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284C9-D6FB-6247-B23C-576F9B5012EA}" type="slidenum">
              <a:rPr lang="en-GB"/>
              <a:pPr/>
              <a:t>18</a:t>
            </a:fld>
            <a:endParaRPr lang="en-GB"/>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GB"/>
              <a:t>I do not have time now to enter into a detail discussion of the various physical processes taking place at different scales, but I just want to emphasize that there are about 8 orders of magnitude difference between the scale where most of the gravitational energy of the accretion matter is released (either as radiation or as bulk motion of powerful relativistic jets) and the size of a galaxy.</a:t>
            </a:r>
          </a:p>
          <a:p>
            <a:endParaRPr lang="en-GB"/>
          </a:p>
          <a:p>
            <a:r>
              <a:rPr lang="en-GB"/>
              <a:t>Right in the middle, is the scale where the gravitational pull of the black on the surrounding gas begins to be felt, here represented by a black dashed line, is where both fuelling rate and obscuration level are fixed, crucially determining the observational appearance of a growing black hole.</a:t>
            </a:r>
          </a:p>
          <a:p>
            <a:endParaRPr lang="en-GB"/>
          </a:p>
          <a:p>
            <a:r>
              <a:rPr lang="en-GB"/>
              <a:t>Although this may sound as a nightmare for a purely numerical approach, observations at different wavelengths do offer the chance to resolve different scales, and to achieve a high-dynamic range view of the AGN phenomenon.</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A. Merloni - Madrid -04/2013</a:t>
            </a:r>
            <a:endParaRPr lang="en-US"/>
          </a:p>
        </p:txBody>
      </p:sp>
      <p:sp>
        <p:nvSpPr>
          <p:cNvPr id="6" name="Slide Number Placeholder 5"/>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A. Merloni - Madrid -04/2013</a:t>
            </a:r>
            <a:endParaRPr lang="en-US"/>
          </a:p>
        </p:txBody>
      </p:sp>
      <p:sp>
        <p:nvSpPr>
          <p:cNvPr id="6" name="Slide Number Placeholder 5"/>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A. Merloni - Madrid -04/2013</a:t>
            </a:r>
            <a:endParaRPr lang="en-US"/>
          </a:p>
        </p:txBody>
      </p:sp>
      <p:sp>
        <p:nvSpPr>
          <p:cNvPr id="6" name="Slide Number Placeholder 5"/>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304800"/>
            <a:ext cx="6019800" cy="6096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762000" y="1066800"/>
            <a:ext cx="38100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724400" y="1066800"/>
            <a:ext cx="3810000" cy="5486400"/>
          </a:xfrm>
        </p:spPr>
        <p:txBody>
          <a:bodyPr/>
          <a:lstStyle/>
          <a:p>
            <a:pPr lvl="0"/>
            <a:endParaRPr lang="ja-JP"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A. Merloni - Madrid -04/2013</a:t>
            </a:r>
            <a:endParaRPr lang="en-US"/>
          </a:p>
        </p:txBody>
      </p:sp>
      <p:sp>
        <p:nvSpPr>
          <p:cNvPr id="6" name="Slide Number Placeholder 5"/>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A. Merloni - Madrid -04/2013</a:t>
            </a:r>
            <a:endParaRPr lang="en-US"/>
          </a:p>
        </p:txBody>
      </p:sp>
      <p:sp>
        <p:nvSpPr>
          <p:cNvPr id="6" name="Slide Number Placeholder 5"/>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11/7/2011</a:t>
            </a:r>
            <a:endParaRPr lang="en-US"/>
          </a:p>
        </p:txBody>
      </p:sp>
      <p:sp>
        <p:nvSpPr>
          <p:cNvPr id="6" name="Footer Placeholder 5"/>
          <p:cNvSpPr>
            <a:spLocks noGrp="1"/>
          </p:cNvSpPr>
          <p:nvPr>
            <p:ph type="ftr" sz="quarter" idx="11"/>
          </p:nvPr>
        </p:nvSpPr>
        <p:spPr/>
        <p:txBody>
          <a:bodyPr/>
          <a:lstStyle/>
          <a:p>
            <a:r>
              <a:rPr lang="en-US" smtClean="0"/>
              <a:t>A. Merloni - Madrid -04/2013</a:t>
            </a:r>
            <a:endParaRPr lang="en-US"/>
          </a:p>
        </p:txBody>
      </p:sp>
      <p:sp>
        <p:nvSpPr>
          <p:cNvPr id="7" name="Slide Number Placeholder 6"/>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11/7/2011</a:t>
            </a:r>
            <a:endParaRPr lang="en-US"/>
          </a:p>
        </p:txBody>
      </p:sp>
      <p:sp>
        <p:nvSpPr>
          <p:cNvPr id="8" name="Footer Placeholder 7"/>
          <p:cNvSpPr>
            <a:spLocks noGrp="1"/>
          </p:cNvSpPr>
          <p:nvPr>
            <p:ph type="ftr" sz="quarter" idx="11"/>
          </p:nvPr>
        </p:nvSpPr>
        <p:spPr/>
        <p:txBody>
          <a:bodyPr/>
          <a:lstStyle/>
          <a:p>
            <a:r>
              <a:rPr lang="en-US" smtClean="0"/>
              <a:t>A. Merloni - Madrid -04/2013</a:t>
            </a:r>
            <a:endParaRPr lang="en-US"/>
          </a:p>
        </p:txBody>
      </p:sp>
      <p:sp>
        <p:nvSpPr>
          <p:cNvPr id="9" name="Slide Number Placeholder 8"/>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11/7/2011</a:t>
            </a:r>
            <a:endParaRPr lang="en-US"/>
          </a:p>
        </p:txBody>
      </p:sp>
      <p:sp>
        <p:nvSpPr>
          <p:cNvPr id="4" name="Footer Placeholder 3"/>
          <p:cNvSpPr>
            <a:spLocks noGrp="1"/>
          </p:cNvSpPr>
          <p:nvPr>
            <p:ph type="ftr" sz="quarter" idx="11"/>
          </p:nvPr>
        </p:nvSpPr>
        <p:spPr/>
        <p:txBody>
          <a:bodyPr/>
          <a:lstStyle/>
          <a:p>
            <a:r>
              <a:rPr lang="en-US" smtClean="0"/>
              <a:t>A. Merloni - Madrid -04/2013</a:t>
            </a:r>
            <a:endParaRPr lang="en-US"/>
          </a:p>
        </p:txBody>
      </p:sp>
      <p:sp>
        <p:nvSpPr>
          <p:cNvPr id="5" name="Slide Number Placeholder 4"/>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11/7/2011</a:t>
            </a:r>
            <a:endParaRPr lang="en-US"/>
          </a:p>
        </p:txBody>
      </p:sp>
      <p:sp>
        <p:nvSpPr>
          <p:cNvPr id="3" name="Footer Placeholder 2"/>
          <p:cNvSpPr>
            <a:spLocks noGrp="1"/>
          </p:cNvSpPr>
          <p:nvPr>
            <p:ph type="ftr" sz="quarter" idx="11"/>
          </p:nvPr>
        </p:nvSpPr>
        <p:spPr/>
        <p:txBody>
          <a:bodyPr/>
          <a:lstStyle/>
          <a:p>
            <a:r>
              <a:rPr lang="en-US" smtClean="0"/>
              <a:t>A. Merloni - Madrid -04/2013</a:t>
            </a:r>
            <a:endParaRPr lang="en-US"/>
          </a:p>
        </p:txBody>
      </p:sp>
      <p:sp>
        <p:nvSpPr>
          <p:cNvPr id="4" name="Slide Number Placeholder 3"/>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11/7/2011</a:t>
            </a:r>
            <a:endParaRPr lang="en-US"/>
          </a:p>
        </p:txBody>
      </p:sp>
      <p:sp>
        <p:nvSpPr>
          <p:cNvPr id="6" name="Footer Placeholder 5"/>
          <p:cNvSpPr>
            <a:spLocks noGrp="1"/>
          </p:cNvSpPr>
          <p:nvPr>
            <p:ph type="ftr" sz="quarter" idx="11"/>
          </p:nvPr>
        </p:nvSpPr>
        <p:spPr/>
        <p:txBody>
          <a:bodyPr/>
          <a:lstStyle/>
          <a:p>
            <a:r>
              <a:rPr lang="en-US" smtClean="0"/>
              <a:t>A. Merloni - Madrid -04/2013</a:t>
            </a:r>
            <a:endParaRPr lang="en-US"/>
          </a:p>
        </p:txBody>
      </p:sp>
      <p:sp>
        <p:nvSpPr>
          <p:cNvPr id="7" name="Slide Number Placeholder 6"/>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11/7/2011</a:t>
            </a:r>
            <a:endParaRPr lang="en-US"/>
          </a:p>
        </p:txBody>
      </p:sp>
      <p:sp>
        <p:nvSpPr>
          <p:cNvPr id="6" name="Footer Placeholder 5"/>
          <p:cNvSpPr>
            <a:spLocks noGrp="1"/>
          </p:cNvSpPr>
          <p:nvPr>
            <p:ph type="ftr" sz="quarter" idx="11"/>
          </p:nvPr>
        </p:nvSpPr>
        <p:spPr/>
        <p:txBody>
          <a:bodyPr/>
          <a:lstStyle/>
          <a:p>
            <a:r>
              <a:rPr lang="en-US" smtClean="0"/>
              <a:t>A. Merloni - Madrid -04/2013</a:t>
            </a:r>
            <a:endParaRPr lang="en-US"/>
          </a:p>
        </p:txBody>
      </p:sp>
      <p:sp>
        <p:nvSpPr>
          <p:cNvPr id="7" name="Slide Number Placeholder 6"/>
          <p:cNvSpPr>
            <a:spLocks noGrp="1"/>
          </p:cNvSpPr>
          <p:nvPr>
            <p:ph type="sldNum" sz="quarter" idx="12"/>
          </p:nvPr>
        </p:nvSpPr>
        <p:spPr/>
        <p:txBody>
          <a:bodyPr/>
          <a:lstStyle/>
          <a:p>
            <a:fld id="{D843E2B8-ACCB-FA41-AF16-A4B809182F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11/7/2011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 Merloni - Madrid -04/2013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3E2B8-ACCB-FA41-AF16-A4B809182F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0.png"/><Relationship Id="rId1" Type="http://schemas.openxmlformats.org/officeDocument/2006/relationships/video" Target="file://localhost/Users/andreamerloni/work/presentations_meetings/movies/m32.mp4" TargetMode="Externa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gif"/><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video" Target="file://localhost/Users/andreamerloni/work/presentations_meetings/2012/ESOF_Dublin/MW_S2.m4v" TargetMode="External"/><Relationship Id="rId2" Type="http://schemas.openxmlformats.org/officeDocument/2006/relationships/slideLayout" Target="../slideLayouts/slideLayout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50.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4.gif"/></Relationships>
</file>

<file path=ppt/slides/_rels/slide34.xml.rels><?xml version="1.0" encoding="UTF-8" standalone="yes"?>
<Relationships xmlns="http://schemas.openxmlformats.org/package/2006/relationships"><Relationship Id="rId3" Type="http://schemas.openxmlformats.org/officeDocument/2006/relationships/image" Target="../media/image55.gif"/><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5"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png"/><Relationship Id="rId6"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7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7" name="Picture 6" descr="Central_Italy_at_night_medium.jpg"/>
          <p:cNvPicPr>
            <a:picLocks noChangeAspect="1"/>
          </p:cNvPicPr>
          <p:nvPr/>
        </p:nvPicPr>
        <p:blipFill>
          <a:blip r:embed="rId3"/>
          <a:stretch>
            <a:fillRect/>
          </a:stretch>
        </p:blipFill>
        <p:spPr>
          <a:xfrm>
            <a:off x="1485900" y="1600200"/>
            <a:ext cx="6172200" cy="4087817"/>
          </a:xfrm>
          <a:prstGeom prst="rect">
            <a:avLst/>
          </a:prstGeom>
        </p:spPr>
      </p:pic>
      <p:sp>
        <p:nvSpPr>
          <p:cNvPr id="345090" name="AutoShape 2"/>
          <p:cNvSpPr>
            <a:spLocks noChangeArrowheads="1"/>
          </p:cNvSpPr>
          <p:nvPr/>
        </p:nvSpPr>
        <p:spPr bwMode="auto">
          <a:xfrm>
            <a:off x="1752600" y="6477000"/>
            <a:ext cx="5635625" cy="231858"/>
          </a:xfrm>
          <a:prstGeom prst="roundRect">
            <a:avLst>
              <a:gd name="adj" fmla="val 671"/>
            </a:avLst>
          </a:prstGeom>
          <a:noFill/>
          <a:ln w="9525">
            <a:noFill/>
            <a:round/>
            <a:headEnd/>
            <a:tailEnd/>
          </a:ln>
        </p:spPr>
        <p:txBody>
          <a:bodyPr lIns="0" tIns="0" rIns="0" bIns="0">
            <a:prstTxWarp prst="textNoShape">
              <a:avLst/>
            </a:prstTxWarp>
            <a:spAutoFit/>
          </a:bodyPr>
          <a:lstStyle/>
          <a:p>
            <a:pPr algn="ctr" defTabSz="868363" hangingPunct="0">
              <a:lnSpc>
                <a:spcPct val="93000"/>
              </a:lnSpc>
              <a:spcBef>
                <a:spcPct val="0"/>
              </a:spcBef>
              <a:spcAft>
                <a:spcPct val="0"/>
              </a:spcAft>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r>
              <a:rPr lang="en-GB" sz="1600" dirty="0" smtClean="0">
                <a:solidFill>
                  <a:srgbClr val="DC8782"/>
                </a:solidFill>
                <a:latin typeface="Optima" charset="0"/>
              </a:rPr>
              <a:t>PhD School, Bologna, 04/2013</a:t>
            </a:r>
            <a:endParaRPr lang="en-GB" sz="1600" dirty="0">
              <a:solidFill>
                <a:srgbClr val="DC8782"/>
              </a:solidFill>
              <a:latin typeface="Optima" charset="0"/>
            </a:endParaRPr>
          </a:p>
        </p:txBody>
      </p:sp>
      <p:sp>
        <p:nvSpPr>
          <p:cNvPr id="345091" name="Rectangle 3"/>
          <p:cNvSpPr>
            <a:spLocks noGrp="1" noChangeArrowheads="1"/>
          </p:cNvSpPr>
          <p:nvPr>
            <p:ph type="ctrTitle"/>
          </p:nvPr>
        </p:nvSpPr>
        <p:spPr>
          <a:xfrm>
            <a:off x="762000" y="1447800"/>
            <a:ext cx="7696200" cy="2438400"/>
          </a:xfrm>
          <a:noFill/>
          <a:ln/>
        </p:spPr>
        <p:txBody>
          <a:bodyPr/>
          <a:lstStyle/>
          <a:p>
            <a:pPr defTabSz="434975">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4000" dirty="0" smtClean="0">
                <a:solidFill>
                  <a:schemeClr val="bg1"/>
                </a:solidFill>
                <a:latin typeface="Georgia" charset="0"/>
              </a:rPr>
              <a:t>Formation and cosmic evolution of massive black holes</a:t>
            </a:r>
            <a:endParaRPr lang="en-GB" sz="3600" dirty="0">
              <a:solidFill>
                <a:srgbClr val="FFFF99"/>
              </a:solidFill>
              <a:latin typeface="American Typewriter" charset="0"/>
            </a:endParaRPr>
          </a:p>
        </p:txBody>
      </p:sp>
      <p:sp>
        <p:nvSpPr>
          <p:cNvPr id="345092" name="Rectangle 4"/>
          <p:cNvSpPr>
            <a:spLocks noGrp="1" noChangeArrowheads="1"/>
          </p:cNvSpPr>
          <p:nvPr>
            <p:ph type="subTitle" idx="1"/>
          </p:nvPr>
        </p:nvSpPr>
        <p:spPr>
          <a:xfrm>
            <a:off x="1371600" y="4648200"/>
            <a:ext cx="6400800" cy="1066800"/>
          </a:xfrm>
          <a:noFill/>
          <a:ln/>
        </p:spPr>
        <p:txBody>
          <a:bodyPr/>
          <a:lstStyle/>
          <a:p>
            <a:pPr eaLnBrk="0" hangingPunct="0">
              <a:spcBef>
                <a:spcPct val="0"/>
              </a:spcBef>
            </a:pPr>
            <a:r>
              <a:rPr lang="en-GB" sz="2400" dirty="0">
                <a:solidFill>
                  <a:schemeClr val="bg1"/>
                </a:solidFill>
                <a:latin typeface="Georgia" charset="0"/>
              </a:rPr>
              <a:t>Andrea Merloni</a:t>
            </a:r>
          </a:p>
          <a:p>
            <a:pPr eaLnBrk="0" hangingPunct="0">
              <a:spcBef>
                <a:spcPct val="0"/>
              </a:spcBef>
            </a:pPr>
            <a:r>
              <a:rPr lang="en-GB" sz="2400" dirty="0" smtClean="0">
                <a:solidFill>
                  <a:schemeClr val="bg1"/>
                </a:solidFill>
                <a:latin typeface="Georgia" charset="0"/>
              </a:rPr>
              <a:t>MPE, Garching</a:t>
            </a:r>
            <a:endParaRPr lang="en-GB" sz="2400" dirty="0">
              <a:solidFill>
                <a:schemeClr val="bg1"/>
              </a:solidFill>
              <a:latin typeface="Georgia" charset="0"/>
            </a:endParaRPr>
          </a:p>
        </p:txBody>
      </p:sp>
      <p:pic>
        <p:nvPicPr>
          <p:cNvPr id="345093" name="Picture 5" descr="logo-mpe-bw_invert"/>
          <p:cNvPicPr>
            <a:picLocks noChangeAspect="1" noChangeArrowheads="1"/>
          </p:cNvPicPr>
          <p:nvPr/>
        </p:nvPicPr>
        <p:blipFill>
          <a:blip r:embed="rId4"/>
          <a:srcRect/>
          <a:stretch>
            <a:fillRect/>
          </a:stretch>
        </p:blipFill>
        <p:spPr bwMode="auto">
          <a:xfrm>
            <a:off x="152400" y="5715000"/>
            <a:ext cx="1012825" cy="885825"/>
          </a:xfrm>
          <a:prstGeom prst="rect">
            <a:avLst/>
          </a:prstGeom>
          <a:noFill/>
        </p:spPr>
      </p:pic>
      <p:pic>
        <p:nvPicPr>
          <p:cNvPr id="8" name="Picture 7" descr="logo-iasfbo.png"/>
          <p:cNvPicPr>
            <a:picLocks noChangeAspect="1"/>
          </p:cNvPicPr>
          <p:nvPr/>
        </p:nvPicPr>
        <p:blipFill>
          <a:blip r:embed="rId5"/>
          <a:stretch>
            <a:fillRect/>
          </a:stretch>
        </p:blipFill>
        <p:spPr>
          <a:xfrm>
            <a:off x="152400" y="228600"/>
            <a:ext cx="4038600" cy="971694"/>
          </a:xfrm>
          <a:prstGeom prst="rect">
            <a:avLst/>
          </a:prstGeom>
        </p:spPr>
      </p:pic>
      <p:pic>
        <p:nvPicPr>
          <p:cNvPr id="12" name="Picture 11" descr="LOGOALMAMAMTER_invert.jpg"/>
          <p:cNvPicPr>
            <a:picLocks noChangeAspect="1"/>
          </p:cNvPicPr>
          <p:nvPr/>
        </p:nvPicPr>
        <p:blipFill>
          <a:blip r:embed="rId6"/>
          <a:stretch>
            <a:fillRect/>
          </a:stretch>
        </p:blipFill>
        <p:spPr>
          <a:xfrm>
            <a:off x="6781800" y="91554"/>
            <a:ext cx="2286000" cy="135624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3600" u="sng" dirty="0" smtClean="0">
                <a:latin typeface="Garamond"/>
                <a:cs typeface="Garamond"/>
              </a:rPr>
              <a:t>Dynamical evidence of SMBH in nearby galaxies</a:t>
            </a:r>
            <a:endParaRPr lang="en-US" sz="3600" u="sng" dirty="0">
              <a:latin typeface="Garamond"/>
              <a:cs typeface="Garamond"/>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914400"/>
            <a:ext cx="8866387" cy="5735598"/>
          </a:xfrm>
          <a:prstGeom prst="rect">
            <a:avLst/>
          </a:prstGeom>
        </p:spPr>
      </p:pic>
      <p:sp>
        <p:nvSpPr>
          <p:cNvPr id="5" name="TextBox 4"/>
          <p:cNvSpPr txBox="1"/>
          <p:nvPr/>
        </p:nvSpPr>
        <p:spPr>
          <a:xfrm>
            <a:off x="6781800" y="6280666"/>
            <a:ext cx="2330123" cy="369332"/>
          </a:xfrm>
          <a:prstGeom prst="rect">
            <a:avLst/>
          </a:prstGeom>
          <a:noFill/>
        </p:spPr>
        <p:txBody>
          <a:bodyPr wrap="none" rtlCol="0">
            <a:spAutoFit/>
          </a:bodyPr>
          <a:lstStyle/>
          <a:p>
            <a:r>
              <a:rPr lang="en-US" dirty="0" smtClean="0"/>
              <a:t>Courtesy of A. Marconi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u="sng" dirty="0" smtClean="0">
                <a:latin typeface="Georgia"/>
                <a:cs typeface="Georgia"/>
              </a:rPr>
              <a:t>Dynamical evidence for SMBH</a:t>
            </a:r>
            <a:endParaRPr lang="en-US" sz="3600" u="sng" dirty="0">
              <a:latin typeface="Georgia"/>
              <a:cs typeface="Georgia"/>
            </a:endParaRPr>
          </a:p>
        </p:txBody>
      </p:sp>
      <p:pic>
        <p:nvPicPr>
          <p:cNvPr id="5" name="Picture 4"/>
          <p:cNvPicPr>
            <a:picLocks noChangeAspect="1"/>
          </p:cNvPicPr>
          <p:nvPr/>
        </p:nvPicPr>
        <p:blipFill>
          <a:blip r:embed="rId2"/>
          <a:stretch>
            <a:fillRect/>
          </a:stretch>
        </p:blipFill>
        <p:spPr>
          <a:xfrm>
            <a:off x="-1" y="1207489"/>
            <a:ext cx="9191755" cy="5650511"/>
          </a:xfrm>
          <a:prstGeom prst="rect">
            <a:avLst/>
          </a:prstGeom>
        </p:spPr>
      </p:pic>
      <p:sp>
        <p:nvSpPr>
          <p:cNvPr id="4" name="TextBox 3"/>
          <p:cNvSpPr txBox="1"/>
          <p:nvPr/>
        </p:nvSpPr>
        <p:spPr>
          <a:xfrm>
            <a:off x="6509077" y="6336268"/>
            <a:ext cx="2330123" cy="369332"/>
          </a:xfrm>
          <a:prstGeom prst="rect">
            <a:avLst/>
          </a:prstGeom>
          <a:noFill/>
        </p:spPr>
        <p:txBody>
          <a:bodyPr wrap="none" rtlCol="0">
            <a:spAutoFit/>
          </a:bodyPr>
          <a:lstStyle/>
          <a:p>
            <a:r>
              <a:rPr lang="en-US" dirty="0" smtClean="0"/>
              <a:t>Courtesy of A. Marconi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93230"/>
          </a:xfrm>
        </p:spPr>
        <p:txBody>
          <a:bodyPr>
            <a:normAutofit/>
          </a:bodyPr>
          <a:lstStyle/>
          <a:p>
            <a:r>
              <a:rPr lang="en-US" sz="3600" u="sng" dirty="0" smtClean="0">
                <a:latin typeface="Georgia"/>
                <a:cs typeface="Georgia"/>
              </a:rPr>
              <a:t>Resolving the BH sphere of influence</a:t>
            </a:r>
            <a:endParaRPr lang="en-US" sz="3600" u="sng" dirty="0">
              <a:latin typeface="Georgia"/>
              <a:cs typeface="Georgia"/>
            </a:endParaRPr>
          </a:p>
        </p:txBody>
      </p:sp>
      <p:pic>
        <p:nvPicPr>
          <p:cNvPr id="4" name="Picture 3"/>
          <p:cNvPicPr>
            <a:picLocks noChangeAspect="1"/>
          </p:cNvPicPr>
          <p:nvPr/>
        </p:nvPicPr>
        <p:blipFill>
          <a:blip r:embed="rId2"/>
          <a:stretch>
            <a:fillRect/>
          </a:stretch>
        </p:blipFill>
        <p:spPr>
          <a:xfrm>
            <a:off x="-1" y="893230"/>
            <a:ext cx="9144001" cy="3175532"/>
          </a:xfrm>
          <a:prstGeom prst="rect">
            <a:avLst/>
          </a:prstGeom>
        </p:spPr>
      </p:pic>
      <p:pic>
        <p:nvPicPr>
          <p:cNvPr id="5" name="Picture 4"/>
          <p:cNvPicPr>
            <a:picLocks noChangeAspect="1"/>
          </p:cNvPicPr>
          <p:nvPr/>
        </p:nvPicPr>
        <p:blipFill>
          <a:blip r:embed="rId3"/>
          <a:stretch>
            <a:fillRect/>
          </a:stretch>
        </p:blipFill>
        <p:spPr>
          <a:xfrm>
            <a:off x="-1" y="4103323"/>
            <a:ext cx="9144001" cy="2754678"/>
          </a:xfrm>
          <a:prstGeom prst="rect">
            <a:avLst/>
          </a:prstGeom>
        </p:spPr>
      </p:pic>
      <p:sp>
        <p:nvSpPr>
          <p:cNvPr id="6" name="TextBox 5"/>
          <p:cNvSpPr txBox="1"/>
          <p:nvPr/>
        </p:nvSpPr>
        <p:spPr>
          <a:xfrm>
            <a:off x="6356677" y="6280666"/>
            <a:ext cx="2330123" cy="369332"/>
          </a:xfrm>
          <a:prstGeom prst="rect">
            <a:avLst/>
          </a:prstGeom>
          <a:noFill/>
        </p:spPr>
        <p:txBody>
          <a:bodyPr wrap="none" rtlCol="0">
            <a:spAutoFit/>
          </a:bodyPr>
          <a:lstStyle/>
          <a:p>
            <a:r>
              <a:rPr lang="en-US" dirty="0" smtClean="0"/>
              <a:t>Courtesy of A. Marconi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784386" name="Rectangle 1026"/>
          <p:cNvSpPr>
            <a:spLocks noGrp="1" noChangeArrowheads="1"/>
          </p:cNvSpPr>
          <p:nvPr>
            <p:ph type="title"/>
          </p:nvPr>
        </p:nvSpPr>
        <p:spPr>
          <a:xfrm>
            <a:off x="0" y="228600"/>
            <a:ext cx="9144000" cy="762000"/>
          </a:xfrm>
          <a:ln/>
        </p:spPr>
        <p:txBody>
          <a:bodyPr>
            <a:noAutofit/>
          </a:bodyPr>
          <a:lstStyle/>
          <a:p>
            <a:pPr>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r>
              <a:rPr lang="en-GB" sz="3600" u="sng" dirty="0">
                <a:solidFill>
                  <a:srgbClr val="FFFF66"/>
                </a:solidFill>
                <a:latin typeface="Georgia"/>
                <a:cs typeface="Georgia"/>
              </a:rPr>
              <a:t>Dynamical masses of BH in nearby galaxies</a:t>
            </a:r>
            <a:endParaRPr lang="en-GB" sz="3600" b="1" dirty="0">
              <a:solidFill>
                <a:srgbClr val="FFFF00"/>
              </a:solidFill>
              <a:effectLst>
                <a:outerShdw blurRad="38100" dist="38100" dir="2700000" algn="tl">
                  <a:srgbClr val="FFFFFF"/>
                </a:outerShdw>
              </a:effectLst>
              <a:latin typeface="Georgia"/>
              <a:cs typeface="Georgia"/>
            </a:endParaRPr>
          </a:p>
        </p:txBody>
      </p:sp>
      <p:sp>
        <p:nvSpPr>
          <p:cNvPr id="784387" name="AutoShape 1027"/>
          <p:cNvSpPr>
            <a:spLocks noChangeArrowheads="1"/>
          </p:cNvSpPr>
          <p:nvPr/>
        </p:nvSpPr>
        <p:spPr bwMode="auto">
          <a:xfrm>
            <a:off x="1188428" y="5157789"/>
            <a:ext cx="0" cy="1340264"/>
          </a:xfrm>
          <a:prstGeom prst="roundRect">
            <a:avLst>
              <a:gd name="adj" fmla="val 111"/>
            </a:avLst>
          </a:prstGeom>
          <a:noFill/>
          <a:ln w="9525">
            <a:noFill/>
            <a:round/>
            <a:headEnd/>
            <a:tailEnd/>
          </a:ln>
        </p:spPr>
        <p:txBody>
          <a:bodyPr wrap="none" lIns="0" tIns="0" rIns="0" bIns="0">
            <a:prstTxWarp prst="textNoShape">
              <a:avLst/>
            </a:prstTxWarp>
            <a:spAutoFit/>
          </a:bodyPr>
          <a:lstStyle/>
          <a:p>
            <a:pPr algn="ctr" defTabSz="868363" eaLnBrk="1">
              <a:lnSpc>
                <a:spcPct val="93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00FF00"/>
              </a:solidFill>
              <a:latin typeface="Arial" charset="0"/>
            </a:endParaRPr>
          </a:p>
          <a:p>
            <a:pPr algn="ctr" defTabSz="868363" eaLnBrk="1">
              <a:lnSpc>
                <a:spcPct val="93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r>
              <a:rPr lang="en-GB" sz="2300">
                <a:solidFill>
                  <a:srgbClr val="9966CC"/>
                </a:solidFill>
                <a:latin typeface="Arial" charset="0"/>
              </a:rPr>
              <a:t> </a:t>
            </a:r>
          </a:p>
          <a:p>
            <a:pPr algn="ctr" defTabSz="868363" eaLnBrk="1">
              <a:lnSpc>
                <a:spcPct val="96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FFFF00"/>
              </a:solidFill>
              <a:latin typeface="Arial" charset="0"/>
            </a:endParaRPr>
          </a:p>
          <a:p>
            <a:pPr algn="ctr" defTabSz="868363" eaLnBrk="1">
              <a:lnSpc>
                <a:spcPct val="96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FFFF00"/>
              </a:solidFill>
              <a:latin typeface="Arial" charset="0"/>
            </a:endParaRPr>
          </a:p>
        </p:txBody>
      </p:sp>
      <p:sp>
        <p:nvSpPr>
          <p:cNvPr id="784388" name="Rectangle 1028"/>
          <p:cNvSpPr>
            <a:spLocks noChangeArrowheads="1"/>
          </p:cNvSpPr>
          <p:nvPr/>
        </p:nvSpPr>
        <p:spPr bwMode="auto">
          <a:xfrm>
            <a:off x="281354" y="1387475"/>
            <a:ext cx="8207620" cy="820968"/>
          </a:xfrm>
          <a:prstGeom prst="rect">
            <a:avLst/>
          </a:prstGeom>
          <a:noFill/>
          <a:ln w="9525">
            <a:noFill/>
            <a:miter lim="800000"/>
            <a:headEnd/>
            <a:tailEnd/>
          </a:ln>
          <a:effectLst/>
        </p:spPr>
        <p:txBody>
          <a:bodyPr lIns="0" tIns="0" rIns="0" bIns="0" anchor="ctr">
            <a:prstTxWarp prst="textNoShape">
              <a:avLst/>
            </a:prstTxWarp>
            <a:spAutoFit/>
          </a:bodyPr>
          <a:lstStyle/>
          <a:p>
            <a:pPr eaLnBrk="1">
              <a:lnSpc>
                <a:spcPct val="93000"/>
              </a:lnSpc>
              <a:buClr>
                <a:srgbClr val="000000"/>
              </a:buClr>
              <a:buSzPct val="45000"/>
              <a:buFont typeface="StarSymbol" charset="0"/>
              <a:buNone/>
            </a:pPr>
            <a:endParaRPr lang="en-US" sz="2800">
              <a:solidFill>
                <a:schemeClr val="folHlink"/>
              </a:solidFill>
            </a:endParaRPr>
          </a:p>
          <a:p>
            <a:pPr algn="ctr" eaLnBrk="1">
              <a:lnSpc>
                <a:spcPct val="93000"/>
              </a:lnSpc>
              <a:buClr>
                <a:srgbClr val="000000"/>
              </a:buClr>
              <a:buSzPct val="45000"/>
              <a:buFont typeface="StarSymbol" charset="0"/>
              <a:buNone/>
            </a:pPr>
            <a:endParaRPr lang="en-US" sz="2900" u="sng">
              <a:solidFill>
                <a:srgbClr val="FFFF99"/>
              </a:solidFill>
            </a:endParaRPr>
          </a:p>
        </p:txBody>
      </p:sp>
      <p:pic>
        <p:nvPicPr>
          <p:cNvPr id="6" name="m32.mp4">
            <a:hlinkClick r:id="" action="ppaction://media"/>
          </p:cNvPr>
          <p:cNvPicPr/>
          <p:nvPr>
            <a:videoFile r:link="rId1"/>
          </p:nvPr>
        </p:nvPicPr>
        <p:blipFill>
          <a:blip r:embed="rId4"/>
          <a:stretch>
            <a:fillRect/>
          </a:stretch>
        </p:blipFill>
        <p:spPr>
          <a:xfrm>
            <a:off x="508000" y="1143000"/>
            <a:ext cx="8128000" cy="4724399"/>
          </a:xfrm>
          <a:prstGeom prst="rect">
            <a:avLst/>
          </a:prstGeom>
        </p:spPr>
      </p:pic>
    </p:spTree>
  </p:cSld>
  <p:clrMapOvr>
    <a:masterClrMapping/>
  </p:clrMapOvr>
  <p:transition spd="med" advTm="10886"/>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u="sng" dirty="0" smtClean="0">
                <a:latin typeface="Georgia"/>
                <a:cs typeface="Georgia"/>
              </a:rPr>
              <a:t>Stellar dynamics HST/STIS</a:t>
            </a:r>
            <a:endParaRPr lang="en-US" sz="3600" u="sng" dirty="0">
              <a:latin typeface="Georgia"/>
              <a:cs typeface="Georgia"/>
            </a:endParaRPr>
          </a:p>
        </p:txBody>
      </p:sp>
      <p:pic>
        <p:nvPicPr>
          <p:cNvPr id="3" name="Picture 2"/>
          <p:cNvPicPr>
            <a:picLocks noChangeAspect="1"/>
          </p:cNvPicPr>
          <p:nvPr/>
        </p:nvPicPr>
        <p:blipFill>
          <a:blip r:embed="rId2"/>
          <a:stretch>
            <a:fillRect/>
          </a:stretch>
        </p:blipFill>
        <p:spPr>
          <a:xfrm>
            <a:off x="0" y="914400"/>
            <a:ext cx="9144000" cy="596181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725004" name="Picture 1036" descr="gultekin_f1_invert"/>
          <p:cNvPicPr>
            <a:picLocks noChangeAspect="1" noChangeArrowheads="1"/>
          </p:cNvPicPr>
          <p:nvPr/>
        </p:nvPicPr>
        <p:blipFill>
          <a:blip r:embed="rId3"/>
          <a:srcRect/>
          <a:stretch>
            <a:fillRect/>
          </a:stretch>
        </p:blipFill>
        <p:spPr bwMode="auto">
          <a:xfrm>
            <a:off x="0" y="838200"/>
            <a:ext cx="4784481" cy="5183188"/>
          </a:xfrm>
          <a:prstGeom prst="rect">
            <a:avLst/>
          </a:prstGeom>
          <a:noFill/>
        </p:spPr>
      </p:pic>
      <p:sp>
        <p:nvSpPr>
          <p:cNvPr id="724994" name="Rectangle 1026"/>
          <p:cNvSpPr>
            <a:spLocks noGrp="1" noChangeArrowheads="1"/>
          </p:cNvSpPr>
          <p:nvPr>
            <p:ph type="title"/>
          </p:nvPr>
        </p:nvSpPr>
        <p:spPr>
          <a:xfrm>
            <a:off x="381000" y="76200"/>
            <a:ext cx="8493369" cy="762000"/>
          </a:xfrm>
          <a:ln/>
        </p:spPr>
        <p:txBody>
          <a:bodyPr>
            <a:noAutofit/>
          </a:bodyPr>
          <a:lstStyle/>
          <a:p>
            <a:pPr algn="l">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r>
              <a:rPr lang="en-GB" sz="3600" u="sng" dirty="0" smtClean="0">
                <a:solidFill>
                  <a:srgbClr val="FFFF66"/>
                </a:solidFill>
                <a:latin typeface="Georgia"/>
                <a:cs typeface="Georgia"/>
              </a:rPr>
              <a:t>Black Hole </a:t>
            </a:r>
            <a:r>
              <a:rPr lang="en-US" sz="3600" u="sng" dirty="0" smtClean="0">
                <a:solidFill>
                  <a:srgbClr val="FFFF66"/>
                </a:solidFill>
                <a:latin typeface="Georgia"/>
                <a:cs typeface="Georgia"/>
              </a:rPr>
              <a:t>–</a:t>
            </a:r>
            <a:r>
              <a:rPr lang="en-GB" sz="3600" u="sng" dirty="0" smtClean="0">
                <a:solidFill>
                  <a:srgbClr val="FFFF66"/>
                </a:solidFill>
                <a:latin typeface="Georgia"/>
                <a:cs typeface="Georgia"/>
              </a:rPr>
              <a:t> galaxy scaling relations</a:t>
            </a:r>
            <a:endParaRPr lang="en-GB" sz="3600" b="1" u="sng" dirty="0">
              <a:solidFill>
                <a:srgbClr val="FFFF00"/>
              </a:solidFill>
              <a:effectLst>
                <a:outerShdw blurRad="38100" dist="38100" dir="2700000" algn="tl">
                  <a:srgbClr val="FFFFFF"/>
                </a:outerShdw>
              </a:effectLst>
              <a:latin typeface="Georgia"/>
              <a:cs typeface="Georgia"/>
            </a:endParaRPr>
          </a:p>
        </p:txBody>
      </p:sp>
      <p:sp>
        <p:nvSpPr>
          <p:cNvPr id="724995" name="AutoShape 1027"/>
          <p:cNvSpPr>
            <a:spLocks noChangeArrowheads="1"/>
          </p:cNvSpPr>
          <p:nvPr/>
        </p:nvSpPr>
        <p:spPr bwMode="auto">
          <a:xfrm>
            <a:off x="1188428" y="5157789"/>
            <a:ext cx="0" cy="1340264"/>
          </a:xfrm>
          <a:prstGeom prst="roundRect">
            <a:avLst>
              <a:gd name="adj" fmla="val 111"/>
            </a:avLst>
          </a:prstGeom>
          <a:noFill/>
          <a:ln w="9525">
            <a:noFill/>
            <a:round/>
            <a:headEnd/>
            <a:tailEnd/>
          </a:ln>
        </p:spPr>
        <p:txBody>
          <a:bodyPr wrap="none" lIns="0" tIns="0" rIns="0" bIns="0">
            <a:prstTxWarp prst="textNoShape">
              <a:avLst/>
            </a:prstTxWarp>
            <a:spAutoFit/>
          </a:bodyPr>
          <a:lstStyle/>
          <a:p>
            <a:pPr algn="ctr" defTabSz="868363" eaLnBrk="1">
              <a:lnSpc>
                <a:spcPct val="93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00FF00"/>
              </a:solidFill>
              <a:latin typeface="Arial" charset="0"/>
            </a:endParaRPr>
          </a:p>
          <a:p>
            <a:pPr algn="ctr" defTabSz="868363" eaLnBrk="1">
              <a:lnSpc>
                <a:spcPct val="93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r>
              <a:rPr lang="en-GB" sz="2300">
                <a:solidFill>
                  <a:srgbClr val="9966CC"/>
                </a:solidFill>
                <a:latin typeface="Arial" charset="0"/>
              </a:rPr>
              <a:t> </a:t>
            </a:r>
          </a:p>
          <a:p>
            <a:pPr algn="ctr" defTabSz="868363" eaLnBrk="1">
              <a:lnSpc>
                <a:spcPct val="96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FFFF00"/>
              </a:solidFill>
              <a:latin typeface="Arial" charset="0"/>
            </a:endParaRPr>
          </a:p>
          <a:p>
            <a:pPr algn="ctr" defTabSz="868363" eaLnBrk="1">
              <a:lnSpc>
                <a:spcPct val="96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FFFF00"/>
              </a:solidFill>
              <a:latin typeface="Arial" charset="0"/>
            </a:endParaRPr>
          </a:p>
        </p:txBody>
      </p:sp>
      <p:sp>
        <p:nvSpPr>
          <p:cNvPr id="724996" name="Rectangle 1028"/>
          <p:cNvSpPr>
            <a:spLocks noChangeArrowheads="1"/>
          </p:cNvSpPr>
          <p:nvPr/>
        </p:nvSpPr>
        <p:spPr bwMode="auto">
          <a:xfrm>
            <a:off x="281354" y="1387475"/>
            <a:ext cx="8207620" cy="820968"/>
          </a:xfrm>
          <a:prstGeom prst="rect">
            <a:avLst/>
          </a:prstGeom>
          <a:noFill/>
          <a:ln w="9525">
            <a:noFill/>
            <a:miter lim="800000"/>
            <a:headEnd/>
            <a:tailEnd/>
          </a:ln>
          <a:effectLst/>
        </p:spPr>
        <p:txBody>
          <a:bodyPr lIns="0" tIns="0" rIns="0" bIns="0" anchor="ctr">
            <a:prstTxWarp prst="textNoShape">
              <a:avLst/>
            </a:prstTxWarp>
            <a:spAutoFit/>
          </a:bodyPr>
          <a:lstStyle/>
          <a:p>
            <a:pPr eaLnBrk="1">
              <a:lnSpc>
                <a:spcPct val="93000"/>
              </a:lnSpc>
              <a:buClr>
                <a:srgbClr val="000000"/>
              </a:buClr>
              <a:buSzPct val="45000"/>
              <a:buFont typeface="StarSymbol" charset="0"/>
              <a:buNone/>
            </a:pPr>
            <a:endParaRPr lang="en-US" sz="2800">
              <a:solidFill>
                <a:schemeClr val="folHlink"/>
              </a:solidFill>
            </a:endParaRPr>
          </a:p>
          <a:p>
            <a:pPr algn="ctr" eaLnBrk="1">
              <a:lnSpc>
                <a:spcPct val="93000"/>
              </a:lnSpc>
              <a:buClr>
                <a:srgbClr val="000000"/>
              </a:buClr>
              <a:buSzPct val="45000"/>
              <a:buFont typeface="StarSymbol" charset="0"/>
              <a:buNone/>
            </a:pPr>
            <a:endParaRPr lang="en-US" sz="2900" u="sng">
              <a:solidFill>
                <a:srgbClr val="FFFF99"/>
              </a:solidFill>
            </a:endParaRPr>
          </a:p>
        </p:txBody>
      </p:sp>
      <p:sp>
        <p:nvSpPr>
          <p:cNvPr id="725001" name="Rectangle 1033"/>
          <p:cNvSpPr>
            <a:spLocks noChangeArrowheads="1"/>
          </p:cNvSpPr>
          <p:nvPr/>
        </p:nvSpPr>
        <p:spPr bwMode="auto">
          <a:xfrm>
            <a:off x="2672862" y="5045076"/>
            <a:ext cx="1927480" cy="292388"/>
          </a:xfrm>
          <a:prstGeom prst="rect">
            <a:avLst/>
          </a:prstGeom>
          <a:noFill/>
          <a:ln w="9525">
            <a:noFill/>
            <a:miter lim="800000"/>
            <a:headEnd/>
            <a:tailEnd/>
          </a:ln>
          <a:effectLst/>
        </p:spPr>
        <p:txBody>
          <a:bodyPr wrap="none" lIns="0" tIns="0" rIns="0" bIns="0" anchor="ctr">
            <a:prstTxWarp prst="textNoShape">
              <a:avLst/>
            </a:prstTxWarp>
            <a:spAutoFit/>
          </a:bodyPr>
          <a:lstStyle/>
          <a:p>
            <a:pPr algn="ctr"/>
            <a:r>
              <a:rPr lang="en-US" sz="1900">
                <a:solidFill>
                  <a:srgbClr val="FFCC66"/>
                </a:solidFill>
              </a:rPr>
              <a:t>Gultekin et al. 2009</a:t>
            </a:r>
          </a:p>
        </p:txBody>
      </p:sp>
      <p:sp>
        <p:nvSpPr>
          <p:cNvPr id="11" name="TextBox 10"/>
          <p:cNvSpPr txBox="1"/>
          <p:nvPr/>
        </p:nvSpPr>
        <p:spPr>
          <a:xfrm>
            <a:off x="4793773" y="1143000"/>
            <a:ext cx="4045427" cy="2800766"/>
          </a:xfrm>
          <a:prstGeom prst="rect">
            <a:avLst/>
          </a:prstGeom>
          <a:noFill/>
        </p:spPr>
        <p:txBody>
          <a:bodyPr wrap="square" rtlCol="0">
            <a:spAutoFit/>
          </a:bodyPr>
          <a:lstStyle/>
          <a:p>
            <a:pPr>
              <a:buFontTx/>
              <a:buChar char="-"/>
            </a:pPr>
            <a:r>
              <a:rPr lang="en-US" sz="2200" dirty="0" smtClean="0">
                <a:solidFill>
                  <a:srgbClr val="FFFFFF"/>
                </a:solidFill>
              </a:rPr>
              <a:t> Correlation between BH mass and galaxy velocity dispersion </a:t>
            </a:r>
            <a:r>
              <a:rPr lang="en-US" sz="2200" dirty="0" err="1" smtClean="0">
                <a:solidFill>
                  <a:srgbClr val="FFFFFF"/>
                </a:solidFill>
              </a:rPr>
              <a:t>σ</a:t>
            </a:r>
            <a:endParaRPr lang="en-US" sz="2200" dirty="0" smtClean="0">
              <a:solidFill>
                <a:srgbClr val="FFFFFF"/>
              </a:solidFill>
            </a:endParaRPr>
          </a:p>
          <a:p>
            <a:pPr>
              <a:buFontTx/>
              <a:buChar char="-"/>
            </a:pPr>
            <a:r>
              <a:rPr lang="en-US" sz="2200" dirty="0" smtClean="0">
                <a:solidFill>
                  <a:srgbClr val="FFFFFF"/>
                </a:solidFill>
              </a:rPr>
              <a:t> </a:t>
            </a:r>
            <a:r>
              <a:rPr lang="en-US" sz="2200" dirty="0" err="1" smtClean="0">
                <a:solidFill>
                  <a:srgbClr val="FFFFFF"/>
                </a:solidFill>
              </a:rPr>
              <a:t>σ</a:t>
            </a:r>
            <a:r>
              <a:rPr lang="en-US" sz="2200" dirty="0" smtClean="0">
                <a:solidFill>
                  <a:srgbClr val="FFFFFF"/>
                </a:solidFill>
              </a:rPr>
              <a:t> measured well </a:t>
            </a:r>
            <a:r>
              <a:rPr lang="en-US" sz="2200" b="1" dirty="0" smtClean="0">
                <a:solidFill>
                  <a:srgbClr val="FFFFFF"/>
                </a:solidFill>
              </a:rPr>
              <a:t>outside</a:t>
            </a:r>
            <a:r>
              <a:rPr lang="en-US" sz="2200" dirty="0" smtClean="0">
                <a:solidFill>
                  <a:srgbClr val="FFFFFF"/>
                </a:solidFill>
              </a:rPr>
              <a:t> gravitational sphere of influence of BH</a:t>
            </a:r>
          </a:p>
          <a:p>
            <a:pPr>
              <a:buFontTx/>
              <a:buChar char="-"/>
            </a:pPr>
            <a:r>
              <a:rPr lang="en-US" sz="2200" dirty="0" smtClean="0">
                <a:solidFill>
                  <a:srgbClr val="FFFFFF"/>
                </a:solidFill>
              </a:rPr>
              <a:t> No causal connection (now)</a:t>
            </a:r>
          </a:p>
          <a:p>
            <a:pPr>
              <a:buFontTx/>
              <a:buChar char="-"/>
            </a:pPr>
            <a:r>
              <a:rPr lang="en-US" sz="2200" dirty="0" smtClean="0">
                <a:solidFill>
                  <a:srgbClr val="FFFFFF"/>
                </a:solidFill>
              </a:rPr>
              <a:t> Either coincidence (!) or the result of </a:t>
            </a:r>
            <a:r>
              <a:rPr lang="en-US" sz="2200" b="1" dirty="0" smtClean="0">
                <a:solidFill>
                  <a:srgbClr val="FFFFFF"/>
                </a:solidFill>
              </a:rPr>
              <a:t>common evolution</a:t>
            </a:r>
            <a:endParaRPr lang="en-US" sz="2200" b="1" dirty="0">
              <a:solidFill>
                <a:srgbClr val="FFFFFF"/>
              </a:solidFill>
            </a:endParaRPr>
          </a:p>
        </p:txBody>
      </p:sp>
      <p:sp>
        <p:nvSpPr>
          <p:cNvPr id="12" name="TextBox 11"/>
          <p:cNvSpPr txBox="1"/>
          <p:nvPr/>
        </p:nvSpPr>
        <p:spPr>
          <a:xfrm>
            <a:off x="4648200" y="5029200"/>
            <a:ext cx="4426427" cy="1477328"/>
          </a:xfrm>
          <a:prstGeom prst="rect">
            <a:avLst/>
          </a:prstGeom>
          <a:noFill/>
        </p:spPr>
        <p:txBody>
          <a:bodyPr wrap="square" rtlCol="0">
            <a:spAutoFit/>
          </a:bodyPr>
          <a:lstStyle/>
          <a:p>
            <a:r>
              <a:rPr lang="en-US" dirty="0" smtClean="0">
                <a:solidFill>
                  <a:schemeClr val="bg2">
                    <a:lumMod val="75000"/>
                  </a:schemeClr>
                </a:solidFill>
              </a:rPr>
              <a:t>Kormendy and Richstone 1995; Magorrian et al. 1998; Gebhardt et al. 2000; Ferrarese et al. 2000; Tremaine et al. 2002;</a:t>
            </a:r>
          </a:p>
          <a:p>
            <a:r>
              <a:rPr lang="en-US" dirty="0" err="1" smtClean="0">
                <a:solidFill>
                  <a:schemeClr val="bg2">
                    <a:lumMod val="75000"/>
                  </a:schemeClr>
                </a:solidFill>
              </a:rPr>
              <a:t>Gultekin</a:t>
            </a:r>
            <a:r>
              <a:rPr lang="en-US" dirty="0" smtClean="0">
                <a:solidFill>
                  <a:schemeClr val="bg2">
                    <a:lumMod val="75000"/>
                  </a:schemeClr>
                </a:solidFill>
              </a:rPr>
              <a:t> et al. 2009; Kormendy &amp; Bender 2012</a:t>
            </a:r>
            <a:endParaRPr lang="en-US" dirty="0">
              <a:solidFill>
                <a:schemeClr val="bg2">
                  <a:lumMod val="75000"/>
                </a:schemeClr>
              </a:solidFill>
            </a:endParaRPr>
          </a:p>
        </p:txBody>
      </p:sp>
    </p:spTree>
  </p:cSld>
  <p:clrMapOvr>
    <a:masterClrMapping/>
  </p:clrMapOvr>
  <p:transition spd="med" advTm="1088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9" name="Picture 8" descr="bild_26.gif"/>
          <p:cNvPicPr>
            <a:picLocks noChangeAspect="1"/>
          </p:cNvPicPr>
          <p:nvPr/>
        </p:nvPicPr>
        <p:blipFill>
          <a:blip r:embed="rId2"/>
          <a:stretch>
            <a:fillRect/>
          </a:stretch>
        </p:blipFill>
        <p:spPr>
          <a:xfrm>
            <a:off x="1662987" y="795812"/>
            <a:ext cx="5804613" cy="6062187"/>
          </a:xfrm>
          <a:prstGeom prst="rect">
            <a:avLst/>
          </a:prstGeom>
        </p:spPr>
      </p:pic>
      <p:grpSp>
        <p:nvGrpSpPr>
          <p:cNvPr id="2" name="Group 7"/>
          <p:cNvGrpSpPr/>
          <p:nvPr/>
        </p:nvGrpSpPr>
        <p:grpSpPr>
          <a:xfrm>
            <a:off x="1676399" y="795812"/>
            <a:ext cx="5867398" cy="6025450"/>
            <a:chOff x="4044164" y="-13007"/>
            <a:chExt cx="5378532" cy="4978400"/>
          </a:xfrm>
        </p:grpSpPr>
        <p:pic>
          <p:nvPicPr>
            <p:cNvPr id="5" name="Picture 4" descr="cdfs-4Ms-pic-small.jpg"/>
            <p:cNvPicPr>
              <a:picLocks noChangeAspect="1"/>
            </p:cNvPicPr>
            <p:nvPr/>
          </p:nvPicPr>
          <p:blipFill>
            <a:blip r:embed="rId3"/>
            <a:stretch>
              <a:fillRect/>
            </a:stretch>
          </p:blipFill>
          <p:spPr>
            <a:xfrm>
              <a:off x="4044164" y="-13007"/>
              <a:ext cx="5307896" cy="4978400"/>
            </a:xfrm>
            <a:prstGeom prst="rect">
              <a:avLst/>
            </a:prstGeom>
          </p:spPr>
        </p:pic>
        <p:sp>
          <p:nvSpPr>
            <p:cNvPr id="6" name="TextBox 5"/>
            <p:cNvSpPr txBox="1"/>
            <p:nvPr/>
          </p:nvSpPr>
          <p:spPr>
            <a:xfrm>
              <a:off x="4108355" y="-13006"/>
              <a:ext cx="5035648" cy="1037423"/>
            </a:xfrm>
            <a:prstGeom prst="rect">
              <a:avLst/>
            </a:prstGeom>
            <a:noFill/>
          </p:spPr>
          <p:txBody>
            <a:bodyPr wrap="square" rtlCol="0">
              <a:spAutoFit/>
            </a:bodyPr>
            <a:lstStyle/>
            <a:p>
              <a:r>
                <a:rPr lang="en-US" sz="1600" b="1" dirty="0" smtClean="0">
                  <a:solidFill>
                    <a:srgbClr val="FFFFFF"/>
                  </a:solidFill>
                </a:rPr>
                <a:t>Chandra Deep Field South: </a:t>
              </a:r>
            </a:p>
            <a:p>
              <a:r>
                <a:rPr lang="en-US" sz="1600" dirty="0" smtClean="0">
                  <a:solidFill>
                    <a:srgbClr val="FFFFFF"/>
                  </a:solidFill>
                </a:rPr>
                <a:t>The deepest X-ray image of the sky ever taken (</a:t>
              </a:r>
              <a:r>
                <a:rPr lang="en-US" sz="1600" dirty="0" err="1" smtClean="0">
                  <a:solidFill>
                    <a:srgbClr val="FFFFFF"/>
                  </a:solidFill>
                </a:rPr>
                <a:t>Xue</a:t>
              </a:r>
              <a:r>
                <a:rPr lang="en-US" sz="1600" dirty="0" smtClean="0">
                  <a:solidFill>
                    <a:srgbClr val="FFFFFF"/>
                  </a:solidFill>
                </a:rPr>
                <a:t> et al. 2011)</a:t>
              </a:r>
              <a:endParaRPr lang="en-US" sz="1600" dirty="0">
                <a:solidFill>
                  <a:srgbClr val="FFFFFF"/>
                </a:solidFill>
              </a:endParaRPr>
            </a:p>
          </p:txBody>
        </p:sp>
        <p:sp>
          <p:nvSpPr>
            <p:cNvPr id="7" name="TextBox 6"/>
            <p:cNvSpPr txBox="1"/>
            <p:nvPr/>
          </p:nvSpPr>
          <p:spPr>
            <a:xfrm>
              <a:off x="4101720" y="4572000"/>
              <a:ext cx="5320976" cy="330582"/>
            </a:xfrm>
            <a:prstGeom prst="rect">
              <a:avLst/>
            </a:prstGeom>
            <a:noFill/>
          </p:spPr>
          <p:txBody>
            <a:bodyPr wrap="square" rtlCol="0">
              <a:spAutoFit/>
            </a:bodyPr>
            <a:lstStyle/>
            <a:p>
              <a:r>
                <a:rPr lang="en-US" sz="2000" dirty="0" smtClean="0">
                  <a:solidFill>
                    <a:srgbClr val="FFFFFF"/>
                  </a:solidFill>
                </a:rPr>
                <a:t>Every dot is a (supermassive) black hole!</a:t>
              </a:r>
            </a:p>
          </p:txBody>
        </p:sp>
      </p:grpSp>
      <p:sp>
        <p:nvSpPr>
          <p:cNvPr id="10" name="TextBox 9"/>
          <p:cNvSpPr txBox="1"/>
          <p:nvPr/>
        </p:nvSpPr>
        <p:spPr>
          <a:xfrm>
            <a:off x="2133600" y="99536"/>
            <a:ext cx="4787038" cy="738664"/>
          </a:xfrm>
          <a:prstGeom prst="rect">
            <a:avLst/>
          </a:prstGeom>
          <a:noFill/>
        </p:spPr>
        <p:txBody>
          <a:bodyPr wrap="none" rtlCol="0">
            <a:spAutoFit/>
          </a:bodyPr>
          <a:lstStyle/>
          <a:p>
            <a:r>
              <a:rPr lang="en-US" sz="4200" dirty="0" smtClean="0">
                <a:solidFill>
                  <a:srgbClr val="FFFFFF"/>
                </a:solidFill>
              </a:rPr>
              <a:t>Accreting black holes</a:t>
            </a:r>
            <a:endParaRPr lang="en-US" sz="4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75000"/>
          </a:schemeClr>
        </a:solidFill>
        <a:effectLst/>
      </p:bgPr>
    </p:bg>
    <p:spTree>
      <p:nvGrpSpPr>
        <p:cNvPr id="1" name=""/>
        <p:cNvGrpSpPr/>
        <p:nvPr/>
      </p:nvGrpSpPr>
      <p:grpSpPr>
        <a:xfrm>
          <a:off x="0" y="0"/>
          <a:ext cx="0" cy="0"/>
          <a:chOff x="0" y="0"/>
          <a:chExt cx="0" cy="0"/>
        </a:xfrm>
      </p:grpSpPr>
      <p:sp>
        <p:nvSpPr>
          <p:cNvPr id="722946" name="Rectangle 2"/>
          <p:cNvSpPr>
            <a:spLocks noGrp="1" noChangeArrowheads="1"/>
          </p:cNvSpPr>
          <p:nvPr>
            <p:ph type="ctrTitle"/>
          </p:nvPr>
        </p:nvSpPr>
        <p:spPr>
          <a:xfrm>
            <a:off x="140677" y="76199"/>
            <a:ext cx="8862646" cy="990601"/>
          </a:xfrm>
        </p:spPr>
        <p:txBody>
          <a:bodyPr>
            <a:normAutofit/>
          </a:bodyPr>
          <a:lstStyle/>
          <a:p>
            <a:pPr>
              <a:lnSpc>
                <a:spcPct val="100000"/>
              </a:lnSpc>
              <a:buSzPct val="100000"/>
              <a:buFont typeface="Times New Roman" charset="0"/>
              <a:buNone/>
            </a:pPr>
            <a:r>
              <a:rPr lang="en-GB" sz="4000" dirty="0" smtClean="0">
                <a:solidFill>
                  <a:srgbClr val="FFF862"/>
                </a:solidFill>
                <a:latin typeface="Garamond"/>
                <a:cs typeface="Garamond"/>
              </a:rPr>
              <a:t>The </a:t>
            </a:r>
            <a:r>
              <a:rPr lang="en-GB" sz="4000" dirty="0">
                <a:solidFill>
                  <a:srgbClr val="FFF862"/>
                </a:solidFill>
                <a:latin typeface="Garamond"/>
                <a:cs typeface="Garamond"/>
              </a:rPr>
              <a:t>complexity of galactic </a:t>
            </a:r>
            <a:r>
              <a:rPr lang="en-GB" sz="4000" dirty="0" smtClean="0">
                <a:solidFill>
                  <a:srgbClr val="FFF862"/>
                </a:solidFill>
                <a:latin typeface="Garamond"/>
                <a:cs typeface="Garamond"/>
              </a:rPr>
              <a:t>nuclei</a:t>
            </a:r>
            <a:endParaRPr lang="en-GB" sz="4000" dirty="0">
              <a:solidFill>
                <a:srgbClr val="FFF862"/>
              </a:solidFill>
              <a:latin typeface="Garamond"/>
              <a:cs typeface="Garamond"/>
            </a:endParaRPr>
          </a:p>
        </p:txBody>
      </p:sp>
      <p:pic>
        <p:nvPicPr>
          <p:cNvPr id="4" name="Picture 3" descr="agn_up_model.gif"/>
          <p:cNvPicPr>
            <a:picLocks noChangeAspect="1"/>
          </p:cNvPicPr>
          <p:nvPr/>
        </p:nvPicPr>
        <p:blipFill>
          <a:blip r:embed="rId3"/>
          <a:stretch>
            <a:fillRect/>
          </a:stretch>
        </p:blipFill>
        <p:spPr>
          <a:xfrm>
            <a:off x="2305050" y="1219200"/>
            <a:ext cx="4552950" cy="5030532"/>
          </a:xfrm>
          <a:prstGeom prst="rect">
            <a:avLst/>
          </a:prstGeom>
          <a:effectLst>
            <a:softEdge rad="101600"/>
          </a:effectLst>
        </p:spPr>
      </p:pic>
      <p:sp>
        <p:nvSpPr>
          <p:cNvPr id="6" name="TextBox 5"/>
          <p:cNvSpPr txBox="1"/>
          <p:nvPr/>
        </p:nvSpPr>
        <p:spPr>
          <a:xfrm rot="16200000">
            <a:off x="5758023" y="4681379"/>
            <a:ext cx="2600066" cy="400110"/>
          </a:xfrm>
          <a:prstGeom prst="rect">
            <a:avLst/>
          </a:prstGeom>
          <a:noFill/>
        </p:spPr>
        <p:txBody>
          <a:bodyPr wrap="none" rtlCol="0">
            <a:spAutoFit/>
          </a:bodyPr>
          <a:lstStyle/>
          <a:p>
            <a:r>
              <a:rPr lang="en-US" sz="2000" dirty="0" smtClean="0">
                <a:solidFill>
                  <a:schemeClr val="bg1"/>
                </a:solidFill>
                <a:latin typeface="Garamond"/>
                <a:cs typeface="Garamond"/>
              </a:rPr>
              <a:t>Urry and Padovani 1995</a:t>
            </a:r>
            <a:endParaRPr lang="en-US" sz="2000" dirty="0">
              <a:solidFill>
                <a:schemeClr val="bg1"/>
              </a:solidFill>
              <a:latin typeface="Garamond"/>
              <a:cs typeface="Garamond"/>
            </a:endParaRPr>
          </a:p>
        </p:txBody>
      </p:sp>
      <p:pic>
        <p:nvPicPr>
          <p:cNvPr id="7" name="Picture 6" descr="mpe_black.png"/>
          <p:cNvPicPr>
            <a:picLocks noChangeAspect="1"/>
          </p:cNvPicPr>
          <p:nvPr/>
        </p:nvPicPr>
        <p:blipFill>
          <a:blip r:embed="rId4"/>
          <a:stretch>
            <a:fillRect/>
          </a:stretch>
        </p:blipFill>
        <p:spPr>
          <a:xfrm>
            <a:off x="76200" y="6123476"/>
            <a:ext cx="621751" cy="658324"/>
          </a:xfrm>
          <a:prstGeom prst="rect">
            <a:avLst/>
          </a:prstGeom>
          <a:effectLst>
            <a:softEdge rad="1016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81969" name="Picture 49" descr="AGN_galaxy_0"/>
          <p:cNvPicPr>
            <a:picLocks noChangeAspect="1" noChangeArrowheads="1"/>
          </p:cNvPicPr>
          <p:nvPr/>
        </p:nvPicPr>
        <p:blipFill>
          <a:blip r:embed="rId3"/>
          <a:srcRect/>
          <a:stretch>
            <a:fillRect/>
          </a:stretch>
        </p:blipFill>
        <p:spPr bwMode="auto">
          <a:xfrm>
            <a:off x="0" y="609600"/>
            <a:ext cx="9144000" cy="5889625"/>
          </a:xfrm>
          <a:prstGeom prst="rect">
            <a:avLst/>
          </a:prstGeom>
          <a:noFill/>
        </p:spPr>
      </p:pic>
      <p:sp>
        <p:nvSpPr>
          <p:cNvPr id="81963" name="Rectangle 43"/>
          <p:cNvSpPr>
            <a:spLocks noChangeArrowheads="1"/>
          </p:cNvSpPr>
          <p:nvPr/>
        </p:nvSpPr>
        <p:spPr bwMode="auto">
          <a:xfrm>
            <a:off x="0" y="76200"/>
            <a:ext cx="9144000" cy="990600"/>
          </a:xfrm>
          <a:prstGeom prst="rect">
            <a:avLst/>
          </a:prstGeom>
          <a:noFill/>
          <a:ln w="9525">
            <a:noFill/>
            <a:miter lim="800000"/>
            <a:headEnd/>
            <a:tailEnd/>
          </a:ln>
          <a:effectLst/>
        </p:spPr>
        <p:txBody>
          <a:bodyPr lIns="0" tIns="0" rIns="0" bIns="0" anchor="ctr">
            <a:prstTxWarp prst="textNoShape">
              <a:avLst/>
            </a:prstTxWarp>
          </a:bodyPr>
          <a:lstStyle/>
          <a:p>
            <a:pPr algn="ctr" defTabSz="434975">
              <a:spcBef>
                <a:spcPct val="0"/>
              </a:spcBef>
              <a:spcAft>
                <a:spcPct val="0"/>
              </a:spcAft>
              <a:buClrTx/>
              <a:buSzTx/>
              <a:buFontTx/>
              <a:buNone/>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4000" dirty="0" smtClean="0">
                <a:solidFill>
                  <a:srgbClr val="FFF770"/>
                </a:solidFill>
                <a:latin typeface="Garamond"/>
                <a:cs typeface="Garamond"/>
              </a:rPr>
              <a:t>A </a:t>
            </a:r>
            <a:r>
              <a:rPr lang="en-GB" sz="4000" dirty="0">
                <a:solidFill>
                  <a:srgbClr val="FFF770"/>
                </a:solidFill>
                <a:latin typeface="Garamond"/>
                <a:cs typeface="Garamond"/>
              </a:rPr>
              <a:t>logarithmic view of</a:t>
            </a:r>
            <a:r>
              <a:rPr lang="en-GB" sz="4000" dirty="0" smtClean="0">
                <a:solidFill>
                  <a:srgbClr val="FFF770"/>
                </a:solidFill>
                <a:latin typeface="Garamond"/>
                <a:cs typeface="Garamond"/>
              </a:rPr>
              <a:t> an AGN</a:t>
            </a:r>
            <a:endParaRPr lang="en-GB" sz="4000" dirty="0">
              <a:solidFill>
                <a:schemeClr val="tx1"/>
              </a:solidFill>
              <a:latin typeface="Garamond"/>
              <a:cs typeface="Garamond"/>
            </a:endParaRPr>
          </a:p>
        </p:txBody>
      </p:sp>
      <p:sp>
        <p:nvSpPr>
          <p:cNvPr id="81965" name="Text Box 45"/>
          <p:cNvSpPr txBox="1">
            <a:spLocks noChangeArrowheads="1"/>
          </p:cNvSpPr>
          <p:nvPr/>
        </p:nvSpPr>
        <p:spPr bwMode="auto">
          <a:xfrm>
            <a:off x="152400" y="1371600"/>
            <a:ext cx="2133600" cy="1590179"/>
          </a:xfrm>
          <a:prstGeom prst="rect">
            <a:avLst/>
          </a:prstGeom>
          <a:noFill/>
          <a:ln w="9525">
            <a:noFill/>
            <a:miter lim="800000"/>
            <a:headEnd/>
            <a:tailEnd/>
          </a:ln>
          <a:effectLst/>
        </p:spPr>
        <p:txBody>
          <a:bodyPr lIns="0" tIns="0" rIns="0" bIns="0">
            <a:prstTxWarp prst="textNoShape">
              <a:avLst/>
            </a:prstTxWarp>
            <a:spAutoFit/>
          </a:bodyPr>
          <a:lstStyle/>
          <a:p>
            <a:pPr>
              <a:spcAft>
                <a:spcPts val="100"/>
              </a:spcAft>
              <a:buFont typeface="Times" charset="0"/>
              <a:buNone/>
            </a:pPr>
            <a:r>
              <a:rPr lang="en-GB" sz="2000" dirty="0">
                <a:solidFill>
                  <a:srgbClr val="FFF770"/>
                </a:solidFill>
                <a:latin typeface="Garamond"/>
                <a:cs typeface="Garamond"/>
              </a:rPr>
              <a:t>Binding Energies</a:t>
            </a:r>
          </a:p>
          <a:p>
            <a:pPr>
              <a:spcAft>
                <a:spcPts val="100"/>
              </a:spcAft>
              <a:buFont typeface="Times" charset="0"/>
              <a:buNone/>
            </a:pPr>
            <a:r>
              <a:rPr lang="en-GB" sz="2000" dirty="0">
                <a:solidFill>
                  <a:srgbClr val="FFF770"/>
                </a:solidFill>
                <a:latin typeface="Garamond"/>
                <a:cs typeface="Garamond"/>
              </a:rPr>
              <a:t>E</a:t>
            </a:r>
            <a:r>
              <a:rPr lang="en-GB" sz="2000" baseline="-25000" dirty="0">
                <a:solidFill>
                  <a:srgbClr val="FFF770"/>
                </a:solidFill>
                <a:latin typeface="Garamond"/>
                <a:cs typeface="Garamond"/>
              </a:rPr>
              <a:t>b</a:t>
            </a:r>
            <a:r>
              <a:rPr lang="en-GB" sz="1800" baseline="-25000" dirty="0">
                <a:solidFill>
                  <a:srgbClr val="FFF770"/>
                </a:solidFill>
                <a:latin typeface="American Typewriter" charset="0"/>
              </a:rPr>
              <a:t>,</a:t>
            </a:r>
            <a:r>
              <a:rPr lang="en-GB" sz="1800" baseline="-25000" dirty="0">
                <a:solidFill>
                  <a:srgbClr val="FFF770"/>
                </a:solidFill>
                <a:latin typeface="American Typewriter" charset="0"/>
                <a:sym typeface="Wingdings 2" charset="2"/>
              </a:rPr>
              <a:t></a:t>
            </a:r>
            <a:r>
              <a:rPr lang="en-GB" sz="2000" dirty="0">
                <a:solidFill>
                  <a:srgbClr val="FFF770"/>
                </a:solidFill>
                <a:latin typeface="Garamond"/>
                <a:cs typeface="Garamond"/>
              </a:rPr>
              <a:t>≈4 </a:t>
            </a:r>
            <a:r>
              <a:rPr lang="en-GB" sz="2000" dirty="0" err="1">
                <a:solidFill>
                  <a:srgbClr val="FFF770"/>
                </a:solidFill>
                <a:latin typeface="Garamond"/>
                <a:cs typeface="Garamond"/>
                <a:sym typeface="Symbol" charset="2"/>
              </a:rPr>
              <a:t></a:t>
            </a:r>
            <a:r>
              <a:rPr lang="en-GB" sz="2000" dirty="0">
                <a:solidFill>
                  <a:srgbClr val="FFF770"/>
                </a:solidFill>
                <a:latin typeface="Garamond"/>
                <a:cs typeface="Garamond"/>
              </a:rPr>
              <a:t> 10</a:t>
            </a:r>
            <a:r>
              <a:rPr lang="en-GB" sz="2000" baseline="30000" dirty="0">
                <a:solidFill>
                  <a:srgbClr val="FFF770"/>
                </a:solidFill>
                <a:latin typeface="Garamond"/>
                <a:cs typeface="Garamond"/>
              </a:rPr>
              <a:t>48 </a:t>
            </a:r>
            <a:r>
              <a:rPr lang="en-GB" sz="2000" dirty="0">
                <a:solidFill>
                  <a:srgbClr val="FFF770"/>
                </a:solidFill>
                <a:latin typeface="Garamond"/>
                <a:cs typeface="Garamond"/>
              </a:rPr>
              <a:t>ergs</a:t>
            </a:r>
          </a:p>
          <a:p>
            <a:pPr>
              <a:spcAft>
                <a:spcPts val="100"/>
              </a:spcAft>
              <a:buFont typeface="Times" charset="0"/>
              <a:buNone/>
            </a:pPr>
            <a:r>
              <a:rPr lang="en-GB" sz="2000" dirty="0">
                <a:solidFill>
                  <a:srgbClr val="FFF770"/>
                </a:solidFill>
                <a:latin typeface="Garamond"/>
                <a:cs typeface="Garamond"/>
              </a:rPr>
              <a:t>E</a:t>
            </a:r>
            <a:r>
              <a:rPr lang="en-GB" sz="2000" baseline="-25000" dirty="0">
                <a:solidFill>
                  <a:srgbClr val="FFF770"/>
                </a:solidFill>
                <a:latin typeface="Garamond"/>
                <a:cs typeface="Garamond"/>
              </a:rPr>
              <a:t>b,BH,8</a:t>
            </a:r>
            <a:r>
              <a:rPr lang="en-GB" sz="2000" dirty="0">
                <a:solidFill>
                  <a:srgbClr val="FFF770"/>
                </a:solidFill>
                <a:latin typeface="Garamond"/>
                <a:cs typeface="Garamond"/>
              </a:rPr>
              <a:t>≈10</a:t>
            </a:r>
            <a:r>
              <a:rPr lang="en-GB" sz="2000" baseline="30000" dirty="0">
                <a:solidFill>
                  <a:srgbClr val="FFF770"/>
                </a:solidFill>
                <a:latin typeface="Garamond"/>
                <a:cs typeface="Garamond"/>
              </a:rPr>
              <a:t>61 </a:t>
            </a:r>
            <a:r>
              <a:rPr lang="en-GB" sz="2000" dirty="0">
                <a:solidFill>
                  <a:srgbClr val="FFF770"/>
                </a:solidFill>
                <a:latin typeface="Garamond"/>
                <a:cs typeface="Garamond"/>
              </a:rPr>
              <a:t>ergs</a:t>
            </a:r>
          </a:p>
          <a:p>
            <a:pPr>
              <a:spcAft>
                <a:spcPts val="100"/>
              </a:spcAft>
              <a:buFont typeface="Times" charset="0"/>
              <a:buNone/>
            </a:pPr>
            <a:r>
              <a:rPr lang="en-GB" sz="2000" dirty="0">
                <a:solidFill>
                  <a:srgbClr val="FFF770"/>
                </a:solidFill>
                <a:latin typeface="Garamond"/>
                <a:cs typeface="Garamond"/>
              </a:rPr>
              <a:t>E</a:t>
            </a:r>
            <a:r>
              <a:rPr lang="en-GB" sz="2000" baseline="-25000" dirty="0">
                <a:solidFill>
                  <a:srgbClr val="FFF770"/>
                </a:solidFill>
                <a:latin typeface="Garamond"/>
                <a:cs typeface="Garamond"/>
              </a:rPr>
              <a:t>b,gal,11</a:t>
            </a:r>
            <a:r>
              <a:rPr lang="en-GB" sz="2000" dirty="0">
                <a:solidFill>
                  <a:srgbClr val="FFF770"/>
                </a:solidFill>
                <a:latin typeface="Garamond"/>
                <a:cs typeface="Garamond"/>
              </a:rPr>
              <a:t>≈10</a:t>
            </a:r>
            <a:r>
              <a:rPr lang="en-GB" sz="2000" baseline="30000" dirty="0">
                <a:solidFill>
                  <a:srgbClr val="FFF770"/>
                </a:solidFill>
                <a:latin typeface="Garamond"/>
                <a:cs typeface="Garamond"/>
              </a:rPr>
              <a:t>59 </a:t>
            </a:r>
            <a:r>
              <a:rPr lang="en-GB" sz="2000" dirty="0">
                <a:solidFill>
                  <a:srgbClr val="FFF770"/>
                </a:solidFill>
                <a:latin typeface="Garamond"/>
                <a:cs typeface="Garamond"/>
              </a:rPr>
              <a:t>ergs</a:t>
            </a:r>
          </a:p>
          <a:p>
            <a:pPr>
              <a:spcAft>
                <a:spcPts val="100"/>
              </a:spcAft>
              <a:buFont typeface="Times" charset="0"/>
              <a:buNone/>
            </a:pPr>
            <a:r>
              <a:rPr lang="en-GB" sz="2000" dirty="0">
                <a:solidFill>
                  <a:srgbClr val="FFF770"/>
                </a:solidFill>
                <a:latin typeface="Garamond"/>
                <a:cs typeface="Garamond"/>
              </a:rPr>
              <a:t>E</a:t>
            </a:r>
            <a:r>
              <a:rPr lang="en-GB" sz="2000" baseline="-25000" dirty="0">
                <a:solidFill>
                  <a:srgbClr val="FFF770"/>
                </a:solidFill>
                <a:latin typeface="Garamond"/>
                <a:cs typeface="Garamond"/>
              </a:rPr>
              <a:t>b,Coma</a:t>
            </a:r>
            <a:r>
              <a:rPr lang="en-GB" sz="2000" dirty="0">
                <a:solidFill>
                  <a:srgbClr val="FFF770"/>
                </a:solidFill>
                <a:latin typeface="Garamond"/>
                <a:cs typeface="Garamond"/>
              </a:rPr>
              <a:t>≈10</a:t>
            </a:r>
            <a:r>
              <a:rPr lang="en-GB" sz="2000" baseline="30000" dirty="0">
                <a:solidFill>
                  <a:srgbClr val="FFF770"/>
                </a:solidFill>
                <a:latin typeface="Garamond"/>
                <a:cs typeface="Garamond"/>
              </a:rPr>
              <a:t>64 </a:t>
            </a:r>
            <a:r>
              <a:rPr lang="en-GB" sz="2000" dirty="0">
                <a:solidFill>
                  <a:srgbClr val="FFF770"/>
                </a:solidFill>
                <a:latin typeface="Garamond"/>
                <a:cs typeface="Garamond"/>
              </a:rPr>
              <a:t>ergs</a:t>
            </a:r>
          </a:p>
        </p:txBody>
      </p:sp>
      <p:sp>
        <p:nvSpPr>
          <p:cNvPr id="81972" name="Rectangle 52"/>
          <p:cNvSpPr>
            <a:spLocks noChangeArrowheads="1"/>
          </p:cNvSpPr>
          <p:nvPr/>
        </p:nvSpPr>
        <p:spPr bwMode="auto">
          <a:xfrm>
            <a:off x="324842" y="5638800"/>
            <a:ext cx="3180358" cy="307777"/>
          </a:xfrm>
          <a:prstGeom prst="rect">
            <a:avLst/>
          </a:prstGeom>
          <a:noFill/>
          <a:ln w="9525">
            <a:noFill/>
            <a:miter lim="800000"/>
            <a:headEnd/>
            <a:tailEnd/>
          </a:ln>
          <a:effectLst/>
        </p:spPr>
        <p:txBody>
          <a:bodyPr wrap="none" lIns="0" tIns="0" rIns="0" bIns="0">
            <a:prstTxWarp prst="textNoShape">
              <a:avLst/>
            </a:prstTxWarp>
            <a:spAutoFit/>
          </a:bodyPr>
          <a:lstStyle/>
          <a:p>
            <a:pPr eaLnBrk="0" hangingPunct="0">
              <a:spcBef>
                <a:spcPct val="0"/>
              </a:spcBef>
              <a:spcAft>
                <a:spcPct val="0"/>
              </a:spcAft>
              <a:buClrTx/>
              <a:buSzTx/>
              <a:buFontTx/>
              <a:buNone/>
            </a:pPr>
            <a:r>
              <a:rPr lang="en-US" sz="2000" dirty="0">
                <a:solidFill>
                  <a:srgbClr val="FFF770"/>
                </a:solidFill>
                <a:latin typeface="Garamond"/>
                <a:cs typeface="Garamond"/>
              </a:rPr>
              <a:t>A. Merloni, ESO graphics, 2010</a:t>
            </a:r>
          </a:p>
        </p:txBody>
      </p:sp>
      <p:pic>
        <p:nvPicPr>
          <p:cNvPr id="8" name="Picture 7" descr="mpe_black.png"/>
          <p:cNvPicPr>
            <a:picLocks noChangeAspect="1"/>
          </p:cNvPicPr>
          <p:nvPr/>
        </p:nvPicPr>
        <p:blipFill>
          <a:blip r:embed="rId4"/>
          <a:stretch>
            <a:fillRect/>
          </a:stretch>
        </p:blipFill>
        <p:spPr>
          <a:xfrm>
            <a:off x="76200" y="6123476"/>
            <a:ext cx="621751" cy="658324"/>
          </a:xfrm>
          <a:prstGeom prst="rect">
            <a:avLst/>
          </a:prstGeom>
          <a:effectLst>
            <a:softEdge rad="127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52670"/>
            <a:ext cx="9144000" cy="5824330"/>
          </a:xfrm>
          <a:prstGeom prst="rect">
            <a:avLst/>
          </a:prstGeom>
        </p:spPr>
      </p:pic>
      <p:sp>
        <p:nvSpPr>
          <p:cNvPr id="2" name="Title 1"/>
          <p:cNvSpPr>
            <a:spLocks noGrp="1"/>
          </p:cNvSpPr>
          <p:nvPr>
            <p:ph type="title"/>
          </p:nvPr>
        </p:nvSpPr>
        <p:spPr>
          <a:xfrm>
            <a:off x="457200" y="0"/>
            <a:ext cx="8229600" cy="792162"/>
          </a:xfrm>
        </p:spPr>
        <p:txBody>
          <a:bodyPr>
            <a:normAutofit/>
          </a:bodyPr>
          <a:lstStyle/>
          <a:p>
            <a:r>
              <a:rPr lang="en-US" sz="3600" u="sng" dirty="0" smtClean="0">
                <a:latin typeface="Georgia"/>
                <a:cs typeface="Georgia"/>
              </a:rPr>
              <a:t>Reverberation mapping</a:t>
            </a:r>
            <a:endParaRPr lang="en-US" sz="3600" u="sng" dirty="0">
              <a:latin typeface="Georgia"/>
              <a:cs typeface="Georgia"/>
            </a:endParaRPr>
          </a:p>
        </p:txBody>
      </p:sp>
      <p:sp>
        <p:nvSpPr>
          <p:cNvPr id="4" name="TextBox 3"/>
          <p:cNvSpPr txBox="1"/>
          <p:nvPr/>
        </p:nvSpPr>
        <p:spPr>
          <a:xfrm>
            <a:off x="228600" y="6096000"/>
            <a:ext cx="2330123" cy="369332"/>
          </a:xfrm>
          <a:prstGeom prst="rect">
            <a:avLst/>
          </a:prstGeom>
          <a:noFill/>
        </p:spPr>
        <p:txBody>
          <a:bodyPr wrap="none" rtlCol="0">
            <a:spAutoFit/>
          </a:bodyPr>
          <a:lstStyle/>
          <a:p>
            <a:r>
              <a:rPr lang="en-US" dirty="0" smtClean="0"/>
              <a:t>Courtesy of A. Marconi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r>
              <a:rPr lang="en-US" b="1" dirty="0" smtClean="0"/>
              <a:t>Monday:</a:t>
            </a:r>
          </a:p>
          <a:p>
            <a:pPr lvl="1"/>
            <a:r>
              <a:rPr lang="en-US" dirty="0" smtClean="0"/>
              <a:t>Observational evidence of Supermassive Black Holes</a:t>
            </a:r>
          </a:p>
          <a:p>
            <a:pPr lvl="1"/>
            <a:r>
              <a:rPr lang="en-US" dirty="0" smtClean="0"/>
              <a:t> AGN surveys</a:t>
            </a:r>
          </a:p>
          <a:p>
            <a:r>
              <a:rPr lang="en-US" dirty="0" smtClean="0">
                <a:solidFill>
                  <a:srgbClr val="A6A6A6"/>
                </a:solidFill>
              </a:rPr>
              <a:t>Tuesday: </a:t>
            </a:r>
          </a:p>
          <a:p>
            <a:pPr lvl="1"/>
            <a:r>
              <a:rPr lang="en-US" dirty="0" smtClean="0">
                <a:solidFill>
                  <a:srgbClr val="A6A6A6"/>
                </a:solidFill>
              </a:rPr>
              <a:t>The evolution of SMBH mass function and spin distributions</a:t>
            </a:r>
          </a:p>
          <a:p>
            <a:pPr lvl="1"/>
            <a:r>
              <a:rPr lang="en-US" dirty="0" smtClean="0">
                <a:solidFill>
                  <a:srgbClr val="A6A6A6"/>
                </a:solidFill>
              </a:rPr>
              <a:t>The first black holes</a:t>
            </a:r>
          </a:p>
          <a:p>
            <a:r>
              <a:rPr lang="en-US" dirty="0" smtClean="0">
                <a:solidFill>
                  <a:srgbClr val="A6A6A6"/>
                </a:solidFill>
              </a:rPr>
              <a:t>Thursday:</a:t>
            </a:r>
            <a:r>
              <a:rPr lang="en-US" dirty="0" smtClean="0">
                <a:solidFill>
                  <a:srgbClr val="A6A6A6"/>
                </a:solidFill>
              </a:rPr>
              <a:t> </a:t>
            </a:r>
          </a:p>
          <a:p>
            <a:pPr lvl="1"/>
            <a:r>
              <a:rPr lang="en-US" dirty="0" smtClean="0">
                <a:solidFill>
                  <a:srgbClr val="A6A6A6"/>
                </a:solidFill>
              </a:rPr>
              <a:t>Accretion </a:t>
            </a:r>
            <a:r>
              <a:rPr lang="en-US" dirty="0" smtClean="0">
                <a:solidFill>
                  <a:srgbClr val="A6A6A6"/>
                </a:solidFill>
              </a:rPr>
              <a:t>in a cosmological context: AGN feedback models</a:t>
            </a:r>
          </a:p>
          <a:p>
            <a:pPr lvl="1"/>
            <a:r>
              <a:rPr lang="en-US" dirty="0" smtClean="0">
                <a:solidFill>
                  <a:srgbClr val="A6A6A6"/>
                </a:solidFill>
              </a:rPr>
              <a:t>The fundamental plane of active </a:t>
            </a:r>
            <a:r>
              <a:rPr lang="en-US" smtClean="0">
                <a:solidFill>
                  <a:srgbClr val="A6A6A6"/>
                </a:solidFill>
              </a:rPr>
              <a:t>black </a:t>
            </a:r>
            <a:r>
              <a:rPr lang="en-US" smtClean="0">
                <a:solidFill>
                  <a:srgbClr val="A6A6A6"/>
                </a:solidFill>
              </a:rPr>
              <a:t>holes</a:t>
            </a:r>
          </a:p>
          <a:p>
            <a:r>
              <a:rPr lang="en-US" dirty="0" smtClean="0">
                <a:solidFill>
                  <a:srgbClr val="A6A6A6"/>
                </a:solidFill>
              </a:rPr>
              <a:t>Friday: </a:t>
            </a:r>
          </a:p>
          <a:p>
            <a:pPr lvl="1"/>
            <a:r>
              <a:rPr lang="en-US" dirty="0" smtClean="0">
                <a:solidFill>
                  <a:srgbClr val="A6A6A6"/>
                </a:solidFill>
              </a:rPr>
              <a:t>AGN-galaxy co-evolution: theoretical issues and observational evidences</a:t>
            </a:r>
          </a:p>
          <a:p>
            <a:pPr lvl="1"/>
            <a:r>
              <a:rPr lang="en-US" dirty="0" smtClean="0">
                <a:solidFill>
                  <a:srgbClr val="A6A6A6"/>
                </a:solidFill>
              </a:rPr>
              <a:t>Shedding light onto AGN/galaxy evolution issues with next-generation   of multi-wavelength facilities</a:t>
            </a:r>
            <a:endParaRPr lang="en-US" dirty="0">
              <a:solidFill>
                <a:srgbClr val="A6A6A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868362"/>
          </a:xfrm>
        </p:spPr>
        <p:txBody>
          <a:bodyPr>
            <a:normAutofit/>
          </a:bodyPr>
          <a:lstStyle/>
          <a:p>
            <a:r>
              <a:rPr lang="en-US" sz="3600" u="sng" dirty="0" smtClean="0">
                <a:latin typeface="Georgia"/>
                <a:cs typeface="Georgia"/>
              </a:rPr>
              <a:t>“Virial” masses</a:t>
            </a:r>
            <a:endParaRPr lang="en-US" sz="3600" u="sng" dirty="0">
              <a:latin typeface="Georgia"/>
              <a:cs typeface="Georgia"/>
            </a:endParaRPr>
          </a:p>
        </p:txBody>
      </p:sp>
      <p:pic>
        <p:nvPicPr>
          <p:cNvPr id="3" name="Picture 2"/>
          <p:cNvPicPr>
            <a:picLocks noChangeAspect="1"/>
          </p:cNvPicPr>
          <p:nvPr/>
        </p:nvPicPr>
        <p:blipFill>
          <a:blip r:embed="rId2"/>
          <a:stretch>
            <a:fillRect/>
          </a:stretch>
        </p:blipFill>
        <p:spPr>
          <a:xfrm>
            <a:off x="0" y="762000"/>
            <a:ext cx="9144000" cy="5531922"/>
          </a:xfrm>
          <a:prstGeom prst="rect">
            <a:avLst/>
          </a:prstGeom>
        </p:spPr>
      </p:pic>
      <p:sp>
        <p:nvSpPr>
          <p:cNvPr id="4" name="TextBox 3"/>
          <p:cNvSpPr txBox="1"/>
          <p:nvPr/>
        </p:nvSpPr>
        <p:spPr>
          <a:xfrm>
            <a:off x="228600" y="6096000"/>
            <a:ext cx="2330123" cy="369332"/>
          </a:xfrm>
          <a:prstGeom prst="rect">
            <a:avLst/>
          </a:prstGeom>
          <a:noFill/>
        </p:spPr>
        <p:txBody>
          <a:bodyPr wrap="none" rtlCol="0">
            <a:spAutoFit/>
          </a:bodyPr>
          <a:lstStyle/>
          <a:p>
            <a:r>
              <a:rPr lang="en-US" dirty="0" smtClean="0"/>
              <a:t>Courtesy of A. Marconi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r>
              <a:rPr lang="en-US" sz="3600" u="sng" dirty="0" smtClean="0">
                <a:latin typeface="Georgia"/>
                <a:cs typeface="Georgia"/>
              </a:rPr>
              <a:t>“Radius-luminosity” relation</a:t>
            </a:r>
            <a:endParaRPr lang="en-US" sz="3600" u="sng" dirty="0">
              <a:latin typeface="Georgia"/>
              <a:cs typeface="Georgia"/>
            </a:endParaRPr>
          </a:p>
        </p:txBody>
      </p:sp>
      <p:pic>
        <p:nvPicPr>
          <p:cNvPr id="3" name="Picture 2"/>
          <p:cNvPicPr>
            <a:picLocks noChangeAspect="1"/>
          </p:cNvPicPr>
          <p:nvPr/>
        </p:nvPicPr>
        <p:blipFill>
          <a:blip r:embed="rId2"/>
          <a:stretch>
            <a:fillRect/>
          </a:stretch>
        </p:blipFill>
        <p:spPr>
          <a:xfrm>
            <a:off x="171450" y="875597"/>
            <a:ext cx="8896350" cy="552520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85800"/>
            <a:ext cx="9144000" cy="5898078"/>
          </a:xfrm>
          <a:prstGeom prst="rect">
            <a:avLst/>
          </a:prstGeom>
        </p:spPr>
      </p:pic>
      <p:sp>
        <p:nvSpPr>
          <p:cNvPr id="2" name="Title 1"/>
          <p:cNvSpPr>
            <a:spLocks noGrp="1"/>
          </p:cNvSpPr>
          <p:nvPr>
            <p:ph type="title"/>
          </p:nvPr>
        </p:nvSpPr>
        <p:spPr>
          <a:xfrm>
            <a:off x="228600" y="76200"/>
            <a:ext cx="8686800" cy="868362"/>
          </a:xfrm>
        </p:spPr>
        <p:txBody>
          <a:bodyPr>
            <a:noAutofit/>
          </a:bodyPr>
          <a:lstStyle/>
          <a:p>
            <a:r>
              <a:rPr lang="en-US" sz="3600" u="sng" dirty="0" smtClean="0">
                <a:latin typeface="Georgia"/>
                <a:cs typeface="Georgia"/>
              </a:rPr>
              <a:t>The BH mass ladder [Peterson, Marconi]</a:t>
            </a:r>
            <a:endParaRPr lang="en-US" sz="3600" u="sng" dirty="0">
              <a:latin typeface="Georgia"/>
              <a:cs typeface="Georgia"/>
            </a:endParaRPr>
          </a:p>
        </p:txBody>
      </p:sp>
      <p:sp>
        <p:nvSpPr>
          <p:cNvPr id="4" name="TextBox 3"/>
          <p:cNvSpPr txBox="1"/>
          <p:nvPr/>
        </p:nvSpPr>
        <p:spPr>
          <a:xfrm>
            <a:off x="336877" y="6096000"/>
            <a:ext cx="2330123" cy="369332"/>
          </a:xfrm>
          <a:prstGeom prst="rect">
            <a:avLst/>
          </a:prstGeom>
          <a:noFill/>
        </p:spPr>
        <p:txBody>
          <a:bodyPr wrap="none" rtlCol="0">
            <a:spAutoFit/>
          </a:bodyPr>
          <a:lstStyle/>
          <a:p>
            <a:r>
              <a:rPr lang="en-US" dirty="0" smtClean="0"/>
              <a:t>Courtesy of A. Marconi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725004" name="Picture 1036" descr="gultekin_f1_invert"/>
          <p:cNvPicPr>
            <a:picLocks noChangeAspect="1" noChangeArrowheads="1"/>
          </p:cNvPicPr>
          <p:nvPr/>
        </p:nvPicPr>
        <p:blipFill>
          <a:blip r:embed="rId3"/>
          <a:srcRect/>
          <a:stretch>
            <a:fillRect/>
          </a:stretch>
        </p:blipFill>
        <p:spPr bwMode="auto">
          <a:xfrm>
            <a:off x="0" y="838200"/>
            <a:ext cx="4784481" cy="5183188"/>
          </a:xfrm>
          <a:prstGeom prst="rect">
            <a:avLst/>
          </a:prstGeom>
          <a:noFill/>
        </p:spPr>
      </p:pic>
      <p:sp>
        <p:nvSpPr>
          <p:cNvPr id="724994" name="Rectangle 1026"/>
          <p:cNvSpPr>
            <a:spLocks noGrp="1" noChangeArrowheads="1"/>
          </p:cNvSpPr>
          <p:nvPr>
            <p:ph type="title"/>
          </p:nvPr>
        </p:nvSpPr>
        <p:spPr>
          <a:xfrm>
            <a:off x="381000" y="76200"/>
            <a:ext cx="8493369" cy="762000"/>
          </a:xfrm>
          <a:ln/>
        </p:spPr>
        <p:txBody>
          <a:bodyPr>
            <a:noAutofit/>
          </a:bodyPr>
          <a:lstStyle/>
          <a:p>
            <a:pPr algn="l">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r>
              <a:rPr lang="en-GB" sz="3600" u="sng" dirty="0">
                <a:solidFill>
                  <a:srgbClr val="FFFF66"/>
                </a:solidFill>
                <a:latin typeface="Georgia"/>
                <a:cs typeface="Georgia"/>
              </a:rPr>
              <a:t> Every galaxy hosts a nuclear Black Hole</a:t>
            </a:r>
            <a:endParaRPr lang="en-GB" sz="3600" b="1" u="sng" dirty="0">
              <a:solidFill>
                <a:srgbClr val="FFFF00"/>
              </a:solidFill>
              <a:effectLst>
                <a:outerShdw blurRad="38100" dist="38100" dir="2700000" algn="tl">
                  <a:srgbClr val="FFFFFF"/>
                </a:outerShdw>
              </a:effectLst>
              <a:latin typeface="Georgia"/>
              <a:cs typeface="Georgia"/>
            </a:endParaRPr>
          </a:p>
        </p:txBody>
      </p:sp>
      <p:sp>
        <p:nvSpPr>
          <p:cNvPr id="724995" name="AutoShape 1027"/>
          <p:cNvSpPr>
            <a:spLocks noChangeArrowheads="1"/>
          </p:cNvSpPr>
          <p:nvPr/>
        </p:nvSpPr>
        <p:spPr bwMode="auto">
          <a:xfrm>
            <a:off x="1188428" y="5157789"/>
            <a:ext cx="0" cy="1340264"/>
          </a:xfrm>
          <a:prstGeom prst="roundRect">
            <a:avLst>
              <a:gd name="adj" fmla="val 111"/>
            </a:avLst>
          </a:prstGeom>
          <a:noFill/>
          <a:ln w="9525">
            <a:noFill/>
            <a:round/>
            <a:headEnd/>
            <a:tailEnd/>
          </a:ln>
        </p:spPr>
        <p:txBody>
          <a:bodyPr wrap="none" lIns="0" tIns="0" rIns="0" bIns="0">
            <a:prstTxWarp prst="textNoShape">
              <a:avLst/>
            </a:prstTxWarp>
            <a:spAutoFit/>
          </a:bodyPr>
          <a:lstStyle/>
          <a:p>
            <a:pPr algn="ctr" defTabSz="868363" eaLnBrk="1">
              <a:lnSpc>
                <a:spcPct val="93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00FF00"/>
              </a:solidFill>
              <a:latin typeface="Arial" charset="0"/>
            </a:endParaRPr>
          </a:p>
          <a:p>
            <a:pPr algn="ctr" defTabSz="868363" eaLnBrk="1">
              <a:lnSpc>
                <a:spcPct val="93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r>
              <a:rPr lang="en-GB" sz="2300">
                <a:solidFill>
                  <a:srgbClr val="9966CC"/>
                </a:solidFill>
                <a:latin typeface="Arial" charset="0"/>
              </a:rPr>
              <a:t> </a:t>
            </a:r>
          </a:p>
          <a:p>
            <a:pPr algn="ctr" defTabSz="868363" eaLnBrk="1">
              <a:lnSpc>
                <a:spcPct val="96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FFFF00"/>
              </a:solidFill>
              <a:latin typeface="Arial" charset="0"/>
            </a:endParaRPr>
          </a:p>
          <a:p>
            <a:pPr algn="ctr" defTabSz="868363" eaLnBrk="1">
              <a:lnSpc>
                <a:spcPct val="96000"/>
              </a:lnSpc>
              <a:buClr>
                <a:srgbClr val="000000"/>
              </a:buClr>
              <a:buSzPct val="45000"/>
              <a:buFont typeface="StarSymbol" charset="0"/>
              <a:buNone/>
              <a:tabLst>
                <a:tab pos="0" algn="l"/>
                <a:tab pos="434975" algn="l"/>
                <a:tab pos="868363" algn="l"/>
                <a:tab pos="1303338" algn="l"/>
                <a:tab pos="1738313" algn="l"/>
                <a:tab pos="2171700" algn="l"/>
                <a:tab pos="2606675" algn="l"/>
                <a:tab pos="3041650" algn="l"/>
                <a:tab pos="3475038" algn="l"/>
                <a:tab pos="3910013" algn="l"/>
                <a:tab pos="4344988" algn="l"/>
                <a:tab pos="4779963" algn="l"/>
                <a:tab pos="5213350" algn="l"/>
                <a:tab pos="5648325" algn="l"/>
                <a:tab pos="6083300" algn="l"/>
                <a:tab pos="6516688" algn="l"/>
                <a:tab pos="6951663" algn="l"/>
                <a:tab pos="7386638" algn="l"/>
                <a:tab pos="7820025" algn="l"/>
                <a:tab pos="8255000" algn="l"/>
                <a:tab pos="8689975" algn="l"/>
              </a:tabLst>
            </a:pPr>
            <a:endParaRPr lang="en-GB" sz="2300">
              <a:solidFill>
                <a:srgbClr val="FFFF00"/>
              </a:solidFill>
              <a:latin typeface="Arial" charset="0"/>
            </a:endParaRPr>
          </a:p>
        </p:txBody>
      </p:sp>
      <p:sp>
        <p:nvSpPr>
          <p:cNvPr id="724996" name="Rectangle 1028"/>
          <p:cNvSpPr>
            <a:spLocks noChangeArrowheads="1"/>
          </p:cNvSpPr>
          <p:nvPr/>
        </p:nvSpPr>
        <p:spPr bwMode="auto">
          <a:xfrm>
            <a:off x="281354" y="1387475"/>
            <a:ext cx="8207620" cy="820968"/>
          </a:xfrm>
          <a:prstGeom prst="rect">
            <a:avLst/>
          </a:prstGeom>
          <a:noFill/>
          <a:ln w="9525">
            <a:noFill/>
            <a:miter lim="800000"/>
            <a:headEnd/>
            <a:tailEnd/>
          </a:ln>
          <a:effectLst/>
        </p:spPr>
        <p:txBody>
          <a:bodyPr lIns="0" tIns="0" rIns="0" bIns="0" anchor="ctr">
            <a:prstTxWarp prst="textNoShape">
              <a:avLst/>
            </a:prstTxWarp>
            <a:spAutoFit/>
          </a:bodyPr>
          <a:lstStyle/>
          <a:p>
            <a:pPr eaLnBrk="1">
              <a:lnSpc>
                <a:spcPct val="93000"/>
              </a:lnSpc>
              <a:buClr>
                <a:srgbClr val="000000"/>
              </a:buClr>
              <a:buSzPct val="45000"/>
              <a:buFont typeface="StarSymbol" charset="0"/>
              <a:buNone/>
            </a:pPr>
            <a:endParaRPr lang="en-US" sz="2800">
              <a:solidFill>
                <a:schemeClr val="folHlink"/>
              </a:solidFill>
            </a:endParaRPr>
          </a:p>
          <a:p>
            <a:pPr algn="ctr" eaLnBrk="1">
              <a:lnSpc>
                <a:spcPct val="93000"/>
              </a:lnSpc>
              <a:buClr>
                <a:srgbClr val="000000"/>
              </a:buClr>
              <a:buSzPct val="45000"/>
              <a:buFont typeface="StarSymbol" charset="0"/>
              <a:buNone/>
            </a:pPr>
            <a:endParaRPr lang="en-US" sz="2900" u="sng">
              <a:solidFill>
                <a:srgbClr val="FFFF99"/>
              </a:solidFill>
            </a:endParaRPr>
          </a:p>
        </p:txBody>
      </p:sp>
      <p:pic>
        <p:nvPicPr>
          <p:cNvPr id="724998" name="Picture 1030" descr="shankar07fig9"/>
          <p:cNvPicPr>
            <a:picLocks noChangeAspect="1" noChangeArrowheads="1"/>
          </p:cNvPicPr>
          <p:nvPr/>
        </p:nvPicPr>
        <p:blipFill>
          <a:blip r:embed="rId4"/>
          <a:srcRect/>
          <a:stretch>
            <a:fillRect/>
          </a:stretch>
        </p:blipFill>
        <p:spPr bwMode="auto">
          <a:xfrm>
            <a:off x="4853354" y="1143000"/>
            <a:ext cx="4290646" cy="4319588"/>
          </a:xfrm>
          <a:prstGeom prst="rect">
            <a:avLst/>
          </a:prstGeom>
          <a:noFill/>
        </p:spPr>
      </p:pic>
      <p:sp>
        <p:nvSpPr>
          <p:cNvPr id="724999" name="Rectangle 1031"/>
          <p:cNvSpPr>
            <a:spLocks noChangeArrowheads="1"/>
          </p:cNvSpPr>
          <p:nvPr/>
        </p:nvSpPr>
        <p:spPr bwMode="auto">
          <a:xfrm>
            <a:off x="7162800" y="5638801"/>
            <a:ext cx="1887862" cy="292388"/>
          </a:xfrm>
          <a:prstGeom prst="rect">
            <a:avLst/>
          </a:prstGeom>
          <a:noFill/>
          <a:ln w="9525">
            <a:noFill/>
            <a:miter lim="800000"/>
            <a:headEnd/>
            <a:tailEnd/>
          </a:ln>
          <a:effectLst/>
        </p:spPr>
        <p:txBody>
          <a:bodyPr wrap="none" lIns="0" tIns="0" rIns="0" bIns="0" anchor="ctr">
            <a:prstTxWarp prst="textNoShape">
              <a:avLst/>
            </a:prstTxWarp>
            <a:spAutoFit/>
          </a:bodyPr>
          <a:lstStyle/>
          <a:p>
            <a:pPr algn="ctr"/>
            <a:r>
              <a:rPr lang="en-US" sz="1900" dirty="0">
                <a:solidFill>
                  <a:srgbClr val="FFCC66"/>
                </a:solidFill>
              </a:rPr>
              <a:t>Shankar et al. 2007</a:t>
            </a:r>
          </a:p>
        </p:txBody>
      </p:sp>
      <p:sp>
        <p:nvSpPr>
          <p:cNvPr id="725001" name="Rectangle 1033"/>
          <p:cNvSpPr>
            <a:spLocks noChangeArrowheads="1"/>
          </p:cNvSpPr>
          <p:nvPr/>
        </p:nvSpPr>
        <p:spPr bwMode="auto">
          <a:xfrm>
            <a:off x="2672862" y="5045076"/>
            <a:ext cx="1927480" cy="292388"/>
          </a:xfrm>
          <a:prstGeom prst="rect">
            <a:avLst/>
          </a:prstGeom>
          <a:noFill/>
          <a:ln w="9525">
            <a:noFill/>
            <a:miter lim="800000"/>
            <a:headEnd/>
            <a:tailEnd/>
          </a:ln>
          <a:effectLst/>
        </p:spPr>
        <p:txBody>
          <a:bodyPr wrap="none" lIns="0" tIns="0" rIns="0" bIns="0" anchor="ctr">
            <a:prstTxWarp prst="textNoShape">
              <a:avLst/>
            </a:prstTxWarp>
            <a:spAutoFit/>
          </a:bodyPr>
          <a:lstStyle/>
          <a:p>
            <a:pPr algn="ctr"/>
            <a:r>
              <a:rPr lang="en-US" sz="1900">
                <a:solidFill>
                  <a:srgbClr val="FFCC66"/>
                </a:solidFill>
              </a:rPr>
              <a:t>Gultekin et al. 2009</a:t>
            </a:r>
          </a:p>
        </p:txBody>
      </p:sp>
      <p:sp>
        <p:nvSpPr>
          <p:cNvPr id="725002" name="Line 1034"/>
          <p:cNvSpPr>
            <a:spLocks noChangeShapeType="1"/>
          </p:cNvSpPr>
          <p:nvPr/>
        </p:nvSpPr>
        <p:spPr bwMode="auto">
          <a:xfrm>
            <a:off x="4431323" y="4724400"/>
            <a:ext cx="633046" cy="0"/>
          </a:xfrm>
          <a:prstGeom prst="line">
            <a:avLst/>
          </a:prstGeom>
          <a:noFill/>
          <a:ln w="63500">
            <a:solidFill>
              <a:srgbClr val="FF0000"/>
            </a:solidFill>
            <a:round/>
            <a:headEnd/>
            <a:tailEnd type="triangle" w="med" len="med"/>
          </a:ln>
          <a:effectLst/>
        </p:spPr>
        <p:txBody>
          <a:bodyPr wrap="none" lIns="0" tIns="0" rIns="0" bIns="0" anchor="ctr">
            <a:prstTxWarp prst="textNoShape">
              <a:avLst/>
            </a:prstTxWarp>
          </a:bodyPr>
          <a:lstStyle/>
          <a:p>
            <a:endParaRPr lang="en-US"/>
          </a:p>
        </p:txBody>
      </p:sp>
      <p:sp>
        <p:nvSpPr>
          <p:cNvPr id="725003" name="Rectangle 1035"/>
          <p:cNvSpPr>
            <a:spLocks noChangeArrowheads="1"/>
          </p:cNvSpPr>
          <p:nvPr/>
        </p:nvSpPr>
        <p:spPr bwMode="auto">
          <a:xfrm>
            <a:off x="492369" y="6019800"/>
            <a:ext cx="8159262" cy="347788"/>
          </a:xfrm>
          <a:prstGeom prst="rect">
            <a:avLst/>
          </a:prstGeom>
          <a:noFill/>
          <a:ln w="9525">
            <a:noFill/>
            <a:miter lim="800000"/>
            <a:headEnd/>
            <a:tailEnd/>
          </a:ln>
          <a:effectLst/>
        </p:spPr>
        <p:txBody>
          <a:bodyPr lIns="0" tIns="0" rIns="0" bIns="0" anchor="ctr">
            <a:prstTxWarp prst="textNoShape">
              <a:avLst/>
            </a:prstTxWarp>
            <a:spAutoFit/>
          </a:bodyPr>
          <a:lstStyle/>
          <a:p>
            <a:pPr eaLnBrk="1">
              <a:lnSpc>
                <a:spcPct val="93000"/>
              </a:lnSpc>
              <a:buClr>
                <a:srgbClr val="000000"/>
              </a:buClr>
              <a:buSzPct val="45000"/>
              <a:buFont typeface="StarSymbol" charset="0"/>
              <a:buNone/>
            </a:pPr>
            <a:r>
              <a:rPr lang="en-US" sz="2400" dirty="0" err="1">
                <a:solidFill>
                  <a:schemeClr val="bg1"/>
                </a:solidFill>
              </a:rPr>
              <a:t>n</a:t>
            </a:r>
            <a:r>
              <a:rPr lang="en-US" sz="2400" baseline="-25000" dirty="0" err="1">
                <a:solidFill>
                  <a:schemeClr val="bg1"/>
                </a:solidFill>
              </a:rPr>
              <a:t>SMBH</a:t>
            </a:r>
            <a:r>
              <a:rPr lang="en-US" sz="2400" dirty="0" err="1">
                <a:solidFill>
                  <a:schemeClr val="bg1"/>
                </a:solidFill>
              </a:rPr>
              <a:t>(Log</a:t>
            </a:r>
            <a:r>
              <a:rPr lang="en-US" sz="2400" dirty="0">
                <a:solidFill>
                  <a:schemeClr val="bg1"/>
                </a:solidFill>
              </a:rPr>
              <a:t> M&gt;5.5) ≈ 1.3 </a:t>
            </a:r>
            <a:r>
              <a:rPr lang="en-US" sz="2400" dirty="0" err="1">
                <a:solidFill>
                  <a:schemeClr val="bg1"/>
                </a:solidFill>
              </a:rPr>
              <a:t>x</a:t>
            </a:r>
            <a:r>
              <a:rPr lang="en-US" sz="2400" dirty="0">
                <a:solidFill>
                  <a:schemeClr val="bg1"/>
                </a:solidFill>
              </a:rPr>
              <a:t> 10</a:t>
            </a:r>
            <a:r>
              <a:rPr lang="en-US" sz="2400" baseline="30000" dirty="0">
                <a:solidFill>
                  <a:schemeClr val="bg1"/>
                </a:solidFill>
              </a:rPr>
              <a:t>-2</a:t>
            </a:r>
            <a:r>
              <a:rPr lang="en-US" sz="2400" dirty="0">
                <a:solidFill>
                  <a:schemeClr val="bg1"/>
                </a:solidFill>
              </a:rPr>
              <a:t> Mpc</a:t>
            </a:r>
            <a:r>
              <a:rPr lang="en-US" sz="2400" baseline="30000" dirty="0">
                <a:solidFill>
                  <a:schemeClr val="bg1"/>
                </a:solidFill>
              </a:rPr>
              <a:t>-3</a:t>
            </a:r>
            <a:endParaRPr lang="en-GB" sz="2400" dirty="0">
              <a:solidFill>
                <a:schemeClr val="bg1"/>
              </a:solidFill>
            </a:endParaRPr>
          </a:p>
        </p:txBody>
      </p:sp>
    </p:spTree>
  </p:cSld>
  <p:clrMapOvr>
    <a:masterClrMapping/>
  </p:clrMapOvr>
  <p:transition spd="med" advTm="1088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477107" y="1524001"/>
            <a:ext cx="6330462" cy="4783138"/>
            <a:chOff x="1008" y="960"/>
            <a:chExt cx="4320" cy="3013"/>
          </a:xfrm>
        </p:grpSpPr>
        <p:grpSp>
          <p:nvGrpSpPr>
            <p:cNvPr id="3" name="Group 34"/>
            <p:cNvGrpSpPr>
              <a:grpSpLocks/>
            </p:cNvGrpSpPr>
            <p:nvPr/>
          </p:nvGrpSpPr>
          <p:grpSpPr bwMode="auto">
            <a:xfrm>
              <a:off x="3627" y="3268"/>
              <a:ext cx="1551" cy="705"/>
              <a:chOff x="3504" y="3264"/>
              <a:chExt cx="1431" cy="672"/>
            </a:xfrm>
          </p:grpSpPr>
          <p:sp>
            <p:nvSpPr>
              <p:cNvPr id="422918" name="Line 6"/>
              <p:cNvSpPr>
                <a:spLocks noChangeShapeType="1"/>
              </p:cNvSpPr>
              <p:nvPr/>
            </p:nvSpPr>
            <p:spPr bwMode="auto">
              <a:xfrm flipV="1">
                <a:off x="3764" y="3264"/>
                <a:ext cx="0" cy="384"/>
              </a:xfrm>
              <a:prstGeom prst="line">
                <a:avLst/>
              </a:prstGeom>
              <a:noFill/>
              <a:ln w="12700">
                <a:solidFill>
                  <a:srgbClr val="800000"/>
                </a:solidFill>
                <a:round/>
                <a:headEnd/>
                <a:tailEnd type="triangle" w="med" len="med"/>
              </a:ln>
            </p:spPr>
            <p:txBody>
              <a:bodyPr wrap="none" anchor="ctr">
                <a:prstTxWarp prst="textNoShape">
                  <a:avLst/>
                </a:prstTxWarp>
              </a:bodyPr>
              <a:lstStyle/>
              <a:p>
                <a:endParaRPr lang="en-US"/>
              </a:p>
            </p:txBody>
          </p:sp>
          <p:sp>
            <p:nvSpPr>
              <p:cNvPr id="422919" name="Line 7"/>
              <p:cNvSpPr>
                <a:spLocks noChangeShapeType="1"/>
              </p:cNvSpPr>
              <p:nvPr/>
            </p:nvSpPr>
            <p:spPr bwMode="auto">
              <a:xfrm flipV="1">
                <a:off x="4752" y="3264"/>
                <a:ext cx="0" cy="384"/>
              </a:xfrm>
              <a:prstGeom prst="line">
                <a:avLst/>
              </a:prstGeom>
              <a:noFill/>
              <a:ln w="12700">
                <a:solidFill>
                  <a:srgbClr val="800000"/>
                </a:solidFill>
                <a:round/>
                <a:headEnd/>
                <a:tailEnd type="triangle" w="med" len="med"/>
              </a:ln>
            </p:spPr>
            <p:txBody>
              <a:bodyPr wrap="none" anchor="ctr">
                <a:prstTxWarp prst="textNoShape">
                  <a:avLst/>
                </a:prstTxWarp>
              </a:bodyPr>
              <a:lstStyle/>
              <a:p>
                <a:endParaRPr lang="en-US"/>
              </a:p>
            </p:txBody>
          </p:sp>
          <p:sp>
            <p:nvSpPr>
              <p:cNvPr id="422920" name="Text Box 8"/>
              <p:cNvSpPr txBox="1">
                <a:spLocks noChangeArrowheads="1"/>
              </p:cNvSpPr>
              <p:nvPr/>
            </p:nvSpPr>
            <p:spPr bwMode="auto">
              <a:xfrm>
                <a:off x="3504" y="3696"/>
                <a:ext cx="579" cy="240"/>
              </a:xfrm>
              <a:prstGeom prst="rect">
                <a:avLst/>
              </a:prstGeom>
              <a:noFill/>
              <a:ln w="9525">
                <a:noFill/>
                <a:miter lim="800000"/>
                <a:headEnd/>
                <a:tailEnd/>
              </a:ln>
            </p:spPr>
            <p:txBody>
              <a:bodyPr wrap="none">
                <a:prstTxWarp prst="textNoShape">
                  <a:avLst/>
                </a:prstTxWarp>
                <a:spAutoFit/>
              </a:bodyPr>
              <a:lstStyle/>
              <a:p>
                <a:r>
                  <a:rPr lang="en-GB" sz="2000">
                    <a:solidFill>
                      <a:schemeClr val="tx1"/>
                    </a:solidFill>
                    <a:ea typeface="ＭＳ Ｐゴシック" charset="-128"/>
                    <a:cs typeface="ＭＳ Ｐゴシック" charset="-128"/>
                  </a:rPr>
                  <a:t>Sgr A*</a:t>
                </a:r>
              </a:p>
            </p:txBody>
          </p:sp>
          <p:sp>
            <p:nvSpPr>
              <p:cNvPr id="422921" name="Text Box 9"/>
              <p:cNvSpPr txBox="1">
                <a:spLocks noChangeArrowheads="1"/>
              </p:cNvSpPr>
              <p:nvPr/>
            </p:nvSpPr>
            <p:spPr bwMode="auto">
              <a:xfrm>
                <a:off x="4492" y="3695"/>
                <a:ext cx="443" cy="240"/>
              </a:xfrm>
              <a:prstGeom prst="rect">
                <a:avLst/>
              </a:prstGeom>
              <a:noFill/>
              <a:ln w="9525">
                <a:noFill/>
                <a:miter lim="800000"/>
                <a:headEnd/>
                <a:tailEnd/>
              </a:ln>
            </p:spPr>
            <p:txBody>
              <a:bodyPr wrap="none">
                <a:prstTxWarp prst="textNoShape">
                  <a:avLst/>
                </a:prstTxWarp>
                <a:spAutoFit/>
              </a:bodyPr>
              <a:lstStyle/>
              <a:p>
                <a:r>
                  <a:rPr lang="en-GB" sz="2000">
                    <a:solidFill>
                      <a:schemeClr val="tx1"/>
                    </a:solidFill>
                    <a:ea typeface="ＭＳ Ｐゴシック" charset="-128"/>
                    <a:cs typeface="ＭＳ Ｐゴシック" charset="-128"/>
                  </a:rPr>
                  <a:t>M87</a:t>
                </a:r>
              </a:p>
            </p:txBody>
          </p:sp>
        </p:grpSp>
        <p:pic>
          <p:nvPicPr>
            <p:cNvPr id="422944" name="Picture 32" descr="shankar_mf_trans"/>
            <p:cNvPicPr>
              <a:picLocks noChangeAspect="1" noChangeArrowheads="1"/>
            </p:cNvPicPr>
            <p:nvPr/>
          </p:nvPicPr>
          <p:blipFill>
            <a:blip r:embed="rId3"/>
            <a:srcRect/>
            <a:stretch>
              <a:fillRect/>
            </a:stretch>
          </p:blipFill>
          <p:spPr bwMode="auto">
            <a:xfrm>
              <a:off x="1008" y="960"/>
              <a:ext cx="4320" cy="2671"/>
            </a:xfrm>
            <a:prstGeom prst="rect">
              <a:avLst/>
            </a:prstGeom>
            <a:noFill/>
          </p:spPr>
        </p:pic>
      </p:grpSp>
      <p:sp>
        <p:nvSpPr>
          <p:cNvPr id="422914" name="Rectangle 2"/>
          <p:cNvSpPr>
            <a:spLocks noChangeArrowheads="1"/>
          </p:cNvSpPr>
          <p:nvPr/>
        </p:nvSpPr>
        <p:spPr bwMode="auto">
          <a:xfrm>
            <a:off x="685800" y="304800"/>
            <a:ext cx="7772400" cy="838200"/>
          </a:xfrm>
          <a:prstGeom prst="rect">
            <a:avLst/>
          </a:prstGeom>
          <a:noFill/>
          <a:ln w="9525">
            <a:noFill/>
            <a:miter lim="800000"/>
            <a:headEnd/>
            <a:tailEnd/>
          </a:ln>
        </p:spPr>
        <p:txBody>
          <a:bodyPr anchor="ctr">
            <a:prstTxWarp prst="textNoShape">
              <a:avLst/>
            </a:prstTxWarp>
          </a:bodyPr>
          <a:lstStyle/>
          <a:p>
            <a:pPr algn="ctr" defTabSz="434975" eaLnBrk="1">
              <a:lnSpc>
                <a:spcPct val="93000"/>
              </a:lnSpc>
              <a:buClr>
                <a:srgbClr val="000000"/>
              </a:buClr>
              <a:buSzPct val="45000"/>
              <a:buFont typeface="StarSymbol" charset="0"/>
              <a:buNone/>
            </a:pPr>
            <a:r>
              <a:rPr lang="en-GB" sz="3600" dirty="0">
                <a:solidFill>
                  <a:srgbClr val="000000"/>
                </a:solidFill>
                <a:latin typeface="Garamond"/>
                <a:cs typeface="Garamond"/>
              </a:rPr>
              <a:t>Black Holes in the local Universe</a:t>
            </a:r>
          </a:p>
        </p:txBody>
      </p:sp>
      <p:grpSp>
        <p:nvGrpSpPr>
          <p:cNvPr id="4" name="Group 36"/>
          <p:cNvGrpSpPr>
            <a:grpSpLocks/>
          </p:cNvGrpSpPr>
          <p:nvPr/>
        </p:nvGrpSpPr>
        <p:grpSpPr bwMode="auto">
          <a:xfrm>
            <a:off x="3587262" y="1676400"/>
            <a:ext cx="4196861" cy="3581400"/>
            <a:chOff x="2160" y="1104"/>
            <a:chExt cx="2864" cy="2256"/>
          </a:xfrm>
        </p:grpSpPr>
        <p:sp>
          <p:nvSpPr>
            <p:cNvPr id="422916" name="Text Box 4"/>
            <p:cNvSpPr txBox="1">
              <a:spLocks noChangeArrowheads="1"/>
            </p:cNvSpPr>
            <p:nvPr/>
          </p:nvSpPr>
          <p:spPr bwMode="auto">
            <a:xfrm>
              <a:off x="3696" y="1104"/>
              <a:ext cx="1328" cy="252"/>
            </a:xfrm>
            <a:prstGeom prst="rect">
              <a:avLst/>
            </a:prstGeom>
            <a:noFill/>
            <a:ln w="9525">
              <a:noFill/>
              <a:miter lim="800000"/>
              <a:headEnd/>
              <a:tailEnd/>
            </a:ln>
          </p:spPr>
          <p:txBody>
            <a:bodyPr wrap="none">
              <a:prstTxWarp prst="textNoShape">
                <a:avLst/>
              </a:prstTxWarp>
              <a:spAutoFit/>
            </a:bodyPr>
            <a:lstStyle/>
            <a:p>
              <a:r>
                <a:rPr lang="en-GB" sz="2000">
                  <a:solidFill>
                    <a:srgbClr val="652CAB"/>
                  </a:solidFill>
                  <a:latin typeface="Arial" charset="0"/>
                  <a:ea typeface="ＭＳ Ｐゴシック" charset="-128"/>
                  <a:cs typeface="ＭＳ Ｐゴシック" charset="-128"/>
                </a:rPr>
                <a:t>Ω</a:t>
              </a:r>
              <a:r>
                <a:rPr lang="en-GB" sz="2000" baseline="-25000">
                  <a:solidFill>
                    <a:srgbClr val="652CAB"/>
                  </a:solidFill>
                  <a:latin typeface="Arial" charset="0"/>
                  <a:ea typeface="ＭＳ Ｐゴシック" charset="-128"/>
                  <a:cs typeface="ＭＳ Ｐゴシック" charset="-128"/>
                </a:rPr>
                <a:t>SMBH</a:t>
              </a:r>
              <a:r>
                <a:rPr lang="en-GB" sz="2000">
                  <a:solidFill>
                    <a:srgbClr val="652CAB"/>
                  </a:solidFill>
                  <a:latin typeface="Arial" charset="0"/>
                  <a:ea typeface="ＭＳ Ｐゴシック" charset="-128"/>
                  <a:cs typeface="ＭＳ Ｐゴシック" charset="-128"/>
                </a:rPr>
                <a:t>≈2.7</a:t>
              </a:r>
              <a:r>
                <a:rPr lang="en-GB" sz="2000">
                  <a:solidFill>
                    <a:srgbClr val="652CAB"/>
                  </a:solidFill>
                  <a:latin typeface="Arial" charset="0"/>
                  <a:ea typeface="ＭＳ Ｐゴシック" charset="-128"/>
                  <a:cs typeface="ＭＳ Ｐゴシック" charset="-128"/>
                  <a:sym typeface="Symbol" charset="2"/>
                </a:rPr>
                <a:t>10</a:t>
              </a:r>
              <a:r>
                <a:rPr lang="en-GB" sz="2000" baseline="30000">
                  <a:solidFill>
                    <a:srgbClr val="652CAB"/>
                  </a:solidFill>
                  <a:latin typeface="Arial" charset="0"/>
                  <a:ea typeface="ＭＳ Ｐゴシック" charset="-128"/>
                  <a:cs typeface="ＭＳ Ｐゴシック" charset="-128"/>
                </a:rPr>
                <a:t>-6</a:t>
              </a:r>
              <a:endParaRPr lang="en-GB" sz="2000">
                <a:solidFill>
                  <a:srgbClr val="652CAB"/>
                </a:solidFill>
                <a:latin typeface="Arial" charset="0"/>
                <a:ea typeface="ＭＳ Ｐゴシック" charset="-128"/>
                <a:cs typeface="ＭＳ Ｐゴシック" charset="-128"/>
              </a:endParaRPr>
            </a:p>
          </p:txBody>
        </p:sp>
        <p:sp>
          <p:nvSpPr>
            <p:cNvPr id="422929" name="AutoShape 17"/>
            <p:cNvSpPr>
              <a:spLocks noChangeArrowheads="1"/>
            </p:cNvSpPr>
            <p:nvPr/>
          </p:nvSpPr>
          <p:spPr bwMode="auto">
            <a:xfrm>
              <a:off x="3432" y="2256"/>
              <a:ext cx="1560" cy="1104"/>
            </a:xfrm>
            <a:prstGeom prst="roundRect">
              <a:avLst>
                <a:gd name="adj" fmla="val 16667"/>
              </a:avLst>
            </a:prstGeom>
            <a:noFill/>
            <a:ln w="22225">
              <a:solidFill>
                <a:srgbClr val="800080"/>
              </a:solidFill>
              <a:round/>
              <a:headEnd/>
              <a:tailEnd/>
            </a:ln>
          </p:spPr>
          <p:txBody>
            <a:bodyPr wrap="none" anchor="ctr">
              <a:prstTxWarp prst="textNoShape">
                <a:avLst/>
              </a:prstTxWarp>
            </a:bodyPr>
            <a:lstStyle/>
            <a:p>
              <a:endParaRPr lang="en-US"/>
            </a:p>
          </p:txBody>
        </p:sp>
        <p:sp>
          <p:nvSpPr>
            <p:cNvPr id="422930" name="Line 18"/>
            <p:cNvSpPr>
              <a:spLocks noChangeShapeType="1"/>
            </p:cNvSpPr>
            <p:nvPr/>
          </p:nvSpPr>
          <p:spPr bwMode="auto">
            <a:xfrm flipH="1" flipV="1">
              <a:off x="3356" y="2112"/>
              <a:ext cx="156" cy="192"/>
            </a:xfrm>
            <a:prstGeom prst="line">
              <a:avLst/>
            </a:prstGeom>
            <a:noFill/>
            <a:ln w="22225">
              <a:solidFill>
                <a:srgbClr val="800080"/>
              </a:solidFill>
              <a:round/>
              <a:headEnd/>
              <a:tailEnd type="triangle" w="med" len="med"/>
            </a:ln>
          </p:spPr>
          <p:txBody>
            <a:bodyPr wrap="none" anchor="ctr">
              <a:prstTxWarp prst="textNoShape">
                <a:avLst/>
              </a:prstTxWarp>
            </a:bodyPr>
            <a:lstStyle/>
            <a:p>
              <a:endParaRPr lang="en-US"/>
            </a:p>
          </p:txBody>
        </p:sp>
        <p:sp>
          <p:nvSpPr>
            <p:cNvPr id="422931" name="Text Box 19"/>
            <p:cNvSpPr txBox="1">
              <a:spLocks noChangeArrowheads="1"/>
            </p:cNvSpPr>
            <p:nvPr/>
          </p:nvSpPr>
          <p:spPr bwMode="auto">
            <a:xfrm>
              <a:off x="2160" y="1748"/>
              <a:ext cx="2859" cy="407"/>
            </a:xfrm>
            <a:prstGeom prst="rect">
              <a:avLst/>
            </a:prstGeom>
            <a:noFill/>
            <a:ln w="9525">
              <a:noFill/>
              <a:miter lim="800000"/>
              <a:headEnd/>
              <a:tailEnd/>
            </a:ln>
          </p:spPr>
          <p:txBody>
            <a:bodyPr wrap="none">
              <a:prstTxWarp prst="textNoShape">
                <a:avLst/>
              </a:prstTxWarp>
              <a:spAutoFit/>
            </a:bodyPr>
            <a:lstStyle/>
            <a:p>
              <a:r>
                <a:rPr lang="en-GB" sz="1800">
                  <a:solidFill>
                    <a:srgbClr val="652CAB"/>
                  </a:solidFill>
                  <a:ea typeface="ＭＳ Ｐゴシック" charset="-128"/>
                  <a:cs typeface="ＭＳ Ｐゴシック" charset="-128"/>
                </a:rPr>
                <a:t>Accretion over cosmological times, </a:t>
              </a:r>
            </a:p>
            <a:p>
              <a:r>
                <a:rPr lang="en-GB" sz="1800">
                  <a:solidFill>
                    <a:srgbClr val="652CAB"/>
                  </a:solidFill>
                  <a:ea typeface="ＭＳ Ｐゴシック" charset="-128"/>
                  <a:cs typeface="ＭＳ Ｐゴシック" charset="-128"/>
                </a:rPr>
                <a:t>Active Galactic Nuclei, galaxy evolution</a:t>
              </a:r>
              <a:endParaRPr lang="en-GB" sz="2000">
                <a:solidFill>
                  <a:srgbClr val="652CAB"/>
                </a:solidFill>
                <a:latin typeface="Arial" charset="0"/>
                <a:ea typeface="ＭＳ Ｐゴシック" charset="-128"/>
                <a:cs typeface="ＭＳ Ｐゴシック" charset="-128"/>
              </a:endParaRPr>
            </a:p>
          </p:txBody>
        </p:sp>
      </p:grpSp>
      <p:sp>
        <p:nvSpPr>
          <p:cNvPr id="422933" name="Text Box 21"/>
          <p:cNvSpPr txBox="1">
            <a:spLocks noChangeArrowheads="1"/>
          </p:cNvSpPr>
          <p:nvPr/>
        </p:nvSpPr>
        <p:spPr bwMode="auto">
          <a:xfrm>
            <a:off x="1600200" y="6076890"/>
            <a:ext cx="3778522" cy="400110"/>
          </a:xfrm>
          <a:prstGeom prst="rect">
            <a:avLst/>
          </a:prstGeom>
          <a:noFill/>
          <a:ln w="9525">
            <a:noFill/>
            <a:miter lim="800000"/>
            <a:headEnd/>
            <a:tailEnd/>
          </a:ln>
        </p:spPr>
        <p:txBody>
          <a:bodyPr wrap="none">
            <a:prstTxWarp prst="textNoShape">
              <a:avLst/>
            </a:prstTxWarp>
            <a:spAutoFit/>
          </a:bodyPr>
          <a:lstStyle/>
          <a:p>
            <a:r>
              <a:rPr lang="en-GB" sz="2000" dirty="0">
                <a:solidFill>
                  <a:schemeClr val="tx1"/>
                </a:solidFill>
                <a:latin typeface="Arial" charset="0"/>
                <a:ea typeface="ＭＳ Ｐゴシック" charset="-128"/>
                <a:cs typeface="ＭＳ Ｐゴシック" charset="-128"/>
              </a:rPr>
              <a:t>Ω</a:t>
            </a:r>
            <a:r>
              <a:rPr lang="en-GB" sz="2000" baseline="-25000" dirty="0">
                <a:solidFill>
                  <a:schemeClr val="tx1"/>
                </a:solidFill>
                <a:latin typeface="Arial" charset="0"/>
                <a:ea typeface="ＭＳ Ｐゴシック" charset="-128"/>
                <a:cs typeface="ＭＳ Ｐゴシック" charset="-128"/>
              </a:rPr>
              <a:t>baryon</a:t>
            </a:r>
            <a:r>
              <a:rPr lang="en-GB" sz="2000" dirty="0">
                <a:solidFill>
                  <a:schemeClr val="tx1"/>
                </a:solidFill>
                <a:latin typeface="Arial" charset="0"/>
                <a:ea typeface="ＭＳ Ｐゴシック" charset="-128"/>
                <a:cs typeface="ＭＳ Ｐゴシック" charset="-128"/>
              </a:rPr>
              <a:t>≈4.5</a:t>
            </a:r>
            <a:r>
              <a:rPr lang="en-GB" sz="2000" dirty="0">
                <a:solidFill>
                  <a:schemeClr val="tx1"/>
                </a:solidFill>
                <a:latin typeface="Arial" charset="0"/>
                <a:ea typeface="ＭＳ Ｐゴシック" charset="-128"/>
                <a:cs typeface="ＭＳ Ｐゴシック" charset="-128"/>
                <a:sym typeface="Symbol" charset="2"/>
              </a:rPr>
              <a:t>10</a:t>
            </a:r>
            <a:r>
              <a:rPr lang="en-GB" sz="2000" baseline="30000" dirty="0">
                <a:solidFill>
                  <a:schemeClr val="tx1"/>
                </a:solidFill>
                <a:latin typeface="Arial" charset="0"/>
                <a:ea typeface="ＭＳ Ｐゴシック" charset="-128"/>
                <a:cs typeface="ＭＳ Ｐゴシック" charset="-128"/>
              </a:rPr>
              <a:t>-2 </a:t>
            </a:r>
            <a:r>
              <a:rPr lang="en-GB" sz="2000" dirty="0">
                <a:solidFill>
                  <a:schemeClr val="tx1"/>
                </a:solidFill>
                <a:latin typeface="Arial" charset="0"/>
                <a:ea typeface="ＭＳ Ｐゴシック" charset="-128"/>
                <a:cs typeface="ＭＳ Ｐゴシック" charset="-128"/>
              </a:rPr>
              <a:t>;</a:t>
            </a:r>
            <a:r>
              <a:rPr lang="en-GB" sz="2000" baseline="30000" dirty="0">
                <a:solidFill>
                  <a:schemeClr val="tx1"/>
                </a:solidFill>
                <a:latin typeface="Arial" charset="0"/>
                <a:ea typeface="ＭＳ Ｐゴシック" charset="-128"/>
                <a:cs typeface="ＭＳ Ｐゴシック" charset="-128"/>
              </a:rPr>
              <a:t> </a:t>
            </a:r>
            <a:r>
              <a:rPr lang="en-GB" sz="2000" dirty="0">
                <a:solidFill>
                  <a:schemeClr val="tx1"/>
                </a:solidFill>
                <a:latin typeface="Arial" charset="0"/>
                <a:ea typeface="ＭＳ Ｐゴシック" charset="-128"/>
                <a:cs typeface="ＭＳ Ｐゴシック" charset="-128"/>
              </a:rPr>
              <a:t>Ω</a:t>
            </a:r>
            <a:r>
              <a:rPr lang="en-GB" sz="2000" baseline="-25000" dirty="0">
                <a:solidFill>
                  <a:schemeClr val="tx1"/>
                </a:solidFill>
                <a:latin typeface="Arial" charset="0"/>
                <a:ea typeface="ＭＳ Ｐゴシック" charset="-128"/>
                <a:cs typeface="ＭＳ Ｐゴシック" charset="-128"/>
              </a:rPr>
              <a:t>stars</a:t>
            </a:r>
            <a:r>
              <a:rPr lang="en-GB" sz="2000" dirty="0">
                <a:solidFill>
                  <a:schemeClr val="tx1"/>
                </a:solidFill>
                <a:latin typeface="Arial" charset="0"/>
                <a:ea typeface="ＭＳ Ｐゴシック" charset="-128"/>
                <a:cs typeface="ＭＳ Ｐゴシック" charset="-128"/>
              </a:rPr>
              <a:t>≈2.5</a:t>
            </a:r>
            <a:r>
              <a:rPr lang="en-GB" sz="2000" dirty="0">
                <a:solidFill>
                  <a:schemeClr val="tx1"/>
                </a:solidFill>
                <a:latin typeface="Arial" charset="0"/>
                <a:ea typeface="ＭＳ Ｐゴシック" charset="-128"/>
                <a:cs typeface="ＭＳ Ｐゴシック" charset="-128"/>
                <a:sym typeface="Symbol" charset="2"/>
              </a:rPr>
              <a:t>10</a:t>
            </a:r>
            <a:r>
              <a:rPr lang="en-GB" sz="2000" baseline="30000" dirty="0">
                <a:solidFill>
                  <a:schemeClr val="tx1"/>
                </a:solidFill>
                <a:latin typeface="Arial" charset="0"/>
                <a:ea typeface="ＭＳ Ｐゴシック" charset="-128"/>
                <a:cs typeface="ＭＳ Ｐゴシック" charset="-128"/>
              </a:rPr>
              <a:t>-3</a:t>
            </a:r>
          </a:p>
        </p:txBody>
      </p:sp>
      <p:sp>
        <p:nvSpPr>
          <p:cNvPr id="422937" name="Line 25"/>
          <p:cNvSpPr>
            <a:spLocks noChangeShapeType="1"/>
          </p:cNvSpPr>
          <p:nvPr/>
        </p:nvSpPr>
        <p:spPr bwMode="auto">
          <a:xfrm>
            <a:off x="3305908" y="3886200"/>
            <a:ext cx="1899138" cy="228600"/>
          </a:xfrm>
          <a:prstGeom prst="line">
            <a:avLst/>
          </a:prstGeom>
          <a:noFill/>
          <a:ln w="76200">
            <a:solidFill>
              <a:srgbClr val="FF0000"/>
            </a:solidFill>
            <a:round/>
            <a:headEnd/>
            <a:tailEnd type="stealth" w="med" len="med"/>
          </a:ln>
        </p:spPr>
        <p:txBody>
          <a:bodyPr wrap="none" anchor="ctr">
            <a:prstTxWarp prst="textNoShape">
              <a:avLst/>
            </a:prstTxWarp>
          </a:bodyPr>
          <a:lstStyle/>
          <a:p>
            <a:endParaRPr lang="en-US"/>
          </a:p>
        </p:txBody>
      </p:sp>
      <p:grpSp>
        <p:nvGrpSpPr>
          <p:cNvPr id="5" name="Group 37"/>
          <p:cNvGrpSpPr>
            <a:grpSpLocks/>
          </p:cNvGrpSpPr>
          <p:nvPr/>
        </p:nvGrpSpPr>
        <p:grpSpPr bwMode="auto">
          <a:xfrm>
            <a:off x="857250" y="1143000"/>
            <a:ext cx="5200686" cy="4929238"/>
            <a:chOff x="624" y="816"/>
            <a:chExt cx="3445" cy="3009"/>
          </a:xfrm>
        </p:grpSpPr>
        <p:sp>
          <p:nvSpPr>
            <p:cNvPr id="422924" name="AutoShape 12"/>
            <p:cNvSpPr>
              <a:spLocks noChangeArrowheads="1"/>
            </p:cNvSpPr>
            <p:nvPr/>
          </p:nvSpPr>
          <p:spPr bwMode="auto">
            <a:xfrm>
              <a:off x="1632" y="1055"/>
              <a:ext cx="521" cy="2256"/>
            </a:xfrm>
            <a:prstGeom prst="roundRect">
              <a:avLst>
                <a:gd name="adj" fmla="val 16667"/>
              </a:avLst>
            </a:prstGeom>
            <a:noFill/>
            <a:ln w="25400">
              <a:solidFill>
                <a:srgbClr val="3366FF"/>
              </a:solidFill>
              <a:round/>
              <a:headEnd/>
              <a:tailEnd/>
            </a:ln>
          </p:spPr>
          <p:txBody>
            <a:bodyPr wrap="none" anchor="ctr">
              <a:prstTxWarp prst="textNoShape">
                <a:avLst/>
              </a:prstTxWarp>
            </a:bodyPr>
            <a:lstStyle/>
            <a:p>
              <a:endParaRPr lang="en-US"/>
            </a:p>
          </p:txBody>
        </p:sp>
        <p:sp>
          <p:nvSpPr>
            <p:cNvPr id="422925" name="Line 13"/>
            <p:cNvSpPr>
              <a:spLocks noChangeShapeType="1"/>
            </p:cNvSpPr>
            <p:nvPr/>
          </p:nvSpPr>
          <p:spPr bwMode="auto">
            <a:xfrm flipH="1">
              <a:off x="1632" y="3311"/>
              <a:ext cx="260" cy="288"/>
            </a:xfrm>
            <a:prstGeom prst="line">
              <a:avLst/>
            </a:prstGeom>
            <a:noFill/>
            <a:ln w="22225">
              <a:solidFill>
                <a:srgbClr val="3366FF"/>
              </a:solidFill>
              <a:round/>
              <a:headEnd/>
              <a:tailEnd type="triangle" w="med" len="med"/>
            </a:ln>
          </p:spPr>
          <p:txBody>
            <a:bodyPr wrap="none" anchor="ctr">
              <a:prstTxWarp prst="textNoShape">
                <a:avLst/>
              </a:prstTxWarp>
            </a:bodyPr>
            <a:lstStyle/>
            <a:p>
              <a:endParaRPr lang="en-US"/>
            </a:p>
          </p:txBody>
        </p:sp>
        <p:sp>
          <p:nvSpPr>
            <p:cNvPr id="422917" name="Text Box 5"/>
            <p:cNvSpPr txBox="1">
              <a:spLocks noChangeArrowheads="1"/>
            </p:cNvSpPr>
            <p:nvPr/>
          </p:nvSpPr>
          <p:spPr bwMode="auto">
            <a:xfrm>
              <a:off x="1104" y="816"/>
              <a:ext cx="2965" cy="244"/>
            </a:xfrm>
            <a:prstGeom prst="rect">
              <a:avLst/>
            </a:prstGeom>
            <a:noFill/>
            <a:ln w="9525">
              <a:noFill/>
              <a:miter lim="800000"/>
              <a:headEnd/>
              <a:tailEnd/>
            </a:ln>
          </p:spPr>
          <p:txBody>
            <a:bodyPr wrap="none">
              <a:prstTxWarp prst="textNoShape">
                <a:avLst/>
              </a:prstTxWarp>
              <a:spAutoFit/>
            </a:bodyPr>
            <a:lstStyle/>
            <a:p>
              <a:r>
                <a:rPr lang="en-GB" sz="2000">
                  <a:solidFill>
                    <a:srgbClr val="3866C8"/>
                  </a:solidFill>
                  <a:latin typeface="Arial" charset="0"/>
                  <a:ea typeface="ＭＳ Ｐゴシック" charset="-128"/>
                  <a:cs typeface="ＭＳ Ｐゴシック" charset="-128"/>
                </a:rPr>
                <a:t>Ω</a:t>
              </a:r>
              <a:r>
                <a:rPr lang="en-GB" sz="2000" baseline="-25000">
                  <a:solidFill>
                    <a:srgbClr val="3866C8"/>
                  </a:solidFill>
                  <a:latin typeface="Arial" charset="0"/>
                  <a:ea typeface="ＭＳ Ｐゴシック" charset="-128"/>
                  <a:cs typeface="ＭＳ Ｐゴシック" charset="-128"/>
                </a:rPr>
                <a:t>*BH</a:t>
              </a:r>
              <a:r>
                <a:rPr lang="en-GB" sz="2000">
                  <a:solidFill>
                    <a:srgbClr val="3866C8"/>
                  </a:solidFill>
                  <a:latin typeface="Arial" charset="0"/>
                  <a:ea typeface="ＭＳ Ｐゴシック" charset="-128"/>
                  <a:cs typeface="ＭＳ Ｐゴシック" charset="-128"/>
                </a:rPr>
                <a:t>≈7</a:t>
              </a:r>
              <a:r>
                <a:rPr lang="en-GB" sz="2000">
                  <a:solidFill>
                    <a:srgbClr val="3866C8"/>
                  </a:solidFill>
                  <a:latin typeface="Arial" charset="0"/>
                  <a:ea typeface="ＭＳ Ｐゴシック" charset="-128"/>
                  <a:cs typeface="ＭＳ Ｐゴシック" charset="-128"/>
                  <a:sym typeface="Symbol" charset="2"/>
                </a:rPr>
                <a:t>10</a:t>
              </a:r>
              <a:r>
                <a:rPr lang="en-GB" sz="2000" baseline="30000">
                  <a:solidFill>
                    <a:srgbClr val="3866C8"/>
                  </a:solidFill>
                  <a:latin typeface="Arial" charset="0"/>
                  <a:ea typeface="ＭＳ Ｐゴシック" charset="-128"/>
                  <a:cs typeface="ＭＳ Ｐゴシック" charset="-128"/>
                </a:rPr>
                <a:t>-5</a:t>
              </a:r>
              <a:r>
                <a:rPr lang="en-GB" sz="2000">
                  <a:solidFill>
                    <a:srgbClr val="3866C8"/>
                  </a:solidFill>
                  <a:latin typeface="Arial" charset="0"/>
                  <a:ea typeface="ＭＳ Ｐゴシック" charset="-128"/>
                  <a:cs typeface="ＭＳ Ｐゴシック" charset="-128"/>
                </a:rPr>
                <a:t> </a:t>
              </a:r>
              <a:r>
                <a:rPr lang="en-GB" sz="1800">
                  <a:solidFill>
                    <a:srgbClr val="3866C8"/>
                  </a:solidFill>
                  <a:latin typeface="Arial" charset="0"/>
                  <a:ea typeface="ＭＳ Ｐゴシック" charset="-128"/>
                  <a:cs typeface="ＭＳ Ｐゴシック" charset="-128"/>
                </a:rPr>
                <a:t>[</a:t>
              </a:r>
              <a:r>
                <a:rPr lang="en-GB" sz="1800">
                  <a:solidFill>
                    <a:srgbClr val="3866C8"/>
                  </a:solidFill>
                  <a:ea typeface="ＭＳ Ｐゴシック" charset="-128"/>
                  <a:cs typeface="ＭＳ Ｐゴシック" charset="-128"/>
                </a:rPr>
                <a:t>Fukugita &amp; Peebles (2007)]</a:t>
              </a:r>
              <a:endParaRPr lang="en-GB" sz="2000">
                <a:solidFill>
                  <a:srgbClr val="3866C8"/>
                </a:solidFill>
                <a:latin typeface="Arial" charset="0"/>
                <a:ea typeface="ＭＳ Ｐゴシック" charset="-128"/>
                <a:cs typeface="ＭＳ Ｐゴシック" charset="-128"/>
              </a:endParaRPr>
            </a:p>
          </p:txBody>
        </p:sp>
        <p:sp>
          <p:nvSpPr>
            <p:cNvPr id="422926" name="Text Box 14"/>
            <p:cNvSpPr txBox="1">
              <a:spLocks noChangeArrowheads="1"/>
            </p:cNvSpPr>
            <p:nvPr/>
          </p:nvSpPr>
          <p:spPr bwMode="auto">
            <a:xfrm>
              <a:off x="624" y="3600"/>
              <a:ext cx="2526" cy="225"/>
            </a:xfrm>
            <a:prstGeom prst="rect">
              <a:avLst/>
            </a:prstGeom>
            <a:noFill/>
            <a:ln w="9525">
              <a:noFill/>
              <a:miter lim="800000"/>
              <a:headEnd/>
              <a:tailEnd/>
            </a:ln>
          </p:spPr>
          <p:txBody>
            <a:bodyPr wrap="none">
              <a:prstTxWarp prst="textNoShape">
                <a:avLst/>
              </a:prstTxWarp>
              <a:spAutoFit/>
            </a:bodyPr>
            <a:lstStyle/>
            <a:p>
              <a:r>
                <a:rPr lang="en-GB" sz="1800" dirty="0">
                  <a:solidFill>
                    <a:srgbClr val="3866C8"/>
                  </a:solidFill>
                  <a:ea typeface="ＭＳ Ｐゴシック" charset="-128"/>
                  <a:cs typeface="ＭＳ Ｐゴシック" charset="-128"/>
                </a:rPr>
                <a:t>Stellar physics, SN explosions, GRB</a:t>
              </a:r>
            </a:p>
          </p:txBody>
        </p:sp>
      </p:grpSp>
      <p:pic>
        <p:nvPicPr>
          <p:cNvPr id="24" name="Picture 23" descr="mpe_white.png"/>
          <p:cNvPicPr>
            <a:picLocks noChangeAspect="1"/>
          </p:cNvPicPr>
          <p:nvPr/>
        </p:nvPicPr>
        <p:blipFill>
          <a:blip r:embed="rId4"/>
          <a:stretch>
            <a:fillRect/>
          </a:stretch>
        </p:blipFill>
        <p:spPr>
          <a:xfrm>
            <a:off x="76200" y="6123476"/>
            <a:ext cx="621751" cy="658324"/>
          </a:xfrm>
          <a:prstGeom prst="rect">
            <a:avLst/>
          </a:prstGeom>
          <a:effectLst>
            <a:softEdge rad="1016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422937"/>
                                        </p:tgtEl>
                                        <p:attrNameLst>
                                          <p:attrName>style.visibility</p:attrName>
                                        </p:attrNameLst>
                                      </p:cBhvr>
                                      <p:to>
                                        <p:strVal val="visible"/>
                                      </p:to>
                                    </p:set>
                                    <p:anim calcmode="lin" valueType="num">
                                      <p:cBhvr>
                                        <p:cTn id="16" dur="2000" fill="hold"/>
                                        <p:tgtEl>
                                          <p:spTgt spid="422937"/>
                                        </p:tgtEl>
                                        <p:attrNameLst>
                                          <p:attrName>ppt_w</p:attrName>
                                        </p:attrNameLst>
                                      </p:cBhvr>
                                      <p:tavLst>
                                        <p:tav tm="0">
                                          <p:val>
                                            <p:strVal val="#ppt_w*0.70"/>
                                          </p:val>
                                        </p:tav>
                                        <p:tav tm="100000">
                                          <p:val>
                                            <p:strVal val="#ppt_w"/>
                                          </p:val>
                                        </p:tav>
                                      </p:tavLst>
                                    </p:anim>
                                    <p:anim calcmode="lin" valueType="num">
                                      <p:cBhvr>
                                        <p:cTn id="17" dur="2000" fill="hold"/>
                                        <p:tgtEl>
                                          <p:spTgt spid="422937"/>
                                        </p:tgtEl>
                                        <p:attrNameLst>
                                          <p:attrName>ppt_h</p:attrName>
                                        </p:attrNameLst>
                                      </p:cBhvr>
                                      <p:tavLst>
                                        <p:tav tm="0">
                                          <p:val>
                                            <p:strVal val="#ppt_h"/>
                                          </p:val>
                                        </p:tav>
                                        <p:tav tm="100000">
                                          <p:val>
                                            <p:strVal val="#ppt_h"/>
                                          </p:val>
                                        </p:tav>
                                      </p:tavLst>
                                    </p:anim>
                                    <p:animEffect transition="in" filter="fade">
                                      <p:cBhvr>
                                        <p:cTn id="18" dur="2000"/>
                                        <p:tgtEl>
                                          <p:spTgt spid="422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37"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600" u="sng" dirty="0" smtClean="0">
                <a:latin typeface="Georgia"/>
                <a:cs typeface="Georgia"/>
              </a:rPr>
              <a:t>AGN surveys, basic definitions</a:t>
            </a:r>
            <a:endParaRPr lang="en-US" sz="3600" u="sng" dirty="0">
              <a:latin typeface="Georgia"/>
              <a:cs typeface="Georgia"/>
            </a:endParaRPr>
          </a:p>
        </p:txBody>
      </p:sp>
      <p:pic>
        <p:nvPicPr>
          <p:cNvPr id="5" name="Picture 4"/>
          <p:cNvPicPr>
            <a:picLocks noChangeAspect="1"/>
          </p:cNvPicPr>
          <p:nvPr/>
        </p:nvPicPr>
        <p:blipFill>
          <a:blip r:embed="rId2"/>
          <a:stretch>
            <a:fillRect/>
          </a:stretch>
        </p:blipFill>
        <p:spPr>
          <a:xfrm>
            <a:off x="76200" y="914400"/>
            <a:ext cx="8915400" cy="3381704"/>
          </a:xfrm>
          <a:prstGeom prst="rect">
            <a:avLst/>
          </a:prstGeom>
        </p:spPr>
      </p:pic>
      <p:pic>
        <p:nvPicPr>
          <p:cNvPr id="6" name="Picture 5"/>
          <p:cNvPicPr>
            <a:picLocks noChangeAspect="1"/>
          </p:cNvPicPr>
          <p:nvPr/>
        </p:nvPicPr>
        <p:blipFill>
          <a:blip r:embed="rId3"/>
          <a:stretch>
            <a:fillRect/>
          </a:stretch>
        </p:blipFill>
        <p:spPr>
          <a:xfrm>
            <a:off x="119185" y="4876800"/>
            <a:ext cx="8872415" cy="1447800"/>
          </a:xfrm>
          <a:prstGeom prst="rect">
            <a:avLst/>
          </a:prstGeom>
        </p:spPr>
      </p:pic>
      <p:sp>
        <p:nvSpPr>
          <p:cNvPr id="7" name="TextBox 6"/>
          <p:cNvSpPr txBox="1"/>
          <p:nvPr/>
        </p:nvSpPr>
        <p:spPr>
          <a:xfrm>
            <a:off x="228600" y="4419600"/>
            <a:ext cx="3835267" cy="369332"/>
          </a:xfrm>
          <a:prstGeom prst="rect">
            <a:avLst/>
          </a:prstGeom>
          <a:noFill/>
        </p:spPr>
        <p:txBody>
          <a:bodyPr wrap="none" rtlCol="0">
            <a:spAutoFit/>
          </a:bodyPr>
          <a:lstStyle/>
          <a:p>
            <a:r>
              <a:rPr lang="en-US" dirty="0" smtClean="0">
                <a:latin typeface="Times"/>
                <a:cs typeface="Times"/>
              </a:rPr>
              <a:t>In the most general case, we can write:</a:t>
            </a:r>
            <a:endParaRPr lang="en-US" dirty="0">
              <a:latin typeface="Times"/>
              <a:cs typeface="Times"/>
            </a:endParaRPr>
          </a:p>
        </p:txBody>
      </p:sp>
      <p:pic>
        <p:nvPicPr>
          <p:cNvPr id="8" name="Picture 6"/>
          <p:cNvPicPr>
            <a:picLocks noChangeAspect="1" noChangeArrowheads="1"/>
          </p:cNvPicPr>
          <p:nvPr/>
        </p:nvPicPr>
        <p:blipFill>
          <a:blip r:embed="rId4"/>
          <a:srcRect/>
          <a:stretch>
            <a:fillRect/>
          </a:stretch>
        </p:blipFill>
        <p:spPr bwMode="auto">
          <a:xfrm>
            <a:off x="1600200" y="2776775"/>
            <a:ext cx="5705475" cy="4024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9" name="Rectangle 3"/>
          <p:cNvSpPr>
            <a:spLocks noGrp="1" noChangeArrowheads="1"/>
          </p:cNvSpPr>
          <p:nvPr>
            <p:ph type="title"/>
          </p:nvPr>
        </p:nvSpPr>
        <p:spPr>
          <a:xfrm>
            <a:off x="0" y="0"/>
            <a:ext cx="9144000" cy="1209675"/>
          </a:xfrm>
          <a:ln/>
        </p:spPr>
        <p:txBody>
          <a:bodyPr>
            <a:noAutofit/>
          </a:bodyPr>
          <a:lstStyle/>
          <a:p>
            <a:pPr>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3600" u="sng" dirty="0">
                <a:solidFill>
                  <a:schemeClr val="tx2"/>
                </a:solidFill>
                <a:latin typeface="Georgia"/>
                <a:cs typeface="Georgia"/>
              </a:rPr>
              <a:t>AGN and </a:t>
            </a:r>
            <a:r>
              <a:rPr lang="en-GB" sz="3600" u="sng" dirty="0" smtClean="0">
                <a:solidFill>
                  <a:schemeClr val="tx2"/>
                </a:solidFill>
                <a:latin typeface="Georgia"/>
                <a:cs typeface="Georgia"/>
              </a:rPr>
              <a:t>Cosmology: early developments</a:t>
            </a:r>
            <a:endParaRPr lang="en-GB" sz="3600" u="sng" dirty="0">
              <a:solidFill>
                <a:schemeClr val="tx2"/>
              </a:solidFill>
              <a:latin typeface="Georgia"/>
              <a:cs typeface="Georgia"/>
            </a:endParaRPr>
          </a:p>
        </p:txBody>
      </p:sp>
      <p:pic>
        <p:nvPicPr>
          <p:cNvPr id="275463" name="Picture 7" descr="longar1"/>
          <p:cNvPicPr>
            <a:picLocks noChangeAspect="1" noChangeArrowheads="1"/>
          </p:cNvPicPr>
          <p:nvPr/>
        </p:nvPicPr>
        <p:blipFill>
          <a:blip r:embed="rId4"/>
          <a:srcRect/>
          <a:stretch>
            <a:fillRect/>
          </a:stretch>
        </p:blipFill>
        <p:spPr bwMode="auto">
          <a:xfrm>
            <a:off x="281354" y="933450"/>
            <a:ext cx="7596554" cy="4476750"/>
          </a:xfrm>
          <a:prstGeom prst="rect">
            <a:avLst/>
          </a:prstGeom>
          <a:noFill/>
        </p:spPr>
      </p:pic>
      <p:pic>
        <p:nvPicPr>
          <p:cNvPr id="275464" name="Picture 8" descr="longair2"/>
          <p:cNvPicPr>
            <a:picLocks noChangeAspect="1" noChangeArrowheads="1"/>
          </p:cNvPicPr>
          <p:nvPr/>
        </p:nvPicPr>
        <p:blipFill>
          <a:blip r:embed="rId5"/>
          <a:srcRect/>
          <a:stretch>
            <a:fillRect/>
          </a:stretch>
        </p:blipFill>
        <p:spPr bwMode="auto">
          <a:xfrm>
            <a:off x="5064370" y="2667000"/>
            <a:ext cx="3222381" cy="3886200"/>
          </a:xfrm>
          <a:prstGeom prst="rect">
            <a:avLst/>
          </a:prstGeom>
          <a:noFill/>
        </p:spPr>
      </p:pic>
      <p:sp>
        <p:nvSpPr>
          <p:cNvPr id="275465" name="Rectangle 9"/>
          <p:cNvSpPr>
            <a:spLocks noChangeArrowheads="1"/>
          </p:cNvSpPr>
          <p:nvPr/>
        </p:nvSpPr>
        <p:spPr bwMode="auto">
          <a:xfrm>
            <a:off x="1617785" y="6096001"/>
            <a:ext cx="1969477" cy="369332"/>
          </a:xfrm>
          <a:prstGeom prst="rect">
            <a:avLst/>
          </a:prstGeom>
          <a:noFill/>
          <a:ln w="9525">
            <a:noFill/>
            <a:miter lim="800000"/>
            <a:headEnd/>
            <a:tailEnd/>
          </a:ln>
          <a:effectLst/>
        </p:spPr>
        <p:txBody>
          <a:bodyPr lIns="0" tIns="0" rIns="0" bIns="0" anchor="ctr">
            <a:prstTxWarp prst="textNoShape">
              <a:avLst/>
            </a:prstTxWarp>
            <a:spAutoFit/>
          </a:bodyPr>
          <a:lstStyle/>
          <a:p>
            <a:pPr algn="ctr"/>
            <a:r>
              <a:rPr lang="en-US" sz="2400" u="none" dirty="0">
                <a:solidFill>
                  <a:schemeClr val="accent2">
                    <a:lumMod val="75000"/>
                  </a:schemeClr>
                </a:solidFill>
              </a:rPr>
              <a:t>Longair 1966</a:t>
            </a:r>
          </a:p>
        </p:txBody>
      </p:sp>
      <p:sp>
        <p:nvSpPr>
          <p:cNvPr id="275466" name="AutoShape 10"/>
          <p:cNvSpPr>
            <a:spLocks noChangeArrowheads="1"/>
          </p:cNvSpPr>
          <p:nvPr/>
        </p:nvSpPr>
        <p:spPr bwMode="auto">
          <a:xfrm>
            <a:off x="422031" y="4114800"/>
            <a:ext cx="3587262" cy="1371600"/>
          </a:xfrm>
          <a:prstGeom prst="wedgeRectCallout">
            <a:avLst>
              <a:gd name="adj1" fmla="val -43750"/>
              <a:gd name="adj2" fmla="val 70000"/>
            </a:avLst>
          </a:prstGeom>
          <a:noFill/>
          <a:ln w="9525">
            <a:noFill/>
            <a:miter lim="800000"/>
            <a:headEnd/>
            <a:tailEnd/>
          </a:ln>
          <a:effectLst/>
        </p:spPr>
        <p:txBody>
          <a:bodyPr wrap="none" lIns="0" tIns="0" rIns="0" bIns="0" anchor="ctr">
            <a:prstTxWarp prst="textNoShape">
              <a:avLst/>
            </a:prstTxWarp>
          </a:bodyPr>
          <a:lstStyle/>
          <a:p>
            <a:pPr algn="ctr"/>
            <a:endParaRPr lang="en-US" sz="3200">
              <a:latin typeface="Arial" charset="0"/>
            </a:endParaRPr>
          </a:p>
        </p:txBody>
      </p:sp>
      <p:sp>
        <p:nvSpPr>
          <p:cNvPr id="275467" name="AutoShape 11"/>
          <p:cNvSpPr>
            <a:spLocks noChangeArrowheads="1"/>
          </p:cNvSpPr>
          <p:nvPr/>
        </p:nvSpPr>
        <p:spPr bwMode="auto">
          <a:xfrm>
            <a:off x="351693" y="4114800"/>
            <a:ext cx="3727938" cy="1371600"/>
          </a:xfrm>
          <a:prstGeom prst="wedgeRectCallout">
            <a:avLst>
              <a:gd name="adj1" fmla="val -43750"/>
              <a:gd name="adj2" fmla="val 70000"/>
            </a:avLst>
          </a:prstGeom>
          <a:noFill/>
          <a:ln w="9525">
            <a:noFill/>
            <a:miter lim="800000"/>
            <a:headEnd/>
            <a:tailEnd/>
          </a:ln>
          <a:effectLst/>
        </p:spPr>
        <p:txBody>
          <a:bodyPr wrap="none" lIns="0" tIns="0" rIns="0" bIns="0" anchor="ctr">
            <a:prstTxWarp prst="textNoShape">
              <a:avLst/>
            </a:prstTxWarp>
          </a:bodyPr>
          <a:lstStyle/>
          <a:p>
            <a:pPr algn="ctr"/>
            <a:endParaRPr lang="en-US" sz="3200">
              <a:latin typeface="Arial" charset="0"/>
            </a:endParaRPr>
          </a:p>
        </p:txBody>
      </p:sp>
      <p:sp>
        <p:nvSpPr>
          <p:cNvPr id="275468" name="AutoShape 12"/>
          <p:cNvSpPr>
            <a:spLocks noChangeArrowheads="1"/>
          </p:cNvSpPr>
          <p:nvPr/>
        </p:nvSpPr>
        <p:spPr bwMode="auto">
          <a:xfrm>
            <a:off x="351693" y="4114800"/>
            <a:ext cx="3727938" cy="1371600"/>
          </a:xfrm>
          <a:prstGeom prst="wedgeRectCallout">
            <a:avLst>
              <a:gd name="adj1" fmla="val -1296"/>
              <a:gd name="adj2" fmla="val 83912"/>
            </a:avLst>
          </a:prstGeom>
          <a:solidFill>
            <a:srgbClr val="FFFF00">
              <a:alpha val="27000"/>
            </a:srgbClr>
          </a:solidFill>
          <a:ln w="9525">
            <a:solidFill>
              <a:srgbClr val="FFFF00"/>
            </a:solidFill>
            <a:miter lim="800000"/>
            <a:headEnd/>
            <a:tailEnd/>
          </a:ln>
          <a:effectLst/>
        </p:spPr>
        <p:txBody>
          <a:bodyPr wrap="none" lIns="0" tIns="0" rIns="0" bIns="0" anchor="ctr">
            <a:prstTxWarp prst="textNoShape">
              <a:avLst/>
            </a:prstTxWarp>
          </a:bodyPr>
          <a:lstStyle/>
          <a:p>
            <a:pPr algn="ctr"/>
            <a:endParaRPr lang="en-US" sz="3200">
              <a:latin typeface="Arial" charset="0"/>
            </a:endParaRPr>
          </a:p>
        </p:txBody>
      </p:sp>
    </p:spTree>
    <p:custDataLst>
      <p:tags r:id="rId1"/>
    </p:custDataLst>
  </p:cSld>
  <p:clrMapOvr>
    <a:masterClrMapping/>
  </p:clrMapOvr>
  <p:transition advTm="13097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0086"/>
          </a:xfrm>
        </p:spPr>
        <p:txBody>
          <a:bodyPr>
            <a:normAutofit/>
          </a:bodyPr>
          <a:lstStyle/>
          <a:p>
            <a:r>
              <a:rPr lang="en-US" sz="3600" u="sng" dirty="0" smtClean="0">
                <a:latin typeface="Georgia"/>
                <a:cs typeface="Georgia"/>
              </a:rPr>
              <a:t>Supermassive Black Holes in Quasars Historical Notes</a:t>
            </a:r>
            <a:endParaRPr lang="en-US" sz="3600" u="sng" dirty="0">
              <a:latin typeface="Georgia"/>
              <a:cs typeface="Georgia"/>
            </a:endParaRPr>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1600200"/>
            <a:ext cx="4797946" cy="4876800"/>
          </a:xfrm>
          <a:prstGeom prst="rect">
            <a:avLst/>
          </a:prstGeom>
        </p:spPr>
      </p:pic>
      <p:pic>
        <p:nvPicPr>
          <p:cNvPr id="6" name="Picture 5"/>
          <p:cNvPicPr>
            <a:picLocks noChangeAspect="1"/>
          </p:cNvPicPr>
          <p:nvPr/>
        </p:nvPicPr>
        <p:blipFill>
          <a:blip r:embed="rId3"/>
          <a:stretch>
            <a:fillRect/>
          </a:stretch>
        </p:blipFill>
        <p:spPr>
          <a:xfrm>
            <a:off x="4953000" y="1230086"/>
            <a:ext cx="4191000" cy="56279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1"/>
          <p:cNvGrpSpPr/>
          <p:nvPr/>
        </p:nvGrpSpPr>
        <p:grpSpPr>
          <a:xfrm>
            <a:off x="5" y="228600"/>
            <a:ext cx="9143999" cy="6404612"/>
            <a:chOff x="5" y="609599"/>
            <a:chExt cx="9143999" cy="6023613"/>
          </a:xfrm>
        </p:grpSpPr>
        <p:pic>
          <p:nvPicPr>
            <p:cNvPr id="4" name="Picture 3" descr="time_shapley_1935.jpg"/>
            <p:cNvPicPr>
              <a:picLocks noChangeAspect="1"/>
            </p:cNvPicPr>
            <p:nvPr/>
          </p:nvPicPr>
          <p:blipFill>
            <a:blip r:embed="rId2"/>
            <a:stretch>
              <a:fillRect/>
            </a:stretch>
          </p:blipFill>
          <p:spPr>
            <a:xfrm>
              <a:off x="5" y="609599"/>
              <a:ext cx="2286000" cy="3011805"/>
            </a:xfrm>
            <a:prstGeom prst="rect">
              <a:avLst/>
            </a:prstGeom>
          </p:spPr>
        </p:pic>
        <p:pic>
          <p:nvPicPr>
            <p:cNvPr id="5" name="Picture 4" descr="van_allen_1959.jpg"/>
            <p:cNvPicPr>
              <a:picLocks noChangeAspect="1"/>
            </p:cNvPicPr>
            <p:nvPr/>
          </p:nvPicPr>
          <p:blipFill>
            <a:blip r:embed="rId3"/>
            <a:stretch>
              <a:fillRect/>
            </a:stretch>
          </p:blipFill>
          <p:spPr>
            <a:xfrm>
              <a:off x="2286005" y="609600"/>
              <a:ext cx="2285999" cy="3011805"/>
            </a:xfrm>
            <a:prstGeom prst="rect">
              <a:avLst/>
            </a:prstGeom>
          </p:spPr>
        </p:pic>
        <p:pic>
          <p:nvPicPr>
            <p:cNvPr id="6" name="Picture 5" descr="pickering_time_jpg"/>
            <p:cNvPicPr>
              <a:picLocks noChangeAspect="1"/>
            </p:cNvPicPr>
            <p:nvPr/>
          </p:nvPicPr>
          <p:blipFill>
            <a:blip r:embed="rId4"/>
            <a:stretch>
              <a:fillRect/>
            </a:stretch>
          </p:blipFill>
          <p:spPr>
            <a:xfrm>
              <a:off x="6" y="3621405"/>
              <a:ext cx="2286000" cy="3011806"/>
            </a:xfrm>
            <a:prstGeom prst="rect">
              <a:avLst/>
            </a:prstGeom>
          </p:spPr>
        </p:pic>
        <p:pic>
          <p:nvPicPr>
            <p:cNvPr id="7" name="Picture 6" descr="time_hubble_1948.jpg"/>
            <p:cNvPicPr>
              <a:picLocks noChangeAspect="1"/>
            </p:cNvPicPr>
            <p:nvPr/>
          </p:nvPicPr>
          <p:blipFill>
            <a:blip r:embed="rId5"/>
            <a:stretch>
              <a:fillRect/>
            </a:stretch>
          </p:blipFill>
          <p:spPr>
            <a:xfrm>
              <a:off x="2286006" y="3621404"/>
              <a:ext cx="2286002" cy="3011807"/>
            </a:xfrm>
            <a:prstGeom prst="rect">
              <a:avLst/>
            </a:prstGeom>
          </p:spPr>
        </p:pic>
        <p:pic>
          <p:nvPicPr>
            <p:cNvPr id="8" name="Picture 7" descr="time_einstein_1946.jpg"/>
            <p:cNvPicPr>
              <a:picLocks noChangeAspect="1"/>
            </p:cNvPicPr>
            <p:nvPr/>
          </p:nvPicPr>
          <p:blipFill>
            <a:blip r:embed="rId6"/>
            <a:stretch>
              <a:fillRect/>
            </a:stretch>
          </p:blipFill>
          <p:spPr>
            <a:xfrm>
              <a:off x="4572008" y="3621406"/>
              <a:ext cx="2286001" cy="3011806"/>
            </a:xfrm>
            <a:prstGeom prst="rect">
              <a:avLst/>
            </a:prstGeom>
          </p:spPr>
        </p:pic>
        <p:pic>
          <p:nvPicPr>
            <p:cNvPr id="9" name="Picture 8" descr="time_eddington_1934.jpg"/>
            <p:cNvPicPr>
              <a:picLocks noChangeAspect="1"/>
            </p:cNvPicPr>
            <p:nvPr/>
          </p:nvPicPr>
          <p:blipFill>
            <a:blip r:embed="rId7"/>
            <a:stretch>
              <a:fillRect/>
            </a:stretch>
          </p:blipFill>
          <p:spPr>
            <a:xfrm>
              <a:off x="4572003" y="609599"/>
              <a:ext cx="2285999" cy="3011805"/>
            </a:xfrm>
            <a:prstGeom prst="rect">
              <a:avLst/>
            </a:prstGeom>
          </p:spPr>
        </p:pic>
        <p:pic>
          <p:nvPicPr>
            <p:cNvPr id="10" name="Picture 9" descr="SchmidtTime.jpg"/>
            <p:cNvPicPr>
              <a:picLocks noChangeAspect="1"/>
            </p:cNvPicPr>
            <p:nvPr/>
          </p:nvPicPr>
          <p:blipFill>
            <a:blip r:embed="rId8"/>
            <a:stretch>
              <a:fillRect/>
            </a:stretch>
          </p:blipFill>
          <p:spPr>
            <a:xfrm>
              <a:off x="6858002" y="609599"/>
              <a:ext cx="2286002" cy="3069774"/>
            </a:xfrm>
            <a:prstGeom prst="rect">
              <a:avLst/>
            </a:prstGeom>
          </p:spPr>
        </p:pic>
        <p:pic>
          <p:nvPicPr>
            <p:cNvPr id="11" name="Picture 10" descr="time_sagan_1980.jpg"/>
            <p:cNvPicPr>
              <a:picLocks noChangeAspect="1"/>
            </p:cNvPicPr>
            <p:nvPr/>
          </p:nvPicPr>
          <p:blipFill>
            <a:blip r:embed="rId9"/>
            <a:stretch>
              <a:fillRect/>
            </a:stretch>
          </p:blipFill>
          <p:spPr>
            <a:xfrm>
              <a:off x="6858002" y="3621404"/>
              <a:ext cx="2286002" cy="3011808"/>
            </a:xfrm>
            <a:prstGeom prst="rect">
              <a:avLst/>
            </a:prstGeom>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1"/>
          <p:cNvGrpSpPr/>
          <p:nvPr/>
        </p:nvGrpSpPr>
        <p:grpSpPr>
          <a:xfrm>
            <a:off x="5" y="228600"/>
            <a:ext cx="9143999" cy="6404612"/>
            <a:chOff x="5" y="609599"/>
            <a:chExt cx="9143999" cy="6023613"/>
          </a:xfrm>
        </p:grpSpPr>
        <p:pic>
          <p:nvPicPr>
            <p:cNvPr id="4" name="Picture 3" descr="time_shapley_1935.jpg"/>
            <p:cNvPicPr>
              <a:picLocks noChangeAspect="1"/>
            </p:cNvPicPr>
            <p:nvPr/>
          </p:nvPicPr>
          <p:blipFill>
            <a:blip r:embed="rId2"/>
            <a:stretch>
              <a:fillRect/>
            </a:stretch>
          </p:blipFill>
          <p:spPr>
            <a:xfrm>
              <a:off x="5" y="609599"/>
              <a:ext cx="2286000" cy="3011805"/>
            </a:xfrm>
            <a:prstGeom prst="rect">
              <a:avLst/>
            </a:prstGeom>
          </p:spPr>
        </p:pic>
        <p:pic>
          <p:nvPicPr>
            <p:cNvPr id="5" name="Picture 4" descr="van_allen_1959.jpg"/>
            <p:cNvPicPr>
              <a:picLocks noChangeAspect="1"/>
            </p:cNvPicPr>
            <p:nvPr/>
          </p:nvPicPr>
          <p:blipFill>
            <a:blip r:embed="rId3"/>
            <a:stretch>
              <a:fillRect/>
            </a:stretch>
          </p:blipFill>
          <p:spPr>
            <a:xfrm>
              <a:off x="2286005" y="609600"/>
              <a:ext cx="2285999" cy="3011805"/>
            </a:xfrm>
            <a:prstGeom prst="rect">
              <a:avLst/>
            </a:prstGeom>
          </p:spPr>
        </p:pic>
        <p:pic>
          <p:nvPicPr>
            <p:cNvPr id="6" name="Picture 5" descr="pickering_time_jpg"/>
            <p:cNvPicPr>
              <a:picLocks noChangeAspect="1"/>
            </p:cNvPicPr>
            <p:nvPr/>
          </p:nvPicPr>
          <p:blipFill>
            <a:blip r:embed="rId4"/>
            <a:stretch>
              <a:fillRect/>
            </a:stretch>
          </p:blipFill>
          <p:spPr>
            <a:xfrm>
              <a:off x="6" y="3621405"/>
              <a:ext cx="2286000" cy="3011806"/>
            </a:xfrm>
            <a:prstGeom prst="rect">
              <a:avLst/>
            </a:prstGeom>
          </p:spPr>
        </p:pic>
        <p:pic>
          <p:nvPicPr>
            <p:cNvPr id="7" name="Picture 6" descr="time_hubble_1948.jpg"/>
            <p:cNvPicPr>
              <a:picLocks noChangeAspect="1"/>
            </p:cNvPicPr>
            <p:nvPr/>
          </p:nvPicPr>
          <p:blipFill>
            <a:blip r:embed="rId5"/>
            <a:stretch>
              <a:fillRect/>
            </a:stretch>
          </p:blipFill>
          <p:spPr>
            <a:xfrm>
              <a:off x="2286006" y="3621404"/>
              <a:ext cx="2286002" cy="3011807"/>
            </a:xfrm>
            <a:prstGeom prst="rect">
              <a:avLst/>
            </a:prstGeom>
          </p:spPr>
        </p:pic>
        <p:pic>
          <p:nvPicPr>
            <p:cNvPr id="8" name="Picture 7" descr="time_einstein_1946.jpg"/>
            <p:cNvPicPr>
              <a:picLocks noChangeAspect="1"/>
            </p:cNvPicPr>
            <p:nvPr/>
          </p:nvPicPr>
          <p:blipFill>
            <a:blip r:embed="rId6"/>
            <a:stretch>
              <a:fillRect/>
            </a:stretch>
          </p:blipFill>
          <p:spPr>
            <a:xfrm>
              <a:off x="4572008" y="3621406"/>
              <a:ext cx="2286001" cy="3011806"/>
            </a:xfrm>
            <a:prstGeom prst="rect">
              <a:avLst/>
            </a:prstGeom>
          </p:spPr>
        </p:pic>
        <p:pic>
          <p:nvPicPr>
            <p:cNvPr id="9" name="Picture 8" descr="time_eddington_1934.jpg"/>
            <p:cNvPicPr>
              <a:picLocks noChangeAspect="1"/>
            </p:cNvPicPr>
            <p:nvPr/>
          </p:nvPicPr>
          <p:blipFill>
            <a:blip r:embed="rId7"/>
            <a:stretch>
              <a:fillRect/>
            </a:stretch>
          </p:blipFill>
          <p:spPr>
            <a:xfrm>
              <a:off x="4572003" y="609599"/>
              <a:ext cx="2285999" cy="3011805"/>
            </a:xfrm>
            <a:prstGeom prst="rect">
              <a:avLst/>
            </a:prstGeom>
          </p:spPr>
        </p:pic>
        <p:pic>
          <p:nvPicPr>
            <p:cNvPr id="10" name="Picture 9" descr="SchmidtTime.jpg"/>
            <p:cNvPicPr>
              <a:picLocks noChangeAspect="1"/>
            </p:cNvPicPr>
            <p:nvPr/>
          </p:nvPicPr>
          <p:blipFill>
            <a:blip r:embed="rId8"/>
            <a:stretch>
              <a:fillRect/>
            </a:stretch>
          </p:blipFill>
          <p:spPr>
            <a:xfrm>
              <a:off x="6858002" y="609599"/>
              <a:ext cx="2286002" cy="3069774"/>
            </a:xfrm>
            <a:prstGeom prst="rect">
              <a:avLst/>
            </a:prstGeom>
          </p:spPr>
        </p:pic>
        <p:pic>
          <p:nvPicPr>
            <p:cNvPr id="11" name="Picture 10" descr="time_sagan_1980.jpg"/>
            <p:cNvPicPr>
              <a:picLocks noChangeAspect="1"/>
            </p:cNvPicPr>
            <p:nvPr/>
          </p:nvPicPr>
          <p:blipFill>
            <a:blip r:embed="rId9"/>
            <a:stretch>
              <a:fillRect/>
            </a:stretch>
          </p:blipFill>
          <p:spPr>
            <a:xfrm>
              <a:off x="6858002" y="3621404"/>
              <a:ext cx="2286002" cy="3011808"/>
            </a:xfrm>
            <a:prstGeom prst="rect">
              <a:avLst/>
            </a:prstGeom>
          </p:spPr>
        </p:pic>
      </p:grpSp>
      <p:sp>
        <p:nvSpPr>
          <p:cNvPr id="12" name="TextBox 11"/>
          <p:cNvSpPr txBox="1"/>
          <p:nvPr/>
        </p:nvSpPr>
        <p:spPr>
          <a:xfrm>
            <a:off x="381000" y="1701224"/>
            <a:ext cx="1519567"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solidFill>
                  <a:schemeClr val="tx1"/>
                </a:solidFill>
              </a:rPr>
              <a:t>Shapley</a:t>
            </a:r>
            <a:endParaRPr lang="en-US" sz="3200" b="1" dirty="0">
              <a:solidFill>
                <a:schemeClr val="tx1"/>
              </a:solidFill>
            </a:endParaRPr>
          </a:p>
        </p:txBody>
      </p:sp>
      <p:sp>
        <p:nvSpPr>
          <p:cNvPr id="13" name="TextBox 12"/>
          <p:cNvSpPr txBox="1"/>
          <p:nvPr/>
        </p:nvSpPr>
        <p:spPr>
          <a:xfrm>
            <a:off x="2546113" y="1740188"/>
            <a:ext cx="1797287"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solidFill>
                  <a:schemeClr val="tx1"/>
                </a:solidFill>
              </a:rPr>
              <a:t>Van Allen</a:t>
            </a:r>
            <a:endParaRPr lang="en-US" sz="3200" b="1" dirty="0">
              <a:solidFill>
                <a:schemeClr val="tx1"/>
              </a:solidFill>
            </a:endParaRPr>
          </a:p>
        </p:txBody>
      </p:sp>
      <p:sp>
        <p:nvSpPr>
          <p:cNvPr id="14" name="TextBox 13"/>
          <p:cNvSpPr txBox="1"/>
          <p:nvPr/>
        </p:nvSpPr>
        <p:spPr>
          <a:xfrm>
            <a:off x="4794700" y="1676400"/>
            <a:ext cx="1910900"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solidFill>
                  <a:schemeClr val="tx1"/>
                </a:solidFill>
              </a:rPr>
              <a:t>Eddington</a:t>
            </a:r>
            <a:endParaRPr lang="en-US" sz="3200" b="1" dirty="0">
              <a:solidFill>
                <a:schemeClr val="tx1"/>
              </a:solidFill>
            </a:endParaRPr>
          </a:p>
        </p:txBody>
      </p:sp>
      <p:sp>
        <p:nvSpPr>
          <p:cNvPr id="15" name="TextBox 14"/>
          <p:cNvSpPr txBox="1"/>
          <p:nvPr/>
        </p:nvSpPr>
        <p:spPr>
          <a:xfrm>
            <a:off x="7239000" y="1701224"/>
            <a:ext cx="1569660"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solidFill>
                  <a:schemeClr val="tx1"/>
                </a:solidFill>
              </a:rPr>
              <a:t>Schmidt</a:t>
            </a:r>
            <a:endParaRPr lang="en-US" sz="3200" b="1" dirty="0">
              <a:solidFill>
                <a:schemeClr val="tx1"/>
              </a:solidFill>
            </a:endParaRPr>
          </a:p>
        </p:txBody>
      </p:sp>
      <p:sp>
        <p:nvSpPr>
          <p:cNvPr id="16" name="TextBox 15"/>
          <p:cNvSpPr txBox="1"/>
          <p:nvPr/>
        </p:nvSpPr>
        <p:spPr>
          <a:xfrm>
            <a:off x="228600" y="4876800"/>
            <a:ext cx="1729360"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solidFill>
                  <a:schemeClr val="tx1"/>
                </a:solidFill>
              </a:rPr>
              <a:t>Pickering</a:t>
            </a:r>
            <a:endParaRPr lang="en-US" sz="3200" b="1" dirty="0">
              <a:solidFill>
                <a:schemeClr val="tx1"/>
              </a:solidFill>
            </a:endParaRPr>
          </a:p>
        </p:txBody>
      </p:sp>
      <p:sp>
        <p:nvSpPr>
          <p:cNvPr id="17" name="TextBox 16"/>
          <p:cNvSpPr txBox="1"/>
          <p:nvPr/>
        </p:nvSpPr>
        <p:spPr>
          <a:xfrm>
            <a:off x="2703236" y="4876800"/>
            <a:ext cx="1411564"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solidFill>
                  <a:schemeClr val="tx1"/>
                </a:solidFill>
              </a:rPr>
              <a:t>Hubble</a:t>
            </a:r>
            <a:endParaRPr lang="en-US" sz="3200" b="1" dirty="0">
              <a:solidFill>
                <a:schemeClr val="tx1"/>
              </a:solidFill>
            </a:endParaRPr>
          </a:p>
        </p:txBody>
      </p:sp>
      <p:sp>
        <p:nvSpPr>
          <p:cNvPr id="18" name="TextBox 17"/>
          <p:cNvSpPr txBox="1"/>
          <p:nvPr/>
        </p:nvSpPr>
        <p:spPr>
          <a:xfrm>
            <a:off x="4953000" y="4876800"/>
            <a:ext cx="1529786"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solidFill>
                  <a:schemeClr val="tx1"/>
                </a:solidFill>
              </a:rPr>
              <a:t>Einstein</a:t>
            </a:r>
            <a:endParaRPr lang="en-US" sz="3200" b="1" dirty="0">
              <a:solidFill>
                <a:schemeClr val="tx1"/>
              </a:solidFill>
            </a:endParaRPr>
          </a:p>
        </p:txBody>
      </p:sp>
      <p:sp>
        <p:nvSpPr>
          <p:cNvPr id="19" name="TextBox 18"/>
          <p:cNvSpPr txBox="1"/>
          <p:nvPr/>
        </p:nvSpPr>
        <p:spPr>
          <a:xfrm>
            <a:off x="7342848" y="4876800"/>
            <a:ext cx="1191552"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solidFill>
                  <a:schemeClr val="tx1"/>
                </a:solidFill>
              </a:rPr>
              <a:t>Sagan</a:t>
            </a:r>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Journey towards a Black Hole</a:t>
            </a:r>
            <a:endParaRPr lang="en-US" dirty="0">
              <a:solidFill>
                <a:schemeClr val="bg1"/>
              </a:solidFill>
            </a:endParaRPr>
          </a:p>
        </p:txBody>
      </p:sp>
      <p:sp>
        <p:nvSpPr>
          <p:cNvPr id="5" name="Rectangle 4"/>
          <p:cNvSpPr/>
          <p:nvPr/>
        </p:nvSpPr>
        <p:spPr>
          <a:xfrm>
            <a:off x="457200" y="6183868"/>
            <a:ext cx="8229600" cy="369332"/>
          </a:xfrm>
          <a:prstGeom prst="rect">
            <a:avLst/>
          </a:prstGeom>
        </p:spPr>
        <p:txBody>
          <a:bodyPr wrap="square">
            <a:spAutoFit/>
          </a:bodyPr>
          <a:lstStyle/>
          <a:p>
            <a:r>
              <a:rPr lang="en-US" dirty="0" smtClean="0">
                <a:solidFill>
                  <a:schemeClr val="bg1"/>
                </a:solidFill>
              </a:rPr>
              <a:t>Credit: ESO/MPE/Nick </a:t>
            </a:r>
            <a:r>
              <a:rPr lang="en-US" dirty="0" err="1" smtClean="0">
                <a:solidFill>
                  <a:schemeClr val="bg1"/>
                </a:solidFill>
              </a:rPr>
              <a:t>Risinger</a:t>
            </a:r>
            <a:r>
              <a:rPr lang="en-US" dirty="0" smtClean="0">
                <a:solidFill>
                  <a:schemeClr val="bg1"/>
                </a:solidFill>
              </a:rPr>
              <a:t> (</a:t>
            </a:r>
            <a:r>
              <a:rPr lang="en-US" dirty="0" err="1" smtClean="0">
                <a:solidFill>
                  <a:schemeClr val="bg1"/>
                </a:solidFill>
              </a:rPr>
              <a:t>skysurvey.org</a:t>
            </a:r>
            <a:r>
              <a:rPr lang="en-US" dirty="0" smtClean="0">
                <a:solidFill>
                  <a:schemeClr val="bg1"/>
                </a:solidFill>
              </a:rPr>
              <a:t>)/VISTA/J. Emerson/Digitized Sky Survey 2</a:t>
            </a:r>
            <a:endParaRPr lang="en-US" dirty="0">
              <a:solidFill>
                <a:schemeClr val="bg1"/>
              </a:solidFill>
            </a:endParaRPr>
          </a:p>
        </p:txBody>
      </p:sp>
      <p:pic>
        <p:nvPicPr>
          <p:cNvPr id="6" name="MW_S2.m4v">
            <a:hlinkClick r:id="" action="ppaction://media"/>
          </p:cNvPr>
          <p:cNvPicPr/>
          <p:nvPr>
            <a:videoFile r:link="rId1"/>
          </p:nvPr>
        </p:nvPicPr>
        <p:blipFill>
          <a:blip r:embed="rId3"/>
          <a:stretch>
            <a:fillRect/>
          </a:stretch>
        </p:blipFill>
        <p:spPr>
          <a:xfrm>
            <a:off x="0" y="95250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par>
                          <p:cTn id="8" fill="hold">
                            <p:stCondLst>
                              <p:cond delay="3000"/>
                            </p:stCondLst>
                            <p:childTnLst>
                              <p:par>
                                <p:cTn id="9" presetID="1" presetClass="mediacall" presetSubtype="0" fill="hold" nodeType="afterEffect">
                                  <p:stCondLst>
                                    <p:cond delay="0"/>
                                  </p:stCondLst>
                                  <p:childTnLst>
                                    <p:cmd type="call" cmd="playFrom(0.0)">
                                      <p:cBhvr>
                                        <p:cTn id="10" dur="71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381000" y="109538"/>
            <a:ext cx="8450263" cy="881062"/>
          </a:xfrm>
          <a:noFill/>
          <a:ln/>
        </p:spPr>
        <p:txBody>
          <a:bodyPr lIns="0" tIns="0" rIns="0" bIns="0"/>
          <a:lstStyle/>
          <a:p>
            <a:pPr defTabSz="434975">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3200" u="sng">
                <a:solidFill>
                  <a:srgbClr val="184F62"/>
                </a:solidFill>
                <a:latin typeface="Georgia" charset="0"/>
              </a:rPr>
              <a:t>AGN and Cosmology: early developments</a:t>
            </a:r>
            <a:endParaRPr lang="en-GB" sz="3300" u="sng">
              <a:solidFill>
                <a:srgbClr val="FFFF99"/>
              </a:solidFill>
            </a:endParaRPr>
          </a:p>
        </p:txBody>
      </p:sp>
      <p:sp>
        <p:nvSpPr>
          <p:cNvPr id="353286" name="AutoShape 6"/>
          <p:cNvSpPr>
            <a:spLocks noChangeArrowheads="1"/>
          </p:cNvSpPr>
          <p:nvPr/>
        </p:nvSpPr>
        <p:spPr bwMode="auto">
          <a:xfrm>
            <a:off x="422275" y="4114800"/>
            <a:ext cx="3587750" cy="1371600"/>
          </a:xfrm>
          <a:prstGeom prst="wedgeRectCallout">
            <a:avLst>
              <a:gd name="adj1" fmla="val -43750"/>
              <a:gd name="adj2" fmla="val 70000"/>
            </a:avLst>
          </a:prstGeom>
          <a:noFill/>
          <a:ln w="9525">
            <a:noFill/>
            <a:miter lim="800000"/>
            <a:headEnd/>
            <a:tailEnd/>
          </a:ln>
          <a:effectLst/>
        </p:spPr>
        <p:txBody>
          <a:bodyPr wrap="none" lIns="0" tIns="0" rIns="0" bIns="0" anchor="ctr">
            <a:prstTxWarp prst="textNoShape">
              <a:avLst/>
            </a:prstTxWarp>
          </a:bodyPr>
          <a:lstStyle/>
          <a:p>
            <a:pPr algn="ctr" hangingPunct="0">
              <a:lnSpc>
                <a:spcPct val="93000"/>
              </a:lnSpc>
              <a:spcBef>
                <a:spcPct val="0"/>
              </a:spcBef>
              <a:spcAft>
                <a:spcPct val="0"/>
              </a:spcAft>
              <a:buClr>
                <a:srgbClr val="000000"/>
              </a:buClr>
              <a:buSzPct val="45000"/>
              <a:buFont typeface="StarSymbol" charset="0"/>
              <a:buNone/>
            </a:pPr>
            <a:endParaRPr lang="en-US" sz="3200" u="sng">
              <a:solidFill>
                <a:srgbClr val="FFFF99"/>
              </a:solidFill>
              <a:latin typeface="Arial" charset="0"/>
            </a:endParaRPr>
          </a:p>
        </p:txBody>
      </p:sp>
      <p:sp>
        <p:nvSpPr>
          <p:cNvPr id="353287" name="AutoShape 7"/>
          <p:cNvSpPr>
            <a:spLocks noChangeArrowheads="1"/>
          </p:cNvSpPr>
          <p:nvPr/>
        </p:nvSpPr>
        <p:spPr bwMode="auto">
          <a:xfrm>
            <a:off x="352425" y="4114800"/>
            <a:ext cx="3727450" cy="1371600"/>
          </a:xfrm>
          <a:prstGeom prst="wedgeRectCallout">
            <a:avLst>
              <a:gd name="adj1" fmla="val -43750"/>
              <a:gd name="adj2" fmla="val 70000"/>
            </a:avLst>
          </a:prstGeom>
          <a:noFill/>
          <a:ln w="9525">
            <a:noFill/>
            <a:miter lim="800000"/>
            <a:headEnd/>
            <a:tailEnd/>
          </a:ln>
          <a:effectLst/>
        </p:spPr>
        <p:txBody>
          <a:bodyPr wrap="none" lIns="0" tIns="0" rIns="0" bIns="0" anchor="ctr">
            <a:prstTxWarp prst="textNoShape">
              <a:avLst/>
            </a:prstTxWarp>
          </a:bodyPr>
          <a:lstStyle/>
          <a:p>
            <a:pPr algn="ctr" hangingPunct="0">
              <a:lnSpc>
                <a:spcPct val="93000"/>
              </a:lnSpc>
              <a:spcBef>
                <a:spcPct val="0"/>
              </a:spcBef>
              <a:spcAft>
                <a:spcPct val="0"/>
              </a:spcAft>
              <a:buClr>
                <a:srgbClr val="000000"/>
              </a:buClr>
              <a:buSzPct val="45000"/>
              <a:buFont typeface="StarSymbol" charset="0"/>
              <a:buNone/>
            </a:pPr>
            <a:endParaRPr lang="en-US" sz="3200" u="sng">
              <a:solidFill>
                <a:srgbClr val="FFFF99"/>
              </a:solidFill>
              <a:latin typeface="Arial" charset="0"/>
            </a:endParaRPr>
          </a:p>
        </p:txBody>
      </p:sp>
      <p:pic>
        <p:nvPicPr>
          <p:cNvPr id="353290" name="Picture 10" descr="ryle_clarke_61_f6"/>
          <p:cNvPicPr>
            <a:picLocks noChangeAspect="1" noChangeArrowheads="1"/>
          </p:cNvPicPr>
          <p:nvPr/>
        </p:nvPicPr>
        <p:blipFill>
          <a:blip r:embed="rId4"/>
          <a:srcRect/>
          <a:stretch>
            <a:fillRect/>
          </a:stretch>
        </p:blipFill>
        <p:spPr bwMode="auto">
          <a:xfrm>
            <a:off x="914400" y="1193800"/>
            <a:ext cx="7315200" cy="3759200"/>
          </a:xfrm>
          <a:prstGeom prst="rect">
            <a:avLst/>
          </a:prstGeom>
          <a:noFill/>
        </p:spPr>
      </p:pic>
      <p:sp>
        <p:nvSpPr>
          <p:cNvPr id="353291" name="Rectangle 11"/>
          <p:cNvSpPr>
            <a:spLocks noChangeArrowheads="1"/>
          </p:cNvSpPr>
          <p:nvPr/>
        </p:nvSpPr>
        <p:spPr bwMode="auto">
          <a:xfrm>
            <a:off x="685800" y="4926013"/>
            <a:ext cx="2895600" cy="255587"/>
          </a:xfrm>
          <a:prstGeom prst="rect">
            <a:avLst/>
          </a:prstGeom>
          <a:noFill/>
          <a:ln w="9525">
            <a:noFill/>
            <a:miter lim="800000"/>
            <a:headEnd/>
            <a:tailEnd/>
          </a:ln>
          <a:effectLst/>
        </p:spPr>
        <p:txBody>
          <a:bodyPr lIns="0" tIns="0" rIns="0" bIns="0" anchor="ctr">
            <a:prstTxWarp prst="textNoShape">
              <a:avLst/>
            </a:prstTxWarp>
            <a:spAutoFit/>
          </a:bodyPr>
          <a:lstStyle/>
          <a:p>
            <a:pPr algn="ctr" hangingPunct="0">
              <a:lnSpc>
                <a:spcPct val="93000"/>
              </a:lnSpc>
              <a:spcBef>
                <a:spcPct val="0"/>
              </a:spcBef>
              <a:spcAft>
                <a:spcPct val="0"/>
              </a:spcAft>
              <a:buClr>
                <a:srgbClr val="000000"/>
              </a:buClr>
              <a:buSzPct val="45000"/>
              <a:buFont typeface="StarSymbol" charset="0"/>
              <a:buNone/>
            </a:pPr>
            <a:r>
              <a:rPr lang="en-US" sz="1800" dirty="0">
                <a:solidFill>
                  <a:srgbClr val="A71EFF"/>
                </a:solidFill>
              </a:rPr>
              <a:t>Ryle and Clarke (1961)</a:t>
            </a:r>
          </a:p>
        </p:txBody>
      </p:sp>
      <p:sp>
        <p:nvSpPr>
          <p:cNvPr id="353292" name="Text Box 12"/>
          <p:cNvSpPr txBox="1">
            <a:spLocks noChangeArrowheads="1"/>
          </p:cNvSpPr>
          <p:nvPr/>
        </p:nvSpPr>
        <p:spPr bwMode="auto">
          <a:xfrm>
            <a:off x="457200" y="5494338"/>
            <a:ext cx="8001000" cy="449262"/>
          </a:xfrm>
          <a:prstGeom prst="rect">
            <a:avLst/>
          </a:prstGeom>
          <a:noFill/>
          <a:ln w="9525">
            <a:noFill/>
            <a:miter lim="800000"/>
            <a:headEnd/>
            <a:tailEnd/>
          </a:ln>
          <a:effectLst/>
        </p:spPr>
        <p:txBody>
          <a:bodyPr lIns="0" tIns="0" rIns="0" bIns="0">
            <a:prstTxWarp prst="textNoShape">
              <a:avLst/>
            </a:prstTxWarp>
            <a:spAutoFit/>
          </a:bodyPr>
          <a:lstStyle/>
          <a:p>
            <a:pPr>
              <a:buFont typeface="Times" charset="0"/>
              <a:buNone/>
            </a:pPr>
            <a:r>
              <a:rPr lang="en-GB" sz="2200">
                <a:solidFill>
                  <a:schemeClr val="tx1"/>
                </a:solidFill>
              </a:rPr>
              <a:t>Radio counts are incompatible with steady state cosmologies</a:t>
            </a:r>
            <a:endParaRPr lang="en-GB" sz="2200"/>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1234" name="Rectangle 2"/>
          <p:cNvSpPr>
            <a:spLocks noChangeArrowheads="1"/>
          </p:cNvSpPr>
          <p:nvPr/>
        </p:nvSpPr>
        <p:spPr bwMode="auto">
          <a:xfrm>
            <a:off x="5638800" y="228600"/>
            <a:ext cx="3038475" cy="685800"/>
          </a:xfrm>
          <a:prstGeom prst="rect">
            <a:avLst/>
          </a:prstGeom>
          <a:noFill/>
          <a:ln w="9525">
            <a:noFill/>
            <a:miter lim="800000"/>
            <a:headEnd/>
            <a:tailEnd/>
          </a:ln>
          <a:effectLst/>
        </p:spPr>
        <p:txBody>
          <a:bodyPr lIns="0" tIns="0" rIns="0" bIns="0" anchor="ctr">
            <a:prstTxWarp prst="textNoShape">
              <a:avLst/>
            </a:prstTxWarp>
          </a:bodyPr>
          <a:lstStyle/>
          <a:p>
            <a:pPr algn="ctr" defTabSz="434975">
              <a:spcBef>
                <a:spcPct val="0"/>
              </a:spcBef>
              <a:spcAft>
                <a:spcPct val="0"/>
              </a:spcAft>
              <a:buClrTx/>
              <a:buSzTx/>
              <a:buFontTx/>
              <a:buNone/>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3600" u="sng" dirty="0">
                <a:solidFill>
                  <a:schemeClr val="tx1"/>
                </a:solidFill>
                <a:latin typeface="Georgia"/>
                <a:cs typeface="Georgia"/>
              </a:rPr>
              <a:t>Radio counts</a:t>
            </a:r>
            <a:endParaRPr lang="en-GB" sz="3600" dirty="0">
              <a:solidFill>
                <a:srgbClr val="FFFF99"/>
              </a:solidFill>
              <a:latin typeface="Georgia"/>
              <a:cs typeface="Georgia"/>
            </a:endParaRPr>
          </a:p>
        </p:txBody>
      </p:sp>
      <p:pic>
        <p:nvPicPr>
          <p:cNvPr id="351238" name="Picture 6" descr="radio_cumulative_counts_jy_all"/>
          <p:cNvPicPr>
            <a:picLocks noChangeAspect="1" noChangeArrowheads="1"/>
          </p:cNvPicPr>
          <p:nvPr/>
        </p:nvPicPr>
        <p:blipFill>
          <a:blip r:embed="rId3"/>
          <a:srcRect/>
          <a:stretch>
            <a:fillRect/>
          </a:stretch>
        </p:blipFill>
        <p:spPr bwMode="auto">
          <a:xfrm>
            <a:off x="28575" y="0"/>
            <a:ext cx="5229225" cy="6858000"/>
          </a:xfrm>
          <a:prstGeom prst="rect">
            <a:avLst/>
          </a:prstGeom>
          <a:noFill/>
        </p:spPr>
      </p:pic>
      <p:sp>
        <p:nvSpPr>
          <p:cNvPr id="351243" name="Text Box 11"/>
          <p:cNvSpPr txBox="1">
            <a:spLocks noChangeArrowheads="1"/>
          </p:cNvSpPr>
          <p:nvPr/>
        </p:nvSpPr>
        <p:spPr bwMode="auto">
          <a:xfrm>
            <a:off x="5181600" y="1196975"/>
            <a:ext cx="3810000" cy="4924425"/>
          </a:xfrm>
          <a:prstGeom prst="rect">
            <a:avLst/>
          </a:prstGeom>
          <a:noFill/>
          <a:ln w="9525">
            <a:noFill/>
            <a:miter lim="800000"/>
            <a:headEnd/>
            <a:tailEnd/>
          </a:ln>
          <a:effectLst/>
        </p:spPr>
        <p:txBody>
          <a:bodyPr lIns="0" tIns="0" rIns="0" bIns="0">
            <a:prstTxWarp prst="textNoShape">
              <a:avLst/>
            </a:prstTxWarp>
            <a:spAutoFit/>
          </a:bodyPr>
          <a:lstStyle/>
          <a:p>
            <a:pPr>
              <a:buFontTx/>
              <a:buChar char="-"/>
            </a:pPr>
            <a:r>
              <a:rPr lang="en-GB" sz="2000" dirty="0">
                <a:solidFill>
                  <a:schemeClr val="tx1"/>
                </a:solidFill>
              </a:rPr>
              <a:t> Brightest fluxes:</a:t>
            </a:r>
            <a:r>
              <a:rPr lang="en-GB" sz="2000" dirty="0" smtClean="0">
                <a:solidFill>
                  <a:schemeClr val="tx1"/>
                </a:solidFill>
              </a:rPr>
              <a:t> Only radio loud AGN</a:t>
            </a:r>
          </a:p>
          <a:p>
            <a:pPr>
              <a:buFontTx/>
              <a:buChar char="-"/>
            </a:pPr>
            <a:r>
              <a:rPr lang="en-GB" sz="2000" dirty="0" smtClean="0"/>
              <a:t> N(S)  </a:t>
            </a:r>
            <a:r>
              <a:rPr lang="en-GB" sz="2000" dirty="0" smtClean="0">
                <a:solidFill>
                  <a:schemeClr val="tx1"/>
                </a:solidFill>
              </a:rPr>
              <a:t>increase </a:t>
            </a:r>
            <a:r>
              <a:rPr lang="en-GB" sz="2000" dirty="0">
                <a:solidFill>
                  <a:schemeClr val="tx1"/>
                </a:solidFill>
              </a:rPr>
              <a:t>faster than S</a:t>
            </a:r>
            <a:r>
              <a:rPr lang="en-GB" sz="2000" baseline="30000" dirty="0">
                <a:solidFill>
                  <a:schemeClr val="tx1"/>
                </a:solidFill>
              </a:rPr>
              <a:t>1.5</a:t>
            </a:r>
            <a:r>
              <a:rPr lang="en-GB" sz="2000" dirty="0">
                <a:solidFill>
                  <a:schemeClr val="tx1"/>
                </a:solidFill>
              </a:rPr>
              <a:t>: cosmological evolution</a:t>
            </a:r>
          </a:p>
          <a:p>
            <a:pPr>
              <a:buFontTx/>
              <a:buChar char="-"/>
            </a:pPr>
            <a:r>
              <a:rPr lang="en-GB" sz="2000" dirty="0">
                <a:solidFill>
                  <a:schemeClr val="tx1"/>
                </a:solidFill>
              </a:rPr>
              <a:t> “Narrowness” of the ~1Jy peak: differential evolution of high- and low-luminosity radio sources (</a:t>
            </a:r>
            <a:r>
              <a:rPr lang="en-GB" sz="2000" dirty="0">
                <a:solidFill>
                  <a:srgbClr val="7014AB"/>
                </a:solidFill>
              </a:rPr>
              <a:t>Longair 1966</a:t>
            </a:r>
            <a:r>
              <a:rPr lang="en-GB" sz="2000" dirty="0">
                <a:solidFill>
                  <a:schemeClr val="tx1"/>
                </a:solidFill>
              </a:rPr>
              <a:t>)</a:t>
            </a:r>
          </a:p>
          <a:p>
            <a:pPr>
              <a:buFontTx/>
              <a:buChar char="-"/>
            </a:pPr>
            <a:r>
              <a:rPr lang="en-GB" sz="2000" dirty="0">
                <a:solidFill>
                  <a:schemeClr val="tx1"/>
                </a:solidFill>
              </a:rPr>
              <a:t> Flattening below ~1Jy: high-redshift sources, cosmological volumes</a:t>
            </a:r>
          </a:p>
          <a:p>
            <a:pPr>
              <a:buFontTx/>
              <a:buChar char="-"/>
            </a:pPr>
            <a:r>
              <a:rPr lang="en-GB" sz="2000" dirty="0">
                <a:solidFill>
                  <a:schemeClr val="tx1"/>
                </a:solidFill>
              </a:rPr>
              <a:t> Sub-mJy steepening: appearance of star-forming galaxies and/or radio-quiet AGN</a:t>
            </a:r>
          </a:p>
          <a:p>
            <a:pPr>
              <a:buFontTx/>
              <a:buChar char="-"/>
            </a:pPr>
            <a:r>
              <a:rPr lang="en-GB" sz="2000" dirty="0">
                <a:solidFill>
                  <a:schemeClr val="tx1"/>
                </a:solidFill>
              </a:rPr>
              <a:t> “Simple” Power-law synchrotron spectrum</a:t>
            </a:r>
          </a:p>
          <a:p>
            <a:pPr>
              <a:buFontTx/>
              <a:buNone/>
            </a:pPr>
            <a:endParaRPr lang="en-GB" sz="2000"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7378" name="Rectangle 2"/>
          <p:cNvSpPr>
            <a:spLocks noChangeArrowheads="1"/>
          </p:cNvSpPr>
          <p:nvPr/>
        </p:nvSpPr>
        <p:spPr bwMode="auto">
          <a:xfrm>
            <a:off x="304800" y="76200"/>
            <a:ext cx="8753475" cy="685800"/>
          </a:xfrm>
          <a:prstGeom prst="rect">
            <a:avLst/>
          </a:prstGeom>
          <a:noFill/>
          <a:ln w="9525">
            <a:noFill/>
            <a:miter lim="800000"/>
            <a:headEnd/>
            <a:tailEnd/>
          </a:ln>
          <a:effectLst/>
        </p:spPr>
        <p:txBody>
          <a:bodyPr lIns="0" tIns="0" rIns="0" bIns="0" anchor="ctr">
            <a:prstTxWarp prst="textNoShape">
              <a:avLst/>
            </a:prstTxWarp>
          </a:bodyPr>
          <a:lstStyle/>
          <a:p>
            <a:pPr algn="ctr" defTabSz="434975">
              <a:spcBef>
                <a:spcPct val="0"/>
              </a:spcBef>
              <a:spcAft>
                <a:spcPct val="0"/>
              </a:spcAft>
              <a:buClrTx/>
              <a:buSzTx/>
              <a:buFontTx/>
              <a:buNone/>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3600" u="sng" dirty="0">
                <a:solidFill>
                  <a:schemeClr val="tx1"/>
                </a:solidFill>
                <a:latin typeface="Georgia"/>
                <a:cs typeface="Georgia"/>
              </a:rPr>
              <a:t>Radio counts: the sub-mJy population </a:t>
            </a:r>
            <a:endParaRPr lang="en-GB" sz="3600" dirty="0">
              <a:solidFill>
                <a:srgbClr val="FFFF99"/>
              </a:solidFill>
              <a:latin typeface="Georgia"/>
              <a:cs typeface="Georgia"/>
            </a:endParaRPr>
          </a:p>
        </p:txBody>
      </p:sp>
      <p:pic>
        <p:nvPicPr>
          <p:cNvPr id="357380" name="Picture 4"/>
          <p:cNvPicPr>
            <a:picLocks noChangeAspect="1" noChangeArrowheads="1"/>
          </p:cNvPicPr>
          <p:nvPr/>
        </p:nvPicPr>
        <p:blipFill>
          <a:blip r:embed="rId3"/>
          <a:srcRect/>
          <a:stretch>
            <a:fillRect/>
          </a:stretch>
        </p:blipFill>
        <p:spPr bwMode="auto">
          <a:xfrm>
            <a:off x="152400" y="762000"/>
            <a:ext cx="5410200" cy="3875088"/>
          </a:xfrm>
          <a:prstGeom prst="rect">
            <a:avLst/>
          </a:prstGeom>
          <a:noFill/>
          <a:ln w="9525">
            <a:noFill/>
            <a:miter lim="800000"/>
            <a:headEnd/>
            <a:tailEnd/>
          </a:ln>
          <a:effectLst/>
        </p:spPr>
      </p:pic>
      <p:pic>
        <p:nvPicPr>
          <p:cNvPr id="357382" name="Picture 6"/>
          <p:cNvPicPr>
            <a:picLocks noChangeAspect="1" noChangeArrowheads="1"/>
          </p:cNvPicPr>
          <p:nvPr/>
        </p:nvPicPr>
        <p:blipFill>
          <a:blip r:embed="rId4"/>
          <a:srcRect/>
          <a:stretch>
            <a:fillRect/>
          </a:stretch>
        </p:blipFill>
        <p:spPr bwMode="auto">
          <a:xfrm>
            <a:off x="4521200" y="2133600"/>
            <a:ext cx="4394200" cy="4238625"/>
          </a:xfrm>
          <a:prstGeom prst="rect">
            <a:avLst/>
          </a:prstGeom>
          <a:noFill/>
          <a:ln w="9525">
            <a:noFill/>
            <a:miter lim="800000"/>
            <a:headEnd/>
            <a:tailEnd/>
          </a:ln>
          <a:effectLst/>
        </p:spPr>
      </p:pic>
      <p:sp>
        <p:nvSpPr>
          <p:cNvPr id="357383" name="Rectangle 7"/>
          <p:cNvSpPr>
            <a:spLocks noChangeArrowheads="1"/>
          </p:cNvSpPr>
          <p:nvPr/>
        </p:nvSpPr>
        <p:spPr bwMode="auto">
          <a:xfrm>
            <a:off x="6400800" y="1828800"/>
            <a:ext cx="2370138" cy="288925"/>
          </a:xfrm>
          <a:prstGeom prst="rect">
            <a:avLst/>
          </a:prstGeom>
          <a:noFill/>
          <a:ln w="9525">
            <a:noFill/>
            <a:miter lim="800000"/>
            <a:headEnd/>
            <a:tailEnd/>
          </a:ln>
          <a:effectLst/>
        </p:spPr>
        <p:txBody>
          <a:bodyPr wrap="none" lIns="0" tIns="0" rIns="0" bIns="0">
            <a:prstTxWarp prst="textNoShape">
              <a:avLst/>
            </a:prstTxWarp>
            <a:spAutoFit/>
          </a:bodyPr>
          <a:lstStyle/>
          <a:p>
            <a:pPr eaLnBrk="0" hangingPunct="0">
              <a:spcBef>
                <a:spcPct val="0"/>
              </a:spcBef>
              <a:spcAft>
                <a:spcPct val="0"/>
              </a:spcAft>
              <a:buClrTx/>
              <a:buSzTx/>
              <a:buFontTx/>
              <a:buNone/>
            </a:pPr>
            <a:r>
              <a:rPr lang="en-US" sz="1900">
                <a:solidFill>
                  <a:srgbClr val="D91FFF"/>
                </a:solidFill>
              </a:rPr>
              <a:t>Padovani et al. (2009)</a:t>
            </a:r>
          </a:p>
        </p:txBody>
      </p:sp>
      <p:sp>
        <p:nvSpPr>
          <p:cNvPr id="357384" name="Rectangle 8"/>
          <p:cNvSpPr>
            <a:spLocks noChangeArrowheads="1"/>
          </p:cNvSpPr>
          <p:nvPr/>
        </p:nvSpPr>
        <p:spPr bwMode="auto">
          <a:xfrm>
            <a:off x="381000" y="4648200"/>
            <a:ext cx="1989138" cy="288925"/>
          </a:xfrm>
          <a:prstGeom prst="rect">
            <a:avLst/>
          </a:prstGeom>
          <a:noFill/>
          <a:ln w="9525">
            <a:noFill/>
            <a:miter lim="800000"/>
            <a:headEnd/>
            <a:tailEnd/>
          </a:ln>
          <a:effectLst/>
        </p:spPr>
        <p:txBody>
          <a:bodyPr wrap="none" lIns="0" tIns="0" rIns="0" bIns="0">
            <a:prstTxWarp prst="textNoShape">
              <a:avLst/>
            </a:prstTxWarp>
            <a:spAutoFit/>
          </a:bodyPr>
          <a:lstStyle/>
          <a:p>
            <a:pPr eaLnBrk="0" hangingPunct="0">
              <a:spcBef>
                <a:spcPct val="0"/>
              </a:spcBef>
              <a:spcAft>
                <a:spcPct val="0"/>
              </a:spcAft>
              <a:buClrTx/>
              <a:buSzTx/>
              <a:buFontTx/>
              <a:buNone/>
            </a:pPr>
            <a:r>
              <a:rPr lang="en-US" sz="1900">
                <a:solidFill>
                  <a:srgbClr val="D91FFF"/>
                </a:solidFill>
              </a:rPr>
              <a:t>Norris et al. (2011)</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quasarsed.gif"/>
          <p:cNvPicPr>
            <a:picLocks noChangeAspect="1"/>
          </p:cNvPicPr>
          <p:nvPr/>
        </p:nvPicPr>
        <p:blipFill>
          <a:blip r:embed="rId3"/>
          <a:stretch>
            <a:fillRect/>
          </a:stretch>
        </p:blipFill>
        <p:spPr>
          <a:xfrm>
            <a:off x="152400" y="381000"/>
            <a:ext cx="8686800" cy="6395557"/>
          </a:xfrm>
          <a:prstGeom prst="rect">
            <a:avLst/>
          </a:prstGeom>
        </p:spPr>
      </p:pic>
      <p:sp>
        <p:nvSpPr>
          <p:cNvPr id="118786" name="Rectangle 2"/>
          <p:cNvSpPr>
            <a:spLocks noGrp="1" noChangeArrowheads="1"/>
          </p:cNvSpPr>
          <p:nvPr>
            <p:ph type="title"/>
          </p:nvPr>
        </p:nvSpPr>
        <p:spPr>
          <a:xfrm>
            <a:off x="0" y="0"/>
            <a:ext cx="9144000" cy="1036909"/>
          </a:xfrm>
          <a:ln/>
        </p:spPr>
        <p:txBody>
          <a:bodyPr>
            <a:noAutofit/>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sz="3600" u="sng" dirty="0" smtClean="0">
                <a:latin typeface="Georgia"/>
                <a:cs typeface="Georgia"/>
              </a:rPr>
              <a:t>Spectral Energy Distribution (SED)</a:t>
            </a:r>
            <a:endParaRPr lang="en-GB" sz="3600" u="sng" dirty="0">
              <a:solidFill>
                <a:srgbClr val="FFFF99"/>
              </a:solidFill>
              <a:latin typeface="Georgia"/>
              <a:cs typeface="Georgia"/>
            </a:endParaRPr>
          </a:p>
        </p:txBody>
      </p:sp>
      <p:sp>
        <p:nvSpPr>
          <p:cNvPr id="118795" name="Rectangle 11"/>
          <p:cNvSpPr>
            <a:spLocks noChangeArrowheads="1"/>
          </p:cNvSpPr>
          <p:nvPr/>
        </p:nvSpPr>
        <p:spPr bwMode="auto">
          <a:xfrm>
            <a:off x="6991201" y="6304982"/>
            <a:ext cx="1760118" cy="360755"/>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dirty="0">
                <a:solidFill>
                  <a:schemeClr val="accent2"/>
                </a:solidFill>
                <a:latin typeface="Georgia"/>
                <a:cs typeface="Georgia"/>
              </a:rPr>
              <a:t>Elvis et al. 1994</a:t>
            </a:r>
          </a:p>
        </p:txBody>
      </p:sp>
      <p:sp>
        <p:nvSpPr>
          <p:cNvPr id="118802" name="Rectangle 18"/>
          <p:cNvSpPr>
            <a:spLocks noChangeArrowheads="1"/>
          </p:cNvSpPr>
          <p:nvPr/>
        </p:nvSpPr>
        <p:spPr bwMode="auto">
          <a:xfrm>
            <a:off x="4551840" y="3606138"/>
            <a:ext cx="167510" cy="360755"/>
          </a:xfrm>
          <a:prstGeom prst="rect">
            <a:avLst/>
          </a:prstGeom>
          <a:noFill/>
          <a:ln w="9525">
            <a:noFill/>
            <a:miter lim="800000"/>
            <a:headEnd/>
            <a:tailEnd/>
          </a:ln>
          <a:effectLst/>
        </p:spPr>
        <p:txBody>
          <a:bodyPr wrap="none" lIns="82945" tIns="41473" rIns="82945" bIns="41473">
            <a:prstTxWarp prst="textNoShape">
              <a:avLst/>
            </a:prstTxWarp>
            <a:spAutoFit/>
          </a:bodyPr>
          <a:lstStyle/>
          <a:p>
            <a:endParaRPr lang="en-US"/>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eds_nakos_99.gif"/>
          <p:cNvPicPr>
            <a:picLocks noChangeAspect="1"/>
          </p:cNvPicPr>
          <p:nvPr/>
        </p:nvPicPr>
        <p:blipFill>
          <a:blip r:embed="rId3"/>
          <a:stretch>
            <a:fillRect/>
          </a:stretch>
        </p:blipFill>
        <p:spPr>
          <a:xfrm>
            <a:off x="0" y="1094211"/>
            <a:ext cx="6019800" cy="4239789"/>
          </a:xfrm>
          <a:prstGeom prst="rect">
            <a:avLst/>
          </a:prstGeom>
        </p:spPr>
      </p:pic>
      <p:sp>
        <p:nvSpPr>
          <p:cNvPr id="118802" name="Rectangle 18"/>
          <p:cNvSpPr>
            <a:spLocks noChangeArrowheads="1"/>
          </p:cNvSpPr>
          <p:nvPr/>
        </p:nvSpPr>
        <p:spPr bwMode="auto">
          <a:xfrm>
            <a:off x="4551840" y="3606138"/>
            <a:ext cx="167510" cy="360755"/>
          </a:xfrm>
          <a:prstGeom prst="rect">
            <a:avLst/>
          </a:prstGeom>
          <a:noFill/>
          <a:ln w="9525">
            <a:noFill/>
            <a:miter lim="800000"/>
            <a:headEnd/>
            <a:tailEnd/>
          </a:ln>
          <a:effectLst/>
        </p:spPr>
        <p:txBody>
          <a:bodyPr wrap="none" lIns="82945" tIns="41473" rIns="82945" bIns="41473">
            <a:prstTxWarp prst="textNoShape">
              <a:avLst/>
            </a:prstTxWarp>
            <a:spAutoFit/>
          </a:bodyPr>
          <a:lstStyle/>
          <a:p>
            <a:endParaRPr lang="en-US"/>
          </a:p>
        </p:txBody>
      </p:sp>
      <p:pic>
        <p:nvPicPr>
          <p:cNvPr id="13" name="Picture 12"/>
          <p:cNvPicPr>
            <a:picLocks noChangeAspect="1"/>
          </p:cNvPicPr>
          <p:nvPr/>
        </p:nvPicPr>
        <p:blipFill>
          <a:blip r:embed="rId4"/>
          <a:stretch>
            <a:fillRect/>
          </a:stretch>
        </p:blipFill>
        <p:spPr>
          <a:xfrm>
            <a:off x="4267200" y="798499"/>
            <a:ext cx="4343400" cy="4306901"/>
          </a:xfrm>
          <a:prstGeom prst="rect">
            <a:avLst/>
          </a:prstGeom>
        </p:spPr>
      </p:pic>
      <p:sp>
        <p:nvSpPr>
          <p:cNvPr id="118786" name="Rectangle 2"/>
          <p:cNvSpPr>
            <a:spLocks noGrp="1" noChangeArrowheads="1"/>
          </p:cNvSpPr>
          <p:nvPr>
            <p:ph type="title"/>
          </p:nvPr>
        </p:nvSpPr>
        <p:spPr>
          <a:xfrm>
            <a:off x="0" y="0"/>
            <a:ext cx="9144000" cy="1036909"/>
          </a:xfrm>
          <a:ln/>
        </p:spPr>
        <p:txBody>
          <a:bodyPr>
            <a:noAutofit/>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sz="3600" u="sng" dirty="0" smtClean="0">
                <a:latin typeface="Georgia"/>
                <a:cs typeface="Georgia"/>
              </a:rPr>
              <a:t>Differences between QSOs and galaxies</a:t>
            </a:r>
            <a:endParaRPr lang="en-GB" sz="3600" u="sng" dirty="0">
              <a:solidFill>
                <a:srgbClr val="FFFF99"/>
              </a:solidFill>
              <a:latin typeface="Georgia"/>
              <a:cs typeface="Georgia"/>
            </a:endParaRPr>
          </a:p>
        </p:txBody>
      </p:sp>
      <p:sp>
        <p:nvSpPr>
          <p:cNvPr id="14" name="TextBox 13"/>
          <p:cNvSpPr txBox="1"/>
          <p:nvPr/>
        </p:nvSpPr>
        <p:spPr>
          <a:xfrm>
            <a:off x="228600" y="5073134"/>
            <a:ext cx="1790687" cy="369332"/>
          </a:xfrm>
          <a:prstGeom prst="rect">
            <a:avLst/>
          </a:prstGeom>
          <a:noFill/>
        </p:spPr>
        <p:txBody>
          <a:bodyPr wrap="none" rtlCol="0">
            <a:spAutoFit/>
          </a:bodyPr>
          <a:lstStyle/>
          <a:p>
            <a:r>
              <a:rPr lang="en-US" dirty="0" err="1" smtClean="0">
                <a:solidFill>
                  <a:srgbClr val="953735"/>
                </a:solidFill>
              </a:rPr>
              <a:t>Nakos</a:t>
            </a:r>
            <a:r>
              <a:rPr lang="en-US" dirty="0" smtClean="0">
                <a:solidFill>
                  <a:srgbClr val="953735"/>
                </a:solidFill>
              </a:rPr>
              <a:t> et al. 2009</a:t>
            </a:r>
            <a:endParaRPr lang="en-US" dirty="0">
              <a:solidFill>
                <a:srgbClr val="953735"/>
              </a:solidFill>
            </a:endParaRPr>
          </a:p>
        </p:txBody>
      </p:sp>
      <p:sp>
        <p:nvSpPr>
          <p:cNvPr id="15" name="TextBox 14"/>
          <p:cNvSpPr txBox="1"/>
          <p:nvPr/>
        </p:nvSpPr>
        <p:spPr>
          <a:xfrm>
            <a:off x="6400800" y="5029200"/>
            <a:ext cx="2551938" cy="369332"/>
          </a:xfrm>
          <a:prstGeom prst="rect">
            <a:avLst/>
          </a:prstGeom>
          <a:noFill/>
        </p:spPr>
        <p:txBody>
          <a:bodyPr wrap="none" rtlCol="0">
            <a:spAutoFit/>
          </a:bodyPr>
          <a:lstStyle/>
          <a:p>
            <a:r>
              <a:rPr lang="en-US" dirty="0" err="1" smtClean="0">
                <a:solidFill>
                  <a:srgbClr val="953735"/>
                </a:solidFill>
              </a:rPr>
              <a:t>Bruzual</a:t>
            </a:r>
            <a:r>
              <a:rPr lang="en-US" dirty="0" smtClean="0">
                <a:solidFill>
                  <a:srgbClr val="953735"/>
                </a:solidFill>
              </a:rPr>
              <a:t> and </a:t>
            </a:r>
            <a:r>
              <a:rPr lang="en-US" dirty="0" err="1" smtClean="0">
                <a:solidFill>
                  <a:srgbClr val="953735"/>
                </a:solidFill>
              </a:rPr>
              <a:t>Charlot</a:t>
            </a:r>
            <a:r>
              <a:rPr lang="en-US" dirty="0" smtClean="0">
                <a:solidFill>
                  <a:srgbClr val="953735"/>
                </a:solidFill>
              </a:rPr>
              <a:t> 2003</a:t>
            </a:r>
            <a:endParaRPr lang="en-US" dirty="0">
              <a:solidFill>
                <a:srgbClr val="953735"/>
              </a:solidFill>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143000"/>
          </a:xfrm>
        </p:spPr>
        <p:txBody>
          <a:bodyPr/>
          <a:lstStyle/>
          <a:p>
            <a:pPr eaLnBrk="1" hangingPunct="1"/>
            <a:r>
              <a:rPr lang="en-US" altLang="ja-JP" u="sng" dirty="0">
                <a:latin typeface="Georgia"/>
                <a:ea typeface="ヒラギノ角ゴ Pro W3" charset="-128"/>
                <a:cs typeface="Georgia"/>
              </a:rPr>
              <a:t>SDSS Color Selection</a:t>
            </a:r>
            <a:endParaRPr lang="en-US" altLang="ja-JP" u="sng" dirty="0">
              <a:latin typeface="Georgia"/>
              <a:ea typeface="ＭＳ Ｐゴシック" charset="-128"/>
              <a:cs typeface="Georgia"/>
            </a:endParaRPr>
          </a:p>
        </p:txBody>
      </p:sp>
      <p:sp>
        <p:nvSpPr>
          <p:cNvPr id="20483" name="Rectangle 3"/>
          <p:cNvSpPr>
            <a:spLocks noGrp="1" noChangeArrowheads="1"/>
          </p:cNvSpPr>
          <p:nvPr>
            <p:ph type="body" idx="1"/>
          </p:nvPr>
        </p:nvSpPr>
        <p:spPr>
          <a:xfrm>
            <a:off x="152400" y="1143000"/>
            <a:ext cx="4038600" cy="5486400"/>
          </a:xfrm>
        </p:spPr>
        <p:txBody>
          <a:bodyPr/>
          <a:lstStyle/>
          <a:p>
            <a:pPr eaLnBrk="1" hangingPunct="1">
              <a:lnSpc>
                <a:spcPct val="90000"/>
              </a:lnSpc>
            </a:pPr>
            <a:r>
              <a:rPr lang="en-US" altLang="ja-JP" sz="2400" dirty="0">
                <a:ea typeface="ＭＳ Ｐゴシック" charset="-128"/>
                <a:cs typeface="ＭＳ Ｐゴシック" charset="-128"/>
              </a:rPr>
              <a:t> </a:t>
            </a:r>
            <a:r>
              <a:rPr lang="en-US" altLang="ja-JP" sz="2400" dirty="0">
                <a:latin typeface="Georgia"/>
                <a:ea typeface="ＭＳ Ｐゴシック" charset="-128"/>
                <a:cs typeface="Georgia"/>
              </a:rPr>
              <a:t>Color selection</a:t>
            </a:r>
          </a:p>
          <a:p>
            <a:pPr lvl="1" eaLnBrk="1" hangingPunct="1">
              <a:lnSpc>
                <a:spcPct val="90000"/>
              </a:lnSpc>
            </a:pPr>
            <a:r>
              <a:rPr lang="en-US" altLang="ja-JP" sz="2000" dirty="0">
                <a:latin typeface="Georgia"/>
                <a:cs typeface="Georgia"/>
              </a:rPr>
              <a:t>Type-1 quasars</a:t>
            </a:r>
          </a:p>
          <a:p>
            <a:pPr lvl="1" eaLnBrk="1" hangingPunct="1">
              <a:lnSpc>
                <a:spcPct val="90000"/>
              </a:lnSpc>
            </a:pPr>
            <a:r>
              <a:rPr lang="en-US" altLang="ja-JP" sz="2000" dirty="0">
                <a:latin typeface="Georgia"/>
                <a:cs typeface="Georgia"/>
              </a:rPr>
              <a:t>Low-</a:t>
            </a:r>
            <a:r>
              <a:rPr lang="en-US" altLang="ja-JP" sz="2000" dirty="0" err="1">
                <a:latin typeface="Georgia"/>
                <a:cs typeface="Georgia"/>
              </a:rPr>
              <a:t>z</a:t>
            </a:r>
            <a:endParaRPr lang="en-US" altLang="ja-JP" sz="2000" dirty="0">
              <a:latin typeface="Georgia"/>
              <a:cs typeface="Georgia"/>
            </a:endParaRPr>
          </a:p>
          <a:p>
            <a:pPr lvl="2" eaLnBrk="1" hangingPunct="1">
              <a:lnSpc>
                <a:spcPct val="90000"/>
              </a:lnSpc>
            </a:pPr>
            <a:r>
              <a:rPr lang="en-US" altLang="ja-JP" sz="2000" dirty="0">
                <a:latin typeface="Georgia"/>
                <a:cs typeface="Georgia"/>
              </a:rPr>
              <a:t>UV-excess (UVX), Palomar-Green (PG), 2dF etc.</a:t>
            </a:r>
          </a:p>
          <a:p>
            <a:pPr lvl="2" eaLnBrk="1" hangingPunct="1">
              <a:lnSpc>
                <a:spcPct val="90000"/>
              </a:lnSpc>
            </a:pPr>
            <a:r>
              <a:rPr lang="en-US" altLang="ja-JP" sz="2000" dirty="0">
                <a:latin typeface="Georgia"/>
                <a:cs typeface="Georgia"/>
              </a:rPr>
              <a:t>Contaminants: brown dwarfs</a:t>
            </a:r>
          </a:p>
          <a:p>
            <a:pPr lvl="1" eaLnBrk="1" hangingPunct="1">
              <a:lnSpc>
                <a:spcPct val="90000"/>
              </a:lnSpc>
            </a:pPr>
            <a:r>
              <a:rPr lang="en-US" altLang="ja-JP" sz="2000" dirty="0">
                <a:latin typeface="Georgia"/>
                <a:cs typeface="Georgia"/>
              </a:rPr>
              <a:t>High-</a:t>
            </a:r>
            <a:r>
              <a:rPr lang="en-US" altLang="ja-JP" sz="2000" dirty="0" err="1">
                <a:latin typeface="Georgia"/>
                <a:cs typeface="Georgia"/>
              </a:rPr>
              <a:t>z</a:t>
            </a:r>
            <a:endParaRPr lang="en-US" altLang="ja-JP" sz="2000" dirty="0">
              <a:latin typeface="Georgia"/>
              <a:cs typeface="Georgia"/>
            </a:endParaRPr>
          </a:p>
          <a:p>
            <a:pPr lvl="2" eaLnBrk="1" hangingPunct="1">
              <a:lnSpc>
                <a:spcPct val="90000"/>
              </a:lnSpc>
            </a:pPr>
            <a:r>
              <a:rPr lang="en-US" altLang="ja-JP" sz="2000" dirty="0">
                <a:latin typeface="Georgia"/>
                <a:cs typeface="Georgia"/>
              </a:rPr>
              <a:t>Lyman break, SDSS, DPOSS, APM</a:t>
            </a:r>
          </a:p>
          <a:p>
            <a:pPr lvl="2" eaLnBrk="1" hangingPunct="1">
              <a:lnSpc>
                <a:spcPct val="90000"/>
              </a:lnSpc>
            </a:pPr>
            <a:r>
              <a:rPr lang="en-US" altLang="ja-JP" sz="2000" dirty="0">
                <a:latin typeface="Georgia"/>
                <a:cs typeface="Georgia"/>
              </a:rPr>
              <a:t>Contaminants: late type stars, brown dwarfs</a:t>
            </a:r>
          </a:p>
          <a:p>
            <a:pPr eaLnBrk="1" hangingPunct="1">
              <a:lnSpc>
                <a:spcPct val="90000"/>
              </a:lnSpc>
            </a:pPr>
            <a:r>
              <a:rPr lang="en-US" altLang="ja-JP" sz="2400" dirty="0">
                <a:latin typeface="Georgia"/>
                <a:ea typeface="ＭＳ Ｐゴシック" charset="-128"/>
                <a:cs typeface="Georgia"/>
              </a:rPr>
              <a:t>&gt;90% of known AGNs are color-selected</a:t>
            </a:r>
          </a:p>
          <a:p>
            <a:pPr lvl="1" eaLnBrk="1" hangingPunct="1">
              <a:lnSpc>
                <a:spcPct val="90000"/>
              </a:lnSpc>
              <a:buFontTx/>
              <a:buNone/>
            </a:pPr>
            <a:endParaRPr lang="en-US" altLang="ja-JP" sz="2000" dirty="0">
              <a:cs typeface="ＭＳ Ｐゴシック" charset="-128"/>
            </a:endParaRPr>
          </a:p>
        </p:txBody>
      </p:sp>
      <p:pic>
        <p:nvPicPr>
          <p:cNvPr id="20484" name="Picture 4" descr="color-color"/>
          <p:cNvPicPr>
            <a:picLocks noChangeAspect="1" noChangeArrowheads="1"/>
          </p:cNvPicPr>
          <p:nvPr/>
        </p:nvPicPr>
        <p:blipFill>
          <a:blip r:embed="rId3"/>
          <a:srcRect l="4567" t="10588" r="4091" b="20000"/>
          <a:stretch>
            <a:fillRect/>
          </a:stretch>
        </p:blipFill>
        <p:spPr bwMode="auto">
          <a:xfrm>
            <a:off x="4343400" y="1295400"/>
            <a:ext cx="4648200" cy="4570413"/>
          </a:xfrm>
          <a:prstGeom prst="rect">
            <a:avLst/>
          </a:prstGeom>
          <a:noFill/>
          <a:ln w="9525">
            <a:noFill/>
            <a:miter lim="800000"/>
            <a:headEnd/>
            <a:tailEnd/>
          </a:ln>
        </p:spPr>
      </p:pic>
      <p:sp>
        <p:nvSpPr>
          <p:cNvPr id="20485" name="Rectangle 5"/>
          <p:cNvSpPr>
            <a:spLocks noChangeArrowheads="1"/>
          </p:cNvSpPr>
          <p:nvPr/>
        </p:nvSpPr>
        <p:spPr bwMode="auto">
          <a:xfrm>
            <a:off x="5181600" y="1676400"/>
            <a:ext cx="838200" cy="3048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1" hangingPunct="1"/>
            <a:r>
              <a:rPr lang="en-US" altLang="ja-JP" sz="1200">
                <a:latin typeface="Times New Roman" charset="0"/>
                <a:ea typeface="Times New Roman" charset="0"/>
                <a:cs typeface="Times New Roman" charset="0"/>
              </a:rPr>
              <a:t>Stellar locus</a:t>
            </a:r>
          </a:p>
        </p:txBody>
      </p:sp>
      <p:sp>
        <p:nvSpPr>
          <p:cNvPr id="20486" name="Rectangle 6"/>
          <p:cNvSpPr>
            <a:spLocks noChangeArrowheads="1"/>
          </p:cNvSpPr>
          <p:nvPr/>
        </p:nvSpPr>
        <p:spPr bwMode="auto">
          <a:xfrm>
            <a:off x="4419600" y="2667000"/>
            <a:ext cx="533400" cy="228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1" hangingPunct="1"/>
            <a:r>
              <a:rPr lang="en-US" altLang="ja-JP" sz="1200">
                <a:solidFill>
                  <a:schemeClr val="accent2"/>
                </a:solidFill>
                <a:latin typeface="Times New Roman" charset="0"/>
                <a:ea typeface="Times New Roman" charset="0"/>
                <a:cs typeface="Times New Roman" charset="0"/>
              </a:rPr>
              <a:t>quasar</a:t>
            </a:r>
          </a:p>
        </p:txBody>
      </p:sp>
      <p:sp>
        <p:nvSpPr>
          <p:cNvPr id="20487" name="Text Box 7"/>
          <p:cNvSpPr txBox="1">
            <a:spLocks noChangeArrowheads="1"/>
          </p:cNvSpPr>
          <p:nvPr/>
        </p:nvSpPr>
        <p:spPr bwMode="auto">
          <a:xfrm>
            <a:off x="5486400" y="2743200"/>
            <a:ext cx="533400" cy="244475"/>
          </a:xfrm>
          <a:prstGeom prst="rect">
            <a:avLst/>
          </a:prstGeom>
          <a:noFill/>
          <a:ln w="9525">
            <a:noFill/>
            <a:miter lim="800000"/>
            <a:headEnd/>
            <a:tailEnd/>
          </a:ln>
        </p:spPr>
        <p:txBody>
          <a:bodyPr>
            <a:prstTxWarp prst="textNoShape">
              <a:avLst/>
            </a:prstTxWarp>
            <a:spAutoFit/>
          </a:bodyPr>
          <a:lstStyle/>
          <a:p>
            <a:pPr algn="ctr" eaLnBrk="1" hangingPunct="1"/>
            <a:r>
              <a:rPr lang="en-US" altLang="ja-JP" sz="1000">
                <a:latin typeface="Times New Roman" charset="0"/>
                <a:ea typeface="Times New Roman" charset="0"/>
                <a:cs typeface="Times New Roman" charset="0"/>
              </a:rPr>
              <a:t>Z=3</a:t>
            </a:r>
          </a:p>
        </p:txBody>
      </p:sp>
      <p:sp>
        <p:nvSpPr>
          <p:cNvPr id="20488" name="Text Box 8"/>
          <p:cNvSpPr txBox="1">
            <a:spLocks noChangeArrowheads="1"/>
          </p:cNvSpPr>
          <p:nvPr/>
        </p:nvSpPr>
        <p:spPr bwMode="auto">
          <a:xfrm>
            <a:off x="8131175" y="2871788"/>
            <a:ext cx="400050" cy="244475"/>
          </a:xfrm>
          <a:prstGeom prst="rect">
            <a:avLst/>
          </a:prstGeom>
          <a:noFill/>
          <a:ln w="9525">
            <a:noFill/>
            <a:miter lim="800000"/>
            <a:headEnd/>
            <a:tailEnd/>
          </a:ln>
        </p:spPr>
        <p:txBody>
          <a:bodyPr wrap="none">
            <a:prstTxWarp prst="textNoShape">
              <a:avLst/>
            </a:prstTxWarp>
            <a:spAutoFit/>
          </a:bodyPr>
          <a:lstStyle/>
          <a:p>
            <a:pPr algn="ctr" eaLnBrk="1" hangingPunct="1"/>
            <a:r>
              <a:rPr lang="en-US" altLang="ja-JP" sz="1000">
                <a:latin typeface="Times New Roman" charset="0"/>
                <a:ea typeface="Times New Roman" charset="0"/>
                <a:cs typeface="Times New Roman" charset="0"/>
              </a:rPr>
              <a:t>Z=4</a:t>
            </a:r>
          </a:p>
        </p:txBody>
      </p:sp>
      <p:sp>
        <p:nvSpPr>
          <p:cNvPr id="20489" name="Text Box 9"/>
          <p:cNvSpPr txBox="1">
            <a:spLocks noChangeArrowheads="1"/>
          </p:cNvSpPr>
          <p:nvPr/>
        </p:nvSpPr>
        <p:spPr bwMode="auto">
          <a:xfrm>
            <a:off x="5668963" y="4937125"/>
            <a:ext cx="400050" cy="244475"/>
          </a:xfrm>
          <a:prstGeom prst="rect">
            <a:avLst/>
          </a:prstGeom>
          <a:noFill/>
          <a:ln w="9525">
            <a:noFill/>
            <a:miter lim="800000"/>
            <a:headEnd/>
            <a:tailEnd/>
          </a:ln>
        </p:spPr>
        <p:txBody>
          <a:bodyPr wrap="none">
            <a:prstTxWarp prst="textNoShape">
              <a:avLst/>
            </a:prstTxWarp>
            <a:spAutoFit/>
          </a:bodyPr>
          <a:lstStyle/>
          <a:p>
            <a:pPr algn="ctr" eaLnBrk="1" hangingPunct="1"/>
            <a:r>
              <a:rPr lang="en-US" altLang="ja-JP" sz="1000">
                <a:latin typeface="Times New Roman" charset="0"/>
                <a:ea typeface="Times New Roman" charset="0"/>
                <a:cs typeface="Times New Roman" charset="0"/>
              </a:rPr>
              <a:t>Z=5</a:t>
            </a:r>
          </a:p>
        </p:txBody>
      </p:sp>
      <p:sp>
        <p:nvSpPr>
          <p:cNvPr id="20490" name="Text Box 10"/>
          <p:cNvSpPr txBox="1">
            <a:spLocks noChangeArrowheads="1"/>
          </p:cNvSpPr>
          <p:nvPr/>
        </p:nvSpPr>
        <p:spPr bwMode="auto">
          <a:xfrm>
            <a:off x="5105400" y="6096000"/>
            <a:ext cx="3575050" cy="396875"/>
          </a:xfrm>
          <a:prstGeom prst="rect">
            <a:avLst/>
          </a:prstGeom>
          <a:noFill/>
          <a:ln w="9525">
            <a:noFill/>
            <a:miter lim="800000"/>
            <a:headEnd/>
            <a:tailEnd/>
          </a:ln>
        </p:spPr>
        <p:txBody>
          <a:bodyPr>
            <a:prstTxWarp prst="textNoShape">
              <a:avLst/>
            </a:prstTxWarp>
            <a:spAutoFit/>
          </a:bodyPr>
          <a:lstStyle/>
          <a:p>
            <a:pPr algn="ctr" eaLnBrk="1" hangingPunct="1"/>
            <a:r>
              <a:rPr lang="en-US" altLang="ja-JP" sz="2000">
                <a:latin typeface="Times New Roman" charset="0"/>
                <a:ea typeface="Times New Roman" charset="0"/>
                <a:cs typeface="Times New Roman" charset="0"/>
              </a:rPr>
              <a:t> </a:t>
            </a:r>
          </a:p>
        </p:txBody>
      </p:sp>
      <p:sp>
        <p:nvSpPr>
          <p:cNvPr id="20491" name="Line 11"/>
          <p:cNvSpPr>
            <a:spLocks noChangeShapeType="1"/>
          </p:cNvSpPr>
          <p:nvPr/>
        </p:nvSpPr>
        <p:spPr bwMode="auto">
          <a:xfrm flipV="1">
            <a:off x="5638800" y="2362200"/>
            <a:ext cx="838200" cy="304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492" name="Line 12"/>
          <p:cNvSpPr>
            <a:spLocks noChangeShapeType="1"/>
          </p:cNvSpPr>
          <p:nvPr/>
        </p:nvSpPr>
        <p:spPr bwMode="auto">
          <a:xfrm flipV="1">
            <a:off x="8458200" y="2209800"/>
            <a:ext cx="3810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493" name="Line 13"/>
          <p:cNvSpPr>
            <a:spLocks noChangeShapeType="1"/>
          </p:cNvSpPr>
          <p:nvPr/>
        </p:nvSpPr>
        <p:spPr bwMode="auto">
          <a:xfrm flipV="1">
            <a:off x="5867400" y="4648200"/>
            <a:ext cx="533400" cy="7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494" name="Line 14"/>
          <p:cNvSpPr>
            <a:spLocks noChangeShapeType="1"/>
          </p:cNvSpPr>
          <p:nvPr/>
        </p:nvSpPr>
        <p:spPr bwMode="auto">
          <a:xfrm flipV="1">
            <a:off x="6400800" y="4495800"/>
            <a:ext cx="152400" cy="152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495" name="Text Box 15"/>
          <p:cNvSpPr txBox="1">
            <a:spLocks noChangeArrowheads="1"/>
          </p:cNvSpPr>
          <p:nvPr/>
        </p:nvSpPr>
        <p:spPr bwMode="auto">
          <a:xfrm>
            <a:off x="7651750" y="6172200"/>
            <a:ext cx="247650" cy="396875"/>
          </a:xfrm>
          <a:prstGeom prst="rect">
            <a:avLst/>
          </a:prstGeom>
          <a:noFill/>
          <a:ln w="9525">
            <a:noFill/>
            <a:miter lim="800000"/>
            <a:headEnd/>
            <a:tailEnd/>
          </a:ln>
        </p:spPr>
        <p:txBody>
          <a:bodyPr wrap="none">
            <a:prstTxWarp prst="textNoShape">
              <a:avLst/>
            </a:prstTxWarp>
            <a:spAutoFit/>
          </a:bodyPr>
          <a:lstStyle/>
          <a:p>
            <a:pPr algn="ctr" eaLnBrk="1" hangingPunct="1"/>
            <a:r>
              <a:rPr lang="en-US" altLang="ja-JP" sz="2000">
                <a:latin typeface="Times New Roman" charset="0"/>
                <a:ea typeface="Times New Roman" charset="0"/>
                <a:cs typeface="Times New Roman" charset="0"/>
              </a:rPr>
              <a:t> </a:t>
            </a:r>
          </a:p>
        </p:txBody>
      </p:sp>
      <p:sp>
        <p:nvSpPr>
          <p:cNvPr id="20496" name="Rectangle 16"/>
          <p:cNvSpPr>
            <a:spLocks noChangeArrowheads="1"/>
          </p:cNvSpPr>
          <p:nvPr/>
        </p:nvSpPr>
        <p:spPr bwMode="auto">
          <a:xfrm>
            <a:off x="6674804" y="4448145"/>
            <a:ext cx="2469196"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chemeClr val="accent2">
                    <a:lumMod val="75000"/>
                  </a:schemeClr>
                </a:solidFill>
                <a:latin typeface="Georgia"/>
                <a:cs typeface="Georgia"/>
              </a:rPr>
              <a:t>Richards et al. 2002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28600"/>
            <a:ext cx="8077200" cy="609600"/>
          </a:xfrm>
        </p:spPr>
        <p:txBody>
          <a:bodyPr>
            <a:normAutofit fontScale="90000"/>
          </a:bodyPr>
          <a:lstStyle/>
          <a:p>
            <a:pPr eaLnBrk="1" hangingPunct="1"/>
            <a:r>
              <a:rPr lang="en-US" altLang="ja-JP" u="sng" dirty="0" smtClean="0">
                <a:latin typeface="Georgia"/>
                <a:ea typeface="ＭＳ Ｐゴシック" charset="-128"/>
                <a:cs typeface="Georgia"/>
              </a:rPr>
              <a:t>Biases of </a:t>
            </a:r>
            <a:r>
              <a:rPr lang="en-US" altLang="ja-JP" u="sng" dirty="0">
                <a:latin typeface="Georgia"/>
                <a:ea typeface="ＭＳ Ｐゴシック" charset="-128"/>
                <a:cs typeface="Georgia"/>
              </a:rPr>
              <a:t>color selection</a:t>
            </a:r>
          </a:p>
        </p:txBody>
      </p:sp>
      <p:sp>
        <p:nvSpPr>
          <p:cNvPr id="21507" name="Rectangle 3"/>
          <p:cNvSpPr>
            <a:spLocks noGrp="1" noChangeArrowheads="1"/>
          </p:cNvSpPr>
          <p:nvPr>
            <p:ph type="body" sz="half" idx="1"/>
          </p:nvPr>
        </p:nvSpPr>
        <p:spPr>
          <a:xfrm>
            <a:off x="762000" y="1524000"/>
            <a:ext cx="3581400" cy="3733800"/>
          </a:xfrm>
        </p:spPr>
        <p:txBody>
          <a:bodyPr/>
          <a:lstStyle/>
          <a:p>
            <a:pPr eaLnBrk="1" hangingPunct="1">
              <a:lnSpc>
                <a:spcPct val="90000"/>
              </a:lnSpc>
            </a:pPr>
            <a:r>
              <a:rPr lang="en-US" altLang="ja-JP" sz="2400" dirty="0">
                <a:latin typeface="Georgia"/>
                <a:ea typeface="ＭＳ Ｐゴシック" charset="-128"/>
                <a:cs typeface="Georgia"/>
              </a:rPr>
              <a:t> </a:t>
            </a:r>
            <a:r>
              <a:rPr lang="en-US" altLang="ja-JP" sz="2400" dirty="0" err="1">
                <a:latin typeface="Georgia"/>
                <a:ea typeface="ＭＳ Ｐゴシック" charset="-128"/>
                <a:cs typeface="Georgia"/>
              </a:rPr>
              <a:t>z</a:t>
            </a:r>
            <a:r>
              <a:rPr lang="en-US" altLang="ja-JP" sz="2400" dirty="0">
                <a:latin typeface="Georgia"/>
                <a:ea typeface="ＭＳ Ｐゴシック" charset="-128"/>
                <a:cs typeface="Georgia"/>
              </a:rPr>
              <a:t>=2.5-3.0 gap</a:t>
            </a:r>
          </a:p>
          <a:p>
            <a:pPr lvl="1" eaLnBrk="1" hangingPunct="1">
              <a:lnSpc>
                <a:spcPct val="90000"/>
              </a:lnSpc>
            </a:pPr>
            <a:r>
              <a:rPr lang="en-US" altLang="ja-JP" sz="2000" dirty="0">
                <a:latin typeface="Georgia"/>
                <a:cs typeface="Georgia"/>
              </a:rPr>
              <a:t>Quasars have similar colors to F stars</a:t>
            </a:r>
          </a:p>
          <a:p>
            <a:pPr eaLnBrk="1" hangingPunct="1">
              <a:lnSpc>
                <a:spcPct val="90000"/>
              </a:lnSpc>
            </a:pPr>
            <a:r>
              <a:rPr lang="en-US" altLang="ja-JP" sz="2400" dirty="0">
                <a:latin typeface="Georgia"/>
                <a:ea typeface="ＭＳ Ｐゴシック" charset="-128"/>
                <a:cs typeface="Georgia"/>
              </a:rPr>
              <a:t>Missing redder or reddened quasars</a:t>
            </a:r>
          </a:p>
          <a:p>
            <a:pPr eaLnBrk="1" hangingPunct="1">
              <a:lnSpc>
                <a:spcPct val="90000"/>
              </a:lnSpc>
            </a:pPr>
            <a:r>
              <a:rPr lang="en-US" altLang="ja-JP" sz="2400" dirty="0">
                <a:latin typeface="Georgia"/>
                <a:ea typeface="ＭＳ Ｐゴシック" charset="-128"/>
                <a:cs typeface="Georgia"/>
              </a:rPr>
              <a:t>Missing obscured/type-2 objects</a:t>
            </a:r>
          </a:p>
          <a:p>
            <a:pPr eaLnBrk="1" hangingPunct="1">
              <a:lnSpc>
                <a:spcPct val="90000"/>
              </a:lnSpc>
            </a:pPr>
            <a:r>
              <a:rPr lang="en-US" altLang="ja-JP" sz="2400" dirty="0">
                <a:latin typeface="Georgia"/>
                <a:ea typeface="ＭＳ Ｐゴシック" charset="-128"/>
                <a:cs typeface="Georgia"/>
              </a:rPr>
              <a:t>Only sensitive to high level of activity, high AGN/host contrast </a:t>
            </a:r>
          </a:p>
        </p:txBody>
      </p:sp>
      <p:pic>
        <p:nvPicPr>
          <p:cNvPr id="21508" name="Picture 4" descr="Filter"/>
          <p:cNvPicPr>
            <a:picLocks noGrp="1" noChangeAspect="1" noChangeArrowheads="1"/>
          </p:cNvPicPr>
          <p:nvPr>
            <p:ph type="clipArt" sz="half" idx="2"/>
          </p:nvPr>
        </p:nvPicPr>
        <p:blipFill>
          <a:blip r:embed="rId3"/>
          <a:srcRect l="4839" t="34897" r="9677" b="2779"/>
          <a:stretch>
            <a:fillRect/>
          </a:stretch>
        </p:blipFill>
        <p:spPr>
          <a:xfrm>
            <a:off x="4800600" y="914400"/>
            <a:ext cx="2819400" cy="2659063"/>
          </a:xfrm>
        </p:spPr>
      </p:pic>
      <p:pic>
        <p:nvPicPr>
          <p:cNvPr id="21509" name="Picture 5" descr="fg1"/>
          <p:cNvPicPr>
            <a:picLocks noChangeAspect="1" noChangeArrowheads="1"/>
          </p:cNvPicPr>
          <p:nvPr/>
        </p:nvPicPr>
        <p:blipFill>
          <a:blip r:embed="rId4"/>
          <a:srcRect/>
          <a:stretch>
            <a:fillRect/>
          </a:stretch>
        </p:blipFill>
        <p:spPr bwMode="auto">
          <a:xfrm>
            <a:off x="4800600" y="3657600"/>
            <a:ext cx="303847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533400" y="76200"/>
            <a:ext cx="8077200" cy="1143000"/>
          </a:xfrm>
          <a:prstGeom prst="rect">
            <a:avLst/>
          </a:prstGeom>
          <a:noFill/>
          <a:ln w="9525">
            <a:noFill/>
            <a:miter lim="800000"/>
            <a:headEnd/>
            <a:tailEnd/>
          </a:ln>
          <a:effectLst/>
        </p:spPr>
        <p:txBody>
          <a:bodyPr lIns="0" tIns="0" rIns="0" bIns="0" anchor="ctr">
            <a:prstTxWarp prst="textNoShape">
              <a:avLst/>
            </a:prstTxWarp>
          </a:bodyPr>
          <a:lstStyle/>
          <a:p>
            <a:pPr algn="ctr" defTabSz="434975">
              <a:spcBef>
                <a:spcPct val="0"/>
              </a:spcBef>
              <a:spcAft>
                <a:spcPct val="0"/>
              </a:spcAft>
              <a:buClrTx/>
              <a:buSzTx/>
              <a:buFontTx/>
              <a:buNone/>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3200" u="sng" dirty="0">
                <a:solidFill>
                  <a:schemeClr val="tx1"/>
                </a:solidFill>
                <a:latin typeface="Georgia"/>
                <a:cs typeface="Georgia"/>
              </a:rPr>
              <a:t>Biases in optical AGN surveys: Obscuration and galaxy dilution</a:t>
            </a:r>
            <a:endParaRPr lang="en-GB" sz="3600" dirty="0">
              <a:solidFill>
                <a:srgbClr val="FFFF99"/>
              </a:solidFill>
              <a:latin typeface="Georgia"/>
              <a:cs typeface="Georgia"/>
            </a:endParaRPr>
          </a:p>
        </p:txBody>
      </p:sp>
      <p:pic>
        <p:nvPicPr>
          <p:cNvPr id="370696" name="Picture 8"/>
          <p:cNvPicPr>
            <a:picLocks noChangeAspect="1" noChangeArrowheads="1"/>
          </p:cNvPicPr>
          <p:nvPr/>
        </p:nvPicPr>
        <p:blipFill>
          <a:blip r:embed="rId3"/>
          <a:srcRect/>
          <a:stretch>
            <a:fillRect/>
          </a:stretch>
        </p:blipFill>
        <p:spPr bwMode="auto">
          <a:xfrm>
            <a:off x="3505200" y="1143000"/>
            <a:ext cx="5562600" cy="5494338"/>
          </a:xfrm>
          <a:prstGeom prst="rect">
            <a:avLst/>
          </a:prstGeom>
          <a:noFill/>
          <a:ln w="9525">
            <a:noFill/>
            <a:miter lim="800000"/>
            <a:headEnd/>
            <a:tailEnd/>
          </a:ln>
          <a:effectLst/>
        </p:spPr>
      </p:pic>
      <p:sp>
        <p:nvSpPr>
          <p:cNvPr id="370699" name="Text Box 11"/>
          <p:cNvSpPr txBox="1">
            <a:spLocks noChangeArrowheads="1"/>
          </p:cNvSpPr>
          <p:nvPr/>
        </p:nvSpPr>
        <p:spPr bwMode="auto">
          <a:xfrm>
            <a:off x="152400" y="1355725"/>
            <a:ext cx="2971800" cy="2225675"/>
          </a:xfrm>
          <a:prstGeom prst="rect">
            <a:avLst/>
          </a:prstGeom>
          <a:noFill/>
          <a:ln w="9525">
            <a:noFill/>
            <a:miter lim="800000"/>
            <a:headEnd/>
            <a:tailEnd/>
          </a:ln>
        </p:spPr>
        <p:txBody>
          <a:bodyPr>
            <a:prstTxWarp prst="textNoShape">
              <a:avLst/>
            </a:prstTxWarp>
            <a:spAutoFit/>
          </a:bodyPr>
          <a:lstStyle/>
          <a:p>
            <a:pPr eaLnBrk="0" hangingPunct="0">
              <a:spcBef>
                <a:spcPct val="0"/>
              </a:spcBef>
              <a:spcAft>
                <a:spcPct val="0"/>
              </a:spcAft>
              <a:buClrTx/>
              <a:buSzTx/>
              <a:buFontTx/>
              <a:buNone/>
            </a:pPr>
            <a:r>
              <a:rPr lang="en-US" sz="2000">
                <a:solidFill>
                  <a:schemeClr val="tx1"/>
                </a:solidFill>
              </a:rPr>
              <a:t>Most of the optical/NIR SEDs of XMM-COSMOS AGN can be explained as a combination of a pure AGN extinguished and/or contaminated by the host galaxy.</a:t>
            </a:r>
          </a:p>
        </p:txBody>
      </p:sp>
      <p:pic>
        <p:nvPicPr>
          <p:cNvPr id="370700" name="Picture 12" descr="AGN_SED_richards06"/>
          <p:cNvPicPr>
            <a:picLocks noChangeAspect="1" noChangeArrowheads="1"/>
          </p:cNvPicPr>
          <p:nvPr/>
        </p:nvPicPr>
        <p:blipFill>
          <a:blip r:embed="rId4"/>
          <a:srcRect/>
          <a:stretch>
            <a:fillRect/>
          </a:stretch>
        </p:blipFill>
        <p:spPr bwMode="auto">
          <a:xfrm flipV="1">
            <a:off x="76200" y="3657600"/>
            <a:ext cx="2971800" cy="2946400"/>
          </a:xfrm>
          <a:prstGeom prst="rect">
            <a:avLst/>
          </a:prstGeom>
          <a:noFill/>
        </p:spPr>
      </p:pic>
      <p:sp>
        <p:nvSpPr>
          <p:cNvPr id="370701" name="Line 13"/>
          <p:cNvSpPr>
            <a:spLocks noChangeShapeType="1"/>
          </p:cNvSpPr>
          <p:nvPr/>
        </p:nvSpPr>
        <p:spPr bwMode="auto">
          <a:xfrm flipH="1" flipV="1">
            <a:off x="1600200" y="5791200"/>
            <a:ext cx="4648200" cy="609600"/>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0702" name="Line 14"/>
          <p:cNvSpPr>
            <a:spLocks noChangeShapeType="1"/>
          </p:cNvSpPr>
          <p:nvPr/>
        </p:nvSpPr>
        <p:spPr bwMode="auto">
          <a:xfrm flipH="1">
            <a:off x="1295400" y="3886200"/>
            <a:ext cx="2286000" cy="1524000"/>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pic>
        <p:nvPicPr>
          <p:cNvPr id="370703" name="Picture 15"/>
          <p:cNvPicPr>
            <a:picLocks noChangeAspect="1" noChangeArrowheads="1"/>
          </p:cNvPicPr>
          <p:nvPr/>
        </p:nvPicPr>
        <p:blipFill>
          <a:blip r:embed="rId5"/>
          <a:srcRect/>
          <a:stretch>
            <a:fillRect/>
          </a:stretch>
        </p:blipFill>
        <p:spPr bwMode="auto">
          <a:xfrm>
            <a:off x="1816100" y="2787650"/>
            <a:ext cx="5880100" cy="1282700"/>
          </a:xfrm>
          <a:prstGeom prst="rect">
            <a:avLst/>
          </a:prstGeom>
          <a:solidFill>
            <a:srgbClr val="FFFF00"/>
          </a:solidFill>
          <a:ln w="19050">
            <a:solidFill>
              <a:srgbClr val="FF0000"/>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5029200" y="228600"/>
            <a:ext cx="3962400" cy="685800"/>
          </a:xfrm>
          <a:prstGeom prst="rect">
            <a:avLst/>
          </a:prstGeom>
          <a:noFill/>
          <a:ln w="9525">
            <a:noFill/>
            <a:miter lim="800000"/>
            <a:headEnd/>
            <a:tailEnd/>
          </a:ln>
          <a:effectLst/>
        </p:spPr>
        <p:txBody>
          <a:bodyPr lIns="0" tIns="0" rIns="0" bIns="0" anchor="ctr">
            <a:prstTxWarp prst="textNoShape">
              <a:avLst/>
            </a:prstTxWarp>
          </a:bodyPr>
          <a:lstStyle/>
          <a:p>
            <a:pPr algn="ctr" defTabSz="434975">
              <a:spcBef>
                <a:spcPct val="0"/>
              </a:spcBef>
              <a:spcAft>
                <a:spcPct val="0"/>
              </a:spcAft>
              <a:buClrTx/>
              <a:buSzTx/>
              <a:buFontTx/>
              <a:buNone/>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3200" u="sng" dirty="0">
                <a:solidFill>
                  <a:schemeClr val="tx1"/>
                </a:solidFill>
                <a:latin typeface="Georgia"/>
                <a:cs typeface="Georgia"/>
              </a:rPr>
              <a:t>Optical QSO surveys</a:t>
            </a:r>
            <a:endParaRPr lang="en-GB" sz="3600" dirty="0">
              <a:solidFill>
                <a:srgbClr val="FFFF99"/>
              </a:solidFill>
              <a:latin typeface="Georgia"/>
              <a:cs typeface="Georgia"/>
            </a:endParaRPr>
          </a:p>
        </p:txBody>
      </p:sp>
      <p:pic>
        <p:nvPicPr>
          <p:cNvPr id="413701" name="Picture 5"/>
          <p:cNvPicPr>
            <a:picLocks noChangeAspect="1" noChangeArrowheads="1"/>
          </p:cNvPicPr>
          <p:nvPr/>
        </p:nvPicPr>
        <p:blipFill>
          <a:blip r:embed="rId3"/>
          <a:srcRect/>
          <a:stretch>
            <a:fillRect/>
          </a:stretch>
        </p:blipFill>
        <p:spPr bwMode="auto">
          <a:xfrm>
            <a:off x="0" y="0"/>
            <a:ext cx="5067300" cy="6400800"/>
          </a:xfrm>
          <a:prstGeom prst="rect">
            <a:avLst/>
          </a:prstGeom>
          <a:noFill/>
          <a:ln w="9525">
            <a:noFill/>
            <a:miter lim="800000"/>
            <a:headEnd/>
            <a:tailEnd/>
          </a:ln>
          <a:effectLst/>
        </p:spPr>
      </p:pic>
      <p:pic>
        <p:nvPicPr>
          <p:cNvPr id="413702" name="Picture 6"/>
          <p:cNvPicPr>
            <a:picLocks noChangeAspect="1" noChangeArrowheads="1"/>
          </p:cNvPicPr>
          <p:nvPr/>
        </p:nvPicPr>
        <p:blipFill>
          <a:blip r:embed="rId4"/>
          <a:srcRect/>
          <a:stretch>
            <a:fillRect/>
          </a:stretch>
        </p:blipFill>
        <p:spPr bwMode="auto">
          <a:xfrm>
            <a:off x="4940300" y="949325"/>
            <a:ext cx="3975100" cy="3089275"/>
          </a:xfrm>
          <a:prstGeom prst="rect">
            <a:avLst/>
          </a:prstGeom>
          <a:noFill/>
          <a:ln w="9525">
            <a:noFill/>
            <a:miter lim="800000"/>
            <a:headEnd/>
            <a:tailEnd/>
          </a:ln>
          <a:effectLst/>
        </p:spPr>
      </p:pic>
      <p:pic>
        <p:nvPicPr>
          <p:cNvPr id="413703" name="Picture 7"/>
          <p:cNvPicPr>
            <a:picLocks noChangeAspect="1" noChangeArrowheads="1"/>
          </p:cNvPicPr>
          <p:nvPr/>
        </p:nvPicPr>
        <p:blipFill>
          <a:blip r:embed="rId5"/>
          <a:srcRect/>
          <a:stretch>
            <a:fillRect/>
          </a:stretch>
        </p:blipFill>
        <p:spPr bwMode="auto">
          <a:xfrm>
            <a:off x="5200650" y="4010025"/>
            <a:ext cx="3333750" cy="27717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14720" y="37220"/>
            <a:ext cx="8300160" cy="953380"/>
          </a:xfrm>
          <a:ln/>
        </p:spPr>
        <p:txBody>
          <a:bodyPr>
            <a:noAutofit/>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GB" sz="3600" u="sng" dirty="0" smtClean="0">
                <a:latin typeface="Georgia"/>
                <a:cs typeface="Georgia"/>
              </a:rPr>
              <a:t>Cosmic Background </a:t>
            </a:r>
            <a:r>
              <a:rPr lang="en-GB" sz="3600" u="sng" dirty="0">
                <a:latin typeface="Georgia"/>
                <a:cs typeface="Georgia"/>
              </a:rPr>
              <a:t>radiation</a:t>
            </a:r>
            <a:endParaRPr lang="en-GB" sz="3600" u="sng" dirty="0">
              <a:solidFill>
                <a:srgbClr val="FFFF99"/>
              </a:solidFill>
              <a:latin typeface="Georgia"/>
              <a:cs typeface="Georgia"/>
            </a:endParaRPr>
          </a:p>
        </p:txBody>
      </p:sp>
      <p:pic>
        <p:nvPicPr>
          <p:cNvPr id="234500" name="Picture 4"/>
          <p:cNvPicPr>
            <a:picLocks noChangeAspect="1" noChangeArrowheads="1"/>
          </p:cNvPicPr>
          <p:nvPr/>
        </p:nvPicPr>
        <p:blipFill>
          <a:blip r:embed="rId3"/>
          <a:srcRect/>
          <a:stretch>
            <a:fillRect/>
          </a:stretch>
        </p:blipFill>
        <p:spPr bwMode="auto">
          <a:xfrm>
            <a:off x="207360" y="1161755"/>
            <a:ext cx="4423680" cy="4209562"/>
          </a:xfrm>
          <a:prstGeom prst="rect">
            <a:avLst/>
          </a:prstGeom>
          <a:noFill/>
        </p:spPr>
      </p:pic>
      <p:pic>
        <p:nvPicPr>
          <p:cNvPr id="234502" name="Picture 6" descr="treister09_f5"/>
          <p:cNvPicPr>
            <a:picLocks noGrp="1" noChangeAspect="1" noChangeArrowheads="1"/>
          </p:cNvPicPr>
          <p:nvPr>
            <p:ph idx="1"/>
          </p:nvPr>
        </p:nvPicPr>
        <p:blipFill>
          <a:blip r:embed="rId4"/>
          <a:srcRect/>
          <a:stretch>
            <a:fillRect/>
          </a:stretch>
        </p:blipFill>
        <p:spPr>
          <a:xfrm>
            <a:off x="4769280" y="1092627"/>
            <a:ext cx="4317120" cy="4317573"/>
          </a:xfrm>
        </p:spPr>
      </p:pic>
      <p:sp>
        <p:nvSpPr>
          <p:cNvPr id="234503" name="Rectangle 7"/>
          <p:cNvSpPr>
            <a:spLocks noChangeArrowheads="1"/>
          </p:cNvSpPr>
          <p:nvPr/>
        </p:nvSpPr>
        <p:spPr bwMode="auto">
          <a:xfrm>
            <a:off x="6773760" y="5322799"/>
            <a:ext cx="2115497" cy="360755"/>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dirty="0">
                <a:solidFill>
                  <a:schemeClr val="accent2"/>
                </a:solidFill>
                <a:latin typeface="Georgia"/>
                <a:cs typeface="Georgia"/>
              </a:rPr>
              <a:t>Treister et al. 2009</a:t>
            </a:r>
          </a:p>
        </p:txBody>
      </p:sp>
      <p:sp>
        <p:nvSpPr>
          <p:cNvPr id="234504" name="Rectangle 8"/>
          <p:cNvSpPr>
            <a:spLocks noChangeArrowheads="1"/>
          </p:cNvSpPr>
          <p:nvPr/>
        </p:nvSpPr>
        <p:spPr bwMode="auto">
          <a:xfrm>
            <a:off x="276480" y="5746204"/>
            <a:ext cx="8640000" cy="768918"/>
          </a:xfrm>
          <a:prstGeom prst="rect">
            <a:avLst/>
          </a:prstGeom>
          <a:noFill/>
          <a:ln w="9525">
            <a:noFill/>
            <a:miter lim="800000"/>
            <a:headEnd/>
            <a:tailEnd/>
          </a:ln>
          <a:effectLst/>
        </p:spPr>
        <p:txBody>
          <a:bodyPr lIns="82945" tIns="41473" rIns="82945" bIns="41473">
            <a:prstTxWarp prst="textNoShape">
              <a:avLst/>
            </a:prstTxWarp>
            <a:spAutoFit/>
          </a:bodyPr>
          <a:lstStyle/>
          <a:p>
            <a:pPr>
              <a:lnSpc>
                <a:spcPct val="93000"/>
              </a:lnSpc>
              <a:spcAft>
                <a:spcPts val="1293"/>
              </a:spcAft>
              <a:buClr>
                <a:srgbClr val="66FF33"/>
              </a:buClr>
              <a:buFont typeface="StarSymbol" charset="0"/>
              <a:buChar char="●"/>
            </a:pPr>
            <a:r>
              <a:rPr lang="en-US" dirty="0"/>
              <a:t> </a:t>
            </a:r>
            <a:r>
              <a:rPr lang="en-US" dirty="0">
                <a:solidFill>
                  <a:schemeClr val="tx1"/>
                </a:solidFill>
                <a:latin typeface="Georgia"/>
                <a:cs typeface="Georgia"/>
              </a:rPr>
              <a:t>AGN dominate XRB, but contribute only to ~10% of IRB</a:t>
            </a:r>
            <a:endParaRPr lang="en-US" dirty="0">
              <a:solidFill>
                <a:schemeClr val="tx1"/>
              </a:solidFill>
              <a:latin typeface="Georgia"/>
              <a:ea typeface="Arial" charset="0"/>
              <a:cs typeface="Georgia"/>
            </a:endParaRPr>
          </a:p>
          <a:p>
            <a:pPr>
              <a:lnSpc>
                <a:spcPct val="93000"/>
              </a:lnSpc>
              <a:spcAft>
                <a:spcPts val="1293"/>
              </a:spcAft>
              <a:buClr>
                <a:srgbClr val="66FF33"/>
              </a:buClr>
              <a:buFont typeface="StarSymbol" charset="0"/>
              <a:buChar char="●"/>
            </a:pPr>
            <a:r>
              <a:rPr lang="en-US" dirty="0">
                <a:solidFill>
                  <a:schemeClr val="tx1"/>
                </a:solidFill>
                <a:latin typeface="Georgia"/>
                <a:ea typeface="Arial" charset="0"/>
                <a:cs typeface="Georgia"/>
              </a:rPr>
              <a:t> XRB itself is dominated by obscured (and heavily obscured) AGN</a:t>
            </a:r>
            <a:endParaRPr lang="en-US" dirty="0">
              <a:latin typeface="Georgia"/>
              <a:ea typeface="Arial" charset="0"/>
              <a:cs typeface="Georgia"/>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f3b.png"/>
          <p:cNvPicPr>
            <a:picLocks noChangeAspect="1"/>
          </p:cNvPicPr>
          <p:nvPr/>
        </p:nvPicPr>
        <p:blipFill>
          <a:blip r:embed="rId3"/>
          <a:stretch>
            <a:fillRect/>
          </a:stretch>
        </p:blipFill>
        <p:spPr>
          <a:xfrm>
            <a:off x="19126" y="25916"/>
            <a:ext cx="4742597" cy="6858000"/>
          </a:xfrm>
          <a:prstGeom prst="rect">
            <a:avLst/>
          </a:prstGeom>
        </p:spPr>
      </p:pic>
      <p:pic>
        <p:nvPicPr>
          <p:cNvPr id="4" name="Picture 3" descr="f3b.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4746021" cy="6858000"/>
          </a:xfrm>
          <a:prstGeom prst="rect">
            <a:avLst/>
          </a:prstGeom>
        </p:spPr>
      </p:pic>
      <p:sp>
        <p:nvSpPr>
          <p:cNvPr id="11266" name="Rectangle 2"/>
          <p:cNvSpPr>
            <a:spLocks noGrp="1" noChangeArrowheads="1"/>
          </p:cNvSpPr>
          <p:nvPr>
            <p:ph type="title"/>
          </p:nvPr>
        </p:nvSpPr>
        <p:spPr>
          <a:xfrm>
            <a:off x="4611688" y="76200"/>
            <a:ext cx="4532312" cy="1463147"/>
          </a:xfrm>
        </p:spPr>
        <p:txBody>
          <a:bodyPr>
            <a:normAutofit fontScale="90000"/>
          </a:bodyPr>
          <a:lstStyle/>
          <a:p>
            <a:pPr algn="l" eaLnBrk="1" hangingPunct="1">
              <a:defRPr/>
            </a:pPr>
            <a:r>
              <a:rPr lang="en-US" sz="4222" dirty="0" smtClean="0">
                <a:solidFill>
                  <a:schemeClr val="tx1"/>
                </a:solidFill>
              </a:rPr>
              <a:t>S2</a:t>
            </a:r>
            <a:r>
              <a:rPr lang="en-US" sz="4222" dirty="0">
                <a:solidFill>
                  <a:schemeClr val="tx1"/>
                </a:solidFill>
              </a:rPr>
              <a:t>:</a:t>
            </a:r>
            <a:r>
              <a:rPr lang="en-US" sz="4222" dirty="0" smtClean="0">
                <a:solidFill>
                  <a:schemeClr val="tx1"/>
                </a:solidFill>
              </a:rPr>
              <a:t> the </a:t>
            </a:r>
            <a:r>
              <a:rPr lang="en-US" sz="4222" dirty="0">
                <a:solidFill>
                  <a:schemeClr val="tx1"/>
                </a:solidFill>
              </a:rPr>
              <a:t>showcase star</a:t>
            </a:r>
            <a:r>
              <a:rPr lang="en-US" dirty="0" smtClean="0">
                <a:solidFill>
                  <a:srgbClr val="0000FF"/>
                </a:solidFill>
              </a:rPr>
              <a:t/>
            </a:r>
            <a:br>
              <a:rPr lang="en-US" dirty="0" smtClean="0">
                <a:solidFill>
                  <a:srgbClr val="0000FF"/>
                </a:solidFill>
              </a:rPr>
            </a:br>
            <a:r>
              <a:rPr lang="en-US" sz="2667" dirty="0" smtClean="0">
                <a:solidFill>
                  <a:srgbClr val="0000FF"/>
                </a:solidFill>
              </a:rPr>
              <a:t>VLT </a:t>
            </a:r>
            <a:r>
              <a:rPr lang="en-US" sz="2667" dirty="0"/>
              <a:t>&amp; </a:t>
            </a:r>
            <a:r>
              <a:rPr lang="en-US" sz="2667" dirty="0">
                <a:solidFill>
                  <a:srgbClr val="FF0000"/>
                </a:solidFill>
              </a:rPr>
              <a:t>Keck </a:t>
            </a:r>
            <a:r>
              <a:rPr lang="en-US" sz="2667" dirty="0"/>
              <a:t>data suitably combined</a:t>
            </a:r>
          </a:p>
        </p:txBody>
      </p:sp>
      <p:sp>
        <p:nvSpPr>
          <p:cNvPr id="72708" name="Text Box 4"/>
          <p:cNvSpPr txBox="1">
            <a:spLocks noChangeArrowheads="1"/>
          </p:cNvSpPr>
          <p:nvPr/>
        </p:nvSpPr>
        <p:spPr bwMode="auto">
          <a:xfrm>
            <a:off x="4572000" y="1905000"/>
            <a:ext cx="3736920" cy="1200328"/>
          </a:xfrm>
          <a:prstGeom prst="rect">
            <a:avLst/>
          </a:prstGeom>
          <a:noFill/>
          <a:ln w="9525">
            <a:noFill/>
            <a:miter lim="800000"/>
            <a:headEnd/>
            <a:tailEnd/>
          </a:ln>
        </p:spPr>
        <p:txBody>
          <a:bodyPr wrap="none">
            <a:prstTxWarp prst="textNoShape">
              <a:avLst/>
            </a:prstTxWarp>
            <a:spAutoFit/>
          </a:bodyPr>
          <a:lstStyle/>
          <a:p>
            <a:pPr>
              <a:buFontTx/>
              <a:buChar char="•"/>
            </a:pPr>
            <a:r>
              <a:rPr lang="en-US" sz="2400" dirty="0"/>
              <a:t> period: 15.9 years</a:t>
            </a:r>
          </a:p>
          <a:p>
            <a:pPr>
              <a:buFontTx/>
              <a:buChar char="•"/>
            </a:pPr>
            <a:r>
              <a:rPr lang="en-US" sz="2400" dirty="0"/>
              <a:t> semi major axis: 125 </a:t>
            </a:r>
            <a:r>
              <a:rPr lang="en-US" sz="2400" dirty="0" err="1" smtClean="0"/>
              <a:t>mas</a:t>
            </a:r>
            <a:r>
              <a:rPr lang="en-US" sz="2400" dirty="0" smtClean="0"/>
              <a:t> *</a:t>
            </a:r>
          </a:p>
          <a:p>
            <a:pPr>
              <a:buFontTx/>
              <a:buChar char="•"/>
            </a:pPr>
            <a:r>
              <a:rPr lang="en-US" sz="2400" dirty="0"/>
              <a:t> eccentricity 0.88</a:t>
            </a:r>
          </a:p>
        </p:txBody>
      </p:sp>
      <p:grpSp>
        <p:nvGrpSpPr>
          <p:cNvPr id="2" name="Group 10"/>
          <p:cNvGrpSpPr>
            <a:grpSpLocks/>
          </p:cNvGrpSpPr>
          <p:nvPr/>
        </p:nvGrpSpPr>
        <p:grpSpPr bwMode="auto">
          <a:xfrm>
            <a:off x="939800" y="611186"/>
            <a:ext cx="3506788" cy="5499100"/>
            <a:chOff x="592" y="385"/>
            <a:chExt cx="2209" cy="3464"/>
          </a:xfrm>
        </p:grpSpPr>
        <p:sp>
          <p:nvSpPr>
            <p:cNvPr id="72714" name="Text Box 5"/>
            <p:cNvSpPr txBox="1">
              <a:spLocks noChangeArrowheads="1"/>
            </p:cNvSpPr>
            <p:nvPr/>
          </p:nvSpPr>
          <p:spPr bwMode="auto">
            <a:xfrm>
              <a:off x="1370" y="385"/>
              <a:ext cx="476" cy="252"/>
            </a:xfrm>
            <a:prstGeom prst="rect">
              <a:avLst/>
            </a:prstGeom>
            <a:noFill/>
            <a:ln w="9525">
              <a:noFill/>
              <a:miter lim="800000"/>
              <a:headEnd/>
              <a:tailEnd/>
            </a:ln>
          </p:spPr>
          <p:txBody>
            <a:bodyPr wrap="none">
              <a:prstTxWarp prst="textNoShape">
                <a:avLst/>
              </a:prstTxWarp>
              <a:spAutoFit/>
            </a:bodyPr>
            <a:lstStyle/>
            <a:p>
              <a:r>
                <a:rPr lang="en-US" sz="2000" dirty="0">
                  <a:solidFill>
                    <a:srgbClr val="0000FF"/>
                  </a:solidFill>
                </a:rPr>
                <a:t>1992</a:t>
              </a:r>
            </a:p>
          </p:txBody>
        </p:sp>
        <p:sp>
          <p:nvSpPr>
            <p:cNvPr id="72715" name="Text Box 6"/>
            <p:cNvSpPr txBox="1">
              <a:spLocks noChangeArrowheads="1"/>
            </p:cNvSpPr>
            <p:nvPr/>
          </p:nvSpPr>
          <p:spPr bwMode="auto">
            <a:xfrm rot="18500892">
              <a:off x="1753" y="489"/>
              <a:ext cx="444" cy="252"/>
            </a:xfrm>
            <a:prstGeom prst="rect">
              <a:avLst/>
            </a:prstGeom>
            <a:noFill/>
            <a:ln w="9525">
              <a:noFill/>
              <a:miter lim="800000"/>
              <a:headEnd/>
              <a:tailEnd/>
            </a:ln>
          </p:spPr>
          <p:txBody>
            <a:bodyPr wrap="none">
              <a:prstTxWarp prst="textNoShape">
                <a:avLst/>
              </a:prstTxWarp>
              <a:spAutoFit/>
            </a:bodyPr>
            <a:lstStyle/>
            <a:p>
              <a:r>
                <a:rPr lang="en-US" sz="2000" dirty="0" smtClean="0">
                  <a:solidFill>
                    <a:srgbClr val="0000FF"/>
                  </a:solidFill>
                </a:rPr>
                <a:t>2011</a:t>
              </a:r>
              <a:endParaRPr lang="en-US" sz="2000" dirty="0">
                <a:solidFill>
                  <a:srgbClr val="0000FF"/>
                </a:solidFill>
              </a:endParaRPr>
            </a:p>
          </p:txBody>
        </p:sp>
        <p:sp>
          <p:nvSpPr>
            <p:cNvPr id="72716" name="Text Box 7"/>
            <p:cNvSpPr txBox="1">
              <a:spLocks noChangeArrowheads="1"/>
            </p:cNvSpPr>
            <p:nvPr/>
          </p:nvSpPr>
          <p:spPr bwMode="auto">
            <a:xfrm>
              <a:off x="592" y="3597"/>
              <a:ext cx="476" cy="252"/>
            </a:xfrm>
            <a:prstGeom prst="rect">
              <a:avLst/>
            </a:prstGeom>
            <a:noFill/>
            <a:ln w="9525">
              <a:noFill/>
              <a:miter lim="800000"/>
              <a:headEnd/>
              <a:tailEnd/>
            </a:ln>
          </p:spPr>
          <p:txBody>
            <a:bodyPr wrap="none">
              <a:prstTxWarp prst="textNoShape">
                <a:avLst/>
              </a:prstTxWarp>
              <a:spAutoFit/>
            </a:bodyPr>
            <a:lstStyle/>
            <a:p>
              <a:r>
                <a:rPr lang="en-US" sz="2000">
                  <a:solidFill>
                    <a:srgbClr val="0000FF"/>
                  </a:solidFill>
                </a:rPr>
                <a:t>2002</a:t>
              </a:r>
            </a:p>
          </p:txBody>
        </p:sp>
        <p:sp>
          <p:nvSpPr>
            <p:cNvPr id="72717" name="Text Box 8"/>
            <p:cNvSpPr txBox="1">
              <a:spLocks noChangeArrowheads="1"/>
            </p:cNvSpPr>
            <p:nvPr/>
          </p:nvSpPr>
          <p:spPr bwMode="auto">
            <a:xfrm>
              <a:off x="1879" y="1132"/>
              <a:ext cx="922" cy="834"/>
            </a:xfrm>
            <a:prstGeom prst="rect">
              <a:avLst/>
            </a:prstGeom>
            <a:noFill/>
            <a:ln w="9525">
              <a:noFill/>
              <a:miter lim="800000"/>
              <a:headEnd/>
              <a:tailEnd/>
            </a:ln>
          </p:spPr>
          <p:txBody>
            <a:bodyPr>
              <a:prstTxWarp prst="textNoShape">
                <a:avLst/>
              </a:prstTxWarp>
              <a:spAutoFit/>
            </a:bodyPr>
            <a:lstStyle/>
            <a:p>
              <a:r>
                <a:rPr lang="en-US" sz="2000">
                  <a:solidFill>
                    <a:srgbClr val="0000FF"/>
                  </a:solidFill>
                </a:rPr>
                <a:t>Speckle </a:t>
              </a:r>
            </a:p>
            <a:p>
              <a:r>
                <a:rPr lang="en-US" sz="2000">
                  <a:solidFill>
                    <a:srgbClr val="0000FF"/>
                  </a:solidFill>
                </a:rPr>
                <a:t>3.5m</a:t>
              </a:r>
            </a:p>
            <a:p>
              <a:r>
                <a:rPr lang="en-US" sz="2000">
                  <a:solidFill>
                    <a:srgbClr val="0000FF"/>
                  </a:solidFill>
                </a:rPr>
                <a:t>pos err:</a:t>
              </a:r>
            </a:p>
            <a:p>
              <a:r>
                <a:rPr lang="en-US" sz="2000">
                  <a:solidFill>
                    <a:srgbClr val="0000FF"/>
                  </a:solidFill>
                </a:rPr>
                <a:t>2 mas</a:t>
              </a:r>
            </a:p>
          </p:txBody>
        </p:sp>
        <p:sp>
          <p:nvSpPr>
            <p:cNvPr id="72718" name="Text Box 9"/>
            <p:cNvSpPr txBox="1">
              <a:spLocks noChangeArrowheads="1"/>
            </p:cNvSpPr>
            <p:nvPr/>
          </p:nvSpPr>
          <p:spPr bwMode="auto">
            <a:xfrm>
              <a:off x="759" y="1650"/>
              <a:ext cx="922" cy="640"/>
            </a:xfrm>
            <a:prstGeom prst="rect">
              <a:avLst/>
            </a:prstGeom>
            <a:noFill/>
            <a:ln w="9525">
              <a:noFill/>
              <a:miter lim="800000"/>
              <a:headEnd/>
              <a:tailEnd/>
            </a:ln>
          </p:spPr>
          <p:txBody>
            <a:bodyPr>
              <a:prstTxWarp prst="textNoShape">
                <a:avLst/>
              </a:prstTxWarp>
              <a:spAutoFit/>
            </a:bodyPr>
            <a:lstStyle/>
            <a:p>
              <a:r>
                <a:rPr lang="en-US" sz="2000"/>
                <a:t>AO, 8/10m</a:t>
              </a:r>
            </a:p>
            <a:p>
              <a:r>
                <a:rPr lang="en-US" sz="2000"/>
                <a:t>pose err:</a:t>
              </a:r>
            </a:p>
            <a:p>
              <a:r>
                <a:rPr lang="en-US" sz="2000"/>
                <a:t>&lt; 500µas</a:t>
              </a:r>
            </a:p>
          </p:txBody>
        </p:sp>
      </p:grpSp>
      <p:sp>
        <p:nvSpPr>
          <p:cNvPr id="72710" name="Text Box 12"/>
          <p:cNvSpPr txBox="1">
            <a:spLocks noChangeArrowheads="1"/>
          </p:cNvSpPr>
          <p:nvPr/>
        </p:nvSpPr>
        <p:spPr bwMode="auto">
          <a:xfrm>
            <a:off x="2690813" y="3870325"/>
            <a:ext cx="1096962" cy="1630363"/>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Speckle</a:t>
            </a:r>
          </a:p>
          <a:p>
            <a:r>
              <a:rPr lang="en-US" sz="2000">
                <a:solidFill>
                  <a:srgbClr val="FF0000"/>
                </a:solidFill>
              </a:rPr>
              <a:t>10m</a:t>
            </a:r>
          </a:p>
          <a:p>
            <a:r>
              <a:rPr lang="en-US" sz="2000">
                <a:solidFill>
                  <a:srgbClr val="FF0000"/>
                </a:solidFill>
              </a:rPr>
              <a:t>pos err:</a:t>
            </a:r>
          </a:p>
          <a:p>
            <a:r>
              <a:rPr lang="en-US" sz="2000">
                <a:solidFill>
                  <a:srgbClr val="FF0000"/>
                </a:solidFill>
              </a:rPr>
              <a:t>1 mas</a:t>
            </a:r>
          </a:p>
          <a:p>
            <a:endParaRPr lang="en-US" sz="2000">
              <a:solidFill>
                <a:srgbClr val="FF0000"/>
              </a:solidFill>
            </a:endParaRPr>
          </a:p>
        </p:txBody>
      </p:sp>
      <p:sp>
        <p:nvSpPr>
          <p:cNvPr id="72712" name="TextBox 17"/>
          <p:cNvSpPr txBox="1">
            <a:spLocks noChangeArrowheads="1"/>
          </p:cNvSpPr>
          <p:nvPr/>
        </p:nvSpPr>
        <p:spPr bwMode="auto">
          <a:xfrm>
            <a:off x="4648200" y="1371600"/>
            <a:ext cx="2421732" cy="400110"/>
          </a:xfrm>
          <a:prstGeom prst="rect">
            <a:avLst/>
          </a:prstGeom>
          <a:noFill/>
          <a:ln w="9525">
            <a:noFill/>
            <a:miter lim="800000"/>
            <a:headEnd/>
            <a:tailEnd/>
          </a:ln>
        </p:spPr>
        <p:txBody>
          <a:bodyPr wrap="none">
            <a:prstTxWarp prst="textNoShape">
              <a:avLst/>
            </a:prstTxWarp>
            <a:spAutoFit/>
          </a:bodyPr>
          <a:lstStyle/>
          <a:p>
            <a:r>
              <a:rPr lang="en-US" sz="2000" dirty="0"/>
              <a:t>(</a:t>
            </a:r>
            <a:r>
              <a:rPr lang="en-US" sz="2000" dirty="0" err="1"/>
              <a:t>Gillessen</a:t>
            </a:r>
            <a:r>
              <a:rPr lang="en-US" sz="2000" dirty="0"/>
              <a:t> et al. </a:t>
            </a:r>
            <a:r>
              <a:rPr lang="en-US" sz="2000" dirty="0" smtClean="0"/>
              <a:t>2009)</a:t>
            </a:r>
            <a:endParaRPr lang="en-US" sz="2000" dirty="0"/>
          </a:p>
        </p:txBody>
      </p:sp>
      <p:sp>
        <p:nvSpPr>
          <p:cNvPr id="72713" name="Text Box 4"/>
          <p:cNvSpPr txBox="1">
            <a:spLocks noChangeArrowheads="1"/>
          </p:cNvSpPr>
          <p:nvPr/>
        </p:nvSpPr>
        <p:spPr bwMode="auto">
          <a:xfrm>
            <a:off x="4572000" y="3124200"/>
            <a:ext cx="4532312" cy="830262"/>
          </a:xfrm>
          <a:prstGeom prst="rect">
            <a:avLst/>
          </a:prstGeom>
          <a:noFill/>
          <a:ln w="9525">
            <a:noFill/>
            <a:miter lim="800000"/>
            <a:headEnd/>
            <a:tailEnd/>
          </a:ln>
        </p:spPr>
        <p:txBody>
          <a:bodyPr>
            <a:prstTxWarp prst="textNoShape">
              <a:avLst/>
            </a:prstTxWarp>
            <a:spAutoFit/>
          </a:bodyPr>
          <a:lstStyle/>
          <a:p>
            <a:pPr>
              <a:buFontTx/>
              <a:buChar char="•"/>
            </a:pPr>
            <a:r>
              <a:rPr lang="en-US" sz="2300" dirty="0"/>
              <a:t> </a:t>
            </a:r>
            <a:r>
              <a:rPr lang="en-US" sz="2300" b="1" dirty="0"/>
              <a:t>M = 4.30 ± 0.06 ± 0.35 </a:t>
            </a:r>
            <a:r>
              <a:rPr lang="en-US" sz="2300" b="1" dirty="0" err="1"/>
              <a:t>x</a:t>
            </a:r>
            <a:r>
              <a:rPr lang="en-US" sz="2300" b="1" dirty="0"/>
              <a:t> 10</a:t>
            </a:r>
            <a:r>
              <a:rPr lang="en-US" sz="2300" b="1" baseline="30000" dirty="0"/>
              <a:t>6</a:t>
            </a:r>
            <a:r>
              <a:rPr lang="en-US" sz="2300" b="1" dirty="0"/>
              <a:t> M</a:t>
            </a:r>
            <a:r>
              <a:rPr lang="en-US" sz="2300" b="1" baseline="-25000" dirty="0">
                <a:latin typeface="Wingdings" charset="2"/>
                <a:ea typeface="Wingdings" charset="2"/>
                <a:cs typeface="Wingdings" charset="2"/>
              </a:rPr>
              <a:t></a:t>
            </a:r>
            <a:endParaRPr lang="en-US" sz="2300" b="1" baseline="-25000" dirty="0"/>
          </a:p>
          <a:p>
            <a:pPr>
              <a:buFontTx/>
              <a:buChar char="•"/>
            </a:pPr>
            <a:r>
              <a:rPr lang="en-US" sz="2300" b="1" dirty="0"/>
              <a:t> R</a:t>
            </a:r>
            <a:r>
              <a:rPr lang="en-US" sz="2300" b="1" baseline="-25000" dirty="0"/>
              <a:t>0</a:t>
            </a:r>
            <a:r>
              <a:rPr lang="en-US" sz="2300" b="1" dirty="0"/>
              <a:t> = 8.28 ± 0.15 ± 0.30 </a:t>
            </a:r>
            <a:r>
              <a:rPr lang="en-US" sz="2300" b="1" dirty="0" err="1"/>
              <a:t>kpc</a:t>
            </a:r>
            <a:endParaRPr lang="en-US" sz="2300" b="1" dirty="0"/>
          </a:p>
        </p:txBody>
      </p:sp>
      <p:sp>
        <p:nvSpPr>
          <p:cNvPr id="19" name="Text Box 5"/>
          <p:cNvSpPr txBox="1">
            <a:spLocks noChangeArrowheads="1"/>
          </p:cNvSpPr>
          <p:nvPr/>
        </p:nvSpPr>
        <p:spPr bwMode="auto">
          <a:xfrm rot="18738877">
            <a:off x="3297898" y="134852"/>
            <a:ext cx="704640" cy="400110"/>
          </a:xfrm>
          <a:prstGeom prst="rect">
            <a:avLst/>
          </a:prstGeom>
          <a:solidFill>
            <a:schemeClr val="bg1"/>
          </a:solidFill>
          <a:ln w="9525">
            <a:noFill/>
            <a:miter lim="800000"/>
            <a:headEnd/>
            <a:tailEnd/>
          </a:ln>
        </p:spPr>
        <p:txBody>
          <a:bodyPr wrap="none">
            <a:prstTxWarp prst="textNoShape">
              <a:avLst/>
            </a:prstTxWarp>
            <a:spAutoFit/>
          </a:bodyPr>
          <a:lstStyle/>
          <a:p>
            <a:r>
              <a:rPr lang="en-US" sz="2000" dirty="0" smtClean="0">
                <a:solidFill>
                  <a:srgbClr val="0000FF"/>
                </a:solidFill>
              </a:rPr>
              <a:t>1995</a:t>
            </a:r>
            <a:endParaRPr lang="en-US" sz="2000" dirty="0">
              <a:solidFill>
                <a:srgbClr val="0000FF"/>
              </a:solidFill>
            </a:endParaRPr>
          </a:p>
        </p:txBody>
      </p:sp>
      <p:sp>
        <p:nvSpPr>
          <p:cNvPr id="20" name="Text Box 5"/>
          <p:cNvSpPr txBox="1">
            <a:spLocks noChangeArrowheads="1"/>
          </p:cNvSpPr>
          <p:nvPr/>
        </p:nvSpPr>
        <p:spPr bwMode="auto">
          <a:xfrm>
            <a:off x="1937805" y="137053"/>
            <a:ext cx="704640" cy="400110"/>
          </a:xfrm>
          <a:prstGeom prst="rect">
            <a:avLst/>
          </a:prstGeom>
          <a:noFill/>
          <a:ln w="9525">
            <a:noFill/>
            <a:miter lim="800000"/>
            <a:headEnd/>
            <a:tailEnd/>
          </a:ln>
        </p:spPr>
        <p:txBody>
          <a:bodyPr wrap="none">
            <a:prstTxWarp prst="textNoShape">
              <a:avLst/>
            </a:prstTxWarp>
            <a:spAutoFit/>
          </a:bodyPr>
          <a:lstStyle/>
          <a:p>
            <a:r>
              <a:rPr lang="en-US" sz="2000" dirty="0" smtClean="0">
                <a:solidFill>
                  <a:srgbClr val="0000FF"/>
                </a:solidFill>
              </a:rPr>
              <a:t>2008</a:t>
            </a:r>
            <a:endParaRPr lang="en-US" sz="2000" dirty="0">
              <a:solidFill>
                <a:srgbClr val="0000FF"/>
              </a:solidFill>
            </a:endParaRPr>
          </a:p>
        </p:txBody>
      </p:sp>
      <p:sp>
        <p:nvSpPr>
          <p:cNvPr id="72711" name="Text Box 5"/>
          <p:cNvSpPr txBox="1">
            <a:spLocks noChangeArrowheads="1"/>
          </p:cNvSpPr>
          <p:nvPr/>
        </p:nvSpPr>
        <p:spPr bwMode="auto">
          <a:xfrm rot="18596818">
            <a:off x="3420536" y="304272"/>
            <a:ext cx="755650" cy="400050"/>
          </a:xfrm>
          <a:prstGeom prst="rect">
            <a:avLst/>
          </a:prstGeom>
          <a:noFill/>
          <a:ln w="9525">
            <a:noFill/>
            <a:miter lim="800000"/>
            <a:headEnd/>
            <a:tailEnd/>
          </a:ln>
        </p:spPr>
        <p:txBody>
          <a:bodyPr wrap="none">
            <a:prstTxWarp prst="textNoShape">
              <a:avLst/>
            </a:prstTxWarp>
            <a:spAutoFit/>
          </a:bodyPr>
          <a:lstStyle/>
          <a:p>
            <a:r>
              <a:rPr lang="en-US" sz="2000" dirty="0">
                <a:solidFill>
                  <a:srgbClr val="FF0000"/>
                </a:solidFill>
              </a:rPr>
              <a:t>1995</a:t>
            </a:r>
          </a:p>
        </p:txBody>
      </p:sp>
      <p:sp>
        <p:nvSpPr>
          <p:cNvPr id="23" name="TextBox 22"/>
          <p:cNvSpPr txBox="1"/>
          <p:nvPr/>
        </p:nvSpPr>
        <p:spPr>
          <a:xfrm>
            <a:off x="4761723" y="3962400"/>
            <a:ext cx="4153677" cy="2800766"/>
          </a:xfrm>
          <a:prstGeom prst="rect">
            <a:avLst/>
          </a:prstGeom>
          <a:noFill/>
        </p:spPr>
        <p:txBody>
          <a:bodyPr wrap="square" rtlCol="0">
            <a:spAutoFit/>
          </a:bodyPr>
          <a:lstStyle/>
          <a:p>
            <a:r>
              <a:rPr lang="en-US" sz="2200" dirty="0" smtClean="0"/>
              <a:t>*125 </a:t>
            </a:r>
            <a:r>
              <a:rPr lang="en-US" sz="2200" dirty="0" err="1" smtClean="0"/>
              <a:t>mas</a:t>
            </a:r>
            <a:r>
              <a:rPr lang="en-US" sz="2200" dirty="0" smtClean="0"/>
              <a:t> is equivalent to the diameter of a ping-pong ball seen from ~70 kilometers; </a:t>
            </a:r>
          </a:p>
          <a:p>
            <a:r>
              <a:rPr lang="en-US" sz="2200" dirty="0" smtClean="0"/>
              <a:t>**at the distance of the galactic center, the closest passage of S2 to the BH corresponds to just ~120 times the Earth-Sun distance (~20 Billions km)</a:t>
            </a:r>
          </a:p>
        </p:txBody>
      </p:sp>
      <p:sp>
        <p:nvSpPr>
          <p:cNvPr id="24" name="TextBox 23"/>
          <p:cNvSpPr txBox="1"/>
          <p:nvPr/>
        </p:nvSpPr>
        <p:spPr>
          <a:xfrm>
            <a:off x="2894835" y="5486400"/>
            <a:ext cx="1404326" cy="400110"/>
          </a:xfrm>
          <a:prstGeom prst="rect">
            <a:avLst/>
          </a:prstGeom>
          <a:noFill/>
        </p:spPr>
        <p:txBody>
          <a:bodyPr wrap="none" rtlCol="0">
            <a:spAutoFit/>
          </a:bodyPr>
          <a:lstStyle/>
          <a:p>
            <a:r>
              <a:rPr lang="en-US" sz="2000" dirty="0" smtClean="0"/>
              <a:t>THz source!</a:t>
            </a:r>
            <a:endParaRPr lang="en-US" sz="2000" dirty="0"/>
          </a:p>
        </p:txBody>
      </p:sp>
      <p:cxnSp>
        <p:nvCxnSpPr>
          <p:cNvPr id="26" name="Straight Arrow Connector 25"/>
          <p:cNvCxnSpPr>
            <a:stCxn id="24" idx="1"/>
          </p:cNvCxnSpPr>
          <p:nvPr/>
        </p:nvCxnSpPr>
        <p:spPr>
          <a:xfrm rot="10800000">
            <a:off x="2513837" y="5653163"/>
            <a:ext cx="380998" cy="33293"/>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254223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4572000" y="838200"/>
            <a:ext cx="4581525" cy="2819400"/>
            <a:chOff x="0" y="0"/>
            <a:chExt cx="3968" cy="2300"/>
          </a:xfrm>
        </p:grpSpPr>
        <p:pic>
          <p:nvPicPr>
            <p:cNvPr id="363524" name="Picture 4"/>
            <p:cNvPicPr>
              <a:picLocks noChangeAspect="1" noChangeArrowheads="1"/>
            </p:cNvPicPr>
            <p:nvPr/>
          </p:nvPicPr>
          <p:blipFill>
            <a:blip r:embed="rId3"/>
            <a:srcRect t="40532" r="13727" b="1505"/>
            <a:stretch>
              <a:fillRect/>
            </a:stretch>
          </p:blipFill>
          <p:spPr bwMode="auto">
            <a:xfrm>
              <a:off x="1851" y="680"/>
              <a:ext cx="1863" cy="1620"/>
            </a:xfrm>
            <a:prstGeom prst="rect">
              <a:avLst/>
            </a:prstGeom>
            <a:noFill/>
            <a:ln w="12700">
              <a:noFill/>
              <a:round/>
              <a:headEnd/>
              <a:tailEnd/>
            </a:ln>
          </p:spPr>
        </p:pic>
        <p:pic>
          <p:nvPicPr>
            <p:cNvPr id="363525" name="Picture 5"/>
            <p:cNvPicPr>
              <a:picLocks noChangeArrowheads="1"/>
            </p:cNvPicPr>
            <p:nvPr/>
          </p:nvPicPr>
          <p:blipFill>
            <a:blip r:embed="rId4"/>
            <a:srcRect l="16286" t="810" r="5896" b="7664"/>
            <a:stretch>
              <a:fillRect/>
            </a:stretch>
          </p:blipFill>
          <p:spPr bwMode="auto">
            <a:xfrm>
              <a:off x="24" y="704"/>
              <a:ext cx="1768" cy="1576"/>
            </a:xfrm>
            <a:prstGeom prst="rect">
              <a:avLst/>
            </a:prstGeom>
            <a:noFill/>
            <a:ln w="12700">
              <a:noFill/>
              <a:miter lim="800000"/>
              <a:headEnd/>
              <a:tailEnd/>
            </a:ln>
          </p:spPr>
        </p:pic>
        <p:sp>
          <p:nvSpPr>
            <p:cNvPr id="363526" name="Rectangle 6"/>
            <p:cNvSpPr>
              <a:spLocks/>
            </p:cNvSpPr>
            <p:nvPr/>
          </p:nvSpPr>
          <p:spPr bwMode="auto">
            <a:xfrm>
              <a:off x="0" y="0"/>
              <a:ext cx="3968" cy="680"/>
            </a:xfrm>
            <a:prstGeom prst="rect">
              <a:avLst/>
            </a:prstGeom>
            <a:noFill/>
            <a:ln w="12700">
              <a:noFill/>
              <a:miter lim="800000"/>
              <a:headEnd/>
              <a:tailEnd/>
            </a:ln>
          </p:spPr>
          <p:txBody>
            <a:bodyPr lIns="35717" tIns="35717" rIns="76356" bIns="35717">
              <a:prstTxWarp prst="textNoShape">
                <a:avLst/>
              </a:prstTxWarp>
            </a:bodyPr>
            <a:lstStyle/>
            <a:p>
              <a:pPr marL="4763" defTabSz="642938">
                <a:lnSpc>
                  <a:spcPct val="93000"/>
                </a:lnSpc>
                <a:spcBef>
                  <a:spcPct val="0"/>
                </a:spcBef>
                <a:spcAft>
                  <a:spcPct val="0"/>
                </a:spcAft>
                <a:buClrTx/>
                <a:buSzTx/>
                <a:buFontTx/>
                <a:buNone/>
              </a:pPr>
              <a:r>
                <a:rPr lang="en-US" sz="2000" b="1">
                  <a:solidFill>
                    <a:srgbClr val="FBFBFB"/>
                  </a:solidFill>
                  <a:ea typeface="Optima" charset="0"/>
                  <a:cs typeface="Optima" charset="0"/>
                </a:rPr>
                <a:t>CDFS 1-2-4Ms ~0.1 deg</a:t>
              </a:r>
              <a:r>
                <a:rPr lang="en-US" sz="2000" b="1" baseline="30000">
                  <a:solidFill>
                    <a:srgbClr val="FBFBFB"/>
                  </a:solidFill>
                  <a:ea typeface="Optima" charset="0"/>
                  <a:cs typeface="Optima" charset="0"/>
                </a:rPr>
                <a:t>2</a:t>
              </a:r>
              <a:r>
                <a:rPr lang="en-US" sz="1500" b="1">
                  <a:solidFill>
                    <a:srgbClr val="FBFBFB"/>
                  </a:solidFill>
                  <a:ea typeface="Optima" charset="0"/>
                  <a:cs typeface="Optima" charset="0"/>
                </a:rPr>
                <a:t>, </a:t>
              </a:r>
              <a:r>
                <a:rPr lang="en-US" sz="1500">
                  <a:solidFill>
                    <a:srgbClr val="FBFBFB"/>
                  </a:solidFill>
                  <a:ea typeface="Optima" charset="0"/>
                  <a:cs typeface="Optima" charset="0"/>
                </a:rPr>
                <a:t>~4e-17 cgs</a:t>
              </a:r>
            </a:p>
            <a:p>
              <a:pPr marL="4763" defTabSz="642938">
                <a:lnSpc>
                  <a:spcPct val="93000"/>
                </a:lnSpc>
                <a:spcBef>
                  <a:spcPct val="0"/>
                </a:spcBef>
                <a:spcAft>
                  <a:spcPct val="0"/>
                </a:spcAft>
                <a:buClrTx/>
                <a:buSzTx/>
                <a:buFontTx/>
                <a:buNone/>
              </a:pPr>
              <a:r>
                <a:rPr lang="en-US" sz="1500">
                  <a:solidFill>
                    <a:srgbClr val="FBFBFB"/>
                  </a:solidFill>
                  <a:ea typeface="Optima" charset="0"/>
                  <a:cs typeface="Optima" charset="0"/>
                </a:rPr>
                <a:t>(Giacconi+ 2002, Luo+ 2008, Xue+2011)</a:t>
              </a:r>
              <a:endParaRPr lang="en-US" sz="1500" b="1">
                <a:solidFill>
                  <a:srgbClr val="FBFBFB"/>
                </a:solidFill>
                <a:ea typeface="Optima" charset="0"/>
                <a:cs typeface="Optima" charset="0"/>
              </a:endParaRPr>
            </a:p>
            <a:p>
              <a:pPr marL="4763" defTabSz="642938">
                <a:lnSpc>
                  <a:spcPct val="93000"/>
                </a:lnSpc>
                <a:spcBef>
                  <a:spcPct val="0"/>
                </a:spcBef>
                <a:spcAft>
                  <a:spcPct val="0"/>
                </a:spcAft>
                <a:buClrTx/>
                <a:buSzTx/>
                <a:buFontTx/>
                <a:buNone/>
              </a:pPr>
              <a:r>
                <a:rPr lang="en-US" sz="2000" b="1">
                  <a:solidFill>
                    <a:srgbClr val="FBFBFB"/>
                  </a:solidFill>
                  <a:ea typeface="Optima" charset="0"/>
                  <a:cs typeface="Optima" charset="0"/>
                </a:rPr>
                <a:t>XMM/CDFS 3Ms</a:t>
              </a:r>
              <a:r>
                <a:rPr lang="en-US" sz="1500" b="1">
                  <a:solidFill>
                    <a:srgbClr val="FBFBFB"/>
                  </a:solidFill>
                  <a:ea typeface="Optima" charset="0"/>
                  <a:cs typeface="Optima" charset="0"/>
                </a:rPr>
                <a:t> </a:t>
              </a:r>
              <a:r>
                <a:rPr lang="en-US" sz="1500">
                  <a:solidFill>
                    <a:srgbClr val="FBFBFB"/>
                  </a:solidFill>
                  <a:ea typeface="Optima" charset="0"/>
                  <a:cs typeface="Optima" charset="0"/>
                </a:rPr>
                <a:t>(Comastri+2011)</a:t>
              </a:r>
              <a:endParaRPr lang="en-US" sz="1500" b="1">
                <a:solidFill>
                  <a:schemeClr val="tx1"/>
                </a:solidFill>
                <a:ea typeface="Optima" charset="0"/>
                <a:cs typeface="Optima" charset="0"/>
              </a:endParaRPr>
            </a:p>
          </p:txBody>
        </p:sp>
      </p:grpSp>
      <p:pic>
        <p:nvPicPr>
          <p:cNvPr id="363527" name="Picture 7"/>
          <p:cNvPicPr>
            <a:picLocks noChangeArrowheads="1"/>
          </p:cNvPicPr>
          <p:nvPr/>
        </p:nvPicPr>
        <p:blipFill>
          <a:blip r:embed="rId5"/>
          <a:srcRect/>
          <a:stretch>
            <a:fillRect/>
          </a:stretch>
        </p:blipFill>
        <p:spPr bwMode="auto">
          <a:xfrm>
            <a:off x="3884613" y="3536950"/>
            <a:ext cx="4813300" cy="2921000"/>
          </a:xfrm>
          <a:prstGeom prst="rect">
            <a:avLst/>
          </a:prstGeom>
          <a:noFill/>
          <a:ln w="12700">
            <a:noFill/>
            <a:miter lim="800000"/>
            <a:headEnd/>
            <a:tailEnd/>
          </a:ln>
        </p:spPr>
      </p:pic>
      <p:pic>
        <p:nvPicPr>
          <p:cNvPr id="363528" name="Picture 8"/>
          <p:cNvPicPr>
            <a:picLocks noChangeArrowheads="1"/>
          </p:cNvPicPr>
          <p:nvPr/>
        </p:nvPicPr>
        <p:blipFill>
          <a:blip r:embed="rId6"/>
          <a:srcRect t="3503" b="8572"/>
          <a:stretch>
            <a:fillRect/>
          </a:stretch>
        </p:blipFill>
        <p:spPr bwMode="auto">
          <a:xfrm>
            <a:off x="1588" y="2057400"/>
            <a:ext cx="4722812" cy="4000500"/>
          </a:xfrm>
          <a:prstGeom prst="rect">
            <a:avLst/>
          </a:prstGeom>
          <a:noFill/>
          <a:ln w="12700">
            <a:noFill/>
            <a:miter lim="800000"/>
            <a:headEnd/>
            <a:tailEnd/>
          </a:ln>
        </p:spPr>
      </p:pic>
      <p:sp>
        <p:nvSpPr>
          <p:cNvPr id="363529" name="Rectangle 9"/>
          <p:cNvSpPr>
            <a:spLocks/>
          </p:cNvSpPr>
          <p:nvPr/>
        </p:nvSpPr>
        <p:spPr bwMode="auto">
          <a:xfrm>
            <a:off x="47625" y="696913"/>
            <a:ext cx="4705350" cy="1360487"/>
          </a:xfrm>
          <a:prstGeom prst="rect">
            <a:avLst/>
          </a:prstGeom>
          <a:noFill/>
          <a:ln w="12700">
            <a:noFill/>
            <a:miter lim="800000"/>
            <a:headEnd/>
            <a:tailEnd/>
          </a:ln>
        </p:spPr>
        <p:txBody>
          <a:bodyPr lIns="35717" tIns="35717" rIns="76356" bIns="35717">
            <a:prstTxWarp prst="textNoShape">
              <a:avLst/>
            </a:prstTxWarp>
          </a:bodyPr>
          <a:lstStyle/>
          <a:p>
            <a:pPr marL="4763" defTabSz="642938">
              <a:lnSpc>
                <a:spcPct val="93000"/>
              </a:lnSpc>
              <a:spcBef>
                <a:spcPct val="0"/>
              </a:spcBef>
              <a:spcAft>
                <a:spcPct val="0"/>
              </a:spcAft>
              <a:buClrTx/>
              <a:buSzTx/>
              <a:buFontTx/>
              <a:buNone/>
            </a:pPr>
            <a:r>
              <a:rPr lang="en-US" sz="2000" b="1">
                <a:solidFill>
                  <a:srgbClr val="FBFBFB"/>
                </a:solidFill>
                <a:ea typeface="Optima" charset="0"/>
                <a:cs typeface="Optima" charset="0"/>
              </a:rPr>
              <a:t>COSMOS field, 2 deg</a:t>
            </a:r>
            <a:r>
              <a:rPr lang="en-US" sz="2000" b="1" baseline="31000">
                <a:solidFill>
                  <a:srgbClr val="FBFBFB"/>
                </a:solidFill>
                <a:ea typeface="Optima" charset="0"/>
                <a:cs typeface="Optima" charset="0"/>
              </a:rPr>
              <a:t>2</a:t>
            </a:r>
            <a:r>
              <a:rPr lang="en-US" sz="2000" b="1" baseline="31000">
                <a:solidFill>
                  <a:srgbClr val="FBFBFB"/>
                </a:solidFill>
                <a:latin typeface="Optima" charset="0"/>
                <a:ea typeface="Optima" charset="0"/>
                <a:cs typeface="Optima" charset="0"/>
                <a:sym typeface="Optima" charset="0"/>
              </a:rPr>
              <a:t> </a:t>
            </a:r>
            <a:r>
              <a:rPr lang="en-US" sz="2000" b="1">
                <a:solidFill>
                  <a:srgbClr val="FBFBFB"/>
                </a:solidFill>
                <a:latin typeface="Optima" charset="0"/>
                <a:ea typeface="Optima" charset="0"/>
                <a:cs typeface="Optima" charset="0"/>
                <a:sym typeface="Optima" charset="0"/>
              </a:rPr>
              <a:t> </a:t>
            </a:r>
            <a:r>
              <a:rPr lang="en-US" sz="1500">
                <a:solidFill>
                  <a:srgbClr val="FBFBFB"/>
                </a:solidFill>
                <a:ea typeface="Optima" charset="0"/>
                <a:cs typeface="Optima" charset="0"/>
              </a:rPr>
              <a:t>(Scoville+07)</a:t>
            </a:r>
            <a:endParaRPr lang="en-US" sz="2000" b="1">
              <a:solidFill>
                <a:srgbClr val="FBFBFB"/>
              </a:solidFill>
              <a:ea typeface="Optima" charset="0"/>
              <a:cs typeface="Optima" charset="0"/>
            </a:endParaRPr>
          </a:p>
          <a:p>
            <a:pPr marL="4763" defTabSz="642938">
              <a:lnSpc>
                <a:spcPct val="93000"/>
              </a:lnSpc>
              <a:spcBef>
                <a:spcPct val="0"/>
              </a:spcBef>
              <a:spcAft>
                <a:spcPct val="0"/>
              </a:spcAft>
              <a:buClrTx/>
              <a:buSzTx/>
              <a:buFontTx/>
              <a:buNone/>
            </a:pPr>
            <a:r>
              <a:rPr lang="en-US" sz="2000" b="1">
                <a:solidFill>
                  <a:srgbClr val="FBFBFB"/>
                </a:solidFill>
                <a:ea typeface="Optima" charset="0"/>
                <a:cs typeface="Optima" charset="0"/>
              </a:rPr>
              <a:t>XMM 1.55 Ms </a:t>
            </a:r>
            <a:r>
              <a:rPr lang="en-US" sz="1500">
                <a:solidFill>
                  <a:srgbClr val="FBFBFB"/>
                </a:solidFill>
                <a:ea typeface="Optima" charset="0"/>
                <a:cs typeface="Optima" charset="0"/>
              </a:rPr>
              <a:t>~1e-15 cgs</a:t>
            </a:r>
            <a:endParaRPr lang="en-US" sz="2000" b="1">
              <a:solidFill>
                <a:srgbClr val="FBFBFB"/>
              </a:solidFill>
              <a:ea typeface="Optima" charset="0"/>
              <a:cs typeface="Optima" charset="0"/>
            </a:endParaRPr>
          </a:p>
          <a:p>
            <a:pPr marL="4763" defTabSz="642938">
              <a:lnSpc>
                <a:spcPct val="93000"/>
              </a:lnSpc>
              <a:spcBef>
                <a:spcPct val="0"/>
              </a:spcBef>
              <a:spcAft>
                <a:spcPct val="0"/>
              </a:spcAft>
              <a:buClrTx/>
              <a:buSzTx/>
              <a:buFontTx/>
              <a:buNone/>
            </a:pPr>
            <a:r>
              <a:rPr lang="en-US" sz="1500">
                <a:solidFill>
                  <a:srgbClr val="FBFBFB"/>
                </a:solidFill>
                <a:ea typeface="Optima" charset="0"/>
                <a:cs typeface="Optima" charset="0"/>
              </a:rPr>
              <a:t>(Hasinger+07, Cappelluti+07,09)</a:t>
            </a:r>
          </a:p>
          <a:p>
            <a:pPr marL="4763" defTabSz="642938">
              <a:lnSpc>
                <a:spcPct val="93000"/>
              </a:lnSpc>
              <a:spcBef>
                <a:spcPct val="0"/>
              </a:spcBef>
              <a:spcAft>
                <a:spcPct val="0"/>
              </a:spcAft>
              <a:buClrTx/>
              <a:buSzTx/>
              <a:buFontTx/>
              <a:buNone/>
            </a:pPr>
            <a:r>
              <a:rPr lang="en-US" sz="2000" b="1">
                <a:solidFill>
                  <a:srgbClr val="FBFBFB"/>
                </a:solidFill>
                <a:ea typeface="Optima" charset="0"/>
                <a:cs typeface="Optima" charset="0"/>
              </a:rPr>
              <a:t>Chandra 1.8 Ms </a:t>
            </a:r>
            <a:r>
              <a:rPr lang="en-US" sz="1500">
                <a:solidFill>
                  <a:srgbClr val="FBFBFB"/>
                </a:solidFill>
                <a:ea typeface="Optima" charset="0"/>
                <a:cs typeface="Optima" charset="0"/>
              </a:rPr>
              <a:t>~2e-16 cgs </a:t>
            </a:r>
            <a:endParaRPr lang="en-US" sz="2000" b="1">
              <a:solidFill>
                <a:srgbClr val="FBFBFB"/>
              </a:solidFill>
              <a:ea typeface="Optima" charset="0"/>
              <a:cs typeface="Optima" charset="0"/>
            </a:endParaRPr>
          </a:p>
          <a:p>
            <a:pPr marL="4763" defTabSz="642938">
              <a:lnSpc>
                <a:spcPct val="93000"/>
              </a:lnSpc>
              <a:spcBef>
                <a:spcPct val="0"/>
              </a:spcBef>
              <a:spcAft>
                <a:spcPct val="0"/>
              </a:spcAft>
              <a:buClrTx/>
              <a:buSzTx/>
              <a:buFontTx/>
              <a:buNone/>
            </a:pPr>
            <a:r>
              <a:rPr lang="en-US" sz="1500">
                <a:solidFill>
                  <a:srgbClr val="FBFBFB"/>
                </a:solidFill>
                <a:ea typeface="Optima" charset="0"/>
                <a:cs typeface="Optima" charset="0"/>
              </a:rPr>
              <a:t>(Elvis+09, Puccetti+09) </a:t>
            </a:r>
          </a:p>
          <a:p>
            <a:pPr marL="4763" defTabSz="642938">
              <a:lnSpc>
                <a:spcPct val="93000"/>
              </a:lnSpc>
              <a:spcBef>
                <a:spcPct val="0"/>
              </a:spcBef>
              <a:spcAft>
                <a:spcPct val="0"/>
              </a:spcAft>
              <a:buClrTx/>
              <a:buSzTx/>
              <a:buFontTx/>
              <a:buNone/>
            </a:pPr>
            <a:r>
              <a:rPr lang="en-US" sz="1500">
                <a:solidFill>
                  <a:schemeClr val="tx1"/>
                </a:solidFill>
                <a:ea typeface="Optima" charset="0"/>
                <a:cs typeface="Optima" charset="0"/>
              </a:rPr>
              <a:t>      </a:t>
            </a: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a:p>
            <a:pPr marL="4763" defTabSz="642938">
              <a:lnSpc>
                <a:spcPct val="93000"/>
              </a:lnSpc>
              <a:spcBef>
                <a:spcPct val="0"/>
              </a:spcBef>
              <a:spcAft>
                <a:spcPct val="0"/>
              </a:spcAft>
              <a:buClrTx/>
              <a:buSzTx/>
              <a:buFontTx/>
              <a:buNone/>
            </a:pPr>
            <a:endParaRPr lang="en-US" sz="1800" u="sng">
              <a:solidFill>
                <a:schemeClr val="tx1"/>
              </a:solidFill>
              <a:latin typeface="Optima" charset="0"/>
              <a:ea typeface="Optima" charset="0"/>
              <a:cs typeface="Optima" charset="0"/>
              <a:sym typeface="Optima" charset="0"/>
            </a:endParaRPr>
          </a:p>
        </p:txBody>
      </p:sp>
      <p:sp>
        <p:nvSpPr>
          <p:cNvPr id="363530" name="Rectangle 10"/>
          <p:cNvSpPr>
            <a:spLocks/>
          </p:cNvSpPr>
          <p:nvPr/>
        </p:nvSpPr>
        <p:spPr bwMode="auto">
          <a:xfrm>
            <a:off x="2362200" y="5492750"/>
            <a:ext cx="2286000" cy="527050"/>
          </a:xfrm>
          <a:prstGeom prst="rect">
            <a:avLst/>
          </a:prstGeom>
          <a:noFill/>
          <a:ln w="12700">
            <a:noFill/>
            <a:miter lim="800000"/>
            <a:headEnd/>
            <a:tailEnd/>
          </a:ln>
        </p:spPr>
        <p:txBody>
          <a:bodyPr lIns="35717" tIns="35717" rIns="76356" bIns="35717">
            <a:prstTxWarp prst="textNoShape">
              <a:avLst/>
            </a:prstTxWarp>
          </a:bodyPr>
          <a:lstStyle/>
          <a:p>
            <a:pPr marL="4763" algn="r" defTabSz="642938">
              <a:lnSpc>
                <a:spcPct val="93000"/>
              </a:lnSpc>
              <a:spcBef>
                <a:spcPct val="0"/>
              </a:spcBef>
              <a:spcAft>
                <a:spcPct val="0"/>
              </a:spcAft>
              <a:buClrTx/>
              <a:buSzTx/>
              <a:buFontTx/>
              <a:buNone/>
            </a:pPr>
            <a:r>
              <a:rPr lang="en-US" sz="1100" u="sng">
                <a:solidFill>
                  <a:srgbClr val="F70101"/>
                </a:solidFill>
                <a:latin typeface="Optima" charset="0"/>
                <a:ea typeface="Optima" charset="0"/>
                <a:cs typeface="Optima" charset="0"/>
                <a:sym typeface="Optima" charset="0"/>
              </a:rPr>
              <a:t>soft  </a:t>
            </a:r>
            <a:r>
              <a:rPr lang="en-US" sz="1000" u="sng">
                <a:solidFill>
                  <a:srgbClr val="F70101"/>
                </a:solidFill>
                <a:latin typeface="Optima" charset="0"/>
                <a:ea typeface="Optima" charset="0"/>
                <a:cs typeface="Optima" charset="0"/>
                <a:sym typeface="Optima" charset="0"/>
              </a:rPr>
              <a:t>0.5-2.0 keV</a:t>
            </a:r>
          </a:p>
          <a:p>
            <a:pPr marL="4763" algn="r" defTabSz="642938">
              <a:lnSpc>
                <a:spcPct val="93000"/>
              </a:lnSpc>
              <a:spcBef>
                <a:spcPct val="0"/>
              </a:spcBef>
              <a:spcAft>
                <a:spcPct val="0"/>
              </a:spcAft>
              <a:buClrTx/>
              <a:buSzTx/>
              <a:buFontTx/>
              <a:buNone/>
            </a:pPr>
            <a:r>
              <a:rPr lang="en-US" sz="1000" b="1" u="sng">
                <a:solidFill>
                  <a:srgbClr val="098B09"/>
                </a:solidFill>
                <a:latin typeface="Optima" charset="0"/>
                <a:ea typeface="Optima" charset="0"/>
                <a:cs typeface="Optima" charset="0"/>
                <a:sym typeface="Optima" charset="0"/>
              </a:rPr>
              <a:t>medium</a:t>
            </a:r>
            <a:r>
              <a:rPr lang="en-US" sz="1000" u="sng">
                <a:solidFill>
                  <a:srgbClr val="098B09"/>
                </a:solidFill>
                <a:latin typeface="Optima" charset="0"/>
                <a:ea typeface="Optima" charset="0"/>
                <a:cs typeface="Optima" charset="0"/>
                <a:sym typeface="Optima" charset="0"/>
              </a:rPr>
              <a:t>  2.0-4.5 keV</a:t>
            </a:r>
          </a:p>
          <a:p>
            <a:pPr marL="4763" algn="r" defTabSz="642938">
              <a:lnSpc>
                <a:spcPct val="93000"/>
              </a:lnSpc>
              <a:spcBef>
                <a:spcPct val="0"/>
              </a:spcBef>
              <a:spcAft>
                <a:spcPct val="0"/>
              </a:spcAft>
              <a:buClrTx/>
              <a:buSzTx/>
              <a:buFontTx/>
              <a:buNone/>
            </a:pPr>
            <a:r>
              <a:rPr lang="en-US" sz="1000" b="1" u="sng">
                <a:solidFill>
                  <a:srgbClr val="04C5CA"/>
                </a:solidFill>
                <a:latin typeface="Optima" charset="0"/>
                <a:ea typeface="Optima" charset="0"/>
                <a:cs typeface="Optima" charset="0"/>
                <a:sym typeface="Optima" charset="0"/>
              </a:rPr>
              <a:t>hard</a:t>
            </a:r>
            <a:r>
              <a:rPr lang="en-US" sz="1000" u="sng">
                <a:solidFill>
                  <a:srgbClr val="04C5CA"/>
                </a:solidFill>
                <a:latin typeface="Optima" charset="0"/>
                <a:ea typeface="Optima" charset="0"/>
                <a:cs typeface="Optima" charset="0"/>
                <a:sym typeface="Optima" charset="0"/>
              </a:rPr>
              <a:t> 4.5-10.0 keV</a:t>
            </a:r>
          </a:p>
        </p:txBody>
      </p:sp>
      <p:sp>
        <p:nvSpPr>
          <p:cNvPr id="363532" name="Rectangle 2"/>
          <p:cNvSpPr>
            <a:spLocks noChangeArrowheads="1"/>
          </p:cNvSpPr>
          <p:nvPr/>
        </p:nvSpPr>
        <p:spPr bwMode="auto">
          <a:xfrm>
            <a:off x="1143000" y="76200"/>
            <a:ext cx="6858000" cy="552450"/>
          </a:xfrm>
          <a:prstGeom prst="rect">
            <a:avLst/>
          </a:prstGeom>
          <a:noFill/>
          <a:ln w="9525">
            <a:noFill/>
            <a:miter lim="800000"/>
            <a:headEnd/>
            <a:tailEnd/>
          </a:ln>
        </p:spPr>
        <p:txBody>
          <a:bodyPr anchor="ctr">
            <a:prstTxWarp prst="textNoShape">
              <a:avLst/>
            </a:prstTxWarp>
          </a:bodyPr>
          <a:lstStyle/>
          <a:p>
            <a:pPr algn="ctr">
              <a:spcBef>
                <a:spcPct val="0"/>
              </a:spcBef>
              <a:spcAft>
                <a:spcPct val="0"/>
              </a:spcAft>
              <a:buClrTx/>
              <a:buSzTx/>
              <a:buFontTx/>
              <a:buNone/>
            </a:pPr>
            <a:r>
              <a:rPr lang="en-AU" sz="3600" u="sng" dirty="0">
                <a:solidFill>
                  <a:srgbClr val="FFF770"/>
                </a:solidFill>
                <a:latin typeface="Georgia"/>
                <a:cs typeface="Georgia"/>
              </a:rPr>
              <a:t>The deep X-ray sky</a:t>
            </a:r>
            <a:endParaRPr lang="en-AU" sz="3600" dirty="0">
              <a:solidFill>
                <a:srgbClr val="FFF770"/>
              </a:solidFill>
              <a:latin typeface="Georgia"/>
              <a:cs typeface="Georgia"/>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31" name="Picture 7" descr="xray_cumulative_counts_all"/>
          <p:cNvPicPr>
            <a:picLocks noChangeAspect="1" noChangeArrowheads="1"/>
          </p:cNvPicPr>
          <p:nvPr/>
        </p:nvPicPr>
        <p:blipFill>
          <a:blip r:embed="rId3"/>
          <a:srcRect/>
          <a:stretch>
            <a:fillRect/>
          </a:stretch>
        </p:blipFill>
        <p:spPr bwMode="auto">
          <a:xfrm>
            <a:off x="0" y="0"/>
            <a:ext cx="4938713" cy="6477000"/>
          </a:xfrm>
          <a:prstGeom prst="rect">
            <a:avLst/>
          </a:prstGeom>
          <a:noFill/>
        </p:spPr>
      </p:pic>
      <p:sp>
        <p:nvSpPr>
          <p:cNvPr id="129030" name="Rectangle 6"/>
          <p:cNvSpPr>
            <a:spLocks noChangeArrowheads="1"/>
          </p:cNvSpPr>
          <p:nvPr/>
        </p:nvSpPr>
        <p:spPr bwMode="auto">
          <a:xfrm>
            <a:off x="4953000" y="76200"/>
            <a:ext cx="4105275" cy="685800"/>
          </a:xfrm>
          <a:prstGeom prst="rect">
            <a:avLst/>
          </a:prstGeom>
          <a:noFill/>
          <a:ln w="9525">
            <a:noFill/>
            <a:miter lim="800000"/>
            <a:headEnd/>
            <a:tailEnd/>
          </a:ln>
          <a:effectLst/>
        </p:spPr>
        <p:txBody>
          <a:bodyPr lIns="0" tIns="0" rIns="0" bIns="0" anchor="ctr">
            <a:prstTxWarp prst="textNoShape">
              <a:avLst/>
            </a:prstTxWarp>
          </a:bodyPr>
          <a:lstStyle/>
          <a:p>
            <a:pPr algn="ctr" defTabSz="434975">
              <a:spcBef>
                <a:spcPct val="0"/>
              </a:spcBef>
              <a:spcAft>
                <a:spcPct val="0"/>
              </a:spcAft>
              <a:buClrTx/>
              <a:buSzTx/>
              <a:buFontTx/>
              <a:buNone/>
              <a:tabLst>
                <a:tab pos="687388" algn="l"/>
                <a:tab pos="1376363" algn="l"/>
                <a:tab pos="2063750" algn="l"/>
                <a:tab pos="2751138" algn="l"/>
                <a:tab pos="3440113" algn="l"/>
                <a:tab pos="4127500" algn="l"/>
                <a:tab pos="4814888" algn="l"/>
                <a:tab pos="5503863" algn="l"/>
                <a:tab pos="6191250" algn="l"/>
                <a:tab pos="6878638" algn="l"/>
                <a:tab pos="7567613" algn="l"/>
                <a:tab pos="8255000" algn="l"/>
              </a:tabLst>
            </a:pPr>
            <a:r>
              <a:rPr lang="en-GB" sz="3200" u="sng" dirty="0">
                <a:solidFill>
                  <a:schemeClr val="tx1"/>
                </a:solidFill>
                <a:latin typeface="Georgia"/>
                <a:cs typeface="Georgia"/>
              </a:rPr>
              <a:t>X-ray number counts</a:t>
            </a:r>
            <a:endParaRPr lang="en-GB" sz="3200" dirty="0">
              <a:solidFill>
                <a:srgbClr val="FFFF99"/>
              </a:solidFill>
              <a:latin typeface="Georgia"/>
              <a:cs typeface="Georgia"/>
            </a:endParaRPr>
          </a:p>
        </p:txBody>
      </p:sp>
      <p:sp>
        <p:nvSpPr>
          <p:cNvPr id="129034" name="Text Box 10"/>
          <p:cNvSpPr txBox="1">
            <a:spLocks noChangeArrowheads="1"/>
          </p:cNvSpPr>
          <p:nvPr/>
        </p:nvSpPr>
        <p:spPr bwMode="auto">
          <a:xfrm>
            <a:off x="609600" y="6096000"/>
            <a:ext cx="3416300" cy="388938"/>
          </a:xfrm>
          <a:prstGeom prst="rect">
            <a:avLst/>
          </a:prstGeom>
          <a:noFill/>
          <a:ln w="9525">
            <a:noFill/>
            <a:miter lim="800000"/>
            <a:headEnd/>
            <a:tailEnd/>
          </a:ln>
          <a:effectLst/>
        </p:spPr>
        <p:txBody>
          <a:bodyPr wrap="none" lIns="0" tIns="0" rIns="0" bIns="0">
            <a:prstTxWarp prst="textNoShape">
              <a:avLst/>
            </a:prstTxWarp>
            <a:spAutoFit/>
          </a:bodyPr>
          <a:lstStyle/>
          <a:p>
            <a:pPr>
              <a:buFont typeface="Times" charset="0"/>
              <a:buNone/>
            </a:pPr>
            <a:r>
              <a:rPr lang="en-GB" sz="1800">
                <a:solidFill>
                  <a:schemeClr val="tx1"/>
                </a:solidFill>
              </a:rPr>
              <a:t>(</a:t>
            </a:r>
            <a:r>
              <a:rPr lang="en-GB" sz="1800">
                <a:solidFill>
                  <a:srgbClr val="5A52FF"/>
                </a:solidFill>
              </a:rPr>
              <a:t>Soft</a:t>
            </a:r>
            <a:r>
              <a:rPr lang="en-GB" sz="1800">
                <a:solidFill>
                  <a:schemeClr val="tx1"/>
                </a:solidFill>
              </a:rPr>
              <a:t>/</a:t>
            </a:r>
            <a:r>
              <a:rPr lang="en-GB" sz="1800">
                <a:solidFill>
                  <a:srgbClr val="C71022"/>
                </a:solidFill>
              </a:rPr>
              <a:t>Hard</a:t>
            </a:r>
            <a:r>
              <a:rPr lang="en-GB" sz="1800">
                <a:solidFill>
                  <a:schemeClr val="tx1"/>
                </a:solidFill>
              </a:rPr>
              <a:t>) X-ray number counts</a:t>
            </a:r>
          </a:p>
        </p:txBody>
      </p:sp>
      <p:sp>
        <p:nvSpPr>
          <p:cNvPr id="129039" name="Text Box 15"/>
          <p:cNvSpPr txBox="1">
            <a:spLocks noChangeArrowheads="1"/>
          </p:cNvSpPr>
          <p:nvPr/>
        </p:nvSpPr>
        <p:spPr bwMode="auto">
          <a:xfrm>
            <a:off x="5181600" y="527050"/>
            <a:ext cx="3810000" cy="3130550"/>
          </a:xfrm>
          <a:prstGeom prst="rect">
            <a:avLst/>
          </a:prstGeom>
          <a:noFill/>
          <a:ln w="9525">
            <a:noFill/>
            <a:miter lim="800000"/>
            <a:headEnd/>
            <a:tailEnd/>
          </a:ln>
          <a:effectLst/>
        </p:spPr>
        <p:txBody>
          <a:bodyPr lIns="0" tIns="0" rIns="0" bIns="0">
            <a:prstTxWarp prst="textNoShape">
              <a:avLst/>
            </a:prstTxWarp>
            <a:spAutoFit/>
          </a:bodyPr>
          <a:lstStyle/>
          <a:p>
            <a:pPr>
              <a:buFontTx/>
              <a:buNone/>
            </a:pPr>
            <a:endParaRPr lang="en-GB" sz="2000" dirty="0">
              <a:solidFill>
                <a:schemeClr val="tx1"/>
              </a:solidFill>
            </a:endParaRPr>
          </a:p>
          <a:p>
            <a:pPr>
              <a:buFontTx/>
              <a:buChar char="-"/>
            </a:pPr>
            <a:r>
              <a:rPr lang="en-GB" sz="2000" dirty="0">
                <a:solidFill>
                  <a:schemeClr val="tx1"/>
                </a:solidFill>
              </a:rPr>
              <a:t> X-ray background almost fully resolved in the soft X-ray band</a:t>
            </a:r>
          </a:p>
          <a:p>
            <a:pPr>
              <a:buFontTx/>
              <a:buChar char="-"/>
            </a:pPr>
            <a:r>
              <a:rPr lang="en-GB" sz="2000" dirty="0">
                <a:solidFill>
                  <a:schemeClr val="tx1"/>
                </a:solidFill>
              </a:rPr>
              <a:t> Marginal contribution of SFG</a:t>
            </a:r>
          </a:p>
          <a:p>
            <a:pPr>
              <a:buFontTx/>
              <a:buChar char="-"/>
            </a:pPr>
            <a:r>
              <a:rPr lang="en-GB" sz="2000" dirty="0">
                <a:solidFill>
                  <a:schemeClr val="tx1"/>
                </a:solidFill>
              </a:rPr>
              <a:t> Density of sources at “knee” ~100/sqdeg</a:t>
            </a:r>
          </a:p>
          <a:p>
            <a:pPr>
              <a:buFontTx/>
              <a:buChar char="-"/>
            </a:pPr>
            <a:r>
              <a:rPr lang="en-GB" sz="2000" dirty="0">
                <a:solidFill>
                  <a:schemeClr val="tx1"/>
                </a:solidFill>
              </a:rPr>
              <a:t> Some degree of spectral evolution/complexity</a:t>
            </a:r>
          </a:p>
        </p:txBody>
      </p:sp>
      <p:sp>
        <p:nvSpPr>
          <p:cNvPr id="129041" name="Rectangle 17"/>
          <p:cNvSpPr>
            <a:spLocks noChangeArrowheads="1"/>
          </p:cNvSpPr>
          <p:nvPr/>
        </p:nvSpPr>
        <p:spPr bwMode="auto">
          <a:xfrm>
            <a:off x="5867400" y="5867400"/>
            <a:ext cx="2047736" cy="260841"/>
          </a:xfrm>
          <a:prstGeom prst="rect">
            <a:avLst/>
          </a:prstGeom>
          <a:noFill/>
          <a:ln w="9525">
            <a:noFill/>
            <a:miter lim="800000"/>
            <a:headEnd/>
            <a:tailEnd/>
          </a:ln>
          <a:effectLst/>
        </p:spPr>
        <p:txBody>
          <a:bodyPr wrap="none" lIns="0" tIns="0" rIns="0" bIns="0">
            <a:prstTxWarp prst="textNoShape">
              <a:avLst/>
            </a:prstTxWarp>
            <a:spAutoFit/>
          </a:bodyPr>
          <a:lstStyle/>
          <a:p>
            <a:pPr hangingPunct="0">
              <a:lnSpc>
                <a:spcPct val="93000"/>
              </a:lnSpc>
              <a:spcBef>
                <a:spcPct val="0"/>
              </a:spcBef>
              <a:spcAft>
                <a:spcPct val="0"/>
              </a:spcAft>
              <a:buClr>
                <a:srgbClr val="000000"/>
              </a:buClr>
              <a:buSzPct val="45000"/>
              <a:buFont typeface="StarSymbol" charset="0"/>
              <a:buNone/>
            </a:pPr>
            <a:r>
              <a:rPr lang="en-US" sz="1800" dirty="0" smtClean="0">
                <a:solidFill>
                  <a:srgbClr val="D91FFF"/>
                </a:solidFill>
              </a:rPr>
              <a:t>Merloni &amp; Heinz 2013</a:t>
            </a:r>
            <a:endParaRPr lang="en-US" sz="1800" dirty="0">
              <a:solidFill>
                <a:srgbClr val="D91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350" y="1169988"/>
            <a:ext cx="4519613" cy="4518025"/>
            <a:chOff x="0" y="0"/>
            <a:chExt cx="4048" cy="4048"/>
          </a:xfrm>
        </p:grpSpPr>
        <p:pic>
          <p:nvPicPr>
            <p:cNvPr id="415747" name="Picture 3"/>
            <p:cNvPicPr>
              <a:picLocks noChangeAspect="1" noChangeArrowheads="1"/>
            </p:cNvPicPr>
            <p:nvPr/>
          </p:nvPicPr>
          <p:blipFill>
            <a:blip r:embed="rId3"/>
            <a:srcRect/>
            <a:stretch>
              <a:fillRect/>
            </a:stretch>
          </p:blipFill>
          <p:spPr bwMode="auto">
            <a:xfrm>
              <a:off x="0" y="0"/>
              <a:ext cx="4048" cy="4048"/>
            </a:xfrm>
            <a:prstGeom prst="rect">
              <a:avLst/>
            </a:prstGeom>
            <a:noFill/>
            <a:ln w="12700">
              <a:noFill/>
              <a:round/>
              <a:headEnd/>
              <a:tailEnd/>
            </a:ln>
          </p:spPr>
        </p:pic>
        <p:sp>
          <p:nvSpPr>
            <p:cNvPr id="415748" name="Rectangle 4"/>
            <p:cNvSpPr>
              <a:spLocks/>
            </p:cNvSpPr>
            <p:nvPr/>
          </p:nvSpPr>
          <p:spPr bwMode="auto">
            <a:xfrm>
              <a:off x="1806" y="256"/>
              <a:ext cx="1702" cy="328"/>
            </a:xfrm>
            <a:prstGeom prst="rect">
              <a:avLst/>
            </a:prstGeom>
            <a:noFill/>
            <a:ln w="12700">
              <a:noFill/>
              <a:miter lim="800000"/>
              <a:headEnd/>
              <a:tailEnd/>
            </a:ln>
          </p:spPr>
          <p:txBody>
            <a:bodyPr lIns="17657" tIns="17657" rIns="37747" bIns="17657">
              <a:prstTxWarp prst="textNoShape">
                <a:avLst/>
              </a:prstTxWarp>
            </a:bodyPr>
            <a:lstStyle/>
            <a:p>
              <a:pPr marL="4763" defTabSz="642938">
                <a:lnSpc>
                  <a:spcPct val="93000"/>
                </a:lnSpc>
                <a:spcBef>
                  <a:spcPct val="0"/>
                </a:spcBef>
                <a:spcAft>
                  <a:spcPct val="0"/>
                </a:spcAft>
                <a:buClrTx/>
                <a:buSzTx/>
                <a:buFontTx/>
                <a:buNone/>
              </a:pPr>
              <a:r>
                <a:rPr lang="en-US" sz="1800" b="1">
                  <a:solidFill>
                    <a:srgbClr val="7014AB"/>
                  </a:solidFill>
                  <a:latin typeface="Optima" charset="0"/>
                  <a:ea typeface="Optima" charset="0"/>
                  <a:cs typeface="Optima" charset="0"/>
                  <a:sym typeface="Optima" charset="0"/>
                </a:rPr>
                <a:t>Brusa et al. 2010</a:t>
              </a:r>
            </a:p>
          </p:txBody>
        </p:sp>
        <p:sp>
          <p:nvSpPr>
            <p:cNvPr id="415749" name="Rectangle 5"/>
            <p:cNvSpPr>
              <a:spLocks/>
            </p:cNvSpPr>
            <p:nvPr/>
          </p:nvSpPr>
          <p:spPr bwMode="auto">
            <a:xfrm>
              <a:off x="2830" y="1666"/>
              <a:ext cx="898" cy="329"/>
            </a:xfrm>
            <a:prstGeom prst="rect">
              <a:avLst/>
            </a:prstGeom>
            <a:noFill/>
            <a:ln w="12700">
              <a:noFill/>
              <a:miter lim="800000"/>
              <a:headEnd/>
              <a:tailEnd/>
            </a:ln>
          </p:spPr>
          <p:txBody>
            <a:bodyPr lIns="17657" tIns="17657" rIns="37747" bIns="17657">
              <a:prstTxWarp prst="textNoShape">
                <a:avLst/>
              </a:prstTxWarp>
            </a:bodyPr>
            <a:lstStyle/>
            <a:p>
              <a:pPr marL="4763" defTabSz="642938">
                <a:lnSpc>
                  <a:spcPct val="93000"/>
                </a:lnSpc>
                <a:spcBef>
                  <a:spcPct val="0"/>
                </a:spcBef>
                <a:spcAft>
                  <a:spcPct val="0"/>
                </a:spcAft>
                <a:buClrTx/>
                <a:buSzTx/>
                <a:buFontTx/>
                <a:buNone/>
              </a:pPr>
              <a:r>
                <a:rPr lang="en-US" sz="1300" b="1" u="sng">
                  <a:solidFill>
                    <a:srgbClr val="66B132"/>
                  </a:solidFill>
                  <a:latin typeface="Optima" charset="0"/>
                  <a:ea typeface="Optima" charset="0"/>
                  <a:cs typeface="Optima" charset="0"/>
                  <a:sym typeface="Optima" charset="0"/>
                </a:rPr>
                <a:t>Gilli+07</a:t>
              </a:r>
            </a:p>
          </p:txBody>
        </p:sp>
        <p:sp>
          <p:nvSpPr>
            <p:cNvPr id="415750" name="Rectangle 6"/>
            <p:cNvSpPr>
              <a:spLocks/>
            </p:cNvSpPr>
            <p:nvPr/>
          </p:nvSpPr>
          <p:spPr bwMode="auto">
            <a:xfrm>
              <a:off x="2811" y="2236"/>
              <a:ext cx="1189" cy="329"/>
            </a:xfrm>
            <a:prstGeom prst="rect">
              <a:avLst/>
            </a:prstGeom>
            <a:noFill/>
            <a:ln w="12700">
              <a:noFill/>
              <a:miter lim="800000"/>
              <a:headEnd/>
              <a:tailEnd/>
            </a:ln>
          </p:spPr>
          <p:txBody>
            <a:bodyPr lIns="17657" tIns="17657" rIns="37747" bIns="17657">
              <a:prstTxWarp prst="textNoShape">
                <a:avLst/>
              </a:prstTxWarp>
            </a:bodyPr>
            <a:lstStyle/>
            <a:p>
              <a:pPr marL="4763" defTabSz="642938">
                <a:lnSpc>
                  <a:spcPct val="93000"/>
                </a:lnSpc>
                <a:spcBef>
                  <a:spcPct val="0"/>
                </a:spcBef>
                <a:spcAft>
                  <a:spcPct val="0"/>
                </a:spcAft>
                <a:buClrTx/>
                <a:buSzTx/>
                <a:buFontTx/>
                <a:buNone/>
              </a:pPr>
              <a:r>
                <a:rPr lang="en-US" sz="1300" b="1" u="sng">
                  <a:solidFill>
                    <a:srgbClr val="003DCC"/>
                  </a:solidFill>
                  <a:latin typeface="Optima" charset="0"/>
                  <a:ea typeface="Optima" charset="0"/>
                  <a:cs typeface="Optima" charset="0"/>
                  <a:sym typeface="Optima" charset="0"/>
                </a:rPr>
                <a:t>Treister+07</a:t>
              </a:r>
            </a:p>
          </p:txBody>
        </p:sp>
      </p:grpSp>
      <p:sp>
        <p:nvSpPr>
          <p:cNvPr id="415751" name="Rectangle 7"/>
          <p:cNvSpPr>
            <a:spLocks/>
          </p:cNvSpPr>
          <p:nvPr/>
        </p:nvSpPr>
        <p:spPr bwMode="auto">
          <a:xfrm>
            <a:off x="434975" y="0"/>
            <a:ext cx="8518525" cy="1179513"/>
          </a:xfrm>
          <a:prstGeom prst="rect">
            <a:avLst/>
          </a:prstGeom>
          <a:noFill/>
          <a:ln w="12700">
            <a:noFill/>
            <a:miter lim="800000"/>
            <a:headEnd/>
            <a:tailEnd/>
          </a:ln>
        </p:spPr>
        <p:txBody>
          <a:bodyPr lIns="0" tIns="0" rIns="0" bIns="0" anchor="ctr">
            <a:prstTxWarp prst="textNoShape">
              <a:avLst/>
            </a:prstTxWarp>
          </a:bodyPr>
          <a:lstStyle/>
          <a:p>
            <a:pPr algn="ctr" defTabSz="642938">
              <a:lnSpc>
                <a:spcPct val="93000"/>
              </a:lnSpc>
              <a:spcBef>
                <a:spcPct val="0"/>
              </a:spcBef>
              <a:spcAft>
                <a:spcPct val="0"/>
              </a:spcAft>
              <a:buClrTx/>
              <a:buSzTx/>
              <a:buFontTx/>
              <a:buNone/>
            </a:pPr>
            <a:r>
              <a:rPr lang="en-US" sz="3600" u="sng" dirty="0" smtClean="0">
                <a:latin typeface="Georgia"/>
                <a:ea typeface="Optima ExtraBlack" charset="0"/>
                <a:cs typeface="Georgia"/>
                <a:sym typeface="Optima ExtraBlack" charset="0"/>
              </a:rPr>
              <a:t>Luminosity-dependent obscuration?</a:t>
            </a:r>
            <a:endParaRPr lang="en-US" sz="3600" u="sng" dirty="0">
              <a:latin typeface="Georgia"/>
              <a:ea typeface="Optima ExtraBlack" charset="0"/>
              <a:cs typeface="Georgia"/>
              <a:sym typeface="Optima ExtraBlack" charset="0"/>
            </a:endParaRPr>
          </a:p>
        </p:txBody>
      </p:sp>
      <p:sp>
        <p:nvSpPr>
          <p:cNvPr id="415752" name="Rectangle 8"/>
          <p:cNvSpPr>
            <a:spLocks/>
          </p:cNvSpPr>
          <p:nvPr/>
        </p:nvSpPr>
        <p:spPr bwMode="auto">
          <a:xfrm>
            <a:off x="4572000" y="1160463"/>
            <a:ext cx="4402138" cy="5468937"/>
          </a:xfrm>
          <a:prstGeom prst="rect">
            <a:avLst/>
          </a:prstGeom>
          <a:noFill/>
          <a:ln w="12700">
            <a:noFill/>
            <a:miter lim="800000"/>
            <a:headEnd/>
            <a:tailEnd/>
          </a:ln>
        </p:spPr>
        <p:txBody>
          <a:bodyPr lIns="0" tIns="0" rIns="0" bIns="0">
            <a:prstTxWarp prst="textNoShape">
              <a:avLst/>
            </a:prstTxWarp>
          </a:bodyPr>
          <a:lstStyle/>
          <a:p>
            <a:pPr marL="407988" indent="-309563" defTabSz="642938">
              <a:spcBef>
                <a:spcPct val="0"/>
              </a:spcBef>
              <a:spcAft>
                <a:spcPct val="0"/>
              </a:spcAft>
              <a:buClrTx/>
              <a:buSzTx/>
              <a:buFontTx/>
              <a:buNone/>
            </a:pPr>
            <a:r>
              <a:rPr lang="en-US" sz="2000">
                <a:solidFill>
                  <a:schemeClr val="tx1"/>
                </a:solidFill>
                <a:ea typeface="Optima" charset="0"/>
                <a:cs typeface="Optima" charset="0"/>
              </a:rPr>
              <a:t>- Type 2 AGN fraction, strong function of luminosity: less luminous, most obscured</a:t>
            </a:r>
            <a:endParaRPr lang="en-US" sz="1800">
              <a:solidFill>
                <a:schemeClr val="tx1"/>
              </a:solidFill>
              <a:ea typeface="Optima" charset="0"/>
              <a:cs typeface="Optima" charset="0"/>
            </a:endParaRPr>
          </a:p>
          <a:p>
            <a:pPr marL="407988" indent="-309563" defTabSz="642938">
              <a:spcBef>
                <a:spcPct val="0"/>
              </a:spcBef>
              <a:spcAft>
                <a:spcPct val="0"/>
              </a:spcAft>
              <a:buClrTx/>
              <a:buSzTx/>
              <a:buFontTx/>
              <a:buNone/>
            </a:pPr>
            <a:endParaRPr lang="en-US" sz="1800">
              <a:solidFill>
                <a:schemeClr val="tx1"/>
              </a:solidFill>
              <a:ea typeface="Optima" charset="0"/>
              <a:cs typeface="Optima" charset="0"/>
            </a:endParaRPr>
          </a:p>
          <a:p>
            <a:pPr marL="407988" indent="-309563" defTabSz="642938">
              <a:spcBef>
                <a:spcPct val="0"/>
              </a:spcBef>
              <a:spcAft>
                <a:spcPct val="0"/>
              </a:spcAft>
              <a:buClrTx/>
              <a:buSzTx/>
              <a:buFontTx/>
              <a:buNone/>
            </a:pPr>
            <a:r>
              <a:rPr lang="en-US" sz="2000">
                <a:solidFill>
                  <a:schemeClr val="tx1"/>
                </a:solidFill>
                <a:ea typeface="Optima" charset="0"/>
                <a:cs typeface="Optima" charset="0"/>
              </a:rPr>
              <a:t>- Same results in DIFFERENT bands </a:t>
            </a:r>
            <a:r>
              <a:rPr lang="en-US" sz="1800">
                <a:solidFill>
                  <a:srgbClr val="A71EFF"/>
                </a:solidFill>
                <a:ea typeface="Optima" charset="0"/>
                <a:cs typeface="Optima" charset="0"/>
              </a:rPr>
              <a:t>(Simpson+05, Maiolino+08, Hasinger 2008, Bongiorno+10, Burlon+11, Brightman+11)</a:t>
            </a:r>
            <a:endParaRPr lang="en-US" sz="2000">
              <a:solidFill>
                <a:srgbClr val="A71EFF"/>
              </a:solidFill>
              <a:ea typeface="Optima" charset="0"/>
              <a:cs typeface="Optima" charset="0"/>
            </a:endParaRPr>
          </a:p>
          <a:p>
            <a:pPr marL="407988" indent="-309563" defTabSz="642938">
              <a:spcBef>
                <a:spcPct val="0"/>
              </a:spcBef>
              <a:spcAft>
                <a:spcPct val="0"/>
              </a:spcAft>
              <a:buClrTx/>
              <a:buSzTx/>
              <a:buFontTx/>
              <a:buNone/>
            </a:pPr>
            <a:endParaRPr lang="en-US" sz="2000">
              <a:solidFill>
                <a:schemeClr val="tx1"/>
              </a:solidFill>
              <a:ea typeface="Optima" charset="0"/>
              <a:cs typeface="Optima" charset="0"/>
            </a:endParaRPr>
          </a:p>
          <a:p>
            <a:pPr marL="407988" indent="-309563" defTabSz="642938">
              <a:spcBef>
                <a:spcPct val="0"/>
              </a:spcBef>
              <a:spcAft>
                <a:spcPct val="0"/>
              </a:spcAft>
              <a:buClrTx/>
              <a:buSzTx/>
              <a:buFontTx/>
              <a:buNone/>
            </a:pPr>
            <a:r>
              <a:rPr lang="en-US" sz="2000">
                <a:solidFill>
                  <a:schemeClr val="tx1"/>
                </a:solidFill>
                <a:ea typeface="Optima" charset="0"/>
                <a:cs typeface="Optima" charset="0"/>
              </a:rPr>
              <a:t>- Receding torus scenario: most luminous more efficient in cleaning the environment (see also clumpy models, e.g. Nenkova et al. 2008)</a:t>
            </a:r>
          </a:p>
          <a:p>
            <a:pPr marL="407988" indent="-309563" defTabSz="642938">
              <a:spcBef>
                <a:spcPct val="0"/>
              </a:spcBef>
              <a:spcAft>
                <a:spcPct val="0"/>
              </a:spcAft>
              <a:buClrTx/>
              <a:buSzTx/>
              <a:buFontTx/>
              <a:buNone/>
            </a:pPr>
            <a:endParaRPr lang="en-US" sz="2000">
              <a:solidFill>
                <a:schemeClr val="tx1"/>
              </a:solidFill>
              <a:ea typeface="Optima" charset="0"/>
              <a:cs typeface="Optima" charset="0"/>
            </a:endParaRPr>
          </a:p>
          <a:p>
            <a:pPr marL="407988" indent="-309563" defTabSz="642938">
              <a:lnSpc>
                <a:spcPct val="80000"/>
              </a:lnSpc>
              <a:spcBef>
                <a:spcPts val="363"/>
              </a:spcBef>
              <a:spcAft>
                <a:spcPct val="0"/>
              </a:spcAft>
              <a:buClrTx/>
              <a:buSzTx/>
              <a:buFontTx/>
              <a:buNone/>
            </a:pPr>
            <a:r>
              <a:rPr lang="en-US" sz="2000">
                <a:solidFill>
                  <a:schemeClr val="tx1"/>
                </a:solidFill>
                <a:ea typeface="Optima" charset="0"/>
                <a:cs typeface="Optima" charset="0"/>
              </a:rPr>
              <a:t>- Relative contribution of AGN and host: “extra” obscuration from host galaxy at low-L (optical and X-ray classification do not agree)</a:t>
            </a:r>
          </a:p>
        </p:txBody>
      </p:sp>
      <p:sp>
        <p:nvSpPr>
          <p:cNvPr id="415754" name="Rectangle 10"/>
          <p:cNvSpPr>
            <a:spLocks/>
          </p:cNvSpPr>
          <p:nvPr/>
        </p:nvSpPr>
        <p:spPr bwMode="auto">
          <a:xfrm>
            <a:off x="2266950" y="2165350"/>
            <a:ext cx="1062038" cy="184150"/>
          </a:xfrm>
          <a:prstGeom prst="rect">
            <a:avLst/>
          </a:prstGeom>
          <a:noFill/>
          <a:ln w="12700">
            <a:noFill/>
            <a:miter lim="800000"/>
            <a:headEnd/>
            <a:tailEnd/>
          </a:ln>
        </p:spPr>
        <p:txBody>
          <a:bodyPr wrap="none" lIns="0" tIns="0" rIns="40638" bIns="0" anchor="ctr">
            <a:prstTxWarp prst="textNoShape">
              <a:avLst/>
            </a:prstTxWarp>
            <a:spAutoFit/>
          </a:bodyPr>
          <a:lstStyle/>
          <a:p>
            <a:pPr marL="39688" defTabSz="642938">
              <a:lnSpc>
                <a:spcPct val="93000"/>
              </a:lnSpc>
              <a:spcBef>
                <a:spcPct val="0"/>
              </a:spcBef>
              <a:spcAft>
                <a:spcPct val="0"/>
              </a:spcAft>
              <a:buClrTx/>
              <a:buSzTx/>
              <a:buFontTx/>
              <a:buNone/>
            </a:pPr>
            <a:r>
              <a:rPr lang="en-US" sz="1300" b="1">
                <a:solidFill>
                  <a:srgbClr val="D90B00"/>
                </a:solidFill>
                <a:latin typeface="Optima" charset="0"/>
                <a:ea typeface="Optima" charset="0"/>
                <a:cs typeface="Optima" charset="0"/>
                <a:sym typeface="Optima" charset="0"/>
              </a:rPr>
              <a:t>Optical-class </a:t>
            </a:r>
          </a:p>
        </p:txBody>
      </p:sp>
      <p:sp>
        <p:nvSpPr>
          <p:cNvPr id="415755" name="Rectangle 11"/>
          <p:cNvSpPr>
            <a:spLocks/>
          </p:cNvSpPr>
          <p:nvPr/>
        </p:nvSpPr>
        <p:spPr bwMode="auto">
          <a:xfrm>
            <a:off x="1122363" y="3616325"/>
            <a:ext cx="938212" cy="196850"/>
          </a:xfrm>
          <a:prstGeom prst="rect">
            <a:avLst/>
          </a:prstGeom>
          <a:noFill/>
          <a:ln w="12700">
            <a:noFill/>
            <a:miter lim="800000"/>
            <a:headEnd/>
            <a:tailEnd/>
          </a:ln>
        </p:spPr>
        <p:txBody>
          <a:bodyPr lIns="0" tIns="0" rIns="40638" bIns="0" anchor="ctr">
            <a:prstTxWarp prst="textNoShape">
              <a:avLst/>
            </a:prstTxWarp>
          </a:bodyPr>
          <a:lstStyle/>
          <a:p>
            <a:pPr marL="39688" defTabSz="642938">
              <a:lnSpc>
                <a:spcPct val="93000"/>
              </a:lnSpc>
              <a:spcBef>
                <a:spcPct val="0"/>
              </a:spcBef>
              <a:spcAft>
                <a:spcPct val="0"/>
              </a:spcAft>
              <a:buClrTx/>
              <a:buSzTx/>
              <a:buFontTx/>
              <a:buNone/>
            </a:pPr>
            <a:r>
              <a:rPr lang="en-US" sz="1300" b="1">
                <a:solidFill>
                  <a:srgbClr val="66B132"/>
                </a:solidFill>
                <a:latin typeface="Optima" charset="0"/>
                <a:ea typeface="Optima" charset="0"/>
                <a:cs typeface="Optima" charset="0"/>
                <a:sym typeface="Optima" charset="0"/>
              </a:rPr>
              <a:t>X-ray-class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455613" y="125413"/>
            <a:ext cx="8232775" cy="865187"/>
          </a:xfrm>
          <a:ln/>
        </p:spPr>
        <p:txBody>
          <a:bodyPr lIns="35717" tIns="35717" rIns="40638" bIns="35717">
            <a:normAutofit/>
          </a:bodyPr>
          <a:lstStyle/>
          <a:p>
            <a:pPr marL="6350"/>
            <a:r>
              <a:rPr lang="en-US" sz="3600" u="sng" dirty="0" smtClean="0">
                <a:solidFill>
                  <a:srgbClr val="FFF959"/>
                </a:solidFill>
                <a:latin typeface="Georgia" charset="0"/>
                <a:ea typeface="Optima" charset="0"/>
                <a:cs typeface="Optima" charset="0"/>
              </a:rPr>
              <a:t>Infrared spectra of AGN</a:t>
            </a:r>
            <a:endParaRPr lang="en-US" sz="3600" b="1" dirty="0">
              <a:solidFill>
                <a:srgbClr val="FFF959"/>
              </a:solidFill>
              <a:effectLst>
                <a:outerShdw blurRad="38100" dist="38100" dir="2700000" algn="tl">
                  <a:srgbClr val="FFFFFF"/>
                </a:outerShdw>
              </a:effectLst>
              <a:latin typeface="Optima" charset="0"/>
              <a:ea typeface="ヒラギノ角ゴ ProN W6" charset="-128"/>
              <a:cs typeface="ヒラギノ角ゴ ProN W6" charset="-128"/>
              <a:sym typeface="Optima" charset="0"/>
            </a:endParaRPr>
          </a:p>
        </p:txBody>
      </p:sp>
      <p:sp>
        <p:nvSpPr>
          <p:cNvPr id="372739" name="Rectangle 3"/>
          <p:cNvSpPr>
            <a:spLocks noGrp="1" noChangeArrowheads="1"/>
          </p:cNvSpPr>
          <p:nvPr>
            <p:ph type="body" idx="1"/>
          </p:nvPr>
        </p:nvSpPr>
        <p:spPr>
          <a:xfrm>
            <a:off x="455613" y="1295400"/>
            <a:ext cx="4035425" cy="4835525"/>
          </a:xfrm>
          <a:ln/>
        </p:spPr>
        <p:txBody>
          <a:bodyPr lIns="35717" tIns="35717" rIns="40638" bIns="35717"/>
          <a:lstStyle/>
          <a:p>
            <a:pPr marL="331788" indent="-331788">
              <a:lnSpc>
                <a:spcPct val="90000"/>
              </a:lnSpc>
              <a:spcBef>
                <a:spcPct val="0"/>
              </a:spcBef>
              <a:buClr>
                <a:srgbClr val="FFFFCC"/>
              </a:buClr>
              <a:buSzPct val="75000"/>
              <a:buFont typeface="Wingdings" charset="2"/>
              <a:buChar char="l"/>
            </a:pPr>
            <a:r>
              <a:rPr lang="en-US" sz="1900">
                <a:solidFill>
                  <a:srgbClr val="FFFFFF"/>
                </a:solidFill>
                <a:effectLst>
                  <a:outerShdw blurRad="38100" dist="38100" dir="2700000" algn="tl">
                    <a:srgbClr val="808080"/>
                  </a:outerShdw>
                </a:effectLst>
                <a:latin typeface="Optima" charset="0"/>
                <a:ea typeface="Optima" charset="0"/>
                <a:cs typeface="Optima" charset="0"/>
                <a:sym typeface="Optima" charset="0"/>
              </a:rPr>
              <a:t>AGN (unobs and obs) are expected to have </a:t>
            </a:r>
            <a:r>
              <a:rPr lang="en-US" sz="1900">
                <a:solidFill>
                  <a:srgbClr val="FFFF00"/>
                </a:solidFill>
                <a:effectLst>
                  <a:outerShdw blurRad="38100" dist="38100" dir="2700000" algn="tl">
                    <a:srgbClr val="FFFFFF"/>
                  </a:outerShdw>
                </a:effectLst>
                <a:latin typeface="Optima" charset="0"/>
                <a:ea typeface="Optima" charset="0"/>
                <a:cs typeface="Optima" charset="0"/>
                <a:sym typeface="Optima" charset="0"/>
              </a:rPr>
              <a:t> warm power-law sed</a:t>
            </a:r>
            <a:r>
              <a:rPr lang="en-US" sz="1900">
                <a:solidFill>
                  <a:srgbClr val="FFFFFF"/>
                </a:solidFill>
                <a:effectLst>
                  <a:outerShdw blurRad="38100" dist="38100" dir="2700000" algn="tl">
                    <a:srgbClr val="808080"/>
                  </a:outerShdw>
                </a:effectLst>
                <a:latin typeface="Optima" charset="0"/>
                <a:ea typeface="Optima" charset="0"/>
                <a:cs typeface="Optima" charset="0"/>
                <a:sym typeface="Optima" charset="0"/>
              </a:rPr>
              <a:t> at &gt;1micron (≠ from elliptical/starburst) </a:t>
            </a:r>
            <a:endParaRPr lang="en-US" sz="1900">
              <a:solidFill>
                <a:srgbClr val="FFFFFF"/>
              </a:solidFill>
              <a:effectLst>
                <a:outerShdw blurRad="38100" dist="38100" dir="2700000" algn="tl">
                  <a:srgbClr val="808080"/>
                </a:outerShdw>
              </a:effectLst>
              <a:latin typeface="Optima" charset="0"/>
              <a:ea typeface="ヒラギノ角ゴ ProN W3" charset="-128"/>
              <a:cs typeface="ヒラギノ角ゴ ProN W3" charset="-128"/>
              <a:sym typeface="Optima" charset="0"/>
            </a:endParaRPr>
          </a:p>
          <a:p>
            <a:pPr marL="331788" indent="-331788">
              <a:lnSpc>
                <a:spcPct val="90000"/>
              </a:lnSpc>
              <a:spcBef>
                <a:spcPts val="1100"/>
              </a:spcBef>
              <a:buFontTx/>
              <a:buNone/>
            </a:pPr>
            <a:endParaRPr lang="en-US" sz="1900">
              <a:solidFill>
                <a:srgbClr val="FFFFFF"/>
              </a:solidFill>
              <a:effectLst>
                <a:outerShdw blurRad="38100" dist="38100" dir="2700000" algn="tl">
                  <a:srgbClr val="808080"/>
                </a:outerShdw>
              </a:effectLst>
              <a:latin typeface="Optima" charset="0"/>
              <a:ea typeface="ヒラギノ角ゴ ProN W3" charset="-128"/>
              <a:cs typeface="ヒラギノ角ゴ ProN W3" charset="-128"/>
              <a:sym typeface="Optima" charset="0"/>
            </a:endParaRPr>
          </a:p>
          <a:p>
            <a:pPr marL="331788" indent="-331788">
              <a:lnSpc>
                <a:spcPct val="90000"/>
              </a:lnSpc>
              <a:spcBef>
                <a:spcPts val="1100"/>
              </a:spcBef>
              <a:buFontTx/>
              <a:buNone/>
            </a:pPr>
            <a:endParaRPr lang="en-US" sz="1900">
              <a:solidFill>
                <a:srgbClr val="FFFFFF"/>
              </a:solidFill>
              <a:effectLst>
                <a:outerShdw blurRad="38100" dist="38100" dir="2700000" algn="tl">
                  <a:srgbClr val="808080"/>
                </a:outerShdw>
              </a:effectLst>
              <a:latin typeface="Optima" charset="0"/>
              <a:ea typeface="ヒラギノ角ゴ ProN W3" charset="-128"/>
              <a:cs typeface="ヒラギノ角ゴ ProN W3" charset="-128"/>
              <a:sym typeface="Optima" charset="0"/>
            </a:endParaRPr>
          </a:p>
          <a:p>
            <a:pPr marL="331788" indent="-331788">
              <a:lnSpc>
                <a:spcPct val="90000"/>
              </a:lnSpc>
              <a:spcBef>
                <a:spcPts val="1100"/>
              </a:spcBef>
              <a:buFontTx/>
              <a:buNone/>
            </a:pPr>
            <a:r>
              <a:rPr lang="en-US" sz="1900">
                <a:solidFill>
                  <a:srgbClr val="FFFFFF"/>
                </a:solidFill>
                <a:effectLst>
                  <a:outerShdw blurRad="38100" dist="38100" dir="2700000" algn="tl">
                    <a:srgbClr val="808080"/>
                  </a:outerShdw>
                </a:effectLst>
                <a:latin typeface="Optima" charset="0"/>
                <a:ea typeface="Optima" charset="0"/>
                <a:cs typeface="Optima" charset="0"/>
                <a:sym typeface="Optima" charset="0"/>
              </a:rPr>
              <a:t>   </a:t>
            </a:r>
            <a:endParaRPr lang="en-US" sz="1900">
              <a:solidFill>
                <a:srgbClr val="FFFFFF"/>
              </a:solidFill>
              <a:effectLst>
                <a:outerShdw blurRad="38100" dist="38100" dir="2700000" algn="tl">
                  <a:srgbClr val="808080"/>
                </a:outerShdw>
              </a:effectLst>
              <a:latin typeface="Optima" charset="0"/>
              <a:ea typeface="ヒラギノ角ゴ ProN W3" charset="-128"/>
              <a:cs typeface="ヒラギノ角ゴ ProN W3" charset="-128"/>
              <a:sym typeface="Optima" charset="0"/>
            </a:endParaRPr>
          </a:p>
        </p:txBody>
      </p:sp>
      <p:grpSp>
        <p:nvGrpSpPr>
          <p:cNvPr id="2" name="Group 4"/>
          <p:cNvGrpSpPr>
            <a:grpSpLocks/>
          </p:cNvGrpSpPr>
          <p:nvPr/>
        </p:nvGrpSpPr>
        <p:grpSpPr bwMode="auto">
          <a:xfrm>
            <a:off x="6013450" y="2103438"/>
            <a:ext cx="1882775" cy="568325"/>
            <a:chOff x="0" y="0"/>
            <a:chExt cx="1686" cy="509"/>
          </a:xfrm>
        </p:grpSpPr>
        <p:sp>
          <p:nvSpPr>
            <p:cNvPr id="372741" name="Freeform 5"/>
            <p:cNvSpPr>
              <a:spLocks/>
            </p:cNvSpPr>
            <p:nvPr/>
          </p:nvSpPr>
          <p:spPr bwMode="auto">
            <a:xfrm>
              <a:off x="0" y="0"/>
              <a:ext cx="1686" cy="509"/>
            </a:xfrm>
            <a:custGeom>
              <a:avLst/>
              <a:gdLst/>
              <a:ahLst/>
              <a:cxnLst>
                <a:cxn ang="0">
                  <a:pos x="0" y="2541"/>
                </a:cxn>
                <a:cxn ang="0">
                  <a:pos x="929" y="4523"/>
                </a:cxn>
                <a:cxn ang="0">
                  <a:pos x="2349" y="7115"/>
                </a:cxn>
                <a:cxn ang="0">
                  <a:pos x="3369" y="9352"/>
                </a:cxn>
                <a:cxn ang="0">
                  <a:pos x="6830" y="16772"/>
                </a:cxn>
                <a:cxn ang="0">
                  <a:pos x="8250" y="19872"/>
                </a:cxn>
                <a:cxn ang="0">
                  <a:pos x="10090" y="21600"/>
                </a:cxn>
                <a:cxn ang="0">
                  <a:pos x="13350" y="19059"/>
                </a:cxn>
                <a:cxn ang="0">
                  <a:pos x="14770" y="16772"/>
                </a:cxn>
                <a:cxn ang="0">
                  <a:pos x="16610" y="12503"/>
                </a:cxn>
                <a:cxn ang="0">
                  <a:pos x="17939" y="9097"/>
                </a:cxn>
                <a:cxn ang="0">
                  <a:pos x="20179" y="3964"/>
                </a:cxn>
                <a:cxn ang="0">
                  <a:pos x="21600" y="0"/>
                </a:cxn>
              </a:cxnLst>
              <a:rect l="0" t="0" r="r" b="b"/>
              <a:pathLst>
                <a:path w="21600" h="21600">
                  <a:moveTo>
                    <a:pt x="0" y="2541"/>
                  </a:moveTo>
                  <a:cubicBezTo>
                    <a:pt x="310" y="3202"/>
                    <a:pt x="601" y="3913"/>
                    <a:pt x="929" y="4523"/>
                  </a:cubicBezTo>
                  <a:cubicBezTo>
                    <a:pt x="1402" y="5387"/>
                    <a:pt x="2349" y="7115"/>
                    <a:pt x="2349" y="7115"/>
                  </a:cubicBezTo>
                  <a:cubicBezTo>
                    <a:pt x="2659" y="8386"/>
                    <a:pt x="2841" y="8792"/>
                    <a:pt x="3369" y="9352"/>
                  </a:cubicBezTo>
                  <a:cubicBezTo>
                    <a:pt x="4426" y="12299"/>
                    <a:pt x="5646" y="14281"/>
                    <a:pt x="6830" y="16772"/>
                  </a:cubicBezTo>
                  <a:cubicBezTo>
                    <a:pt x="7303" y="17788"/>
                    <a:pt x="7667" y="19415"/>
                    <a:pt x="8250" y="19872"/>
                  </a:cubicBezTo>
                  <a:cubicBezTo>
                    <a:pt x="8815" y="20990"/>
                    <a:pt x="9398" y="21346"/>
                    <a:pt x="10090" y="21600"/>
                  </a:cubicBezTo>
                  <a:cubicBezTo>
                    <a:pt x="11164" y="20584"/>
                    <a:pt x="12239" y="19720"/>
                    <a:pt x="13350" y="19059"/>
                  </a:cubicBezTo>
                  <a:cubicBezTo>
                    <a:pt x="13787" y="18093"/>
                    <a:pt x="14315" y="17687"/>
                    <a:pt x="14770" y="16772"/>
                  </a:cubicBezTo>
                  <a:cubicBezTo>
                    <a:pt x="15390" y="15552"/>
                    <a:pt x="16063" y="13976"/>
                    <a:pt x="16610" y="12503"/>
                  </a:cubicBezTo>
                  <a:cubicBezTo>
                    <a:pt x="17065" y="11283"/>
                    <a:pt x="17284" y="9606"/>
                    <a:pt x="17939" y="9097"/>
                  </a:cubicBezTo>
                  <a:cubicBezTo>
                    <a:pt x="18668" y="7369"/>
                    <a:pt x="19451" y="5692"/>
                    <a:pt x="20179" y="3964"/>
                  </a:cubicBezTo>
                  <a:cubicBezTo>
                    <a:pt x="20489" y="3202"/>
                    <a:pt x="21181" y="559"/>
                    <a:pt x="21600" y="0"/>
                  </a:cubicBezTo>
                </a:path>
              </a:pathLst>
            </a:custGeom>
            <a:noFill/>
            <a:ln w="25400" cap="flat">
              <a:solidFill>
                <a:srgbClr val="00FFFF"/>
              </a:solidFill>
              <a:prstDash val="solid"/>
              <a:round/>
              <a:headEnd type="none" w="med" len="med"/>
              <a:tailEnd type="none" w="med" len="med"/>
            </a:ln>
          </p:spPr>
          <p:txBody>
            <a:bodyPr lIns="0" tIns="0" rIns="0" bIns="0">
              <a:prstTxWarp prst="textNoShape">
                <a:avLst/>
              </a:prstTxWarp>
            </a:bodyPr>
            <a:lstStyle/>
            <a:p>
              <a:endParaRPr lang="en-US"/>
            </a:p>
          </p:txBody>
        </p:sp>
        <p:sp>
          <p:nvSpPr>
            <p:cNvPr id="372742" name="Rectangle 6"/>
            <p:cNvSpPr>
              <a:spLocks/>
            </p:cNvSpPr>
            <p:nvPr/>
          </p:nvSpPr>
          <p:spPr bwMode="auto">
            <a:xfrm>
              <a:off x="0" y="0"/>
              <a:ext cx="1686" cy="509"/>
            </a:xfrm>
            <a:prstGeom prst="rect">
              <a:avLst/>
            </a:prstGeom>
            <a:noFill/>
            <a:ln w="12700">
              <a:noFill/>
              <a:miter lim="800000"/>
              <a:headEnd/>
              <a:tailEnd/>
            </a:ln>
          </p:spPr>
          <p:txBody>
            <a:bodyPr lIns="0" tIns="0" rIns="0" bIns="0">
              <a:prstTxWarp prst="textNoShape">
                <a:avLst/>
              </a:prstTxWarp>
            </a:bodyPr>
            <a:lstStyle/>
            <a:p>
              <a:endParaRPr lang="en-US"/>
            </a:p>
          </p:txBody>
        </p:sp>
      </p:grpSp>
      <p:sp>
        <p:nvSpPr>
          <p:cNvPr id="372743" name="Rectangle 7"/>
          <p:cNvSpPr>
            <a:spLocks/>
          </p:cNvSpPr>
          <p:nvPr/>
        </p:nvSpPr>
        <p:spPr bwMode="auto">
          <a:xfrm>
            <a:off x="5483225" y="1982788"/>
            <a:ext cx="904875" cy="238125"/>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100">
                <a:solidFill>
                  <a:srgbClr val="FFFFFF"/>
                </a:solidFill>
                <a:latin typeface="Comic Sans MS" charset="0"/>
                <a:ea typeface="Comic Sans MS" charset="0"/>
                <a:cs typeface="Comic Sans MS" charset="0"/>
                <a:sym typeface="Comic Sans MS" charset="0"/>
              </a:rPr>
              <a:t>Blue (unobs)</a:t>
            </a:r>
          </a:p>
        </p:txBody>
      </p:sp>
      <p:sp>
        <p:nvSpPr>
          <p:cNvPr id="372744" name="Rectangle 8"/>
          <p:cNvSpPr>
            <a:spLocks/>
          </p:cNvSpPr>
          <p:nvPr/>
        </p:nvSpPr>
        <p:spPr bwMode="auto">
          <a:xfrm>
            <a:off x="7385050" y="2028825"/>
            <a:ext cx="361950" cy="238125"/>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100">
                <a:solidFill>
                  <a:srgbClr val="FFFFFF"/>
                </a:solidFill>
                <a:latin typeface="Comic Sans MS" charset="0"/>
                <a:ea typeface="Comic Sans MS" charset="0"/>
                <a:cs typeface="Comic Sans MS" charset="0"/>
                <a:sym typeface="Comic Sans MS" charset="0"/>
              </a:rPr>
              <a:t>Red</a:t>
            </a:r>
          </a:p>
        </p:txBody>
      </p:sp>
      <p:grpSp>
        <p:nvGrpSpPr>
          <p:cNvPr id="3" name="Group 9"/>
          <p:cNvGrpSpPr>
            <a:grpSpLocks/>
          </p:cNvGrpSpPr>
          <p:nvPr/>
        </p:nvGrpSpPr>
        <p:grpSpPr bwMode="auto">
          <a:xfrm>
            <a:off x="6111875" y="2670175"/>
            <a:ext cx="746125" cy="361950"/>
            <a:chOff x="0" y="0"/>
            <a:chExt cx="668" cy="324"/>
          </a:xfrm>
        </p:grpSpPr>
        <p:sp>
          <p:nvSpPr>
            <p:cNvPr id="372746" name="Freeform 10"/>
            <p:cNvSpPr>
              <a:spLocks/>
            </p:cNvSpPr>
            <p:nvPr/>
          </p:nvSpPr>
          <p:spPr bwMode="auto">
            <a:xfrm>
              <a:off x="0" y="8"/>
              <a:ext cx="668" cy="313"/>
            </a:xfrm>
            <a:custGeom>
              <a:avLst/>
              <a:gdLst/>
              <a:ahLst/>
              <a:cxnLst>
                <a:cxn ang="0">
                  <a:pos x="0" y="20878"/>
                </a:cxn>
                <a:cxn ang="0">
                  <a:pos x="2849" y="16710"/>
                </a:cxn>
                <a:cxn ang="0">
                  <a:pos x="4136" y="14057"/>
                </a:cxn>
                <a:cxn ang="0">
                  <a:pos x="11076" y="7141"/>
                </a:cxn>
                <a:cxn ang="0">
                  <a:pos x="13879" y="4489"/>
                </a:cxn>
                <a:cxn ang="0">
                  <a:pos x="18751" y="1267"/>
                </a:cxn>
                <a:cxn ang="0">
                  <a:pos x="21600" y="225"/>
                </a:cxn>
              </a:cxnLst>
              <a:rect l="0" t="0" r="r" b="b"/>
              <a:pathLst>
                <a:path w="21600" h="20878">
                  <a:moveTo>
                    <a:pt x="0" y="20878"/>
                  </a:moveTo>
                  <a:cubicBezTo>
                    <a:pt x="919" y="19552"/>
                    <a:pt x="1976" y="18225"/>
                    <a:pt x="2849" y="16710"/>
                  </a:cubicBezTo>
                  <a:cubicBezTo>
                    <a:pt x="3723" y="15289"/>
                    <a:pt x="3033" y="15573"/>
                    <a:pt x="4136" y="14057"/>
                  </a:cubicBezTo>
                  <a:cubicBezTo>
                    <a:pt x="6204" y="11215"/>
                    <a:pt x="8778" y="9131"/>
                    <a:pt x="11076" y="7141"/>
                  </a:cubicBezTo>
                  <a:cubicBezTo>
                    <a:pt x="12087" y="6289"/>
                    <a:pt x="12776" y="5057"/>
                    <a:pt x="13879" y="4489"/>
                  </a:cubicBezTo>
                  <a:cubicBezTo>
                    <a:pt x="15488" y="2025"/>
                    <a:pt x="16637" y="2120"/>
                    <a:pt x="18751" y="1267"/>
                  </a:cubicBezTo>
                  <a:cubicBezTo>
                    <a:pt x="19808" y="-722"/>
                    <a:pt x="20313" y="225"/>
                    <a:pt x="21600" y="225"/>
                  </a:cubicBezTo>
                </a:path>
              </a:pathLst>
            </a:custGeom>
            <a:noFill/>
            <a:ln w="25400" cap="flat">
              <a:solidFill>
                <a:srgbClr val="00FFFF"/>
              </a:solidFill>
              <a:prstDash val="solid"/>
              <a:round/>
              <a:headEnd type="none" w="med" len="med"/>
              <a:tailEnd type="none" w="med" len="med"/>
            </a:ln>
          </p:spPr>
          <p:txBody>
            <a:bodyPr lIns="0" tIns="0" rIns="0" bIns="0">
              <a:prstTxWarp prst="textNoShape">
                <a:avLst/>
              </a:prstTxWarp>
            </a:bodyPr>
            <a:lstStyle/>
            <a:p>
              <a:endParaRPr lang="en-US"/>
            </a:p>
          </p:txBody>
        </p:sp>
        <p:sp>
          <p:nvSpPr>
            <p:cNvPr id="372747" name="Rectangle 11"/>
            <p:cNvSpPr>
              <a:spLocks/>
            </p:cNvSpPr>
            <p:nvPr/>
          </p:nvSpPr>
          <p:spPr bwMode="auto">
            <a:xfrm>
              <a:off x="0" y="0"/>
              <a:ext cx="668" cy="324"/>
            </a:xfrm>
            <a:prstGeom prst="rect">
              <a:avLst/>
            </a:prstGeom>
            <a:noFill/>
            <a:ln w="12700">
              <a:noFill/>
              <a:miter lim="800000"/>
              <a:headEnd/>
              <a:tailEnd/>
            </a:ln>
          </p:spPr>
          <p:txBody>
            <a:bodyPr lIns="0" tIns="0" rIns="0" bIns="0">
              <a:prstTxWarp prst="textNoShape">
                <a:avLst/>
              </a:prstTxWarp>
            </a:bodyPr>
            <a:lstStyle/>
            <a:p>
              <a:endParaRPr lang="en-US"/>
            </a:p>
          </p:txBody>
        </p:sp>
      </p:grpSp>
      <p:sp>
        <p:nvSpPr>
          <p:cNvPr id="372748" name="Rectangle 12"/>
          <p:cNvSpPr>
            <a:spLocks/>
          </p:cNvSpPr>
          <p:nvPr/>
        </p:nvSpPr>
        <p:spPr bwMode="auto">
          <a:xfrm>
            <a:off x="5632450" y="2560638"/>
            <a:ext cx="730250" cy="238125"/>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100">
                <a:solidFill>
                  <a:srgbClr val="FFFFFF"/>
                </a:solidFill>
                <a:latin typeface="Comic Sans MS" charset="0"/>
                <a:ea typeface="Comic Sans MS" charset="0"/>
                <a:cs typeface="Comic Sans MS" charset="0"/>
                <a:sym typeface="Comic Sans MS" charset="0"/>
              </a:rPr>
              <a:t>Red (obs)</a:t>
            </a:r>
          </a:p>
        </p:txBody>
      </p:sp>
      <p:sp>
        <p:nvSpPr>
          <p:cNvPr id="372749" name="Rectangle 13"/>
          <p:cNvSpPr>
            <a:spLocks/>
          </p:cNvSpPr>
          <p:nvPr/>
        </p:nvSpPr>
        <p:spPr bwMode="auto">
          <a:xfrm>
            <a:off x="7537450" y="2268538"/>
            <a:ext cx="592138" cy="328612"/>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700">
                <a:solidFill>
                  <a:srgbClr val="FFFF00"/>
                </a:solidFill>
                <a:latin typeface="Comic Sans MS" charset="0"/>
                <a:ea typeface="Comic Sans MS" charset="0"/>
                <a:cs typeface="Comic Sans MS" charset="0"/>
                <a:sym typeface="Comic Sans MS" charset="0"/>
              </a:rPr>
              <a:t>AGN</a:t>
            </a:r>
          </a:p>
        </p:txBody>
      </p:sp>
      <p:grpSp>
        <p:nvGrpSpPr>
          <p:cNvPr id="4" name="Group 14"/>
          <p:cNvGrpSpPr>
            <a:grpSpLocks/>
          </p:cNvGrpSpPr>
          <p:nvPr/>
        </p:nvGrpSpPr>
        <p:grpSpPr bwMode="auto">
          <a:xfrm>
            <a:off x="6394450" y="2865438"/>
            <a:ext cx="1435100" cy="706437"/>
            <a:chOff x="0" y="0"/>
            <a:chExt cx="1287" cy="632"/>
          </a:xfrm>
        </p:grpSpPr>
        <p:sp>
          <p:nvSpPr>
            <p:cNvPr id="372751" name="Freeform 15"/>
            <p:cNvSpPr>
              <a:spLocks/>
            </p:cNvSpPr>
            <p:nvPr/>
          </p:nvSpPr>
          <p:spPr bwMode="auto">
            <a:xfrm>
              <a:off x="0" y="14"/>
              <a:ext cx="1287" cy="618"/>
            </a:xfrm>
            <a:custGeom>
              <a:avLst/>
              <a:gdLst/>
              <a:ahLst/>
              <a:cxnLst>
                <a:cxn ang="0">
                  <a:pos x="0" y="20336"/>
                </a:cxn>
                <a:cxn ang="0">
                  <a:pos x="1576" y="14208"/>
                </a:cxn>
                <a:cxn ang="0">
                  <a:pos x="2719" y="10375"/>
                </a:cxn>
                <a:cxn ang="0">
                  <a:pos x="3278" y="7910"/>
                </a:cxn>
                <a:cxn ang="0">
                  <a:pos x="5565" y="4247"/>
                </a:cxn>
                <a:cxn ang="0">
                  <a:pos x="8259" y="1783"/>
                </a:cxn>
                <a:cxn ang="0">
                  <a:pos x="9529" y="824"/>
                </a:cxn>
                <a:cxn ang="0">
                  <a:pos x="13367" y="413"/>
                </a:cxn>
                <a:cxn ang="0">
                  <a:pos x="14510" y="1783"/>
                </a:cxn>
                <a:cxn ang="0">
                  <a:pos x="15349" y="2536"/>
                </a:cxn>
                <a:cxn ang="0">
                  <a:pos x="16924" y="5411"/>
                </a:cxn>
                <a:cxn ang="0">
                  <a:pos x="18195" y="9416"/>
                </a:cxn>
                <a:cxn ang="0">
                  <a:pos x="19059" y="10580"/>
                </a:cxn>
                <a:cxn ang="0">
                  <a:pos x="19491" y="11162"/>
                </a:cxn>
                <a:cxn ang="0">
                  <a:pos x="20202" y="13250"/>
                </a:cxn>
                <a:cxn ang="0">
                  <a:pos x="21041" y="15544"/>
                </a:cxn>
                <a:cxn ang="0">
                  <a:pos x="21600" y="21089"/>
                </a:cxn>
              </a:cxnLst>
              <a:rect l="0" t="0" r="r" b="b"/>
              <a:pathLst>
                <a:path w="21600" h="21089">
                  <a:moveTo>
                    <a:pt x="0" y="20336"/>
                  </a:moveTo>
                  <a:cubicBezTo>
                    <a:pt x="280" y="18179"/>
                    <a:pt x="940" y="16194"/>
                    <a:pt x="1576" y="14208"/>
                  </a:cubicBezTo>
                  <a:cubicBezTo>
                    <a:pt x="1982" y="12976"/>
                    <a:pt x="2414" y="11675"/>
                    <a:pt x="2719" y="10375"/>
                  </a:cubicBezTo>
                  <a:cubicBezTo>
                    <a:pt x="2922" y="9553"/>
                    <a:pt x="2973" y="8697"/>
                    <a:pt x="3278" y="7910"/>
                  </a:cubicBezTo>
                  <a:cubicBezTo>
                    <a:pt x="3888" y="6438"/>
                    <a:pt x="4701" y="5411"/>
                    <a:pt x="5565" y="4247"/>
                  </a:cubicBezTo>
                  <a:cubicBezTo>
                    <a:pt x="6353" y="3186"/>
                    <a:pt x="7141" y="2228"/>
                    <a:pt x="8259" y="1783"/>
                  </a:cubicBezTo>
                  <a:cubicBezTo>
                    <a:pt x="8640" y="1235"/>
                    <a:pt x="9021" y="1029"/>
                    <a:pt x="9529" y="824"/>
                  </a:cubicBezTo>
                  <a:cubicBezTo>
                    <a:pt x="10952" y="-511"/>
                    <a:pt x="11003" y="105"/>
                    <a:pt x="13367" y="413"/>
                  </a:cubicBezTo>
                  <a:cubicBezTo>
                    <a:pt x="14129" y="961"/>
                    <a:pt x="13976" y="1132"/>
                    <a:pt x="14510" y="1783"/>
                  </a:cubicBezTo>
                  <a:cubicBezTo>
                    <a:pt x="14764" y="2091"/>
                    <a:pt x="15349" y="2536"/>
                    <a:pt x="15349" y="2536"/>
                  </a:cubicBezTo>
                  <a:cubicBezTo>
                    <a:pt x="15882" y="3563"/>
                    <a:pt x="16340" y="4453"/>
                    <a:pt x="16924" y="5411"/>
                  </a:cubicBezTo>
                  <a:cubicBezTo>
                    <a:pt x="17077" y="6027"/>
                    <a:pt x="17941" y="8971"/>
                    <a:pt x="18195" y="9416"/>
                  </a:cubicBezTo>
                  <a:cubicBezTo>
                    <a:pt x="18449" y="9861"/>
                    <a:pt x="18779" y="10203"/>
                    <a:pt x="19059" y="10580"/>
                  </a:cubicBezTo>
                  <a:cubicBezTo>
                    <a:pt x="19211" y="10785"/>
                    <a:pt x="19491" y="11162"/>
                    <a:pt x="19491" y="11162"/>
                  </a:cubicBezTo>
                  <a:cubicBezTo>
                    <a:pt x="19669" y="11915"/>
                    <a:pt x="19770" y="12702"/>
                    <a:pt x="20202" y="13250"/>
                  </a:cubicBezTo>
                  <a:cubicBezTo>
                    <a:pt x="20380" y="14037"/>
                    <a:pt x="20711" y="14825"/>
                    <a:pt x="21041" y="15544"/>
                  </a:cubicBezTo>
                  <a:cubicBezTo>
                    <a:pt x="21320" y="17392"/>
                    <a:pt x="21600" y="19206"/>
                    <a:pt x="21600" y="21089"/>
                  </a:cubicBezTo>
                </a:path>
              </a:pathLst>
            </a:custGeom>
            <a:noFill/>
            <a:ln w="25400" cap="flat">
              <a:solidFill>
                <a:srgbClr val="FF0000"/>
              </a:solidFill>
              <a:prstDash val="solid"/>
              <a:round/>
              <a:headEnd type="none" w="med" len="med"/>
              <a:tailEnd type="none" w="med" len="med"/>
            </a:ln>
          </p:spPr>
          <p:txBody>
            <a:bodyPr lIns="0" tIns="0" rIns="0" bIns="0">
              <a:prstTxWarp prst="textNoShape">
                <a:avLst/>
              </a:prstTxWarp>
            </a:bodyPr>
            <a:lstStyle/>
            <a:p>
              <a:endParaRPr lang="en-US"/>
            </a:p>
          </p:txBody>
        </p:sp>
        <p:sp>
          <p:nvSpPr>
            <p:cNvPr id="372752" name="Rectangle 16"/>
            <p:cNvSpPr>
              <a:spLocks/>
            </p:cNvSpPr>
            <p:nvPr/>
          </p:nvSpPr>
          <p:spPr bwMode="auto">
            <a:xfrm>
              <a:off x="0" y="0"/>
              <a:ext cx="1287" cy="632"/>
            </a:xfrm>
            <a:prstGeom prst="rect">
              <a:avLst/>
            </a:prstGeom>
            <a:noFill/>
            <a:ln w="12700">
              <a:noFill/>
              <a:miter lim="800000"/>
              <a:headEnd/>
              <a:tailEnd/>
            </a:ln>
          </p:spPr>
          <p:txBody>
            <a:bodyPr lIns="0" tIns="0" rIns="0" bIns="0">
              <a:prstTxWarp prst="textNoShape">
                <a:avLst/>
              </a:prstTxWarp>
            </a:bodyPr>
            <a:lstStyle/>
            <a:p>
              <a:endParaRPr lang="en-US"/>
            </a:p>
          </p:txBody>
        </p:sp>
      </p:grpSp>
      <p:sp>
        <p:nvSpPr>
          <p:cNvPr id="372753" name="Rectangle 17"/>
          <p:cNvSpPr>
            <a:spLocks/>
          </p:cNvSpPr>
          <p:nvPr/>
        </p:nvSpPr>
        <p:spPr bwMode="auto">
          <a:xfrm>
            <a:off x="6048375" y="3144838"/>
            <a:ext cx="404813" cy="238125"/>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100">
                <a:solidFill>
                  <a:srgbClr val="FFFFFF"/>
                </a:solidFill>
                <a:latin typeface="Comic Sans MS" charset="0"/>
                <a:ea typeface="Comic Sans MS" charset="0"/>
                <a:cs typeface="Comic Sans MS" charset="0"/>
                <a:sym typeface="Comic Sans MS" charset="0"/>
              </a:rPr>
              <a:t>Red </a:t>
            </a:r>
          </a:p>
        </p:txBody>
      </p:sp>
      <p:sp>
        <p:nvSpPr>
          <p:cNvPr id="372754" name="Rectangle 18"/>
          <p:cNvSpPr>
            <a:spLocks/>
          </p:cNvSpPr>
          <p:nvPr/>
        </p:nvSpPr>
        <p:spPr bwMode="auto">
          <a:xfrm>
            <a:off x="7689850" y="3114675"/>
            <a:ext cx="433388" cy="238125"/>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100">
                <a:solidFill>
                  <a:srgbClr val="FFFFFF"/>
                </a:solidFill>
                <a:latin typeface="Comic Sans MS" charset="0"/>
                <a:ea typeface="Comic Sans MS" charset="0"/>
                <a:cs typeface="Comic Sans MS" charset="0"/>
                <a:sym typeface="Comic Sans MS" charset="0"/>
              </a:rPr>
              <a:t>Blue </a:t>
            </a:r>
          </a:p>
        </p:txBody>
      </p:sp>
      <p:sp>
        <p:nvSpPr>
          <p:cNvPr id="372755" name="Rectangle 19"/>
          <p:cNvSpPr>
            <a:spLocks/>
          </p:cNvSpPr>
          <p:nvPr/>
        </p:nvSpPr>
        <p:spPr bwMode="auto">
          <a:xfrm>
            <a:off x="7385050" y="3509963"/>
            <a:ext cx="987425" cy="328612"/>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700">
                <a:solidFill>
                  <a:srgbClr val="FFFF00"/>
                </a:solidFill>
                <a:latin typeface="Comic Sans MS" charset="0"/>
                <a:ea typeface="Comic Sans MS" charset="0"/>
                <a:cs typeface="Comic Sans MS" charset="0"/>
                <a:sym typeface="Comic Sans MS" charset="0"/>
              </a:rPr>
              <a:t>Elliptical</a:t>
            </a:r>
          </a:p>
        </p:txBody>
      </p:sp>
      <p:grpSp>
        <p:nvGrpSpPr>
          <p:cNvPr id="5" name="Group 20"/>
          <p:cNvGrpSpPr>
            <a:grpSpLocks/>
          </p:cNvGrpSpPr>
          <p:nvPr/>
        </p:nvGrpSpPr>
        <p:grpSpPr bwMode="auto">
          <a:xfrm>
            <a:off x="6318250" y="3856038"/>
            <a:ext cx="2011363" cy="838200"/>
            <a:chOff x="0" y="0"/>
            <a:chExt cx="1803" cy="752"/>
          </a:xfrm>
        </p:grpSpPr>
        <p:sp>
          <p:nvSpPr>
            <p:cNvPr id="372757" name="Freeform 21"/>
            <p:cNvSpPr>
              <a:spLocks/>
            </p:cNvSpPr>
            <p:nvPr/>
          </p:nvSpPr>
          <p:spPr bwMode="auto">
            <a:xfrm>
              <a:off x="0" y="13"/>
              <a:ext cx="1803" cy="737"/>
            </a:xfrm>
            <a:custGeom>
              <a:avLst/>
              <a:gdLst/>
              <a:ahLst/>
              <a:cxnLst>
                <a:cxn ang="0">
                  <a:pos x="0" y="19113"/>
                </a:cxn>
                <a:cxn ang="0">
                  <a:pos x="1657" y="16286"/>
                </a:cxn>
                <a:cxn ang="0">
                  <a:pos x="5711" y="15498"/>
                </a:cxn>
                <a:cxn ang="0">
                  <a:pos x="7945" y="16517"/>
                </a:cxn>
                <a:cxn ang="0">
                  <a:pos x="9927" y="18093"/>
                </a:cxn>
                <a:cxn ang="0">
                  <a:pos x="11747" y="21199"/>
                </a:cxn>
                <a:cxn ang="0">
                  <a:pos x="12738" y="20921"/>
                </a:cxn>
                <a:cxn ang="0">
                  <a:pos x="13152" y="19901"/>
                </a:cxn>
                <a:cxn ang="0">
                  <a:pos x="14558" y="12392"/>
                </a:cxn>
                <a:cxn ang="0">
                  <a:pos x="15549" y="15498"/>
                </a:cxn>
                <a:cxn ang="0">
                  <a:pos x="15963" y="11094"/>
                </a:cxn>
                <a:cxn ang="0">
                  <a:pos x="17132" y="7989"/>
                </a:cxn>
                <a:cxn ang="0">
                  <a:pos x="17961" y="7711"/>
                </a:cxn>
                <a:cxn ang="0">
                  <a:pos x="20845" y="480"/>
                </a:cxn>
                <a:cxn ang="0">
                  <a:pos x="21600" y="202"/>
                </a:cxn>
              </a:cxnLst>
              <a:rect l="0" t="0" r="r" b="b"/>
              <a:pathLst>
                <a:path w="21600" h="21199">
                  <a:moveTo>
                    <a:pt x="0" y="19113"/>
                  </a:moveTo>
                  <a:cubicBezTo>
                    <a:pt x="503" y="17815"/>
                    <a:pt x="1006" y="16749"/>
                    <a:pt x="1657" y="16286"/>
                  </a:cubicBezTo>
                  <a:cubicBezTo>
                    <a:pt x="3669" y="16610"/>
                    <a:pt x="3492" y="16842"/>
                    <a:pt x="5711" y="15498"/>
                  </a:cubicBezTo>
                  <a:cubicBezTo>
                    <a:pt x="6805" y="15683"/>
                    <a:pt x="7087" y="15729"/>
                    <a:pt x="7945" y="16517"/>
                  </a:cubicBezTo>
                  <a:cubicBezTo>
                    <a:pt x="8477" y="18325"/>
                    <a:pt x="9158" y="17908"/>
                    <a:pt x="9927" y="18093"/>
                  </a:cubicBezTo>
                  <a:cubicBezTo>
                    <a:pt x="10519" y="19299"/>
                    <a:pt x="11096" y="20457"/>
                    <a:pt x="11747" y="21199"/>
                  </a:cubicBezTo>
                  <a:cubicBezTo>
                    <a:pt x="12072" y="21106"/>
                    <a:pt x="12413" y="21199"/>
                    <a:pt x="12738" y="20921"/>
                  </a:cubicBezTo>
                  <a:cubicBezTo>
                    <a:pt x="12901" y="20782"/>
                    <a:pt x="13019" y="20272"/>
                    <a:pt x="13152" y="19901"/>
                  </a:cubicBezTo>
                  <a:cubicBezTo>
                    <a:pt x="13951" y="17723"/>
                    <a:pt x="13700" y="14246"/>
                    <a:pt x="14558" y="12392"/>
                  </a:cubicBezTo>
                  <a:cubicBezTo>
                    <a:pt x="14809" y="13551"/>
                    <a:pt x="15135" y="14988"/>
                    <a:pt x="15549" y="15498"/>
                  </a:cubicBezTo>
                  <a:cubicBezTo>
                    <a:pt x="16333" y="14849"/>
                    <a:pt x="15815" y="15637"/>
                    <a:pt x="15963" y="11094"/>
                  </a:cubicBezTo>
                  <a:cubicBezTo>
                    <a:pt x="16037" y="8916"/>
                    <a:pt x="16555" y="8499"/>
                    <a:pt x="17132" y="7989"/>
                  </a:cubicBezTo>
                  <a:cubicBezTo>
                    <a:pt x="17576" y="8545"/>
                    <a:pt x="17635" y="8684"/>
                    <a:pt x="17961" y="7711"/>
                  </a:cubicBezTo>
                  <a:cubicBezTo>
                    <a:pt x="18197" y="3493"/>
                    <a:pt x="19662" y="1638"/>
                    <a:pt x="20845" y="480"/>
                  </a:cubicBezTo>
                  <a:cubicBezTo>
                    <a:pt x="21127" y="-401"/>
                    <a:pt x="21201" y="202"/>
                    <a:pt x="21600" y="202"/>
                  </a:cubicBezTo>
                </a:path>
              </a:pathLst>
            </a:custGeom>
            <a:noFill/>
            <a:ln w="25400" cap="flat">
              <a:solidFill>
                <a:srgbClr val="00FF00"/>
              </a:solidFill>
              <a:prstDash val="solid"/>
              <a:round/>
              <a:headEnd type="none" w="med" len="med"/>
              <a:tailEnd type="none" w="med" len="med"/>
            </a:ln>
          </p:spPr>
          <p:txBody>
            <a:bodyPr lIns="0" tIns="0" rIns="0" bIns="0">
              <a:prstTxWarp prst="textNoShape">
                <a:avLst/>
              </a:prstTxWarp>
            </a:bodyPr>
            <a:lstStyle/>
            <a:p>
              <a:endParaRPr lang="en-US"/>
            </a:p>
          </p:txBody>
        </p:sp>
        <p:sp>
          <p:nvSpPr>
            <p:cNvPr id="372758" name="Rectangle 22"/>
            <p:cNvSpPr>
              <a:spLocks/>
            </p:cNvSpPr>
            <p:nvPr/>
          </p:nvSpPr>
          <p:spPr bwMode="auto">
            <a:xfrm>
              <a:off x="0" y="0"/>
              <a:ext cx="1803" cy="752"/>
            </a:xfrm>
            <a:prstGeom prst="rect">
              <a:avLst/>
            </a:prstGeom>
            <a:noFill/>
            <a:ln w="12700">
              <a:noFill/>
              <a:miter lim="800000"/>
              <a:headEnd/>
              <a:tailEnd/>
            </a:ln>
          </p:spPr>
          <p:txBody>
            <a:bodyPr lIns="0" tIns="0" rIns="0" bIns="0">
              <a:prstTxWarp prst="textNoShape">
                <a:avLst/>
              </a:prstTxWarp>
            </a:bodyPr>
            <a:lstStyle/>
            <a:p>
              <a:endParaRPr lang="en-US"/>
            </a:p>
          </p:txBody>
        </p:sp>
      </p:grpSp>
      <p:sp>
        <p:nvSpPr>
          <p:cNvPr id="372759" name="Rectangle 23"/>
          <p:cNvSpPr>
            <a:spLocks/>
          </p:cNvSpPr>
          <p:nvPr/>
        </p:nvSpPr>
        <p:spPr bwMode="auto">
          <a:xfrm>
            <a:off x="7385050" y="4632325"/>
            <a:ext cx="1131888" cy="328613"/>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700">
                <a:solidFill>
                  <a:srgbClr val="FFFF00"/>
                </a:solidFill>
                <a:latin typeface="Comic Sans MS" charset="0"/>
                <a:ea typeface="Comic Sans MS" charset="0"/>
                <a:cs typeface="Comic Sans MS" charset="0"/>
                <a:sym typeface="Comic Sans MS" charset="0"/>
              </a:rPr>
              <a:t>Starburst</a:t>
            </a:r>
          </a:p>
        </p:txBody>
      </p:sp>
      <p:sp>
        <p:nvSpPr>
          <p:cNvPr id="372760" name="Rectangle 24"/>
          <p:cNvSpPr>
            <a:spLocks/>
          </p:cNvSpPr>
          <p:nvPr/>
        </p:nvSpPr>
        <p:spPr bwMode="auto">
          <a:xfrm>
            <a:off x="6164263" y="4235450"/>
            <a:ext cx="765175" cy="238125"/>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100">
                <a:solidFill>
                  <a:srgbClr val="FFFFFF"/>
                </a:solidFill>
                <a:latin typeface="Comic Sans MS" charset="0"/>
                <a:ea typeface="Comic Sans MS" charset="0"/>
                <a:cs typeface="Comic Sans MS" charset="0"/>
                <a:sym typeface="Comic Sans MS" charset="0"/>
              </a:rPr>
              <a:t>Flat/Blue </a:t>
            </a:r>
          </a:p>
        </p:txBody>
      </p:sp>
      <p:sp>
        <p:nvSpPr>
          <p:cNvPr id="372761" name="Rectangle 25"/>
          <p:cNvSpPr>
            <a:spLocks/>
          </p:cNvSpPr>
          <p:nvPr/>
        </p:nvSpPr>
        <p:spPr bwMode="auto">
          <a:xfrm>
            <a:off x="7840663" y="4235450"/>
            <a:ext cx="404812" cy="238125"/>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100">
                <a:solidFill>
                  <a:srgbClr val="FFFFFF"/>
                </a:solidFill>
                <a:latin typeface="Comic Sans MS" charset="0"/>
                <a:ea typeface="Comic Sans MS" charset="0"/>
                <a:cs typeface="Comic Sans MS" charset="0"/>
                <a:sym typeface="Comic Sans MS" charset="0"/>
              </a:rPr>
              <a:t>Red </a:t>
            </a:r>
          </a:p>
        </p:txBody>
      </p:sp>
      <p:sp>
        <p:nvSpPr>
          <p:cNvPr id="372762" name="Rectangle 26"/>
          <p:cNvSpPr>
            <a:spLocks/>
          </p:cNvSpPr>
          <p:nvPr/>
        </p:nvSpPr>
        <p:spPr bwMode="auto">
          <a:xfrm>
            <a:off x="6037263" y="5013325"/>
            <a:ext cx="2625725" cy="587375"/>
          </a:xfrm>
          <a:prstGeom prst="rect">
            <a:avLst/>
          </a:prstGeom>
          <a:noFill/>
          <a:ln w="12700">
            <a:noFill/>
            <a:miter lim="800000"/>
            <a:headEnd/>
            <a:tailEnd/>
          </a:ln>
        </p:spPr>
        <p:txBody>
          <a:bodyPr wrap="none" lIns="35717" tIns="35717" rIns="76356" bIns="35717">
            <a:prstTxWarp prst="textNoShape">
              <a:avLst/>
            </a:prstTxWarp>
            <a:spAutoFit/>
          </a:bodyPr>
          <a:lstStyle/>
          <a:p>
            <a:pPr marL="4763" defTabSz="642938">
              <a:spcBef>
                <a:spcPct val="0"/>
              </a:spcBef>
              <a:spcAft>
                <a:spcPct val="0"/>
              </a:spcAft>
              <a:buClrTx/>
              <a:buSzTx/>
              <a:buFontTx/>
              <a:buNone/>
            </a:pPr>
            <a:r>
              <a:rPr lang="en-US" sz="1700">
                <a:solidFill>
                  <a:srgbClr val="FFFFFF"/>
                </a:solidFill>
                <a:latin typeface="Arial" charset="0"/>
                <a:ea typeface="Arial" charset="0"/>
                <a:cs typeface="Arial" charset="0"/>
                <a:sym typeface="Arial" charset="0"/>
              </a:rPr>
              <a:t>Optical  NIR    IRAC</a:t>
            </a:r>
          </a:p>
          <a:p>
            <a:pPr marL="4763" defTabSz="642938">
              <a:spcBef>
                <a:spcPct val="0"/>
              </a:spcBef>
              <a:spcAft>
                <a:spcPct val="0"/>
              </a:spcAft>
              <a:buClrTx/>
              <a:buSzTx/>
              <a:buFontTx/>
              <a:buNone/>
            </a:pPr>
            <a:r>
              <a:rPr lang="en-US" sz="1700">
                <a:solidFill>
                  <a:srgbClr val="FFFFFF"/>
                </a:solidFill>
                <a:latin typeface="Arial" charset="0"/>
                <a:ea typeface="Arial" charset="0"/>
                <a:cs typeface="Arial" charset="0"/>
                <a:sym typeface="Arial" charset="0"/>
              </a:rPr>
              <a:t>                      </a:t>
            </a:r>
            <a:r>
              <a:rPr lang="en-US" sz="1100">
                <a:solidFill>
                  <a:srgbClr val="FFFFFF"/>
                </a:solidFill>
                <a:latin typeface="Arial" charset="0"/>
                <a:ea typeface="Arial" charset="0"/>
                <a:cs typeface="Arial" charset="0"/>
                <a:sym typeface="Arial" charset="0"/>
              </a:rPr>
              <a:t>3.6  4.5  5.8  8.0</a:t>
            </a:r>
            <a:r>
              <a:rPr lang="en-US" sz="1700">
                <a:solidFill>
                  <a:srgbClr val="FFFFFF"/>
                </a:solidFill>
                <a:latin typeface="Arial" charset="0"/>
                <a:ea typeface="Arial" charset="0"/>
                <a:cs typeface="Arial" charset="0"/>
                <a:sym typeface="Arial" charset="0"/>
              </a:rPr>
              <a:t>   </a:t>
            </a:r>
          </a:p>
        </p:txBody>
      </p:sp>
      <p:sp>
        <p:nvSpPr>
          <p:cNvPr id="372763" name="Line 27"/>
          <p:cNvSpPr>
            <a:spLocks noChangeShapeType="1"/>
          </p:cNvSpPr>
          <p:nvPr/>
        </p:nvSpPr>
        <p:spPr bwMode="auto">
          <a:xfrm>
            <a:off x="5867400" y="5027613"/>
            <a:ext cx="2587625" cy="1587"/>
          </a:xfrm>
          <a:prstGeom prst="line">
            <a:avLst/>
          </a:prstGeom>
          <a:noFill/>
          <a:ln w="12700">
            <a:solidFill>
              <a:srgbClr val="FFFFFF"/>
            </a:solidFill>
            <a:round/>
            <a:headEnd/>
            <a:tailEnd/>
          </a:ln>
        </p:spPr>
        <p:txBody>
          <a:bodyPr lIns="0" tIns="0" rIns="0" bIns="0">
            <a:prstTxWarp prst="textNoShape">
              <a:avLst/>
            </a:prstTxWarp>
          </a:bodyPr>
          <a:lstStyle/>
          <a:p>
            <a:endParaRPr lang="en-US"/>
          </a:p>
        </p:txBody>
      </p:sp>
      <p:sp>
        <p:nvSpPr>
          <p:cNvPr id="372764" name="Rectangle 28"/>
          <p:cNvSpPr>
            <a:spLocks/>
          </p:cNvSpPr>
          <p:nvPr/>
        </p:nvSpPr>
        <p:spPr bwMode="auto">
          <a:xfrm>
            <a:off x="285750" y="3186113"/>
            <a:ext cx="4857750" cy="2481262"/>
          </a:xfrm>
          <a:prstGeom prst="rect">
            <a:avLst/>
          </a:prstGeom>
          <a:noFill/>
          <a:ln w="12700">
            <a:noFill/>
            <a:miter lim="800000"/>
            <a:headEnd/>
            <a:tailEnd/>
          </a:ln>
        </p:spPr>
        <p:txBody>
          <a:bodyPr lIns="35717" tIns="35717" rIns="76356" bIns="35717">
            <a:prstTxWarp prst="textNoShape">
              <a:avLst/>
            </a:prstTxWarp>
          </a:bodyPr>
          <a:lstStyle/>
          <a:p>
            <a:pPr marL="4763" defTabSz="642938">
              <a:lnSpc>
                <a:spcPct val="80000"/>
              </a:lnSpc>
              <a:spcBef>
                <a:spcPts val="550"/>
              </a:spcBef>
              <a:spcAft>
                <a:spcPct val="0"/>
              </a:spcAft>
              <a:buClrTx/>
              <a:buSzTx/>
              <a:buFontTx/>
              <a:buNone/>
            </a:pPr>
            <a:r>
              <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rPr>
              <a:t>AGN  (both type 1 and 2) </a:t>
            </a:r>
            <a:r>
              <a:rPr lang="en-US" sz="1800" dirty="0">
                <a:solidFill>
                  <a:srgbClr val="FFFF33"/>
                </a:solidFill>
                <a:effectLst>
                  <a:outerShdw blurRad="38100" dist="38100" dir="2700000" algn="tl">
                    <a:srgbClr val="FFFFFF"/>
                  </a:outerShdw>
                </a:effectLst>
                <a:latin typeface="Optima" charset="0"/>
                <a:ea typeface="Optima" charset="0"/>
                <a:cs typeface="Optima" charset="0"/>
                <a:sym typeface="Optima" charset="0"/>
              </a:rPr>
              <a:t>can be isolated </a:t>
            </a:r>
            <a:endPar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endParaRPr>
          </a:p>
          <a:p>
            <a:pPr marL="4763" defTabSz="642938">
              <a:lnSpc>
                <a:spcPct val="80000"/>
              </a:lnSpc>
              <a:spcBef>
                <a:spcPts val="550"/>
              </a:spcBef>
              <a:spcAft>
                <a:spcPct val="0"/>
              </a:spcAft>
              <a:buClrTx/>
              <a:buSzTx/>
              <a:buFontTx/>
              <a:buNone/>
            </a:pPr>
            <a:r>
              <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rPr>
              <a:t>in NIR/MIR diagrams and they are ~</a:t>
            </a:r>
            <a:r>
              <a:rPr lang="en-US" sz="1800" dirty="0">
                <a:solidFill>
                  <a:srgbClr val="FFFF33"/>
                </a:solidFill>
                <a:effectLst>
                  <a:outerShdw blurRad="38100" dist="38100" dir="2700000" algn="tl">
                    <a:srgbClr val="FFFFFF"/>
                  </a:outerShdw>
                </a:effectLst>
                <a:latin typeface="Optima" charset="0"/>
                <a:ea typeface="Optima" charset="0"/>
                <a:cs typeface="Optima" charset="0"/>
                <a:sym typeface="Optima" charset="0"/>
              </a:rPr>
              <a:t> same order of magnitude</a:t>
            </a:r>
            <a:r>
              <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rPr>
              <a:t> of X-ray selected obscured AGN</a:t>
            </a:r>
          </a:p>
          <a:p>
            <a:pPr marL="4763" defTabSz="642938">
              <a:lnSpc>
                <a:spcPct val="80000"/>
              </a:lnSpc>
              <a:spcBef>
                <a:spcPts val="550"/>
              </a:spcBef>
              <a:spcAft>
                <a:spcPct val="0"/>
              </a:spcAft>
              <a:buClrTx/>
              <a:buSzTx/>
              <a:buFontTx/>
              <a:buNone/>
            </a:pPr>
            <a:endPar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endParaRPr>
          </a:p>
          <a:p>
            <a:pPr marL="4763" defTabSz="642938">
              <a:lnSpc>
                <a:spcPct val="80000"/>
              </a:lnSpc>
              <a:spcBef>
                <a:spcPts val="550"/>
              </a:spcBef>
              <a:spcAft>
                <a:spcPct val="0"/>
              </a:spcAft>
              <a:buClrTx/>
              <a:buSzTx/>
              <a:buFontTx/>
              <a:buNone/>
            </a:pPr>
            <a:r>
              <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rPr>
              <a:t>(Lacy et al. 2004,  </a:t>
            </a:r>
            <a:r>
              <a:rPr lang="en-US" sz="1800" dirty="0" err="1">
                <a:solidFill>
                  <a:srgbClr val="FFFFFF"/>
                </a:solidFill>
                <a:effectLst>
                  <a:outerShdw blurRad="38100" dist="38100" dir="2700000" algn="tl">
                    <a:srgbClr val="808080"/>
                  </a:outerShdw>
                </a:effectLst>
                <a:latin typeface="Optima" charset="0"/>
                <a:ea typeface="Optima" charset="0"/>
                <a:cs typeface="Optima" charset="0"/>
                <a:sym typeface="Optima" charset="0"/>
              </a:rPr>
              <a:t>Hatziminaouglou</a:t>
            </a:r>
            <a:r>
              <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rPr>
              <a:t> et al. 2005, Stern et al. 2005, Donley et al.2008, Pope et al. 2008, Fiore et al. 2008, </a:t>
            </a:r>
            <a:r>
              <a:rPr lang="en-US" sz="1800" dirty="0" err="1">
                <a:solidFill>
                  <a:srgbClr val="FFFFFF"/>
                </a:solidFill>
                <a:effectLst>
                  <a:outerShdw blurRad="38100" dist="38100" dir="2700000" algn="tl">
                    <a:srgbClr val="808080"/>
                  </a:outerShdw>
                </a:effectLst>
                <a:latin typeface="Optima" charset="0"/>
                <a:ea typeface="Optima" charset="0"/>
                <a:cs typeface="Optima" charset="0"/>
                <a:sym typeface="Optima" charset="0"/>
              </a:rPr>
              <a:t>Luo</a:t>
            </a:r>
            <a:r>
              <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rPr>
              <a:t> et al. 2011)</a:t>
            </a:r>
          </a:p>
          <a:p>
            <a:pPr marL="4763" defTabSz="642938">
              <a:lnSpc>
                <a:spcPct val="80000"/>
              </a:lnSpc>
              <a:spcBef>
                <a:spcPts val="550"/>
              </a:spcBef>
              <a:spcAft>
                <a:spcPct val="0"/>
              </a:spcAft>
              <a:buClrTx/>
              <a:buSzTx/>
              <a:buFontTx/>
              <a:buNone/>
            </a:pPr>
            <a:endPar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endParaRPr>
          </a:p>
          <a:p>
            <a:pPr marL="4763" defTabSz="642938">
              <a:lnSpc>
                <a:spcPct val="80000"/>
              </a:lnSpc>
              <a:spcBef>
                <a:spcPts val="550"/>
              </a:spcBef>
              <a:spcAft>
                <a:spcPct val="0"/>
              </a:spcAft>
              <a:buClrTx/>
              <a:buSzTx/>
              <a:buFontTx/>
              <a:buNone/>
            </a:pPr>
            <a:endParaRPr lang="en-US" sz="1800" dirty="0">
              <a:solidFill>
                <a:srgbClr val="FFFFFF"/>
              </a:solidFill>
              <a:effectLst>
                <a:outerShdw blurRad="38100" dist="38100" dir="2700000" algn="tl">
                  <a:srgbClr val="808080"/>
                </a:outerShdw>
              </a:effectLst>
              <a:latin typeface="Optima" charset="0"/>
              <a:ea typeface="Optima" charset="0"/>
              <a:cs typeface="Optima" charset="0"/>
              <a:sym typeface="Optima" charset="0"/>
            </a:endParaRPr>
          </a:p>
        </p:txBody>
      </p:sp>
      <p:grpSp>
        <p:nvGrpSpPr>
          <p:cNvPr id="6" name="Group 29"/>
          <p:cNvGrpSpPr>
            <a:grpSpLocks/>
          </p:cNvGrpSpPr>
          <p:nvPr/>
        </p:nvGrpSpPr>
        <p:grpSpPr bwMode="auto">
          <a:xfrm rot="16200000" flipH="1">
            <a:off x="2252662" y="2670176"/>
            <a:ext cx="714375" cy="349250"/>
            <a:chOff x="0" y="0"/>
            <a:chExt cx="640" cy="312"/>
          </a:xfrm>
        </p:grpSpPr>
        <p:sp>
          <p:nvSpPr>
            <p:cNvPr id="372766" name="AutoShape 30"/>
            <p:cNvSpPr>
              <a:spLocks/>
            </p:cNvSpPr>
            <p:nvPr/>
          </p:nvSpPr>
          <p:spPr bwMode="auto">
            <a:xfrm>
              <a:off x="0" y="0"/>
              <a:ext cx="640" cy="312"/>
            </a:xfrm>
            <a:prstGeom prst="rightArrow">
              <a:avLst>
                <a:gd name="adj1" fmla="val 50000"/>
                <a:gd name="adj2" fmla="val 35897"/>
              </a:avLst>
            </a:prstGeom>
            <a:solidFill>
              <a:schemeClr val="accent1"/>
            </a:solidFill>
            <a:ln w="25400">
              <a:solidFill>
                <a:srgbClr val="000000"/>
              </a:solidFill>
              <a:miter lim="800000"/>
              <a:headEnd/>
              <a:tailEnd/>
            </a:ln>
          </p:spPr>
          <p:txBody>
            <a:bodyPr lIns="0" tIns="0" rIns="0" bIns="0">
              <a:prstTxWarp prst="textNoShape">
                <a:avLst/>
              </a:prstTxWarp>
            </a:bodyPr>
            <a:lstStyle/>
            <a:p>
              <a:endParaRPr lang="en-US"/>
            </a:p>
          </p:txBody>
        </p:sp>
        <p:sp>
          <p:nvSpPr>
            <p:cNvPr id="372767" name="Rectangle 31"/>
            <p:cNvSpPr>
              <a:spLocks/>
            </p:cNvSpPr>
            <p:nvPr/>
          </p:nvSpPr>
          <p:spPr bwMode="auto">
            <a:xfrm flipH="1">
              <a:off x="0" y="78"/>
              <a:ext cx="560" cy="156"/>
            </a:xfrm>
            <a:prstGeom prst="rect">
              <a:avLst/>
            </a:prstGeom>
            <a:noFill/>
            <a:ln w="12700">
              <a:noFill/>
              <a:miter lim="800000"/>
              <a:headEnd/>
              <a:tailEnd/>
            </a:ln>
          </p:spPr>
          <p:txBody>
            <a:bodyPr wrap="none" lIns="0" tIns="0" rIns="0" bIns="0">
              <a:prstTxWarp prst="textNoShape">
                <a:avLst/>
              </a:prstTxWarp>
              <a:spAutoFit/>
            </a:bodyPr>
            <a:lstStyle/>
            <a:p>
              <a:endParaRPr lang="en-US"/>
            </a:p>
          </p:txBody>
        </p:sp>
      </p:grpSp>
      <p:sp>
        <p:nvSpPr>
          <p:cNvPr id="372768" name="Rectangle 32"/>
          <p:cNvSpPr>
            <a:spLocks/>
          </p:cNvSpPr>
          <p:nvPr/>
        </p:nvSpPr>
        <p:spPr bwMode="auto">
          <a:xfrm>
            <a:off x="285750" y="5029200"/>
            <a:ext cx="4652963" cy="1490663"/>
          </a:xfrm>
          <a:prstGeom prst="rect">
            <a:avLst/>
          </a:prstGeom>
          <a:solidFill>
            <a:srgbClr val="00BAFB"/>
          </a:solidFill>
          <a:ln w="12700">
            <a:noFill/>
            <a:miter lim="800000"/>
            <a:headEnd/>
            <a:tailEnd/>
          </a:ln>
        </p:spPr>
        <p:txBody>
          <a:bodyPr lIns="35717" tIns="35717" rIns="35717" bIns="35717" anchor="ctr">
            <a:prstTxWarp prst="textNoShape">
              <a:avLst/>
            </a:prstTxWarp>
          </a:bodyPr>
          <a:lstStyle/>
          <a:p>
            <a:pPr defTabSz="642938">
              <a:spcBef>
                <a:spcPct val="0"/>
              </a:spcBef>
              <a:spcAft>
                <a:spcPct val="0"/>
              </a:spcAft>
              <a:buClrTx/>
              <a:buSzTx/>
              <a:buFontTx/>
              <a:buNone/>
            </a:pPr>
            <a:r>
              <a:rPr lang="en-US" sz="1800" b="1">
                <a:solidFill>
                  <a:srgbClr val="140041"/>
                </a:solidFill>
                <a:latin typeface="Optima" charset="0"/>
                <a:ea typeface="Optima" charset="0"/>
                <a:cs typeface="Optima" charset="0"/>
                <a:sym typeface="Optima" charset="0"/>
              </a:rPr>
              <a:t>Main issues:</a:t>
            </a:r>
          </a:p>
          <a:p>
            <a:pPr defTabSz="642938">
              <a:spcBef>
                <a:spcPct val="0"/>
              </a:spcBef>
              <a:spcAft>
                <a:spcPct val="0"/>
              </a:spcAft>
              <a:buClrTx/>
              <a:buSzTx/>
              <a:buFontTx/>
              <a:buNone/>
            </a:pPr>
            <a:endParaRPr lang="en-US" sz="1800" b="1">
              <a:solidFill>
                <a:srgbClr val="140041"/>
              </a:solidFill>
              <a:latin typeface="Optima" charset="0"/>
              <a:ea typeface="Optima" charset="0"/>
              <a:cs typeface="Optima" charset="0"/>
              <a:sym typeface="Optima" charset="0"/>
            </a:endParaRPr>
          </a:p>
          <a:p>
            <a:pPr defTabSz="642938">
              <a:spcBef>
                <a:spcPct val="0"/>
              </a:spcBef>
              <a:spcAft>
                <a:spcPct val="0"/>
              </a:spcAft>
              <a:buClrTx/>
              <a:buSzTx/>
              <a:buFontTx/>
              <a:buNone/>
            </a:pPr>
            <a:r>
              <a:rPr lang="en-US" sz="1800" b="1">
                <a:solidFill>
                  <a:srgbClr val="D90B00"/>
                </a:solidFill>
                <a:latin typeface="Optima" charset="0"/>
                <a:ea typeface="Optima" charset="0"/>
                <a:cs typeface="Optima" charset="0"/>
                <a:sym typeface="Optima" charset="0"/>
              </a:rPr>
              <a:t>reliability</a:t>
            </a:r>
            <a:r>
              <a:rPr lang="en-US" sz="1800" b="1">
                <a:solidFill>
                  <a:srgbClr val="140041"/>
                </a:solidFill>
                <a:latin typeface="Optima" charset="0"/>
                <a:ea typeface="Optima" charset="0"/>
                <a:cs typeface="Optima" charset="0"/>
                <a:sym typeface="Optima" charset="0"/>
              </a:rPr>
              <a:t> (are only AGN selected?)  </a:t>
            </a:r>
          </a:p>
          <a:p>
            <a:pPr defTabSz="642938">
              <a:spcBef>
                <a:spcPct val="0"/>
              </a:spcBef>
              <a:spcAft>
                <a:spcPct val="0"/>
              </a:spcAft>
              <a:buClrTx/>
              <a:buSzTx/>
              <a:buFontTx/>
              <a:buNone/>
            </a:pPr>
            <a:r>
              <a:rPr lang="en-US" sz="1800" b="1">
                <a:solidFill>
                  <a:srgbClr val="D90B00"/>
                </a:solidFill>
                <a:latin typeface="Optima" charset="0"/>
                <a:ea typeface="Optima" charset="0"/>
                <a:cs typeface="Optima" charset="0"/>
                <a:sym typeface="Optima" charset="0"/>
              </a:rPr>
              <a:t>completeness</a:t>
            </a:r>
            <a:r>
              <a:rPr lang="en-US" sz="1800" b="1">
                <a:solidFill>
                  <a:srgbClr val="140041"/>
                </a:solidFill>
                <a:latin typeface="Optima" charset="0"/>
                <a:ea typeface="Optima" charset="0"/>
                <a:cs typeface="Optima" charset="0"/>
                <a:sym typeface="Optima" charset="0"/>
              </a:rPr>
              <a:t> (are all AGN selected?)</a:t>
            </a:r>
          </a:p>
          <a:p>
            <a:pPr defTabSz="642938">
              <a:spcBef>
                <a:spcPct val="0"/>
              </a:spcBef>
              <a:spcAft>
                <a:spcPct val="0"/>
              </a:spcAft>
              <a:buClrTx/>
              <a:buSzTx/>
              <a:buFontTx/>
              <a:buNone/>
            </a:pPr>
            <a:endParaRPr lang="en-US" sz="1800" b="1">
              <a:solidFill>
                <a:srgbClr val="140041"/>
              </a:solidFill>
              <a:latin typeface="Optima" charset="0"/>
              <a:ea typeface="Optima" charset="0"/>
              <a:cs typeface="Optima" charset="0"/>
              <a:sym typeface="Optima" charset="0"/>
            </a:endParaRPr>
          </a:p>
        </p:txBody>
      </p:sp>
      <p:sp>
        <p:nvSpPr>
          <p:cNvPr id="33" name="TextBox 32"/>
          <p:cNvSpPr txBox="1"/>
          <p:nvPr/>
        </p:nvSpPr>
        <p:spPr>
          <a:xfrm>
            <a:off x="6714459" y="6400800"/>
            <a:ext cx="2144036" cy="369332"/>
          </a:xfrm>
          <a:prstGeom prst="rect">
            <a:avLst/>
          </a:prstGeom>
          <a:noFill/>
        </p:spPr>
        <p:txBody>
          <a:bodyPr wrap="none" rtlCol="0">
            <a:spAutoFit/>
          </a:bodyPr>
          <a:lstStyle/>
          <a:p>
            <a:r>
              <a:rPr lang="en-US" dirty="0" smtClean="0">
                <a:solidFill>
                  <a:schemeClr val="bg1"/>
                </a:solidFill>
              </a:rPr>
              <a:t>Courtesy of M. Brusa</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72764"/>
                                        </p:tgtEl>
                                        <p:attrNameLst>
                                          <p:attrName>style.visibility</p:attrName>
                                        </p:attrNameLst>
                                      </p:cBhvr>
                                      <p:to>
                                        <p:strVal val="visible"/>
                                      </p:to>
                                    </p:set>
                                    <p:animEffect transition="in" filter="fade">
                                      <p:cBhvr>
                                        <p:cTn id="7" dur="500"/>
                                        <p:tgtEl>
                                          <p:spTgt spid="37276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499"/>
                                          </p:stCondLst>
                                        </p:cTn>
                                        <p:tgtEl>
                                          <p:spTgt spid="372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64" grpId="0" autoUpdateAnimBg="0"/>
      <p:bldP spid="372768" grpId="0" animBg="1" autoUpdateAnimBg="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5" name="Content Placeholder 34" descr="wise_all_sky_images.jpg"/>
          <p:cNvPicPr>
            <a:picLocks noGrp="1" noChangeAspect="1"/>
          </p:cNvPicPr>
          <p:nvPr>
            <p:ph idx="1"/>
          </p:nvPr>
        </p:nvPicPr>
        <p:blipFill>
          <a:blip r:embed="rId3"/>
          <a:srcRect l="-4738" r="-4738"/>
          <a:stretch>
            <a:fillRect/>
          </a:stretch>
        </p:blipFill>
        <p:spPr>
          <a:xfrm>
            <a:off x="457200" y="762000"/>
            <a:ext cx="8229600" cy="4525963"/>
          </a:xfrm>
        </p:spPr>
      </p:pic>
      <p:sp>
        <p:nvSpPr>
          <p:cNvPr id="372738" name="Rectangle 2"/>
          <p:cNvSpPr>
            <a:spLocks noGrp="1" noChangeArrowheads="1"/>
          </p:cNvSpPr>
          <p:nvPr>
            <p:ph type="title"/>
          </p:nvPr>
        </p:nvSpPr>
        <p:spPr>
          <a:xfrm>
            <a:off x="455613" y="125413"/>
            <a:ext cx="8232775" cy="865187"/>
          </a:xfrm>
          <a:ln/>
        </p:spPr>
        <p:txBody>
          <a:bodyPr lIns="35717" tIns="35717" rIns="40638" bIns="35717">
            <a:normAutofit/>
          </a:bodyPr>
          <a:lstStyle/>
          <a:p>
            <a:pPr marL="6350"/>
            <a:r>
              <a:rPr lang="en-US" sz="3600" u="sng" dirty="0" smtClean="0">
                <a:solidFill>
                  <a:srgbClr val="FFF959"/>
                </a:solidFill>
                <a:latin typeface="Georgia" charset="0"/>
                <a:ea typeface="Optima" charset="0"/>
                <a:cs typeface="Optima" charset="0"/>
              </a:rPr>
              <a:t>Infrared surveys and AGN</a:t>
            </a:r>
            <a:endParaRPr lang="en-US" sz="3600" b="1" dirty="0">
              <a:solidFill>
                <a:srgbClr val="FFF959"/>
              </a:solidFill>
              <a:effectLst>
                <a:outerShdw blurRad="38100" dist="38100" dir="2700000" algn="tl">
                  <a:srgbClr val="FFFFFF"/>
                </a:outerShdw>
              </a:effectLst>
              <a:latin typeface="Optima" charset="0"/>
              <a:ea typeface="ヒラギノ角ゴ ProN W6" charset="-128"/>
              <a:cs typeface="ヒラギノ角ゴ ProN W6" charset="-128"/>
              <a:sym typeface="Optima" charset="0"/>
            </a:endParaRPr>
          </a:p>
        </p:txBody>
      </p:sp>
      <p:sp>
        <p:nvSpPr>
          <p:cNvPr id="36" name="TextBox 35"/>
          <p:cNvSpPr txBox="1"/>
          <p:nvPr/>
        </p:nvSpPr>
        <p:spPr>
          <a:xfrm>
            <a:off x="2856984" y="5029200"/>
            <a:ext cx="3467616" cy="369332"/>
          </a:xfrm>
          <a:prstGeom prst="rect">
            <a:avLst/>
          </a:prstGeom>
          <a:noFill/>
        </p:spPr>
        <p:txBody>
          <a:bodyPr wrap="none" rtlCol="0">
            <a:spAutoFit/>
          </a:bodyPr>
          <a:lstStyle/>
          <a:p>
            <a:r>
              <a:rPr lang="en-US" dirty="0" smtClean="0">
                <a:solidFill>
                  <a:srgbClr val="FFFFFF"/>
                </a:solidFill>
              </a:rPr>
              <a:t>WISE IR all-sky survey </a:t>
            </a:r>
            <a:r>
              <a:rPr lang="en-US" dirty="0" err="1" smtClean="0">
                <a:solidFill>
                  <a:srgbClr val="FFFFFF"/>
                </a:solidFill>
              </a:rPr>
              <a:t>jpl.nasa.gov</a:t>
            </a:r>
            <a:endParaRPr lang="en-US" dirty="0">
              <a:solidFill>
                <a:srgbClr val="FFFFFF"/>
              </a:solidFill>
            </a:endParaRPr>
          </a:p>
        </p:txBody>
      </p:sp>
      <p:sp>
        <p:nvSpPr>
          <p:cNvPr id="37" name="TextBox 36"/>
          <p:cNvSpPr txBox="1"/>
          <p:nvPr/>
        </p:nvSpPr>
        <p:spPr>
          <a:xfrm>
            <a:off x="76200" y="5402759"/>
            <a:ext cx="9067800" cy="769441"/>
          </a:xfrm>
          <a:prstGeom prst="rect">
            <a:avLst/>
          </a:prstGeom>
          <a:noFill/>
        </p:spPr>
        <p:txBody>
          <a:bodyPr wrap="square" rtlCol="0">
            <a:spAutoFit/>
          </a:bodyPr>
          <a:lstStyle/>
          <a:p>
            <a:r>
              <a:rPr lang="en-US" sz="2200" dirty="0" smtClean="0">
                <a:solidFill>
                  <a:srgbClr val="FFFFFF"/>
                </a:solidFill>
                <a:latin typeface="Garamond"/>
                <a:cs typeface="Garamond"/>
              </a:rPr>
              <a:t>Thanks to their distinctive IR colors, WISE can reliably identify ~100 luminous QSOs per square degree, irrespective of nuclear obscuration. </a:t>
            </a:r>
            <a:endParaRPr lang="en-US" sz="2200" dirty="0">
              <a:solidFill>
                <a:srgbClr val="FFFFFF"/>
              </a:solidFill>
              <a:latin typeface="Garamond"/>
              <a:cs typeface="Garamond"/>
            </a:endParaRPr>
          </a:p>
        </p:txBody>
      </p:sp>
      <p:sp>
        <p:nvSpPr>
          <p:cNvPr id="38" name="TextBox 37"/>
          <p:cNvSpPr txBox="1"/>
          <p:nvPr/>
        </p:nvSpPr>
        <p:spPr>
          <a:xfrm>
            <a:off x="4267200" y="6248400"/>
            <a:ext cx="4787000" cy="369332"/>
          </a:xfrm>
          <a:prstGeom prst="rect">
            <a:avLst/>
          </a:prstGeom>
          <a:noFill/>
        </p:spPr>
        <p:txBody>
          <a:bodyPr wrap="none" rtlCol="0">
            <a:spAutoFit/>
          </a:bodyPr>
          <a:lstStyle/>
          <a:p>
            <a:r>
              <a:rPr lang="en-US" dirty="0" smtClean="0">
                <a:solidFill>
                  <a:schemeClr val="bg1"/>
                </a:solidFill>
              </a:rPr>
              <a:t>Stern et al.2012; Wu et al. 2012; </a:t>
            </a:r>
            <a:r>
              <a:rPr lang="en-US" dirty="0" err="1" smtClean="0">
                <a:solidFill>
                  <a:schemeClr val="bg1"/>
                </a:solidFill>
              </a:rPr>
              <a:t>Assef</a:t>
            </a:r>
            <a:r>
              <a:rPr lang="en-US" dirty="0" smtClean="0">
                <a:solidFill>
                  <a:schemeClr val="bg1"/>
                </a:solidFill>
              </a:rPr>
              <a:t> et al. 2013 </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Useful references (1)</a:t>
            </a:r>
            <a:endParaRPr lang="en-US" dirty="0"/>
          </a:p>
        </p:txBody>
      </p:sp>
      <p:sp>
        <p:nvSpPr>
          <p:cNvPr id="3" name="Content Placeholder 2"/>
          <p:cNvSpPr>
            <a:spLocks noGrp="1"/>
          </p:cNvSpPr>
          <p:nvPr>
            <p:ph idx="1"/>
          </p:nvPr>
        </p:nvSpPr>
        <p:spPr>
          <a:xfrm>
            <a:off x="457200" y="990600"/>
            <a:ext cx="8229600" cy="5562600"/>
          </a:xfrm>
        </p:spPr>
        <p:txBody>
          <a:bodyPr>
            <a:normAutofit fontScale="55000" lnSpcReduction="20000"/>
          </a:bodyPr>
          <a:lstStyle/>
          <a:p>
            <a:r>
              <a:rPr lang="en-US" b="1" dirty="0" smtClean="0"/>
              <a:t>Thorne</a:t>
            </a:r>
            <a:r>
              <a:rPr lang="en-US" dirty="0" smtClean="0"/>
              <a:t>: “</a:t>
            </a:r>
            <a:r>
              <a:rPr lang="en-US" i="1" dirty="0" smtClean="0"/>
              <a:t>Black Holes and Time Warps: Einstein’s Outrageous Legacy</a:t>
            </a:r>
            <a:r>
              <a:rPr lang="en-US" dirty="0" smtClean="0"/>
              <a:t>”, W.W. Norton, New York, 1994</a:t>
            </a:r>
          </a:p>
          <a:p>
            <a:r>
              <a:rPr lang="en-US" b="1" dirty="0" smtClean="0"/>
              <a:t>Begelman &amp; Rees</a:t>
            </a:r>
            <a:r>
              <a:rPr lang="en-US" dirty="0" smtClean="0"/>
              <a:t>, “</a:t>
            </a:r>
            <a:r>
              <a:rPr lang="en-US" i="1" dirty="0" smtClean="0"/>
              <a:t>Gravity’s Fatal Attraction: Black Holes in the Universe</a:t>
            </a:r>
            <a:r>
              <a:rPr lang="en-US" dirty="0" smtClean="0"/>
              <a:t>”, Scientific American Library, New York, 1995</a:t>
            </a:r>
          </a:p>
          <a:p>
            <a:r>
              <a:rPr lang="en-US" b="1" dirty="0" smtClean="0"/>
              <a:t>Shapiro &amp; </a:t>
            </a:r>
            <a:r>
              <a:rPr lang="en-US" b="1" dirty="0" err="1" smtClean="0"/>
              <a:t>Teukolsky</a:t>
            </a:r>
            <a:r>
              <a:rPr lang="en-US" dirty="0" smtClean="0"/>
              <a:t>: “</a:t>
            </a:r>
            <a:r>
              <a:rPr lang="en-US" i="1" dirty="0" smtClean="0"/>
              <a:t>Black Holes, White Dwarfs and Neutron Stars</a:t>
            </a:r>
            <a:r>
              <a:rPr lang="en-US" dirty="0" smtClean="0"/>
              <a:t>”, </a:t>
            </a:r>
            <a:r>
              <a:rPr lang="en-US" dirty="0" err="1" smtClean="0"/>
              <a:t>JohnWiley</a:t>
            </a:r>
            <a:r>
              <a:rPr lang="en-US" dirty="0" smtClean="0"/>
              <a:t> &amp; Sons Inc., New York, 1983</a:t>
            </a:r>
          </a:p>
          <a:p>
            <a:r>
              <a:rPr lang="en-US" b="1" dirty="0" smtClean="0"/>
              <a:t>Longair</a:t>
            </a:r>
            <a:r>
              <a:rPr lang="en-US" dirty="0" smtClean="0"/>
              <a:t>: “</a:t>
            </a:r>
            <a:r>
              <a:rPr lang="en-US" i="1" dirty="0" smtClean="0"/>
              <a:t>High Energy Astrophysics</a:t>
            </a:r>
            <a:r>
              <a:rPr lang="en-US" dirty="0" smtClean="0"/>
              <a:t>”, Cambridge Univ. Press, Cambridge, 2011</a:t>
            </a:r>
          </a:p>
          <a:p>
            <a:r>
              <a:rPr lang="en-US" b="1" dirty="0" err="1" smtClean="0"/>
              <a:t>Krolik</a:t>
            </a:r>
            <a:r>
              <a:rPr lang="en-US" dirty="0" smtClean="0"/>
              <a:t>: “</a:t>
            </a:r>
            <a:r>
              <a:rPr lang="en-US" i="1" dirty="0" smtClean="0"/>
              <a:t>Active galactic nuclei: from the central black hole to the galactic environment</a:t>
            </a:r>
            <a:r>
              <a:rPr lang="en-US" dirty="0" smtClean="0"/>
              <a:t>”, Princeton University Press, Princeton, 1998</a:t>
            </a:r>
          </a:p>
          <a:p>
            <a:r>
              <a:rPr lang="en-US" b="1" dirty="0" err="1" smtClean="0"/>
              <a:t>Melia</a:t>
            </a:r>
            <a:r>
              <a:rPr lang="en-US" dirty="0" smtClean="0"/>
              <a:t>: “</a:t>
            </a:r>
            <a:r>
              <a:rPr lang="en-US" i="1" dirty="0" smtClean="0"/>
              <a:t>The galactic supermassive black hole</a:t>
            </a:r>
            <a:r>
              <a:rPr lang="en-US" dirty="0" smtClean="0"/>
              <a:t>”, Princeton University Press, Princeton, 2007</a:t>
            </a:r>
          </a:p>
          <a:p>
            <a:r>
              <a:rPr lang="en-US" b="1" dirty="0" smtClean="0"/>
              <a:t>Peterson</a:t>
            </a:r>
            <a:r>
              <a:rPr lang="en-US" dirty="0" smtClean="0"/>
              <a:t>: “</a:t>
            </a:r>
            <a:r>
              <a:rPr lang="en-US" i="1" dirty="0" smtClean="0"/>
              <a:t>The variability of AGN”, in “Advanced Lectures on the Starburst-AGN Connection</a:t>
            </a:r>
            <a:r>
              <a:rPr lang="en-US" dirty="0" smtClean="0"/>
              <a:t>”, edited by </a:t>
            </a:r>
            <a:r>
              <a:rPr lang="en-US" dirty="0" err="1" smtClean="0"/>
              <a:t>Aretxaga</a:t>
            </a:r>
            <a:r>
              <a:rPr lang="en-US" dirty="0" smtClean="0"/>
              <a:t>, </a:t>
            </a:r>
            <a:r>
              <a:rPr lang="en-US" dirty="0" err="1" smtClean="0"/>
              <a:t>Kunth</a:t>
            </a:r>
            <a:r>
              <a:rPr lang="en-US" dirty="0" smtClean="0"/>
              <a:t> and </a:t>
            </a:r>
            <a:r>
              <a:rPr lang="en-US" dirty="0" err="1" smtClean="0"/>
              <a:t>Mujica</a:t>
            </a:r>
            <a:r>
              <a:rPr lang="en-US" dirty="0" smtClean="0"/>
              <a:t>, World Scientific, Singapore, 2001</a:t>
            </a:r>
          </a:p>
          <a:p>
            <a:r>
              <a:rPr lang="en-US" b="1" dirty="0" smtClean="0"/>
              <a:t>Ferrarese &amp; Holland</a:t>
            </a:r>
            <a:r>
              <a:rPr lang="en-US" dirty="0" smtClean="0"/>
              <a:t>: “</a:t>
            </a:r>
            <a:r>
              <a:rPr lang="en-US" i="1" dirty="0" smtClean="0"/>
              <a:t>Supermassive Black Holes in Galactic Nuclei: Past, Present and Future Research</a:t>
            </a:r>
            <a:r>
              <a:rPr lang="en-US" dirty="0" smtClean="0"/>
              <a:t>”, Space Sciences Rev., 116, 523-624, 2005</a:t>
            </a:r>
          </a:p>
          <a:p>
            <a:r>
              <a:rPr lang="en-US" b="1" dirty="0" smtClean="0"/>
              <a:t>Merloni and Heinz</a:t>
            </a:r>
            <a:r>
              <a:rPr lang="en-US" dirty="0" smtClean="0"/>
              <a:t>: “Evolution of AGN”, to appear in “Planets, Stars, Stellar systems”, Springer. arXiv:1204.4265</a:t>
            </a:r>
          </a:p>
          <a:p>
            <a:r>
              <a:rPr lang="en-US" b="1" dirty="0" smtClean="0"/>
              <a:t>Brandt and Hasinger</a:t>
            </a:r>
            <a:r>
              <a:rPr lang="en-US" dirty="0" smtClean="0"/>
              <a:t>: “Deep extragalactic X-ray surveys”, 2005, ARA&amp;A, 43, 827, 2005</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0293" name="Rectangle 1029"/>
          <p:cNvSpPr>
            <a:spLocks noChangeArrowheads="1"/>
          </p:cNvSpPr>
          <p:nvPr/>
        </p:nvSpPr>
        <p:spPr bwMode="auto">
          <a:xfrm>
            <a:off x="609600" y="152400"/>
            <a:ext cx="7772400" cy="990600"/>
          </a:xfrm>
          <a:prstGeom prst="rect">
            <a:avLst/>
          </a:prstGeom>
          <a:noFill/>
          <a:ln w="9525">
            <a:noFill/>
            <a:miter lim="800000"/>
            <a:headEnd/>
            <a:tailEnd/>
          </a:ln>
        </p:spPr>
        <p:txBody>
          <a:bodyPr anchor="ctr">
            <a:prstTxWarp prst="textNoShape">
              <a:avLst/>
            </a:prstTxWarp>
          </a:bodyPr>
          <a:lstStyle/>
          <a:p>
            <a:pPr algn="ctr" defTabSz="434975" eaLnBrk="1">
              <a:lnSpc>
                <a:spcPct val="93000"/>
              </a:lnSpc>
              <a:buClr>
                <a:srgbClr val="000000"/>
              </a:buClr>
              <a:buSzPct val="45000"/>
              <a:buFont typeface="StarSymbol" charset="0"/>
              <a:buNone/>
            </a:pPr>
            <a:r>
              <a:rPr lang="en-GB" sz="3600" u="sng" dirty="0" smtClean="0">
                <a:solidFill>
                  <a:srgbClr val="000000"/>
                </a:solidFill>
                <a:latin typeface="Georgia"/>
                <a:cs typeface="Georgia"/>
              </a:rPr>
              <a:t>Central mass concentration</a:t>
            </a:r>
            <a:endParaRPr lang="en-GB" sz="4200" dirty="0">
              <a:solidFill>
                <a:srgbClr val="000000"/>
              </a:solidFill>
              <a:latin typeface="Georgia"/>
              <a:cs typeface="Georgia"/>
            </a:endParaRPr>
          </a:p>
        </p:txBody>
      </p:sp>
      <p:pic>
        <p:nvPicPr>
          <p:cNvPr id="11" name="Picture 10" descr="enclosed_mass_sgra*.png"/>
          <p:cNvPicPr>
            <a:picLocks noChangeAspect="1"/>
          </p:cNvPicPr>
          <p:nvPr/>
        </p:nvPicPr>
        <p:blipFill>
          <a:blip r:embed="rId3"/>
          <a:stretch>
            <a:fillRect/>
          </a:stretch>
        </p:blipFill>
        <p:spPr>
          <a:xfrm>
            <a:off x="0" y="990600"/>
            <a:ext cx="9144000" cy="57291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281354" y="1257300"/>
            <a:ext cx="7315200" cy="5295900"/>
            <a:chOff x="432" y="816"/>
            <a:chExt cx="4896" cy="3127"/>
          </a:xfrm>
        </p:grpSpPr>
        <p:pic>
          <p:nvPicPr>
            <p:cNvPr id="780291" name="Picture 1027" descr="eisenhauer2"/>
            <p:cNvPicPr>
              <a:picLocks noChangeAspect="1" noChangeArrowheads="1"/>
            </p:cNvPicPr>
            <p:nvPr/>
          </p:nvPicPr>
          <p:blipFill>
            <a:blip r:embed="rId3"/>
            <a:srcRect/>
            <a:stretch>
              <a:fillRect/>
            </a:stretch>
          </p:blipFill>
          <p:spPr bwMode="auto">
            <a:xfrm>
              <a:off x="432" y="816"/>
              <a:ext cx="4896" cy="3127"/>
            </a:xfrm>
            <a:prstGeom prst="rect">
              <a:avLst/>
            </a:prstGeom>
            <a:noFill/>
          </p:spPr>
        </p:pic>
        <p:sp>
          <p:nvSpPr>
            <p:cNvPr id="780292" name="Rectangle 1028"/>
            <p:cNvSpPr>
              <a:spLocks noChangeArrowheads="1"/>
            </p:cNvSpPr>
            <p:nvPr/>
          </p:nvSpPr>
          <p:spPr bwMode="auto">
            <a:xfrm>
              <a:off x="432" y="3696"/>
              <a:ext cx="816" cy="24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grpSp>
      <p:sp>
        <p:nvSpPr>
          <p:cNvPr id="780293" name="Rectangle 1029"/>
          <p:cNvSpPr>
            <a:spLocks noChangeArrowheads="1"/>
          </p:cNvSpPr>
          <p:nvPr/>
        </p:nvSpPr>
        <p:spPr bwMode="auto">
          <a:xfrm>
            <a:off x="609600" y="228600"/>
            <a:ext cx="7772400" cy="990600"/>
          </a:xfrm>
          <a:prstGeom prst="rect">
            <a:avLst/>
          </a:prstGeom>
          <a:noFill/>
          <a:ln w="9525">
            <a:noFill/>
            <a:miter lim="800000"/>
            <a:headEnd/>
            <a:tailEnd/>
          </a:ln>
        </p:spPr>
        <p:txBody>
          <a:bodyPr anchor="ctr">
            <a:prstTxWarp prst="textNoShape">
              <a:avLst/>
            </a:prstTxWarp>
          </a:bodyPr>
          <a:lstStyle/>
          <a:p>
            <a:pPr algn="ctr" defTabSz="434975" eaLnBrk="1">
              <a:lnSpc>
                <a:spcPct val="93000"/>
              </a:lnSpc>
              <a:buClr>
                <a:srgbClr val="000000"/>
              </a:buClr>
              <a:buSzPct val="45000"/>
              <a:buFont typeface="StarSymbol" charset="0"/>
              <a:buNone/>
            </a:pPr>
            <a:r>
              <a:rPr lang="en-GB" sz="3600" u="sng" dirty="0">
                <a:solidFill>
                  <a:srgbClr val="000000"/>
                </a:solidFill>
                <a:latin typeface="Georgia"/>
                <a:cs typeface="Georgia"/>
              </a:rPr>
              <a:t>Alternatives to a black hole?</a:t>
            </a:r>
            <a:endParaRPr lang="en-GB" sz="4200" dirty="0">
              <a:solidFill>
                <a:srgbClr val="000000"/>
              </a:solidFill>
              <a:latin typeface="Georgia"/>
              <a:cs typeface="Georgia"/>
            </a:endParaRPr>
          </a:p>
        </p:txBody>
      </p:sp>
      <p:grpSp>
        <p:nvGrpSpPr>
          <p:cNvPr id="3" name="Group 1037"/>
          <p:cNvGrpSpPr>
            <a:grpSpLocks/>
          </p:cNvGrpSpPr>
          <p:nvPr/>
        </p:nvGrpSpPr>
        <p:grpSpPr bwMode="auto">
          <a:xfrm>
            <a:off x="5486402" y="4221164"/>
            <a:ext cx="804497" cy="803275"/>
            <a:chOff x="3744" y="2659"/>
            <a:chExt cx="549" cy="506"/>
          </a:xfrm>
        </p:grpSpPr>
        <p:grpSp>
          <p:nvGrpSpPr>
            <p:cNvPr id="4" name="Group 1035"/>
            <p:cNvGrpSpPr>
              <a:grpSpLocks/>
            </p:cNvGrpSpPr>
            <p:nvPr/>
          </p:nvGrpSpPr>
          <p:grpSpPr bwMode="auto">
            <a:xfrm>
              <a:off x="3939" y="2832"/>
              <a:ext cx="141" cy="333"/>
              <a:chOff x="3939" y="2832"/>
              <a:chExt cx="141" cy="333"/>
            </a:xfrm>
          </p:grpSpPr>
          <p:sp>
            <p:nvSpPr>
              <p:cNvPr id="780297" name="AutoShape 1033"/>
              <p:cNvSpPr>
                <a:spLocks noChangeArrowheads="1"/>
              </p:cNvSpPr>
              <p:nvPr/>
            </p:nvSpPr>
            <p:spPr bwMode="auto">
              <a:xfrm>
                <a:off x="3939" y="3024"/>
                <a:ext cx="141" cy="141"/>
              </a:xfrm>
              <a:prstGeom prst="diamond">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780298" name="Line 1034"/>
              <p:cNvSpPr>
                <a:spLocks noChangeShapeType="1"/>
              </p:cNvSpPr>
              <p:nvPr/>
            </p:nvSpPr>
            <p:spPr bwMode="auto">
              <a:xfrm flipV="1">
                <a:off x="4010" y="2832"/>
                <a:ext cx="0" cy="240"/>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endParaRPr lang="en-US"/>
              </a:p>
            </p:txBody>
          </p:sp>
        </p:grpSp>
        <p:sp>
          <p:nvSpPr>
            <p:cNvPr id="780300" name="Text Box 1036"/>
            <p:cNvSpPr txBox="1">
              <a:spLocks noChangeArrowheads="1"/>
            </p:cNvSpPr>
            <p:nvPr/>
          </p:nvSpPr>
          <p:spPr bwMode="auto">
            <a:xfrm>
              <a:off x="3744" y="2659"/>
              <a:ext cx="549" cy="233"/>
            </a:xfrm>
            <a:prstGeom prst="rect">
              <a:avLst/>
            </a:prstGeom>
            <a:noFill/>
            <a:ln w="9525">
              <a:noFill/>
              <a:miter lim="800000"/>
              <a:headEnd/>
              <a:tailEnd/>
            </a:ln>
            <a:effectLst/>
          </p:spPr>
          <p:txBody>
            <a:bodyPr wrap="none">
              <a:prstTxWarp prst="textNoShape">
                <a:avLst/>
              </a:prstTxWarp>
              <a:spAutoFit/>
            </a:bodyPr>
            <a:lstStyle/>
            <a:p>
              <a:r>
                <a:rPr lang="en-GB" b="1" dirty="0"/>
                <a:t>N4258</a:t>
              </a:r>
              <a:endParaRPr lang="en-GB" dirty="0"/>
            </a:p>
          </p:txBody>
        </p:sp>
      </p:grpSp>
      <p:sp>
        <p:nvSpPr>
          <p:cNvPr id="11" name="TextBox 10"/>
          <p:cNvSpPr txBox="1"/>
          <p:nvPr/>
        </p:nvSpPr>
        <p:spPr>
          <a:xfrm>
            <a:off x="6248400" y="6280666"/>
            <a:ext cx="2802044" cy="369332"/>
          </a:xfrm>
          <a:prstGeom prst="rect">
            <a:avLst/>
          </a:prstGeom>
          <a:noFill/>
        </p:spPr>
        <p:txBody>
          <a:bodyPr wrap="none" rtlCol="0">
            <a:spAutoFit/>
          </a:bodyPr>
          <a:lstStyle/>
          <a:p>
            <a:r>
              <a:rPr lang="en-US" dirty="0" smtClean="0"/>
              <a:t>Courtesy of R. </a:t>
            </a:r>
            <a:r>
              <a:rPr lang="en-US" dirty="0" err="1" smtClean="0"/>
              <a:t>Genzel</a:t>
            </a:r>
            <a:r>
              <a:rPr lang="en-US" dirty="0" smtClean="0"/>
              <a:t> (MPE)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400" y="0"/>
            <a:ext cx="9245600" cy="6857999"/>
          </a:xfrm>
          <a:prstGeom prst="rect">
            <a:avLst/>
          </a:prstGeom>
        </p:spPr>
      </p:pic>
      <p:sp>
        <p:nvSpPr>
          <p:cNvPr id="4" name="TextBox 3"/>
          <p:cNvSpPr txBox="1"/>
          <p:nvPr/>
        </p:nvSpPr>
        <p:spPr>
          <a:xfrm>
            <a:off x="6324600" y="838200"/>
            <a:ext cx="2895600" cy="5973762"/>
          </a:xfrm>
          <a:prstGeom prst="rect">
            <a:avLst/>
          </a:prstGeom>
          <a:solidFill>
            <a:schemeClr val="tx1"/>
          </a:solidFill>
        </p:spPr>
        <p:txBody>
          <a:bodyPr wrap="square" rtlCol="0">
            <a:noAutofit/>
          </a:bodyPr>
          <a:lstStyle/>
          <a:p>
            <a:pPr>
              <a:buFontTx/>
              <a:buChar char="-"/>
            </a:pPr>
            <a:r>
              <a:rPr lang="en-US" sz="2600" dirty="0" smtClean="0">
                <a:solidFill>
                  <a:srgbClr val="FFFFFF"/>
                </a:solidFill>
              </a:rPr>
              <a:t>Given a precise Mass measurement we can predict the observational appearance of </a:t>
            </a:r>
            <a:r>
              <a:rPr lang="en-US" sz="2600" dirty="0" err="1" smtClean="0">
                <a:solidFill>
                  <a:srgbClr val="FFFFFF"/>
                </a:solidFill>
              </a:rPr>
              <a:t>Sgr</a:t>
            </a:r>
            <a:r>
              <a:rPr lang="en-US" sz="2600" dirty="0" smtClean="0">
                <a:solidFill>
                  <a:srgbClr val="FFFFFF"/>
                </a:solidFill>
              </a:rPr>
              <a:t> A* for different accretion models</a:t>
            </a:r>
          </a:p>
          <a:p>
            <a:pPr>
              <a:buFontTx/>
              <a:buChar char="-"/>
            </a:pPr>
            <a:r>
              <a:rPr lang="en-US" sz="2600" dirty="0" smtClean="0">
                <a:solidFill>
                  <a:srgbClr val="FFFFFF"/>
                </a:solidFill>
              </a:rPr>
              <a:t> The event horizon should appear in silhouette a few tens of micro-</a:t>
            </a:r>
            <a:r>
              <a:rPr lang="en-US" sz="2600" dirty="0" err="1" smtClean="0">
                <a:solidFill>
                  <a:srgbClr val="FFFFFF"/>
                </a:solidFill>
              </a:rPr>
              <a:t>arcseconds</a:t>
            </a:r>
            <a:r>
              <a:rPr lang="en-US" sz="2600" dirty="0" smtClean="0">
                <a:solidFill>
                  <a:srgbClr val="FFFFFF"/>
                </a:solidFill>
              </a:rPr>
              <a:t> across (~a tennis ball on the surface of the moon!) </a:t>
            </a:r>
          </a:p>
          <a:p>
            <a:endParaRPr lang="en-US" sz="24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FF"/>
                </a:solidFill>
              </a:rPr>
              <a:t>Very Long baseline Interferometry</a:t>
            </a:r>
            <a:endParaRPr lang="en-US" dirty="0">
              <a:solidFill>
                <a:srgbClr val="FFFFFF"/>
              </a:solidFill>
            </a:endParaRPr>
          </a:p>
        </p:txBody>
      </p:sp>
      <p:pic>
        <p:nvPicPr>
          <p:cNvPr id="3" name="Picture 2"/>
          <p:cNvPicPr>
            <a:picLocks noChangeAspect="1"/>
          </p:cNvPicPr>
          <p:nvPr/>
        </p:nvPicPr>
        <p:blipFill>
          <a:blip r:embed="rId2"/>
          <a:stretch>
            <a:fillRect/>
          </a:stretch>
        </p:blipFill>
        <p:spPr>
          <a:xfrm>
            <a:off x="0" y="914400"/>
            <a:ext cx="9144000" cy="4899322"/>
          </a:xfrm>
          <a:prstGeom prst="rect">
            <a:avLst/>
          </a:prstGeom>
        </p:spPr>
      </p:pic>
      <p:pic>
        <p:nvPicPr>
          <p:cNvPr id="5" name="Picture 4"/>
          <p:cNvPicPr>
            <a:picLocks noChangeAspect="1"/>
          </p:cNvPicPr>
          <p:nvPr/>
        </p:nvPicPr>
        <p:blipFill>
          <a:blip r:embed="rId3"/>
          <a:stretch>
            <a:fillRect/>
          </a:stretch>
        </p:blipFill>
        <p:spPr>
          <a:xfrm>
            <a:off x="0" y="1008000"/>
            <a:ext cx="9144000" cy="4731170"/>
          </a:xfrm>
          <a:prstGeom prst="rect">
            <a:avLst/>
          </a:prstGeom>
        </p:spPr>
      </p:pic>
      <p:sp>
        <p:nvSpPr>
          <p:cNvPr id="4" name="TextBox 3"/>
          <p:cNvSpPr txBox="1"/>
          <p:nvPr/>
        </p:nvSpPr>
        <p:spPr>
          <a:xfrm>
            <a:off x="152400" y="5675293"/>
            <a:ext cx="8839200" cy="954107"/>
          </a:xfrm>
          <a:prstGeom prst="rect">
            <a:avLst/>
          </a:prstGeom>
          <a:noFill/>
        </p:spPr>
        <p:txBody>
          <a:bodyPr wrap="square" rtlCol="0">
            <a:spAutoFit/>
          </a:bodyPr>
          <a:lstStyle/>
          <a:p>
            <a:r>
              <a:rPr lang="en-US" sz="2800" dirty="0" smtClean="0">
                <a:solidFill>
                  <a:srgbClr val="FFFF00"/>
                </a:solidFill>
              </a:rPr>
              <a:t>Very Long-baseline Interferometry with widely separated mm-waveband antennas (</a:t>
            </a:r>
            <a:r>
              <a:rPr lang="en-US" sz="2800" dirty="0" err="1" smtClean="0">
                <a:solidFill>
                  <a:srgbClr val="FFFF00"/>
                </a:solidFill>
              </a:rPr>
              <a:t>Doleman</a:t>
            </a:r>
            <a:r>
              <a:rPr lang="en-US" sz="2800" dirty="0" smtClean="0">
                <a:solidFill>
                  <a:srgbClr val="FFFF00"/>
                </a:solidFill>
              </a:rPr>
              <a:t> et al. 2008)</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67088" y="1066800"/>
            <a:ext cx="5483225" cy="5483225"/>
            <a:chOff x="3367088" y="941388"/>
            <a:chExt cx="5483225" cy="5483225"/>
          </a:xfrm>
        </p:grpSpPr>
        <p:sp>
          <p:nvSpPr>
            <p:cNvPr id="88073" name="Text Box 8"/>
            <p:cNvSpPr txBox="1">
              <a:spLocks noChangeArrowheads="1"/>
            </p:cNvSpPr>
            <p:nvPr/>
          </p:nvSpPr>
          <p:spPr bwMode="auto">
            <a:xfrm>
              <a:off x="6791325" y="3138488"/>
              <a:ext cx="18415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u="sng">
                <a:latin typeface="Symbol" charset="0"/>
                <a:sym typeface="Symbol" charset="0"/>
              </a:endParaRPr>
            </a:p>
          </p:txBody>
        </p:sp>
        <p:pic>
          <p:nvPicPr>
            <p:cNvPr id="88074" name="Picture 9" descr="doeleman_fig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367088" y="941388"/>
              <a:ext cx="5483225" cy="5483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3" name="Group 10"/>
            <p:cNvGrpSpPr>
              <a:grpSpLocks/>
            </p:cNvGrpSpPr>
            <p:nvPr/>
          </p:nvGrpSpPr>
          <p:grpSpPr bwMode="auto">
            <a:xfrm>
              <a:off x="5114925" y="1430340"/>
              <a:ext cx="1843088" cy="855663"/>
              <a:chOff x="2120" y="957"/>
              <a:chExt cx="1273" cy="523"/>
            </a:xfrm>
          </p:grpSpPr>
          <p:sp>
            <p:nvSpPr>
              <p:cNvPr id="88081" name="Text Box 11"/>
              <p:cNvSpPr txBox="1">
                <a:spLocks noChangeArrowheads="1"/>
              </p:cNvSpPr>
              <p:nvPr/>
            </p:nvSpPr>
            <p:spPr bwMode="auto">
              <a:xfrm>
                <a:off x="2310" y="957"/>
                <a:ext cx="1083" cy="22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hlink"/>
                    </a:solidFill>
                  </a:rPr>
                  <a:t>SMT-CARMA</a:t>
                </a:r>
                <a:endParaRPr lang="en-US"/>
              </a:p>
            </p:txBody>
          </p:sp>
          <p:sp>
            <p:nvSpPr>
              <p:cNvPr id="88082" name="Line 12"/>
              <p:cNvSpPr>
                <a:spLocks noChangeShapeType="1"/>
              </p:cNvSpPr>
              <p:nvPr/>
            </p:nvSpPr>
            <p:spPr bwMode="auto">
              <a:xfrm flipH="1">
                <a:off x="2120" y="1152"/>
                <a:ext cx="464" cy="328"/>
              </a:xfrm>
              <a:prstGeom prst="line">
                <a:avLst/>
              </a:prstGeom>
              <a:noFill/>
              <a:ln w="9525">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en-US"/>
              </a:p>
            </p:txBody>
          </p:sp>
        </p:grpSp>
        <p:grpSp>
          <p:nvGrpSpPr>
            <p:cNvPr id="4" name="Group 13"/>
            <p:cNvGrpSpPr>
              <a:grpSpLocks/>
            </p:cNvGrpSpPr>
            <p:nvPr/>
          </p:nvGrpSpPr>
          <p:grpSpPr bwMode="auto">
            <a:xfrm>
              <a:off x="7296150" y="4097334"/>
              <a:ext cx="1314450" cy="957261"/>
              <a:chOff x="3534" y="2509"/>
              <a:chExt cx="828" cy="603"/>
            </a:xfrm>
          </p:grpSpPr>
          <p:sp>
            <p:nvSpPr>
              <p:cNvPr id="88079" name="Text Box 14"/>
              <p:cNvSpPr txBox="1">
                <a:spLocks noChangeArrowheads="1"/>
              </p:cNvSpPr>
              <p:nvPr/>
            </p:nvSpPr>
            <p:spPr bwMode="auto">
              <a:xfrm>
                <a:off x="3534" y="2509"/>
                <a:ext cx="828" cy="2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hlink"/>
                    </a:solidFill>
                  </a:rPr>
                  <a:t>SMT-JCMT</a:t>
                </a:r>
                <a:endParaRPr lang="en-US"/>
              </a:p>
            </p:txBody>
          </p:sp>
          <p:sp>
            <p:nvSpPr>
              <p:cNvPr id="88080" name="Line 15"/>
              <p:cNvSpPr>
                <a:spLocks noChangeShapeType="1"/>
              </p:cNvSpPr>
              <p:nvPr/>
            </p:nvSpPr>
            <p:spPr bwMode="auto">
              <a:xfrm flipH="1">
                <a:off x="4000" y="2768"/>
                <a:ext cx="56" cy="344"/>
              </a:xfrm>
              <a:prstGeom prst="line">
                <a:avLst/>
              </a:prstGeom>
              <a:noFill/>
              <a:ln w="9525">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en-US"/>
              </a:p>
            </p:txBody>
          </p:sp>
        </p:grpSp>
        <p:sp>
          <p:nvSpPr>
            <p:cNvPr id="88077" name="Text Box 17"/>
            <p:cNvSpPr txBox="1">
              <a:spLocks noChangeArrowheads="1"/>
            </p:cNvSpPr>
            <p:nvPr/>
          </p:nvSpPr>
          <p:spPr bwMode="auto">
            <a:xfrm>
              <a:off x="6342063" y="3309938"/>
              <a:ext cx="1682750"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hlink"/>
                  </a:solidFill>
                </a:rPr>
                <a:t>JCMT-CARMA</a:t>
              </a:r>
              <a:endParaRPr lang="en-US"/>
            </a:p>
          </p:txBody>
        </p:sp>
        <p:sp>
          <p:nvSpPr>
            <p:cNvPr id="88078" name="Line 18"/>
            <p:cNvSpPr>
              <a:spLocks noChangeShapeType="1"/>
            </p:cNvSpPr>
            <p:nvPr/>
          </p:nvSpPr>
          <p:spPr bwMode="auto">
            <a:xfrm>
              <a:off x="6738938" y="3629025"/>
              <a:ext cx="725487" cy="1412875"/>
            </a:xfrm>
            <a:prstGeom prst="line">
              <a:avLst/>
            </a:prstGeom>
            <a:noFill/>
            <a:ln w="9525">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en-US"/>
            </a:p>
          </p:txBody>
        </p:sp>
      </p:grpSp>
      <p:pic>
        <p:nvPicPr>
          <p:cNvPr id="88068" name="Picture 4" descr="gammie_05_230_05_convl"/>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03275" y="4038600"/>
            <a:ext cx="2160588" cy="21605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8069" name="Picture 14" descr="bhshadow0_.jp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49313" y="1447800"/>
            <a:ext cx="2127250" cy="209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8070" name="TextBox 15"/>
          <p:cNvSpPr txBox="1">
            <a:spLocks noChangeArrowheads="1"/>
          </p:cNvSpPr>
          <p:nvPr/>
        </p:nvSpPr>
        <p:spPr bwMode="auto">
          <a:xfrm>
            <a:off x="0" y="6400800"/>
            <a:ext cx="6866558"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Falcke et al.</a:t>
            </a:r>
            <a:r>
              <a:rPr lang="en-US" sz="2000" dirty="0" smtClean="0">
                <a:latin typeface="+mn-lt"/>
              </a:rPr>
              <a:t> (2000), </a:t>
            </a:r>
            <a:r>
              <a:rPr lang="en-US" sz="2000" dirty="0" err="1">
                <a:latin typeface="+mn-lt"/>
              </a:rPr>
              <a:t>Gammie</a:t>
            </a:r>
            <a:r>
              <a:rPr lang="en-US" sz="2000" dirty="0">
                <a:latin typeface="+mn-lt"/>
              </a:rPr>
              <a:t> et al.</a:t>
            </a:r>
            <a:r>
              <a:rPr lang="en-US" sz="2000" dirty="0" smtClean="0">
                <a:latin typeface="+mn-lt"/>
              </a:rPr>
              <a:t> (2009), </a:t>
            </a:r>
            <a:r>
              <a:rPr lang="en-US" sz="2000" dirty="0">
                <a:latin typeface="+mn-lt"/>
              </a:rPr>
              <a:t>Broderick et al</a:t>
            </a:r>
            <a:r>
              <a:rPr lang="en-US" sz="2000" dirty="0" smtClean="0">
                <a:latin typeface="+mn-lt"/>
              </a:rPr>
              <a:t>. (2011) </a:t>
            </a:r>
            <a:endParaRPr lang="en-US" sz="2000" dirty="0">
              <a:latin typeface="+mn-lt"/>
            </a:endParaRPr>
          </a:p>
        </p:txBody>
      </p:sp>
      <p:cxnSp>
        <p:nvCxnSpPr>
          <p:cNvPr id="88071" name="Straight Arrow Connector 17"/>
          <p:cNvCxnSpPr>
            <a:cxnSpLocks noChangeShapeType="1"/>
          </p:cNvCxnSpPr>
          <p:nvPr/>
        </p:nvCxnSpPr>
        <p:spPr bwMode="auto">
          <a:xfrm>
            <a:off x="3022600" y="2514600"/>
            <a:ext cx="3403600" cy="1651000"/>
          </a:xfrm>
          <a:prstGeom prst="straightConnector1">
            <a:avLst/>
          </a:prstGeom>
          <a:noFill/>
          <a:ln w="9525">
            <a:solidFill>
              <a:schemeClr val="tx1"/>
            </a:solidFill>
            <a:round/>
            <a:headEnd/>
            <a:tailEnd type="arrow" w="med" len="med"/>
          </a:ln>
        </p:spPr>
      </p:cxnSp>
      <p:cxnSp>
        <p:nvCxnSpPr>
          <p:cNvPr id="88072" name="Straight Arrow Connector 18"/>
          <p:cNvCxnSpPr>
            <a:cxnSpLocks noChangeShapeType="1"/>
          </p:cNvCxnSpPr>
          <p:nvPr/>
        </p:nvCxnSpPr>
        <p:spPr bwMode="auto">
          <a:xfrm>
            <a:off x="2984500" y="4787900"/>
            <a:ext cx="3505200" cy="482600"/>
          </a:xfrm>
          <a:prstGeom prst="straightConnector1">
            <a:avLst/>
          </a:prstGeom>
          <a:noFill/>
          <a:ln w="9525">
            <a:solidFill>
              <a:schemeClr val="tx1"/>
            </a:solidFill>
            <a:round/>
            <a:headEnd/>
            <a:tailEnd type="arrow" w="med" len="med"/>
          </a:ln>
        </p:spPr>
      </p:cxnSp>
      <p:sp>
        <p:nvSpPr>
          <p:cNvPr id="19" name="Rectangle 18"/>
          <p:cNvSpPr/>
          <p:nvPr/>
        </p:nvSpPr>
        <p:spPr>
          <a:xfrm>
            <a:off x="609600" y="2685872"/>
            <a:ext cx="8305800" cy="1200328"/>
          </a:xfrm>
          <a:prstGeom prst="rect">
            <a:avLst/>
          </a:prstGeom>
          <a:solidFill>
            <a:schemeClr val="bg1"/>
          </a:solidFill>
          <a:ln w="19050">
            <a:solidFill>
              <a:schemeClr val="accent2"/>
            </a:solidFill>
          </a:ln>
        </p:spPr>
        <p:txBody>
          <a:bodyPr wrap="square">
            <a:spAutoFit/>
          </a:bodyPr>
          <a:lstStyle/>
          <a:p>
            <a:r>
              <a:rPr lang="en-US" sz="2400" dirty="0" smtClean="0"/>
              <a:t>- Model size ~40 </a:t>
            </a:r>
            <a:r>
              <a:rPr lang="en-US" sz="2400" dirty="0" err="1" smtClean="0"/>
              <a:t>μarcsec</a:t>
            </a:r>
            <a:r>
              <a:rPr lang="en-US" sz="2400" dirty="0" smtClean="0"/>
              <a:t> (~0.3 times the Earth-Sun distance)</a:t>
            </a:r>
          </a:p>
          <a:p>
            <a:r>
              <a:rPr lang="en-US" sz="2400" dirty="0" smtClean="0"/>
              <a:t>	- Size=4 Schwarzschild radii!</a:t>
            </a:r>
          </a:p>
          <a:p>
            <a:r>
              <a:rPr lang="en-US" sz="2400" dirty="0" smtClean="0"/>
              <a:t>	- The ~20 minutes variability in </a:t>
            </a:r>
            <a:r>
              <a:rPr lang="en-US" sz="2400" dirty="0" err="1" smtClean="0"/>
              <a:t>Sgr</a:t>
            </a:r>
            <a:r>
              <a:rPr lang="en-US" sz="2400" dirty="0" smtClean="0"/>
              <a:t> A* occurs near the BH </a:t>
            </a:r>
            <a:endParaRPr lang="en-US" sz="2400" dirty="0"/>
          </a:p>
        </p:txBody>
      </p:sp>
      <p:sp>
        <p:nvSpPr>
          <p:cNvPr id="88066" name="Title 1"/>
          <p:cNvSpPr>
            <a:spLocks noGrp="1"/>
          </p:cNvSpPr>
          <p:nvPr>
            <p:ph type="title"/>
          </p:nvPr>
        </p:nvSpPr>
        <p:spPr>
          <a:xfrm>
            <a:off x="0" y="76199"/>
            <a:ext cx="9144000" cy="1108075"/>
          </a:xfrm>
        </p:spPr>
        <p:txBody>
          <a:bodyPr>
            <a:noAutofit/>
          </a:bodyPr>
          <a:lstStyle/>
          <a:p>
            <a:pPr eaLnBrk="1" hangingPunct="1"/>
            <a:r>
              <a:rPr lang="en-US" sz="3600" dirty="0" err="1" smtClean="0">
                <a:latin typeface="Calibri (Headings)"/>
                <a:ea typeface="ＭＳ Ｐゴシック" charset="0"/>
                <a:cs typeface="Calibri (Headings)"/>
              </a:rPr>
              <a:t>mmVLBI</a:t>
            </a:r>
            <a:r>
              <a:rPr lang="en-US" sz="3600" dirty="0" smtClean="0">
                <a:latin typeface="Calibri (Headings)"/>
                <a:ea typeface="ＭＳ Ｐゴシック" charset="0"/>
                <a:cs typeface="Calibri (Headings)"/>
              </a:rPr>
              <a:t> State of the art: </a:t>
            </a:r>
            <a:br>
              <a:rPr lang="en-US" sz="3600" dirty="0" smtClean="0">
                <a:latin typeface="Calibri (Headings)"/>
                <a:ea typeface="ＭＳ Ｐゴシック" charset="0"/>
                <a:cs typeface="Calibri (Headings)"/>
              </a:rPr>
            </a:br>
            <a:r>
              <a:rPr lang="en-US" sz="3200" dirty="0" smtClean="0">
                <a:latin typeface="Calibri (Headings)"/>
                <a:ea typeface="ＭＳ Ｐゴシック" charset="0"/>
                <a:cs typeface="Calibri (Headings)"/>
              </a:rPr>
              <a:t>Not </a:t>
            </a:r>
            <a:r>
              <a:rPr lang="en-US" sz="3200" dirty="0">
                <a:latin typeface="Calibri (Headings)"/>
                <a:ea typeface="ＭＳ Ｐゴシック" charset="0"/>
                <a:cs typeface="Calibri (Headings)"/>
              </a:rPr>
              <a:t>yet real </a:t>
            </a:r>
            <a:r>
              <a:rPr lang="en-US" sz="3200" dirty="0" smtClean="0">
                <a:latin typeface="Calibri (Headings)"/>
                <a:ea typeface="ＭＳ Ｐゴシック" charset="0"/>
                <a:cs typeface="Calibri (Headings)"/>
              </a:rPr>
              <a:t>imaging yet, but </a:t>
            </a:r>
            <a:r>
              <a:rPr lang="en-US" sz="3200" dirty="0">
                <a:latin typeface="Calibri (Headings)"/>
                <a:ea typeface="ＭＳ Ｐゴシック" charset="0"/>
                <a:cs typeface="Calibri (Headings)"/>
              </a:rPr>
              <a:t>a size measurement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822661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2,1|18,6|14,3|21,3|18,4"/>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2,1|18,6|14,3|21,3|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22888</TotalTime>
  <Words>2174</Words>
  <Application>Microsoft Macintosh PowerPoint</Application>
  <PresentationFormat>On-screen Show (4:3)</PresentationFormat>
  <Paragraphs>292</Paragraphs>
  <Slides>45</Slides>
  <Notes>27</Notes>
  <HiddenSlides>0</HiddenSlides>
  <MMClips>2</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Office Theme</vt:lpstr>
      <vt:lpstr>Formation and cosmic evolution of massive black holes</vt:lpstr>
      <vt:lpstr>Syllabus</vt:lpstr>
      <vt:lpstr>Journey towards a Black Hole</vt:lpstr>
      <vt:lpstr>S2: the showcase star VLT &amp; Keck data suitably combined</vt:lpstr>
      <vt:lpstr>Slide 5</vt:lpstr>
      <vt:lpstr>Slide 6</vt:lpstr>
      <vt:lpstr>Slide 7</vt:lpstr>
      <vt:lpstr>Very Long baseline Interferometry</vt:lpstr>
      <vt:lpstr>mmVLBI State of the art:  Not yet real imaging yet, but a size measurement</vt:lpstr>
      <vt:lpstr>Dynamical evidence of SMBH in nearby galaxies</vt:lpstr>
      <vt:lpstr>Dynamical evidence for SMBH</vt:lpstr>
      <vt:lpstr>Resolving the BH sphere of influence</vt:lpstr>
      <vt:lpstr>Dynamical masses of BH in nearby galaxies</vt:lpstr>
      <vt:lpstr>Stellar dynamics HST/STIS</vt:lpstr>
      <vt:lpstr>Black Hole – galaxy scaling relations</vt:lpstr>
      <vt:lpstr>Slide 16</vt:lpstr>
      <vt:lpstr>The complexity of galactic nuclei</vt:lpstr>
      <vt:lpstr>Slide 18</vt:lpstr>
      <vt:lpstr>Reverberation mapping</vt:lpstr>
      <vt:lpstr>“Virial” masses</vt:lpstr>
      <vt:lpstr>“Radius-luminosity” relation</vt:lpstr>
      <vt:lpstr>The BH mass ladder [Peterson, Marconi]</vt:lpstr>
      <vt:lpstr> Every galaxy hosts a nuclear Black Hole</vt:lpstr>
      <vt:lpstr>Slide 24</vt:lpstr>
      <vt:lpstr>AGN surveys, basic definitions</vt:lpstr>
      <vt:lpstr>AGN and Cosmology: early developments</vt:lpstr>
      <vt:lpstr>Supermassive Black Holes in Quasars Historical Notes</vt:lpstr>
      <vt:lpstr>Slide 28</vt:lpstr>
      <vt:lpstr>Slide 29</vt:lpstr>
      <vt:lpstr>AGN and Cosmology: early developments</vt:lpstr>
      <vt:lpstr>Slide 31</vt:lpstr>
      <vt:lpstr>Slide 32</vt:lpstr>
      <vt:lpstr>Spectral Energy Distribution (SED)</vt:lpstr>
      <vt:lpstr>Differences between QSOs and galaxies</vt:lpstr>
      <vt:lpstr>SDSS Color Selection</vt:lpstr>
      <vt:lpstr>Biases of color selection</vt:lpstr>
      <vt:lpstr>Slide 37</vt:lpstr>
      <vt:lpstr>Slide 38</vt:lpstr>
      <vt:lpstr>Cosmic Background radiation</vt:lpstr>
      <vt:lpstr>Slide 40</vt:lpstr>
      <vt:lpstr>Slide 41</vt:lpstr>
      <vt:lpstr>Slide 42</vt:lpstr>
      <vt:lpstr>Infrared spectra of AGN</vt:lpstr>
      <vt:lpstr>Infrared surveys and AGN</vt:lpstr>
      <vt:lpstr>Useful references (1)</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Astrophysical Black Holes</dc:title>
  <dc:creator>Andrea Merloni</dc:creator>
  <cp:lastModifiedBy>Andrea Merloni</cp:lastModifiedBy>
  <cp:revision>109</cp:revision>
  <dcterms:created xsi:type="dcterms:W3CDTF">2013-04-10T07:44:45Z</dcterms:created>
  <dcterms:modified xsi:type="dcterms:W3CDTF">2013-04-10T07:45:14Z</dcterms:modified>
</cp:coreProperties>
</file>