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747" r:id="rId2"/>
    <p:sldId id="767" r:id="rId3"/>
    <p:sldId id="579" r:id="rId4"/>
    <p:sldId id="580" r:id="rId5"/>
    <p:sldId id="581" r:id="rId6"/>
    <p:sldId id="582" r:id="rId7"/>
    <p:sldId id="789" r:id="rId8"/>
    <p:sldId id="790" r:id="rId9"/>
    <p:sldId id="791" r:id="rId10"/>
    <p:sldId id="792" r:id="rId11"/>
    <p:sldId id="793" r:id="rId12"/>
    <p:sldId id="797" r:id="rId13"/>
    <p:sldId id="798" r:id="rId14"/>
    <p:sldId id="585" r:id="rId15"/>
    <p:sldId id="799" r:id="rId16"/>
    <p:sldId id="584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709" r:id="rId39"/>
    <p:sldId id="710" r:id="rId40"/>
    <p:sldId id="711" r:id="rId41"/>
    <p:sldId id="712" r:id="rId42"/>
    <p:sldId id="749" r:id="rId43"/>
    <p:sldId id="750" r:id="rId44"/>
    <p:sldId id="751" r:id="rId45"/>
    <p:sldId id="752" r:id="rId46"/>
    <p:sldId id="753" r:id="rId47"/>
    <p:sldId id="754" r:id="rId48"/>
    <p:sldId id="755" r:id="rId49"/>
    <p:sldId id="756" r:id="rId50"/>
    <p:sldId id="757" r:id="rId51"/>
    <p:sldId id="758" r:id="rId52"/>
    <p:sldId id="713" r:id="rId53"/>
    <p:sldId id="715" r:id="rId54"/>
    <p:sldId id="717" r:id="rId55"/>
    <p:sldId id="718" r:id="rId56"/>
    <p:sldId id="719" r:id="rId57"/>
    <p:sldId id="720" r:id="rId58"/>
    <p:sldId id="701" r:id="rId59"/>
    <p:sldId id="63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33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28929" autoAdjust="0"/>
    <p:restoredTop sz="90892" autoAdjust="0"/>
  </p:normalViewPr>
  <p:slideViewPr>
    <p:cSldViewPr snapToObjects="1">
      <p:cViewPr varScale="1">
        <p:scale>
          <a:sx n="93" d="100"/>
          <a:sy n="93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BDD2-7FE2-CE41-A3C1-0302A26D350A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77FC-4441-AD45-8C46-2C4044893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6086-1CF0-B34D-95EA-2B830B576F8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3929-1796-5442-A58A-BFCB27C3D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5EF5A-6DD2-2D44-8BB4-1F77E8C37EB2}" type="slidenum">
              <a:rPr lang="en-GB"/>
              <a:pPr/>
              <a:t>1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8025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21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50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0178" tIns="40089" rIns="80178" bIns="40089">
            <a:prstTxWarp prst="textNoShape">
              <a:avLst/>
            </a:prstTxWarp>
          </a:bodyPr>
          <a:lstStyle/>
          <a:p>
            <a:r>
              <a:rPr lang="en-US"/>
              <a:t>As discussed at the beginning, phenomenological studies of joint evolution of BH and galaxies need to be supplemented by efforts towards a better understanding of how AGN work, namely of the way in which they are able to release energy in different forms.</a:t>
            </a:r>
          </a:p>
          <a:p>
            <a:r>
              <a:rPr lang="en-US"/>
              <a:t>The fundamental plane of active black holes was born from the attempt of testing the scale invariance hypothesis of black holes astrophysics. In this plot, I show one of the most important findings in this area: when comparing the jet mechanical power, either measured directly (red points), or inferred from the thoery of synchrotron jets (grey points), with the nuclear bolometric luminosity of AGN, a common characteristics of low power black holes, either of stellar mass, in XRB, or supermassive, to have their energy output dominated by the kinetic power of relativistic jets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6F695-1C3B-B746-BF65-9E01475C9316}" type="slidenum">
              <a:rPr lang="en-GB"/>
              <a:pPr/>
              <a:t>40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DCC9C-1A53-B94D-96AB-9218F3F170F7}" type="slidenum">
              <a:rPr lang="en-GB"/>
              <a:pPr/>
              <a:t>41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3" y="4350019"/>
            <a:ext cx="4738097" cy="35136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3" y="4350019"/>
            <a:ext cx="4738097" cy="35136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36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3" y="4350019"/>
            <a:ext cx="4738097" cy="35136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36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36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1F5F3-6F3B-4A4F-8D3A-D557D76F0C1D}" type="slidenum">
              <a:rPr lang="en-GB"/>
              <a:pPr/>
              <a:t>4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0184" tIns="40092" rIns="80184" bIns="40092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1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36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8956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36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48662"/>
            <a:ext cx="4740088" cy="35164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1572" y="716857"/>
            <a:ext cx="5192486" cy="338877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3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DD389-FFEF-BF41-BE5D-867F5A6BCDE5}" type="slidenum">
              <a:rPr lang="en-GB"/>
              <a:pPr/>
              <a:t>5</a:t>
            </a:fld>
            <a:endParaRPr lang="en-GB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0184" tIns="40092" rIns="80184" bIns="40092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C1E6A-055B-594B-BCE0-50B10C813074}" type="slidenum">
              <a:rPr lang="en-GB"/>
              <a:pPr/>
              <a:t>11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E467C-E2C9-2A4B-9887-E64273869ABF}" type="slidenum">
              <a:rPr lang="fr-FR"/>
              <a:pPr/>
              <a:t>16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2557B-A832-C941-83D3-B3260EBBCE22}" type="slidenum">
              <a:rPr lang="en-GB"/>
              <a:pPr/>
              <a:t>26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A324-9376-B140-B890-C88FF5966CC0}" type="slidenum">
              <a:rPr lang="en-GB"/>
              <a:pPr/>
              <a:t>27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FB4EE-F6E7-DE40-821C-41304F50F582}" type="slidenum">
              <a:rPr lang="en-GB"/>
              <a:pPr/>
              <a:t>28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038833"/>
          </a:xfrm>
          <a:noFill/>
          <a:ln/>
        </p:spPr>
        <p:txBody>
          <a:bodyPr wrap="none" anchor="ctr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889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18/1/2011</a:t>
            </a:r>
            <a:endParaRPr lang="en-GB">
              <a:solidFill>
                <a:srgbClr val="40BDDF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MPE - A. Merloni</a:t>
            </a:r>
            <a:endParaRPr lang="en-GB">
              <a:latin typeface="American Typewrite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CE028597-B760-2748-8ABE-1D4AD5464A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MPE - A. Merloni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ntral_Italy_at_night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00200"/>
            <a:ext cx="6172200" cy="4087817"/>
          </a:xfrm>
          <a:prstGeom prst="rect">
            <a:avLst/>
          </a:prstGeom>
        </p:spPr>
      </p:pic>
      <p:sp>
        <p:nvSpPr>
          <p:cNvPr id="345090" name="AutoShape 2"/>
          <p:cNvSpPr>
            <a:spLocks noChangeArrowheads="1"/>
          </p:cNvSpPr>
          <p:nvPr/>
        </p:nvSpPr>
        <p:spPr bwMode="auto">
          <a:xfrm>
            <a:off x="1752600" y="6477000"/>
            <a:ext cx="5635625" cy="231858"/>
          </a:xfrm>
          <a:prstGeom prst="roundRect">
            <a:avLst>
              <a:gd name="adj" fmla="val 671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68363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</a:pPr>
            <a:r>
              <a:rPr lang="en-GB" sz="1600" dirty="0" smtClean="0">
                <a:solidFill>
                  <a:srgbClr val="DC8782"/>
                </a:solidFill>
                <a:latin typeface="Optima" charset="0"/>
              </a:rPr>
              <a:t>PhD School, Bologna, 04/2013</a:t>
            </a:r>
            <a:endParaRPr lang="en-GB" sz="1600" dirty="0">
              <a:solidFill>
                <a:srgbClr val="DC8782"/>
              </a:solidFill>
              <a:latin typeface="Optima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438400"/>
          </a:xfrm>
          <a:noFill/>
          <a:ln/>
        </p:spPr>
        <p:txBody>
          <a:bodyPr/>
          <a:lstStyle/>
          <a:p>
            <a:pPr defTabSz="434975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dirty="0" smtClean="0">
                <a:solidFill>
                  <a:schemeClr val="bg1"/>
                </a:solidFill>
                <a:latin typeface="Georgia" charset="0"/>
              </a:rPr>
              <a:t>Formation and cosmic evolution of massive black holes</a:t>
            </a:r>
            <a:endParaRPr lang="en-GB" sz="3600" dirty="0">
              <a:solidFill>
                <a:srgbClr val="FFFF99"/>
              </a:solidFill>
              <a:latin typeface="American Typewriter" charset="0"/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066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chemeClr val="bg1"/>
                </a:solidFill>
                <a:latin typeface="Georgia" charset="0"/>
              </a:rPr>
              <a:t>Andrea Merloni</a:t>
            </a:r>
          </a:p>
          <a:p>
            <a:pPr eaLnBrk="0" hangingPunct="0"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  <a:latin typeface="Georgia" charset="0"/>
              </a:rPr>
              <a:t>MPE, Garching</a:t>
            </a:r>
            <a:endParaRPr lang="en-GB" sz="2400" dirty="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345093" name="Picture 5" descr="logo-mpe-bw_inv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15000"/>
            <a:ext cx="1012825" cy="885825"/>
          </a:xfrm>
          <a:prstGeom prst="rect">
            <a:avLst/>
          </a:prstGeom>
          <a:noFill/>
        </p:spPr>
      </p:pic>
      <p:pic>
        <p:nvPicPr>
          <p:cNvPr id="8" name="Picture 7" descr="logo-iasfb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0"/>
            <a:ext cx="4038600" cy="971694"/>
          </a:xfrm>
          <a:prstGeom prst="rect">
            <a:avLst/>
          </a:prstGeom>
        </p:spPr>
      </p:pic>
      <p:pic>
        <p:nvPicPr>
          <p:cNvPr id="12" name="Picture 11" descr="LOGOALMAMAMTER_inve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91554"/>
            <a:ext cx="2286000" cy="1356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Ionization state of the gas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594600" cy="5922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414338" y="0"/>
            <a:ext cx="82915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u="sng" dirty="0">
                <a:solidFill>
                  <a:schemeClr val="tx1"/>
                </a:solidFill>
                <a:latin typeface="Georgia"/>
                <a:cs typeface="Georgia"/>
              </a:rPr>
              <a:t>(Ultra-)Fast X-ray outflows</a:t>
            </a:r>
            <a:endParaRPr lang="en-US" sz="3600" b="1" u="sng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3038" y="762000"/>
            <a:ext cx="4322762" cy="3048000"/>
            <a:chOff x="0" y="912"/>
            <a:chExt cx="2971" cy="2025"/>
          </a:xfrm>
        </p:grpSpPr>
        <p:sp>
          <p:nvSpPr>
            <p:cNvPr id="338948" name="Rectangle 4"/>
            <p:cNvSpPr>
              <a:spLocks noChangeArrowheads="1"/>
            </p:cNvSpPr>
            <p:nvPr/>
          </p:nvSpPr>
          <p:spPr bwMode="auto">
            <a:xfrm>
              <a:off x="288" y="912"/>
              <a:ext cx="2683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945" tIns="41473" rIns="82945" bIns="41473">
              <a:prstTxWarp prst="textNoShape">
                <a:avLst/>
              </a:prstTxWarp>
              <a:spAutoFit/>
            </a:bodyPr>
            <a:lstStyle/>
            <a:p>
              <a:pPr defTabSz="828675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800">
                  <a:solidFill>
                    <a:schemeClr val="accent2"/>
                  </a:solidFill>
                </a:rPr>
                <a:t>PG 1211+143; Pounds &amp; Reeves 2009</a:t>
              </a:r>
            </a:p>
          </p:txBody>
        </p:sp>
        <p:pic>
          <p:nvPicPr>
            <p:cNvPr id="3389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23" y="581"/>
              <a:ext cx="1833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4724400" y="762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000" b="1">
                <a:solidFill>
                  <a:srgbClr val="A71EFF"/>
                </a:solidFill>
              </a:rPr>
              <a:t>L</a:t>
            </a:r>
            <a:r>
              <a:rPr lang="en-GB" sz="2000" b="1" baseline="-25000">
                <a:solidFill>
                  <a:srgbClr val="A71EFF"/>
                </a:solidFill>
              </a:rPr>
              <a:t>kin</a:t>
            </a:r>
            <a:r>
              <a:rPr lang="en-GB" sz="2000" b="1">
                <a:solidFill>
                  <a:srgbClr val="A71EFF"/>
                </a:solidFill>
              </a:rPr>
              <a:t>~0.1 L</a:t>
            </a:r>
            <a:r>
              <a:rPr lang="en-GB" sz="2000" b="1" baseline="-25000">
                <a:solidFill>
                  <a:srgbClr val="A71EFF"/>
                </a:solidFill>
              </a:rPr>
              <a:t>bol</a:t>
            </a:r>
            <a:r>
              <a:rPr lang="en-GB" sz="2000" b="1">
                <a:solidFill>
                  <a:srgbClr val="A71EFF"/>
                </a:solidFill>
              </a:rPr>
              <a:t> !</a:t>
            </a:r>
            <a:endParaRPr lang="en-GB" sz="200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</a:rPr>
              <a:t>The physical implications are very appealing. However: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</a:rPr>
              <a:t>• Often only one line is detected: unsure identification, ionization/column density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</a:rPr>
              <a:t>• Region strongly influenced by: background subtraction, continuum modelling, lower effective area/resolution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89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35242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915025" y="5745163"/>
            <a:ext cx="2390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Uttley &amp; Vaughan 2008</a:t>
            </a:r>
          </a:p>
        </p:txBody>
      </p:sp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62388"/>
            <a:ext cx="32766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1524000" y="5562600"/>
            <a:ext cx="1973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Tombesi et al.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7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A simple model for QSO feedback (A. King)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00" cy="549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7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A simple model for QSO feedback (A. King)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81400"/>
            <a:ext cx="7467600" cy="3099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003447"/>
            <a:ext cx="7664450" cy="265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400800"/>
            <a:ext cx="465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King (2005) for a more thorough calculation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Numerical simulations of QSO feedback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100"/>
            <a:ext cx="7620000" cy="382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03" y="1600200"/>
            <a:ext cx="5228897" cy="505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 Matteo et al. 2005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50292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Violent feedback from AGN quickly establishes M-sigma relation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638800"/>
            <a:ext cx="37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Indeed NEED 0.5% of accreted energy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Caveat!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100"/>
            <a:ext cx="7620000" cy="382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03" y="1600200"/>
            <a:ext cx="5228897" cy="505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200400"/>
            <a:ext cx="7772400" cy="1200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reproduce M-sigma relation need SMBH feedback to stop its own growth at the right time [BH self-regulate: see Hopkins et al. 2009]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638800"/>
            <a:ext cx="37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Indeed NEED 0.5% of accreted energy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76200"/>
            <a:ext cx="8382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u="sng" dirty="0">
                <a:solidFill>
                  <a:schemeClr val="tx2"/>
                </a:solidFill>
                <a:latin typeface="Georgia"/>
                <a:cs typeface="Georgia"/>
              </a:rPr>
              <a:t>QSO feedback </a:t>
            </a:r>
            <a:r>
              <a:rPr lang="fr-FR" sz="3200" u="sng" dirty="0" err="1">
                <a:solidFill>
                  <a:schemeClr val="tx2"/>
                </a:solidFill>
                <a:latin typeface="Georgia"/>
                <a:cs typeface="Georgia"/>
              </a:rPr>
              <a:t>revealed</a:t>
            </a:r>
            <a:r>
              <a:rPr lang="fr-FR" sz="3200" u="sng" dirty="0">
                <a:solidFill>
                  <a:schemeClr val="tx2"/>
                </a:solidFill>
                <a:latin typeface="Georgia"/>
                <a:cs typeface="Georgia"/>
              </a:rPr>
              <a:t> in </a:t>
            </a:r>
            <a:r>
              <a:rPr lang="fr-FR" sz="3200" u="sng" dirty="0" err="1">
                <a:solidFill>
                  <a:schemeClr val="tx2"/>
                </a:solidFill>
                <a:latin typeface="Georgia"/>
                <a:cs typeface="Georgia"/>
              </a:rPr>
              <a:t>Mrk</a:t>
            </a:r>
            <a:r>
              <a:rPr lang="fr-FR" sz="3200" u="sng" dirty="0">
                <a:solidFill>
                  <a:schemeClr val="tx2"/>
                </a:solidFill>
                <a:latin typeface="Georgia"/>
                <a:cs typeface="Georgia"/>
              </a:rPr>
              <a:t> 231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057400"/>
            <a:ext cx="320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Lucida Sans" charset="0"/>
              </a:rPr>
              <a:t>CO(1-0) @115.2712 GHz</a:t>
            </a:r>
            <a:endParaRPr lang="fr-FR" sz="1600" dirty="0">
              <a:latin typeface="Lucida Sans" charset="0"/>
            </a:endParaRPr>
          </a:p>
          <a:p>
            <a:r>
              <a:rPr lang="fr-FR" sz="1600" dirty="0" err="1">
                <a:latin typeface="Lucida Sans" charset="0"/>
              </a:rPr>
              <a:t>Narrow</a:t>
            </a:r>
            <a:r>
              <a:rPr lang="fr-FR" sz="1600" dirty="0">
                <a:latin typeface="Lucida Sans" charset="0"/>
              </a:rPr>
              <a:t>  component +</a:t>
            </a:r>
          </a:p>
          <a:p>
            <a:r>
              <a:rPr lang="fr-FR" sz="1600" dirty="0" err="1">
                <a:latin typeface="Lucida Sans" charset="0"/>
              </a:rPr>
              <a:t>low</a:t>
            </a:r>
            <a:r>
              <a:rPr lang="fr-FR" sz="1600" dirty="0">
                <a:latin typeface="Lucida Sans" charset="0"/>
              </a:rPr>
              <a:t> surface </a:t>
            </a:r>
            <a:r>
              <a:rPr lang="fr-FR" sz="1600" dirty="0" err="1">
                <a:latin typeface="Lucida Sans" charset="0"/>
              </a:rPr>
              <a:t>brightness</a:t>
            </a:r>
            <a:r>
              <a:rPr lang="fr-FR" sz="1600" dirty="0">
                <a:latin typeface="Lucida Sans" charset="0"/>
              </a:rPr>
              <a:t> </a:t>
            </a:r>
            <a:r>
              <a:rPr lang="fr-FR" sz="1600" dirty="0" err="1">
                <a:latin typeface="Lucida Sans" charset="0"/>
              </a:rPr>
              <a:t>broad</a:t>
            </a:r>
            <a:r>
              <a:rPr lang="fr-FR" sz="1600" dirty="0">
                <a:latin typeface="Lucida Sans" charset="0"/>
              </a:rPr>
              <a:t> component </a:t>
            </a:r>
            <a:r>
              <a:rPr lang="fr-FR" sz="1600" dirty="0" err="1">
                <a:latin typeface="Lucida Sans" charset="0"/>
              </a:rPr>
              <a:t>with</a:t>
            </a:r>
            <a:r>
              <a:rPr lang="fr-FR" sz="1600" dirty="0">
                <a:latin typeface="Lucida Sans" charset="0"/>
              </a:rPr>
              <a:t> </a:t>
            </a:r>
            <a:r>
              <a:rPr lang="fr-FR" sz="1600" dirty="0" err="1">
                <a:latin typeface="Lucida Sans" charset="0"/>
              </a:rPr>
              <a:t>wings</a:t>
            </a:r>
            <a:r>
              <a:rPr lang="fr-FR" sz="1600" dirty="0">
                <a:latin typeface="Lucida Sans" charset="0"/>
              </a:rPr>
              <a:t> </a:t>
            </a:r>
            <a:r>
              <a:rPr lang="fr-FR" sz="1600" dirty="0" err="1">
                <a:latin typeface="Lucida Sans" charset="0"/>
              </a:rPr>
              <a:t>extending</a:t>
            </a:r>
            <a:r>
              <a:rPr lang="fr-FR" sz="1600" dirty="0">
                <a:latin typeface="Lucida Sans" charset="0"/>
              </a:rPr>
              <a:t> out to </a:t>
            </a:r>
            <a:r>
              <a:rPr lang="fr-FR" sz="1600" b="1" dirty="0">
                <a:solidFill>
                  <a:srgbClr val="FF0000"/>
                </a:solidFill>
                <a:latin typeface="Lucida Sans" charset="0"/>
              </a:rPr>
              <a:t>+-800 km/s</a:t>
            </a:r>
            <a:endParaRPr lang="fr-FR" sz="1600" dirty="0">
              <a:solidFill>
                <a:srgbClr val="FF0000"/>
              </a:solidFill>
              <a:latin typeface="Lucida Sans" charset="0"/>
            </a:endParaRPr>
          </a:p>
          <a:p>
            <a:r>
              <a:rPr lang="fr-FR" sz="1600" dirty="0">
                <a:latin typeface="Lucida Sans" charset="0"/>
              </a:rPr>
              <a:t>(FWZI = 1500 km/s).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038600"/>
            <a:ext cx="3657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dirty="0" err="1">
                <a:latin typeface="Lucida Sans" charset="0"/>
              </a:rPr>
              <a:t>Wings</a:t>
            </a:r>
            <a:r>
              <a:rPr lang="fr-FR" sz="1600" dirty="0">
                <a:latin typeface="Lucida Sans" charset="0"/>
              </a:rPr>
              <a:t> are </a:t>
            </a:r>
            <a:r>
              <a:rPr lang="fr-FR" sz="1600" dirty="0" err="1">
                <a:latin typeface="Lucida Sans" charset="0"/>
              </a:rPr>
              <a:t>spatially</a:t>
            </a:r>
            <a:r>
              <a:rPr lang="fr-FR" sz="1600" dirty="0">
                <a:latin typeface="Lucida Sans" charset="0"/>
              </a:rPr>
              <a:t> </a:t>
            </a:r>
            <a:r>
              <a:rPr lang="fr-FR" sz="1600" dirty="0" err="1">
                <a:latin typeface="Lucida Sans" charset="0"/>
              </a:rPr>
              <a:t>resolved</a:t>
            </a:r>
            <a:r>
              <a:rPr lang="fr-FR" sz="1600" dirty="0">
                <a:latin typeface="Lucida Sans" charset="0"/>
              </a:rPr>
              <a:t> and </a:t>
            </a:r>
            <a:r>
              <a:rPr lang="fr-FR" sz="1600" dirty="0" err="1">
                <a:latin typeface="Lucida Sans" charset="0"/>
              </a:rPr>
              <a:t>extended</a:t>
            </a:r>
            <a:r>
              <a:rPr lang="fr-FR" sz="1600" dirty="0">
                <a:latin typeface="Lucida Sans" charset="0"/>
              </a:rPr>
              <a:t> on </a:t>
            </a:r>
            <a:r>
              <a:rPr lang="fr-FR" sz="1600" b="1" dirty="0">
                <a:solidFill>
                  <a:srgbClr val="FF1C17"/>
                </a:solidFill>
                <a:latin typeface="Lucida Sans" charset="0"/>
              </a:rPr>
              <a:t>1.2 </a:t>
            </a:r>
            <a:r>
              <a:rPr lang="fr-FR" sz="1600" b="1" dirty="0" err="1">
                <a:solidFill>
                  <a:srgbClr val="FF1C17"/>
                </a:solidFill>
                <a:latin typeface="Lucida Sans" charset="0"/>
              </a:rPr>
              <a:t>kpc</a:t>
            </a:r>
            <a:r>
              <a:rPr lang="fr-FR" sz="1600" b="1" dirty="0">
                <a:solidFill>
                  <a:srgbClr val="FF1C17"/>
                </a:solidFill>
                <a:latin typeface="Lucida Sans" charset="0"/>
              </a:rPr>
              <a:t> </a:t>
            </a:r>
            <a:r>
              <a:rPr lang="fr-FR" sz="1600" b="1" dirty="0" err="1">
                <a:solidFill>
                  <a:srgbClr val="FF1C17"/>
                </a:solidFill>
                <a:latin typeface="Lucida Sans" charset="0"/>
              </a:rPr>
              <a:t>scales</a:t>
            </a:r>
            <a:r>
              <a:rPr lang="fr-FR" sz="1600" b="1" dirty="0">
                <a:solidFill>
                  <a:srgbClr val="FF1C17"/>
                </a:solidFill>
                <a:latin typeface="Lucida Sans" charset="0"/>
              </a:rPr>
              <a:t>.</a:t>
            </a:r>
            <a:endParaRPr lang="fr-FR" sz="1600" dirty="0">
              <a:latin typeface="Lucida Sans" charset="0"/>
            </a:endParaRPr>
          </a:p>
          <a:p>
            <a:r>
              <a:rPr lang="fr-FR" dirty="0"/>
              <a:t>                    </a:t>
            </a:r>
          </a:p>
        </p:txBody>
      </p:sp>
      <p:pic>
        <p:nvPicPr>
          <p:cNvPr id="3079" name="Picture 7" descr="spettro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30313"/>
            <a:ext cx="5867400" cy="2808287"/>
          </a:xfrm>
          <a:prstGeom prst="rect">
            <a:avLst/>
          </a:prstGeom>
          <a:noFill/>
        </p:spPr>
      </p:pic>
      <p:pic>
        <p:nvPicPr>
          <p:cNvPr id="3081" name="Picture 9" descr="brwing_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3288"/>
            <a:ext cx="3505200" cy="1763712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5181600"/>
            <a:ext cx="153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chemeClr val="tx1"/>
                </a:solidFill>
              </a:rPr>
              <a:t>Map of Blue wing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828800" y="5181600"/>
            <a:ext cx="149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chemeClr val="tx1"/>
                </a:solidFill>
              </a:rPr>
              <a:t>Map of Red wing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532188" y="4114800"/>
            <a:ext cx="225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u="sng" dirty="0">
                <a:solidFill>
                  <a:srgbClr val="FF1C17"/>
                </a:solidFill>
                <a:latin typeface="Lucida Sans" charset="0"/>
              </a:rPr>
              <a:t>OUTFLOW RATE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791200" y="4130675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Lucida Sans" charset="0"/>
              </a:rPr>
              <a:t>dM(H</a:t>
            </a:r>
            <a:r>
              <a:rPr lang="fr-FR" baseline="-25000">
                <a:latin typeface="Lucida Sans" charset="0"/>
              </a:rPr>
              <a:t>2</a:t>
            </a:r>
            <a:r>
              <a:rPr lang="fr-FR">
                <a:latin typeface="Lucida Sans" charset="0"/>
              </a:rPr>
              <a:t>)/dt = 700 M </a:t>
            </a:r>
            <a:r>
              <a:rPr lang="fr-FR" baseline="-25000">
                <a:latin typeface="Lucida Sans" charset="0"/>
              </a:rPr>
              <a:t>⊙ </a:t>
            </a:r>
            <a:r>
              <a:rPr lang="fr-FR">
                <a:latin typeface="Lucida Sans" charset="0"/>
              </a:rPr>
              <a:t>/yr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657600" y="4587875"/>
            <a:ext cx="5370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latin typeface="Lucida Sans" charset="0"/>
              </a:rPr>
              <a:t>                                         SFR ~ 200M</a:t>
            </a:r>
            <a:r>
              <a:rPr lang="fr-FR" sz="1800" baseline="-25000" dirty="0">
                <a:latin typeface="Lucida Sans" charset="0"/>
              </a:rPr>
              <a:t>⊙ </a:t>
            </a:r>
            <a:r>
              <a:rPr lang="fr-FR" sz="1800" dirty="0">
                <a:latin typeface="Lucida Sans" charset="0"/>
              </a:rPr>
              <a:t>/</a:t>
            </a:r>
            <a:r>
              <a:rPr lang="fr-FR" sz="1800" dirty="0" err="1">
                <a:latin typeface="Lucida Sans" charset="0"/>
              </a:rPr>
              <a:t>yr</a:t>
            </a:r>
            <a:endParaRPr lang="fr-FR" sz="1800" dirty="0">
              <a:latin typeface="Lucida Sans" charset="0"/>
            </a:endParaRPr>
          </a:p>
          <a:p>
            <a:endParaRPr lang="fr-FR" sz="1500" dirty="0">
              <a:latin typeface="Lucida Sans" charset="0"/>
            </a:endParaRPr>
          </a:p>
          <a:p>
            <a:r>
              <a:rPr lang="fr-FR" sz="1500" dirty="0" err="1">
                <a:latin typeface="Lucida Sans" charset="0"/>
              </a:rPr>
              <a:t>Kinetic</a:t>
            </a:r>
            <a:r>
              <a:rPr lang="fr-FR" sz="1500" dirty="0">
                <a:latin typeface="Lucida Sans" charset="0"/>
              </a:rPr>
              <a:t> </a:t>
            </a:r>
            <a:r>
              <a:rPr lang="fr-FR" sz="1500" dirty="0" err="1">
                <a:latin typeface="Lucida Sans" charset="0"/>
              </a:rPr>
              <a:t>energy</a:t>
            </a:r>
            <a:r>
              <a:rPr lang="fr-FR" sz="1500" dirty="0">
                <a:latin typeface="Lucida Sans" charset="0"/>
              </a:rPr>
              <a:t> of </a:t>
            </a:r>
            <a:r>
              <a:rPr lang="fr-FR" sz="1500" dirty="0" err="1">
                <a:latin typeface="Lucida Sans" charset="0"/>
              </a:rPr>
              <a:t>outflowing</a:t>
            </a:r>
            <a:r>
              <a:rPr lang="fr-FR" sz="1500" dirty="0">
                <a:latin typeface="Lucida Sans" charset="0"/>
              </a:rPr>
              <a:t> </a:t>
            </a:r>
            <a:r>
              <a:rPr lang="fr-FR" sz="1500" dirty="0" err="1">
                <a:latin typeface="Lucida Sans" charset="0"/>
              </a:rPr>
              <a:t>gas</a:t>
            </a:r>
            <a:r>
              <a:rPr lang="fr-FR" sz="1500" dirty="0">
                <a:latin typeface="Lucida Sans" charset="0"/>
              </a:rPr>
              <a:t>:   </a:t>
            </a:r>
            <a:r>
              <a:rPr lang="fr-FR" sz="1500" b="1" dirty="0">
                <a:latin typeface="Lucida Sans" charset="0"/>
              </a:rPr>
              <a:t>E =1.2 10</a:t>
            </a:r>
            <a:r>
              <a:rPr lang="fr-FR" sz="1500" b="1" baseline="30000" dirty="0">
                <a:latin typeface="Lucida Sans" charset="0"/>
              </a:rPr>
              <a:t>44</a:t>
            </a:r>
            <a:r>
              <a:rPr lang="fr-FR" sz="1500" b="1" dirty="0">
                <a:latin typeface="Lucida Sans" charset="0"/>
              </a:rPr>
              <a:t> erg/s  = </a:t>
            </a:r>
          </a:p>
          <a:p>
            <a:r>
              <a:rPr lang="fr-FR" sz="1500" b="1" dirty="0">
                <a:solidFill>
                  <a:srgbClr val="FF1C17"/>
                </a:solidFill>
                <a:latin typeface="Lucida Sans" charset="0"/>
              </a:rPr>
              <a:t>                                          ~1%</a:t>
            </a:r>
            <a:r>
              <a:rPr lang="fr-FR" sz="1500" b="1" dirty="0">
                <a:latin typeface="Lucida Sans" charset="0"/>
              </a:rPr>
              <a:t> </a:t>
            </a:r>
            <a:r>
              <a:rPr lang="fr-FR" sz="1500" b="1" dirty="0" err="1">
                <a:latin typeface="Lucida Sans" charset="0"/>
              </a:rPr>
              <a:t>L</a:t>
            </a:r>
            <a:r>
              <a:rPr lang="fr-FR" sz="1500" b="1" baseline="-25000" dirty="0" err="1">
                <a:latin typeface="Lucida Sans" charset="0"/>
              </a:rPr>
              <a:t>Bol</a:t>
            </a:r>
            <a:r>
              <a:rPr lang="fr-FR" sz="1500" b="1" baseline="-25000" dirty="0">
                <a:latin typeface="Lucida Sans" charset="0"/>
              </a:rPr>
              <a:t> </a:t>
            </a:r>
            <a:r>
              <a:rPr lang="fr-FR" sz="1500" b="1" dirty="0">
                <a:latin typeface="Lucida Sans" charset="0"/>
              </a:rPr>
              <a:t>(2 10</a:t>
            </a:r>
            <a:r>
              <a:rPr lang="fr-FR" sz="1500" b="1" baseline="30000" dirty="0">
                <a:latin typeface="Lucida Sans" charset="0"/>
              </a:rPr>
              <a:t>46</a:t>
            </a:r>
            <a:r>
              <a:rPr lang="fr-FR" sz="1500" b="1" dirty="0">
                <a:latin typeface="Lucida Sans" charset="0"/>
              </a:rPr>
              <a:t> erg/s)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886200" y="5807075"/>
            <a:ext cx="478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500" b="1" dirty="0" err="1">
                <a:latin typeface="Lucida Sans" charset="0"/>
              </a:rPr>
              <a:t>expected</a:t>
            </a:r>
            <a:r>
              <a:rPr lang="fr-FR" sz="1500" b="1" dirty="0">
                <a:latin typeface="Lucida Sans" charset="0"/>
              </a:rPr>
              <a:t> for AGN radiation </a:t>
            </a:r>
            <a:r>
              <a:rPr lang="fr-FR" sz="1500" b="1" dirty="0" err="1">
                <a:latin typeface="Lucida Sans" charset="0"/>
              </a:rPr>
              <a:t>driven</a:t>
            </a:r>
            <a:r>
              <a:rPr lang="fr-FR" sz="1500" b="1" dirty="0">
                <a:latin typeface="Lucida Sans" charset="0"/>
              </a:rPr>
              <a:t> </a:t>
            </a:r>
            <a:r>
              <a:rPr lang="fr-FR" sz="1500" b="1" dirty="0" err="1">
                <a:latin typeface="Lucida Sans" charset="0"/>
              </a:rPr>
              <a:t>shock-wave</a:t>
            </a:r>
            <a:r>
              <a:rPr lang="fr-FR" sz="1500" b="1" dirty="0">
                <a:latin typeface="Lucida Sans" charset="0"/>
              </a:rPr>
              <a:t> </a:t>
            </a:r>
          </a:p>
          <a:p>
            <a:r>
              <a:rPr lang="fr-FR" sz="1500" b="1" dirty="0" err="1">
                <a:latin typeface="Lucida Sans" charset="0"/>
              </a:rPr>
              <a:t>expanding</a:t>
            </a:r>
            <a:r>
              <a:rPr lang="fr-FR" sz="1500" b="1" dirty="0">
                <a:latin typeface="Lucida Sans" charset="0"/>
              </a:rPr>
              <a:t> in the ISM</a:t>
            </a:r>
            <a:r>
              <a:rPr lang="fr-FR" sz="1500" b="1" dirty="0">
                <a:solidFill>
                  <a:srgbClr val="FFFA41"/>
                </a:solidFill>
                <a:latin typeface="Lucida Sans" charset="0"/>
              </a:rPr>
              <a:t> </a:t>
            </a:r>
            <a:r>
              <a:rPr lang="fr-FR" sz="1100" b="1" dirty="0">
                <a:solidFill>
                  <a:srgbClr val="FF7E1C"/>
                </a:solidFill>
                <a:latin typeface="Lucida Sans" charset="0"/>
              </a:rPr>
              <a:t>(Lapi+05)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733800" y="1371600"/>
            <a:ext cx="93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FF1C17"/>
                </a:solidFill>
                <a:latin typeface="Lucida Sans" charset="0"/>
              </a:rPr>
              <a:t>CO(1-0)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705600" y="1295400"/>
            <a:ext cx="938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FF1C17"/>
                </a:solidFill>
                <a:latin typeface="Lucida Sans" charset="0"/>
              </a:rPr>
              <a:t>CO(1-0)</a:t>
            </a:r>
          </a:p>
          <a:p>
            <a:r>
              <a:rPr lang="fr-FR" sz="1600">
                <a:solidFill>
                  <a:srgbClr val="FF1C17"/>
                </a:solidFill>
                <a:latin typeface="Lucida Sans" charset="0"/>
              </a:rPr>
              <a:t>Broad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11430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700" b="1">
                <a:latin typeface="Lucida Sans" charset="0"/>
              </a:rPr>
              <a:t>IRAM-PdBI detection of broad CO(1-0)</a:t>
            </a:r>
            <a:r>
              <a:rPr lang="fr-FR" sz="1700" b="1">
                <a:solidFill>
                  <a:srgbClr val="0FFF0E"/>
                </a:solidFill>
                <a:latin typeface="Lucida Sans" charset="0"/>
              </a:rPr>
              <a:t> 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029200" y="762000"/>
            <a:ext cx="2630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FF7E1C"/>
                </a:solidFill>
                <a:latin typeface="Lucida Sans" charset="0"/>
              </a:rPr>
              <a:t>(</a:t>
            </a:r>
            <a:r>
              <a:rPr lang="fr-FR" b="1" dirty="0" err="1">
                <a:solidFill>
                  <a:srgbClr val="FF7E1C"/>
                </a:solidFill>
                <a:latin typeface="Lucida Sans" charset="0"/>
              </a:rPr>
              <a:t>Feruglio</a:t>
            </a:r>
            <a:r>
              <a:rPr lang="fr-FR" b="1" dirty="0">
                <a:solidFill>
                  <a:srgbClr val="FF7E1C"/>
                </a:solidFill>
                <a:latin typeface="Lucida Sans" charset="0"/>
              </a:rPr>
              <a:t> et al. 2010)</a:t>
            </a:r>
          </a:p>
        </p:txBody>
      </p:sp>
    </p:spTree>
  </p:cSld>
  <p:clrMapOvr>
    <a:masterClrMapping/>
  </p:clrMapOvr>
  <p:transition advTm="13112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QSO feedback and galaxy bimodality</a:t>
            </a:r>
            <a:endParaRPr lang="en-US" sz="3600" u="sng" dirty="0">
              <a:latin typeface="Georgia"/>
              <a:cs typeface="Georg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025903"/>
            <a:ext cx="6057900" cy="4003297"/>
            <a:chOff x="0" y="1025903"/>
            <a:chExt cx="6057900" cy="40032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25903"/>
              <a:ext cx="6057900" cy="40032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4495800"/>
              <a:ext cx="2070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Cattaneo et al. 2009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38600" y="2133600"/>
            <a:ext cx="5257800" cy="4648200"/>
            <a:chOff x="4038600" y="2133600"/>
            <a:chExt cx="5257800" cy="4648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2133600"/>
              <a:ext cx="5105400" cy="37609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19600" y="5766137"/>
              <a:ext cx="487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Color-magnitude evolution of merging galaxies </a:t>
              </a:r>
              <a:r>
                <a:rPr lang="en-US" sz="2000" b="1" dirty="0" smtClean="0"/>
                <a:t>with QSO feedback </a:t>
              </a:r>
            </a:p>
            <a:p>
              <a:pPr algn="ctr"/>
              <a:r>
                <a:rPr lang="en-US" sz="2000" dirty="0" smtClean="0"/>
                <a:t>(Springel et al. 2005)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pkinsMer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839200" cy="586276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6200"/>
            <a:ext cx="905827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38200" indent="-838200"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200" u="sng" dirty="0" smtClean="0">
                <a:solidFill>
                  <a:srgbClr val="184F62"/>
                </a:solidFill>
                <a:latin typeface="Georgia"/>
                <a:cs typeface="Georgia"/>
              </a:rPr>
              <a:t>Is AGN activity triggered by galaxy-galaxy mergers?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400800"/>
            <a:ext cx="24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Hopkins et al. (2006+)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ic1101a-580x4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5940056" cy="440383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6200"/>
            <a:ext cx="905827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38200" indent="-838200"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200" u="sng" dirty="0" smtClean="0">
                <a:solidFill>
                  <a:srgbClr val="184F62"/>
                </a:solidFill>
                <a:latin typeface="Georgia"/>
                <a:cs typeface="Georgia"/>
              </a:rPr>
              <a:t>Is AGN activity triggered by galaxy-galaxy mergers?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51635"/>
            <a:ext cx="221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Cisternas</a:t>
            </a:r>
            <a:r>
              <a:rPr lang="en-US" dirty="0" smtClean="0">
                <a:solidFill>
                  <a:schemeClr val="bg1"/>
                </a:solidFill>
              </a:rPr>
              <a:t> et al. (2011)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420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Probably not. (at </a:t>
            </a:r>
            <a:r>
              <a:rPr lang="en-US" sz="3600" dirty="0" err="1" smtClean="0"/>
              <a:t>z</a:t>
            </a:r>
            <a:r>
              <a:rPr lang="en-US" sz="3600" dirty="0" smtClean="0"/>
              <a:t>&lt;1)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59" y="1219200"/>
            <a:ext cx="5546841" cy="379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observed HST morphologies of AGN hosts are indistinguishable from those of a “inactive” galaxies sample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Monday: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Observational evidence of Supermassive Black Holes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 AGN surveys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Tuesday: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The evolution of SMBH mass function and spin distributions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The first black holes</a:t>
            </a:r>
          </a:p>
          <a:p>
            <a:r>
              <a:rPr lang="en-US" b="1" dirty="0" smtClean="0"/>
              <a:t>Thursday: </a:t>
            </a:r>
          </a:p>
          <a:p>
            <a:pPr lvl="1"/>
            <a:r>
              <a:rPr lang="en-US" dirty="0" smtClean="0"/>
              <a:t>Accretion in a cosmological context: AGN feedback models</a:t>
            </a:r>
          </a:p>
          <a:p>
            <a:pPr lvl="1"/>
            <a:r>
              <a:rPr lang="en-US" dirty="0" smtClean="0"/>
              <a:t>The fundamental plane of active black holes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Friday: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AGN-galaxy co-evolution: theoretical issues and observational evidences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Shedding light onto AGN/galaxy evolution issues with next-generation   of multi-wavelength facilities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Caveat: </a:t>
            </a:r>
            <a:r>
              <a:rPr lang="en-US" sz="3600" u="sng" dirty="0" err="1" smtClean="0">
                <a:latin typeface="Georgia"/>
                <a:cs typeface="Georgia"/>
              </a:rPr>
              <a:t>Jahnke</a:t>
            </a:r>
            <a:r>
              <a:rPr lang="en-US" sz="3600" u="sng" dirty="0" smtClean="0">
                <a:latin typeface="Georgia"/>
                <a:cs typeface="Georgia"/>
              </a:rPr>
              <a:t> and </a:t>
            </a:r>
            <a:r>
              <a:rPr lang="en-US" sz="3600" u="sng" dirty="0" err="1" smtClean="0">
                <a:latin typeface="Georgia"/>
                <a:cs typeface="Georgia"/>
              </a:rPr>
              <a:t>Maccio</a:t>
            </a:r>
            <a:r>
              <a:rPr lang="en-US" sz="3600" u="sng" dirty="0" smtClean="0">
                <a:latin typeface="Georgia"/>
                <a:cs typeface="Georgia"/>
              </a:rPr>
              <a:t>’ 2011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406839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Caveat: </a:t>
            </a:r>
            <a:r>
              <a:rPr lang="en-US" sz="3600" u="sng" dirty="0" err="1" smtClean="0">
                <a:latin typeface="Georgia"/>
                <a:cs typeface="Georgia"/>
              </a:rPr>
              <a:t>Jahnke</a:t>
            </a:r>
            <a:r>
              <a:rPr lang="en-US" sz="3600" u="sng" dirty="0" smtClean="0">
                <a:latin typeface="Georgia"/>
                <a:cs typeface="Georgia"/>
              </a:rPr>
              <a:t> and </a:t>
            </a:r>
            <a:r>
              <a:rPr lang="en-US" sz="3600" u="sng" dirty="0" err="1" smtClean="0">
                <a:latin typeface="Georgia"/>
                <a:cs typeface="Georgia"/>
              </a:rPr>
              <a:t>Maccio</a:t>
            </a:r>
            <a:r>
              <a:rPr lang="en-US" sz="3600" u="sng" dirty="0" smtClean="0">
                <a:latin typeface="Georgia"/>
                <a:cs typeface="Georgia"/>
              </a:rPr>
              <a:t>’ 2011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8786"/>
            <a:ext cx="8229600" cy="14144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-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galaxy</a:t>
            </a:r>
            <a:r>
              <a:rPr lang="en-US" sz="2400" dirty="0" smtClean="0"/>
              <a:t> relation arise from the stochastic nature of the merging process, provided that there are enough mergers after the major mass build-up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588"/>
            <a:ext cx="9144000" cy="4227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AGN feedback in clusters and groups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Main problem #1: Galaxy mass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63"/>
            <a:ext cx="3378200" cy="509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05000"/>
            <a:ext cx="7632700" cy="385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818" y="6248400"/>
            <a:ext cx="186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Croton et al.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AGN feedback in clusters and groups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98563"/>
          </a:xfrm>
        </p:spPr>
        <p:txBody>
          <a:bodyPr/>
          <a:lstStyle/>
          <a:p>
            <a:r>
              <a:rPr lang="en-US" dirty="0" smtClean="0"/>
              <a:t>Main problem #1: Galaxy mass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63"/>
            <a:ext cx="3378200" cy="5092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818" y="6248400"/>
            <a:ext cx="186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Croton et al. 2006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65363"/>
            <a:ext cx="58039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3" descr="swa_a478_coma_lum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4914900"/>
          </a:xfr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u="sng" dirty="0">
                <a:solidFill>
                  <a:srgbClr val="FFC000"/>
                </a:solidFill>
                <a:latin typeface="Georgia"/>
                <a:ea typeface="ＭＳ Ｐゴシック" charset="-128"/>
                <a:cs typeface="Georgia"/>
              </a:rPr>
              <a:t>X-ray surface brightness of typical clusters of galaxies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007037"/>
            <a:ext cx="8229600" cy="69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problem #2: The Cooling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 problem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The cooling flow problem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Cooling gas is not observed!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9" y="1752600"/>
            <a:ext cx="8116841" cy="437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172200"/>
            <a:ext cx="9029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High-res. X-ray spectrum of a cooling core cluster (Peterson et al. 2001)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u="sng" dirty="0" smtClean="0">
                <a:solidFill>
                  <a:schemeClr val="tx2"/>
                </a:solidFill>
                <a:latin typeface="Georgia" charset="0"/>
              </a:rPr>
              <a:t>Low-luminosity AGN: </a:t>
            </a:r>
            <a:r>
              <a:rPr lang="en-GB" sz="3200" u="sng" dirty="0">
                <a:solidFill>
                  <a:schemeClr val="tx2"/>
                </a:solidFill>
                <a:latin typeface="Georgia" charset="0"/>
              </a:rPr>
              <a:t>jet-disc connection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69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485" y="914400"/>
            <a:ext cx="459251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099789" y="6400801"/>
            <a:ext cx="2001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FFE687"/>
                </a:solidFill>
                <a:latin typeface="Georgia" charset="0"/>
              </a:rPr>
              <a:t>Fabian, Forman</a:t>
            </a:r>
            <a:r>
              <a:rPr lang="en-GB" sz="2000">
                <a:latin typeface="Georgi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3200" u="sng" dirty="0">
                <a:solidFill>
                  <a:schemeClr val="tx2"/>
                </a:solidFill>
                <a:latin typeface="Georgia"/>
                <a:cs typeface="Georgia"/>
              </a:rPr>
              <a:t>LL radio AGN: ubiquitous in cluster/group cores</a:t>
            </a:r>
            <a:endParaRPr lang="en-GB" sz="44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173062" name="Picture 6" descr="new2first9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72000" cy="4276725"/>
          </a:xfrm>
          <a:prstGeom prst="rect">
            <a:avLst/>
          </a:prstGeom>
          <a:noFill/>
        </p:spPr>
      </p:pic>
      <p:pic>
        <p:nvPicPr>
          <p:cNvPr id="173063" name="Picture 7" descr="new2second9_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572000" cy="4275138"/>
          </a:xfrm>
          <a:prstGeom prst="rect">
            <a:avLst/>
          </a:prstGeom>
          <a:noFill/>
        </p:spPr>
      </p:pic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68325" y="5448300"/>
            <a:ext cx="7966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chemeClr val="tx1"/>
                </a:solidFill>
              </a:rPr>
              <a:t>A complete, X-ray selected sample of nearby, massive elliptical galaxies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52400" y="6096000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000">
                <a:solidFill>
                  <a:srgbClr val="A71EFF"/>
                </a:solidFill>
              </a:rPr>
              <a:t>Dunn et al.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1"/>
          <p:cNvSpPr txBox="1">
            <a:spLocks noChangeArrowheads="1"/>
          </p:cNvSpPr>
          <p:nvPr/>
        </p:nvSpPr>
        <p:spPr bwMode="auto">
          <a:xfrm>
            <a:off x="0" y="6457950"/>
            <a:ext cx="595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GB" sz="2000"/>
              <a:t>See also Birzan+04, Rafferty+06+08, Dunn+F07 </a:t>
            </a: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2287588" y="6072188"/>
            <a:ext cx="6856412" cy="3333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Cooling time (Gyr)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6607175" cy="509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485187" cy="1147763"/>
          </a:xfrm>
        </p:spPr>
        <p:txBody>
          <a:bodyPr lIns="0" tIns="0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u="sng" dirty="0">
                <a:solidFill>
                  <a:srgbClr val="1F497D"/>
                </a:solidFill>
                <a:latin typeface="Georgia"/>
                <a:ea typeface="ＭＳ Ｐゴシック" charset="-128"/>
                <a:cs typeface="Georgia"/>
              </a:rPr>
              <a:t>Duty cycle is ~100%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071688" y="1143000"/>
            <a:ext cx="24892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Dunn &amp; Fabian (2006)</a:t>
            </a:r>
          </a:p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Brightest 55 clusters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724525" y="1341438"/>
            <a:ext cx="22098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No bubbles or radio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724525" y="1773238"/>
            <a:ext cx="1609725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Central radio source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724525" y="2133600"/>
            <a:ext cx="158115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Clear bubbles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468313" y="2565400"/>
            <a:ext cx="992187" cy="19272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endParaRPr lang="en-GB" sz="1600">
              <a:solidFill>
                <a:srgbClr val="000000"/>
              </a:solidFill>
              <a:latin typeface="Verdana" charset="0"/>
            </a:endParaRPr>
          </a:p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endParaRPr lang="en-GB" sz="1600">
              <a:solidFill>
                <a:srgbClr val="000000"/>
              </a:solidFill>
              <a:latin typeface="Verdana" charset="0"/>
            </a:endParaRPr>
          </a:p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Number</a:t>
            </a:r>
          </a:p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of</a:t>
            </a:r>
          </a:p>
          <a:p>
            <a:pPr defTabSz="407988"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1600">
                <a:solidFill>
                  <a:srgbClr val="000000"/>
                </a:solidFill>
                <a:latin typeface="Verdana" charset="0"/>
              </a:rPr>
              <a:t>clusters</a:t>
            </a:r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4284663" y="2708275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20491" name="Rectangle 2"/>
          <p:cNvSpPr>
            <a:spLocks noChangeArrowheads="1"/>
          </p:cNvSpPr>
          <p:nvPr/>
        </p:nvSpPr>
        <p:spPr bwMode="auto">
          <a:xfrm>
            <a:off x="2124075" y="1989138"/>
            <a:ext cx="360363" cy="338137"/>
          </a:xfrm>
          <a:prstGeom prst="rect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Georgia"/>
                <a:ea typeface="ＭＳ Ｐゴシック" charset="-128"/>
                <a:cs typeface="Georgia"/>
              </a:rPr>
              <a:t>Issues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Total Energy not an issue.</a:t>
            </a:r>
          </a:p>
          <a:p>
            <a:r>
              <a:rPr lang="en-GB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How does energy get distributed?</a:t>
            </a:r>
          </a:p>
          <a:p>
            <a:r>
              <a:rPr lang="en-GB" dirty="0">
                <a:ea typeface="ＭＳ Ｐゴシック" charset="-128"/>
                <a:cs typeface="ＭＳ Ｐゴシック" charset="-128"/>
              </a:rPr>
              <a:t>How close is the heating/cooling balance?</a:t>
            </a:r>
            <a:r>
              <a:rPr lang="en-GB" dirty="0" smtClean="0">
                <a:ea typeface="ＭＳ Ｐゴシック" charset="-128"/>
                <a:cs typeface="ＭＳ Ｐゴシック" charset="-128"/>
              </a:rPr>
              <a:t> </a:t>
            </a:r>
            <a:endParaRPr lang="en-GB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GB" dirty="0">
                <a:ea typeface="ＭＳ Ｐゴシック" charset="-128"/>
                <a:cs typeface="ＭＳ Ｐゴシック" charset="-128"/>
              </a:rPr>
              <a:t>Observations suggest better than 10% for many </a:t>
            </a:r>
            <a:r>
              <a:rPr lang="en-GB" dirty="0" err="1">
                <a:ea typeface="ＭＳ Ｐゴシック" charset="-128"/>
                <a:cs typeface="ＭＳ Ｐゴシック" charset="-128"/>
              </a:rPr>
              <a:t>Gyr</a:t>
            </a:r>
            <a:r>
              <a:rPr lang="en-GB" dirty="0">
                <a:ea typeface="ＭＳ Ｐゴシック" charset="-128"/>
                <a:cs typeface="ＭＳ Ｐゴシック" charset="-128"/>
              </a:rPr>
              <a:t> in some objects.</a:t>
            </a:r>
          </a:p>
          <a:p>
            <a:r>
              <a:rPr lang="en-GB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HOW DOES THE AGN DO THIS?</a:t>
            </a:r>
          </a:p>
          <a:p>
            <a:r>
              <a:rPr lang="en-GB" dirty="0">
                <a:ea typeface="ＭＳ Ｐゴシック" charset="-128"/>
                <a:cs typeface="ＭＳ Ｐゴシック" charset="-128"/>
              </a:rPr>
              <a:t>Moreover, (how) is coolest X-ray gas</a:t>
            </a:r>
          </a:p>
          <a:p>
            <a:pPr>
              <a:buFontTx/>
              <a:buNone/>
            </a:pPr>
            <a:r>
              <a:rPr lang="en-GB" dirty="0">
                <a:ea typeface="ＭＳ Ｐゴシック" charset="-128"/>
                <a:cs typeface="ＭＳ Ｐゴシック" charset="-128"/>
              </a:rPr>
              <a:t>   (</a:t>
            </a:r>
            <a:r>
              <a:rPr lang="en-GB" dirty="0" err="1">
                <a:ea typeface="ＭＳ Ｐゴシック" charset="-128"/>
                <a:cs typeface="ＭＳ Ｐゴシック" charset="-128"/>
              </a:rPr>
              <a:t>ie</a:t>
            </a:r>
            <a:r>
              <a:rPr lang="en-GB" dirty="0">
                <a:ea typeface="ＭＳ Ｐゴシック" charset="-128"/>
                <a:cs typeface="ＭＳ Ｐゴシック" charset="-128"/>
              </a:rPr>
              <a:t> T&lt;5.10</a:t>
            </a:r>
            <a:r>
              <a:rPr lang="en-GB" baseline="30000" dirty="0">
                <a:ea typeface="ＭＳ Ｐゴシック" charset="-128"/>
                <a:cs typeface="ＭＳ Ｐゴシック" charset="-128"/>
              </a:rPr>
              <a:t>6</a:t>
            </a:r>
            <a:r>
              <a:rPr lang="en-GB" dirty="0">
                <a:ea typeface="ＭＳ Ｐゴシック" charset="-128"/>
                <a:cs typeface="ＭＳ Ｐゴシック" charset="-128"/>
              </a:rPr>
              <a:t>K with radiative cooling time ~10</a:t>
            </a:r>
            <a:r>
              <a:rPr lang="en-GB" baseline="30000" dirty="0">
                <a:ea typeface="ＭＳ Ｐゴシック" charset="-128"/>
                <a:cs typeface="ＭＳ Ｐゴシック" charset="-128"/>
              </a:rPr>
              <a:t>7</a:t>
            </a:r>
            <a:r>
              <a:rPr lang="en-GB" dirty="0">
                <a:ea typeface="ＭＳ Ｐゴシック" charset="-128"/>
                <a:cs typeface="ＭＳ Ｐゴシック" charset="-128"/>
              </a:rPr>
              <a:t>yr) prevented from cooling?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The necessity of AGN feedback for galaxy evolution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the observed close connection between the growth of SMBH and the growth of galaxies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a tight relation between black hole mass and galaxy mass/velocity dispersion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establishing the color-bimodality of galaxies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too massive galaxies from forming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cooling flow problem in clusters of galaxies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A note on the physics of radio jets feedback</a:t>
            </a:r>
            <a:endParaRPr lang="en-US" sz="32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572000" cy="4525963"/>
          </a:xfrm>
          <a:noFill/>
        </p:spPr>
        <p:txBody>
          <a:bodyPr>
            <a:normAutofit/>
          </a:bodyPr>
          <a:lstStyle/>
          <a:p>
            <a:r>
              <a:rPr lang="en-US" sz="3027" dirty="0" smtClean="0"/>
              <a:t>We can distinguish three phases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Supersonic (like a wind-blown bubble, Castor et al. 1975):  </a:t>
            </a:r>
            <a:r>
              <a:rPr lang="en-US" sz="2400" dirty="0" err="1" smtClean="0"/>
              <a:t>R~(P</a:t>
            </a:r>
            <a:r>
              <a:rPr lang="en-US" sz="2400" baseline="-25000" dirty="0" err="1" smtClean="0"/>
              <a:t>jet</a:t>
            </a:r>
            <a:r>
              <a:rPr lang="en-US" sz="2400" dirty="0" smtClean="0"/>
              <a:t> 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/ρ</a:t>
            </a:r>
            <a:r>
              <a:rPr lang="en-US" sz="2400" baseline="-25000" dirty="0" smtClean="0"/>
              <a:t>ICM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Subsonic, pressure confined bubble:                   </a:t>
            </a:r>
            <a:r>
              <a:rPr lang="en-US" sz="2400" dirty="0" err="1" smtClean="0"/>
              <a:t>R~(P</a:t>
            </a:r>
            <a:r>
              <a:rPr lang="en-US" sz="2400" baseline="-25000" dirty="0" err="1" smtClean="0"/>
              <a:t>jet</a:t>
            </a:r>
            <a:r>
              <a:rPr lang="en-US" sz="2400" dirty="0" smtClean="0"/>
              <a:t> t/P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Buoyant detachment of cavity (filled with relativistic particles)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183868"/>
            <a:ext cx="44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Reynolds et al. 2001; Merloni and Heinz 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8808716" y="2057400"/>
            <a:ext cx="41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8778234" y="3352800"/>
            <a:ext cx="3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8839200" y="5029200"/>
            <a:ext cx="3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pic>
        <p:nvPicPr>
          <p:cNvPr id="19" name="Picture 18" descr="reynold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4184613" cy="4847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Estimating the kinetic power of jets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1524000"/>
            <a:ext cx="1134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Georgia"/>
                <a:cs typeface="Georgia"/>
              </a:rPr>
              <a:t>γ</a:t>
            </a:r>
            <a:r>
              <a:rPr lang="en-US" sz="2700" dirty="0" smtClean="0">
                <a:latin typeface="Georgia"/>
                <a:cs typeface="Georgia"/>
              </a:rPr>
              <a:t>=4/3</a:t>
            </a:r>
            <a:endParaRPr lang="en-US" sz="2700" dirty="0">
              <a:latin typeface="Georgia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209800"/>
            <a:ext cx="46482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66800"/>
            <a:ext cx="46863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7227"/>
            <a:ext cx="9144000" cy="1333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7288"/>
            <a:ext cx="6858000" cy="111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reen shot 2011-03-14 at 16.52.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943600" cy="5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018"/>
          </a:xfrm>
        </p:spPr>
        <p:txBody>
          <a:bodyPr>
            <a:normAutofit/>
          </a:bodyPr>
          <a:lstStyle/>
          <a:p>
            <a:r>
              <a:rPr lang="en-US" sz="3600" u="sng" dirty="0" err="1" smtClean="0">
                <a:latin typeface="Georgia"/>
                <a:ea typeface="ＭＳ Ｐゴシック" charset="-128"/>
                <a:cs typeface="Georgia"/>
              </a:rPr>
              <a:t>PdV</a:t>
            </a:r>
            <a:r>
              <a:rPr lang="en-US" sz="3600" u="sng" dirty="0" smtClean="0">
                <a:latin typeface="Georgia"/>
                <a:ea typeface="ＭＳ Ｐゴシック" charset="-128"/>
                <a:cs typeface="Georgia"/>
              </a:rPr>
              <a:t> work vs. cooling luminosity</a:t>
            </a:r>
            <a:endParaRPr lang="en-US" sz="3600" u="sng" dirty="0"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6320135"/>
            <a:ext cx="163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Rafferty+06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943600" y="1431925"/>
            <a:ext cx="32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 Relatively tight balance between heating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and cooling</a:t>
            </a:r>
            <a:endParaRPr lang="en-GB" sz="2400" dirty="0" smtClean="0">
              <a:solidFill>
                <a:schemeClr val="tx1"/>
              </a:solidFill>
              <a:latin typeface="Georgia" charset="0"/>
            </a:endParaRPr>
          </a:p>
          <a:p>
            <a:pPr>
              <a:buFontTx/>
              <a:buChar char="-"/>
            </a:pPr>
            <a:r>
              <a:rPr lang="en-GB" sz="2400" dirty="0">
                <a:latin typeface="Georgia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High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“efficiency” </a:t>
            </a: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of AGN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heating </a:t>
            </a: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might require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(for </a:t>
            </a: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extreme objects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) </a:t>
            </a:r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spin powering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of Jets </a:t>
            </a:r>
          </a:p>
          <a:p>
            <a:r>
              <a:rPr lang="en-GB" sz="2400" dirty="0">
                <a:solidFill>
                  <a:schemeClr val="tx1"/>
                </a:solidFill>
                <a:latin typeface="Georgia" charset="0"/>
              </a:rPr>
              <a:t>(</a:t>
            </a:r>
            <a:r>
              <a:rPr lang="en-GB" sz="2200" dirty="0">
                <a:solidFill>
                  <a:srgbClr val="DA65FF"/>
                </a:solidFill>
                <a:latin typeface="Georgia" charset="0"/>
              </a:rPr>
              <a:t>McNamara et al. 2011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Feedback in groups and ellipticals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5360"/>
            <a:ext cx="8915400" cy="534924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10200" y="2025650"/>
            <a:ext cx="3276600" cy="1200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Georgia" charset="0"/>
              </a:rPr>
              <a:t>Kinetic </a:t>
            </a:r>
            <a:r>
              <a:rPr lang="en-GB" sz="2400" dirty="0">
                <a:solidFill>
                  <a:schemeClr val="tx1"/>
                </a:solidFill>
                <a:latin typeface="Georgia" charset="0"/>
              </a:rPr>
              <a:t>powers lie mostly above the heating=cooling line</a:t>
            </a:r>
            <a:endParaRPr lang="en-GB" sz="2000" dirty="0">
              <a:solidFill>
                <a:schemeClr val="tx1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What is the right proxy for Jet power?</a:t>
            </a:r>
            <a:endParaRPr lang="en-US" sz="32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Measuring </a:t>
            </a:r>
            <a:r>
              <a:rPr lang="en-US" sz="2800" dirty="0" err="1" smtClean="0"/>
              <a:t>PdV</a:t>
            </a:r>
            <a:r>
              <a:rPr lang="en-US" sz="2800" dirty="0" smtClean="0"/>
              <a:t> work done by the jets in carving the bubbles in the Intra-Cluster Medium is very hard (need lots of X-ray photons)</a:t>
            </a:r>
          </a:p>
          <a:p>
            <a:r>
              <a:rPr lang="en-US" sz="2800" dirty="0" smtClean="0"/>
              <a:t>It would be nice to have a cheaper way to estimate kinetic jet powers: can radio luminosity help?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/>
          <a:lstStyle/>
          <a:p>
            <a:pPr algn="l">
              <a:lnSpc>
                <a:spcPct val="100000"/>
              </a:lnSpc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048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886200"/>
            <a:ext cx="6400800" cy="17526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/>
          </a:p>
        </p:txBody>
      </p:sp>
      <p:pic>
        <p:nvPicPr>
          <p:cNvPr id="80486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69" y="261938"/>
            <a:ext cx="8124092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4869" name="Rectangle 1029"/>
          <p:cNvSpPr>
            <a:spLocks noChangeArrowheads="1"/>
          </p:cNvSpPr>
          <p:nvPr/>
        </p:nvSpPr>
        <p:spPr bwMode="auto">
          <a:xfrm>
            <a:off x="492369" y="334963"/>
            <a:ext cx="837027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u="sng" dirty="0">
                <a:solidFill>
                  <a:srgbClr val="0905C9"/>
                </a:solidFill>
                <a:latin typeface="Georgia" charset="0"/>
              </a:rPr>
              <a:t>Extended Radio/</a:t>
            </a:r>
            <a:r>
              <a:rPr lang="en-US" sz="3200" u="sng" dirty="0" err="1">
                <a:solidFill>
                  <a:srgbClr val="0905C9"/>
                </a:solidFill>
                <a:latin typeface="Georgia" charset="0"/>
              </a:rPr>
              <a:t>L</a:t>
            </a:r>
            <a:r>
              <a:rPr lang="en-US" sz="3200" u="sng" baseline="-25000" dirty="0" err="1">
                <a:solidFill>
                  <a:srgbClr val="0905C9"/>
                </a:solidFill>
                <a:latin typeface="Georgia" charset="0"/>
              </a:rPr>
              <a:t>Kin</a:t>
            </a:r>
            <a:r>
              <a:rPr lang="en-US" sz="3200" u="sng" dirty="0">
                <a:solidFill>
                  <a:srgbClr val="0905C9"/>
                </a:solidFill>
                <a:latin typeface="Georgia" charset="0"/>
              </a:rPr>
              <a:t> relation</a:t>
            </a:r>
            <a:endParaRPr lang="en-GB" sz="3200" u="sng" dirty="0">
              <a:solidFill>
                <a:srgbClr val="0905C9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3" y="3821"/>
            <a:ext cx="0" cy="333584"/>
            <a:chOff x="343" y="3821"/>
            <a:chExt cx="0" cy="333584"/>
          </a:xfrm>
        </p:grpSpPr>
        <p:sp>
          <p:nvSpPr>
            <p:cNvPr id="433156" name="Text Box 4"/>
            <p:cNvSpPr txBox="1">
              <a:spLocks noChangeArrowheads="1"/>
            </p:cNvSpPr>
            <p:nvPr/>
          </p:nvSpPr>
          <p:spPr bwMode="auto">
            <a:xfrm>
              <a:off x="343" y="4109"/>
              <a:ext cx="0" cy="33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  <a:tab pos="1376363" algn="l"/>
                  <a:tab pos="2063750" algn="l"/>
                </a:tabLst>
              </a:pPr>
              <a:endParaRPr lang="en-US" sz="23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433157" name="Text Box 5"/>
            <p:cNvSpPr txBox="1">
              <a:spLocks noChangeArrowheads="1"/>
            </p:cNvSpPr>
            <p:nvPr/>
          </p:nvSpPr>
          <p:spPr bwMode="auto">
            <a:xfrm>
              <a:off x="343" y="3821"/>
              <a:ext cx="0" cy="33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  <a:tab pos="1376363" algn="l"/>
                  <a:tab pos="2063750" algn="l"/>
                  <a:tab pos="2751138" algn="l"/>
                </a:tabLst>
              </a:pPr>
              <a:endParaRPr lang="en-US" sz="23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5943600" y="6096000"/>
            <a:ext cx="2552841" cy="33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r>
              <a:rPr lang="en-US" sz="1600" dirty="0">
                <a:solidFill>
                  <a:srgbClr val="DA65FF"/>
                </a:solidFill>
                <a:latin typeface="Georgia" charset="0"/>
              </a:rPr>
              <a:t>Merloni and Heinz (2007)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2346082" y="2428876"/>
            <a:ext cx="175487" cy="4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3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5816112" y="3000375"/>
            <a:ext cx="3432789" cy="7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r>
              <a:rPr lang="en-US" sz="2300">
                <a:solidFill>
                  <a:srgbClr val="FF5C1C"/>
                </a:solidFill>
                <a:latin typeface="Georgia" charset="0"/>
              </a:rPr>
              <a:t>Observed L</a:t>
            </a:r>
            <a:r>
              <a:rPr lang="en-US" sz="2300" baseline="-25000">
                <a:solidFill>
                  <a:srgbClr val="FF5C1C"/>
                </a:solidFill>
                <a:latin typeface="Georgia" charset="0"/>
              </a:rPr>
              <a:t>R</a:t>
            </a:r>
            <a:r>
              <a:rPr lang="en-US" sz="2300">
                <a:solidFill>
                  <a:srgbClr val="FF5C1C"/>
                </a:solidFill>
                <a:latin typeface="Georgia" charset="0"/>
              </a:rPr>
              <a:t> (beaming)</a:t>
            </a:r>
          </a:p>
          <a:p>
            <a:pPr defTabSz="868363"/>
            <a:r>
              <a:rPr lang="en-US" sz="2300">
                <a:solidFill>
                  <a:schemeClr val="accent2"/>
                </a:solidFill>
                <a:latin typeface="Georgia" charset="0"/>
              </a:rPr>
              <a:t>Derived from FP relation</a:t>
            </a:r>
            <a:endParaRPr lang="en-US" sz="23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5805854" y="3949701"/>
            <a:ext cx="3149145" cy="10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r>
              <a:rPr lang="en-US" sz="2100">
                <a:solidFill>
                  <a:schemeClr val="tx1"/>
                </a:solidFill>
                <a:latin typeface="Georgia" charset="0"/>
              </a:rPr>
              <a:t>Monte Carlo simulation:</a:t>
            </a:r>
          </a:p>
          <a:p>
            <a:pPr defTabSz="868363"/>
            <a:r>
              <a:rPr lang="en-US" sz="2100">
                <a:solidFill>
                  <a:schemeClr val="tx1"/>
                </a:solidFill>
                <a:latin typeface="Georgia" charset="0"/>
              </a:rPr>
              <a:t>Statistical estimates of</a:t>
            </a:r>
          </a:p>
          <a:p>
            <a:pPr defTabSz="868363"/>
            <a:r>
              <a:rPr lang="en-US" sz="2100">
                <a:solidFill>
                  <a:schemeClr val="tx1"/>
                </a:solidFill>
                <a:latin typeface="Georgia" charset="0"/>
              </a:rPr>
              <a:t>mean Lorentz Factor</a:t>
            </a:r>
            <a:r>
              <a:rPr lang="en-US" sz="2100">
                <a:solidFill>
                  <a:schemeClr val="tx1"/>
                </a:solidFill>
              </a:rPr>
              <a:t> </a:t>
            </a:r>
            <a:r>
              <a:rPr lang="en-US" sz="2100">
                <a:solidFill>
                  <a:schemeClr val="tx1"/>
                </a:solidFill>
                <a:sym typeface="Symbol" charset="2"/>
              </a:rPr>
              <a:t></a:t>
            </a:r>
            <a:r>
              <a:rPr lang="en-US" sz="2100">
                <a:solidFill>
                  <a:schemeClr val="tx1"/>
                </a:solidFill>
              </a:rPr>
              <a:t>~7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300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1227993" y="1719263"/>
            <a:ext cx="3352876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68363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300">
                <a:solidFill>
                  <a:schemeClr val="accent2"/>
                </a:solidFill>
              </a:rPr>
              <a:t>Log L</a:t>
            </a:r>
            <a:r>
              <a:rPr lang="en-US" sz="2300" baseline="-25000">
                <a:solidFill>
                  <a:schemeClr val="accent2"/>
                </a:solidFill>
              </a:rPr>
              <a:t>kin</a:t>
            </a:r>
            <a:r>
              <a:rPr lang="en-US" sz="2300">
                <a:solidFill>
                  <a:schemeClr val="accent2"/>
                </a:solidFill>
              </a:rPr>
              <a:t>=0.81 Log L</a:t>
            </a:r>
            <a:r>
              <a:rPr lang="en-US" sz="2300" baseline="-25000">
                <a:solidFill>
                  <a:schemeClr val="accent2"/>
                </a:solidFill>
              </a:rPr>
              <a:t>5GHz</a:t>
            </a:r>
            <a:r>
              <a:rPr lang="en-US" sz="2300">
                <a:solidFill>
                  <a:schemeClr val="accent2"/>
                </a:solidFill>
              </a:rPr>
              <a:t> +11.9</a:t>
            </a:r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8198827" y="6067425"/>
            <a:ext cx="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68363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3000" u="sng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3316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6316" y="152401"/>
            <a:ext cx="7804638" cy="8810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905C9"/>
                </a:solidFill>
                <a:latin typeface="Georgia" charset="0"/>
              </a:rPr>
              <a:t>Core Radio/</a:t>
            </a:r>
            <a:r>
              <a:rPr lang="en-US" sz="3600" u="sng" dirty="0" err="1">
                <a:solidFill>
                  <a:srgbClr val="0905C9"/>
                </a:solidFill>
                <a:latin typeface="Georgia" charset="0"/>
              </a:rPr>
              <a:t>L</a:t>
            </a:r>
            <a:r>
              <a:rPr lang="en-US" sz="3600" u="sng" baseline="-25000" dirty="0" err="1">
                <a:solidFill>
                  <a:srgbClr val="0905C9"/>
                </a:solidFill>
                <a:latin typeface="Georgia" charset="0"/>
              </a:rPr>
              <a:t>Kin</a:t>
            </a:r>
            <a:r>
              <a:rPr lang="en-US" sz="3600" u="sng" dirty="0">
                <a:solidFill>
                  <a:srgbClr val="0905C9"/>
                </a:solidFill>
                <a:latin typeface="Georgia" charset="0"/>
              </a:rPr>
              <a:t> relation</a:t>
            </a:r>
            <a:endParaRPr lang="en-US" sz="3600" dirty="0"/>
          </a:p>
        </p:txBody>
      </p:sp>
      <p:pic>
        <p:nvPicPr>
          <p:cNvPr id="433172" name="Picture 20" descr="lcore_l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77" y="914400"/>
            <a:ext cx="5673969" cy="5676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711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h07f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752600"/>
            <a:ext cx="5448760" cy="5029200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3" y="3821"/>
            <a:ext cx="0" cy="333584"/>
            <a:chOff x="343" y="3821"/>
            <a:chExt cx="0" cy="333584"/>
          </a:xfrm>
        </p:grpSpPr>
        <p:sp>
          <p:nvSpPr>
            <p:cNvPr id="901123" name="Text Box 3"/>
            <p:cNvSpPr txBox="1">
              <a:spLocks noChangeArrowheads="1"/>
            </p:cNvSpPr>
            <p:nvPr/>
          </p:nvSpPr>
          <p:spPr bwMode="auto">
            <a:xfrm>
              <a:off x="343" y="4109"/>
              <a:ext cx="0" cy="33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  <a:tab pos="1376363" algn="l"/>
                  <a:tab pos="2063750" algn="l"/>
                </a:tabLst>
              </a:pPr>
              <a:endParaRPr lang="en-US" sz="23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901124" name="Text Box 4"/>
            <p:cNvSpPr txBox="1">
              <a:spLocks noChangeArrowheads="1"/>
            </p:cNvSpPr>
            <p:nvPr/>
          </p:nvSpPr>
          <p:spPr bwMode="auto">
            <a:xfrm>
              <a:off x="343" y="3821"/>
              <a:ext cx="0" cy="33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  <a:tab pos="1376363" algn="l"/>
                  <a:tab pos="2063750" algn="l"/>
                  <a:tab pos="2751138" algn="l"/>
                </a:tabLst>
              </a:pPr>
              <a:endParaRPr lang="en-US" sz="23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2346082" y="2428876"/>
            <a:ext cx="175487" cy="4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3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22031" y="152401"/>
            <a:ext cx="8201758" cy="881063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184F62"/>
                </a:solidFill>
                <a:latin typeface="Georgia" charset="0"/>
              </a:rPr>
              <a:t>How </a:t>
            </a:r>
            <a:r>
              <a:rPr lang="en-US" sz="3200" u="sng" dirty="0">
                <a:solidFill>
                  <a:srgbClr val="184F62"/>
                </a:solidFill>
                <a:latin typeface="Georgia" charset="0"/>
              </a:rPr>
              <a:t>do</a:t>
            </a:r>
            <a:r>
              <a:rPr lang="en-US" sz="3200" u="sng" dirty="0" smtClean="0">
                <a:solidFill>
                  <a:srgbClr val="184F62"/>
                </a:solidFill>
                <a:latin typeface="Georgia" charset="0"/>
              </a:rPr>
              <a:t> AGN </a:t>
            </a:r>
            <a:r>
              <a:rPr lang="en-US" sz="3200" u="sng" dirty="0">
                <a:solidFill>
                  <a:srgbClr val="184F62"/>
                </a:solidFill>
                <a:latin typeface="Georgia" charset="0"/>
              </a:rPr>
              <a:t>work?</a:t>
            </a:r>
            <a:br>
              <a:rPr lang="en-US" sz="3200" u="sng" dirty="0">
                <a:solidFill>
                  <a:srgbClr val="184F62"/>
                </a:solidFill>
                <a:latin typeface="Georgia" charset="0"/>
              </a:rPr>
            </a:br>
            <a:r>
              <a:rPr lang="en-US" sz="3200" u="sng" dirty="0">
                <a:solidFill>
                  <a:srgbClr val="184F62"/>
                </a:solidFill>
                <a:latin typeface="Georgia" charset="0"/>
              </a:rPr>
              <a:t>Low Power ones are jet dominated</a:t>
            </a:r>
            <a:endParaRPr lang="en-US" sz="3200" dirty="0"/>
          </a:p>
        </p:txBody>
      </p:sp>
      <p:sp>
        <p:nvSpPr>
          <p:cNvPr id="901127" name="Rectangle 7"/>
          <p:cNvSpPr>
            <a:spLocks noChangeArrowheads="1"/>
          </p:cNvSpPr>
          <p:nvPr/>
        </p:nvSpPr>
        <p:spPr bwMode="auto">
          <a:xfrm>
            <a:off x="5867400" y="5791201"/>
            <a:ext cx="3048000" cy="46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5A52FF"/>
                </a:solidFill>
                <a:latin typeface="Georgia" charset="0"/>
              </a:rPr>
              <a:t>Merloni et al.  2003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>
                <a:solidFill>
                  <a:srgbClr val="5A52FF"/>
                </a:solidFill>
                <a:latin typeface="Georgia" charset="0"/>
              </a:rPr>
              <a:t>Merloni &amp; Heinz 2007</a:t>
            </a:r>
            <a:endParaRPr lang="en-GB" sz="1600">
              <a:solidFill>
                <a:srgbClr val="FFCC66"/>
              </a:solidFill>
              <a:latin typeface="American Typewriter" charset="0"/>
            </a:endParaRP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2136059" y="5955121"/>
            <a:ext cx="957305" cy="2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>
                <a:solidFill>
                  <a:schemeClr val="tx1"/>
                </a:solidFill>
                <a:latin typeface="Times New Roman" charset="0"/>
              </a:rPr>
              <a:t>Log</a:t>
            </a:r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3733800" y="2057400"/>
            <a:ext cx="7977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33" name="Rectangle 13"/>
          <p:cNvSpPr>
            <a:spLocks noChangeArrowheads="1"/>
          </p:cNvSpPr>
          <p:nvPr/>
        </p:nvSpPr>
        <p:spPr bwMode="auto">
          <a:xfrm>
            <a:off x="2971800" y="1443899"/>
            <a:ext cx="1607142" cy="4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 dirty="0">
                <a:solidFill>
                  <a:srgbClr val="FF2822"/>
                </a:solidFill>
                <a:latin typeface="Georgia" charset="0"/>
              </a:rPr>
              <a:t>Kinetic power </a:t>
            </a:r>
          </a:p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 dirty="0">
                <a:solidFill>
                  <a:srgbClr val="FF2822"/>
                </a:solidFill>
                <a:latin typeface="Georgia" charset="0"/>
              </a:rPr>
              <a:t>dominates output</a:t>
            </a:r>
            <a:endParaRPr lang="en-GB" sz="1600" dirty="0">
              <a:solidFill>
                <a:srgbClr val="FF2822"/>
              </a:solidFill>
              <a:latin typeface="American Typewriter" charset="0"/>
            </a:endParaRPr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4953000" y="2057400"/>
            <a:ext cx="87753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35" name="Rectangle 15"/>
          <p:cNvSpPr>
            <a:spLocks noChangeArrowheads="1"/>
          </p:cNvSpPr>
          <p:nvPr/>
        </p:nvSpPr>
        <p:spPr bwMode="auto">
          <a:xfrm>
            <a:off x="1760419" y="5715000"/>
            <a:ext cx="2659181" cy="24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1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Times" charset="0"/>
              <a:buNone/>
            </a:pPr>
            <a:r>
              <a:rPr lang="en-US" sz="1600" dirty="0">
                <a:solidFill>
                  <a:srgbClr val="4165B4"/>
                </a:solidFill>
                <a:latin typeface="Georgia" charset="0"/>
              </a:rPr>
              <a:t>Radiative (bolometric) power</a:t>
            </a:r>
            <a:endParaRPr lang="en-GB" sz="1600" dirty="0">
              <a:solidFill>
                <a:srgbClr val="4165B4"/>
              </a:solidFill>
              <a:latin typeface="Georgia" charset="0"/>
            </a:endParaRPr>
          </a:p>
        </p:txBody>
      </p:sp>
      <p:sp>
        <p:nvSpPr>
          <p:cNvPr id="901136" name="Rectangle 16"/>
          <p:cNvSpPr>
            <a:spLocks noChangeArrowheads="1"/>
          </p:cNvSpPr>
          <p:nvPr/>
        </p:nvSpPr>
        <p:spPr bwMode="auto">
          <a:xfrm>
            <a:off x="4876800" y="1447800"/>
            <a:ext cx="1643706" cy="4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 dirty="0">
                <a:solidFill>
                  <a:srgbClr val="5A52FF"/>
                </a:solidFill>
                <a:latin typeface="Georgia" charset="0"/>
              </a:rPr>
              <a:t>Radiative power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 dirty="0">
                <a:solidFill>
                  <a:srgbClr val="5A52FF"/>
                </a:solidFill>
                <a:latin typeface="Georgia" charset="0"/>
              </a:rPr>
              <a:t>Dominates output</a:t>
            </a:r>
            <a:endParaRPr lang="en-GB" sz="1600" dirty="0">
              <a:solidFill>
                <a:srgbClr val="FF2822"/>
              </a:solidFill>
              <a:latin typeface="American Typewriter" charset="0"/>
            </a:endParaRPr>
          </a:p>
        </p:txBody>
      </p:sp>
      <p:sp>
        <p:nvSpPr>
          <p:cNvPr id="901137" name="Rectangle 17"/>
          <p:cNvSpPr>
            <a:spLocks noChangeArrowheads="1"/>
          </p:cNvSpPr>
          <p:nvPr/>
        </p:nvSpPr>
        <p:spPr bwMode="auto">
          <a:xfrm rot="16200000">
            <a:off x="-119311" y="5273515"/>
            <a:ext cx="1551396" cy="2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1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Times" charset="0"/>
              <a:buNone/>
            </a:pPr>
            <a:r>
              <a:rPr lang="en-US" sz="1600" dirty="0">
                <a:solidFill>
                  <a:srgbClr val="FF2822"/>
                </a:solidFill>
                <a:latin typeface="Georgia" charset="0"/>
              </a:rPr>
              <a:t>Jet kinetic power</a:t>
            </a:r>
            <a:endParaRPr lang="en-GB" sz="1600" dirty="0">
              <a:solidFill>
                <a:srgbClr val="FF2822"/>
              </a:solidFill>
              <a:latin typeface="Georgia" charset="0"/>
            </a:endParaRPr>
          </a:p>
        </p:txBody>
      </p:sp>
      <p:sp>
        <p:nvSpPr>
          <p:cNvPr id="901139" name="Rectangle 19"/>
          <p:cNvSpPr>
            <a:spLocks noChangeArrowheads="1"/>
          </p:cNvSpPr>
          <p:nvPr/>
        </p:nvSpPr>
        <p:spPr bwMode="auto">
          <a:xfrm>
            <a:off x="1371600" y="2257504"/>
            <a:ext cx="3166946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300" dirty="0" err="1">
                <a:solidFill>
                  <a:schemeClr val="tx1"/>
                </a:solidFill>
              </a:rPr>
              <a:t>L</a:t>
            </a:r>
            <a:r>
              <a:rPr lang="en-US" sz="2300" baseline="-25000" dirty="0" err="1">
                <a:solidFill>
                  <a:schemeClr val="tx1"/>
                </a:solidFill>
              </a:rPr>
              <a:t>kin</a:t>
            </a:r>
            <a:r>
              <a:rPr lang="en-US" sz="2300" dirty="0" err="1">
                <a:solidFill>
                  <a:schemeClr val="tx1"/>
                </a:solidFill>
              </a:rPr>
              <a:t>/L</a:t>
            </a:r>
            <a:r>
              <a:rPr lang="en-US" sz="2300" baseline="-25000" dirty="0" err="1">
                <a:solidFill>
                  <a:schemeClr val="tx1"/>
                </a:solidFill>
              </a:rPr>
              <a:t>edd</a:t>
            </a:r>
            <a:r>
              <a:rPr lang="en-US" sz="2300" dirty="0">
                <a:solidFill>
                  <a:schemeClr val="tx1"/>
                </a:solidFill>
              </a:rPr>
              <a:t>=0.16*(L</a:t>
            </a:r>
            <a:r>
              <a:rPr lang="en-US" sz="2300" baseline="-25000" dirty="0">
                <a:solidFill>
                  <a:schemeClr val="tx1"/>
                </a:solidFill>
              </a:rPr>
              <a:t>bol</a:t>
            </a:r>
            <a:r>
              <a:rPr lang="en-US" sz="2300" dirty="0">
                <a:solidFill>
                  <a:schemeClr val="tx1"/>
                </a:solidFill>
              </a:rPr>
              <a:t>/L</a:t>
            </a:r>
            <a:r>
              <a:rPr lang="en-US" sz="2300" baseline="-25000" dirty="0">
                <a:solidFill>
                  <a:schemeClr val="tx1"/>
                </a:solidFill>
              </a:rPr>
              <a:t>edd</a:t>
            </a:r>
            <a:r>
              <a:rPr lang="en-US" sz="2300" dirty="0">
                <a:solidFill>
                  <a:schemeClr val="tx1"/>
                </a:solidFill>
              </a:rPr>
              <a:t>)</a:t>
            </a:r>
            <a:r>
              <a:rPr lang="en-US" sz="2300" baseline="30000" dirty="0">
                <a:solidFill>
                  <a:schemeClr val="tx1"/>
                </a:solidFill>
              </a:rPr>
              <a:t>0.49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524961" y="1752600"/>
            <a:ext cx="3371390" cy="37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9575" lvl="1" indent="-306388" defTabSz="868363">
              <a:spcAft>
                <a:spcPts val="1363"/>
              </a:spcAft>
              <a:buClr>
                <a:schemeClr val="accent1"/>
              </a:buClr>
              <a:buSzPct val="120000"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1900" u="none" dirty="0">
              <a:solidFill>
                <a:srgbClr val="FFCC66"/>
              </a:solidFill>
              <a:latin typeface="Arial" charset="0"/>
            </a:endParaRPr>
          </a:p>
          <a:p>
            <a:pPr marL="409575" lvl="1" indent="-306388" defTabSz="868363"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r>
              <a:rPr lang="en-GB" sz="2000" u="none" dirty="0"/>
              <a:t>By studying the nuclear properties of the AGN we can establish a link between jet power and accretion power</a:t>
            </a:r>
          </a:p>
          <a:p>
            <a:pPr marL="409575" lvl="1" indent="-306388" defTabSz="868363"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r>
              <a:rPr lang="en-GB" sz="2000" u="none" dirty="0"/>
              <a:t>The observed slope (</a:t>
            </a:r>
            <a:r>
              <a:rPr lang="en-GB" sz="2000" u="none" dirty="0" smtClean="0"/>
              <a:t>0.49</a:t>
            </a:r>
            <a:r>
              <a:rPr lang="en-US" sz="2000" u="none" dirty="0" smtClean="0">
                <a:ea typeface="Arial" charset="0"/>
                <a:cs typeface="Arial" charset="0"/>
              </a:rPr>
              <a:t>±</a:t>
            </a:r>
            <a:r>
              <a:rPr lang="en-GB" sz="2000" u="none" dirty="0"/>
              <a:t>0.045) is perfectly consistent with radiatively inefficient “jet dominated” </a:t>
            </a:r>
            <a:r>
              <a:rPr lang="en-GB" sz="2000" u="none" dirty="0" smtClean="0"/>
              <a:t>models</a:t>
            </a:r>
            <a:endParaRPr lang="en-GB" sz="2000" u="none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674552" y="4108042"/>
            <a:ext cx="4101284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00" y="609600"/>
            <a:ext cx="6571100" cy="609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Accretion diagram</a:t>
            </a:r>
            <a:endParaRPr lang="en-US" sz="3600" u="sng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52400" y="331235"/>
            <a:ext cx="8839200" cy="95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14726">
              <a:lnSpc>
                <a:spcPct val="9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Radiative efficiency vs. accretion efficiency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241" y="1769946"/>
            <a:ext cx="6118560" cy="3737192"/>
          </a:xfrm>
          <a:prstGeom prst="rect">
            <a:avLst/>
          </a:prstGeom>
          <a:noFill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894241" y="3246101"/>
            <a:ext cx="1622630" cy="3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2500" baseline="20000" dirty="0">
                <a:solidFill>
                  <a:srgbClr val="FF0000"/>
                </a:solidFill>
              </a:rPr>
              <a:t>Non Spinning BH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5816160" y="3189935"/>
            <a:ext cx="2152371" cy="3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sz="2500" baseline="20000" dirty="0">
                <a:solidFill>
                  <a:srgbClr val="66FF66"/>
                </a:solidFill>
              </a:rPr>
              <a:t>Maximally Spinning BH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32160" y="1617291"/>
            <a:ext cx="2062080" cy="3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radiative efficiency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4019040" y="1548163"/>
            <a:ext cx="3150720" cy="3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accretion efficiency (BH spin)</a:t>
            </a:r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1323360" y="1977328"/>
            <a:ext cx="622080" cy="3456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H="1">
            <a:off x="4779360" y="1839074"/>
            <a:ext cx="138240" cy="3456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1046880" y="5295437"/>
            <a:ext cx="677376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Complications of accretion physics (gas MHD, viscosity etc.) enters here</a:t>
            </a:r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 flipV="1">
            <a:off x="3258720" y="4811546"/>
            <a:ext cx="138240" cy="34563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701280" y="2668601"/>
            <a:ext cx="7879680" cy="3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In General Relativity, accretion efficiency is just a function of BH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0988" y="914400"/>
            <a:ext cx="8651875" cy="5715000"/>
          </a:xfrm>
          <a:noFill/>
          <a:ln/>
        </p:spPr>
        <p:txBody>
          <a:bodyPr lIns="0" tIns="0" rIns="0" bIns="0"/>
          <a:lstStyle/>
          <a:p>
            <a:pPr marL="409575" indent="-307975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2600" dirty="0">
                <a:latin typeface="Georgia" charset="0"/>
              </a:rPr>
              <a:t>Radiative:</a:t>
            </a:r>
          </a:p>
          <a:p>
            <a:pPr marL="819150" lvl="1" indent="-271463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buFontTx/>
              <a:buChar char="•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2200" dirty="0">
                <a:latin typeface="Georgia" charset="0"/>
              </a:rPr>
              <a:t>Winds/outflows from luminous accretion discs [QSOs/Seyfert]</a:t>
            </a:r>
          </a:p>
          <a:p>
            <a:pPr marL="1228725" lvl="2" indent="-204788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1700" dirty="0">
                <a:latin typeface="Georgia" charset="0"/>
              </a:rPr>
              <a:t>BAL QSOs </a:t>
            </a:r>
          </a:p>
          <a:p>
            <a:pPr marL="1228725" lvl="2" indent="-204788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1700" dirty="0">
                <a:latin typeface="Georgia" charset="0"/>
              </a:rPr>
              <a:t>UV absorbers</a:t>
            </a:r>
          </a:p>
          <a:p>
            <a:pPr marL="1228725" lvl="2" indent="-204788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1700" dirty="0">
                <a:latin typeface="Georgia" charset="0"/>
              </a:rPr>
              <a:t>Warm absorbers</a:t>
            </a:r>
          </a:p>
          <a:p>
            <a:pPr marL="1228725" lvl="2" indent="-204788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1700" dirty="0">
                <a:latin typeface="Georgia" charset="0"/>
              </a:rPr>
              <a:t>UFO (X-ray Ultra-Fast Outflows)</a:t>
            </a:r>
          </a:p>
          <a:p>
            <a:pPr marL="409575" indent="-307975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2600" dirty="0">
                <a:latin typeface="Georgia" charset="0"/>
              </a:rPr>
              <a:t>Kinetic</a:t>
            </a:r>
          </a:p>
          <a:p>
            <a:pPr marL="819150" lvl="1" indent="-271463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buFontTx/>
              <a:buChar char="•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2200" dirty="0">
                <a:latin typeface="Georgia" charset="0"/>
              </a:rPr>
              <a:t>Powerful radio galaxies [RLQ, FRII]</a:t>
            </a:r>
          </a:p>
          <a:p>
            <a:pPr marL="819150" lvl="1" indent="-271463" defTabSz="434975">
              <a:lnSpc>
                <a:spcPct val="105000"/>
              </a:lnSpc>
              <a:spcAft>
                <a:spcPts val="1400"/>
              </a:spcAft>
              <a:buClr>
                <a:schemeClr val="accent1"/>
              </a:buClr>
              <a:buSzPct val="120000"/>
              <a:buFontTx/>
              <a:buChar char="•"/>
              <a:tabLst>
                <a:tab pos="431800" algn="l"/>
                <a:tab pos="865188" algn="l"/>
                <a:tab pos="1300163" algn="l"/>
                <a:tab pos="1735138" algn="l"/>
                <a:tab pos="2170113" algn="l"/>
                <a:tab pos="2603500" algn="l"/>
                <a:tab pos="3038475" algn="l"/>
                <a:tab pos="3473450" algn="l"/>
                <a:tab pos="3906838" algn="l"/>
                <a:tab pos="4341813" algn="l"/>
                <a:tab pos="4776788" algn="l"/>
                <a:tab pos="5210175" algn="l"/>
                <a:tab pos="5645150" algn="l"/>
                <a:tab pos="6080125" algn="l"/>
                <a:tab pos="6513513" algn="l"/>
                <a:tab pos="6948488" algn="l"/>
                <a:tab pos="7383463" algn="l"/>
                <a:tab pos="7816850" algn="l"/>
                <a:tab pos="8251825" algn="l"/>
                <a:tab pos="8686800" algn="l"/>
                <a:tab pos="8942388" algn="l"/>
              </a:tabLst>
            </a:pPr>
            <a:r>
              <a:rPr lang="en-GB" sz="2200" dirty="0">
                <a:latin typeface="Georgia" charset="0"/>
              </a:rPr>
              <a:t>LLAGN (</a:t>
            </a:r>
            <a:r>
              <a:rPr lang="en-GB" sz="2200" dirty="0" err="1">
                <a:latin typeface="Georgia" charset="0"/>
              </a:rPr>
              <a:t>cfr</a:t>
            </a:r>
            <a:r>
              <a:rPr lang="en-GB" sz="2200" dirty="0">
                <a:latin typeface="Georgia" charset="0"/>
              </a:rPr>
              <a:t>. XRB Hard state compact </a:t>
            </a:r>
            <a:r>
              <a:rPr lang="en-GB" sz="2200" dirty="0" smtClean="0">
                <a:latin typeface="Georgia" charset="0"/>
              </a:rPr>
              <a:t>jets</a:t>
            </a:r>
            <a:endParaRPr lang="en-GB" sz="2200" dirty="0">
              <a:latin typeface="Georgia" charset="0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69925" y="76200"/>
            <a:ext cx="7804150" cy="685800"/>
          </a:xfrm>
          <a:noFill/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tx2"/>
                </a:solidFill>
                <a:latin typeface="Georgia" charset="0"/>
              </a:rPr>
              <a:t>AGN energy output: feedback flavors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Georgia" charset="0"/>
              </a:rPr>
              <a:t>Transient BHXRB: the current paradigm</a:t>
            </a:r>
            <a:endParaRPr lang="en-GB" sz="3600" dirty="0"/>
          </a:p>
        </p:txBody>
      </p:sp>
      <p:pic>
        <p:nvPicPr>
          <p:cNvPr id="2056" name="Picture 8" descr="xrb_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1"/>
            <a:ext cx="7391400" cy="553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Georgia" charset="0"/>
              </a:rPr>
              <a:t>The </a:t>
            </a:r>
            <a:r>
              <a:rPr lang="en-GB" sz="3600" u="sng" dirty="0" smtClean="0">
                <a:latin typeface="Georgia" charset="0"/>
              </a:rPr>
              <a:t>AGN/XRB </a:t>
            </a:r>
            <a:r>
              <a:rPr lang="en-GB" sz="3600" u="sng" dirty="0">
                <a:latin typeface="Georgia" charset="0"/>
              </a:rPr>
              <a:t>analogy: spectra</a:t>
            </a:r>
            <a:endParaRPr lang="en-GB" sz="3600" dirty="0"/>
          </a:p>
        </p:txBody>
      </p:sp>
      <p:pic>
        <p:nvPicPr>
          <p:cNvPr id="26629" name="Picture 5" descr="agn_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776288"/>
            <a:ext cx="8210550" cy="608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0811"/>
            <a:ext cx="9066240" cy="1127639"/>
          </a:xfrm>
          <a:ln/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The scale invariance paradigm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4640" y="1227009"/>
            <a:ext cx="8704800" cy="5073653"/>
          </a:xfrm>
          <a:ln/>
        </p:spPr>
        <p:txBody>
          <a:bodyPr tIns="19201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Stellar mass Black holes and their supermassive counterparts share </a:t>
            </a:r>
            <a:r>
              <a:rPr lang="en-US" sz="2200" dirty="0">
                <a:solidFill>
                  <a:srgbClr val="DC2300"/>
                </a:solidFill>
                <a:latin typeface="Georgia"/>
                <a:cs typeface="Georgia"/>
              </a:rPr>
              <a:t>the same basic physical ingredients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The nature and conditions of the inner disc, where most of the accretion energy is released, are governed by only a few parameters (</a:t>
            </a:r>
            <a:r>
              <a:rPr lang="en-US" sz="2200" dirty="0">
                <a:solidFill>
                  <a:srgbClr val="0000FF"/>
                </a:solidFill>
                <a:latin typeface="Georgia"/>
                <a:cs typeface="Georgia"/>
              </a:rPr>
              <a:t>mass &amp; accretion rate </a:t>
            </a:r>
            <a:r>
              <a:rPr lang="en-US" sz="2200" dirty="0">
                <a:latin typeface="Georgia"/>
                <a:cs typeface="Georgia"/>
              </a:rPr>
              <a:t>in </a:t>
            </a:r>
            <a:r>
              <a:rPr lang="en-US" sz="2200" dirty="0" err="1">
                <a:latin typeface="Georgia"/>
                <a:cs typeface="Georgia"/>
              </a:rPr>
              <a:t>primis</a:t>
            </a:r>
            <a:r>
              <a:rPr lang="en-US" sz="2200" dirty="0">
                <a:latin typeface="Georgia"/>
                <a:cs typeface="Georgia"/>
              </a:rPr>
              <a:t>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DC2300"/>
                </a:solidFill>
                <a:latin typeface="Georgia"/>
                <a:cs typeface="Georgia"/>
              </a:rPr>
              <a:t>Jet formation</a:t>
            </a:r>
            <a:r>
              <a:rPr lang="en-US" sz="2200" dirty="0">
                <a:latin typeface="Georgia"/>
                <a:cs typeface="Georgia"/>
              </a:rPr>
              <a:t> occurs in the innermost accretion disc region (see e.g. M87) and is also </a:t>
            </a:r>
            <a:r>
              <a:rPr lang="en-US" sz="2200" dirty="0" smtClean="0">
                <a:latin typeface="Georgia"/>
                <a:cs typeface="Georgia"/>
              </a:rPr>
              <a:t>mainly </a:t>
            </a:r>
            <a:r>
              <a:rPr lang="en-US" sz="2200" dirty="0">
                <a:latin typeface="Georgia"/>
                <a:cs typeface="Georgia"/>
              </a:rPr>
              <a:t>governed by the same parameters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The structure and dynamics of the coupled disc-jet system is </a:t>
            </a:r>
            <a:r>
              <a:rPr lang="en-US" sz="2200" dirty="0">
                <a:solidFill>
                  <a:srgbClr val="0000FF"/>
                </a:solidFill>
                <a:latin typeface="Georgia"/>
                <a:cs typeface="Georgia"/>
              </a:rPr>
              <a:t>invariant under change of mass and/or Eddington scaled accretion rate</a:t>
            </a:r>
            <a:r>
              <a:rPr lang="en-US" sz="2200" dirty="0">
                <a:latin typeface="Georgia"/>
                <a:cs typeface="Georgia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Georgia"/>
                <a:cs typeface="Georgia"/>
              </a:rPr>
              <a:t>(=</a:t>
            </a:r>
            <a:r>
              <a:rPr lang="en-US" sz="2200" dirty="0">
                <a:solidFill>
                  <a:srgbClr val="0000FF"/>
                </a:solidFill>
                <a:latin typeface=""/>
                <a:cs typeface="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"/>
                <a:cs typeface=""/>
              </a:rPr>
              <a:t>L</a:t>
            </a:r>
            <a:r>
              <a:rPr lang="en-US" sz="2200" baseline="-33000" dirty="0" err="1">
                <a:solidFill>
                  <a:srgbClr val="0000FF"/>
                </a:solidFill>
                <a:latin typeface=""/>
                <a:cs typeface=""/>
              </a:rPr>
              <a:t>bol</a:t>
            </a:r>
            <a:r>
              <a:rPr lang="en-US" sz="2200" i="1" dirty="0" err="1">
                <a:solidFill>
                  <a:srgbClr val="0000FF"/>
                </a:solidFill>
                <a:latin typeface=""/>
                <a:cs typeface=""/>
              </a:rPr>
              <a:t>/</a:t>
            </a:r>
            <a:r>
              <a:rPr lang="en-US" sz="2200" dirty="0" err="1">
                <a:solidFill>
                  <a:srgbClr val="0000FF"/>
                </a:solidFill>
                <a:latin typeface=""/>
                <a:ea typeface="Standard Symbols L" pitchFamily="16" charset="2"/>
                <a:cs typeface=""/>
              </a:rPr>
              <a:t></a:t>
            </a:r>
            <a:r>
              <a:rPr lang="en-US" sz="2200" dirty="0">
                <a:solidFill>
                  <a:srgbClr val="0000FF"/>
                </a:solidFill>
                <a:latin typeface=""/>
                <a:ea typeface="Standard Symbols L" pitchFamily="16" charset="2"/>
                <a:cs typeface=""/>
              </a:rPr>
              <a:t> </a:t>
            </a:r>
            <a:r>
              <a:rPr lang="en-US" sz="2200" i="1" dirty="0" err="1">
                <a:solidFill>
                  <a:srgbClr val="0000FF"/>
                </a:solidFill>
                <a:latin typeface=""/>
                <a:ea typeface="Standard Symbols L" pitchFamily="16" charset="2"/>
                <a:cs typeface=""/>
              </a:rPr>
              <a:t>L</a:t>
            </a:r>
            <a:r>
              <a:rPr lang="en-US" sz="2200" baseline="-33000" dirty="0" err="1">
                <a:solidFill>
                  <a:srgbClr val="0000FF"/>
                </a:solidFill>
                <a:latin typeface=""/>
                <a:ea typeface="Standard Symbols L" pitchFamily="16" charset="2"/>
                <a:cs typeface=""/>
              </a:rPr>
              <a:t>Edd</a:t>
            </a:r>
            <a:r>
              <a:rPr lang="en-US" sz="2200" dirty="0">
                <a:solidFill>
                  <a:srgbClr val="0000FF"/>
                </a:solidFill>
                <a:latin typeface=""/>
                <a:ea typeface="Standard Symbols L" pitchFamily="16" charset="2"/>
                <a:cs typeface=""/>
              </a:rPr>
              <a:t>)</a:t>
            </a:r>
            <a:r>
              <a:rPr lang="en-US" sz="2200" dirty="0">
                <a:solidFill>
                  <a:srgbClr val="0000FF"/>
                </a:solidFill>
                <a:latin typeface="Georgia"/>
                <a:ea typeface="Standard Symbols L" pitchFamily="16" charset="2"/>
                <a:cs typeface="Georgia"/>
              </a:rPr>
              <a:t>; </a:t>
            </a:r>
            <a:r>
              <a:rPr lang="en-US" sz="2200" dirty="0">
                <a:latin typeface="Georgia"/>
                <a:cs typeface="Georgia"/>
              </a:rPr>
              <a:t>unless a global accretion mode change takes </a:t>
            </a:r>
            <a:r>
              <a:rPr lang="en-US" sz="2200" dirty="0" smtClean="0">
                <a:latin typeface="Georgia"/>
                <a:cs typeface="Georgia"/>
              </a:rPr>
              <a:t>place. </a:t>
            </a:r>
            <a:endParaRPr lang="en-US" sz="22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0811"/>
            <a:ext cx="9066240" cy="1127639"/>
          </a:xfrm>
          <a:ln/>
        </p:spPr>
        <p:txBody>
          <a:bodyPr tIns="28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Properties of scale invariant jets </a:t>
            </a:r>
            <a:r>
              <a:rPr lang="en-US" sz="3300" dirty="0">
                <a:solidFill>
                  <a:srgbClr val="008000"/>
                </a:solidFill>
                <a:latin typeface="Georgia"/>
                <a:cs typeface="Georgia"/>
              </a:rPr>
              <a:t/>
            </a:r>
            <a:br>
              <a:rPr lang="en-US" sz="3300" dirty="0">
                <a:solidFill>
                  <a:srgbClr val="008000"/>
                </a:solidFill>
                <a:latin typeface="Georgia"/>
                <a:cs typeface="Georgia"/>
              </a:rPr>
            </a:b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[Heinz &amp; Sunyaev 2003]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0" y="1805950"/>
            <a:ext cx="8778240" cy="898654"/>
          </a:xfrm>
          <a:ln/>
        </p:spPr>
        <p:txBody>
          <a:bodyPr tIns="19201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Any quantity </a:t>
            </a:r>
            <a:r>
              <a:rPr lang="en-US" sz="2200" i="1" dirty="0" err="1">
                <a:latin typeface="Georgia"/>
                <a:cs typeface="Georgia"/>
              </a:rPr>
              <a:t>f</a:t>
            </a:r>
            <a:r>
              <a:rPr lang="en-US" sz="2200" dirty="0">
                <a:latin typeface="Georgia"/>
                <a:cs typeface="Georgia"/>
              </a:rPr>
              <a:t> needed to calculate synchrotron emission from the jet can be decomposed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3440" y="2719006"/>
            <a:ext cx="4705920" cy="574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200" y="2504424"/>
            <a:ext cx="8763840" cy="1588486"/>
            <a:chOff x="130" y="1739"/>
            <a:chExt cx="6086" cy="1103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66" y="2556"/>
              <a:ext cx="6005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21168" rIns="0" bIns="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  <a:tab pos="6566497" algn="l"/>
                  <a:tab pos="7223147" algn="l"/>
                  <a:tab pos="7879796" algn="l"/>
                  <a:tab pos="8536446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eorgia"/>
                  <a:ea typeface="msmincho" charset="0"/>
                  <a:cs typeface="Georgia"/>
                </a:rPr>
                <a:t>Normalization (set by boundary conditions at the jet base =&gt; accretion)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0" y="1739"/>
              <a:ext cx="6086" cy="1103"/>
              <a:chOff x="130" y="1739"/>
              <a:chExt cx="6086" cy="1103"/>
            </a:xfrm>
          </p:grpSpPr>
          <p:sp>
            <p:nvSpPr>
              <p:cNvPr id="16391" name="Oval 7"/>
              <p:cNvSpPr>
                <a:spLocks noChangeArrowheads="1"/>
              </p:cNvSpPr>
              <p:nvPr/>
            </p:nvSpPr>
            <p:spPr bwMode="auto">
              <a:xfrm>
                <a:off x="2765" y="1739"/>
                <a:ext cx="869" cy="669"/>
              </a:xfrm>
              <a:prstGeom prst="ellipse">
                <a:avLst/>
              </a:prstGeom>
              <a:noFill/>
              <a:ln w="360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2" name="AutoShape 8"/>
              <p:cNvSpPr>
                <a:spLocks noChangeArrowheads="1"/>
              </p:cNvSpPr>
              <p:nvPr/>
            </p:nvSpPr>
            <p:spPr bwMode="auto">
              <a:xfrm>
                <a:off x="130" y="2513"/>
                <a:ext cx="6087" cy="330"/>
              </a:xfrm>
              <a:prstGeom prst="roundRect">
                <a:avLst>
                  <a:gd name="adj" fmla="val 301"/>
                </a:avLst>
              </a:prstGeom>
              <a:noFill/>
              <a:ln w="360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 flipH="1">
                <a:off x="3077" y="2409"/>
                <a:ext cx="46" cy="87"/>
              </a:xfrm>
              <a:prstGeom prst="line">
                <a:avLst/>
              </a:prstGeom>
              <a:noFill/>
              <a:ln w="360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7201" y="2605234"/>
            <a:ext cx="7561440" cy="2115582"/>
            <a:chOff x="130" y="1809"/>
            <a:chExt cx="5251" cy="1469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60" y="3011"/>
              <a:ext cx="5205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21168" rIns="0" bIns="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  <a:tab pos="3939898" algn="l"/>
                  <a:tab pos="4596548" algn="l"/>
                  <a:tab pos="5253198" algn="l"/>
                  <a:tab pos="5909847" algn="l"/>
                  <a:tab pos="6566497" algn="l"/>
                  <a:tab pos="7223147" algn="l"/>
                </a:tabLst>
              </a:pPr>
              <a:r>
                <a:rPr lang="en-US" dirty="0">
                  <a:solidFill>
                    <a:srgbClr val="008000"/>
                  </a:solidFill>
                  <a:latin typeface="Georgia"/>
                  <a:ea typeface="msmincho" charset="0"/>
                  <a:cs typeface="Georgia"/>
                </a:rPr>
                <a:t>Structure function (set by jet geometry and structure)</a:t>
              </a: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" y="1809"/>
              <a:ext cx="5251" cy="1469"/>
              <a:chOff x="130" y="1809"/>
              <a:chExt cx="5251" cy="1469"/>
            </a:xfrm>
          </p:grpSpPr>
          <p:sp>
            <p:nvSpPr>
              <p:cNvPr id="16397" name="Oval 13"/>
              <p:cNvSpPr>
                <a:spLocks noChangeArrowheads="1"/>
              </p:cNvSpPr>
              <p:nvPr/>
            </p:nvSpPr>
            <p:spPr bwMode="auto">
              <a:xfrm>
                <a:off x="3704" y="1809"/>
                <a:ext cx="957" cy="539"/>
              </a:xfrm>
              <a:prstGeom prst="ellipse">
                <a:avLst/>
              </a:prstGeom>
              <a:noFill/>
              <a:ln w="360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8" name="AutoShape 14"/>
              <p:cNvSpPr>
                <a:spLocks noChangeArrowheads="1"/>
              </p:cNvSpPr>
              <p:nvPr/>
            </p:nvSpPr>
            <p:spPr bwMode="auto">
              <a:xfrm>
                <a:off x="130" y="2956"/>
                <a:ext cx="5252" cy="322"/>
              </a:xfrm>
              <a:prstGeom prst="roundRect">
                <a:avLst>
                  <a:gd name="adj" fmla="val 310"/>
                </a:avLst>
              </a:prstGeom>
              <a:noFill/>
              <a:ln w="360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66400" y="5105400"/>
            <a:ext cx="8612640" cy="1224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>
            <a:prstTxWarp prst="textNoShape">
              <a:avLst/>
            </a:prstTxWarp>
          </a:bodyPr>
          <a:lstStyle/>
          <a:p>
            <a:pPr marL="39168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  <a:latin typeface="Georgia"/>
                <a:ea typeface="msmincho" charset="0"/>
                <a:cs typeface="Georgia"/>
              </a:rPr>
              <a:t>Unknowns are: normalization of the magnetic field </a:t>
            </a:r>
            <a:r>
              <a:rPr lang="en-US" dirty="0" smtClean="0">
                <a:solidFill>
                  <a:srgbClr val="000000"/>
                </a:solidFill>
                <a:latin typeface="Georgia"/>
                <a:ea typeface="msmincho" charset="0"/>
                <a:cs typeface="Georgia"/>
              </a:rPr>
              <a:t>strength</a:t>
            </a:r>
            <a:r>
              <a:rPr lang="en-US" dirty="0" smtClean="0">
                <a:solidFill>
                  <a:srgbClr val="000000"/>
                </a:solidFill>
                <a:latin typeface="Luxi Sans" pitchFamily="16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i="1" baseline="-33000" dirty="0" err="1" smtClean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B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(M</a:t>
            </a:r>
            <a:r>
              <a:rPr lang="en-US" i="1" dirty="0" err="1" smtClean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,dm/dt,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a</a:t>
            </a:r>
            <a:r>
              <a:rPr lang="en-US" i="1" dirty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)</a:t>
            </a:r>
            <a:r>
              <a:rPr lang="en-US" dirty="0">
                <a:solidFill>
                  <a:srgbClr val="000000"/>
                </a:solidFill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, </a:t>
            </a:r>
            <a:r>
              <a:rPr lang="en-US" dirty="0">
                <a:solidFill>
                  <a:srgbClr val="000000"/>
                </a:solidFill>
                <a:latin typeface="Georgia"/>
                <a:ea typeface="Standard Symbols L" pitchFamily="16" charset="2"/>
                <a:cs typeface="Georgia"/>
              </a:rPr>
              <a:t>jet cross section</a:t>
            </a:r>
            <a:r>
              <a:rPr lang="en-US" i="1" dirty="0">
                <a:solidFill>
                  <a:srgbClr val="000000"/>
                </a:solidFill>
                <a:latin typeface="Georgia"/>
                <a:ea typeface="Standard Symbols L" pitchFamily="16" charset="2"/>
                <a:cs typeface="Georgia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Standard Symbols L" pitchFamily="16" charset="2"/>
                <a:ea typeface="Standard Symbols L" pitchFamily="16" charset="2"/>
                <a:cs typeface="Standard Symbols L" pitchFamily="16" charset="2"/>
              </a:rPr>
              <a:t>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</a:t>
            </a:r>
            <a:r>
              <a:rPr lang="en-US" i="1" baseline="-33000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A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(M</a:t>
            </a:r>
            <a:r>
              <a:rPr lang="en-US" i="1" dirty="0" err="1" smtClean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,d/mdt,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a</a:t>
            </a:r>
            <a:r>
              <a:rPr lang="en-US" i="1" dirty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)</a:t>
            </a:r>
            <a:r>
              <a:rPr lang="en-US" i="1" dirty="0" smtClean="0">
                <a:solidFill>
                  <a:srgbClr val="000000"/>
                </a:solidFill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eorgia"/>
                <a:ea typeface="Standard Symbols L" pitchFamily="16" charset="2"/>
                <a:cs typeface="Georgia"/>
              </a:rPr>
              <a:t>normalization </a:t>
            </a:r>
            <a:r>
              <a:rPr lang="en-US" dirty="0">
                <a:solidFill>
                  <a:srgbClr val="000000"/>
                </a:solidFill>
                <a:latin typeface="Georgia"/>
                <a:ea typeface="Standard Symbols L" pitchFamily="16" charset="2"/>
                <a:cs typeface="Georgia"/>
              </a:rPr>
              <a:t>of the electron power-law distribution</a:t>
            </a:r>
            <a:r>
              <a:rPr lang="en-US" i="1" dirty="0">
                <a:solidFill>
                  <a:srgbClr val="000000"/>
                </a:solidFill>
                <a:latin typeface="Georgia"/>
                <a:ea typeface="Standard Symbols L" pitchFamily="16" charset="2"/>
                <a:cs typeface="Georgia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</a:t>
            </a:r>
            <a:r>
              <a:rPr lang="en-US" i="1" baseline="-33000" dirty="0" err="1">
                <a:solidFill>
                  <a:srgbClr val="000000"/>
                </a:solidFill>
                <a:ea typeface="Symbol" charset="2"/>
                <a:cs typeface="Symbol" charset="2"/>
              </a:rPr>
              <a:t>C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(M</a:t>
            </a:r>
            <a:r>
              <a:rPr lang="en-US" i="1" dirty="0" err="1" smtClean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,dm/dt,</a:t>
            </a:r>
            <a:r>
              <a:rPr lang="en-US" i="1" dirty="0" err="1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a</a:t>
            </a:r>
            <a:r>
              <a:rPr lang="en-US" i="1" dirty="0">
                <a:solidFill>
                  <a:srgbClr val="000000"/>
                </a:solidFill>
                <a:ea typeface="Standard Symbols L" pitchFamily="16" charset="2"/>
                <a:cs typeface="Standard Symbols L" pitchFamily="16" charset="2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6240" cy="1127639"/>
          </a:xfrm>
        </p:spPr>
        <p:txBody>
          <a:bodyPr tIns="28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Properties of scale invariant jets </a:t>
            </a:r>
            <a:r>
              <a:rPr lang="en-US" sz="3300" dirty="0">
                <a:solidFill>
                  <a:srgbClr val="008000"/>
                </a:solidFill>
                <a:latin typeface="Georgia"/>
                <a:cs typeface="Georgia"/>
              </a:rPr>
              <a:t/>
            </a:r>
            <a:br>
              <a:rPr lang="en-US" sz="3300" dirty="0">
                <a:solidFill>
                  <a:srgbClr val="008000"/>
                </a:solidFill>
                <a:latin typeface="Georgia"/>
                <a:cs typeface="Georgia"/>
              </a:rPr>
            </a:b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[Heinz &amp; Sunyaev 2003]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801" y="1189565"/>
            <a:ext cx="9005760" cy="2322964"/>
          </a:xfrm>
        </p:spPr>
        <p:txBody>
          <a:bodyPr tIns="19201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The radio luminosity at a given frequency, then scales with mass and accretion rate </a:t>
            </a:r>
            <a:r>
              <a:rPr lang="en-US" sz="2200" dirty="0">
                <a:solidFill>
                  <a:srgbClr val="DC2300"/>
                </a:solidFill>
                <a:latin typeface="Georgia"/>
                <a:cs typeface="Georgia"/>
              </a:rPr>
              <a:t>independently </a:t>
            </a:r>
            <a:r>
              <a:rPr lang="en-US" sz="2200" dirty="0">
                <a:latin typeface="Georgia"/>
                <a:cs typeface="Georgia"/>
              </a:rPr>
              <a:t>on the structure functions </a:t>
            </a:r>
            <a:r>
              <a:rPr lang="en-US" sz="2200" dirty="0">
                <a:latin typeface=""/>
                <a:cs typeface=""/>
              </a:rPr>
              <a:t>(</a:t>
            </a:r>
            <a:r>
              <a:rPr lang="en-US" sz="2200" dirty="0" err="1">
                <a:latin typeface=""/>
                <a:ea typeface="Symbol" charset="2"/>
                <a:cs typeface=""/>
              </a:rPr>
              <a:t></a:t>
            </a:r>
            <a:r>
              <a:rPr lang="en-US" sz="2200" dirty="0">
                <a:latin typeface=""/>
                <a:cs typeface=""/>
              </a:rPr>
              <a:t>), </a:t>
            </a:r>
            <a:r>
              <a:rPr lang="en-US" sz="2200" dirty="0">
                <a:latin typeface="Georgia"/>
                <a:cs typeface="Georgia"/>
              </a:rPr>
              <a:t>and therefore </a:t>
            </a:r>
            <a:r>
              <a:rPr lang="en-US" sz="2200" dirty="0">
                <a:solidFill>
                  <a:srgbClr val="DC2300"/>
                </a:solidFill>
                <a:latin typeface="Georgia"/>
                <a:cs typeface="Georgia"/>
              </a:rPr>
              <a:t>on the jet model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The scaling </a:t>
            </a: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depends</a:t>
            </a:r>
            <a:r>
              <a:rPr lang="en-US" sz="2200" dirty="0">
                <a:latin typeface="Georgia"/>
                <a:cs typeface="Georgia"/>
              </a:rPr>
              <a:t> on the radio spectral index </a:t>
            </a:r>
            <a:r>
              <a:rPr lang="en-US" sz="2200" dirty="0" err="1">
                <a:latin typeface="Standard Symbols L" pitchFamily="16" charset="2"/>
                <a:ea typeface="Standard Symbols L" pitchFamily="16" charset="2"/>
                <a:cs typeface="Standard Symbols L" pitchFamily="16" charset="2"/>
              </a:rPr>
              <a:t></a:t>
            </a:r>
            <a:r>
              <a:rPr lang="en-US" sz="22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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ymbol" charset="2"/>
                <a:cs typeface="Symbol" charset="2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tandard Symbols L" pitchFamily="16" charset="2"/>
                <a:cs typeface="Standard Symbols L" pitchFamily="16" charset="2"/>
              </a:rPr>
              <a:t>= </a:t>
            </a:r>
            <a:r>
              <a:rPr lang="en-US" sz="22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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ymbol" charset="2"/>
                <a:cs typeface="Symbol" charset="2"/>
              </a:rPr>
              <a:t> </a:t>
            </a:r>
            <a:r>
              <a:rPr lang="en-US" sz="2200" dirty="0">
                <a:solidFill>
                  <a:srgbClr val="0000FF"/>
                </a:solidFill>
                <a:ea typeface="Standard Symbols L" pitchFamily="16" charset="2"/>
                <a:cs typeface="Standard Symbols L" pitchFamily="16" charset="2"/>
              </a:rPr>
              <a:t>log L</a:t>
            </a:r>
            <a:r>
              <a:rPr lang="en-US" sz="2200" baseline="-33000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</a:t>
            </a:r>
            <a:r>
              <a:rPr lang="en-US" sz="2200" baseline="-33000" dirty="0">
                <a:solidFill>
                  <a:srgbClr val="0000FF"/>
                </a:solidFill>
                <a:ea typeface="Standard Symbols L" pitchFamily="16" charset="2"/>
                <a:cs typeface="Standard Symbols L" pitchFamily="16" charset="2"/>
              </a:rPr>
              <a:t> </a:t>
            </a:r>
            <a:r>
              <a:rPr lang="en-US" sz="2200" dirty="0">
                <a:solidFill>
                  <a:srgbClr val="0000FF"/>
                </a:solidFill>
                <a:ea typeface="Standard Symbols L" pitchFamily="16" charset="2"/>
                <a:cs typeface="Standard Symbols L" pitchFamily="16" charset="2"/>
              </a:rPr>
              <a:t>/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tandard Symbols L" pitchFamily="16" charset="2"/>
                <a:cs typeface="Standard Symbols L" pitchFamily="16" charset="2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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ymbol" charset="2"/>
                <a:cs typeface="Symbol" charset="2"/>
              </a:rPr>
              <a:t> </a:t>
            </a:r>
            <a:r>
              <a:rPr lang="en-US" sz="2200" dirty="0">
                <a:solidFill>
                  <a:srgbClr val="0000FF"/>
                </a:solidFill>
                <a:ea typeface="Standard Symbols L" pitchFamily="16" charset="2"/>
                <a:cs typeface="Standard Symbols L" pitchFamily="16" charset="2"/>
              </a:rPr>
              <a:t>log</a:t>
            </a:r>
            <a:r>
              <a:rPr lang="en-US" sz="2200" dirty="0">
                <a:solidFill>
                  <a:srgbClr val="0000FF"/>
                </a:solidFill>
                <a:latin typeface="Standard Symbols L" pitchFamily="16" charset="2"/>
                <a:ea typeface="Standard Symbols L" pitchFamily="16" charset="2"/>
                <a:cs typeface="Standard Symbols L" pitchFamily="16" charset="2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</a:t>
            </a:r>
            <a:r>
              <a:rPr lang="en-US" sz="2200" baseline="-33000" dirty="0">
                <a:solidFill>
                  <a:srgbClr val="0000FF"/>
                </a:solidFill>
                <a:ea typeface="Standard Symbols L" pitchFamily="16" charset="2"/>
                <a:cs typeface="Standard Symbols L" pitchFamily="16" charset="2"/>
              </a:rPr>
              <a:t> </a:t>
            </a:r>
            <a:r>
              <a:rPr lang="en-US" sz="2200" dirty="0"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, 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on the electron distribution power-law index </a:t>
            </a:r>
            <a:r>
              <a:rPr lang="en-US" sz="2200" i="1" dirty="0" err="1">
                <a:solidFill>
                  <a:srgbClr val="0000FF"/>
                </a:solidFill>
                <a:latin typeface="Georgia"/>
                <a:ea typeface="Standard Symbols L" pitchFamily="16" charset="2"/>
                <a:cs typeface="Georgia"/>
              </a:rPr>
              <a:t>p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 and </a:t>
            </a:r>
            <a:r>
              <a:rPr lang="en-US" sz="2200" dirty="0">
                <a:latin typeface="Georgia"/>
                <a:cs typeface="Georgia"/>
              </a:rPr>
              <a:t>on the normalization functions </a:t>
            </a:r>
            <a:r>
              <a:rPr lang="en-US" sz="2200" dirty="0">
                <a:solidFill>
                  <a:srgbClr val="0000FF"/>
                </a:solidFill>
                <a:latin typeface="Luxi Sans" pitchFamily="16" charset="0"/>
              </a:rPr>
              <a:t>(</a:t>
            </a:r>
            <a:r>
              <a:rPr lang="en-US" sz="22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</a:t>
            </a:r>
            <a:r>
              <a:rPr lang="en-US" sz="2200" dirty="0">
                <a:solidFill>
                  <a:srgbClr val="0000FF"/>
                </a:solidFill>
                <a:latin typeface="Luxi Sans" pitchFamily="16" charset="0"/>
              </a:rPr>
              <a:t>)</a:t>
            </a:r>
            <a:r>
              <a:rPr lang="en-US" sz="2200" dirty="0">
                <a:latin typeface="Luxi Sans" pitchFamily="16" charset="0"/>
              </a:rPr>
              <a:t>, </a:t>
            </a:r>
            <a:r>
              <a:rPr lang="en-US" sz="2200" dirty="0">
                <a:latin typeface="Georgia"/>
                <a:cs typeface="Georgia"/>
              </a:rPr>
              <a:t>and therefore on </a:t>
            </a:r>
            <a:r>
              <a:rPr lang="en-US" sz="2200" dirty="0">
                <a:solidFill>
                  <a:srgbClr val="008000"/>
                </a:solidFill>
                <a:latin typeface="Georgia"/>
                <a:cs typeface="Georgia"/>
              </a:rPr>
              <a:t>accretion physics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7041" y="3620541"/>
            <a:ext cx="7426080" cy="3236020"/>
            <a:chOff x="991" y="2514"/>
            <a:chExt cx="5157" cy="224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91" y="2514"/>
              <a:ext cx="5157" cy="2247"/>
              <a:chOff x="991" y="2514"/>
              <a:chExt cx="5157" cy="2247"/>
            </a:xfrm>
          </p:grpSpPr>
          <p:pic>
            <p:nvPicPr>
              <p:cNvPr id="69643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1" y="2514"/>
                <a:ext cx="3929" cy="18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9644" name="Text Box 6"/>
              <p:cNvSpPr txBox="1">
                <a:spLocks noChangeArrowheads="1"/>
              </p:cNvSpPr>
              <p:nvPr/>
            </p:nvSpPr>
            <p:spPr bwMode="auto">
              <a:xfrm>
                <a:off x="3130" y="4531"/>
                <a:ext cx="301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21168" rIns="0" bIns="0">
                <a:prstTxWarp prst="textNoShape">
                  <a:avLst/>
                </a:prstTxWarp>
              </a:bodyPr>
              <a:lstStyle/>
              <a:p>
                <a:pPr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</a:tabLst>
                </a:pPr>
                <a:r>
                  <a:rPr lang="en-US" dirty="0">
                    <a:solidFill>
                      <a:srgbClr val="0000FF"/>
                    </a:solidFill>
                    <a:latin typeface="Georgia"/>
                    <a:cs typeface="Georgia"/>
                  </a:rPr>
                  <a:t>Correlation coefficients (theoretical)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50" y="2973"/>
              <a:ext cx="906" cy="1495"/>
              <a:chOff x="3450" y="2973"/>
              <a:chExt cx="906" cy="1495"/>
            </a:xfrm>
          </p:grpSpPr>
          <p:sp>
            <p:nvSpPr>
              <p:cNvPr id="69639" name="Oval 8"/>
              <p:cNvSpPr>
                <a:spLocks noChangeArrowheads="1"/>
              </p:cNvSpPr>
              <p:nvPr/>
            </p:nvSpPr>
            <p:spPr bwMode="auto">
              <a:xfrm>
                <a:off x="3461" y="2973"/>
                <a:ext cx="426" cy="435"/>
              </a:xfrm>
              <a:prstGeom prst="ellipse">
                <a:avLst/>
              </a:prstGeom>
              <a:solidFill>
                <a:srgbClr val="00B8FF">
                  <a:alpha val="0"/>
                </a:srgbClr>
              </a:solidFill>
              <a:ln w="180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0" name="Oval 9"/>
              <p:cNvSpPr>
                <a:spLocks noChangeArrowheads="1"/>
              </p:cNvSpPr>
              <p:nvPr/>
            </p:nvSpPr>
            <p:spPr bwMode="auto">
              <a:xfrm>
                <a:off x="3450" y="3901"/>
                <a:ext cx="426" cy="435"/>
              </a:xfrm>
              <a:prstGeom prst="ellipse">
                <a:avLst/>
              </a:prstGeom>
              <a:solidFill>
                <a:srgbClr val="00B8FF">
                  <a:alpha val="0"/>
                </a:srgbClr>
              </a:solidFill>
              <a:ln w="180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1" name="Line 10"/>
              <p:cNvSpPr>
                <a:spLocks noChangeShapeType="1"/>
              </p:cNvSpPr>
              <p:nvPr/>
            </p:nvSpPr>
            <p:spPr bwMode="auto">
              <a:xfrm>
                <a:off x="3861" y="3269"/>
                <a:ext cx="495" cy="1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2" name="Line 11"/>
              <p:cNvSpPr>
                <a:spLocks noChangeShapeType="1"/>
              </p:cNvSpPr>
              <p:nvPr/>
            </p:nvSpPr>
            <p:spPr bwMode="auto">
              <a:xfrm>
                <a:off x="3844" y="4226"/>
                <a:ext cx="339" cy="2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7639"/>
          </a:xfrm>
          <a:ln/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Properties of scale invariant jets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4640" y="1877958"/>
            <a:ext cx="8778240" cy="3418919"/>
          </a:xfrm>
          <a:ln/>
        </p:spPr>
        <p:txBody>
          <a:bodyPr tIns="19201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cs typeface="Georgia"/>
              </a:rPr>
              <a:t>Measurements of the correlation coefficients 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 </a:t>
            </a:r>
            <a:r>
              <a:rPr lang="en-US" sz="2200" dirty="0" err="1">
                <a:latin typeface="Georgia"/>
                <a:ea typeface="Symbol" charset="2"/>
                <a:cs typeface="Georgia"/>
              </a:rPr>
              <a:t>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 </a:t>
            </a:r>
            <a:r>
              <a:rPr lang="en-US" sz="2200" b="1" i="1" dirty="0">
                <a:solidFill>
                  <a:srgbClr val="DC2300"/>
                </a:solidFill>
                <a:latin typeface="Georgia"/>
                <a:ea typeface="Standard Symbols L" pitchFamily="16" charset="2"/>
                <a:cs typeface="Georgia"/>
              </a:rPr>
              <a:t>cannot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 be used to constrain the structure functions, and therefore to distinguish between different jet models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Measurements of the correlation coefficients </a:t>
            </a:r>
            <a:r>
              <a:rPr lang="en-US" sz="2200" dirty="0" err="1">
                <a:latin typeface="Georgia"/>
                <a:ea typeface="Symbol" charset="2"/>
                <a:cs typeface="Georgia"/>
              </a:rPr>
              <a:t></a:t>
            </a:r>
            <a:r>
              <a:rPr lang="en-US" sz="2200" dirty="0">
                <a:latin typeface="Georgia"/>
                <a:ea typeface="Symbol" charset="2"/>
                <a:cs typeface="Georgia"/>
              </a:rPr>
              <a:t> </a:t>
            </a:r>
            <a:r>
              <a:rPr lang="en-US" sz="2200" b="1" i="1" dirty="0">
                <a:solidFill>
                  <a:srgbClr val="008000"/>
                </a:solidFill>
                <a:latin typeface="Georgia"/>
                <a:ea typeface="Standard Symbols L" pitchFamily="16" charset="2"/>
                <a:cs typeface="Georgia"/>
              </a:rPr>
              <a:t>can</a:t>
            </a:r>
            <a:r>
              <a:rPr lang="en-US" sz="2200" dirty="0">
                <a:latin typeface="Georgia"/>
                <a:ea typeface="Standard Symbols L" pitchFamily="16" charset="2"/>
                <a:cs typeface="Georgia"/>
              </a:rPr>
              <a:t> be used to put constraints on the boundary conditions at the base of the jets, i.e. on accretion models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55001"/>
          </a:xfrm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Core radio luminosity vs. BH mass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481" y="1013867"/>
            <a:ext cx="7575840" cy="579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354560" y="5865737"/>
            <a:ext cx="2927520" cy="208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2001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400" dirty="0" err="1">
                <a:solidFill>
                  <a:srgbClr val="000000"/>
                </a:solidFill>
              </a:rPr>
              <a:t>Franceschini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Vercellone</a:t>
            </a:r>
            <a:r>
              <a:rPr lang="en-US" sz="1400" dirty="0">
                <a:solidFill>
                  <a:srgbClr val="000000"/>
                </a:solidFill>
              </a:rPr>
              <a:t> &amp; Fabian (1998)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776320" y="5198946"/>
            <a:ext cx="1399680" cy="208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2001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Nagar et al. (2002)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0195"/>
          </a:xfrm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Core radio luminosity vs. X-ray luminosity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60" y="921697"/>
            <a:ext cx="7430400" cy="577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160"/>
          </a:xfrm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Core radio luminosity vs. Eddington ratio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60" y="921697"/>
            <a:ext cx="7430400" cy="577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82550" y="228600"/>
            <a:ext cx="8976693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31752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j-ea"/>
                <a:cs typeface="Georgia"/>
              </a:rPr>
              <a:t> A fundamental plane of black hole activity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225" y="1676400"/>
            <a:ext cx="8715375" cy="415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Define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instantaneous state of activity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 of a black hole of mass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 by its core radio luminosity at 5 GHz and by its X-ray luminosity in the 2-10 keV band;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Represent such an object as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a point in the 3D  space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(log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600" b="0" i="1" u="none" strike="noStrike" kern="0" cap="none" spc="0" normalizeH="0" baseline="-3300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log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600" b="0" i="1" u="none" strike="noStrike" kern="0" cap="none" spc="0" normalizeH="0" baseline="-3300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log </a:t>
            </a: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Then all the points representing different black holes will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lie preferentially on a plane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+mn-ea"/>
                <a:cs typeface="+mn-cs"/>
              </a:rPr>
              <a:t> (although with substantial scatter: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</a:t>
            </a:r>
            <a:r>
              <a:rPr kumimoji="0" lang="en-US" sz="2400" b="0" i="0" u="none" strike="noStrike" kern="0" cap="none" spc="0" normalizeH="0" baseline="-33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=0.88 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)</a:t>
            </a:r>
          </a:p>
          <a:p>
            <a:pPr marL="431800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xi Sans" pitchFamily="16" charset="0"/>
                <a:ea typeface="Standard Symbols L" pitchFamily="16" charset="2"/>
                <a:cs typeface="Standard Symbols L" pitchFamily="16" charset="2"/>
              </a:rPr>
              <a:t>The equation that defines the plane is the following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xi Sans" pitchFamily="16" charset="0"/>
              <a:ea typeface="Standard Symbols L" pitchFamily="16" charset="2"/>
              <a:cs typeface="Standard Symbols L" pitchFamily="1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81000"/>
            <a:ext cx="7804150" cy="685800"/>
          </a:xfrm>
          <a:noFill/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1F497D"/>
                </a:solidFill>
                <a:latin typeface="Georgia" charset="0"/>
              </a:rPr>
              <a:t>Feedback flavors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04800" y="1681162"/>
            <a:ext cx="8610600" cy="209288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600">
                <a:solidFill>
                  <a:srgbClr val="B12410"/>
                </a:solidFill>
              </a:rPr>
              <a:t>We need to classify them based on: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</a:pPr>
            <a:r>
              <a:rPr lang="en-GB" sz="2600">
                <a:solidFill>
                  <a:srgbClr val="B12410"/>
                </a:solidFill>
              </a:rPr>
              <a:t>Global energetics (mechanical power in Eddington units)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</a:pPr>
            <a:r>
              <a:rPr lang="en-GB" sz="2600">
                <a:solidFill>
                  <a:srgbClr val="B12410"/>
                </a:solidFill>
              </a:rPr>
              <a:t>Covering factor/duty cycle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</a:pPr>
            <a:r>
              <a:rPr lang="en-GB" sz="2600">
                <a:solidFill>
                  <a:srgbClr val="B12410"/>
                </a:solidFill>
              </a:rPr>
              <a:t>Impact on the gaseous phase of their host galaxies</a:t>
            </a:r>
          </a:p>
          <a:p>
            <a:pPr marL="457200" indent="-4572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</a:pPr>
            <a:r>
              <a:rPr lang="en-GB" sz="2600">
                <a:solidFill>
                  <a:srgbClr val="B12410"/>
                </a:solidFill>
              </a:rPr>
              <a:t>Redshift and mass distribution of the liberated energy</a:t>
            </a:r>
            <a:endParaRPr lang="en-GB" sz="1700">
              <a:solidFill>
                <a:srgbClr val="33CCFF"/>
              </a:solidFill>
              <a:latin typeface="Opti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74880" y="74888"/>
            <a:ext cx="8965440" cy="1002345"/>
          </a:xfrm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Georgia"/>
                <a:cs typeface="Georgia"/>
              </a:rPr>
              <a:t>A “fundamental plane” of BH activity</a:t>
            </a:r>
            <a:endParaRPr lang="en-US" sz="3600" u="sng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21" y="901535"/>
            <a:ext cx="8815680" cy="587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1" cy="149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The relationship between observed correlation </a:t>
            </a:r>
            <a:r>
              <a:rPr lang="en-US" sz="3600" u="sng" dirty="0" err="1">
                <a:solidFill>
                  <a:srgbClr val="000000"/>
                </a:solidFill>
                <a:latin typeface="Georgia"/>
                <a:cs typeface="Georgia"/>
              </a:rPr>
              <a:t>coefficents</a:t>
            </a:r>
            <a:r>
              <a:rPr lang="en-US" sz="3600" u="sng" dirty="0">
                <a:solidFill>
                  <a:srgbClr val="000000"/>
                </a:solidFill>
                <a:latin typeface="Georgia"/>
                <a:cs typeface="Georgia"/>
              </a:rPr>
              <a:t> and theory: testing accretion modes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4322" y="1752600"/>
            <a:ext cx="7751478" cy="134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>
            <a:prstTxWarp prst="textNoShape">
              <a:avLst/>
            </a:prstTxWarp>
          </a:bodyPr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Need the link between the </a:t>
            </a:r>
            <a:r>
              <a:rPr lang="en-US" dirty="0">
                <a:solidFill>
                  <a:srgbClr val="0000FF"/>
                </a:solidFill>
                <a:latin typeface="Luxi Sans" pitchFamily="16" charset="0"/>
              </a:rPr>
              <a:t>observed correlation coefficients</a:t>
            </a: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</a:t>
            </a:r>
            <a:r>
              <a:rPr lang="en-US" baseline="-33000" dirty="0">
                <a:solidFill>
                  <a:srgbClr val="000000"/>
                </a:solidFill>
                <a:latin typeface="Luxi Sans" pitchFamily="16" charset="0"/>
              </a:rPr>
              <a:t>RM</a:t>
            </a: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=0.78; </a:t>
            </a:r>
            <a:r>
              <a:rPr lang="en-US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</a:t>
            </a:r>
            <a:r>
              <a:rPr lang="en-US" baseline="-33000" dirty="0">
                <a:solidFill>
                  <a:srgbClr val="000000"/>
                </a:solidFill>
                <a:latin typeface="Luxi Sans" pitchFamily="16" charset="0"/>
              </a:rPr>
              <a:t>RX</a:t>
            </a: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=0.60) and the theoretical ones</a:t>
            </a:r>
          </a:p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Let us define:</a:t>
            </a:r>
          </a:p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000000"/>
                </a:solidFill>
                <a:latin typeface="Luxi Sans" pitchFamily="16" charset="0"/>
              </a:rPr>
              <a:t>Then, the properties of scale invariant jets imply: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9" y="2366963"/>
            <a:ext cx="3264174" cy="569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926" y="3581400"/>
            <a:ext cx="5210460" cy="2079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5867400"/>
            <a:ext cx="7589391" cy="951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640" rIns="0" bIns="0">
            <a:prstTxWarp prst="textNoShape">
              <a:avLst/>
            </a:prstTxWarp>
          </a:bodyPr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>
                <a:solidFill>
                  <a:srgbClr val="000000"/>
                </a:solidFill>
                <a:latin typeface="Luxi Sans" pitchFamily="16" charset="0"/>
              </a:rPr>
              <a:t>(We have assumed that the pressure of relativistic particles is a fixed fraction of the total pressure at </a:t>
            </a:r>
            <a:r>
              <a:rPr lang="en-US" sz="2000" dirty="0" smtClean="0">
                <a:solidFill>
                  <a:srgbClr val="000000"/>
                </a:solidFill>
                <a:latin typeface="Luxi Sans" pitchFamily="16" charset="0"/>
              </a:rPr>
              <a:t>injection</a:t>
            </a:r>
            <a:endParaRPr lang="en-US" sz="2000" dirty="0">
              <a:solidFill>
                <a:srgbClr val="000000"/>
              </a:solidFill>
              <a:latin typeface="Luxi Sans" pitchFamily="16" charset="0"/>
            </a:endParaRPr>
          </a:p>
        </p:txBody>
      </p:sp>
      <p:graphicFrame>
        <p:nvGraphicFramePr>
          <p:cNvPr id="8" name="AutoShape 2"/>
          <p:cNvGraphicFramePr>
            <a:graphicFrameLocks noChangeAspect="1"/>
          </p:cNvGraphicFramePr>
          <p:nvPr/>
        </p:nvGraphicFramePr>
        <p:xfrm>
          <a:off x="5164139" y="6484938"/>
          <a:ext cx="735624" cy="334313"/>
        </p:xfrm>
        <a:graphic>
          <a:graphicData uri="http://schemas.openxmlformats.org/presentationml/2006/ole">
            <p:oleObj spid="_x0000_s419842" r:id="rId5" imgW="0" imgH="0" progId="">
              <p:embed/>
            </p:oleObj>
          </a:graphicData>
        </a:graphic>
      </p:graphicFrame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889751" y="5259389"/>
            <a:ext cx="2254250" cy="480190"/>
            <a:chOff x="4340" y="3313"/>
            <a:chExt cx="1808" cy="553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57" y="3313"/>
              <a:ext cx="179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21168" rIns="0" bIns="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>
                  <a:solidFill>
                    <a:srgbClr val="FF0000"/>
                  </a:solidFill>
                </a:rPr>
                <a:t>q=2 =&gt; rad. inefficient 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40" y="3635"/>
              <a:ext cx="16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21168" rIns="0" bIns="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>
                  <a:solidFill>
                    <a:srgbClr val="0000FF"/>
                  </a:solidFill>
                </a:rPr>
                <a:t>q=1 =&gt; rad. efficient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rl_lamb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66" y="1828800"/>
            <a:ext cx="4643804" cy="5030788"/>
          </a:xfrm>
          <a:prstGeom prst="rect">
            <a:avLst/>
          </a:prstGeom>
          <a:noFill/>
        </p:spPr>
      </p:pic>
      <p:pic>
        <p:nvPicPr>
          <p:cNvPr id="659459" name="Picture 3" descr="rl_lambda_limi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7214"/>
            <a:ext cx="4643804" cy="5030787"/>
          </a:xfrm>
          <a:prstGeom prst="rect">
            <a:avLst/>
          </a:prstGeom>
          <a:noFill/>
        </p:spPr>
      </p:pic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413239" y="152400"/>
            <a:ext cx="8291146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868363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49550" algn="l"/>
                <a:tab pos="3440113" algn="l"/>
                <a:tab pos="4127500" algn="l"/>
                <a:tab pos="4813300" algn="l"/>
                <a:tab pos="5503863" algn="l"/>
                <a:tab pos="6191250" algn="l"/>
                <a:tab pos="6877050" algn="l"/>
                <a:tab pos="7567613" algn="l"/>
                <a:tab pos="8253413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Radio cores scaling with M and </a:t>
            </a:r>
            <a:r>
              <a:rPr lang="en-GB" sz="3600" u="sng" dirty="0" err="1">
                <a:solidFill>
                  <a:srgbClr val="FFFF99"/>
                </a:solidFill>
                <a:latin typeface="Georgia"/>
                <a:cs typeface="Georgia"/>
              </a:rPr>
              <a:t>mdot</a:t>
            </a:r>
            <a:endParaRPr lang="en-GB" sz="3600" u="sng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222738" y="838200"/>
            <a:ext cx="6155761" cy="7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87" tIns="43444" rIns="86887" bIns="43444">
            <a:prstTxWarp prst="textNoShape">
              <a:avLst/>
            </a:prstTxWarp>
            <a:spAutoFit/>
          </a:bodyPr>
          <a:lstStyle/>
          <a:p>
            <a:pPr defTabSz="868363"/>
            <a:r>
              <a:rPr lang="en-US" sz="2300" dirty="0">
                <a:solidFill>
                  <a:schemeClr val="bg1"/>
                </a:solidFill>
              </a:rPr>
              <a:t>A “fundamental plane” of active </a:t>
            </a:r>
            <a:r>
              <a:rPr lang="en-US" sz="2300" dirty="0" err="1">
                <a:solidFill>
                  <a:schemeClr val="bg1"/>
                </a:solidFill>
              </a:rPr>
              <a:t>BHs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</a:p>
          <a:p>
            <a:pPr defTabSz="868363"/>
            <a:r>
              <a:rPr lang="en-US" sz="1900" dirty="0">
                <a:solidFill>
                  <a:srgbClr val="FFCC66"/>
                </a:solidFill>
              </a:rPr>
              <a:t>[Merloni et al. 2003; Falcke et al. 2004; </a:t>
            </a:r>
            <a:r>
              <a:rPr lang="en-US" sz="1900" dirty="0" err="1">
                <a:solidFill>
                  <a:srgbClr val="FFCC66"/>
                </a:solidFill>
              </a:rPr>
              <a:t>Guterlkin</a:t>
            </a:r>
            <a:r>
              <a:rPr lang="en-US" sz="1900" dirty="0">
                <a:solidFill>
                  <a:srgbClr val="FFCC66"/>
                </a:solidFill>
              </a:rPr>
              <a:t> et al. 2009]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59462" name="Picture 6" descr="lr_lambda_mh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1662" y="1828800"/>
            <a:ext cx="4642338" cy="5029200"/>
          </a:xfrm>
          <a:prstGeom prst="rect">
            <a:avLst/>
          </a:prstGeom>
          <a:noFill/>
        </p:spPr>
      </p:pic>
      <p:sp>
        <p:nvSpPr>
          <p:cNvPr id="659463" name="Rectangle 7"/>
          <p:cNvSpPr>
            <a:spLocks noChangeArrowheads="1"/>
          </p:cNvSpPr>
          <p:nvPr/>
        </p:nvSpPr>
        <p:spPr bwMode="auto">
          <a:xfrm>
            <a:off x="240323" y="1752600"/>
            <a:ext cx="4569197" cy="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rgbClr val="FFCC66"/>
                </a:solidFill>
              </a:rPr>
              <a:t>See also Ho 2002; Greene, Ho and Ulvestad 2003</a:t>
            </a:r>
            <a:endParaRPr lang="en-GB" sz="1900">
              <a:solidFill>
                <a:srgbClr val="FFCC66"/>
              </a:solidFill>
            </a:endParaRP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1899139" y="6354764"/>
            <a:ext cx="294953" cy="2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chemeClr val="bg1"/>
                </a:solidFill>
                <a:latin typeface="Times New Roman" charset="0"/>
              </a:rPr>
              <a:t>Log</a:t>
            </a:r>
            <a:endParaRPr lang="en-GB" sz="2300">
              <a:solidFill>
                <a:schemeClr val="bg1"/>
              </a:solidFill>
            </a:endParaRPr>
          </a:p>
        </p:txBody>
      </p:sp>
      <p:sp>
        <p:nvSpPr>
          <p:cNvPr id="659465" name="Rectangle 9"/>
          <p:cNvSpPr>
            <a:spLocks noChangeArrowheads="1"/>
          </p:cNvSpPr>
          <p:nvPr/>
        </p:nvSpPr>
        <p:spPr bwMode="auto">
          <a:xfrm>
            <a:off x="6418385" y="6354764"/>
            <a:ext cx="294953" cy="2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chemeClr val="bg1"/>
                </a:solidFill>
                <a:latin typeface="Times New Roman" charset="0"/>
              </a:rPr>
              <a:t>Log</a:t>
            </a:r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59466" name="Rectangle 10"/>
          <p:cNvSpPr>
            <a:spLocks noChangeArrowheads="1"/>
          </p:cNvSpPr>
          <p:nvPr/>
        </p:nvSpPr>
        <p:spPr bwMode="auto">
          <a:xfrm rot="-5400000">
            <a:off x="112630" y="4327688"/>
            <a:ext cx="294953" cy="2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chemeClr val="bg1"/>
                </a:solidFill>
                <a:latin typeface="Times New Roman" charset="0"/>
              </a:rPr>
              <a:t>Log</a:t>
            </a:r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59467" name="Rectangle 11"/>
          <p:cNvSpPr>
            <a:spLocks noChangeArrowheads="1"/>
          </p:cNvSpPr>
          <p:nvPr/>
        </p:nvSpPr>
        <p:spPr bwMode="auto">
          <a:xfrm rot="-5400000">
            <a:off x="4656788" y="4689637"/>
            <a:ext cx="294953" cy="2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chemeClr val="bg1"/>
                </a:solidFill>
                <a:latin typeface="Times New Roman" charset="0"/>
              </a:rPr>
              <a:t>Log</a:t>
            </a:r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59468" name="Rectangle 12"/>
          <p:cNvSpPr>
            <a:spLocks noChangeArrowheads="1"/>
          </p:cNvSpPr>
          <p:nvPr/>
        </p:nvSpPr>
        <p:spPr bwMode="auto">
          <a:xfrm>
            <a:off x="1657351" y="2244725"/>
            <a:ext cx="2264329" cy="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chemeClr val="bg1"/>
                </a:solidFill>
                <a:latin typeface="Times New Roman" charset="0"/>
              </a:rPr>
              <a:t>R*=(F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</a:rPr>
              <a:t>R</a:t>
            </a:r>
            <a:r>
              <a:rPr lang="en-US" sz="1800">
                <a:solidFill>
                  <a:schemeClr val="bg1"/>
                </a:solidFill>
                <a:latin typeface="Times New Roman" charset="0"/>
              </a:rPr>
              <a:t>/F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</a:rPr>
              <a:t>bol</a:t>
            </a:r>
            <a:r>
              <a:rPr lang="en-US" sz="1800">
                <a:solidFill>
                  <a:schemeClr val="bg1"/>
                </a:solidFill>
                <a:latin typeface="Times New Roman" charset="0"/>
              </a:rPr>
              <a:t>)(</a:t>
            </a:r>
            <a:r>
              <a:rPr lang="en-US" sz="1800">
                <a:solidFill>
                  <a:schemeClr val="bg1"/>
                </a:solidFill>
                <a:latin typeface="Times New Roman" charset="0"/>
                <a:sym typeface="Symbol" charset="2"/>
              </a:rPr>
              <a:t>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</a:rPr>
              <a:t>max</a:t>
            </a:r>
            <a:r>
              <a:rPr lang="en-US" sz="1800">
                <a:solidFill>
                  <a:schemeClr val="bg1"/>
                </a:solidFill>
                <a:latin typeface="Times New Roman" charset="0"/>
              </a:rPr>
              <a:t>/</a:t>
            </a:r>
            <a:r>
              <a:rPr lang="en-US" sz="1800">
                <a:solidFill>
                  <a:schemeClr val="bg1"/>
                </a:solidFill>
                <a:latin typeface="Times New Roman" charset="0"/>
                <a:sym typeface="Symbol" charset="2"/>
              </a:rPr>
              <a:t>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</a:rPr>
              <a:t>5GHz</a:t>
            </a:r>
            <a:r>
              <a:rPr lang="en-US" sz="1800">
                <a:solidFill>
                  <a:schemeClr val="bg1"/>
                </a:solidFill>
                <a:latin typeface="Times New Roman" charset="0"/>
              </a:rPr>
              <a:t>)</a:t>
            </a:r>
            <a:endParaRPr lang="en-GB" sz="23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6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413239" y="228600"/>
            <a:ext cx="8291146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868363">
              <a:tabLst>
                <a:tab pos="687388" algn="l"/>
                <a:tab pos="1376363" algn="l"/>
                <a:tab pos="2063750" algn="l"/>
                <a:tab pos="2749550" algn="l"/>
                <a:tab pos="3440113" algn="l"/>
                <a:tab pos="4127500" algn="l"/>
                <a:tab pos="4813300" algn="l"/>
                <a:tab pos="5503863" algn="l"/>
                <a:tab pos="6191250" algn="l"/>
                <a:tab pos="6877050" algn="l"/>
                <a:tab pos="7567613" algn="l"/>
                <a:tab pos="8253413" algn="l"/>
              </a:tabLst>
            </a:pPr>
            <a:r>
              <a:rPr lang="en-GB" sz="3600" dirty="0">
                <a:solidFill>
                  <a:srgbClr val="FFFF00"/>
                </a:solidFill>
                <a:latin typeface="Georgia"/>
                <a:cs typeface="Georgia"/>
              </a:rPr>
              <a:t>Using the FP to search for mode changes</a:t>
            </a:r>
          </a:p>
        </p:txBody>
      </p:sp>
      <p:pic>
        <p:nvPicPr>
          <p:cNvPr id="532487" name="Picture 7" descr="fp_new_k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431" y="912814"/>
            <a:ext cx="5487866" cy="5945187"/>
          </a:xfrm>
          <a:prstGeom prst="rect">
            <a:avLst/>
          </a:prstGeom>
          <a:noFill/>
        </p:spPr>
      </p:pic>
      <p:pic>
        <p:nvPicPr>
          <p:cNvPr id="532488" name="Picture 8" descr="fp_new_kfc_b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6431" y="915988"/>
            <a:ext cx="5486400" cy="5942012"/>
          </a:xfrm>
          <a:prstGeom prst="rect">
            <a:avLst/>
          </a:prstGeom>
          <a:noFill/>
        </p:spPr>
      </p:pic>
      <p:sp>
        <p:nvSpPr>
          <p:cNvPr id="532489" name="Rectangle 9"/>
          <p:cNvSpPr>
            <a:spLocks noChangeArrowheads="1"/>
          </p:cNvSpPr>
          <p:nvPr/>
        </p:nvSpPr>
        <p:spPr bwMode="auto">
          <a:xfrm>
            <a:off x="2180492" y="1219200"/>
            <a:ext cx="3305908" cy="4724400"/>
          </a:xfrm>
          <a:prstGeom prst="rect">
            <a:avLst/>
          </a:prstGeom>
          <a:solidFill>
            <a:srgbClr val="33CCCC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5486400" y="1219200"/>
            <a:ext cx="1055077" cy="2362200"/>
          </a:xfrm>
          <a:prstGeom prst="rect">
            <a:avLst/>
          </a:prstGeom>
          <a:solidFill>
            <a:srgbClr val="FF99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GB" sz="2400" u="none" dirty="0">
                <a:solidFill>
                  <a:srgbClr val="FFFF00"/>
                </a:solidFill>
              </a:rPr>
              <a:t>RLQ,FRII</a:t>
            </a:r>
          </a:p>
        </p:txBody>
      </p:sp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5486400" y="3581400"/>
            <a:ext cx="1055077" cy="2362200"/>
          </a:xfrm>
          <a:prstGeom prst="rect">
            <a:avLst/>
          </a:prstGeom>
          <a:solidFill>
            <a:srgbClr val="00FF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GB" sz="2400" u="none">
                <a:solidFill>
                  <a:srgbClr val="00CC66"/>
                </a:solidFill>
              </a:rPr>
              <a:t>RQQ</a:t>
            </a:r>
            <a:endParaRPr lang="en-GB">
              <a:solidFill>
                <a:srgbClr val="00CC66"/>
              </a:solidFill>
            </a:endParaRPr>
          </a:p>
        </p:txBody>
      </p:sp>
    </p:spTree>
  </p:cSld>
  <p:clrMapOvr>
    <a:masterClrMapping/>
  </p:clrMapOvr>
  <p:transition advTm="66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9" grpId="0" animBg="1"/>
      <p:bldP spid="532491" grpId="0" animBg="1"/>
      <p:bldP spid="5324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4" name="Picture 14" descr="fig_th_b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8" y="838200"/>
            <a:ext cx="5767754" cy="5715000"/>
          </a:xfrm>
          <a:prstGeom prst="rect">
            <a:avLst/>
          </a:prstGeom>
          <a:noFill/>
        </p:spPr>
      </p:pic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1055078" y="6400800"/>
            <a:ext cx="7553828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u="none">
                <a:solidFill>
                  <a:srgbClr val="FFCC66"/>
                </a:solidFill>
              </a:rPr>
              <a:t>(Blandford &amp; Begelman 1999, Körding et al. 2007, Merloni and Heinz 2008)</a:t>
            </a:r>
            <a:endParaRPr lang="en-US" sz="1900" u="none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422031" y="152400"/>
            <a:ext cx="82999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12750"/>
            <a:r>
              <a:rPr lang="en-US" sz="3600" u="sng" dirty="0">
                <a:solidFill>
                  <a:schemeClr val="bg1"/>
                </a:solidFill>
                <a:latin typeface="Georgia"/>
                <a:cs typeface="Georgia"/>
              </a:rPr>
              <a:t>Accretion diagram for LMXB &amp; AGN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81355" y="1219200"/>
            <a:ext cx="173819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68363"/>
            <a:r>
              <a:rPr lang="en-US" sz="1900" u="none">
                <a:solidFill>
                  <a:srgbClr val="FF161C"/>
                </a:solidFill>
              </a:rPr>
              <a:t>Model parameter</a:t>
            </a:r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1899138" y="1524000"/>
            <a:ext cx="281354" cy="381000"/>
          </a:xfrm>
          <a:prstGeom prst="line">
            <a:avLst/>
          </a:prstGeom>
          <a:noFill/>
          <a:ln w="9525">
            <a:solidFill>
              <a:srgbClr val="FF161C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3280997" y="4114800"/>
            <a:ext cx="25678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u="none">
                <a:solidFill>
                  <a:schemeClr val="bg1"/>
                </a:solidFill>
              </a:rPr>
              <a:t>LK (low-kinetic; LLAGN, FRI) </a:t>
            </a:r>
            <a:endParaRPr lang="en-GB" sz="1800" u="none">
              <a:solidFill>
                <a:schemeClr val="bg1"/>
              </a:solidFill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6737838" y="16986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6469674" y="4697414"/>
            <a:ext cx="25069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u="none">
                <a:solidFill>
                  <a:schemeClr val="bg1"/>
                </a:solidFill>
              </a:rPr>
              <a:t>HK (high-kinetic; RLQ, FRII) </a:t>
            </a:r>
            <a:endParaRPr lang="en-GB" sz="1800" u="none">
              <a:solidFill>
                <a:schemeClr val="bg1"/>
              </a:solidFill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6623538" y="5410200"/>
            <a:ext cx="2303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u="none">
                <a:solidFill>
                  <a:schemeClr val="bg1"/>
                </a:solidFill>
              </a:rPr>
              <a:t>HR (high-radiative; RQQ) </a:t>
            </a:r>
            <a:endParaRPr lang="en-GB" sz="18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846" y="304800"/>
            <a:ext cx="8792308" cy="7620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Font typeface="Times New Roman" charset="0"/>
              <a:buNone/>
            </a:pPr>
            <a:r>
              <a:rPr lang="en-GB" sz="3200" u="sng">
                <a:solidFill>
                  <a:schemeClr val="accent2"/>
                </a:solidFill>
                <a:latin typeface="Georgia" charset="0"/>
              </a:rPr>
              <a:t>Basic scaling laws for the Jet Kinetic power</a:t>
            </a:r>
            <a:endParaRPr lang="en-GB">
              <a:solidFill>
                <a:srgbClr val="FFF86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72861" y="1828800"/>
            <a:ext cx="3938954" cy="2514600"/>
            <a:chOff x="1872" y="960"/>
            <a:chExt cx="2688" cy="1584"/>
          </a:xfrm>
        </p:grpSpPr>
        <p:sp>
          <p:nvSpPr>
            <p:cNvPr id="812036" name="Text Box 4"/>
            <p:cNvSpPr txBox="1">
              <a:spLocks noChangeArrowheads="1"/>
            </p:cNvSpPr>
            <p:nvPr/>
          </p:nvSpPr>
          <p:spPr bwMode="auto">
            <a:xfrm>
              <a:off x="2102" y="1027"/>
              <a:ext cx="23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200">
                  <a:solidFill>
                    <a:schemeClr val="tx1"/>
                  </a:solidFill>
                </a:rPr>
                <a:t>L</a:t>
              </a:r>
              <a:r>
                <a:rPr lang="en-GB" sz="3200" baseline="-25000">
                  <a:solidFill>
                    <a:schemeClr val="tx1"/>
                  </a:solidFill>
                </a:rPr>
                <a:t>R</a:t>
              </a:r>
              <a:r>
                <a:rPr lang="en-GB" sz="3200">
                  <a:solidFill>
                    <a:schemeClr val="tx1"/>
                  </a:solidFill>
                </a:rPr>
                <a:t> </a:t>
              </a:r>
              <a:r>
                <a:rPr lang="en-GB" sz="3200">
                  <a:solidFill>
                    <a:schemeClr val="tx1"/>
                  </a:solidFill>
                  <a:sym typeface="Symbol" charset="2"/>
                </a:rPr>
                <a:t></a:t>
              </a:r>
              <a:r>
                <a:rPr lang="en-GB" sz="3200">
                  <a:solidFill>
                    <a:schemeClr val="tx1"/>
                  </a:solidFill>
                </a:rPr>
                <a:t> L</a:t>
              </a:r>
              <a:r>
                <a:rPr lang="en-GB" sz="3200" baseline="-25000">
                  <a:solidFill>
                    <a:schemeClr val="tx1"/>
                  </a:solidFill>
                </a:rPr>
                <a:t>X</a:t>
              </a:r>
              <a:r>
                <a:rPr lang="en-GB" sz="3200" baseline="30000">
                  <a:solidFill>
                    <a:schemeClr val="tx1"/>
                  </a:solidFill>
                </a:rPr>
                <a:t>0.6-0.7</a:t>
              </a:r>
              <a:r>
                <a:rPr lang="en-GB" sz="3200">
                  <a:solidFill>
                    <a:schemeClr val="tx1"/>
                  </a:solidFill>
                </a:rPr>
                <a:t> M</a:t>
              </a:r>
              <a:r>
                <a:rPr lang="en-GB" sz="3200" baseline="30000">
                  <a:solidFill>
                    <a:schemeClr val="tx1"/>
                  </a:solidFill>
                </a:rPr>
                <a:t>0.7-0.8</a:t>
              </a:r>
              <a:endParaRPr lang="en-GB" sz="3200"/>
            </a:p>
          </p:txBody>
        </p:sp>
        <p:sp>
          <p:nvSpPr>
            <p:cNvPr id="812037" name="Text Box 5"/>
            <p:cNvSpPr txBox="1">
              <a:spLocks noChangeArrowheads="1"/>
            </p:cNvSpPr>
            <p:nvPr/>
          </p:nvSpPr>
          <p:spPr bwMode="auto">
            <a:xfrm>
              <a:off x="2352" y="1459"/>
              <a:ext cx="16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200">
                  <a:solidFill>
                    <a:schemeClr val="tx1"/>
                  </a:solidFill>
                </a:rPr>
                <a:t>L</a:t>
              </a:r>
              <a:r>
                <a:rPr lang="en-GB" sz="3200" baseline="-25000">
                  <a:solidFill>
                    <a:schemeClr val="tx1"/>
                  </a:solidFill>
                </a:rPr>
                <a:t>KIN</a:t>
              </a:r>
              <a:r>
                <a:rPr lang="en-GB" sz="3200">
                  <a:solidFill>
                    <a:schemeClr val="tx1"/>
                  </a:solidFill>
                </a:rPr>
                <a:t> </a:t>
              </a:r>
              <a:r>
                <a:rPr lang="en-GB" sz="3200">
                  <a:solidFill>
                    <a:schemeClr val="tx1"/>
                  </a:solidFill>
                  <a:sym typeface="Symbol" charset="2"/>
                </a:rPr>
                <a:t></a:t>
              </a:r>
              <a:r>
                <a:rPr lang="en-GB" sz="3200">
                  <a:solidFill>
                    <a:schemeClr val="tx1"/>
                  </a:solidFill>
                </a:rPr>
                <a:t> L</a:t>
              </a:r>
              <a:r>
                <a:rPr lang="en-GB" sz="3200" baseline="-25000">
                  <a:solidFill>
                    <a:schemeClr val="tx1"/>
                  </a:solidFill>
                </a:rPr>
                <a:t>R</a:t>
              </a:r>
              <a:r>
                <a:rPr lang="en-GB" sz="3200" baseline="30000">
                  <a:solidFill>
                    <a:schemeClr val="tx1"/>
                  </a:solidFill>
                </a:rPr>
                <a:t>0.7-0.8</a:t>
              </a:r>
              <a:endParaRPr lang="en-GB" sz="3200"/>
            </a:p>
          </p:txBody>
        </p:sp>
        <p:sp>
          <p:nvSpPr>
            <p:cNvPr id="812038" name="Text Box 6"/>
            <p:cNvSpPr txBox="1">
              <a:spLocks noChangeArrowheads="1"/>
            </p:cNvSpPr>
            <p:nvPr/>
          </p:nvSpPr>
          <p:spPr bwMode="auto">
            <a:xfrm>
              <a:off x="2016" y="1977"/>
              <a:ext cx="244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200">
                  <a:solidFill>
                    <a:schemeClr val="tx1"/>
                  </a:solidFill>
                </a:rPr>
                <a:t>L</a:t>
              </a:r>
              <a:r>
                <a:rPr lang="en-GB" sz="3200" baseline="-25000">
                  <a:solidFill>
                    <a:schemeClr val="tx1"/>
                  </a:solidFill>
                </a:rPr>
                <a:t>KIN </a:t>
              </a:r>
              <a:r>
                <a:rPr lang="en-GB" sz="3200">
                  <a:solidFill>
                    <a:schemeClr val="tx1"/>
                  </a:solidFill>
                </a:rPr>
                <a:t>/L</a:t>
              </a:r>
              <a:r>
                <a:rPr lang="en-GB" sz="3200" baseline="-25000">
                  <a:solidFill>
                    <a:schemeClr val="tx1"/>
                  </a:solidFill>
                </a:rPr>
                <a:t>EDD</a:t>
              </a:r>
              <a:r>
                <a:rPr lang="en-GB" sz="3200">
                  <a:solidFill>
                    <a:schemeClr val="tx1"/>
                  </a:solidFill>
                  <a:sym typeface="Symbol" charset="2"/>
                </a:rPr>
                <a:t></a:t>
              </a:r>
              <a:r>
                <a:rPr lang="en-GB" sz="3200">
                  <a:solidFill>
                    <a:schemeClr val="tx1"/>
                  </a:solidFill>
                </a:rPr>
                <a:t> L</a:t>
              </a:r>
              <a:r>
                <a:rPr lang="en-GB" sz="3200" baseline="-25000">
                  <a:solidFill>
                    <a:schemeClr val="tx1"/>
                  </a:solidFill>
                </a:rPr>
                <a:t>X</a:t>
              </a:r>
              <a:r>
                <a:rPr lang="en-GB" sz="3200">
                  <a:solidFill>
                    <a:schemeClr val="tx1"/>
                  </a:solidFill>
                </a:rPr>
                <a:t>/L</a:t>
              </a:r>
              <a:r>
                <a:rPr lang="en-GB" sz="3200" baseline="-25000">
                  <a:solidFill>
                    <a:schemeClr val="tx1"/>
                  </a:solidFill>
                </a:rPr>
                <a:t>EDD</a:t>
              </a:r>
              <a:r>
                <a:rPr lang="en-GB" sz="3200" baseline="30000">
                  <a:solidFill>
                    <a:schemeClr val="tx1"/>
                  </a:solidFill>
                </a:rPr>
                <a:t>0.5</a:t>
              </a:r>
              <a:endParaRPr lang="en-GB" sz="3200" baseline="30000"/>
            </a:p>
          </p:txBody>
        </p:sp>
        <p:sp>
          <p:nvSpPr>
            <p:cNvPr id="812039" name="Rectangle 7"/>
            <p:cNvSpPr>
              <a:spLocks noChangeArrowheads="1"/>
            </p:cNvSpPr>
            <p:nvPr/>
          </p:nvSpPr>
          <p:spPr bwMode="auto">
            <a:xfrm>
              <a:off x="1872" y="960"/>
              <a:ext cx="2688" cy="1584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2040" name="Text Box 8"/>
          <p:cNvSpPr txBox="1">
            <a:spLocks noChangeArrowheads="1"/>
          </p:cNvSpPr>
          <p:nvPr/>
        </p:nvSpPr>
        <p:spPr bwMode="auto">
          <a:xfrm>
            <a:off x="1899138" y="1149350"/>
            <a:ext cx="584006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4964"/>
                </a:solidFill>
                <a:latin typeface="Georgia" charset="0"/>
              </a:rPr>
              <a:t>LLAGN (L/L</a:t>
            </a:r>
            <a:r>
              <a:rPr lang="en-GB" sz="3200" baseline="-25000">
                <a:solidFill>
                  <a:srgbClr val="FF4964"/>
                </a:solidFill>
                <a:latin typeface="Georgia" charset="0"/>
              </a:rPr>
              <a:t>edd</a:t>
            </a:r>
            <a:r>
              <a:rPr lang="en-GB" sz="3200">
                <a:solidFill>
                  <a:srgbClr val="FF4964"/>
                </a:solidFill>
                <a:latin typeface="Georgia" charset="0"/>
              </a:rPr>
              <a:t>&lt;0.01); No BLR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76246" y="5334000"/>
            <a:ext cx="2391508" cy="838200"/>
            <a:chOff x="2304" y="3360"/>
            <a:chExt cx="1632" cy="528"/>
          </a:xfrm>
        </p:grpSpPr>
        <p:sp>
          <p:nvSpPr>
            <p:cNvPr id="812042" name="Rectangle 10"/>
            <p:cNvSpPr>
              <a:spLocks noChangeArrowheads="1"/>
            </p:cNvSpPr>
            <p:nvPr/>
          </p:nvSpPr>
          <p:spPr bwMode="auto">
            <a:xfrm>
              <a:off x="2400" y="3427"/>
              <a:ext cx="1406" cy="37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200">
                  <a:solidFill>
                    <a:schemeClr val="tx1"/>
                  </a:solidFill>
                </a:rPr>
                <a:t>L</a:t>
              </a:r>
              <a:r>
                <a:rPr lang="en-GB" sz="3200" baseline="-25000">
                  <a:solidFill>
                    <a:schemeClr val="tx1"/>
                  </a:solidFill>
                </a:rPr>
                <a:t>KIN,JEt</a:t>
              </a:r>
              <a:r>
                <a:rPr lang="en-GB" sz="3200">
                  <a:solidFill>
                    <a:schemeClr val="tx1"/>
                  </a:solidFill>
                  <a:sym typeface="Symbol" charset="2"/>
                </a:rPr>
                <a:t>~</a:t>
              </a:r>
              <a:r>
                <a:rPr lang="en-GB" sz="3200">
                  <a:solidFill>
                    <a:schemeClr val="tx1"/>
                  </a:solidFill>
                </a:rPr>
                <a:t> L</a:t>
              </a:r>
              <a:r>
                <a:rPr lang="en-GB" sz="3200" baseline="-25000">
                  <a:solidFill>
                    <a:schemeClr val="tx1"/>
                  </a:solidFill>
                </a:rPr>
                <a:t>bol</a:t>
              </a:r>
              <a:endParaRPr lang="en-GB" sz="3200" baseline="30000">
                <a:solidFill>
                  <a:schemeClr val="tx1"/>
                </a:solidFill>
              </a:endParaRPr>
            </a:p>
          </p:txBody>
        </p:sp>
        <p:sp>
          <p:nvSpPr>
            <p:cNvPr id="812043" name="Rectangle 11"/>
            <p:cNvSpPr>
              <a:spLocks noChangeArrowheads="1"/>
            </p:cNvSpPr>
            <p:nvPr/>
          </p:nvSpPr>
          <p:spPr bwMode="auto">
            <a:xfrm>
              <a:off x="2304" y="3360"/>
              <a:ext cx="1632" cy="528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2044" name="Rectangle 12"/>
          <p:cNvSpPr>
            <a:spLocks noChangeArrowheads="1"/>
          </p:cNvSpPr>
          <p:nvPr/>
        </p:nvSpPr>
        <p:spPr bwMode="auto">
          <a:xfrm>
            <a:off x="2180493" y="4624389"/>
            <a:ext cx="52363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0905C9"/>
                </a:solidFill>
                <a:latin typeface="Georgia" charset="0"/>
              </a:rPr>
              <a:t>Powerful Jets (L/L</a:t>
            </a:r>
            <a:r>
              <a:rPr lang="en-GB" sz="3200" baseline="-25000">
                <a:solidFill>
                  <a:srgbClr val="0905C9"/>
                </a:solidFill>
                <a:latin typeface="Georgia" charset="0"/>
              </a:rPr>
              <a:t>edd</a:t>
            </a:r>
            <a:r>
              <a:rPr lang="en-GB" sz="3200">
                <a:solidFill>
                  <a:srgbClr val="0905C9"/>
                </a:solidFill>
                <a:latin typeface="Georgia" charset="0"/>
              </a:rPr>
              <a:t>&gt;0.01)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in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58674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The “kinetic” luminosity function of radio AGN</a:t>
            </a:r>
            <a:endParaRPr lang="en-US" sz="3200" u="sng" dirty="0">
              <a:latin typeface="Georgia"/>
              <a:cs typeface="Georgia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0" y="4267200"/>
            <a:ext cx="1143000" cy="304800"/>
          </a:xfrm>
          <a:prstGeom prst="straightConnector1">
            <a:avLst/>
          </a:prstGeom>
          <a:ln w="44450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76800" y="1905000"/>
            <a:ext cx="1676400" cy="152400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1524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Low power jets (FRI) dominate at low redshift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810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Powerful jets (FRII) dominate at high redshift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802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Georgia"/>
                <a:cs typeface="Georgia"/>
              </a:rPr>
              <a:t>Merloni &amp; Heinz 2008</a:t>
            </a:r>
            <a:endParaRPr lang="en-US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6" name="Picture 2" descr="d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727" y="0"/>
            <a:ext cx="5174273" cy="6553200"/>
          </a:xfrm>
          <a:prstGeom prst="rect">
            <a:avLst/>
          </a:prstGeom>
          <a:noFill/>
        </p:spPr>
      </p:pic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5908431" y="1219201"/>
            <a:ext cx="2557097" cy="51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81668" name="Text Box 4"/>
          <p:cNvSpPr txBox="1">
            <a:spLocks noChangeArrowheads="1"/>
          </p:cNvSpPr>
          <p:nvPr/>
        </p:nvSpPr>
        <p:spPr bwMode="auto">
          <a:xfrm>
            <a:off x="5668108" y="3886201"/>
            <a:ext cx="175487" cy="3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300" baseline="30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51692" y="76201"/>
            <a:ext cx="3305908" cy="1033463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solidFill>
                  <a:schemeClr val="tx1"/>
                </a:solidFill>
                <a:latin typeface="Georgia" charset="0"/>
              </a:rPr>
              <a:t>SMBH growth: </a:t>
            </a:r>
            <a:br>
              <a:rPr lang="en-US" sz="3200" u="sng">
                <a:solidFill>
                  <a:schemeClr val="tx1"/>
                </a:solidFill>
                <a:latin typeface="Georgia" charset="0"/>
              </a:rPr>
            </a:br>
            <a:r>
              <a:rPr lang="en-US" sz="3200" u="sng">
                <a:solidFill>
                  <a:schemeClr val="tx1"/>
                </a:solidFill>
                <a:latin typeface="Georgia" charset="0"/>
              </a:rPr>
              <a:t>weighting modes</a:t>
            </a:r>
            <a:endParaRPr lang="en-US"/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98182" y="4800600"/>
            <a:ext cx="3938954" cy="9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ebdings" charset="2"/>
              <a:buNone/>
            </a:pPr>
            <a:r>
              <a:rPr lang="en-US" sz="1600" dirty="0">
                <a:solidFill>
                  <a:srgbClr val="DA65FF"/>
                </a:solidFill>
                <a:latin typeface="Georgia" charset="0"/>
              </a:rPr>
              <a:t>Heinz, Merloni and </a:t>
            </a:r>
            <a:r>
              <a:rPr lang="en-US" sz="1600" dirty="0" err="1">
                <a:solidFill>
                  <a:srgbClr val="DA65FF"/>
                </a:solidFill>
                <a:latin typeface="Georgia" charset="0"/>
              </a:rPr>
              <a:t>Schwaab</a:t>
            </a:r>
            <a:r>
              <a:rPr lang="en-US" sz="1600" dirty="0">
                <a:solidFill>
                  <a:srgbClr val="DA65FF"/>
                </a:solidFill>
                <a:latin typeface="Georgia" charset="0"/>
              </a:rPr>
              <a:t> (2007); Körding, Jester and Fender (2007); Cattaneo and Best (2009</a:t>
            </a:r>
            <a:r>
              <a:rPr lang="en-US" sz="1600" dirty="0" smtClean="0">
                <a:solidFill>
                  <a:srgbClr val="DA65FF"/>
                </a:solidFill>
                <a:latin typeface="Georgia" charset="0"/>
              </a:rPr>
              <a:t>)</a:t>
            </a:r>
            <a:endParaRPr lang="en-GB" sz="1600" dirty="0">
              <a:solidFill>
                <a:schemeClr val="accent2"/>
              </a:solidFill>
              <a:latin typeface="Georgia" charset="0"/>
            </a:endParaRPr>
          </a:p>
        </p:txBody>
      </p:sp>
      <p:sp>
        <p:nvSpPr>
          <p:cNvPr id="881671" name="Text Box 7"/>
          <p:cNvSpPr txBox="1">
            <a:spLocks noChangeArrowheads="1"/>
          </p:cNvSpPr>
          <p:nvPr/>
        </p:nvSpPr>
        <p:spPr bwMode="auto">
          <a:xfrm>
            <a:off x="228600" y="2768601"/>
            <a:ext cx="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68363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81672" name="Rectangle 8"/>
          <p:cNvSpPr>
            <a:spLocks noChangeArrowheads="1"/>
          </p:cNvSpPr>
          <p:nvPr/>
        </p:nvSpPr>
        <p:spPr bwMode="auto">
          <a:xfrm>
            <a:off x="152400" y="3675012"/>
            <a:ext cx="3958986" cy="6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kin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44.6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0.7 Log (P</a:t>
            </a:r>
            <a:r>
              <a:rPr lang="en-US" sz="20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1.4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/10</a:t>
            </a:r>
            <a:r>
              <a:rPr lang="en-US" sz="20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charset="0"/>
              </a:rPr>
              <a:t>(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charset="0"/>
              </a:rPr>
              <a:t>Cavagnolo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charset="0"/>
              </a:rPr>
              <a:t> 2010, “cavity power”)</a:t>
            </a:r>
          </a:p>
        </p:txBody>
      </p:sp>
      <p:sp>
        <p:nvSpPr>
          <p:cNvPr id="881673" name="Rectangle 9"/>
          <p:cNvSpPr>
            <a:spLocks noChangeArrowheads="1"/>
          </p:cNvSpPr>
          <p:nvPr/>
        </p:nvSpPr>
        <p:spPr bwMode="auto">
          <a:xfrm>
            <a:off x="98182" y="2819400"/>
            <a:ext cx="4164119" cy="6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FF4964"/>
                </a:solidFill>
              </a:rPr>
              <a:t>Log </a:t>
            </a:r>
            <a:r>
              <a:rPr lang="en-US" sz="2000" dirty="0" err="1">
                <a:solidFill>
                  <a:srgbClr val="FF4964"/>
                </a:solidFill>
              </a:rPr>
              <a:t>L</a:t>
            </a:r>
            <a:r>
              <a:rPr lang="en-US" sz="2000" baseline="-25000" dirty="0" err="1">
                <a:solidFill>
                  <a:srgbClr val="FF4964"/>
                </a:solidFill>
              </a:rPr>
              <a:t>kin</a:t>
            </a:r>
            <a:r>
              <a:rPr lang="en-US" sz="2000" dirty="0">
                <a:solidFill>
                  <a:srgbClr val="FF4964"/>
                </a:solidFill>
              </a:rPr>
              <a:t>= 45.2 </a:t>
            </a:r>
            <a:r>
              <a:rPr lang="en-US" sz="2000" dirty="0" err="1">
                <a:solidFill>
                  <a:srgbClr val="FF4964"/>
                </a:solidFill>
              </a:rPr>
              <a:t>x</a:t>
            </a:r>
            <a:r>
              <a:rPr lang="en-US" sz="2000" dirty="0">
                <a:solidFill>
                  <a:srgbClr val="FF4964"/>
                </a:solidFill>
              </a:rPr>
              <a:t> 0.81 Log (P</a:t>
            </a:r>
            <a:r>
              <a:rPr lang="en-US" sz="2000" baseline="-25000" dirty="0">
                <a:solidFill>
                  <a:srgbClr val="FF4964"/>
                </a:solidFill>
              </a:rPr>
              <a:t>1.4,core</a:t>
            </a:r>
            <a:r>
              <a:rPr lang="en-US" sz="2000" dirty="0">
                <a:solidFill>
                  <a:srgbClr val="FF4964"/>
                </a:solidFill>
              </a:rPr>
              <a:t> /10</a:t>
            </a:r>
            <a:r>
              <a:rPr lang="en-US" sz="2000" baseline="30000" dirty="0">
                <a:solidFill>
                  <a:srgbClr val="FF4964"/>
                </a:solidFill>
              </a:rPr>
              <a:t>25</a:t>
            </a:r>
            <a:r>
              <a:rPr lang="en-US" sz="2000" dirty="0">
                <a:solidFill>
                  <a:srgbClr val="FF4964"/>
                </a:solidFill>
              </a:rPr>
              <a:t>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FF4964"/>
                </a:solidFill>
                <a:latin typeface="Georgia" charset="0"/>
              </a:rPr>
              <a:t>(Merloni &amp; Heinz 2007)</a:t>
            </a:r>
            <a:endParaRPr lang="en-US" sz="2000" dirty="0">
              <a:solidFill>
                <a:srgbClr val="FF496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371600"/>
            <a:ext cx="22567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Kinetic to radiative </a:t>
            </a:r>
          </a:p>
          <a:p>
            <a:r>
              <a:rPr lang="en-US" sz="2000" dirty="0" smtClean="0"/>
              <a:t>energy density ratio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36312" y="1371600"/>
            <a:ext cx="778488" cy="36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888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6" name="Picture 2" descr="d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727" y="0"/>
            <a:ext cx="5174273" cy="6553200"/>
          </a:xfrm>
          <a:prstGeom prst="rect">
            <a:avLst/>
          </a:prstGeom>
          <a:noFill/>
        </p:spPr>
      </p:pic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5908431" y="1219201"/>
            <a:ext cx="2557097" cy="51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81668" name="Text Box 4"/>
          <p:cNvSpPr txBox="1">
            <a:spLocks noChangeArrowheads="1"/>
          </p:cNvSpPr>
          <p:nvPr/>
        </p:nvSpPr>
        <p:spPr bwMode="auto">
          <a:xfrm>
            <a:off x="5668108" y="3886201"/>
            <a:ext cx="175487" cy="3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/>
            <a:endParaRPr lang="en-US" sz="2300" baseline="30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8182" y="76201"/>
            <a:ext cx="3938954" cy="12953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Garamond"/>
                <a:cs typeface="Garamond"/>
              </a:rPr>
              <a:t>SMBH </a:t>
            </a:r>
            <a:r>
              <a:rPr lang="en-US" sz="4000" dirty="0">
                <a:solidFill>
                  <a:schemeClr val="tx1"/>
                </a:solidFill>
                <a:latin typeface="Garamond"/>
                <a:cs typeface="Garamond"/>
              </a:rPr>
              <a:t>growth: </a:t>
            </a:r>
            <a:br>
              <a:rPr lang="en-US" sz="4000" dirty="0">
                <a:solidFill>
                  <a:schemeClr val="tx1"/>
                </a:solidFill>
                <a:latin typeface="Garamond"/>
                <a:cs typeface="Garamond"/>
              </a:rPr>
            </a:br>
            <a:r>
              <a:rPr lang="en-US" sz="4000" dirty="0">
                <a:solidFill>
                  <a:schemeClr val="tx1"/>
                </a:solidFill>
                <a:latin typeface="Garamond"/>
                <a:cs typeface="Garamond"/>
              </a:rPr>
              <a:t>weighting modes</a:t>
            </a:r>
            <a:endParaRPr lang="en-US" sz="4000" dirty="0">
              <a:latin typeface="Garamond"/>
              <a:cs typeface="Garamond"/>
            </a:endParaRP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99646" y="3545334"/>
            <a:ext cx="3938954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ebdings" charset="2"/>
              <a:buNone/>
            </a:pPr>
            <a:r>
              <a:rPr lang="en-US" sz="2000" dirty="0">
                <a:solidFill>
                  <a:srgbClr val="800000"/>
                </a:solidFill>
                <a:latin typeface="Garamond"/>
                <a:cs typeface="Garamond"/>
              </a:rPr>
              <a:t>Heinz, Merloni and </a:t>
            </a:r>
            <a:r>
              <a:rPr lang="en-US" sz="2000" dirty="0" err="1">
                <a:solidFill>
                  <a:srgbClr val="800000"/>
                </a:solidFill>
                <a:latin typeface="Garamond"/>
                <a:cs typeface="Garamond"/>
              </a:rPr>
              <a:t>Schwaab</a:t>
            </a:r>
            <a:r>
              <a:rPr lang="en-US" sz="2000" dirty="0">
                <a:solidFill>
                  <a:srgbClr val="800000"/>
                </a:solidFill>
                <a:latin typeface="Garamond"/>
                <a:cs typeface="Garamond"/>
              </a:rPr>
              <a:t> (2007); Körding, Jester and Fender (2007); Cattaneo and Best (2009</a:t>
            </a:r>
            <a:r>
              <a:rPr lang="en-US" sz="2000" dirty="0" smtClean="0">
                <a:solidFill>
                  <a:srgbClr val="800000"/>
                </a:solidFill>
                <a:latin typeface="Garamond"/>
                <a:cs typeface="Garamond"/>
              </a:rPr>
              <a:t>)</a:t>
            </a:r>
            <a:endParaRPr lang="en-GB" sz="20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881671" name="Text Box 7"/>
          <p:cNvSpPr txBox="1">
            <a:spLocks noChangeArrowheads="1"/>
          </p:cNvSpPr>
          <p:nvPr/>
        </p:nvSpPr>
        <p:spPr bwMode="auto">
          <a:xfrm>
            <a:off x="228600" y="2768601"/>
            <a:ext cx="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68363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81672" name="Rectangle 8"/>
          <p:cNvSpPr>
            <a:spLocks noChangeArrowheads="1"/>
          </p:cNvSpPr>
          <p:nvPr/>
        </p:nvSpPr>
        <p:spPr bwMode="auto">
          <a:xfrm>
            <a:off x="153222" y="2667000"/>
            <a:ext cx="3961578" cy="4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og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200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kin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= 44.6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x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 0.7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 log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(P</a:t>
            </a:r>
            <a:r>
              <a:rPr lang="en-US" sz="22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1.4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 /10</a:t>
            </a:r>
            <a:r>
              <a:rPr lang="en-US" sz="22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25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/>
                <a:cs typeface="Garamond"/>
              </a:rPr>
              <a:t>)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881673" name="Rectangle 9"/>
          <p:cNvSpPr>
            <a:spLocks noChangeArrowheads="1"/>
          </p:cNvSpPr>
          <p:nvPr/>
        </p:nvSpPr>
        <p:spPr bwMode="auto">
          <a:xfrm>
            <a:off x="80094" y="2209800"/>
            <a:ext cx="4318095" cy="4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l</a:t>
            </a:r>
            <a:r>
              <a:rPr lang="en-US" sz="2200" dirty="0" smtClean="0">
                <a:solidFill>
                  <a:srgbClr val="FF4964"/>
                </a:solidFill>
                <a:latin typeface="Garamond"/>
                <a:cs typeface="Garamond"/>
              </a:rPr>
              <a:t>og </a:t>
            </a:r>
            <a:r>
              <a:rPr lang="en-US" sz="2200" dirty="0" err="1">
                <a:solidFill>
                  <a:srgbClr val="FF4964"/>
                </a:solidFill>
                <a:latin typeface="Garamond"/>
                <a:cs typeface="Garamond"/>
              </a:rPr>
              <a:t>L</a:t>
            </a:r>
            <a:r>
              <a:rPr lang="en-US" sz="2200" baseline="-25000" dirty="0" err="1">
                <a:solidFill>
                  <a:srgbClr val="FF4964"/>
                </a:solidFill>
                <a:latin typeface="Garamond"/>
                <a:cs typeface="Garamond"/>
              </a:rPr>
              <a:t>kin</a:t>
            </a: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= 45.2 </a:t>
            </a:r>
            <a:r>
              <a:rPr lang="en-US" sz="2200" dirty="0" err="1">
                <a:solidFill>
                  <a:srgbClr val="FF4964"/>
                </a:solidFill>
                <a:latin typeface="Garamond"/>
                <a:cs typeface="Garamond"/>
              </a:rPr>
              <a:t>x</a:t>
            </a: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solidFill>
                  <a:srgbClr val="FF4964"/>
                </a:solidFill>
                <a:latin typeface="Garamond"/>
                <a:cs typeface="Garamond"/>
              </a:rPr>
              <a:t>0.8 </a:t>
            </a: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l</a:t>
            </a:r>
            <a:r>
              <a:rPr lang="en-US" sz="2200" dirty="0" smtClean="0">
                <a:solidFill>
                  <a:srgbClr val="FF4964"/>
                </a:solidFill>
                <a:latin typeface="Garamond"/>
                <a:cs typeface="Garamond"/>
              </a:rPr>
              <a:t>og </a:t>
            </a: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(P</a:t>
            </a:r>
            <a:r>
              <a:rPr lang="en-US" sz="2200" baseline="-25000" dirty="0">
                <a:solidFill>
                  <a:srgbClr val="FF4964"/>
                </a:solidFill>
                <a:latin typeface="Garamond"/>
                <a:cs typeface="Garamond"/>
              </a:rPr>
              <a:t>1.4,core</a:t>
            </a:r>
            <a:r>
              <a:rPr lang="en-US" sz="2200" dirty="0">
                <a:solidFill>
                  <a:srgbClr val="FF4964"/>
                </a:solidFill>
                <a:latin typeface="Garamond"/>
                <a:cs typeface="Garamond"/>
              </a:rPr>
              <a:t> /10</a:t>
            </a:r>
            <a:r>
              <a:rPr lang="en-US" sz="2200" baseline="30000" dirty="0">
                <a:solidFill>
                  <a:srgbClr val="FF4964"/>
                </a:solidFill>
                <a:latin typeface="Garamond"/>
                <a:cs typeface="Garamond"/>
              </a:rPr>
              <a:t>25</a:t>
            </a:r>
            <a:r>
              <a:rPr lang="en-US" sz="2200" dirty="0" smtClean="0">
                <a:solidFill>
                  <a:srgbClr val="FF4964"/>
                </a:solidFill>
                <a:latin typeface="Garamond"/>
                <a:cs typeface="Garamond"/>
              </a:rPr>
              <a:t>)</a:t>
            </a:r>
            <a:endParaRPr lang="en-US" sz="2200" dirty="0">
              <a:solidFill>
                <a:srgbClr val="FF4964"/>
              </a:solidFill>
              <a:latin typeface="Garamond"/>
              <a:cs typeface="Garamond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066800" y="1081445"/>
            <a:ext cx="3124200" cy="1128355"/>
            <a:chOff x="1066800" y="1371600"/>
            <a:chExt cx="3124200" cy="1128355"/>
          </a:xfrm>
        </p:grpSpPr>
        <p:sp>
          <p:nvSpPr>
            <p:cNvPr id="16" name="TextBox 15"/>
            <p:cNvSpPr txBox="1"/>
            <p:nvPr/>
          </p:nvSpPr>
          <p:spPr>
            <a:xfrm>
              <a:off x="1066800" y="1730514"/>
              <a:ext cx="2322396" cy="769441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Garamond"/>
                  <a:cs typeface="Garamond"/>
                </a:rPr>
                <a:t>Kinetic to radiative </a:t>
              </a:r>
            </a:p>
            <a:p>
              <a:r>
                <a:rPr lang="en-US" sz="2200" dirty="0" smtClean="0">
                  <a:latin typeface="Garamond"/>
                  <a:cs typeface="Garamond"/>
                </a:rPr>
                <a:t>energy density ratio</a:t>
              </a:r>
              <a:endParaRPr lang="en-US" sz="2200" dirty="0">
                <a:latin typeface="Garamond"/>
                <a:cs typeface="Garamond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412512" y="1371600"/>
              <a:ext cx="778488" cy="3662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2400" y="3200400"/>
            <a:ext cx="8670925" cy="3429000"/>
            <a:chOff x="144" y="2160"/>
            <a:chExt cx="5510" cy="2160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44" y="2160"/>
              <a:ext cx="2304" cy="2160"/>
              <a:chOff x="144" y="2160"/>
              <a:chExt cx="2304" cy="2160"/>
            </a:xfrm>
          </p:grpSpPr>
          <p:pic>
            <p:nvPicPr>
              <p:cNvPr id="21" name="Picture 11" descr="kurosawa_ef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" y="2160"/>
                <a:ext cx="2304" cy="2052"/>
              </a:xfrm>
              <a:prstGeom prst="rect">
                <a:avLst/>
              </a:prstGeom>
              <a:noFill/>
            </p:spPr>
          </p:pic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1296" y="4099"/>
                <a:ext cx="432" cy="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chemeClr val="tx1"/>
                    </a:solidFill>
                  </a:rPr>
                  <a:t>L/L</a:t>
                </a:r>
                <a:r>
                  <a:rPr lang="en-GB" baseline="-25000">
                    <a:solidFill>
                      <a:schemeClr val="tx1"/>
                    </a:solidFill>
                  </a:rPr>
                  <a:t>Edd</a:t>
                </a:r>
                <a:endParaRPr lang="en-GB"/>
              </a:p>
            </p:txBody>
          </p:sp>
        </p:grp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544" y="3888"/>
              <a:ext cx="311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Garamond"/>
                  <a:cs typeface="Garamond"/>
                </a:rPr>
                <a:t>Energy efficiency of winds in  ~Eddington accretion</a:t>
              </a:r>
            </a:p>
            <a:p>
              <a:r>
                <a:rPr lang="en-GB" dirty="0">
                  <a:solidFill>
                    <a:schemeClr val="tx1"/>
                  </a:solidFill>
                  <a:latin typeface="Garamond"/>
                  <a:cs typeface="Garamond"/>
                </a:rPr>
                <a:t>Kurosawa et al. 2009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 flipV="1">
              <a:off x="2160" y="3840"/>
              <a:ext cx="336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 descr="mp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096000"/>
            <a:ext cx="621751" cy="658324"/>
          </a:xfrm>
          <a:prstGeom prst="rect">
            <a:avLst/>
          </a:prstGeom>
        </p:spPr>
      </p:pic>
    </p:spTree>
  </p:cSld>
  <p:clrMapOvr>
    <a:masterClrMapping/>
  </p:clrMapOvr>
  <p:transition spd="med" advTm="48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Useful </a:t>
            </a:r>
            <a:r>
              <a:rPr lang="en-US" dirty="0" smtClean="0"/>
              <a:t>references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Fabian</a:t>
            </a:r>
            <a:r>
              <a:rPr lang="en-US" dirty="0" smtClean="0"/>
              <a:t>: “</a:t>
            </a:r>
            <a:r>
              <a:rPr lang="en-US" i="1" dirty="0" smtClean="0"/>
              <a:t>Black Holes at work</a:t>
            </a:r>
            <a:r>
              <a:rPr lang="en-US" dirty="0" smtClean="0"/>
              <a:t>”, Astronomy &amp; Geophysics, 50, 3.18, 2009</a:t>
            </a:r>
          </a:p>
          <a:p>
            <a:r>
              <a:rPr lang="en-US" b="1" dirty="0" smtClean="0"/>
              <a:t>Cattaneo et al.</a:t>
            </a:r>
            <a:r>
              <a:rPr lang="en-US" dirty="0" smtClean="0"/>
              <a:t>: “</a:t>
            </a:r>
            <a:r>
              <a:rPr lang="en-US" i="1" dirty="0" smtClean="0"/>
              <a:t>The role of black holes in galaxy formation and evolution”, </a:t>
            </a:r>
            <a:r>
              <a:rPr lang="en-US" dirty="0" smtClean="0"/>
              <a:t>Nature, 460, 213, 2009</a:t>
            </a:r>
          </a:p>
          <a:p>
            <a:r>
              <a:rPr lang="en-US" b="1" dirty="0" smtClean="0"/>
              <a:t>Croton et al</a:t>
            </a:r>
            <a:r>
              <a:rPr lang="en-US" dirty="0" smtClean="0"/>
              <a:t>.: “</a:t>
            </a:r>
            <a:r>
              <a:rPr lang="en-US" i="1" dirty="0" smtClean="0"/>
              <a:t>The many lives of active galactic nuclei: cooling flows, black holes and the </a:t>
            </a:r>
            <a:r>
              <a:rPr lang="en-US" i="1" dirty="0" err="1" smtClean="0"/>
              <a:t>luminoisities</a:t>
            </a:r>
            <a:r>
              <a:rPr lang="en-US" i="1" dirty="0" smtClean="0"/>
              <a:t> and colors of galaxies</a:t>
            </a:r>
            <a:r>
              <a:rPr lang="en-US" dirty="0" smtClean="0"/>
              <a:t>”, MNRAS, 365, 11, 2006</a:t>
            </a:r>
          </a:p>
          <a:p>
            <a:r>
              <a:rPr lang="en-US" b="1" dirty="0" smtClean="0"/>
              <a:t>Done</a:t>
            </a:r>
            <a:r>
              <a:rPr lang="en-US" dirty="0" smtClean="0"/>
              <a:t>: “</a:t>
            </a:r>
            <a:r>
              <a:rPr lang="en-US" i="1" dirty="0" smtClean="0"/>
              <a:t>Observational characteristics of accretion onto black holes</a:t>
            </a:r>
            <a:r>
              <a:rPr lang="en-US" dirty="0" smtClean="0"/>
              <a:t>”, XXI Canary Islands Winter School of Astrophysics. Ed. T </a:t>
            </a:r>
            <a:r>
              <a:rPr lang="en-US" dirty="0" err="1" smtClean="0"/>
              <a:t>Shahbaz</a:t>
            </a:r>
            <a:r>
              <a:rPr lang="en-US" dirty="0" smtClean="0"/>
              <a:t>, CUP, Cambridge, 2010. arXiv:1008.2287</a:t>
            </a:r>
            <a:endParaRPr lang="en-US" b="1" dirty="0" smtClean="0"/>
          </a:p>
          <a:p>
            <a:r>
              <a:rPr lang="en-US" b="1" dirty="0" smtClean="0"/>
              <a:t>Maccarone, Fender, Ho</a:t>
            </a:r>
            <a:r>
              <a:rPr lang="en-US" dirty="0" smtClean="0"/>
              <a:t> (editors): “</a:t>
            </a:r>
            <a:r>
              <a:rPr lang="en-US" i="1" dirty="0" smtClean="0"/>
              <a:t>From X-ray binaries to Quasars: black holes on all mass scales</a:t>
            </a:r>
            <a:r>
              <a:rPr lang="en-US" dirty="0" smtClean="0"/>
              <a:t>”, Springer, Dordrecht, 2005</a:t>
            </a:r>
          </a:p>
          <a:p>
            <a:r>
              <a:rPr lang="en-US" b="1" dirty="0" smtClean="0"/>
              <a:t>Merloni, Heinz, Di Matteo</a:t>
            </a:r>
            <a:r>
              <a:rPr lang="en-US" dirty="0" smtClean="0"/>
              <a:t>: “</a:t>
            </a:r>
            <a:r>
              <a:rPr lang="en-US" i="1" dirty="0" smtClean="0"/>
              <a:t>A fundamental plane of accreting black holes</a:t>
            </a:r>
            <a:r>
              <a:rPr lang="en-US" dirty="0" smtClean="0"/>
              <a:t>”, MNRAS, 345, </a:t>
            </a:r>
            <a:r>
              <a:rPr lang="en-US" dirty="0" smtClean="0"/>
              <a:t>1057, 2003</a:t>
            </a:r>
          </a:p>
          <a:p>
            <a:r>
              <a:rPr lang="en-US" b="1" dirty="0" smtClean="0"/>
              <a:t>McNamara &amp; </a:t>
            </a:r>
            <a:r>
              <a:rPr lang="en-US" b="1" dirty="0" err="1" smtClean="0"/>
              <a:t>Nulsen</a:t>
            </a:r>
            <a:r>
              <a:rPr lang="en-US" dirty="0" smtClean="0"/>
              <a:t>: “Mechanical feedback from active galactic nuclei in galaxies, groups and </a:t>
            </a:r>
            <a:r>
              <a:rPr lang="en-US" dirty="0" smtClean="0"/>
              <a:t>clusters”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NJPh</a:t>
            </a:r>
            <a:r>
              <a:rPr lang="en-US" dirty="0" smtClean="0"/>
              <a:t>, 14e5023M, 2012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Observational issues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Feedback on cluster scales is more easily observable (larger physical scales, denser atmospheres, brighter diffuse emission from the hot gas in the X-rays)</a:t>
            </a:r>
          </a:p>
          <a:p>
            <a:r>
              <a:rPr lang="en-US" dirty="0" smtClean="0"/>
              <a:t>Feedback on galactic scale is hard to resolve</a:t>
            </a:r>
          </a:p>
          <a:p>
            <a:r>
              <a:rPr lang="en-US" dirty="0" smtClean="0"/>
              <a:t>Galaxies experience most of their growth at earlier times than clusters (in a hierarchical Universe)</a:t>
            </a:r>
          </a:p>
          <a:p>
            <a:r>
              <a:rPr lang="en-US" dirty="0" smtClean="0"/>
              <a:t>Dust extinction in the region of interest cloak both AGN and star-formation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Super-Eddington accretion and disk winds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43000"/>
            <a:ext cx="4350783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1036235"/>
            <a:ext cx="4527550" cy="4678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96000"/>
            <a:ext cx="7690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Shakura</a:t>
            </a:r>
            <a:r>
              <a:rPr lang="en-US" sz="2200" dirty="0" smtClean="0"/>
              <a:t> and Sunyaev (1973); King and Pounds (2003); King (2005)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Winds from Super-Eddington flows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18926"/>
            <a:ext cx="8686800" cy="503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Georgia"/>
                <a:cs typeface="Georgia"/>
              </a:rPr>
              <a:t>How fast should the outflows be?</a:t>
            </a:r>
            <a:endParaRPr lang="en-US" sz="3200" u="sng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6207"/>
            <a:ext cx="8813800" cy="54631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38600" y="3733800"/>
            <a:ext cx="19812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3505200"/>
            <a:ext cx="264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=L/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dirty="0" smtClean="0"/>
              <a:t>=η(dM/dt)c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/L</a:t>
            </a:r>
            <a:r>
              <a:rPr lang="en-US" sz="2000" baseline="-25000" dirty="0" smtClean="0"/>
              <a:t>Edd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5,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23921</TotalTime>
  <Words>2824</Words>
  <Application>Microsoft Macintosh PowerPoint</Application>
  <PresentationFormat>On-screen Show (4:3)</PresentationFormat>
  <Paragraphs>295</Paragraphs>
  <Slides>59</Slides>
  <Notes>27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Formation and cosmic evolution of massive black holes</vt:lpstr>
      <vt:lpstr>Syllabus</vt:lpstr>
      <vt:lpstr>The necessity of AGN feedback for galaxy evolution</vt:lpstr>
      <vt:lpstr>AGN energy output: feedback flavors</vt:lpstr>
      <vt:lpstr>Feedback flavors</vt:lpstr>
      <vt:lpstr>Observational issues</vt:lpstr>
      <vt:lpstr>Super-Eddington accretion and disk winds</vt:lpstr>
      <vt:lpstr>Winds from Super-Eddington flows</vt:lpstr>
      <vt:lpstr>How fast should the outflows be?</vt:lpstr>
      <vt:lpstr>Ionization state of the gas</vt:lpstr>
      <vt:lpstr>Slide 11</vt:lpstr>
      <vt:lpstr>A simple model for QSO feedback (A. King)</vt:lpstr>
      <vt:lpstr>A simple model for QSO feedback (A. King)</vt:lpstr>
      <vt:lpstr>Numerical simulations of QSO feedback</vt:lpstr>
      <vt:lpstr>Caveat!</vt:lpstr>
      <vt:lpstr>Slide 16</vt:lpstr>
      <vt:lpstr>QSO feedback and galaxy bimodality</vt:lpstr>
      <vt:lpstr>Slide 18</vt:lpstr>
      <vt:lpstr>Slide 19</vt:lpstr>
      <vt:lpstr>Caveat: Jahnke and Maccio’ 2011</vt:lpstr>
      <vt:lpstr>Caveat: Jahnke and Maccio’ 2011</vt:lpstr>
      <vt:lpstr>AGN feedback in clusters and groups</vt:lpstr>
      <vt:lpstr>AGN feedback in clusters and groups</vt:lpstr>
      <vt:lpstr>X-ray surface brightness of typical clusters of galaxies</vt:lpstr>
      <vt:lpstr>The cooling flow problem</vt:lpstr>
      <vt:lpstr>Slide 26</vt:lpstr>
      <vt:lpstr>Slide 27</vt:lpstr>
      <vt:lpstr>Duty cycle is ~100%</vt:lpstr>
      <vt:lpstr>Issues</vt:lpstr>
      <vt:lpstr>A note on the physics of radio jets feedback</vt:lpstr>
      <vt:lpstr>Estimating the kinetic power of jets</vt:lpstr>
      <vt:lpstr>PdV work vs. cooling luminosity</vt:lpstr>
      <vt:lpstr>Feedback in groups and ellipticals</vt:lpstr>
      <vt:lpstr>What is the right proxy for Jet power?</vt:lpstr>
      <vt:lpstr>Slide 35</vt:lpstr>
      <vt:lpstr>Core Radio/LKin relation</vt:lpstr>
      <vt:lpstr>How do AGN work? Low Power ones are jet dominated</vt:lpstr>
      <vt:lpstr>Accretion diagram</vt:lpstr>
      <vt:lpstr>Slide 39</vt:lpstr>
      <vt:lpstr>Transient BHXRB: the current paradigm</vt:lpstr>
      <vt:lpstr>The AGN/XRB analogy: spectra</vt:lpstr>
      <vt:lpstr>The scale invariance paradigm </vt:lpstr>
      <vt:lpstr>Properties of scale invariant jets  [Heinz &amp; Sunyaev 2003]</vt:lpstr>
      <vt:lpstr>Properties of scale invariant jets  [Heinz &amp; Sunyaev 2003]</vt:lpstr>
      <vt:lpstr>Properties of scale invariant jets </vt:lpstr>
      <vt:lpstr>Core radio luminosity vs. BH mass</vt:lpstr>
      <vt:lpstr>Core radio luminosity vs. X-ray luminosity</vt:lpstr>
      <vt:lpstr>Core radio luminosity vs. Eddington ratio</vt:lpstr>
      <vt:lpstr>Slide 49</vt:lpstr>
      <vt:lpstr>A “fundamental plane” of BH activity</vt:lpstr>
      <vt:lpstr>Slide 51</vt:lpstr>
      <vt:lpstr>Slide 52</vt:lpstr>
      <vt:lpstr>Slide 53</vt:lpstr>
      <vt:lpstr>Slide 54</vt:lpstr>
      <vt:lpstr>Basic scaling laws for the Jet Kinetic power</vt:lpstr>
      <vt:lpstr>The “kinetic” luminosity function of radio AGN</vt:lpstr>
      <vt:lpstr>SMBH growth:  weighting modes</vt:lpstr>
      <vt:lpstr>SMBH growth:  weighting modes</vt:lpstr>
      <vt:lpstr>Useful references (3)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Black Holes</dc:title>
  <dc:creator>Andrea Merloni</dc:creator>
  <cp:lastModifiedBy>Andrea Merloni</cp:lastModifiedBy>
  <cp:revision>128</cp:revision>
  <dcterms:created xsi:type="dcterms:W3CDTF">2013-04-11T23:14:18Z</dcterms:created>
  <dcterms:modified xsi:type="dcterms:W3CDTF">2013-04-11T23:52:01Z</dcterms:modified>
</cp:coreProperties>
</file>