
<file path=[Content_Types].xml><?xml version="1.0" encoding="utf-8"?>
<Types xmlns="http://schemas.openxmlformats.org/package/2006/content-types">
  <Override PartName="/ppt/tags/tag5.xml" ContentType="application/vnd.openxmlformats-officedocument.presentationml.tags+xml"/>
  <Override PartName="/ppt/notesSlides/notesSlide24.xml" ContentType="application/vnd.openxmlformats-officedocument.presentationml.notesSlide+xml"/>
  <Override PartName="/ppt/slides/slide14.xml" ContentType="application/vnd.openxmlformats-officedocument.presentationml.slide+xml"/>
  <Default Extension="rels" ContentType="application/vnd.openxmlformats-package.relationships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tags/tag6.xml" ContentType="application/vnd.openxmlformats-officedocument.presentationml.tags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Slides/notesSlide25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746" r:id="rId2"/>
    <p:sldId id="762" r:id="rId3"/>
    <p:sldId id="657" r:id="rId4"/>
    <p:sldId id="658" r:id="rId5"/>
    <p:sldId id="659" r:id="rId6"/>
    <p:sldId id="660" r:id="rId7"/>
    <p:sldId id="723" r:id="rId8"/>
    <p:sldId id="699" r:id="rId9"/>
    <p:sldId id="665" r:id="rId10"/>
    <p:sldId id="700" r:id="rId11"/>
    <p:sldId id="662" r:id="rId12"/>
    <p:sldId id="663" r:id="rId13"/>
    <p:sldId id="671" r:id="rId14"/>
    <p:sldId id="672" r:id="rId15"/>
    <p:sldId id="673" r:id="rId16"/>
    <p:sldId id="674" r:id="rId17"/>
    <p:sldId id="676" r:id="rId18"/>
    <p:sldId id="677" r:id="rId19"/>
    <p:sldId id="678" r:id="rId20"/>
    <p:sldId id="681" r:id="rId21"/>
    <p:sldId id="683" r:id="rId22"/>
    <p:sldId id="682" r:id="rId23"/>
    <p:sldId id="684" r:id="rId24"/>
    <p:sldId id="685" r:id="rId25"/>
    <p:sldId id="686" r:id="rId26"/>
    <p:sldId id="623" r:id="rId27"/>
    <p:sldId id="625" r:id="rId28"/>
    <p:sldId id="626" r:id="rId29"/>
    <p:sldId id="627" r:id="rId30"/>
    <p:sldId id="628" r:id="rId31"/>
    <p:sldId id="629" r:id="rId32"/>
    <p:sldId id="687" r:id="rId33"/>
    <p:sldId id="764" r:id="rId34"/>
    <p:sldId id="633" r:id="rId35"/>
    <p:sldId id="634" r:id="rId36"/>
    <p:sldId id="635" r:id="rId37"/>
    <p:sldId id="765" r:id="rId38"/>
    <p:sldId id="766" r:id="rId39"/>
    <p:sldId id="636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33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28929" autoAdjust="0"/>
    <p:restoredTop sz="90892" autoAdjust="0"/>
  </p:normalViewPr>
  <p:slideViewPr>
    <p:cSldViewPr snapToObjects="1">
      <p:cViewPr varScale="1">
        <p:scale>
          <a:sx n="93" d="100"/>
          <a:sy n="93" d="100"/>
        </p:scale>
        <p:origin x="-104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3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5BDD2-7FE2-CE41-A3C1-0302A26D350A}" type="datetimeFigureOut">
              <a:rPr lang="en-US" smtClean="0"/>
              <a:pPr/>
              <a:t>4/10/13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577FC-4441-AD45-8C46-2C4044893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16086-1CF0-B34D-95EA-2B830B576F89}" type="datetimeFigureOut">
              <a:rPr lang="en-US" smtClean="0"/>
              <a:pPr/>
              <a:t>4/10/13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C3929-1796-5442-A58A-BFCB27C3D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5EF5A-6DD2-2D44-8BB4-1F77E8C37EB2}" type="slidenum">
              <a:rPr lang="en-GB"/>
              <a:pPr/>
              <a:t>1</a:t>
            </a:fld>
            <a:endParaRPr lang="en-GB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F283BE-2F21-2841-81F2-5750B6C2B25D}" type="slidenum">
              <a:rPr lang="en-GB"/>
              <a:pPr/>
              <a:t>12</a:t>
            </a:fld>
            <a:endParaRPr lang="en-GB"/>
          </a:p>
        </p:txBody>
      </p:sp>
      <p:sp>
        <p:nvSpPr>
          <p:cNvPr id="3819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7" rIns="91433" bIns="4571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E1D652-8E54-3949-94D9-FEF3CB03A82D}" type="slidenum">
              <a:rPr lang="en-GB"/>
              <a:pPr/>
              <a:t>13</a:t>
            </a:fld>
            <a:endParaRPr lang="en-GB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81B601-3847-7C4F-926B-36CC5EB43392}" type="slidenum">
              <a:rPr lang="en-GB"/>
              <a:pPr/>
              <a:t>14</a:t>
            </a:fld>
            <a:endParaRPr lang="en-GB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400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4740275" cy="3514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80178" tIns="40089" rIns="80178" bIns="40089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2767" y="878422"/>
            <a:ext cx="4852467" cy="31647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209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48662"/>
            <a:ext cx="4740088" cy="35164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F283BE-2F21-2841-81F2-5750B6C2B25D}" type="slidenum">
              <a:rPr lang="en-GB"/>
              <a:pPr/>
              <a:t>16</a:t>
            </a:fld>
            <a:endParaRPr lang="en-GB"/>
          </a:p>
        </p:txBody>
      </p:sp>
      <p:sp>
        <p:nvSpPr>
          <p:cNvPr id="3819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7" rIns="91433" bIns="4571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717550"/>
            <a:ext cx="4516438" cy="33877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6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50019"/>
            <a:ext cx="4740088" cy="35136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717550"/>
            <a:ext cx="4516438" cy="33877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814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50019"/>
            <a:ext cx="4740088" cy="35136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717550"/>
            <a:ext cx="4516438" cy="33877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4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50019"/>
            <a:ext cx="4740088" cy="35136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717550"/>
            <a:ext cx="4516438" cy="33877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0195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50019"/>
            <a:ext cx="4740088" cy="35136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717550"/>
            <a:ext cx="4516438" cy="33877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9107" name="Text Box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FE1D16-2CAC-D342-8805-25A6B8667703}" type="slidenum">
              <a:rPr lang="en-GB"/>
              <a:pPr/>
              <a:t>3</a:t>
            </a:fld>
            <a:endParaRPr lang="en-GB"/>
          </a:p>
        </p:txBody>
      </p:sp>
      <p:sp>
        <p:nvSpPr>
          <p:cNvPr id="3778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7" rIns="91433" bIns="4571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838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50019"/>
            <a:ext cx="4740088" cy="35136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48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50019"/>
            <a:ext cx="4740088" cy="35136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453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50019"/>
            <a:ext cx="4740088" cy="35136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657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50019"/>
            <a:ext cx="4740088" cy="35136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862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50019"/>
            <a:ext cx="4740088" cy="35136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886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50019"/>
            <a:ext cx="4740088" cy="35136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0915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50019"/>
            <a:ext cx="4740088" cy="35136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0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50019"/>
            <a:ext cx="4740088" cy="35136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717550"/>
            <a:ext cx="4516438" cy="33877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237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50019"/>
            <a:ext cx="4740088" cy="35136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31C6B6-7C98-624A-95DF-1AF944F490EE}" type="slidenum">
              <a:rPr lang="en-GB"/>
              <a:pPr/>
              <a:t>6</a:t>
            </a:fld>
            <a:endParaRPr lang="en-GB"/>
          </a:p>
        </p:txBody>
      </p:sp>
      <p:sp>
        <p:nvSpPr>
          <p:cNvPr id="379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7" rIns="91433" bIns="4571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1B5D7-15E6-F64A-BE6D-15435797987B}" type="slidenum">
              <a:rPr lang="en-GB"/>
              <a:pPr/>
              <a:t>7</a:t>
            </a:fld>
            <a:endParaRPr lang="en-GB"/>
          </a:p>
        </p:txBody>
      </p:sp>
      <p:sp>
        <p:nvSpPr>
          <p:cNvPr id="390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7" rIns="91433" bIns="4571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717550"/>
            <a:ext cx="4516438" cy="33877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9235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50019"/>
            <a:ext cx="4740088" cy="35136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717550"/>
            <a:ext cx="4516438" cy="33877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5027" name="Text Box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717550"/>
            <a:ext cx="4516438" cy="33877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934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838" y="4350019"/>
            <a:ext cx="4740088" cy="35136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F283BE-2F21-2841-81F2-5750B6C2B25D}" type="slidenum">
              <a:rPr lang="en-GB"/>
              <a:pPr/>
              <a:t>11</a:t>
            </a:fld>
            <a:endParaRPr lang="en-GB"/>
          </a:p>
        </p:txBody>
      </p:sp>
      <p:sp>
        <p:nvSpPr>
          <p:cNvPr id="3819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7" rIns="91433" bIns="4571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Merloni - Madrid -04/2013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E2B8-ACCB-FA41-AF16-A4B809182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Merloni - Madrid -04/2013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E2B8-ACCB-FA41-AF16-A4B809182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Merloni - Madrid -04/2013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E2B8-ACCB-FA41-AF16-A4B809182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11/7/2011</a:t>
            </a:r>
            <a:endParaRPr lang="en-GB">
              <a:solidFill>
                <a:srgbClr val="40BDDF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0" y="6477000"/>
            <a:ext cx="3276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A. Merloni - Madrid -04/2013</a:t>
            </a:r>
            <a:endParaRPr lang="en-GB">
              <a:latin typeface="American Typewriter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fld id="{CE028597-B760-2748-8ABE-1D4AD5464A2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Merloni - Madrid -04/2013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E2B8-ACCB-FA41-AF16-A4B809182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Merloni - Madrid -04/2013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E2B8-ACCB-FA41-AF16-A4B809182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Merloni - Madrid -04/2013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E2B8-ACCB-FA41-AF16-A4B809182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Merloni - Madrid -04/2013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E2B8-ACCB-FA41-AF16-A4B809182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Merloni - Madrid -04/2013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E2B8-ACCB-FA41-AF16-A4B809182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Merloni - Madrid -04/2013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E2B8-ACCB-FA41-AF16-A4B809182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Merloni - Madrid -04/2013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E2B8-ACCB-FA41-AF16-A4B809182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Merloni - Madrid -04/2013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E2B8-ACCB-FA41-AF16-A4B809182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A. Merloni - Madrid -04/2013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3E2B8-ACCB-FA41-AF16-A4B809182F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8.png"/><Relationship Id="rId5" Type="http://schemas.openxmlformats.org/officeDocument/2006/relationships/image" Target="../media/image1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6.png"/><Relationship Id="rId1" Type="http://schemas.openxmlformats.org/officeDocument/2006/relationships/tags" Target="../tags/tag2.xml"/><Relationship Id="rId2" Type="http://schemas.openxmlformats.org/officeDocument/2006/relationships/video" Target="file://localhost/Users/andreamerloni/work/presentations_meetings/movies/mergers.m4v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6.xml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tags" Target="../tags/tag3.xml"/><Relationship Id="rId2" Type="http://schemas.openxmlformats.org/officeDocument/2006/relationships/video" Target="file://localhost/Users/andreamerloni/work/presentations_meetings/movies/Bbh_Embedding_0093r_Small.mov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45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ntral_Italy_at_night_medi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1600200"/>
            <a:ext cx="6172200" cy="4087817"/>
          </a:xfrm>
          <a:prstGeom prst="rect">
            <a:avLst/>
          </a:prstGeom>
        </p:spPr>
      </p:pic>
      <p:sp>
        <p:nvSpPr>
          <p:cNvPr id="345090" name="AutoShape 2"/>
          <p:cNvSpPr>
            <a:spLocks noChangeArrowheads="1"/>
          </p:cNvSpPr>
          <p:nvPr/>
        </p:nvSpPr>
        <p:spPr bwMode="auto">
          <a:xfrm>
            <a:off x="1752600" y="6477000"/>
            <a:ext cx="5635625" cy="231858"/>
          </a:xfrm>
          <a:prstGeom prst="roundRect">
            <a:avLst>
              <a:gd name="adj" fmla="val 671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868363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34975" algn="l"/>
                <a:tab pos="868363" algn="l"/>
                <a:tab pos="1303338" algn="l"/>
                <a:tab pos="1738313" algn="l"/>
                <a:tab pos="2171700" algn="l"/>
                <a:tab pos="2606675" algn="l"/>
                <a:tab pos="3041650" algn="l"/>
                <a:tab pos="3475038" algn="l"/>
                <a:tab pos="3910013" algn="l"/>
                <a:tab pos="4344988" algn="l"/>
                <a:tab pos="4779963" algn="l"/>
                <a:tab pos="5213350" algn="l"/>
                <a:tab pos="5648325" algn="l"/>
                <a:tab pos="6083300" algn="l"/>
                <a:tab pos="6516688" algn="l"/>
                <a:tab pos="6951663" algn="l"/>
                <a:tab pos="7386638" algn="l"/>
                <a:tab pos="7820025" algn="l"/>
                <a:tab pos="8255000" algn="l"/>
                <a:tab pos="8689975" algn="l"/>
              </a:tabLst>
            </a:pPr>
            <a:r>
              <a:rPr lang="en-GB" sz="1600" dirty="0" smtClean="0">
                <a:solidFill>
                  <a:srgbClr val="DC8782"/>
                </a:solidFill>
                <a:latin typeface="Optima" charset="0"/>
              </a:rPr>
              <a:t>PhD School, Bologna, 04/2013</a:t>
            </a:r>
            <a:endParaRPr lang="en-GB" sz="1600" dirty="0">
              <a:solidFill>
                <a:srgbClr val="DC8782"/>
              </a:solidFill>
              <a:latin typeface="Optima" charset="0"/>
            </a:endParaRP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696200" cy="2438400"/>
          </a:xfrm>
          <a:noFill/>
          <a:ln/>
        </p:spPr>
        <p:txBody>
          <a:bodyPr/>
          <a:lstStyle/>
          <a:p>
            <a:pPr defTabSz="434975"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  <a:tab pos="5503863" algn="l"/>
                <a:tab pos="6191250" algn="l"/>
                <a:tab pos="6878638" algn="l"/>
                <a:tab pos="7567613" algn="l"/>
                <a:tab pos="8255000" algn="l"/>
              </a:tabLst>
            </a:pPr>
            <a:r>
              <a:rPr lang="en-GB" sz="4000" dirty="0" smtClean="0">
                <a:solidFill>
                  <a:schemeClr val="bg1"/>
                </a:solidFill>
                <a:latin typeface="Georgia" charset="0"/>
              </a:rPr>
              <a:t>Formation and cosmic evolution of massive black holes</a:t>
            </a:r>
            <a:endParaRPr lang="en-GB" sz="3600" dirty="0">
              <a:solidFill>
                <a:srgbClr val="FFFF99"/>
              </a:solidFill>
              <a:latin typeface="American Typewriter" charset="0"/>
            </a:endParaRPr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48200"/>
            <a:ext cx="6400800" cy="1066800"/>
          </a:xfrm>
          <a:noFill/>
          <a:ln/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GB" sz="2400" dirty="0">
                <a:solidFill>
                  <a:schemeClr val="bg1"/>
                </a:solidFill>
                <a:latin typeface="Georgia" charset="0"/>
              </a:rPr>
              <a:t>Andrea Merloni</a:t>
            </a:r>
          </a:p>
          <a:p>
            <a:pPr eaLnBrk="0" hangingPunct="0">
              <a:spcBef>
                <a:spcPct val="0"/>
              </a:spcBef>
            </a:pPr>
            <a:r>
              <a:rPr lang="en-GB" sz="2400" dirty="0" smtClean="0">
                <a:solidFill>
                  <a:schemeClr val="bg1"/>
                </a:solidFill>
                <a:latin typeface="Georgia" charset="0"/>
              </a:rPr>
              <a:t>MPE, Garching</a:t>
            </a:r>
            <a:endParaRPr lang="en-GB" sz="2400" dirty="0">
              <a:solidFill>
                <a:schemeClr val="bg1"/>
              </a:solidFill>
              <a:latin typeface="Georgia" charset="0"/>
            </a:endParaRPr>
          </a:p>
        </p:txBody>
      </p:sp>
      <p:pic>
        <p:nvPicPr>
          <p:cNvPr id="345093" name="Picture 5" descr="logo-mpe-bw_inve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715000"/>
            <a:ext cx="1012825" cy="885825"/>
          </a:xfrm>
          <a:prstGeom prst="rect">
            <a:avLst/>
          </a:prstGeom>
          <a:noFill/>
        </p:spPr>
      </p:pic>
      <p:pic>
        <p:nvPicPr>
          <p:cNvPr id="8" name="Picture 7" descr="logo-iasfb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28600"/>
            <a:ext cx="4038600" cy="971694"/>
          </a:xfrm>
          <a:prstGeom prst="rect">
            <a:avLst/>
          </a:prstGeom>
        </p:spPr>
      </p:pic>
      <p:pic>
        <p:nvPicPr>
          <p:cNvPr id="12" name="Picture 11" descr="LOGOALMAMAMTER_inver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91554"/>
            <a:ext cx="2286000" cy="13562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rhoz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860379"/>
            <a:ext cx="4321776" cy="2090789"/>
          </a:xfrm>
          <a:prstGeom prst="rect">
            <a:avLst/>
          </a:prstGeom>
        </p:spPr>
      </p:pic>
      <p:sp>
        <p:nvSpPr>
          <p:cNvPr id="568325" name="Rectangle 5"/>
          <p:cNvSpPr>
            <a:spLocks noChangeArrowheads="1"/>
          </p:cNvSpPr>
          <p:nvPr/>
        </p:nvSpPr>
        <p:spPr bwMode="auto">
          <a:xfrm>
            <a:off x="8090389" y="1685925"/>
            <a:ext cx="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568326" name="Rectangle 6"/>
          <p:cNvSpPr>
            <a:spLocks noChangeArrowheads="1"/>
          </p:cNvSpPr>
          <p:nvPr/>
        </p:nvSpPr>
        <p:spPr bwMode="auto">
          <a:xfrm>
            <a:off x="3247292" y="1476375"/>
            <a:ext cx="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568327" name="Rectangle 7"/>
          <p:cNvSpPr>
            <a:spLocks noChangeArrowheads="1"/>
          </p:cNvSpPr>
          <p:nvPr/>
        </p:nvSpPr>
        <p:spPr bwMode="auto">
          <a:xfrm>
            <a:off x="4337538" y="1441768"/>
            <a:ext cx="3587262" cy="114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u="none" dirty="0">
                <a:solidFill>
                  <a:srgbClr val="33CC66"/>
                </a:solidFill>
                <a:sym typeface="Symbol" charset="2"/>
              </a:rPr>
              <a:t></a:t>
            </a:r>
            <a:r>
              <a:rPr lang="en-US" sz="2800" u="none" baseline="-25000" dirty="0">
                <a:solidFill>
                  <a:srgbClr val="33CC66"/>
                </a:solidFill>
              </a:rPr>
              <a:t>0</a:t>
            </a:r>
            <a:r>
              <a:rPr lang="en-US" sz="2800" u="none" dirty="0"/>
              <a:t>=</a:t>
            </a:r>
            <a:r>
              <a:rPr lang="en-US" sz="2800" u="none" dirty="0">
                <a:sym typeface="Symbol" charset="2"/>
              </a:rPr>
              <a:t></a:t>
            </a:r>
            <a:r>
              <a:rPr lang="en-US" sz="2800" u="none" baseline="-25000" dirty="0"/>
              <a:t>BH,0</a:t>
            </a:r>
            <a:r>
              <a:rPr lang="en-US" sz="2800" u="none" dirty="0"/>
              <a:t>/(4.2x10</a:t>
            </a:r>
            <a:r>
              <a:rPr lang="en-US" sz="2800" u="none" baseline="30000" dirty="0"/>
              <a:t>5</a:t>
            </a:r>
            <a:r>
              <a:rPr lang="en-US" sz="2800" u="none" dirty="0"/>
              <a:t>)</a:t>
            </a:r>
          </a:p>
          <a:p>
            <a:pPr algn="ctr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 u="none" dirty="0" err="1">
                <a:solidFill>
                  <a:srgbClr val="57AAFF"/>
                </a:solidFill>
                <a:sym typeface="Symbol" charset="2"/>
              </a:rPr>
              <a:t></a:t>
            </a:r>
            <a:r>
              <a:rPr lang="en-US" sz="2800" u="none" baseline="-25000" dirty="0" err="1">
                <a:solidFill>
                  <a:srgbClr val="57AAFF"/>
                </a:solidFill>
              </a:rPr>
              <a:t>i</a:t>
            </a:r>
            <a:r>
              <a:rPr lang="en-US" sz="2800" u="none" dirty="0">
                <a:solidFill>
                  <a:srgbClr val="000000"/>
                </a:solidFill>
              </a:rPr>
              <a:t>=</a:t>
            </a:r>
            <a:r>
              <a:rPr lang="en-US" sz="2800" u="none" dirty="0" err="1">
                <a:solidFill>
                  <a:srgbClr val="000000"/>
                </a:solidFill>
                <a:sym typeface="Symbol" charset="2"/>
              </a:rPr>
              <a:t></a:t>
            </a:r>
            <a:r>
              <a:rPr lang="en-US" sz="2800" u="none" baseline="-25000" dirty="0" err="1">
                <a:solidFill>
                  <a:srgbClr val="000000"/>
                </a:solidFill>
              </a:rPr>
              <a:t>BH</a:t>
            </a:r>
            <a:r>
              <a:rPr lang="en-US" sz="2800" u="none" dirty="0" err="1">
                <a:solidFill>
                  <a:srgbClr val="000000"/>
                </a:solidFill>
              </a:rPr>
              <a:t>(z</a:t>
            </a:r>
            <a:r>
              <a:rPr lang="en-US" sz="2800" u="none" dirty="0">
                <a:solidFill>
                  <a:srgbClr val="000000"/>
                </a:solidFill>
              </a:rPr>
              <a:t>=z</a:t>
            </a:r>
            <a:r>
              <a:rPr lang="en-US" sz="2800" u="none" baseline="-25000" dirty="0">
                <a:solidFill>
                  <a:srgbClr val="000000"/>
                </a:solidFill>
              </a:rPr>
              <a:t>i</a:t>
            </a:r>
            <a:r>
              <a:rPr lang="en-US" sz="2800" u="none" dirty="0">
                <a:solidFill>
                  <a:srgbClr val="000000"/>
                </a:solidFill>
              </a:rPr>
              <a:t>)/</a:t>
            </a:r>
            <a:r>
              <a:rPr lang="en-US" sz="2800" u="none" dirty="0">
                <a:solidFill>
                  <a:srgbClr val="000000"/>
                </a:solidFill>
                <a:sym typeface="Symbol" charset="2"/>
              </a:rPr>
              <a:t></a:t>
            </a:r>
            <a:r>
              <a:rPr lang="en-US" sz="2800" u="none" baseline="-25000" dirty="0">
                <a:solidFill>
                  <a:srgbClr val="000000"/>
                </a:solidFill>
              </a:rPr>
              <a:t>BH,0</a:t>
            </a:r>
            <a:endParaRPr lang="en-US" sz="2800" u="none" baseline="-25000" dirty="0" smtClean="0">
              <a:solidFill>
                <a:srgbClr val="000000"/>
              </a:solidFill>
            </a:endParaRPr>
          </a:p>
          <a:p>
            <a:pPr algn="ctr" eaLnBrk="0">
              <a:lnSpc>
                <a:spcPct val="100000"/>
              </a:lnSpc>
              <a:buClrTx/>
              <a:buSzTx/>
              <a:buFontTx/>
              <a:buNone/>
            </a:pPr>
            <a:endParaRPr lang="en-US" sz="2800" u="none" baseline="-25000" dirty="0" smtClean="0">
              <a:solidFill>
                <a:schemeClr val="bg1"/>
              </a:solidFill>
            </a:endParaRPr>
          </a:p>
        </p:txBody>
      </p:sp>
      <p:sp>
        <p:nvSpPr>
          <p:cNvPr id="568328" name="Line 8"/>
          <p:cNvSpPr>
            <a:spLocks noChangeShapeType="1"/>
          </p:cNvSpPr>
          <p:nvPr/>
        </p:nvSpPr>
        <p:spPr bwMode="auto">
          <a:xfrm flipH="1" flipV="1">
            <a:off x="2532185" y="1828800"/>
            <a:ext cx="2180492" cy="457200"/>
          </a:xfrm>
          <a:prstGeom prst="line">
            <a:avLst/>
          </a:prstGeom>
          <a:noFill/>
          <a:ln w="28575">
            <a:solidFill>
              <a:srgbClr val="57AAFF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8329" name="Rectangle 9"/>
          <p:cNvSpPr>
            <a:spLocks noChangeArrowheads="1"/>
          </p:cNvSpPr>
          <p:nvPr/>
        </p:nvSpPr>
        <p:spPr bwMode="auto">
          <a:xfrm>
            <a:off x="4818185" y="1628775"/>
            <a:ext cx="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568330" name="Line 10"/>
          <p:cNvSpPr>
            <a:spLocks noChangeShapeType="1"/>
          </p:cNvSpPr>
          <p:nvPr/>
        </p:nvSpPr>
        <p:spPr bwMode="auto">
          <a:xfrm flipH="1" flipV="1">
            <a:off x="844062" y="1295400"/>
            <a:ext cx="3868615" cy="533400"/>
          </a:xfrm>
          <a:prstGeom prst="line">
            <a:avLst/>
          </a:prstGeom>
          <a:noFill/>
          <a:ln w="28575">
            <a:solidFill>
              <a:srgbClr val="62FF4D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8331" name="Rectangle 11"/>
          <p:cNvSpPr>
            <a:spLocks noChangeArrowheads="1"/>
          </p:cNvSpPr>
          <p:nvPr/>
        </p:nvSpPr>
        <p:spPr bwMode="auto">
          <a:xfrm>
            <a:off x="4495800" y="2438400"/>
            <a:ext cx="350651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 u="none" dirty="0">
                <a:solidFill>
                  <a:srgbClr val="000000"/>
                </a:solidFill>
              </a:rPr>
              <a:t>(</a:t>
            </a:r>
            <a:r>
              <a:rPr lang="en-US" sz="2200" u="none" dirty="0">
                <a:solidFill>
                  <a:srgbClr val="000000"/>
                </a:solidFill>
                <a:latin typeface="Garamond"/>
                <a:cs typeface="Garamond"/>
              </a:rPr>
              <a:t>Input from seed BH formation </a:t>
            </a:r>
          </a:p>
          <a:p>
            <a:pPr algn="ctr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200" u="none" dirty="0">
                <a:solidFill>
                  <a:srgbClr val="000000"/>
                </a:solidFill>
                <a:latin typeface="Garamond"/>
                <a:cs typeface="Garamond"/>
              </a:rPr>
              <a:t>models needed!)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ln/>
        </p:spPr>
        <p:txBody>
          <a:bodyPr>
            <a:noAutofit/>
          </a:bodyPr>
          <a:lstStyle/>
          <a:p>
            <a:pPr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  <a:tab pos="5503863" algn="l"/>
                <a:tab pos="6191250" algn="l"/>
                <a:tab pos="6878638" algn="l"/>
                <a:tab pos="7567613" algn="l"/>
                <a:tab pos="8255000" algn="l"/>
              </a:tabLst>
            </a:pPr>
            <a:r>
              <a:rPr lang="en-GB" sz="4000" dirty="0" smtClean="0">
                <a:solidFill>
                  <a:schemeClr val="tx2">
                    <a:lumMod val="75000"/>
                  </a:schemeClr>
                </a:solidFill>
                <a:latin typeface="Garamond"/>
                <a:cs typeface="Garamond"/>
              </a:rPr>
              <a:t>Constraints </a:t>
            </a:r>
            <a:r>
              <a:rPr lang="en-GB" sz="4000" dirty="0">
                <a:solidFill>
                  <a:schemeClr val="tx2">
                    <a:lumMod val="75000"/>
                  </a:schemeClr>
                </a:solidFill>
                <a:latin typeface="Garamond"/>
                <a:cs typeface="Garamond"/>
              </a:rPr>
              <a:t>on</a:t>
            </a:r>
            <a:r>
              <a:rPr lang="en-GB" sz="4000" dirty="0" smtClean="0">
                <a:solidFill>
                  <a:schemeClr val="tx2">
                    <a:lumMod val="75000"/>
                  </a:schemeClr>
                </a:solidFill>
                <a:latin typeface="Garamond"/>
                <a:cs typeface="Garamond"/>
              </a:rPr>
              <a:t> radiative </a:t>
            </a:r>
            <a:r>
              <a:rPr lang="en-GB" sz="4000" dirty="0">
                <a:solidFill>
                  <a:schemeClr val="tx2">
                    <a:lumMod val="75000"/>
                  </a:schemeClr>
                </a:solidFill>
                <a:latin typeface="Garamond"/>
                <a:cs typeface="Garamond"/>
              </a:rPr>
              <a:t>efficiency </a:t>
            </a:r>
            <a:r>
              <a:rPr lang="en-US" sz="4000" dirty="0" err="1">
                <a:solidFill>
                  <a:schemeClr val="tx2">
                    <a:lumMod val="75000"/>
                  </a:schemeClr>
                </a:solidFill>
                <a:latin typeface="Garamond"/>
                <a:cs typeface="Garamond"/>
                <a:sym typeface="Symbol" charset="2"/>
              </a:rPr>
              <a:t>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Garamond"/>
                <a:cs typeface="Garamond"/>
                <a:sym typeface="Symbol" charset="2"/>
              </a:rPr>
              <a:t></a:t>
            </a:r>
            <a:r>
              <a:rPr lang="en-US" sz="4000" b="1" baseline="-25000" dirty="0" err="1">
                <a:solidFill>
                  <a:schemeClr val="tx2">
                    <a:lumMod val="75000"/>
                  </a:schemeClr>
                </a:solidFill>
                <a:latin typeface="Garamond"/>
                <a:cs typeface="Garamond"/>
              </a:rPr>
              <a:t>rad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Garamond"/>
                <a:cs typeface="Garamond"/>
                <a:sym typeface="Symbol" charset="2"/>
              </a:rPr>
              <a:t></a:t>
            </a:r>
            <a:endParaRPr lang="en-GB" sz="4000" dirty="0">
              <a:solidFill>
                <a:schemeClr val="tx2">
                  <a:lumMod val="75000"/>
                </a:schemeClr>
              </a:solidFill>
              <a:latin typeface="Garamond"/>
              <a:cs typeface="Garamond"/>
              <a:sym typeface="Symbol" charset="2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6324600" y="6169223"/>
            <a:ext cx="26728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1363"/>
              </a:spcAft>
              <a:buClr>
                <a:schemeClr val="accent1"/>
              </a:buClr>
              <a:buSzPct val="120000"/>
              <a:buFontTx/>
              <a:buNone/>
            </a:pPr>
            <a:r>
              <a:rPr lang="en-US" sz="2000" u="none" dirty="0">
                <a:solidFill>
                  <a:srgbClr val="800000"/>
                </a:solidFill>
                <a:latin typeface="Garamond"/>
                <a:cs typeface="Garamond"/>
              </a:rPr>
              <a:t>Merloni  and Heinz 2008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81200" y="3288268"/>
            <a:ext cx="97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redshift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0600" y="2895600"/>
            <a:ext cx="283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64148" y="2895600"/>
            <a:ext cx="283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92548" y="2895600"/>
            <a:ext cx="31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24200" y="2895600"/>
            <a:ext cx="31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05200" y="2907268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52600" y="289560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55170" y="2895600"/>
            <a:ext cx="315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3600" y="2895600"/>
            <a:ext cx="315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8335" name="Rectangle 15"/>
          <p:cNvSpPr>
            <a:spLocks noChangeArrowheads="1"/>
          </p:cNvSpPr>
          <p:nvPr/>
        </p:nvSpPr>
        <p:spPr bwMode="auto">
          <a:xfrm>
            <a:off x="76200" y="3581400"/>
            <a:ext cx="3733799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ctr" eaLnBrk="0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</a:pPr>
            <a:r>
              <a:rPr lang="en-US" sz="2800" u="none" dirty="0" err="1">
                <a:solidFill>
                  <a:srgbClr val="FF6600"/>
                </a:solidFill>
                <a:sym typeface="Symbol" charset="2"/>
              </a:rPr>
              <a:t></a:t>
            </a:r>
            <a:r>
              <a:rPr lang="en-US" sz="2800" u="none" baseline="-25000" dirty="0" err="1">
                <a:solidFill>
                  <a:srgbClr val="FF6600"/>
                </a:solidFill>
              </a:rPr>
              <a:t>lost</a:t>
            </a:r>
            <a:r>
              <a:rPr lang="en-US" sz="2800" u="none" dirty="0">
                <a:solidFill>
                  <a:srgbClr val="000000"/>
                </a:solidFill>
              </a:rPr>
              <a:t>=</a:t>
            </a:r>
            <a:r>
              <a:rPr lang="en-US" sz="2800" u="none" dirty="0">
                <a:solidFill>
                  <a:srgbClr val="000000"/>
                </a:solidFill>
                <a:sym typeface="Symbol" charset="2"/>
              </a:rPr>
              <a:t></a:t>
            </a:r>
            <a:r>
              <a:rPr lang="en-US" sz="2800" u="none" baseline="-25000" dirty="0">
                <a:solidFill>
                  <a:srgbClr val="000000"/>
                </a:solidFill>
              </a:rPr>
              <a:t>BH,lost</a:t>
            </a:r>
            <a:r>
              <a:rPr lang="en-US" sz="2800" u="none" dirty="0">
                <a:solidFill>
                  <a:srgbClr val="000000"/>
                </a:solidFill>
              </a:rPr>
              <a:t>/</a:t>
            </a:r>
            <a:r>
              <a:rPr lang="en-US" sz="2800" u="none" dirty="0">
                <a:solidFill>
                  <a:srgbClr val="000000"/>
                </a:solidFill>
                <a:sym typeface="Symbol" charset="2"/>
              </a:rPr>
              <a:t></a:t>
            </a:r>
            <a:r>
              <a:rPr lang="en-US" sz="2800" u="none" baseline="-25000" dirty="0">
                <a:solidFill>
                  <a:srgbClr val="000000"/>
                </a:solidFill>
              </a:rPr>
              <a:t>BH,0</a:t>
            </a:r>
          </a:p>
          <a:p>
            <a:pPr algn="ctr"/>
            <a:r>
              <a:rPr lang="en-GB" sz="2200" u="none" dirty="0">
                <a:solidFill>
                  <a:srgbClr val="000000"/>
                </a:solidFill>
                <a:latin typeface="Garamond"/>
                <a:cs typeface="Garamond"/>
              </a:rPr>
              <a:t>(Mass density of SMBH ejected from galactic nuclei due to GW recoil after mergers)</a:t>
            </a:r>
            <a:endParaRPr lang="en-US" sz="2200" u="none" baseline="-250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10000" y="3276600"/>
            <a:ext cx="5187462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</a:pPr>
            <a:r>
              <a:rPr lang="en-US" sz="2400" dirty="0" smtClean="0">
                <a:solidFill>
                  <a:srgbClr val="800000"/>
                </a:solidFill>
                <a:sym typeface="Symbol" charset="2"/>
              </a:rPr>
              <a:t></a:t>
            </a:r>
            <a:r>
              <a:rPr lang="en-US" sz="2400" baseline="-25000" dirty="0" smtClean="0">
                <a:solidFill>
                  <a:srgbClr val="800000"/>
                </a:solidFill>
                <a:sym typeface="Symbol" charset="2"/>
              </a:rPr>
              <a:t>CT</a:t>
            </a:r>
            <a:r>
              <a:rPr lang="en-US" sz="2400" dirty="0" smtClean="0">
                <a:solidFill>
                  <a:srgbClr val="000000"/>
                </a:solidFill>
              </a:rPr>
              <a:t>=</a:t>
            </a:r>
            <a:r>
              <a:rPr lang="en-US" sz="2400" dirty="0" smtClean="0">
                <a:solidFill>
                  <a:srgbClr val="000000"/>
                </a:solidFill>
                <a:sym typeface="Symbol" charset="2"/>
              </a:rPr>
              <a:t></a:t>
            </a:r>
            <a:r>
              <a:rPr lang="en-US" sz="2400" baseline="-25000" dirty="0" smtClean="0">
                <a:solidFill>
                  <a:srgbClr val="000000"/>
                </a:solidFill>
              </a:rPr>
              <a:t>BH,CT</a:t>
            </a:r>
            <a:r>
              <a:rPr lang="en-US" sz="2400" dirty="0" smtClean="0">
                <a:solidFill>
                  <a:srgbClr val="000000"/>
                </a:solidFill>
              </a:rPr>
              <a:t>/</a:t>
            </a:r>
            <a:r>
              <a:rPr lang="en-US" sz="2400" dirty="0" smtClean="0">
                <a:solidFill>
                  <a:srgbClr val="000000"/>
                </a:solidFill>
                <a:sym typeface="Symbol" charset="2"/>
              </a:rPr>
              <a:t></a:t>
            </a:r>
            <a:r>
              <a:rPr lang="en-US" sz="2400" baseline="-25000" dirty="0" smtClean="0">
                <a:solidFill>
                  <a:srgbClr val="000000"/>
                </a:solidFill>
              </a:rPr>
              <a:t>BH,0</a:t>
            </a:r>
          </a:p>
          <a:p>
            <a:pPr algn="ctr"/>
            <a:r>
              <a:rPr lang="en-GB" sz="2200" dirty="0" smtClean="0">
                <a:solidFill>
                  <a:srgbClr val="000000"/>
                </a:solidFill>
                <a:latin typeface="Garamond"/>
                <a:cs typeface="Garamond"/>
              </a:rPr>
              <a:t>(Fractional Mass density of SMBH grown in a Compton Thick, heavily obscured phase)</a:t>
            </a:r>
            <a:endParaRPr lang="en-US" sz="2200" baseline="-25000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1322336" y="5334000"/>
            <a:ext cx="6297664" cy="681471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216000" tIns="93600" rIns="216000" bIns="9360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  <a:sym typeface="Symbol" charset="2"/>
              </a:rPr>
              <a:t></a:t>
            </a:r>
            <a:r>
              <a:rPr lang="en-US" sz="3200" baseline="-25000" dirty="0" err="1" smtClean="0">
                <a:solidFill>
                  <a:srgbClr val="000000"/>
                </a:solidFill>
              </a:rPr>
              <a:t>rad</a:t>
            </a:r>
            <a:r>
              <a:rPr lang="en-US" sz="3200" dirty="0" err="1" smtClean="0">
                <a:solidFill>
                  <a:srgbClr val="000000"/>
                </a:solidFill>
                <a:sym typeface="Symbol" charset="2"/>
              </a:rPr>
              <a:t></a:t>
            </a:r>
            <a:r>
              <a:rPr lang="en-US" sz="3200" dirty="0" smtClean="0">
                <a:solidFill>
                  <a:srgbClr val="000000"/>
                </a:solidFill>
                <a:sym typeface="Symbol" charset="2"/>
              </a:rPr>
              <a:t> ≈ </a:t>
            </a:r>
            <a:r>
              <a:rPr lang="en-US" sz="3200" u="none" dirty="0" smtClean="0">
                <a:solidFill>
                  <a:srgbClr val="000000"/>
                </a:solidFill>
                <a:sym typeface="Symbol" charset="2"/>
              </a:rPr>
              <a:t>0.07/[</a:t>
            </a:r>
            <a:r>
              <a:rPr lang="en-US" sz="3200" dirty="0" smtClean="0">
                <a:solidFill>
                  <a:srgbClr val="33CC66"/>
                </a:solidFill>
                <a:sym typeface="Symbol" charset="2"/>
              </a:rPr>
              <a:t></a:t>
            </a:r>
            <a:r>
              <a:rPr lang="en-US" sz="3200" baseline="-25000" dirty="0" smtClean="0">
                <a:solidFill>
                  <a:srgbClr val="33CC66"/>
                </a:solidFill>
              </a:rPr>
              <a:t>0</a:t>
            </a:r>
            <a:r>
              <a:rPr lang="en-US" sz="3200" u="none" baseline="-25000" dirty="0" smtClean="0">
                <a:solidFill>
                  <a:srgbClr val="33CC66"/>
                </a:solidFill>
              </a:rPr>
              <a:t> </a:t>
            </a:r>
            <a:r>
              <a:rPr lang="en-US" sz="3200" u="none" dirty="0">
                <a:solidFill>
                  <a:srgbClr val="000000"/>
                </a:solidFill>
              </a:rPr>
              <a:t>(1</a:t>
            </a:r>
            <a:r>
              <a:rPr lang="en-US" sz="3200" u="none" dirty="0" smtClean="0">
                <a:solidFill>
                  <a:srgbClr val="000000"/>
                </a:solidFill>
              </a:rPr>
              <a:t>-</a:t>
            </a:r>
            <a:r>
              <a:rPr lang="en-US" sz="3200" dirty="0" smtClean="0">
                <a:solidFill>
                  <a:srgbClr val="800000"/>
                </a:solidFill>
                <a:sym typeface="Symbol" charset="2"/>
              </a:rPr>
              <a:t></a:t>
            </a:r>
            <a:r>
              <a:rPr lang="en-US" sz="3200" baseline="-25000" dirty="0" smtClean="0">
                <a:solidFill>
                  <a:srgbClr val="800000"/>
                </a:solidFill>
                <a:sym typeface="Symbol" charset="2"/>
              </a:rPr>
              <a:t>CT</a:t>
            </a:r>
            <a:r>
              <a:rPr lang="en-US" sz="3200" u="none" dirty="0" smtClean="0">
                <a:solidFill>
                  <a:srgbClr val="000000"/>
                </a:solidFill>
              </a:rPr>
              <a:t>-</a:t>
            </a:r>
            <a:r>
              <a:rPr lang="en-US" sz="3200" u="none" dirty="0" smtClean="0">
                <a:solidFill>
                  <a:srgbClr val="57AAFF"/>
                </a:solidFill>
                <a:sym typeface="Symbol" charset="2"/>
              </a:rPr>
              <a:t></a:t>
            </a:r>
            <a:r>
              <a:rPr lang="en-US" sz="3200" u="none" baseline="-25000" dirty="0">
                <a:solidFill>
                  <a:srgbClr val="57AAFF"/>
                </a:solidFill>
              </a:rPr>
              <a:t>i </a:t>
            </a:r>
            <a:r>
              <a:rPr lang="en-US" sz="3200" u="none" dirty="0">
                <a:solidFill>
                  <a:srgbClr val="000000"/>
                </a:solidFill>
              </a:rPr>
              <a:t>+</a:t>
            </a:r>
            <a:r>
              <a:rPr lang="en-US" sz="3200" u="none" dirty="0" err="1">
                <a:solidFill>
                  <a:srgbClr val="FF6600"/>
                </a:solidFill>
                <a:sym typeface="Symbol" charset="2"/>
              </a:rPr>
              <a:t></a:t>
            </a:r>
            <a:r>
              <a:rPr lang="en-US" sz="3200" u="none" baseline="-25000" dirty="0" err="1" smtClean="0">
                <a:solidFill>
                  <a:srgbClr val="FF6600"/>
                </a:solidFill>
              </a:rPr>
              <a:t>lost</a:t>
            </a:r>
            <a:r>
              <a:rPr lang="en-US" sz="3200" u="none" dirty="0" smtClean="0">
                <a:solidFill>
                  <a:srgbClr val="000000"/>
                </a:solidFill>
              </a:rPr>
              <a:t>)</a:t>
            </a:r>
            <a:r>
              <a:rPr lang="en-US" sz="3200" u="none" dirty="0">
                <a:solidFill>
                  <a:srgbClr val="000000"/>
                </a:solidFill>
              </a:rPr>
              <a:t>]</a:t>
            </a:r>
            <a:endParaRPr lang="en-GB" sz="3200" u="none" dirty="0">
              <a:solidFill>
                <a:srgbClr val="000000"/>
              </a:solidFill>
            </a:endParaRPr>
          </a:p>
        </p:txBody>
      </p:sp>
      <p:pic>
        <p:nvPicPr>
          <p:cNvPr id="34" name="Picture 33" descr="mpe_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6123476"/>
            <a:ext cx="621751" cy="658324"/>
          </a:xfrm>
          <a:prstGeom prst="rect">
            <a:avLst/>
          </a:prstGeom>
          <a:effectLst>
            <a:softEdge rad="101600"/>
          </a:effectLst>
        </p:spPr>
      </p:pic>
    </p:spTree>
    <p:custDataLst>
      <p:tags r:id="rId1"/>
    </p:custDataLst>
  </p:cSld>
  <p:clrMapOvr>
    <a:masterClrMapping/>
  </p:clrMapOvr>
  <p:transition advTm="13097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76200" y="76200"/>
            <a:ext cx="8982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434975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  <a:tab pos="5503863" algn="l"/>
                <a:tab pos="6191250" algn="l"/>
                <a:tab pos="6878638" algn="l"/>
                <a:tab pos="7567613" algn="l"/>
                <a:tab pos="8255000" algn="l"/>
              </a:tabLst>
            </a:pPr>
            <a:r>
              <a:rPr lang="en-GB" sz="3600" u="sng" dirty="0">
                <a:solidFill>
                  <a:srgbClr val="0905C9"/>
                </a:solidFill>
                <a:latin typeface="Georgia"/>
                <a:cs typeface="Georgia"/>
              </a:rPr>
              <a:t>AGN downsizing: </a:t>
            </a:r>
            <a:r>
              <a:rPr lang="en-GB" sz="3600" u="sng" dirty="0" err="1">
                <a:solidFill>
                  <a:srgbClr val="0905C9"/>
                </a:solidFill>
                <a:latin typeface="Georgia"/>
                <a:cs typeface="Georgia"/>
              </a:rPr>
              <a:t>multicolor</a:t>
            </a:r>
            <a:r>
              <a:rPr lang="en-GB" sz="3600" u="sng" dirty="0">
                <a:solidFill>
                  <a:srgbClr val="0905C9"/>
                </a:solidFill>
                <a:latin typeface="Georgia"/>
                <a:cs typeface="Georgia"/>
              </a:rPr>
              <a:t> view</a:t>
            </a:r>
            <a:endParaRPr lang="en-GB" sz="3600" dirty="0">
              <a:solidFill>
                <a:srgbClr val="FFFF99"/>
              </a:solidFill>
              <a:latin typeface="Georgia"/>
              <a:cs typeface="Georgia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828675"/>
            <a:ext cx="9067800" cy="4962525"/>
            <a:chOff x="48" y="906"/>
            <a:chExt cx="5712" cy="312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8" y="1104"/>
              <a:ext cx="5712" cy="2928"/>
              <a:chOff x="48" y="864"/>
              <a:chExt cx="5712" cy="3073"/>
            </a:xfrm>
          </p:grpSpPr>
          <p:pic>
            <p:nvPicPr>
              <p:cNvPr id="380933" name="Picture 5" descr="dens_radio_z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8" y="864"/>
                <a:ext cx="1728" cy="3073"/>
              </a:xfrm>
              <a:prstGeom prst="rect">
                <a:avLst/>
              </a:prstGeom>
              <a:noFill/>
            </p:spPr>
          </p:pic>
          <p:pic>
            <p:nvPicPr>
              <p:cNvPr id="380934" name="Picture 6" descr="lf_2slaq_sdss_z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40" y="912"/>
                <a:ext cx="1920" cy="2880"/>
              </a:xfrm>
              <a:prstGeom prst="rect">
                <a:avLst/>
              </a:prstGeom>
              <a:noFill/>
            </p:spPr>
          </p:pic>
          <p:pic>
            <p:nvPicPr>
              <p:cNvPr id="380935" name="Picture 7" descr="dens_210_all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776" y="1032"/>
                <a:ext cx="2016" cy="2664"/>
              </a:xfrm>
              <a:prstGeom prst="rect">
                <a:avLst/>
              </a:prstGeom>
              <a:noFill/>
            </p:spPr>
          </p:pic>
        </p:grpSp>
        <p:sp>
          <p:nvSpPr>
            <p:cNvPr id="380936" name="Text Box 8"/>
            <p:cNvSpPr txBox="1">
              <a:spLocks noChangeArrowheads="1"/>
            </p:cNvSpPr>
            <p:nvPr/>
          </p:nvSpPr>
          <p:spPr bwMode="auto">
            <a:xfrm>
              <a:off x="286" y="927"/>
              <a:ext cx="1446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600">
                  <a:solidFill>
                    <a:schemeClr val="tx1"/>
                  </a:solidFill>
                </a:rPr>
                <a:t>Radio (1.4 GHz)</a:t>
              </a:r>
            </a:p>
            <a:p>
              <a:pPr eaLnBrk="0" hangingPunct="0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600">
                  <a:solidFill>
                    <a:schemeClr val="tx1"/>
                  </a:solidFill>
                </a:rPr>
                <a:t>from Massardi et al. 2010</a:t>
              </a:r>
              <a:endParaRPr lang="en-GB" sz="1800">
                <a:solidFill>
                  <a:schemeClr val="tx1"/>
                </a:solidFill>
                <a:latin typeface="American Typewriter" charset="0"/>
              </a:endParaRPr>
            </a:p>
          </p:txBody>
        </p:sp>
        <p:sp>
          <p:nvSpPr>
            <p:cNvPr id="380937" name="Text Box 9"/>
            <p:cNvSpPr txBox="1">
              <a:spLocks noChangeArrowheads="1"/>
            </p:cNvSpPr>
            <p:nvPr/>
          </p:nvSpPr>
          <p:spPr bwMode="auto">
            <a:xfrm>
              <a:off x="2352" y="906"/>
              <a:ext cx="1132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600">
                  <a:solidFill>
                    <a:schemeClr val="tx1"/>
                  </a:solidFill>
                </a:rPr>
                <a:t>X-rays (2-10 keV)</a:t>
              </a:r>
            </a:p>
            <a:p>
              <a:pPr eaLnBrk="0" hangingPunct="0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600">
                  <a:solidFill>
                    <a:schemeClr val="tx1"/>
                  </a:solidFill>
                </a:rPr>
                <a:t>Miyaji et al. in prep.</a:t>
              </a:r>
              <a:endParaRPr lang="en-GB" sz="1800">
                <a:solidFill>
                  <a:schemeClr val="tx1"/>
                </a:solidFill>
              </a:endParaRPr>
            </a:p>
          </p:txBody>
        </p:sp>
        <p:sp>
          <p:nvSpPr>
            <p:cNvPr id="380938" name="Text Box 10"/>
            <p:cNvSpPr txBox="1">
              <a:spLocks noChangeArrowheads="1"/>
            </p:cNvSpPr>
            <p:nvPr/>
          </p:nvSpPr>
          <p:spPr bwMode="auto">
            <a:xfrm>
              <a:off x="4029" y="954"/>
              <a:ext cx="1569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600">
                  <a:solidFill>
                    <a:schemeClr val="tx1"/>
                  </a:solidFill>
                </a:rPr>
                <a:t>Optical (g-band) 2DF-SDSS</a:t>
              </a:r>
            </a:p>
            <a:p>
              <a:pPr eaLnBrk="0" hangingPunct="0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600">
                  <a:solidFill>
                    <a:schemeClr val="tx1"/>
                  </a:solidFill>
                </a:rPr>
                <a:t>Croom et al. (2009)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sp>
        <p:nvSpPr>
          <p:cNvPr id="380939" name="Text Box 11"/>
          <p:cNvSpPr txBox="1">
            <a:spLocks noChangeArrowheads="1"/>
          </p:cNvSpPr>
          <p:nvPr/>
        </p:nvSpPr>
        <p:spPr bwMode="auto">
          <a:xfrm>
            <a:off x="228600" y="5638800"/>
            <a:ext cx="8763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buFont typeface="Times" charset="0"/>
              <a:buNone/>
            </a:pPr>
            <a:r>
              <a:rPr lang="en-GB" sz="2000">
                <a:solidFill>
                  <a:schemeClr val="tx1"/>
                </a:solidFill>
              </a:rPr>
              <a:t>Qualitatively similar evolution (“downsizing”)</a:t>
            </a:r>
          </a:p>
          <a:p>
            <a:pPr>
              <a:buFont typeface="Times" charset="0"/>
              <a:buNone/>
            </a:pPr>
            <a:r>
              <a:rPr lang="en-GB" sz="2000">
                <a:solidFill>
                  <a:schemeClr val="tx1"/>
                </a:solidFill>
              </a:rPr>
              <a:t>Brightest objects at z&lt;1 and z&gt;3 still very uncertain (Area is KEY)</a:t>
            </a:r>
            <a:endParaRPr lang="en-GB" sz="2000">
              <a:solidFill>
                <a:schemeClr val="tx1"/>
              </a:solidFill>
              <a:latin typeface="American Typewriter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76200" y="76200"/>
            <a:ext cx="8982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434975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  <a:tab pos="5503863" algn="l"/>
                <a:tab pos="6191250" algn="l"/>
                <a:tab pos="6878638" algn="l"/>
                <a:tab pos="7567613" algn="l"/>
                <a:tab pos="8255000" algn="l"/>
              </a:tabLst>
            </a:pPr>
            <a:r>
              <a:rPr lang="en-GB" sz="3600" u="sng" dirty="0" smtClean="0">
                <a:solidFill>
                  <a:srgbClr val="0905C9"/>
                </a:solidFill>
                <a:latin typeface="Georgia"/>
                <a:cs typeface="Georgia"/>
              </a:rPr>
              <a:t>M</a:t>
            </a:r>
            <a:r>
              <a:rPr lang="en-US" sz="3600" u="sng" dirty="0" smtClean="0">
                <a:solidFill>
                  <a:srgbClr val="0905C9"/>
                </a:solidFill>
                <a:latin typeface="Georgia"/>
                <a:cs typeface="Georgia"/>
              </a:rPr>
              <a:t>a</a:t>
            </a:r>
            <a:r>
              <a:rPr lang="en-GB" sz="3600" u="sng" dirty="0" err="1" smtClean="0">
                <a:solidFill>
                  <a:srgbClr val="0905C9"/>
                </a:solidFill>
                <a:latin typeface="Georgia"/>
                <a:cs typeface="Georgia"/>
              </a:rPr>
              <a:t>ss</a:t>
            </a:r>
            <a:r>
              <a:rPr lang="en-GB" sz="3600" u="sng" dirty="0" smtClean="0">
                <a:solidFill>
                  <a:srgbClr val="0905C9"/>
                </a:solidFill>
                <a:latin typeface="Georgia"/>
                <a:cs typeface="Georgia"/>
              </a:rPr>
              <a:t> density of active SMBH</a:t>
            </a:r>
            <a:endParaRPr lang="en-GB" sz="3600" dirty="0">
              <a:solidFill>
                <a:srgbClr val="FFFF99"/>
              </a:solidFill>
              <a:latin typeface="Georgia"/>
              <a:cs typeface="Georg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799" y="1270000"/>
            <a:ext cx="227647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Optically selected, broad line QSOs (SDSS DR7).</a:t>
            </a:r>
          </a:p>
          <a:p>
            <a:endParaRPr lang="en-US" sz="2000" dirty="0" smtClean="0"/>
          </a:p>
          <a:p>
            <a:r>
              <a:rPr lang="en-US" sz="2000" dirty="0" smtClean="0"/>
              <a:t>SMBH mass is estimated using the “virial” method (see Lesson 1).</a:t>
            </a:r>
          </a:p>
          <a:p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781800" y="6412468"/>
            <a:ext cx="2066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Shen</a:t>
            </a:r>
            <a:r>
              <a:rPr lang="en-US" dirty="0" smtClean="0"/>
              <a:t> and Kelly 2012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270000"/>
            <a:ext cx="6438900" cy="43688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3429000" y="1219200"/>
            <a:ext cx="3352800" cy="1981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5638800"/>
            <a:ext cx="8511164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Q: How can we get an estimate of the TOTAL SMBH mass function?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shankar_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32200"/>
            <a:ext cx="4572000" cy="3225800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sz="3600" u="sng" dirty="0">
                <a:latin typeface="Georgia"/>
                <a:cs typeface="Georgia"/>
              </a:rPr>
              <a:t>Understanding the mass function evolution</a:t>
            </a:r>
            <a:endParaRPr lang="en-GB" dirty="0">
              <a:latin typeface="Georgia"/>
              <a:cs typeface="Georgia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52400" y="1447800"/>
            <a:ext cx="88074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1081088" lvl="1" indent="-533400" defTabSz="434975" eaLnBrk="1" hangingPunct="1">
              <a:spcBef>
                <a:spcPct val="20000"/>
              </a:spcBef>
              <a:spcAft>
                <a:spcPts val="100"/>
              </a:spcAft>
              <a:buClr>
                <a:schemeClr val="hlink"/>
              </a:buClr>
              <a:buSzPct val="120000"/>
              <a:buFont typeface="Arial" charset="0"/>
              <a:buAutoNum type="arabicPeriod"/>
            </a:pPr>
            <a:r>
              <a:rPr lang="en-GB" sz="2800">
                <a:latin typeface="Optima" charset="0"/>
              </a:rPr>
              <a:t>BH mass can only increase*</a:t>
            </a:r>
          </a:p>
          <a:p>
            <a:pPr marL="1081088" lvl="1" indent="-533400" defTabSz="434975" eaLnBrk="1" hangingPunct="1">
              <a:spcBef>
                <a:spcPct val="20000"/>
              </a:spcBef>
              <a:spcAft>
                <a:spcPts val="100"/>
              </a:spcAft>
              <a:buClr>
                <a:schemeClr val="hlink"/>
              </a:buClr>
              <a:buSzPct val="120000"/>
              <a:buFont typeface="Arial" charset="0"/>
              <a:buAutoNum type="arabicPeriod"/>
            </a:pPr>
            <a:r>
              <a:rPr lang="en-US" sz="2800">
                <a:latin typeface="Optima" charset="0"/>
              </a:rPr>
              <a:t>As opposed to galaxies, BHs do not transform into something else as they grow**</a:t>
            </a:r>
          </a:p>
          <a:p>
            <a:pPr marL="1081088" lvl="1" indent="-533400" defTabSz="434975" eaLnBrk="1" hangingPunct="1">
              <a:spcBef>
                <a:spcPct val="20000"/>
              </a:spcBef>
              <a:spcAft>
                <a:spcPts val="100"/>
              </a:spcAft>
              <a:buClr>
                <a:schemeClr val="hlink"/>
              </a:buClr>
              <a:buSzPct val="120000"/>
              <a:buFont typeface="Arial" charset="0"/>
              <a:buAutoNum type="arabicPeriod"/>
            </a:pPr>
            <a:r>
              <a:rPr lang="en-US" sz="2800">
                <a:latin typeface="Optima" charset="0"/>
              </a:rPr>
              <a:t>BHs are like teenagers: they let us know very clearly when they grow up (AGN)</a:t>
            </a:r>
            <a:endParaRPr lang="en-US" sz="2800">
              <a:solidFill>
                <a:schemeClr val="bg1"/>
              </a:solidFill>
              <a:latin typeface="Optima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646613" y="6096000"/>
            <a:ext cx="4497387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1000">
                <a:latin typeface="Optima" charset="0"/>
              </a:rPr>
              <a:t>*Kicked BH after mergers can introduce a loss term in the continuity equation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1000">
                <a:latin typeface="Optima" charset="0"/>
              </a:rPr>
              <a:t>**Merging BH alter the Mass function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lang="en-US" sz="1000">
              <a:solidFill>
                <a:schemeClr val="bg1"/>
              </a:solidFill>
              <a:latin typeface="Optima" charset="0"/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1295400" y="5562600"/>
            <a:ext cx="1828800" cy="152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H="1" flipV="1">
            <a:off x="990600" y="4572000"/>
            <a:ext cx="228600" cy="175260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allAtOnce"/>
      <p:bldP spid="61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ChangeArrowheads="1"/>
          </p:cNvSpPr>
          <p:nvPr/>
        </p:nvSpPr>
        <p:spPr bwMode="auto">
          <a:xfrm>
            <a:off x="919163" y="6019800"/>
            <a:ext cx="731043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895" tIns="43448" rIns="86895" bIns="43448">
            <a:prstTxWarp prst="textNoShape">
              <a:avLst/>
            </a:prstTxWarp>
            <a:spAutoFit/>
          </a:bodyPr>
          <a:lstStyle/>
          <a:p>
            <a:pPr defTabSz="868363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sz="1600">
                <a:solidFill>
                  <a:srgbClr val="DA65FF"/>
                </a:solidFill>
              </a:rPr>
              <a:t>Cavaliere et al. (1973); Small &amp; Blandford (1992); Merloni+ (2004; 2008; 2010)</a:t>
            </a:r>
            <a:endParaRPr lang="en-US" sz="1600">
              <a:solidFill>
                <a:srgbClr val="DA65FF"/>
              </a:solidFill>
            </a:endParaRP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54050" y="109538"/>
            <a:ext cx="7804150" cy="881062"/>
          </a:xfrm>
          <a:noFill/>
        </p:spPr>
        <p:txBody>
          <a:bodyPr/>
          <a:lstStyle/>
          <a:p>
            <a:r>
              <a:rPr lang="en-US" sz="3400" u="sng" dirty="0">
                <a:solidFill>
                  <a:srgbClr val="0905C9"/>
                </a:solidFill>
                <a:latin typeface="Georgia" charset="0"/>
              </a:rPr>
              <a:t>Continuity equation for SMBH growth</a:t>
            </a:r>
            <a:endParaRPr lang="en-US" dirty="0"/>
          </a:p>
        </p:txBody>
      </p:sp>
      <p:sp>
        <p:nvSpPr>
          <p:cNvPr id="382980" name="Rectangle 4"/>
          <p:cNvSpPr>
            <a:spLocks noChangeArrowheads="1"/>
          </p:cNvSpPr>
          <p:nvPr/>
        </p:nvSpPr>
        <p:spPr bwMode="auto">
          <a:xfrm>
            <a:off x="833438" y="1371600"/>
            <a:ext cx="7346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Need to know simultaneously mass function</a:t>
            </a:r>
            <a:r>
              <a:rPr lang="en-US" sz="2000">
                <a:solidFill>
                  <a:schemeClr val="tx1"/>
                </a:solidFill>
                <a:latin typeface="Optima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Optima" charset="0"/>
                <a:sym typeface="Symbol" charset="2"/>
              </a:rPr>
              <a:t></a:t>
            </a:r>
            <a:r>
              <a:rPr lang="en-US" sz="2000">
                <a:solidFill>
                  <a:schemeClr val="tx1"/>
                </a:solidFill>
              </a:rPr>
              <a:t>(M,t</a:t>
            </a:r>
            <a:r>
              <a:rPr lang="en-US" sz="2000" baseline="-25000">
                <a:solidFill>
                  <a:schemeClr val="tx1"/>
                </a:solidFill>
              </a:rPr>
              <a:t>0</a:t>
            </a:r>
            <a:r>
              <a:rPr lang="en-US" sz="2000">
                <a:solidFill>
                  <a:schemeClr val="tx1"/>
                </a:solidFill>
              </a:rPr>
              <a:t>)</a:t>
            </a:r>
            <a:r>
              <a:rPr lang="en-US" sz="2000">
                <a:solidFill>
                  <a:schemeClr val="tx1"/>
                </a:solidFill>
                <a:latin typeface="Optima" charset="0"/>
                <a:sym typeface="Symbol" charset="2"/>
              </a:rPr>
              <a:t> </a:t>
            </a:r>
          </a:p>
          <a:p>
            <a:pPr algn="ctr"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and accretion rate distribution</a:t>
            </a:r>
            <a:r>
              <a:rPr lang="en-US" sz="2000">
                <a:solidFill>
                  <a:schemeClr val="tx1"/>
                </a:solidFill>
                <a:latin typeface="Optima" charset="0"/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F(dM/dt,M,t)</a:t>
            </a:r>
            <a:r>
              <a:rPr lang="en-US" sz="2000">
                <a:solidFill>
                  <a:schemeClr val="tx1"/>
                </a:solidFill>
                <a:latin typeface="Optima" charset="0"/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[“Fueling function”]</a:t>
            </a:r>
            <a:endParaRPr lang="en-US" sz="2000">
              <a:latin typeface="Optima" charset="0"/>
            </a:endParaRPr>
          </a:p>
        </p:txBody>
      </p:sp>
      <p:pic>
        <p:nvPicPr>
          <p:cNvPr id="382981" name="Picture 5" descr="formu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425700"/>
            <a:ext cx="7315200" cy="2527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077" name="Picture 5" descr="fractional_m_RIA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9139" y="304800"/>
            <a:ext cx="5445369" cy="6554788"/>
          </a:xfrm>
          <a:prstGeom prst="rect">
            <a:avLst/>
          </a:prstGeom>
          <a:noFill/>
        </p:spPr>
      </p:pic>
      <p:sp>
        <p:nvSpPr>
          <p:cNvPr id="7710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71147" y="228600"/>
            <a:ext cx="7804638" cy="609600"/>
          </a:xfrm>
        </p:spPr>
        <p:txBody>
          <a:bodyPr/>
          <a:lstStyle/>
          <a:p>
            <a:r>
              <a:rPr lang="en-GB" sz="3200" u="sng">
                <a:solidFill>
                  <a:srgbClr val="0905C9"/>
                </a:solidFill>
                <a:latin typeface="Georgia" charset="0"/>
              </a:rPr>
              <a:t>Fractional Mass evolution: Downsizing </a:t>
            </a:r>
            <a:endParaRPr lang="en-US"/>
          </a:p>
        </p:txBody>
      </p:sp>
      <p:sp>
        <p:nvSpPr>
          <p:cNvPr id="771076" name="Rectangle 4"/>
          <p:cNvSpPr>
            <a:spLocks noChangeArrowheads="1"/>
          </p:cNvSpPr>
          <p:nvPr/>
        </p:nvSpPr>
        <p:spPr bwMode="auto">
          <a:xfrm>
            <a:off x="5594839" y="6499225"/>
            <a:ext cx="35073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DA65FF"/>
                </a:solidFill>
                <a:latin typeface="Georgia" charset="0"/>
              </a:rPr>
              <a:t>Merloni+ 2010; Lamastra et al. 2010</a:t>
            </a:r>
          </a:p>
        </p:txBody>
      </p:sp>
    </p:spTree>
  </p:cSld>
  <p:clrMapOvr>
    <a:masterClrMapping/>
  </p:clrMapOvr>
  <p:transition spd="med" advTm="132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elly_model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82" y="133616"/>
            <a:ext cx="8707418" cy="6724384"/>
          </a:xfrm>
          <a:prstGeom prst="rect">
            <a:avLst/>
          </a:prstGeom>
        </p:spPr>
      </p:pic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76200" y="76200"/>
            <a:ext cx="8982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434975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  <a:tab pos="5503863" algn="l"/>
                <a:tab pos="6191250" algn="l"/>
                <a:tab pos="6878638" algn="l"/>
                <a:tab pos="7567613" algn="l"/>
                <a:tab pos="8255000" algn="l"/>
              </a:tabLst>
            </a:pPr>
            <a:r>
              <a:rPr lang="en-GB" sz="3600" u="sng" dirty="0" smtClean="0">
                <a:solidFill>
                  <a:srgbClr val="0905C9"/>
                </a:solidFill>
                <a:latin typeface="Georgia"/>
                <a:cs typeface="Georgia"/>
              </a:rPr>
              <a:t>M</a:t>
            </a:r>
            <a:r>
              <a:rPr lang="en-US" sz="3600" u="sng" dirty="0" smtClean="0">
                <a:solidFill>
                  <a:srgbClr val="0905C9"/>
                </a:solidFill>
                <a:latin typeface="Georgia"/>
                <a:cs typeface="Georgia"/>
              </a:rPr>
              <a:t>a</a:t>
            </a:r>
            <a:r>
              <a:rPr lang="en-GB" sz="3600" u="sng" dirty="0" err="1" smtClean="0">
                <a:solidFill>
                  <a:srgbClr val="0905C9"/>
                </a:solidFill>
                <a:latin typeface="Georgia"/>
                <a:cs typeface="Georgia"/>
              </a:rPr>
              <a:t>ss</a:t>
            </a:r>
            <a:r>
              <a:rPr lang="en-GB" sz="3600" u="sng" dirty="0" smtClean="0">
                <a:solidFill>
                  <a:srgbClr val="0905C9"/>
                </a:solidFill>
                <a:latin typeface="Georgia"/>
                <a:cs typeface="Georgia"/>
              </a:rPr>
              <a:t> function evolution: models</a:t>
            </a:r>
            <a:endParaRPr lang="en-GB" sz="3600" dirty="0">
              <a:solidFill>
                <a:srgbClr val="FFFF99"/>
              </a:solidFill>
              <a:latin typeface="Georgia"/>
              <a:cs typeface="Georg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6412468"/>
            <a:ext cx="2201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Kelly &amp; Merloni  2012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elly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655" y="1389529"/>
            <a:ext cx="4614345" cy="3563471"/>
          </a:xfrm>
          <a:prstGeom prst="rect">
            <a:avLst/>
          </a:prstGeom>
        </p:spPr>
      </p:pic>
      <p:pic>
        <p:nvPicPr>
          <p:cNvPr id="3" name="Content Placeholder 2" descr="kelly1.png"/>
          <p:cNvPicPr>
            <a:picLocks noGrp="1" noChangeAspect="1"/>
          </p:cNvPicPr>
          <p:nvPr>
            <p:ph/>
          </p:nvPr>
        </p:nvPicPr>
        <p:blipFill>
          <a:blip r:embed="rId3"/>
          <a:srcRect l="-4702" r="-4702"/>
          <a:stretch>
            <a:fillRect/>
          </a:stretch>
        </p:blipFill>
        <p:spPr>
          <a:xfrm>
            <a:off x="0" y="1389529"/>
            <a:ext cx="5048249" cy="3563470"/>
          </a:xfr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6200" y="76200"/>
            <a:ext cx="8982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434975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  <a:tab pos="5503863" algn="l"/>
                <a:tab pos="6191250" algn="l"/>
                <a:tab pos="6878638" algn="l"/>
                <a:tab pos="7567613" algn="l"/>
                <a:tab pos="8255000" algn="l"/>
              </a:tabLst>
            </a:pPr>
            <a:r>
              <a:rPr lang="en-GB" sz="3600" u="sng" dirty="0" smtClean="0">
                <a:solidFill>
                  <a:srgbClr val="0905C9"/>
                </a:solidFill>
                <a:latin typeface="Georgia"/>
                <a:cs typeface="Georgia"/>
              </a:rPr>
              <a:t>M</a:t>
            </a:r>
            <a:r>
              <a:rPr lang="en-US" sz="3600" u="sng" dirty="0" smtClean="0">
                <a:solidFill>
                  <a:srgbClr val="0905C9"/>
                </a:solidFill>
                <a:latin typeface="Georgia"/>
                <a:cs typeface="Georgia"/>
              </a:rPr>
              <a:t>a</a:t>
            </a:r>
            <a:r>
              <a:rPr lang="en-GB" sz="3600" u="sng" dirty="0" err="1" smtClean="0">
                <a:solidFill>
                  <a:srgbClr val="0905C9"/>
                </a:solidFill>
                <a:latin typeface="Georgia"/>
                <a:cs typeface="Georgia"/>
              </a:rPr>
              <a:t>ss</a:t>
            </a:r>
            <a:r>
              <a:rPr lang="en-GB" sz="3600" u="sng" dirty="0" smtClean="0">
                <a:solidFill>
                  <a:srgbClr val="0905C9"/>
                </a:solidFill>
                <a:latin typeface="Georgia"/>
                <a:cs typeface="Georgia"/>
              </a:rPr>
              <a:t> functions of SMBH</a:t>
            </a:r>
            <a:endParaRPr lang="en-GB" sz="3600" dirty="0">
              <a:solidFill>
                <a:srgbClr val="FFFF99"/>
              </a:solidFill>
              <a:latin typeface="Georgia"/>
              <a:cs typeface="Georg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5574268"/>
            <a:ext cx="2585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Kelly and Merloni 2012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257535" y="1143000"/>
            <a:ext cx="708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eorgia"/>
                <a:cs typeface="Georgia"/>
              </a:rPr>
              <a:t>z=0</a:t>
            </a:r>
            <a:endParaRPr lang="en-US" sz="2400" dirty="0">
              <a:latin typeface="Georgia"/>
              <a:cs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1158696"/>
            <a:ext cx="691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Georgia"/>
                <a:cs typeface="Georgia"/>
              </a:rPr>
              <a:t>z</a:t>
            </a:r>
            <a:r>
              <a:rPr lang="en-US" sz="2400" dirty="0" smtClean="0">
                <a:latin typeface="Georgia"/>
                <a:cs typeface="Georgia"/>
              </a:rPr>
              <a:t>=2</a:t>
            </a:r>
            <a:endParaRPr lang="en-US" sz="24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US" dirty="0" smtClean="0"/>
              <a:t>So far, I have assumed that the average radiative efficiency is constant (does not depend on mass, redshift, etc.), and tried to infer the distribution of accretion rates</a:t>
            </a:r>
          </a:p>
          <a:p>
            <a:r>
              <a:rPr lang="en-US" dirty="0" smtClean="0"/>
              <a:t>What if we assume a shape for the accretion rate distribution?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837155"/>
            <a:ext cx="8064500" cy="12964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05000"/>
            <a:ext cx="8312150" cy="12473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300" y="3124200"/>
            <a:ext cx="4737100" cy="941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100" y="4347847"/>
            <a:ext cx="8699500" cy="1214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5562600"/>
            <a:ext cx="8610600" cy="1220767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54050" y="-42862"/>
            <a:ext cx="7804150" cy="8810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905C9"/>
                </a:solidFill>
                <a:effectLst/>
                <a:uLnTx/>
                <a:uFillTx/>
                <a:latin typeface="Georgia" charset="0"/>
                <a:ea typeface="+mj-ea"/>
                <a:cs typeface="+mj-cs"/>
              </a:rPr>
              <a:t>Continuity equation for SMBH growth II.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&quot;No&quot; Symbol 7"/>
          <p:cNvSpPr/>
          <p:nvPr/>
        </p:nvSpPr>
        <p:spPr>
          <a:xfrm>
            <a:off x="7010400" y="1094400"/>
            <a:ext cx="734400" cy="7344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Monday: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Observational evidence of Supermassive Black Holes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AGN surveys</a:t>
            </a:r>
          </a:p>
          <a:p>
            <a:r>
              <a:rPr lang="en-US" b="1" dirty="0" smtClean="0"/>
              <a:t>Tuesday: </a:t>
            </a:r>
          </a:p>
          <a:p>
            <a:pPr lvl="1"/>
            <a:r>
              <a:rPr lang="en-US" dirty="0" smtClean="0"/>
              <a:t>The evolution of SMBH mass function and spin distributions</a:t>
            </a:r>
          </a:p>
          <a:p>
            <a:pPr lvl="1"/>
            <a:r>
              <a:rPr lang="en-US" dirty="0" smtClean="0"/>
              <a:t>The first black holes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Thursday: 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The fundamental plane of active black </a:t>
            </a:r>
            <a:r>
              <a:rPr lang="en-US" dirty="0" smtClean="0">
                <a:solidFill>
                  <a:srgbClr val="A6A6A6"/>
                </a:solidFill>
              </a:rPr>
              <a:t>holes</a:t>
            </a:r>
          </a:p>
          <a:p>
            <a:pPr lvl="1"/>
            <a:r>
              <a:rPr lang="en-US" smtClean="0">
                <a:solidFill>
                  <a:srgbClr val="A6A6A6"/>
                </a:solidFill>
              </a:rPr>
              <a:t>Accretion </a:t>
            </a:r>
            <a:r>
              <a:rPr lang="en-US" dirty="0" smtClean="0">
                <a:solidFill>
                  <a:srgbClr val="A6A6A6"/>
                </a:solidFill>
              </a:rPr>
              <a:t>in a cosmological context: AGN </a:t>
            </a:r>
            <a:r>
              <a:rPr lang="en-US" smtClean="0">
                <a:solidFill>
                  <a:srgbClr val="A6A6A6"/>
                </a:solidFill>
              </a:rPr>
              <a:t>feedback </a:t>
            </a:r>
            <a:r>
              <a:rPr lang="en-US" smtClean="0">
                <a:solidFill>
                  <a:srgbClr val="A6A6A6"/>
                </a:solidFill>
              </a:rPr>
              <a:t>models</a:t>
            </a:r>
            <a:endParaRPr lang="en-US" smtClean="0">
              <a:solidFill>
                <a:srgbClr val="A6A6A6"/>
              </a:solidFill>
            </a:endParaRPr>
          </a:p>
          <a:p>
            <a:r>
              <a:rPr lang="en-US" dirty="0" smtClean="0">
                <a:solidFill>
                  <a:srgbClr val="A6A6A6"/>
                </a:solidFill>
              </a:rPr>
              <a:t>Friday: 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AGN-galaxy co-evolution: theoretical issues and observational evidences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Shedding light onto AGN/galaxy evolution issues with next-generation   of multi-wavelength facilities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94397"/>
            <a:ext cx="6213176" cy="40872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788" y="685800"/>
            <a:ext cx="2913212" cy="60833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54050" y="109538"/>
            <a:ext cx="7804150" cy="8810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905C9"/>
                </a:solidFill>
                <a:effectLst/>
                <a:uLnTx/>
                <a:uFillTx/>
                <a:latin typeface="Georgia" charset="0"/>
                <a:ea typeface="+mj-ea"/>
                <a:cs typeface="+mj-cs"/>
              </a:rPr>
              <a:t>Constraints on variations</a:t>
            </a:r>
            <a:r>
              <a:rPr kumimoji="0" lang="en-US" sz="3400" b="0" i="0" u="sng" strike="noStrike" kern="1200" cap="none" spc="0" normalizeH="0" noProof="0" dirty="0" smtClean="0">
                <a:ln>
                  <a:noFill/>
                </a:ln>
                <a:solidFill>
                  <a:srgbClr val="0905C9"/>
                </a:solidFill>
                <a:effectLst/>
                <a:uLnTx/>
                <a:uFillTx/>
                <a:latin typeface="Georgia" charset="0"/>
                <a:ea typeface="+mj-ea"/>
                <a:cs typeface="+mj-cs"/>
              </a:rPr>
              <a:t> of radiative efficiency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050" y="5410200"/>
            <a:ext cx="137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 et al.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3239" y="152400"/>
            <a:ext cx="8291146" cy="762000"/>
          </a:xfrm>
          <a:ln/>
        </p:spPr>
        <p:txBody>
          <a:bodyPr>
            <a:normAutofit/>
          </a:bodyPr>
          <a:lstStyle/>
          <a:p>
            <a:pPr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  <a:tab pos="5503863" algn="l"/>
                <a:tab pos="6191250" algn="l"/>
                <a:tab pos="6878638" algn="l"/>
                <a:tab pos="7567613" algn="l"/>
                <a:tab pos="8255000" algn="l"/>
              </a:tabLst>
            </a:pPr>
            <a:r>
              <a:rPr lang="en-GB" sz="3600" u="sng" dirty="0">
                <a:solidFill>
                  <a:srgbClr val="FFFF99"/>
                </a:solidFill>
                <a:latin typeface="Georgia"/>
                <a:cs typeface="Georgia"/>
              </a:rPr>
              <a:t>Excursus</a:t>
            </a:r>
            <a:r>
              <a:rPr lang="en-GB" sz="3600" u="sng" dirty="0" smtClean="0">
                <a:solidFill>
                  <a:srgbClr val="FFFF99"/>
                </a:solidFill>
                <a:latin typeface="Georgia"/>
                <a:cs typeface="Georgia"/>
              </a:rPr>
              <a:t>: </a:t>
            </a:r>
            <a:r>
              <a:rPr lang="en-GB" sz="3600" u="sng" dirty="0">
                <a:solidFill>
                  <a:srgbClr val="FFFF99"/>
                </a:solidFill>
                <a:latin typeface="Georgia"/>
                <a:cs typeface="Georgia"/>
              </a:rPr>
              <a:t>mergers</a:t>
            </a:r>
            <a:endParaRPr lang="en-GB" sz="3600" dirty="0">
              <a:solidFill>
                <a:schemeClr val="bg1"/>
              </a:solidFill>
              <a:latin typeface="Georgia"/>
              <a:cs typeface="Georgia"/>
              <a:sym typeface="Symbol" charset="2"/>
            </a:endParaRPr>
          </a:p>
        </p:txBody>
      </p:sp>
      <p:sp>
        <p:nvSpPr>
          <p:cNvPr id="551939" name="Rectangle 3"/>
          <p:cNvSpPr>
            <a:spLocks noChangeArrowheads="1"/>
          </p:cNvSpPr>
          <p:nvPr/>
        </p:nvSpPr>
        <p:spPr bwMode="auto">
          <a:xfrm>
            <a:off x="8090389" y="1685925"/>
            <a:ext cx="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551940" name="Rectangle 4"/>
          <p:cNvSpPr>
            <a:spLocks noChangeArrowheads="1"/>
          </p:cNvSpPr>
          <p:nvPr/>
        </p:nvSpPr>
        <p:spPr bwMode="auto">
          <a:xfrm>
            <a:off x="3247292" y="1476375"/>
            <a:ext cx="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551941" name="Rectangle 5"/>
          <p:cNvSpPr>
            <a:spLocks noChangeArrowheads="1"/>
          </p:cNvSpPr>
          <p:nvPr/>
        </p:nvSpPr>
        <p:spPr bwMode="auto">
          <a:xfrm>
            <a:off x="4818185" y="1628775"/>
            <a:ext cx="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pic>
        <p:nvPicPr>
          <p:cNvPr id="8" name="mergers.m4v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508000" y="1143000"/>
            <a:ext cx="8128000" cy="4572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95800" y="5562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aramond"/>
                <a:cs typeface="Garamond"/>
              </a:rPr>
              <a:t>Credit: </a:t>
            </a:r>
            <a:r>
              <a:rPr lang="en-US" dirty="0" smtClean="0">
                <a:solidFill>
                  <a:schemeClr val="bg1"/>
                </a:solidFill>
                <a:latin typeface="Garamond"/>
                <a:cs typeface="Garamond"/>
              </a:rPr>
              <a:t>NASA, ESA, and F. Summers (</a:t>
            </a:r>
            <a:r>
              <a:rPr lang="en-US" dirty="0" err="1" smtClean="0">
                <a:solidFill>
                  <a:schemeClr val="bg1"/>
                </a:solidFill>
                <a:latin typeface="Garamond"/>
                <a:cs typeface="Garamond"/>
              </a:rPr>
              <a:t>STScI</a:t>
            </a:r>
            <a:r>
              <a:rPr lang="en-US" dirty="0" smtClean="0">
                <a:solidFill>
                  <a:schemeClr val="bg1"/>
                </a:solidFill>
                <a:latin typeface="Garamond"/>
                <a:cs typeface="Garamond"/>
              </a:rPr>
              <a:t>)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Garamond"/>
                <a:cs typeface="Garamond"/>
              </a:rPr>
              <a:t>Simulation Data: </a:t>
            </a:r>
            <a:r>
              <a:rPr lang="en-US" dirty="0" smtClean="0">
                <a:solidFill>
                  <a:schemeClr val="bg1"/>
                </a:solidFill>
                <a:latin typeface="Garamond"/>
                <a:cs typeface="Garamond"/>
              </a:rPr>
              <a:t>Chris </a:t>
            </a:r>
            <a:r>
              <a:rPr lang="en-US" dirty="0" err="1" smtClean="0">
                <a:solidFill>
                  <a:schemeClr val="bg1"/>
                </a:solidFill>
                <a:latin typeface="Garamond"/>
                <a:cs typeface="Garamond"/>
              </a:rPr>
              <a:t>Mihos</a:t>
            </a:r>
            <a:r>
              <a:rPr lang="en-US" dirty="0" smtClean="0">
                <a:solidFill>
                  <a:schemeClr val="bg1"/>
                </a:solidFill>
                <a:latin typeface="Garamond"/>
                <a:cs typeface="Garamond"/>
              </a:rPr>
              <a:t> (Case Western Reserve University) and Lars Hernquist (Harvard University)</a:t>
            </a:r>
            <a:endParaRPr lang="en-US" dirty="0">
              <a:solidFill>
                <a:schemeClr val="bg1"/>
              </a:solidFill>
              <a:latin typeface="Garamond"/>
              <a:cs typeface="Garamond"/>
            </a:endParaRPr>
          </a:p>
        </p:txBody>
      </p:sp>
    </p:spTree>
    <p:custDataLst>
      <p:tags r:id="rId1"/>
    </p:custDataLst>
  </p:cSld>
  <p:clrMapOvr>
    <a:masterClrMapping/>
  </p:clrMapOvr>
  <p:transition advTm="1309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1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5806552"/>
            <a:ext cx="6540500" cy="10514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987" y="685800"/>
            <a:ext cx="5597013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1645919" y="0"/>
            <a:ext cx="5593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latin typeface="Georgia"/>
                <a:cs typeface="Georgia"/>
              </a:rPr>
              <a:t>The effect of Mergers</a:t>
            </a:r>
            <a:endParaRPr lang="en-US" sz="4000" u="sng" dirty="0">
              <a:latin typeface="Georgia"/>
              <a:cs typeface="Georg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1066800"/>
            <a:ext cx="208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Fanidakis</a:t>
            </a:r>
            <a:r>
              <a:rPr lang="en-US" dirty="0" smtClean="0"/>
              <a:t> et al.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3" name="Rectangle 3"/>
          <p:cNvSpPr>
            <a:spLocks noGrp="1" noChangeArrowheads="1"/>
          </p:cNvSpPr>
          <p:nvPr>
            <p:ph type="title"/>
          </p:nvPr>
        </p:nvSpPr>
        <p:spPr>
          <a:xfrm>
            <a:off x="413239" y="152400"/>
            <a:ext cx="8291146" cy="762000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  <a:tab pos="5503863" algn="l"/>
                <a:tab pos="6191250" algn="l"/>
                <a:tab pos="6878638" algn="l"/>
                <a:tab pos="7567613" algn="l"/>
                <a:tab pos="8255000" algn="l"/>
              </a:tabLst>
            </a:pPr>
            <a:r>
              <a:rPr lang="en-GB" sz="3600" u="sng" dirty="0">
                <a:solidFill>
                  <a:srgbClr val="FFFF99"/>
                </a:solidFill>
                <a:latin typeface="Georgia"/>
                <a:cs typeface="Georgia"/>
              </a:rPr>
              <a:t>Excursus: SMBH </a:t>
            </a:r>
            <a:r>
              <a:rPr lang="en-GB" sz="3600" u="sng" dirty="0" smtClean="0">
                <a:solidFill>
                  <a:srgbClr val="FFFF99"/>
                </a:solidFill>
                <a:latin typeface="Georgia"/>
                <a:cs typeface="Georgia"/>
              </a:rPr>
              <a:t>mergers and spin evolution</a:t>
            </a:r>
            <a:endParaRPr lang="en-GB" sz="3600" dirty="0">
              <a:solidFill>
                <a:schemeClr val="bg1"/>
              </a:solidFill>
              <a:latin typeface="Georgia"/>
              <a:cs typeface="Georgia"/>
              <a:sym typeface="Symbol" charset="2"/>
            </a:endParaRPr>
          </a:p>
        </p:txBody>
      </p:sp>
      <p:sp>
        <p:nvSpPr>
          <p:cNvPr id="517125" name="Rectangle 5"/>
          <p:cNvSpPr>
            <a:spLocks noChangeArrowheads="1"/>
          </p:cNvSpPr>
          <p:nvPr/>
        </p:nvSpPr>
        <p:spPr bwMode="auto">
          <a:xfrm>
            <a:off x="8090389" y="1685925"/>
            <a:ext cx="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517126" name="Rectangle 6"/>
          <p:cNvSpPr>
            <a:spLocks noChangeArrowheads="1"/>
          </p:cNvSpPr>
          <p:nvPr/>
        </p:nvSpPr>
        <p:spPr bwMode="auto">
          <a:xfrm>
            <a:off x="3247292" y="1476375"/>
            <a:ext cx="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517129" name="Rectangle 9"/>
          <p:cNvSpPr>
            <a:spLocks noChangeArrowheads="1"/>
          </p:cNvSpPr>
          <p:nvPr/>
        </p:nvSpPr>
        <p:spPr bwMode="auto">
          <a:xfrm>
            <a:off x="4818185" y="1628775"/>
            <a:ext cx="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51714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11016" y="914400"/>
            <a:ext cx="8581292" cy="990600"/>
          </a:xfrm>
          <a:ln/>
        </p:spPr>
        <p:txBody>
          <a:bodyPr>
            <a:normAutofit fontScale="92500"/>
          </a:bodyPr>
          <a:lstStyle/>
          <a:p>
            <a:pPr lvl="1">
              <a:lnSpc>
                <a:spcPct val="83000"/>
              </a:lnSpc>
              <a:spcAft>
                <a:spcPts val="1438"/>
              </a:spcAft>
              <a:buClr>
                <a:schemeClr val="accent1"/>
              </a:buClr>
              <a:buSzPct val="120000"/>
              <a:buFontTx/>
              <a:buChar char="•"/>
            </a:pPr>
            <a:r>
              <a:rPr lang="en-US" sz="2900">
                <a:solidFill>
                  <a:schemeClr val="bg1"/>
                </a:solidFill>
                <a:latin typeface="Optima" charset="0"/>
              </a:rPr>
              <a:t>Recently, great progress in the general relativistic simulations of coalescing Black Holes </a:t>
            </a:r>
            <a:r>
              <a:rPr lang="en-US" sz="2300">
                <a:solidFill>
                  <a:srgbClr val="FBFF9F"/>
                </a:solidFill>
                <a:latin typeface="Optima" charset="0"/>
              </a:rPr>
              <a:t>(Pretorius 2007)</a:t>
            </a:r>
            <a:endParaRPr lang="en-US" sz="2900">
              <a:solidFill>
                <a:schemeClr val="bg1"/>
              </a:solidFill>
              <a:latin typeface="Optima" charset="0"/>
            </a:endParaRPr>
          </a:p>
        </p:txBody>
      </p:sp>
      <p:pic>
        <p:nvPicPr>
          <p:cNvPr id="517142" name="Picture 22" descr="d19_phas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197" y="1752600"/>
            <a:ext cx="4339003" cy="4724400"/>
          </a:xfrm>
          <a:prstGeom prst="rect">
            <a:avLst/>
          </a:prstGeom>
          <a:noFill/>
        </p:spPr>
      </p:pic>
      <p:sp>
        <p:nvSpPr>
          <p:cNvPr id="517144" name="Rectangle 24"/>
          <p:cNvSpPr>
            <a:spLocks noChangeArrowheads="1"/>
          </p:cNvSpPr>
          <p:nvPr/>
        </p:nvSpPr>
        <p:spPr bwMode="auto">
          <a:xfrm>
            <a:off x="492369" y="6324600"/>
            <a:ext cx="26728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1363"/>
              </a:spcAft>
              <a:buClr>
                <a:schemeClr val="accent1"/>
              </a:buClr>
              <a:buSzPct val="120000"/>
              <a:buFontTx/>
              <a:buNone/>
            </a:pPr>
            <a:r>
              <a:rPr lang="en-US" sz="2000" u="none">
                <a:solidFill>
                  <a:srgbClr val="FFCC66"/>
                </a:solidFill>
              </a:rPr>
              <a:t>Boyle et al. 2007</a:t>
            </a:r>
          </a:p>
        </p:txBody>
      </p:sp>
      <p:sp>
        <p:nvSpPr>
          <p:cNvPr id="517145" name="Rectangle 25"/>
          <p:cNvSpPr>
            <a:spLocks noChangeArrowheads="1"/>
          </p:cNvSpPr>
          <p:nvPr/>
        </p:nvSpPr>
        <p:spPr bwMode="auto">
          <a:xfrm>
            <a:off x="7159870" y="6378576"/>
            <a:ext cx="16802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u="none">
                <a:solidFill>
                  <a:srgbClr val="FBFF9F"/>
                </a:solidFill>
              </a:rPr>
              <a:t>(Pretorius 2007)</a:t>
            </a:r>
            <a:endParaRPr lang="en-GB" sz="2000" u="none">
              <a:solidFill>
                <a:srgbClr val="FBFF9F"/>
              </a:solidFill>
            </a:endParaRPr>
          </a:p>
        </p:txBody>
      </p:sp>
      <p:pic>
        <p:nvPicPr>
          <p:cNvPr id="11" name="Bbh_Embedding_0093r_Small.mov">
            <a:hlinkClick r:id="" action="ppaction://media"/>
          </p:cNvPr>
          <p:cNvPicPr/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76199" y="2590800"/>
            <a:ext cx="4423997" cy="353919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09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13239" y="152400"/>
            <a:ext cx="8291146" cy="762000"/>
          </a:xfrm>
          <a:ln/>
        </p:spPr>
        <p:txBody>
          <a:bodyPr>
            <a:normAutofit/>
          </a:bodyPr>
          <a:lstStyle/>
          <a:p>
            <a:pPr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  <a:tab pos="5503863" algn="l"/>
                <a:tab pos="6191250" algn="l"/>
                <a:tab pos="6878638" algn="l"/>
                <a:tab pos="7567613" algn="l"/>
                <a:tab pos="8255000" algn="l"/>
              </a:tabLst>
            </a:pPr>
            <a:r>
              <a:rPr lang="en-GB" sz="3600" u="sng" dirty="0">
                <a:solidFill>
                  <a:srgbClr val="FFFF99"/>
                </a:solidFill>
                <a:latin typeface="Georgia"/>
                <a:cs typeface="Georgia"/>
              </a:rPr>
              <a:t>Excursus: final spin and GW recoil</a:t>
            </a:r>
            <a:endParaRPr lang="en-GB" sz="3600" dirty="0">
              <a:solidFill>
                <a:schemeClr val="bg1"/>
              </a:solidFill>
              <a:latin typeface="Georgia"/>
              <a:cs typeface="Georgia"/>
              <a:sym typeface="Symbol" charset="2"/>
            </a:endParaRPr>
          </a:p>
        </p:txBody>
      </p:sp>
      <p:sp>
        <p:nvSpPr>
          <p:cNvPr id="521219" name="Rectangle 3"/>
          <p:cNvSpPr>
            <a:spLocks noChangeArrowheads="1"/>
          </p:cNvSpPr>
          <p:nvPr/>
        </p:nvSpPr>
        <p:spPr bwMode="auto">
          <a:xfrm>
            <a:off x="8090389" y="1685925"/>
            <a:ext cx="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521220" name="Rectangle 4"/>
          <p:cNvSpPr>
            <a:spLocks noChangeArrowheads="1"/>
          </p:cNvSpPr>
          <p:nvPr/>
        </p:nvSpPr>
        <p:spPr bwMode="auto">
          <a:xfrm>
            <a:off x="3247292" y="1476375"/>
            <a:ext cx="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521221" name="Rectangle 5"/>
          <p:cNvSpPr>
            <a:spLocks noChangeArrowheads="1"/>
          </p:cNvSpPr>
          <p:nvPr/>
        </p:nvSpPr>
        <p:spPr bwMode="auto">
          <a:xfrm>
            <a:off x="4818185" y="1628775"/>
            <a:ext cx="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11015" y="838201"/>
            <a:ext cx="8932985" cy="4518025"/>
            <a:chOff x="144" y="528"/>
            <a:chExt cx="6096" cy="2846"/>
          </a:xfrm>
        </p:grpSpPr>
        <p:pic>
          <p:nvPicPr>
            <p:cNvPr id="521222" name="Picture 6" descr="bertif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" y="528"/>
              <a:ext cx="4032" cy="2846"/>
            </a:xfrm>
            <a:prstGeom prst="rect">
              <a:avLst/>
            </a:prstGeom>
            <a:noFill/>
          </p:spPr>
        </p:pic>
        <p:sp>
          <p:nvSpPr>
            <p:cNvPr id="521223" name="Line 7"/>
            <p:cNvSpPr>
              <a:spLocks noChangeShapeType="1"/>
            </p:cNvSpPr>
            <p:nvPr/>
          </p:nvSpPr>
          <p:spPr bwMode="auto">
            <a:xfrm>
              <a:off x="4128" y="1344"/>
              <a:ext cx="33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24" name="Text Box 8"/>
            <p:cNvSpPr txBox="1">
              <a:spLocks noChangeArrowheads="1"/>
            </p:cNvSpPr>
            <p:nvPr/>
          </p:nvSpPr>
          <p:spPr bwMode="auto">
            <a:xfrm>
              <a:off x="4416" y="974"/>
              <a:ext cx="1824" cy="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sz="2000" u="none">
                  <a:solidFill>
                    <a:schemeClr val="bg1"/>
                  </a:solidFill>
                </a:rPr>
                <a:t>Zero spin, equal mass merger case</a:t>
              </a:r>
            </a:p>
            <a:p>
              <a:pPr algn="ctr"/>
              <a:r>
                <a:rPr lang="en-GB" sz="2000" u="none">
                  <a:solidFill>
                    <a:schemeClr val="bg1"/>
                  </a:solidFill>
                </a:rPr>
                <a:t>Final spin = 0.69</a:t>
              </a:r>
            </a:p>
            <a:p>
              <a:pPr algn="ctr"/>
              <a:r>
                <a:rPr lang="en-GB" sz="2000" u="none">
                  <a:solidFill>
                    <a:srgbClr val="FBFF9F"/>
                  </a:solidFill>
                </a:rPr>
                <a:t>Berti and Volonteri (2008)</a:t>
              </a:r>
            </a:p>
          </p:txBody>
        </p:sp>
      </p:grpSp>
      <p:pic>
        <p:nvPicPr>
          <p:cNvPr id="521226" name="Picture 10" descr="kick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369" y="5334000"/>
            <a:ext cx="4290646" cy="1282700"/>
          </a:xfrm>
          <a:prstGeom prst="rect">
            <a:avLst/>
          </a:prstGeom>
          <a:noFill/>
        </p:spPr>
      </p:pic>
      <p:sp>
        <p:nvSpPr>
          <p:cNvPr id="521227" name="Rectangle 11"/>
          <p:cNvSpPr>
            <a:spLocks noChangeArrowheads="1"/>
          </p:cNvSpPr>
          <p:nvPr/>
        </p:nvSpPr>
        <p:spPr bwMode="auto">
          <a:xfrm>
            <a:off x="4913435" y="5413376"/>
            <a:ext cx="3520495" cy="110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u="none">
                <a:solidFill>
                  <a:schemeClr val="bg1"/>
                </a:solidFill>
              </a:rPr>
              <a:t>Spin in the equatorial plane: </a:t>
            </a:r>
          </a:p>
          <a:p>
            <a:pPr algn="ctr"/>
            <a:r>
              <a:rPr lang="en-GB" sz="2400" u="none">
                <a:solidFill>
                  <a:schemeClr val="bg1"/>
                </a:solidFill>
              </a:rPr>
              <a:t>maximum kick (&gt;2000km/s)</a:t>
            </a:r>
          </a:p>
          <a:p>
            <a:pPr algn="ctr"/>
            <a:r>
              <a:rPr lang="en-GB" sz="2400" u="none">
                <a:solidFill>
                  <a:schemeClr val="bg1"/>
                </a:solidFill>
              </a:rPr>
              <a:t>(</a:t>
            </a:r>
            <a:r>
              <a:rPr lang="en-GB" sz="2000" u="none">
                <a:solidFill>
                  <a:srgbClr val="FFFF66"/>
                </a:solidFill>
              </a:rPr>
              <a:t>Pretorius et al., Buonanno et al)</a:t>
            </a:r>
            <a:endParaRPr lang="en-GB" sz="2400" u="none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30975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3999" cy="762000"/>
          </a:xfrm>
          <a:ln/>
        </p:spPr>
        <p:txBody>
          <a:bodyPr>
            <a:noAutofit/>
          </a:bodyPr>
          <a:lstStyle/>
          <a:p>
            <a:pPr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  <a:tab pos="5503863" algn="l"/>
                <a:tab pos="6191250" algn="l"/>
                <a:tab pos="6878638" algn="l"/>
                <a:tab pos="7567613" algn="l"/>
                <a:tab pos="8255000" algn="l"/>
              </a:tabLst>
            </a:pPr>
            <a:r>
              <a:rPr lang="en-GB" sz="3600" u="sng" dirty="0">
                <a:solidFill>
                  <a:srgbClr val="FFFF99"/>
                </a:solidFill>
                <a:latin typeface="Georgia"/>
                <a:cs typeface="Georgia"/>
              </a:rPr>
              <a:t>SMBH spin evolution: accretion vs. mergers</a:t>
            </a:r>
            <a:endParaRPr lang="en-GB" sz="3600" dirty="0">
              <a:solidFill>
                <a:schemeClr val="bg1"/>
              </a:solidFill>
              <a:latin typeface="Georgia"/>
              <a:cs typeface="Georgia"/>
              <a:sym typeface="Symbol" charset="2"/>
            </a:endParaRPr>
          </a:p>
        </p:txBody>
      </p:sp>
      <p:sp>
        <p:nvSpPr>
          <p:cNvPr id="519171" name="Rectangle 3"/>
          <p:cNvSpPr>
            <a:spLocks noChangeArrowheads="1"/>
          </p:cNvSpPr>
          <p:nvPr/>
        </p:nvSpPr>
        <p:spPr bwMode="auto">
          <a:xfrm>
            <a:off x="8090389" y="1685925"/>
            <a:ext cx="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519172" name="Rectangle 4"/>
          <p:cNvSpPr>
            <a:spLocks noChangeArrowheads="1"/>
          </p:cNvSpPr>
          <p:nvPr/>
        </p:nvSpPr>
        <p:spPr bwMode="auto">
          <a:xfrm>
            <a:off x="3247292" y="1476375"/>
            <a:ext cx="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519173" name="Rectangle 5"/>
          <p:cNvSpPr>
            <a:spLocks noChangeArrowheads="1"/>
          </p:cNvSpPr>
          <p:nvPr/>
        </p:nvSpPr>
        <p:spPr bwMode="auto">
          <a:xfrm>
            <a:off x="4818185" y="1628775"/>
            <a:ext cx="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2438400"/>
            <a:ext cx="9144000" cy="3810000"/>
            <a:chOff x="0" y="1152"/>
            <a:chExt cx="6560" cy="2641"/>
          </a:xfrm>
        </p:grpSpPr>
        <p:pic>
          <p:nvPicPr>
            <p:cNvPr id="519175" name="Picture 7" descr="berti_f2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152"/>
              <a:ext cx="2240" cy="2640"/>
            </a:xfrm>
            <a:prstGeom prst="rect">
              <a:avLst/>
            </a:prstGeom>
            <a:noFill/>
          </p:spPr>
        </p:pic>
        <p:pic>
          <p:nvPicPr>
            <p:cNvPr id="519176" name="Picture 8" descr="berti_f2b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60" y="1152"/>
              <a:ext cx="2240" cy="2641"/>
            </a:xfrm>
            <a:prstGeom prst="rect">
              <a:avLst/>
            </a:prstGeom>
            <a:noFill/>
          </p:spPr>
        </p:pic>
        <p:pic>
          <p:nvPicPr>
            <p:cNvPr id="519177" name="Picture 9" descr="berti_f2c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20" y="1152"/>
              <a:ext cx="2240" cy="2641"/>
            </a:xfrm>
            <a:prstGeom prst="rect">
              <a:avLst/>
            </a:prstGeom>
            <a:noFill/>
          </p:spPr>
        </p:pic>
      </p:grpSp>
      <p:sp>
        <p:nvSpPr>
          <p:cNvPr id="519179" name="Rectangle 11"/>
          <p:cNvSpPr>
            <a:spLocks noChangeArrowheads="1"/>
          </p:cNvSpPr>
          <p:nvPr/>
        </p:nvSpPr>
        <p:spPr bwMode="auto">
          <a:xfrm>
            <a:off x="6330461" y="6400801"/>
            <a:ext cx="26968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u="none">
                <a:solidFill>
                  <a:srgbClr val="FBFF9F"/>
                </a:solidFill>
              </a:rPr>
              <a:t>Berti and Volonteri (2008)</a:t>
            </a:r>
            <a:endParaRPr lang="en-GB"/>
          </a:p>
        </p:txBody>
      </p:sp>
      <p:sp>
        <p:nvSpPr>
          <p:cNvPr id="519180" name="Rectangle 12"/>
          <p:cNvSpPr>
            <a:spLocks noChangeArrowheads="1"/>
          </p:cNvSpPr>
          <p:nvPr/>
        </p:nvSpPr>
        <p:spPr bwMode="auto">
          <a:xfrm>
            <a:off x="0" y="1143000"/>
            <a:ext cx="2954215" cy="5029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9181" name="Rectangle 13"/>
          <p:cNvSpPr>
            <a:spLocks noChangeArrowheads="1"/>
          </p:cNvSpPr>
          <p:nvPr/>
        </p:nvSpPr>
        <p:spPr bwMode="auto">
          <a:xfrm>
            <a:off x="3024554" y="1143000"/>
            <a:ext cx="2954215" cy="5029200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9182" name="Rectangle 14"/>
          <p:cNvSpPr>
            <a:spLocks noChangeArrowheads="1"/>
          </p:cNvSpPr>
          <p:nvPr/>
        </p:nvSpPr>
        <p:spPr bwMode="auto">
          <a:xfrm>
            <a:off x="6049108" y="1143000"/>
            <a:ext cx="2954215" cy="5029200"/>
          </a:xfrm>
          <a:prstGeom prst="rect">
            <a:avLst/>
          </a:prstGeom>
          <a:noFill/>
          <a:ln w="1905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9183" name="Rectangle 15"/>
          <p:cNvSpPr>
            <a:spLocks noChangeArrowheads="1"/>
          </p:cNvSpPr>
          <p:nvPr/>
        </p:nvSpPr>
        <p:spPr bwMode="auto">
          <a:xfrm>
            <a:off x="422031" y="1676401"/>
            <a:ext cx="21804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 u="none">
                <a:solidFill>
                  <a:srgbClr val="FF344C"/>
                </a:solidFill>
              </a:rPr>
              <a:t>Mergers Only</a:t>
            </a:r>
          </a:p>
        </p:txBody>
      </p:sp>
      <p:sp>
        <p:nvSpPr>
          <p:cNvPr id="519184" name="Rectangle 16"/>
          <p:cNvSpPr>
            <a:spLocks noChangeArrowheads="1"/>
          </p:cNvSpPr>
          <p:nvPr/>
        </p:nvSpPr>
        <p:spPr bwMode="auto">
          <a:xfrm>
            <a:off x="3607777" y="1825625"/>
            <a:ext cx="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519185" name="Rectangle 17"/>
          <p:cNvSpPr>
            <a:spLocks noChangeArrowheads="1"/>
          </p:cNvSpPr>
          <p:nvPr/>
        </p:nvSpPr>
        <p:spPr bwMode="auto">
          <a:xfrm>
            <a:off x="3305908" y="1477963"/>
            <a:ext cx="218049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 u="none">
                <a:solidFill>
                  <a:srgbClr val="62FF4D"/>
                </a:solidFill>
              </a:rPr>
              <a:t>Mergers+disc accretion</a:t>
            </a:r>
          </a:p>
        </p:txBody>
      </p:sp>
      <p:sp>
        <p:nvSpPr>
          <p:cNvPr id="519186" name="Rectangle 18"/>
          <p:cNvSpPr>
            <a:spLocks noChangeArrowheads="1"/>
          </p:cNvSpPr>
          <p:nvPr/>
        </p:nvSpPr>
        <p:spPr bwMode="auto">
          <a:xfrm>
            <a:off x="7047035" y="1727200"/>
            <a:ext cx="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519187" name="Rectangle 19"/>
          <p:cNvSpPr>
            <a:spLocks noChangeArrowheads="1"/>
          </p:cNvSpPr>
          <p:nvPr/>
        </p:nvSpPr>
        <p:spPr bwMode="auto">
          <a:xfrm>
            <a:off x="6260123" y="1524000"/>
            <a:ext cx="253218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 u="none">
                <a:solidFill>
                  <a:srgbClr val="20E4FF"/>
                </a:solidFill>
              </a:rPr>
              <a:t>Mergers+chaotic accretion</a:t>
            </a:r>
          </a:p>
        </p:txBody>
      </p:sp>
    </p:spTree>
    <p:custDataLst>
      <p:tags r:id="rId1"/>
    </p:custDataLst>
  </p:cSld>
  <p:clrMapOvr>
    <a:masterClrMapping/>
  </p:clrMapOvr>
  <p:transition advTm="130975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6457" y="2667000"/>
            <a:ext cx="4333143" cy="1295400"/>
          </a:xfrm>
          <a:ln/>
        </p:spPr>
        <p:txBody>
          <a:bodyPr>
            <a:noAutofit/>
          </a:bodyPr>
          <a:lstStyle/>
          <a:p>
            <a:pPr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  <a:tab pos="5503863" algn="l"/>
                <a:tab pos="6191250" algn="l"/>
                <a:tab pos="6878638" algn="l"/>
                <a:tab pos="7567613" algn="l"/>
                <a:tab pos="8255000" algn="l"/>
              </a:tabLst>
            </a:pPr>
            <a:r>
              <a:rPr lang="en-GB" sz="3400" u="sng" dirty="0" smtClean="0">
                <a:solidFill>
                  <a:srgbClr val="FFFF99"/>
                </a:solidFill>
                <a:latin typeface="Georgia"/>
                <a:cs typeface="Georgia"/>
              </a:rPr>
              <a:t>The </a:t>
            </a:r>
            <a:r>
              <a:rPr lang="en-GB" sz="3400" u="sng" dirty="0">
                <a:solidFill>
                  <a:srgbClr val="FFFF99"/>
                </a:solidFill>
                <a:latin typeface="Georgia"/>
                <a:cs typeface="Georgia"/>
              </a:rPr>
              <a:t>first black holes</a:t>
            </a:r>
          </a:p>
        </p:txBody>
      </p:sp>
      <p:sp>
        <p:nvSpPr>
          <p:cNvPr id="558083" name="Text Box 3"/>
          <p:cNvSpPr txBox="1">
            <a:spLocks noChangeArrowheads="1"/>
          </p:cNvSpPr>
          <p:nvPr/>
        </p:nvSpPr>
        <p:spPr bwMode="auto">
          <a:xfrm>
            <a:off x="4333143" y="1196975"/>
            <a:ext cx="4583723" cy="566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prstTxWarp prst="textNoShape">
              <a:avLst/>
            </a:prstTxWarp>
            <a:spAutoFit/>
          </a:bodyPr>
          <a:lstStyle/>
          <a:p>
            <a:pPr algn="ctr" defTabSz="868363"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</a:tabLst>
            </a:pPr>
            <a:endParaRPr lang="en-GB" sz="2300" u="none">
              <a:solidFill>
                <a:schemeClr val="tx1"/>
              </a:solidFill>
              <a:latin typeface="Times New Roman" charset="0"/>
            </a:endParaRPr>
          </a:p>
          <a:p>
            <a:pPr algn="ctr" defTabSz="868363"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</a:tabLst>
            </a:pPr>
            <a:endParaRPr lang="en-GB" sz="2300" u="none">
              <a:solidFill>
                <a:schemeClr val="tx1"/>
              </a:solidFill>
              <a:latin typeface="Times New Roman" charset="0"/>
            </a:endParaRPr>
          </a:p>
          <a:p>
            <a:pPr algn="ctr" defTabSz="868363"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</a:tabLst>
            </a:pPr>
            <a:endParaRPr lang="en-GB" sz="2300" u="none">
              <a:solidFill>
                <a:schemeClr val="tx1"/>
              </a:solidFill>
              <a:latin typeface="Times New Roman" charset="0"/>
            </a:endParaRPr>
          </a:p>
          <a:p>
            <a:pPr algn="ctr" defTabSz="868363"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</a:tabLst>
            </a:pPr>
            <a:endParaRPr lang="en-GB" sz="2300" u="none">
              <a:solidFill>
                <a:schemeClr val="tx1"/>
              </a:solidFill>
              <a:latin typeface="Times New Roman" charset="0"/>
            </a:endParaRPr>
          </a:p>
          <a:p>
            <a:pPr algn="ctr" defTabSz="868363"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</a:tabLst>
            </a:pPr>
            <a:endParaRPr lang="en-GB" sz="2300" u="none">
              <a:solidFill>
                <a:schemeClr val="tx1"/>
              </a:solidFill>
              <a:latin typeface="Times New Roman" charset="0"/>
            </a:endParaRPr>
          </a:p>
          <a:p>
            <a:pPr algn="ctr" defTabSz="868363"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</a:tabLst>
            </a:pPr>
            <a:endParaRPr lang="en-GB" sz="2300" u="none">
              <a:solidFill>
                <a:schemeClr val="tx1"/>
              </a:solidFill>
              <a:latin typeface="Times New Roman" charset="0"/>
            </a:endParaRPr>
          </a:p>
          <a:p>
            <a:pPr algn="ctr" defTabSz="868363"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</a:tabLst>
            </a:pPr>
            <a:endParaRPr lang="en-GB" sz="2300" u="none">
              <a:solidFill>
                <a:schemeClr val="tx1"/>
              </a:solidFill>
              <a:latin typeface="Times New Roman" charset="0"/>
            </a:endParaRPr>
          </a:p>
          <a:p>
            <a:pPr algn="ctr" defTabSz="868363"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</a:tabLst>
            </a:pPr>
            <a:endParaRPr lang="en-GB" sz="2300" u="none">
              <a:solidFill>
                <a:schemeClr val="tx1"/>
              </a:solidFill>
              <a:latin typeface="Times New Roman" charset="0"/>
            </a:endParaRPr>
          </a:p>
          <a:p>
            <a:pPr algn="ctr" defTabSz="868363"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</a:tabLst>
            </a:pPr>
            <a:endParaRPr lang="en-GB" sz="2300" u="none">
              <a:solidFill>
                <a:schemeClr val="tx1"/>
              </a:solidFill>
              <a:latin typeface="Times New Roman" charset="0"/>
            </a:endParaRPr>
          </a:p>
          <a:p>
            <a:pPr algn="ctr" defTabSz="868363"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</a:tabLst>
            </a:pPr>
            <a:endParaRPr lang="en-GB" sz="2300" u="none">
              <a:solidFill>
                <a:schemeClr val="tx1"/>
              </a:solidFill>
              <a:latin typeface="Times New Roman" charset="0"/>
            </a:endParaRPr>
          </a:p>
          <a:p>
            <a:pPr algn="ctr" defTabSz="868363"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</a:tabLst>
            </a:pPr>
            <a:endParaRPr lang="en-GB" sz="2300" u="none">
              <a:solidFill>
                <a:schemeClr val="tx1"/>
              </a:solidFill>
              <a:latin typeface="Times New Roman" charset="0"/>
            </a:endParaRPr>
          </a:p>
          <a:p>
            <a:pPr algn="ctr" defTabSz="868363"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</a:tabLst>
            </a:pPr>
            <a:endParaRPr lang="en-GB" sz="2300" u="none">
              <a:solidFill>
                <a:schemeClr val="tx1"/>
              </a:solidFill>
              <a:latin typeface="Times New Roman" charset="0"/>
            </a:endParaRPr>
          </a:p>
          <a:p>
            <a:pPr algn="ctr" defTabSz="868363"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</a:tabLst>
            </a:pPr>
            <a:endParaRPr lang="en-GB" sz="2300" u="none">
              <a:solidFill>
                <a:schemeClr val="tx1"/>
              </a:solidFill>
              <a:latin typeface="Times New Roman" charset="0"/>
            </a:endParaRPr>
          </a:p>
          <a:p>
            <a:pPr algn="ctr" defTabSz="868363"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</a:tabLst>
            </a:pPr>
            <a:endParaRPr lang="en-GB" sz="2300" u="none">
              <a:solidFill>
                <a:schemeClr val="tx1"/>
              </a:solidFill>
              <a:latin typeface="Times New Roman" charset="0"/>
            </a:endParaRPr>
          </a:p>
          <a:p>
            <a:pPr algn="ctr" defTabSz="868363"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</a:tabLst>
            </a:pPr>
            <a:endParaRPr lang="en-GB" sz="2300" u="none">
              <a:solidFill>
                <a:schemeClr val="tx1"/>
              </a:solidFill>
              <a:latin typeface="Times New Roman" charset="0"/>
            </a:endParaRPr>
          </a:p>
          <a:p>
            <a:pPr algn="ctr" defTabSz="868363"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</a:tabLst>
            </a:pPr>
            <a:endParaRPr lang="en-GB" sz="2300" u="none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558085" name="Picture 5" descr="ReesFlowCh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1323" y="76200"/>
            <a:ext cx="4503127" cy="6400800"/>
          </a:xfrm>
          <a:prstGeom prst="rect">
            <a:avLst/>
          </a:prstGeom>
          <a:noFill/>
        </p:spPr>
      </p:pic>
      <p:sp>
        <p:nvSpPr>
          <p:cNvPr id="558086" name="Rectangle 6"/>
          <p:cNvSpPr>
            <a:spLocks noChangeArrowheads="1"/>
          </p:cNvSpPr>
          <p:nvPr/>
        </p:nvSpPr>
        <p:spPr bwMode="auto">
          <a:xfrm>
            <a:off x="4910505" y="6510338"/>
            <a:ext cx="35882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u="none">
                <a:solidFill>
                  <a:srgbClr val="FFCC66"/>
                </a:solidFill>
              </a:rPr>
              <a:t>Begelman &amp; Rees: Gravitiy’s fatal attraction</a:t>
            </a:r>
            <a:endParaRPr lang="en-GB" sz="1900" u="none">
              <a:solidFill>
                <a:srgbClr val="FFCC66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30975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11774" y="327026"/>
            <a:ext cx="7804638" cy="881063"/>
          </a:xfrm>
        </p:spPr>
        <p:txBody>
          <a:bodyPr>
            <a:normAutofit/>
          </a:bodyPr>
          <a:lstStyle/>
          <a:p>
            <a:r>
              <a:rPr lang="en-US" sz="3600" u="sng" dirty="0">
                <a:latin typeface="Georgia"/>
                <a:cs typeface="Georgia"/>
              </a:rPr>
              <a:t>The highest redshift QSOs</a:t>
            </a:r>
            <a:endParaRPr lang="en-US" sz="3600" dirty="0">
              <a:latin typeface="Georgia"/>
              <a:cs typeface="Georgia"/>
            </a:endParaRPr>
          </a:p>
        </p:txBody>
      </p:sp>
      <p:pic>
        <p:nvPicPr>
          <p:cNvPr id="527368" name="Picture 8" descr="comp"/>
          <p:cNvPicPr>
            <a:picLocks noChangeAspect="1" noChangeArrowheads="1"/>
          </p:cNvPicPr>
          <p:nvPr/>
        </p:nvPicPr>
        <p:blipFill>
          <a:blip r:embed="rId3"/>
          <a:srcRect l="4706" t="6546" r="5882" b="48364"/>
          <a:stretch>
            <a:fillRect/>
          </a:stretch>
        </p:blipFill>
        <p:spPr bwMode="auto">
          <a:xfrm>
            <a:off x="984739" y="1143000"/>
            <a:ext cx="723167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7369" name="Rectangle 9"/>
          <p:cNvSpPr>
            <a:spLocks noChangeArrowheads="1"/>
          </p:cNvSpPr>
          <p:nvPr/>
        </p:nvSpPr>
        <p:spPr bwMode="auto">
          <a:xfrm>
            <a:off x="6330461" y="5943600"/>
            <a:ext cx="194749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900" u="none" dirty="0">
                <a:solidFill>
                  <a:srgbClr val="000000"/>
                </a:solidFill>
              </a:rPr>
              <a:t>Fan et al. (2004)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855832" y="3071336"/>
            <a:ext cx="4306968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b="1" u="none" dirty="0">
                <a:solidFill>
                  <a:srgbClr val="1F1F81"/>
                </a:solidFill>
              </a:rPr>
              <a:t>Very Large Masses (</a:t>
            </a:r>
            <a:r>
              <a:rPr lang="en-GB" sz="2400" b="1" u="none" dirty="0" err="1">
                <a:solidFill>
                  <a:srgbClr val="1F1F81"/>
                </a:solidFill>
              </a:rPr>
              <a:t>M</a:t>
            </a:r>
            <a:r>
              <a:rPr lang="en-GB" sz="2400" b="1" u="none" baseline="-25000" dirty="0" err="1">
                <a:solidFill>
                  <a:srgbClr val="1F1F81"/>
                </a:solidFill>
              </a:rPr>
              <a:t>bh</a:t>
            </a:r>
            <a:r>
              <a:rPr lang="en-GB" sz="2400" b="1" u="none" dirty="0">
                <a:solidFill>
                  <a:srgbClr val="1F1F81"/>
                </a:solidFill>
              </a:rPr>
              <a:t>&gt;10</a:t>
            </a:r>
            <a:r>
              <a:rPr lang="en-GB" sz="2400" b="1" u="none" baseline="30000" dirty="0">
                <a:solidFill>
                  <a:srgbClr val="1F1F81"/>
                </a:solidFill>
              </a:rPr>
              <a:t>9</a:t>
            </a:r>
            <a:r>
              <a:rPr lang="en-GB" sz="2400" b="1" u="none" dirty="0">
                <a:solidFill>
                  <a:srgbClr val="1F1F81"/>
                </a:solidFill>
              </a:rPr>
              <a:t> M</a:t>
            </a:r>
            <a:r>
              <a:rPr lang="en-GB" sz="2400" b="1" u="none" baseline="-25000" dirty="0">
                <a:solidFill>
                  <a:srgbClr val="1F1F81"/>
                </a:solidFill>
              </a:rPr>
              <a:t>sun</a:t>
            </a:r>
            <a:r>
              <a:rPr lang="en-GB" sz="2400" b="1" u="none" dirty="0">
                <a:solidFill>
                  <a:srgbClr val="1F1F81"/>
                </a:solidFill>
              </a:rPr>
              <a:t>)</a:t>
            </a:r>
          </a:p>
          <a:p>
            <a:pPr algn="ctr"/>
            <a:r>
              <a:rPr lang="en-GB" sz="2400" b="1" u="none" dirty="0">
                <a:solidFill>
                  <a:srgbClr val="1F1F81"/>
                </a:solidFill>
              </a:rPr>
              <a:t>Very Large </a:t>
            </a:r>
            <a:r>
              <a:rPr lang="en-GB" sz="2400" b="1" u="none" dirty="0" err="1">
                <a:solidFill>
                  <a:srgbClr val="1F1F81"/>
                </a:solidFill>
              </a:rPr>
              <a:t>metallicities</a:t>
            </a:r>
            <a:endParaRPr lang="en-GB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08089"/>
          </a:xfrm>
        </p:spPr>
        <p:txBody>
          <a:bodyPr>
            <a:noAutofit/>
          </a:bodyPr>
          <a:lstStyle/>
          <a:p>
            <a:r>
              <a:rPr lang="en-US" sz="3400" u="sng" dirty="0">
                <a:solidFill>
                  <a:srgbClr val="FFFF99"/>
                </a:solidFill>
                <a:latin typeface="Georgia"/>
                <a:cs typeface="Georgia"/>
              </a:rPr>
              <a:t>The highest redshift QSOs: the time problem</a:t>
            </a:r>
            <a:endParaRPr lang="en-US" sz="3400" dirty="0">
              <a:latin typeface="Georgia"/>
              <a:cs typeface="Georgia"/>
            </a:endParaRPr>
          </a:p>
        </p:txBody>
      </p:sp>
      <p:sp>
        <p:nvSpPr>
          <p:cNvPr id="531461" name="Text Box 5"/>
          <p:cNvSpPr txBox="1">
            <a:spLocks noChangeArrowheads="1"/>
          </p:cNvSpPr>
          <p:nvPr/>
        </p:nvSpPr>
        <p:spPr bwMode="auto">
          <a:xfrm>
            <a:off x="914400" y="1563689"/>
            <a:ext cx="6581043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GB" sz="2400" u="none" dirty="0">
                <a:solidFill>
                  <a:schemeClr val="bg1"/>
                </a:solidFill>
              </a:rPr>
              <a:t>Available time from </a:t>
            </a:r>
            <a:r>
              <a:rPr lang="en-GB" sz="2400" u="none" dirty="0" err="1">
                <a:solidFill>
                  <a:schemeClr val="bg1"/>
                </a:solidFill>
              </a:rPr>
              <a:t>z</a:t>
            </a:r>
            <a:r>
              <a:rPr lang="en-GB" sz="2400" u="none" dirty="0">
                <a:solidFill>
                  <a:schemeClr val="bg1"/>
                </a:solidFill>
              </a:rPr>
              <a:t>=30 till </a:t>
            </a:r>
            <a:r>
              <a:rPr lang="en-GB" sz="2400" u="none" dirty="0" err="1">
                <a:solidFill>
                  <a:schemeClr val="bg1"/>
                </a:solidFill>
              </a:rPr>
              <a:t>z</a:t>
            </a:r>
            <a:r>
              <a:rPr lang="en-GB" sz="2400" u="none" dirty="0">
                <a:solidFill>
                  <a:schemeClr val="bg1"/>
                </a:solidFill>
              </a:rPr>
              <a:t>=6 is about 0.8 </a:t>
            </a:r>
            <a:r>
              <a:rPr lang="en-GB" sz="2400" u="none" dirty="0" err="1">
                <a:solidFill>
                  <a:schemeClr val="bg1"/>
                </a:solidFill>
              </a:rPr>
              <a:t>Gyr</a:t>
            </a:r>
            <a:r>
              <a:rPr lang="en-GB" sz="2400" u="none" dirty="0">
                <a:solidFill>
                  <a:schemeClr val="bg1"/>
                </a:solidFill>
              </a:rPr>
              <a:t>. </a:t>
            </a:r>
          </a:p>
          <a:p>
            <a:r>
              <a:rPr lang="en-GB" sz="2400" u="none" dirty="0">
                <a:solidFill>
                  <a:schemeClr val="bg1"/>
                </a:solidFill>
              </a:rPr>
              <a:t>Assume SMBH growth  at the </a:t>
            </a:r>
            <a:r>
              <a:rPr lang="en-GB" sz="2400" b="1" u="none" dirty="0">
                <a:solidFill>
                  <a:schemeClr val="bg1"/>
                </a:solidFill>
              </a:rPr>
              <a:t>Eddington limit</a:t>
            </a:r>
            <a:r>
              <a:rPr lang="en-GB" sz="2400" u="none" dirty="0">
                <a:solidFill>
                  <a:schemeClr val="bg1"/>
                </a:solidFill>
              </a:rPr>
              <a:t>:</a:t>
            </a:r>
          </a:p>
          <a:p>
            <a:pPr algn="ctr"/>
            <a:endParaRPr lang="en-GB" sz="2400" u="none" dirty="0">
              <a:solidFill>
                <a:schemeClr val="bg1"/>
              </a:solidFill>
            </a:endParaRPr>
          </a:p>
          <a:p>
            <a:pPr algn="ctr"/>
            <a:r>
              <a:rPr lang="en-GB" sz="2400" u="none" dirty="0" err="1">
                <a:solidFill>
                  <a:schemeClr val="bg1"/>
                </a:solidFill>
              </a:rPr>
              <a:t>dM/dt</a:t>
            </a:r>
            <a:r>
              <a:rPr lang="en-GB" sz="2400" u="none" dirty="0">
                <a:solidFill>
                  <a:schemeClr val="bg1"/>
                </a:solidFill>
              </a:rPr>
              <a:t>=(1- </a:t>
            </a:r>
            <a:r>
              <a:rPr lang="en-GB" sz="2400" u="none" dirty="0" err="1">
                <a:solidFill>
                  <a:schemeClr val="bg1"/>
                </a:solidFill>
                <a:sym typeface="Symbol" charset="2"/>
              </a:rPr>
              <a:t></a:t>
            </a:r>
            <a:r>
              <a:rPr lang="en-GB" sz="2400" u="none" dirty="0">
                <a:solidFill>
                  <a:schemeClr val="bg1"/>
                </a:solidFill>
                <a:sym typeface="Symbol" charset="2"/>
              </a:rPr>
              <a:t>) </a:t>
            </a:r>
            <a:r>
              <a:rPr lang="en-GB" sz="2400" u="none" dirty="0" err="1">
                <a:solidFill>
                  <a:schemeClr val="bg1"/>
                </a:solidFill>
                <a:sym typeface="Symbol" charset="2"/>
              </a:rPr>
              <a:t>L</a:t>
            </a:r>
            <a:r>
              <a:rPr lang="en-GB" sz="2400" u="none" baseline="-25000" dirty="0" err="1">
                <a:solidFill>
                  <a:schemeClr val="bg1"/>
                </a:solidFill>
              </a:rPr>
              <a:t>edd</a:t>
            </a:r>
            <a:r>
              <a:rPr lang="en-GB" sz="2400" u="none" dirty="0" err="1">
                <a:solidFill>
                  <a:schemeClr val="bg1"/>
                </a:solidFill>
                <a:sym typeface="Symbol" charset="2"/>
              </a:rPr>
              <a:t>/(</a:t>
            </a:r>
            <a:r>
              <a:rPr lang="en-GB" sz="2400" u="none" baseline="-25000" dirty="0" err="1">
                <a:solidFill>
                  <a:schemeClr val="bg1"/>
                </a:solidFill>
              </a:rPr>
              <a:t>rad</a:t>
            </a:r>
            <a:r>
              <a:rPr lang="en-GB" sz="2400" u="none" dirty="0">
                <a:solidFill>
                  <a:schemeClr val="bg1"/>
                </a:solidFill>
                <a:sym typeface="Symbol" charset="2"/>
              </a:rPr>
              <a:t> c</a:t>
            </a:r>
            <a:r>
              <a:rPr lang="en-GB" sz="2400" u="none" baseline="30000" dirty="0">
                <a:solidFill>
                  <a:schemeClr val="bg1"/>
                </a:solidFill>
              </a:rPr>
              <a:t>2</a:t>
            </a:r>
            <a:r>
              <a:rPr lang="en-GB" sz="2400" u="none" dirty="0">
                <a:solidFill>
                  <a:schemeClr val="bg1"/>
                </a:solidFill>
              </a:rPr>
              <a:t>)</a:t>
            </a:r>
          </a:p>
          <a:p>
            <a:pPr algn="ctr"/>
            <a:endParaRPr lang="en-GB" sz="2400" u="none" dirty="0">
              <a:solidFill>
                <a:schemeClr val="bg1"/>
              </a:solidFill>
            </a:endParaRPr>
          </a:p>
          <a:p>
            <a:r>
              <a:rPr lang="en-GB" sz="2400" u="none" dirty="0">
                <a:solidFill>
                  <a:schemeClr val="bg1"/>
                </a:solidFill>
              </a:rPr>
              <a:t>Assuming, for simplicity, </a:t>
            </a:r>
            <a:r>
              <a:rPr lang="en-GB" sz="2400" u="none" dirty="0" err="1">
                <a:solidFill>
                  <a:schemeClr val="bg1"/>
                </a:solidFill>
                <a:sym typeface="Symbol" charset="2"/>
              </a:rPr>
              <a:t></a:t>
            </a:r>
            <a:r>
              <a:rPr lang="en-GB" sz="2400" u="none" dirty="0">
                <a:solidFill>
                  <a:schemeClr val="bg1"/>
                </a:solidFill>
                <a:sym typeface="Symbol" charset="2"/>
              </a:rPr>
              <a:t>=</a:t>
            </a:r>
            <a:r>
              <a:rPr lang="en-GB" sz="2400" u="none" dirty="0" err="1">
                <a:solidFill>
                  <a:schemeClr val="bg1"/>
                </a:solidFill>
                <a:sym typeface="Symbol" charset="2"/>
              </a:rPr>
              <a:t></a:t>
            </a:r>
            <a:r>
              <a:rPr lang="en-GB" sz="2400" u="none" baseline="-25000" dirty="0" err="1">
                <a:solidFill>
                  <a:schemeClr val="bg1"/>
                </a:solidFill>
              </a:rPr>
              <a:t>rad</a:t>
            </a:r>
            <a:r>
              <a:rPr lang="en-GB" sz="2400" u="none" dirty="0">
                <a:solidFill>
                  <a:schemeClr val="bg1"/>
                </a:solidFill>
              </a:rPr>
              <a:t> </a:t>
            </a:r>
          </a:p>
          <a:p>
            <a:endParaRPr lang="en-GB" sz="2400" u="none" dirty="0">
              <a:solidFill>
                <a:schemeClr val="bg1"/>
              </a:solidFill>
            </a:endParaRPr>
          </a:p>
          <a:p>
            <a:pPr algn="ctr"/>
            <a:r>
              <a:rPr lang="en-GB" sz="2400" u="none" dirty="0" err="1">
                <a:solidFill>
                  <a:schemeClr val="bg1"/>
                </a:solidFill>
              </a:rPr>
              <a:t>M(t</a:t>
            </a:r>
            <a:r>
              <a:rPr lang="en-GB" sz="2400" u="none" dirty="0">
                <a:solidFill>
                  <a:schemeClr val="bg1"/>
                </a:solidFill>
              </a:rPr>
              <a:t>)=M(0) exp [(1- </a:t>
            </a:r>
            <a:r>
              <a:rPr lang="en-GB" sz="2400" u="none" dirty="0" err="1">
                <a:solidFill>
                  <a:schemeClr val="bg1"/>
                </a:solidFill>
                <a:sym typeface="Symbol" charset="2"/>
              </a:rPr>
              <a:t>)/</a:t>
            </a:r>
            <a:r>
              <a:rPr lang="en-GB" sz="2400" u="none" dirty="0">
                <a:solidFill>
                  <a:schemeClr val="bg1"/>
                </a:solidFill>
                <a:sym typeface="Symbol" charset="2"/>
              </a:rPr>
              <a:t> * t/</a:t>
            </a:r>
            <a:r>
              <a:rPr lang="en-GB" sz="2400" u="none" dirty="0" err="1">
                <a:solidFill>
                  <a:schemeClr val="bg1"/>
                </a:solidFill>
                <a:sym typeface="Symbol" charset="2"/>
              </a:rPr>
              <a:t>t</a:t>
            </a:r>
            <a:r>
              <a:rPr lang="en-GB" sz="2400" u="none" baseline="-25000" dirty="0" err="1">
                <a:solidFill>
                  <a:schemeClr val="bg1"/>
                </a:solidFill>
              </a:rPr>
              <a:t>edd</a:t>
            </a:r>
            <a:r>
              <a:rPr lang="en-GB" sz="2400" u="none" dirty="0">
                <a:solidFill>
                  <a:schemeClr val="bg1"/>
                </a:solidFill>
                <a:sym typeface="Symbol" charset="2"/>
              </a:rPr>
              <a:t>]</a:t>
            </a:r>
          </a:p>
          <a:p>
            <a:pPr algn="ctr"/>
            <a:endParaRPr lang="en-GB" sz="2400" u="none" dirty="0">
              <a:solidFill>
                <a:schemeClr val="bg1"/>
              </a:solidFill>
              <a:sym typeface="Symbol" charset="2"/>
            </a:endParaRPr>
          </a:p>
          <a:p>
            <a:pPr algn="ctr"/>
            <a:r>
              <a:rPr lang="en-GB" sz="2400" u="none" dirty="0">
                <a:solidFill>
                  <a:schemeClr val="bg1"/>
                </a:solidFill>
                <a:sym typeface="Symbol" charset="2"/>
              </a:rPr>
              <a:t>With </a:t>
            </a:r>
            <a:r>
              <a:rPr lang="en-GB" sz="2400" u="none" dirty="0" err="1">
                <a:solidFill>
                  <a:schemeClr val="bg1"/>
                </a:solidFill>
                <a:sym typeface="Symbol" charset="2"/>
              </a:rPr>
              <a:t>t</a:t>
            </a:r>
            <a:r>
              <a:rPr lang="en-GB" sz="2400" u="none" baseline="-25000" dirty="0" err="1">
                <a:solidFill>
                  <a:schemeClr val="bg1"/>
                </a:solidFill>
              </a:rPr>
              <a:t>edd</a:t>
            </a:r>
            <a:r>
              <a:rPr lang="en-GB" sz="2400" u="none" dirty="0">
                <a:solidFill>
                  <a:schemeClr val="bg1"/>
                </a:solidFill>
              </a:rPr>
              <a:t>=0.45 </a:t>
            </a:r>
            <a:r>
              <a:rPr lang="en-GB" sz="2400" u="none" dirty="0" err="1">
                <a:solidFill>
                  <a:schemeClr val="bg1"/>
                </a:solidFill>
              </a:rPr>
              <a:t>Gyr</a:t>
            </a:r>
            <a:endParaRPr lang="en-GB" sz="2400" u="none" dirty="0">
              <a:solidFill>
                <a:schemeClr val="bg1"/>
              </a:solidFill>
            </a:endParaRPr>
          </a:p>
          <a:p>
            <a:pPr algn="ctr"/>
            <a:endParaRPr lang="en-GB" sz="2400" u="none" dirty="0">
              <a:solidFill>
                <a:schemeClr val="bg1"/>
              </a:solidFill>
            </a:endParaRPr>
          </a:p>
          <a:p>
            <a:pPr algn="ctr"/>
            <a:r>
              <a:rPr lang="en-GB" sz="2400" u="none" dirty="0" err="1">
                <a:solidFill>
                  <a:schemeClr val="bg1"/>
                </a:solidFill>
                <a:sym typeface="Wingdings" charset="2"/>
              </a:rPr>
              <a:t></a:t>
            </a:r>
            <a:endParaRPr lang="en-GB" sz="2400" u="none" dirty="0">
              <a:solidFill>
                <a:schemeClr val="bg1"/>
              </a:solidFill>
            </a:endParaRPr>
          </a:p>
          <a:p>
            <a:pPr algn="ctr"/>
            <a:r>
              <a:rPr lang="en-GB" sz="2400" u="none" dirty="0">
                <a:solidFill>
                  <a:schemeClr val="bg1"/>
                </a:solidFill>
              </a:rPr>
              <a:t>Upper limit on </a:t>
            </a:r>
            <a:r>
              <a:rPr lang="en-GB" sz="2400" u="none" dirty="0" err="1">
                <a:solidFill>
                  <a:schemeClr val="bg1"/>
                </a:solidFill>
                <a:sym typeface="Symbol" charset="2"/>
              </a:rPr>
              <a:t></a:t>
            </a:r>
            <a:r>
              <a:rPr lang="en-GB" sz="2400" u="none" dirty="0">
                <a:solidFill>
                  <a:schemeClr val="folHlink"/>
                </a:solidFill>
                <a:sym typeface="Symbol" charset="2"/>
              </a:rPr>
              <a:t> </a:t>
            </a:r>
            <a:r>
              <a:rPr lang="en-GB" sz="2400" u="none" dirty="0">
                <a:solidFill>
                  <a:schemeClr val="bg1"/>
                </a:solidFill>
                <a:sym typeface="Symbol" charset="2"/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08089"/>
          </a:xfrm>
        </p:spPr>
        <p:txBody>
          <a:bodyPr>
            <a:noAutofit/>
          </a:bodyPr>
          <a:lstStyle/>
          <a:p>
            <a:r>
              <a:rPr lang="en-US" sz="3400" u="sng" dirty="0">
                <a:solidFill>
                  <a:srgbClr val="FFFF99"/>
                </a:solidFill>
                <a:latin typeface="Georgia"/>
                <a:cs typeface="Georgia"/>
              </a:rPr>
              <a:t>The highest redshift QSOs: the time problem</a:t>
            </a:r>
            <a:endParaRPr lang="en-US" sz="3400" dirty="0">
              <a:latin typeface="Georgia"/>
              <a:cs typeface="Georgia"/>
            </a:endParaRPr>
          </a:p>
        </p:txBody>
      </p:sp>
      <p:pic>
        <p:nvPicPr>
          <p:cNvPr id="533508" name="Picture 4" descr="shapi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061" y="990600"/>
            <a:ext cx="5275385" cy="5715000"/>
          </a:xfrm>
          <a:prstGeom prst="rect">
            <a:avLst/>
          </a:prstGeom>
          <a:noFill/>
        </p:spPr>
      </p:pic>
      <p:sp>
        <p:nvSpPr>
          <p:cNvPr id="533510" name="Text Box 6"/>
          <p:cNvSpPr txBox="1">
            <a:spLocks noChangeArrowheads="1"/>
          </p:cNvSpPr>
          <p:nvPr/>
        </p:nvSpPr>
        <p:spPr bwMode="auto">
          <a:xfrm>
            <a:off x="6049108" y="1752600"/>
            <a:ext cx="275105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u="none">
                <a:solidFill>
                  <a:srgbClr val="FBFF9F"/>
                </a:solidFill>
              </a:rPr>
              <a:t>PopIII remnants seeds </a:t>
            </a:r>
          </a:p>
          <a:p>
            <a:pPr algn="ctr"/>
            <a:r>
              <a:rPr lang="en-GB" sz="2400" u="none">
                <a:solidFill>
                  <a:srgbClr val="FBFF9F"/>
                </a:solidFill>
              </a:rPr>
              <a:t>(100&lt;M/M</a:t>
            </a:r>
            <a:r>
              <a:rPr lang="en-GB" sz="2400" u="none" baseline="-25000">
                <a:solidFill>
                  <a:srgbClr val="FBFF9F"/>
                </a:solidFill>
              </a:rPr>
              <a:t>sun</a:t>
            </a:r>
            <a:r>
              <a:rPr lang="en-GB" sz="2400" u="none">
                <a:solidFill>
                  <a:srgbClr val="FBFF9F"/>
                </a:solidFill>
              </a:rPr>
              <a:t>&lt;600)</a:t>
            </a:r>
          </a:p>
        </p:txBody>
      </p:sp>
      <p:sp>
        <p:nvSpPr>
          <p:cNvPr id="533511" name="Rectangle 7"/>
          <p:cNvSpPr>
            <a:spLocks noChangeArrowheads="1"/>
          </p:cNvSpPr>
          <p:nvPr/>
        </p:nvSpPr>
        <p:spPr bwMode="auto">
          <a:xfrm>
            <a:off x="6802315" y="3011488"/>
            <a:ext cx="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533512" name="Text Box 8"/>
          <p:cNvSpPr txBox="1">
            <a:spLocks noChangeArrowheads="1"/>
          </p:cNvSpPr>
          <p:nvPr/>
        </p:nvSpPr>
        <p:spPr bwMode="auto">
          <a:xfrm>
            <a:off x="6167805" y="4191000"/>
            <a:ext cx="25554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u="none">
                <a:solidFill>
                  <a:srgbClr val="FBFF9F"/>
                </a:solidFill>
              </a:rPr>
              <a:t>Massive seeds </a:t>
            </a:r>
          </a:p>
          <a:p>
            <a:pPr algn="ctr"/>
            <a:r>
              <a:rPr lang="en-GB" sz="2400" u="none">
                <a:solidFill>
                  <a:srgbClr val="FBFF9F"/>
                </a:solidFill>
              </a:rPr>
              <a:t>(10</a:t>
            </a:r>
            <a:r>
              <a:rPr lang="en-GB" sz="2400" u="none" baseline="30000">
                <a:solidFill>
                  <a:srgbClr val="FBFF9F"/>
                </a:solidFill>
              </a:rPr>
              <a:t>6</a:t>
            </a:r>
            <a:r>
              <a:rPr lang="en-GB" sz="2400" u="none">
                <a:solidFill>
                  <a:srgbClr val="FBFF9F"/>
                </a:solidFill>
              </a:rPr>
              <a:t>&lt;M/M</a:t>
            </a:r>
            <a:r>
              <a:rPr lang="en-GB" sz="2400" u="none" baseline="-25000">
                <a:solidFill>
                  <a:srgbClr val="FBFF9F"/>
                </a:solidFill>
              </a:rPr>
              <a:t>sun</a:t>
            </a:r>
            <a:r>
              <a:rPr lang="en-GB" sz="2400" u="none">
                <a:solidFill>
                  <a:srgbClr val="FBFF9F"/>
                </a:solidFill>
              </a:rPr>
              <a:t>&lt;6x10</a:t>
            </a:r>
            <a:r>
              <a:rPr lang="en-GB" sz="2400" u="none" baseline="30000">
                <a:solidFill>
                  <a:srgbClr val="FBFF9F"/>
                </a:solidFill>
              </a:rPr>
              <a:t>6</a:t>
            </a:r>
            <a:r>
              <a:rPr lang="en-GB" sz="2400" u="none">
                <a:solidFill>
                  <a:srgbClr val="FBFF9F"/>
                </a:solidFill>
              </a:rPr>
              <a:t>)</a:t>
            </a:r>
          </a:p>
        </p:txBody>
      </p:sp>
      <p:sp>
        <p:nvSpPr>
          <p:cNvPr id="533513" name="Rectangle 9"/>
          <p:cNvSpPr>
            <a:spLocks noChangeArrowheads="1"/>
          </p:cNvSpPr>
          <p:nvPr/>
        </p:nvSpPr>
        <p:spPr bwMode="auto">
          <a:xfrm>
            <a:off x="6330461" y="5943600"/>
            <a:ext cx="194749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900" u="none">
                <a:solidFill>
                  <a:srgbClr val="FFCC99"/>
                </a:solidFill>
              </a:rPr>
              <a:t>Shapiro (2005)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4" name="Picture 2" descr="Lum_func_obs_ban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5908675" cy="6400800"/>
          </a:xfrm>
          <a:prstGeom prst="rect">
            <a:avLst/>
          </a:prstGeom>
          <a:noFill/>
        </p:spPr>
      </p:pic>
      <p:sp>
        <p:nvSpPr>
          <p:cNvPr id="376835" name="Rectangle 3"/>
          <p:cNvSpPr>
            <a:spLocks noChangeArrowheads="1"/>
          </p:cNvSpPr>
          <p:nvPr/>
        </p:nvSpPr>
        <p:spPr bwMode="auto">
          <a:xfrm>
            <a:off x="76200" y="76200"/>
            <a:ext cx="89820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434975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  <a:tab pos="5503863" algn="l"/>
                <a:tab pos="6191250" algn="l"/>
                <a:tab pos="6878638" algn="l"/>
                <a:tab pos="7567613" algn="l"/>
                <a:tab pos="8255000" algn="l"/>
              </a:tabLst>
            </a:pPr>
            <a:r>
              <a:rPr lang="en-GB" sz="3400" u="sng" dirty="0">
                <a:solidFill>
                  <a:srgbClr val="0905C9"/>
                </a:solidFill>
                <a:latin typeface="Georgia"/>
                <a:cs typeface="Georgia"/>
              </a:rPr>
              <a:t>Panchromatic Luminosity Functions</a:t>
            </a:r>
            <a:endParaRPr lang="en-GB" sz="3600" dirty="0">
              <a:solidFill>
                <a:srgbClr val="FFFF99"/>
              </a:solidFill>
              <a:latin typeface="Georgia"/>
              <a:cs typeface="Georgia"/>
            </a:endParaRPr>
          </a:p>
        </p:txBody>
      </p:sp>
      <p:sp>
        <p:nvSpPr>
          <p:cNvPr id="376836" name="Rectangle 4"/>
          <p:cNvSpPr>
            <a:spLocks noChangeArrowheads="1"/>
          </p:cNvSpPr>
          <p:nvPr/>
        </p:nvSpPr>
        <p:spPr bwMode="auto">
          <a:xfrm>
            <a:off x="6424613" y="6140450"/>
            <a:ext cx="239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>
                <a:solidFill>
                  <a:srgbClr val="7B37E5"/>
                </a:solidFill>
              </a:rPr>
              <a:t>Hopkins et al. (2007) </a:t>
            </a:r>
          </a:p>
        </p:txBody>
      </p:sp>
      <p:sp>
        <p:nvSpPr>
          <p:cNvPr id="376837" name="Text Box 5"/>
          <p:cNvSpPr txBox="1">
            <a:spLocks noChangeArrowheads="1"/>
          </p:cNvSpPr>
          <p:nvPr/>
        </p:nvSpPr>
        <p:spPr bwMode="auto">
          <a:xfrm>
            <a:off x="6248400" y="1039813"/>
            <a:ext cx="151923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buFont typeface="Times" charset="0"/>
              <a:buNone/>
            </a:pPr>
            <a:r>
              <a:rPr lang="en-GB" sz="2000">
                <a:solidFill>
                  <a:srgbClr val="21A5FF"/>
                </a:solidFill>
              </a:rPr>
              <a:t>B-band QSOs</a:t>
            </a:r>
          </a:p>
        </p:txBody>
      </p:sp>
      <p:sp>
        <p:nvSpPr>
          <p:cNvPr id="376838" name="Oval 6"/>
          <p:cNvSpPr>
            <a:spLocks noChangeArrowheads="1"/>
          </p:cNvSpPr>
          <p:nvPr/>
        </p:nvSpPr>
        <p:spPr bwMode="auto">
          <a:xfrm>
            <a:off x="6096000" y="1219200"/>
            <a:ext cx="228600" cy="228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839" name="Oval 7"/>
          <p:cNvSpPr>
            <a:spLocks noChangeArrowheads="1"/>
          </p:cNvSpPr>
          <p:nvPr/>
        </p:nvSpPr>
        <p:spPr bwMode="auto">
          <a:xfrm>
            <a:off x="5943600" y="1066800"/>
            <a:ext cx="228600" cy="228600"/>
          </a:xfrm>
          <a:prstGeom prst="ellipse">
            <a:avLst/>
          </a:pr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841" name="Text Box 9"/>
          <p:cNvSpPr txBox="1">
            <a:spLocks noChangeArrowheads="1"/>
          </p:cNvSpPr>
          <p:nvPr/>
        </p:nvSpPr>
        <p:spPr bwMode="auto">
          <a:xfrm>
            <a:off x="6254750" y="1497013"/>
            <a:ext cx="18827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buFont typeface="Times" charset="0"/>
              <a:buNone/>
            </a:pPr>
            <a:r>
              <a:rPr lang="en-GB" sz="2000">
                <a:solidFill>
                  <a:srgbClr val="FF254A"/>
                </a:solidFill>
              </a:rPr>
              <a:t>IR-selected AGN</a:t>
            </a:r>
          </a:p>
        </p:txBody>
      </p:sp>
      <p:sp>
        <p:nvSpPr>
          <p:cNvPr id="376842" name="Oval 10"/>
          <p:cNvSpPr>
            <a:spLocks noChangeArrowheads="1"/>
          </p:cNvSpPr>
          <p:nvPr/>
        </p:nvSpPr>
        <p:spPr bwMode="auto">
          <a:xfrm>
            <a:off x="5949950" y="1524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843" name="Text Box 11"/>
          <p:cNvSpPr txBox="1">
            <a:spLocks noChangeArrowheads="1"/>
          </p:cNvSpPr>
          <p:nvPr/>
        </p:nvSpPr>
        <p:spPr bwMode="auto">
          <a:xfrm>
            <a:off x="6324600" y="2008188"/>
            <a:ext cx="16954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buFont typeface="Times" charset="0"/>
              <a:buNone/>
            </a:pPr>
            <a:r>
              <a:rPr lang="en-GB" sz="2000">
                <a:solidFill>
                  <a:srgbClr val="2A48FF"/>
                </a:solidFill>
              </a:rPr>
              <a:t>0.5-2 keV AGN</a:t>
            </a:r>
          </a:p>
        </p:txBody>
      </p:sp>
      <p:sp>
        <p:nvSpPr>
          <p:cNvPr id="376845" name="AutoShape 13"/>
          <p:cNvSpPr>
            <a:spLocks noChangeArrowheads="1"/>
          </p:cNvSpPr>
          <p:nvPr/>
        </p:nvSpPr>
        <p:spPr bwMode="auto">
          <a:xfrm>
            <a:off x="6019800" y="2057400"/>
            <a:ext cx="228600" cy="2286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846" name="Text Box 14"/>
          <p:cNvSpPr txBox="1">
            <a:spLocks noChangeArrowheads="1"/>
          </p:cNvSpPr>
          <p:nvPr/>
        </p:nvSpPr>
        <p:spPr bwMode="auto">
          <a:xfrm>
            <a:off x="6324600" y="2465388"/>
            <a:ext cx="160178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buFont typeface="Times" charset="0"/>
              <a:buNone/>
            </a:pPr>
            <a:r>
              <a:rPr lang="en-GB" sz="2000">
                <a:solidFill>
                  <a:srgbClr val="7014AB"/>
                </a:solidFill>
              </a:rPr>
              <a:t>2-10 keV AGN</a:t>
            </a:r>
          </a:p>
        </p:txBody>
      </p:sp>
      <p:sp>
        <p:nvSpPr>
          <p:cNvPr id="376847" name="AutoShape 15"/>
          <p:cNvSpPr>
            <a:spLocks noChangeArrowheads="1"/>
          </p:cNvSpPr>
          <p:nvPr/>
        </p:nvSpPr>
        <p:spPr bwMode="auto">
          <a:xfrm>
            <a:off x="6019800" y="2514600"/>
            <a:ext cx="228600" cy="2286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848" name="Line 16"/>
          <p:cNvSpPr>
            <a:spLocks noChangeShapeType="1"/>
          </p:cNvSpPr>
          <p:nvPr/>
        </p:nvSpPr>
        <p:spPr bwMode="auto">
          <a:xfrm>
            <a:off x="5791200" y="3200400"/>
            <a:ext cx="2286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849" name="Line 17"/>
          <p:cNvSpPr>
            <a:spLocks noChangeShapeType="1"/>
          </p:cNvSpPr>
          <p:nvPr/>
        </p:nvSpPr>
        <p:spPr bwMode="auto">
          <a:xfrm>
            <a:off x="5791200" y="3581400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850" name="Text Box 18"/>
          <p:cNvSpPr txBox="1">
            <a:spLocks noChangeArrowheads="1"/>
          </p:cNvSpPr>
          <p:nvPr/>
        </p:nvSpPr>
        <p:spPr bwMode="auto">
          <a:xfrm>
            <a:off x="6096000" y="3429000"/>
            <a:ext cx="284956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buFont typeface="Times" charset="0"/>
              <a:buNone/>
            </a:pPr>
            <a:r>
              <a:rPr lang="en-GB" sz="2000">
                <a:solidFill>
                  <a:srgbClr val="FF254A"/>
                </a:solidFill>
              </a:rPr>
              <a:t>Flat Spectrum radio AGN</a:t>
            </a:r>
          </a:p>
        </p:txBody>
      </p:sp>
      <p:sp>
        <p:nvSpPr>
          <p:cNvPr id="376851" name="Text Box 19"/>
          <p:cNvSpPr txBox="1">
            <a:spLocks noChangeArrowheads="1"/>
          </p:cNvSpPr>
          <p:nvPr/>
        </p:nvSpPr>
        <p:spPr bwMode="auto">
          <a:xfrm>
            <a:off x="6096000" y="3048000"/>
            <a:ext cx="303053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buFont typeface="Times" charset="0"/>
              <a:buNone/>
            </a:pPr>
            <a:r>
              <a:rPr lang="en-GB" sz="2000">
                <a:solidFill>
                  <a:srgbClr val="FFBF54"/>
                </a:solidFill>
              </a:rPr>
              <a:t>Steep Spectrum radio AGN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08089"/>
          </a:xfrm>
        </p:spPr>
        <p:txBody>
          <a:bodyPr>
            <a:noAutofit/>
          </a:bodyPr>
          <a:lstStyle/>
          <a:p>
            <a:r>
              <a:rPr lang="en-US" sz="3400" u="sng" dirty="0">
                <a:solidFill>
                  <a:srgbClr val="FFFF99"/>
                </a:solidFill>
                <a:latin typeface="Georgia"/>
                <a:cs typeface="Georgia"/>
              </a:rPr>
              <a:t>The highest redshift QSOs: efficiency problem</a:t>
            </a:r>
            <a:endParaRPr lang="en-US" sz="3400" dirty="0">
              <a:latin typeface="Georgia"/>
              <a:cs typeface="Georgia"/>
            </a:endParaRPr>
          </a:p>
        </p:txBody>
      </p:sp>
      <p:sp>
        <p:nvSpPr>
          <p:cNvPr id="535557" name="Rectangle 5"/>
          <p:cNvSpPr>
            <a:spLocks noChangeArrowheads="1"/>
          </p:cNvSpPr>
          <p:nvPr/>
        </p:nvSpPr>
        <p:spPr bwMode="auto">
          <a:xfrm>
            <a:off x="6802315" y="3011488"/>
            <a:ext cx="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535559" name="Text Box 7"/>
          <p:cNvSpPr txBox="1">
            <a:spLocks noChangeArrowheads="1"/>
          </p:cNvSpPr>
          <p:nvPr/>
        </p:nvSpPr>
        <p:spPr bwMode="auto">
          <a:xfrm>
            <a:off x="914400" y="1447801"/>
            <a:ext cx="6581043" cy="541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GB" sz="2400" u="none" dirty="0">
                <a:solidFill>
                  <a:schemeClr val="bg1"/>
                </a:solidFill>
              </a:rPr>
              <a:t>BH growth by accretion via standard thin disc from an initial state with M=M</a:t>
            </a:r>
            <a:r>
              <a:rPr lang="en-GB" sz="2400" u="none" baseline="-25000" dirty="0">
                <a:solidFill>
                  <a:schemeClr val="bg1"/>
                </a:solidFill>
              </a:rPr>
              <a:t>i</a:t>
            </a:r>
            <a:r>
              <a:rPr lang="en-GB" sz="2400" u="none" dirty="0">
                <a:solidFill>
                  <a:schemeClr val="bg1"/>
                </a:solidFill>
              </a:rPr>
              <a:t> and spin a=</a:t>
            </a:r>
            <a:r>
              <a:rPr lang="en-GB" sz="2400" u="none" dirty="0" err="1">
                <a:solidFill>
                  <a:schemeClr val="bg1"/>
                </a:solidFill>
              </a:rPr>
              <a:t>a</a:t>
            </a:r>
            <a:r>
              <a:rPr lang="en-GB" sz="2400" u="none" baseline="-25000" dirty="0" err="1">
                <a:solidFill>
                  <a:schemeClr val="bg1"/>
                </a:solidFill>
              </a:rPr>
              <a:t>i</a:t>
            </a:r>
            <a:endParaRPr lang="en-GB" sz="2400" u="none" dirty="0">
              <a:solidFill>
                <a:schemeClr val="bg1"/>
              </a:solidFill>
            </a:endParaRPr>
          </a:p>
          <a:p>
            <a:endParaRPr lang="en-GB" sz="2400" u="none" dirty="0">
              <a:solidFill>
                <a:schemeClr val="bg1"/>
              </a:solidFill>
            </a:endParaRPr>
          </a:p>
          <a:p>
            <a:r>
              <a:rPr lang="en-GB" sz="2400" u="none" dirty="0">
                <a:solidFill>
                  <a:schemeClr val="bg1"/>
                </a:solidFill>
              </a:rPr>
              <a:t>Spin evolves according to:</a:t>
            </a:r>
          </a:p>
          <a:p>
            <a:endParaRPr lang="en-GB" sz="2400" u="none" dirty="0">
              <a:solidFill>
                <a:schemeClr val="bg1"/>
              </a:solidFill>
            </a:endParaRPr>
          </a:p>
          <a:p>
            <a:pPr algn="ctr"/>
            <a:r>
              <a:rPr lang="en-GB" sz="2400" u="none" dirty="0" err="1">
                <a:solidFill>
                  <a:schemeClr val="bg1"/>
                </a:solidFill>
              </a:rPr>
              <a:t>a</a:t>
            </a:r>
            <a:r>
              <a:rPr lang="en-GB" sz="2400" u="none" baseline="-25000" dirty="0" err="1">
                <a:solidFill>
                  <a:schemeClr val="bg1"/>
                </a:solidFill>
              </a:rPr>
              <a:t>f</a:t>
            </a:r>
            <a:r>
              <a:rPr lang="en-GB" sz="2400" u="none" dirty="0">
                <a:solidFill>
                  <a:schemeClr val="bg1"/>
                </a:solidFill>
              </a:rPr>
              <a:t>=(r</a:t>
            </a:r>
            <a:r>
              <a:rPr lang="en-GB" sz="2400" u="none" baseline="-25000" dirty="0">
                <a:solidFill>
                  <a:schemeClr val="bg1"/>
                </a:solidFill>
              </a:rPr>
              <a:t>ISCO,i</a:t>
            </a:r>
            <a:r>
              <a:rPr lang="en-GB" sz="2400" u="none" baseline="30000" dirty="0">
                <a:solidFill>
                  <a:schemeClr val="bg1"/>
                </a:solidFill>
              </a:rPr>
              <a:t>1/2</a:t>
            </a:r>
            <a:r>
              <a:rPr lang="en-GB" sz="2400" u="none" dirty="0">
                <a:solidFill>
                  <a:schemeClr val="bg1"/>
                </a:solidFill>
              </a:rPr>
              <a:t>/3) *</a:t>
            </a:r>
            <a:r>
              <a:rPr lang="en-GB" sz="2400" u="none" dirty="0" err="1">
                <a:solidFill>
                  <a:schemeClr val="bg1"/>
                </a:solidFill>
                <a:sym typeface="Symbol" charset="2"/>
              </a:rPr>
              <a:t></a:t>
            </a:r>
            <a:r>
              <a:rPr lang="en-GB" sz="2400" u="none" dirty="0">
                <a:solidFill>
                  <a:schemeClr val="bg1"/>
                </a:solidFill>
                <a:sym typeface="Symbol" charset="2"/>
              </a:rPr>
              <a:t>*[4-(3</a:t>
            </a:r>
            <a:r>
              <a:rPr lang="en-GB" sz="2400" u="none" dirty="0">
                <a:solidFill>
                  <a:schemeClr val="bg1"/>
                </a:solidFill>
              </a:rPr>
              <a:t>r</a:t>
            </a:r>
            <a:r>
              <a:rPr lang="en-GB" sz="2400" u="none" baseline="-25000" dirty="0">
                <a:solidFill>
                  <a:schemeClr val="bg1"/>
                </a:solidFill>
              </a:rPr>
              <a:t>ISCO,I</a:t>
            </a:r>
            <a:r>
              <a:rPr lang="en-GB" sz="2400" u="none" dirty="0">
                <a:solidFill>
                  <a:schemeClr val="bg1"/>
                </a:solidFill>
              </a:rPr>
              <a:t>* </a:t>
            </a:r>
            <a:r>
              <a:rPr lang="en-GB" sz="2400" u="none" dirty="0">
                <a:solidFill>
                  <a:schemeClr val="bg1"/>
                </a:solidFill>
                <a:sym typeface="Symbol" charset="2"/>
              </a:rPr>
              <a:t></a:t>
            </a:r>
            <a:r>
              <a:rPr lang="en-GB" sz="2400" u="none" baseline="30000" dirty="0">
                <a:solidFill>
                  <a:schemeClr val="bg1"/>
                </a:solidFill>
              </a:rPr>
              <a:t>2 </a:t>
            </a:r>
            <a:r>
              <a:rPr lang="en-GB" sz="2400" u="none" dirty="0">
                <a:solidFill>
                  <a:schemeClr val="bg1"/>
                </a:solidFill>
              </a:rPr>
              <a:t>-2 )</a:t>
            </a:r>
            <a:r>
              <a:rPr lang="en-GB" sz="2400" u="none" baseline="30000" dirty="0">
                <a:solidFill>
                  <a:schemeClr val="bg1"/>
                </a:solidFill>
              </a:rPr>
              <a:t>1/2</a:t>
            </a:r>
            <a:r>
              <a:rPr lang="en-GB" sz="2400" u="none" dirty="0">
                <a:solidFill>
                  <a:schemeClr val="bg1"/>
                </a:solidFill>
              </a:rPr>
              <a:t>]</a:t>
            </a:r>
          </a:p>
          <a:p>
            <a:endParaRPr lang="en-GB" sz="2400" u="none" dirty="0">
              <a:solidFill>
                <a:schemeClr val="bg1"/>
              </a:solidFill>
            </a:endParaRPr>
          </a:p>
          <a:p>
            <a:r>
              <a:rPr lang="en-GB" sz="2400" u="none" dirty="0">
                <a:solidFill>
                  <a:schemeClr val="bg1"/>
                </a:solidFill>
              </a:rPr>
              <a:t>Where </a:t>
            </a:r>
            <a:r>
              <a:rPr lang="en-GB" sz="2400" u="none" dirty="0" err="1">
                <a:solidFill>
                  <a:schemeClr val="bg1"/>
                </a:solidFill>
                <a:sym typeface="Symbol" charset="2"/>
              </a:rPr>
              <a:t></a:t>
            </a:r>
            <a:r>
              <a:rPr lang="en-GB" sz="2400" u="none" dirty="0">
                <a:solidFill>
                  <a:schemeClr val="bg1"/>
                </a:solidFill>
                <a:sym typeface="Symbol" charset="2"/>
              </a:rPr>
              <a:t>=M</a:t>
            </a:r>
            <a:r>
              <a:rPr lang="en-GB" sz="2400" u="none" baseline="-25000" dirty="0">
                <a:solidFill>
                  <a:schemeClr val="bg1"/>
                </a:solidFill>
              </a:rPr>
              <a:t>i</a:t>
            </a:r>
            <a:r>
              <a:rPr lang="en-GB" sz="2400" u="none" dirty="0">
                <a:solidFill>
                  <a:schemeClr val="bg1"/>
                </a:solidFill>
                <a:sym typeface="Symbol" charset="2"/>
              </a:rPr>
              <a:t>/M</a:t>
            </a:r>
            <a:r>
              <a:rPr lang="en-GB" sz="2400" u="none" baseline="-25000" dirty="0">
                <a:solidFill>
                  <a:schemeClr val="bg1"/>
                </a:solidFill>
              </a:rPr>
              <a:t>f</a:t>
            </a:r>
          </a:p>
          <a:p>
            <a:endParaRPr lang="en-GB" sz="2400" u="none" baseline="-25000" dirty="0">
              <a:solidFill>
                <a:schemeClr val="bg1"/>
              </a:solidFill>
            </a:endParaRPr>
          </a:p>
          <a:p>
            <a:r>
              <a:rPr lang="en-GB" sz="2400" u="none" dirty="0" err="1">
                <a:solidFill>
                  <a:schemeClr val="bg1"/>
                </a:solidFill>
                <a:sym typeface="Wingdings" charset="2"/>
              </a:rPr>
              <a:t>An</a:t>
            </a:r>
            <a:r>
              <a:rPr lang="en-GB" sz="2400" u="none" dirty="0">
                <a:solidFill>
                  <a:schemeClr val="bg1"/>
                </a:solidFill>
                <a:sym typeface="Wingdings" charset="2"/>
              </a:rPr>
              <a:t> initially non-rotating BH is spun up to </a:t>
            </a:r>
            <a:r>
              <a:rPr lang="en-GB" sz="2400" u="none" dirty="0" err="1">
                <a:solidFill>
                  <a:schemeClr val="bg1"/>
                </a:solidFill>
                <a:sym typeface="Wingdings" charset="2"/>
              </a:rPr>
              <a:t>a</a:t>
            </a:r>
            <a:r>
              <a:rPr lang="en-GB" sz="2400" u="none" baseline="-25000" dirty="0" err="1">
                <a:solidFill>
                  <a:schemeClr val="bg1"/>
                </a:solidFill>
              </a:rPr>
              <a:t>f</a:t>
            </a:r>
            <a:r>
              <a:rPr lang="en-GB" sz="2400" u="none" dirty="0">
                <a:solidFill>
                  <a:schemeClr val="bg1"/>
                </a:solidFill>
                <a:sym typeface="Wingdings" charset="2"/>
              </a:rPr>
              <a:t>=1 if    </a:t>
            </a:r>
            <a:r>
              <a:rPr lang="en-GB" sz="2400" u="none" dirty="0" err="1">
                <a:solidFill>
                  <a:schemeClr val="bg1"/>
                </a:solidFill>
                <a:sym typeface="Symbol" charset="2"/>
              </a:rPr>
              <a:t></a:t>
            </a:r>
            <a:r>
              <a:rPr lang="en-GB" sz="2400" u="none" dirty="0">
                <a:solidFill>
                  <a:schemeClr val="bg1"/>
                </a:solidFill>
                <a:sym typeface="Symbol" charset="2"/>
              </a:rPr>
              <a:t>=M</a:t>
            </a:r>
            <a:r>
              <a:rPr lang="en-GB" sz="2400" u="none" baseline="-25000" dirty="0">
                <a:solidFill>
                  <a:schemeClr val="bg1"/>
                </a:solidFill>
              </a:rPr>
              <a:t>i</a:t>
            </a:r>
            <a:r>
              <a:rPr lang="en-GB" sz="2400" u="none" dirty="0">
                <a:solidFill>
                  <a:schemeClr val="bg1"/>
                </a:solidFill>
                <a:sym typeface="Symbol" charset="2"/>
              </a:rPr>
              <a:t>/M</a:t>
            </a:r>
            <a:r>
              <a:rPr lang="en-GB" sz="2400" u="none" baseline="-25000" dirty="0">
                <a:solidFill>
                  <a:schemeClr val="bg1"/>
                </a:solidFill>
              </a:rPr>
              <a:t>f</a:t>
            </a:r>
            <a:r>
              <a:rPr lang="en-GB" sz="2400" u="none" dirty="0">
                <a:solidFill>
                  <a:schemeClr val="bg1"/>
                </a:solidFill>
              </a:rPr>
              <a:t>=6 </a:t>
            </a:r>
            <a:r>
              <a:rPr lang="en-GB" sz="2400" u="none" baseline="30000" dirty="0">
                <a:solidFill>
                  <a:schemeClr val="bg1"/>
                </a:solidFill>
              </a:rPr>
              <a:t>1/2</a:t>
            </a:r>
            <a:r>
              <a:rPr lang="en-GB" sz="2400" u="none" dirty="0">
                <a:solidFill>
                  <a:schemeClr val="bg1"/>
                </a:solidFill>
              </a:rPr>
              <a:t>≈2.45</a:t>
            </a:r>
            <a:endParaRPr lang="en-GB" sz="2400" u="none" dirty="0">
              <a:solidFill>
                <a:schemeClr val="bg2"/>
              </a:solidFill>
            </a:endParaRPr>
          </a:p>
          <a:p>
            <a:pPr algn="ctr"/>
            <a:r>
              <a:rPr lang="en-GB" sz="2400" u="none" dirty="0" err="1">
                <a:solidFill>
                  <a:schemeClr val="bg1"/>
                </a:solidFill>
                <a:sym typeface="Wingdings" charset="2"/>
              </a:rPr>
              <a:t></a:t>
            </a:r>
            <a:endParaRPr lang="en-GB" sz="2400" u="none" dirty="0">
              <a:solidFill>
                <a:schemeClr val="bg1"/>
              </a:solidFill>
              <a:sym typeface="Wingdings" charset="2"/>
            </a:endParaRPr>
          </a:p>
          <a:p>
            <a:pPr algn="ctr"/>
            <a:r>
              <a:rPr lang="en-GB" sz="2400" u="none" dirty="0">
                <a:solidFill>
                  <a:schemeClr val="bg1"/>
                </a:solidFill>
                <a:sym typeface="Wingdings" charset="2"/>
              </a:rPr>
              <a:t>Prolonged coherent accretion episodes imply high efficiency!</a:t>
            </a:r>
            <a:endParaRPr lang="en-GB" sz="2400" u="none" dirty="0">
              <a:solidFill>
                <a:schemeClr val="bg1"/>
              </a:solidFill>
            </a:endParaRPr>
          </a:p>
          <a:p>
            <a:endParaRPr lang="en-GB" sz="2400" u="none" dirty="0">
              <a:solidFill>
                <a:schemeClr val="bg2"/>
              </a:solidFill>
              <a:sym typeface="Symbol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1774" y="0"/>
            <a:ext cx="8418778" cy="1208089"/>
          </a:xfrm>
        </p:spPr>
        <p:txBody>
          <a:bodyPr>
            <a:normAutofit/>
          </a:bodyPr>
          <a:lstStyle/>
          <a:p>
            <a:r>
              <a:rPr lang="en-US" sz="3600" u="sng" dirty="0">
                <a:solidFill>
                  <a:srgbClr val="FFFF99"/>
                </a:solidFill>
                <a:latin typeface="Georgia"/>
                <a:cs typeface="Georgia"/>
              </a:rPr>
              <a:t>Keeping the spin low: chaotic accretion</a:t>
            </a:r>
            <a:endParaRPr lang="en-US" sz="3600" dirty="0">
              <a:latin typeface="Georgia"/>
              <a:cs typeface="Georgia"/>
            </a:endParaRPr>
          </a:p>
        </p:txBody>
      </p:sp>
      <p:sp>
        <p:nvSpPr>
          <p:cNvPr id="537605" name="Rectangle 5"/>
          <p:cNvSpPr>
            <a:spLocks noChangeArrowheads="1"/>
          </p:cNvSpPr>
          <p:nvPr/>
        </p:nvSpPr>
        <p:spPr bwMode="auto">
          <a:xfrm>
            <a:off x="6802315" y="3011488"/>
            <a:ext cx="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537607" name="Rectangle 7"/>
          <p:cNvSpPr>
            <a:spLocks noChangeArrowheads="1"/>
          </p:cNvSpPr>
          <p:nvPr/>
        </p:nvSpPr>
        <p:spPr bwMode="auto">
          <a:xfrm>
            <a:off x="281354" y="1066800"/>
            <a:ext cx="814901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u="none">
                <a:solidFill>
                  <a:schemeClr val="bg1"/>
                </a:solidFill>
              </a:rPr>
              <a:t>Accretion proceeds via a succession of small episodes in which </a:t>
            </a:r>
          </a:p>
          <a:p>
            <a:pPr algn="ctr"/>
            <a:r>
              <a:rPr lang="en-GB" sz="2400" u="none">
                <a:solidFill>
                  <a:schemeClr val="bg1"/>
                </a:solidFill>
              </a:rPr>
              <a:t>the disc angular momentum is always smaller than the hole’s one</a:t>
            </a:r>
          </a:p>
          <a:p>
            <a:pPr algn="ctr"/>
            <a:endParaRPr lang="en-GB" sz="2400" u="none">
              <a:solidFill>
                <a:schemeClr val="bg1"/>
              </a:solidFill>
            </a:endParaRPr>
          </a:p>
          <a:p>
            <a:pPr algn="ctr"/>
            <a:r>
              <a:rPr lang="en-GB" sz="2400" u="none">
                <a:solidFill>
                  <a:schemeClr val="bg1"/>
                </a:solidFill>
              </a:rPr>
              <a:t>a≈(M</a:t>
            </a:r>
            <a:r>
              <a:rPr lang="en-GB" sz="2400" u="none" baseline="-25000">
                <a:solidFill>
                  <a:schemeClr val="bg1"/>
                </a:solidFill>
              </a:rPr>
              <a:t>disc</a:t>
            </a:r>
            <a:r>
              <a:rPr lang="en-GB" sz="2400" u="none">
                <a:solidFill>
                  <a:schemeClr val="bg1"/>
                </a:solidFill>
              </a:rPr>
              <a:t>/M)r</a:t>
            </a:r>
            <a:r>
              <a:rPr lang="en-GB" sz="2400" u="none" baseline="-25000">
                <a:solidFill>
                  <a:schemeClr val="bg1"/>
                </a:solidFill>
              </a:rPr>
              <a:t>d</a:t>
            </a:r>
            <a:r>
              <a:rPr lang="en-GB" sz="2400" u="none" baseline="30000">
                <a:solidFill>
                  <a:schemeClr val="bg1"/>
                </a:solidFill>
              </a:rPr>
              <a:t>-1/2</a:t>
            </a:r>
            <a:endParaRPr lang="en-GB" sz="2400" u="none">
              <a:solidFill>
                <a:schemeClr val="bg1"/>
              </a:solidFill>
            </a:endParaRPr>
          </a:p>
        </p:txBody>
      </p:sp>
      <p:pic>
        <p:nvPicPr>
          <p:cNvPr id="537608" name="Picture 8" descr="a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016" y="2590801"/>
            <a:ext cx="5064369" cy="3706813"/>
          </a:xfrm>
          <a:prstGeom prst="rect">
            <a:avLst/>
          </a:prstGeom>
          <a:noFill/>
        </p:spPr>
      </p:pic>
      <p:sp>
        <p:nvSpPr>
          <p:cNvPr id="537609" name="Rectangle 9"/>
          <p:cNvSpPr>
            <a:spLocks noChangeArrowheads="1"/>
          </p:cNvSpPr>
          <p:nvPr/>
        </p:nvSpPr>
        <p:spPr bwMode="auto">
          <a:xfrm>
            <a:off x="6330461" y="5810251"/>
            <a:ext cx="23915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900" u="none">
                <a:solidFill>
                  <a:srgbClr val="FFCC99"/>
                </a:solidFill>
              </a:rPr>
              <a:t>King and Pringle (2006)</a:t>
            </a:r>
          </a:p>
          <a:p>
            <a:pPr algn="ctr"/>
            <a:r>
              <a:rPr lang="en-GB" sz="1900" u="none">
                <a:solidFill>
                  <a:srgbClr val="FFCC99"/>
                </a:solidFill>
              </a:rPr>
              <a:t>King et al. (2008)</a:t>
            </a:r>
          </a:p>
        </p:txBody>
      </p:sp>
      <p:sp>
        <p:nvSpPr>
          <p:cNvPr id="537610" name="Rectangle 10"/>
          <p:cNvSpPr>
            <a:spLocks noChangeArrowheads="1"/>
          </p:cNvSpPr>
          <p:nvPr/>
        </p:nvSpPr>
        <p:spPr bwMode="auto">
          <a:xfrm>
            <a:off x="5090746" y="3048000"/>
            <a:ext cx="373980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u="none">
                <a:solidFill>
                  <a:schemeClr val="bg1"/>
                </a:solidFill>
              </a:rPr>
              <a:t>For r</a:t>
            </a:r>
            <a:r>
              <a:rPr lang="en-GB" sz="2400" u="none" baseline="-25000">
                <a:solidFill>
                  <a:schemeClr val="bg1"/>
                </a:solidFill>
              </a:rPr>
              <a:t>d</a:t>
            </a:r>
            <a:r>
              <a:rPr lang="en-GB" sz="2400" u="none">
                <a:solidFill>
                  <a:schemeClr val="bg1"/>
                </a:solidFill>
              </a:rPr>
              <a:t> ~ self-gravitating radius,</a:t>
            </a:r>
          </a:p>
          <a:p>
            <a:pPr algn="ctr"/>
            <a:r>
              <a:rPr lang="en-GB" sz="2400" u="none">
                <a:solidFill>
                  <a:schemeClr val="bg1"/>
                </a:solidFill>
              </a:rPr>
              <a:t> M</a:t>
            </a:r>
            <a:r>
              <a:rPr lang="en-GB" sz="2400" u="none" baseline="-25000">
                <a:solidFill>
                  <a:schemeClr val="bg1"/>
                </a:solidFill>
              </a:rPr>
              <a:t>disc</a:t>
            </a:r>
            <a:r>
              <a:rPr lang="en-GB" sz="2400" u="none">
                <a:solidFill>
                  <a:schemeClr val="bg1"/>
                </a:solidFill>
              </a:rPr>
              <a:t> ~ 0.1% 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latin typeface="Georgia"/>
                <a:cs typeface="Georgia"/>
              </a:rPr>
              <a:t>Spin distributions (</a:t>
            </a:r>
            <a:r>
              <a:rPr lang="en-US" sz="3600" u="sng" dirty="0" err="1" smtClean="0">
                <a:latin typeface="Georgia"/>
                <a:cs typeface="Georgia"/>
              </a:rPr>
              <a:t>z</a:t>
            </a:r>
            <a:r>
              <a:rPr lang="en-US" sz="3600" u="sng" dirty="0" smtClean="0">
                <a:latin typeface="Georgia"/>
                <a:cs typeface="Georgia"/>
              </a:rPr>
              <a:t>=0)</a:t>
            </a:r>
            <a:endParaRPr lang="en-US" sz="3600" u="sng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6" y="990600"/>
            <a:ext cx="8956354" cy="4965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76333" y="5879068"/>
            <a:ext cx="208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Fanidakis</a:t>
            </a:r>
            <a:r>
              <a:rPr lang="en-US" dirty="0" smtClean="0"/>
              <a:t> et al.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latin typeface="Georgia"/>
                <a:cs typeface="Georgia"/>
              </a:rPr>
              <a:t>Seed black holes formation</a:t>
            </a:r>
            <a:endParaRPr lang="en-US" sz="3600" u="sng" dirty="0">
              <a:latin typeface="Georgia"/>
              <a:cs typeface="Georg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6333" y="6107668"/>
            <a:ext cx="206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Devecchi</a:t>
            </a:r>
            <a:r>
              <a:rPr lang="en-US" dirty="0" smtClean="0"/>
              <a:t> et al. 2012</a:t>
            </a:r>
            <a:endParaRPr lang="en-US" dirty="0"/>
          </a:p>
        </p:txBody>
      </p:sp>
      <p:pic>
        <p:nvPicPr>
          <p:cNvPr id="6" name="Picture 5" descr="devecch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97810"/>
            <a:ext cx="8664145" cy="5121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11773" y="76200"/>
            <a:ext cx="8169519" cy="881063"/>
          </a:xfrm>
        </p:spPr>
        <p:txBody>
          <a:bodyPr>
            <a:normAutofit/>
          </a:bodyPr>
          <a:lstStyle/>
          <a:p>
            <a:r>
              <a:rPr lang="en-US" sz="3600" u="sng" dirty="0">
                <a:solidFill>
                  <a:srgbClr val="FFFF99"/>
                </a:solidFill>
                <a:latin typeface="Georgia"/>
                <a:cs typeface="Georgia"/>
              </a:rPr>
              <a:t>Supercritical Accretion and Quasistars</a:t>
            </a:r>
            <a:endParaRPr lang="en-US" sz="3600" dirty="0">
              <a:latin typeface="Georgia"/>
              <a:cs typeface="Georgia"/>
            </a:endParaRPr>
          </a:p>
        </p:txBody>
      </p:sp>
      <p:sp>
        <p:nvSpPr>
          <p:cNvPr id="547844" name="Rectangle 4"/>
          <p:cNvSpPr>
            <a:spLocks noChangeArrowheads="1"/>
          </p:cNvSpPr>
          <p:nvPr/>
        </p:nvSpPr>
        <p:spPr bwMode="auto">
          <a:xfrm>
            <a:off x="6802315" y="3011488"/>
            <a:ext cx="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547845" name="Rectangle 5"/>
          <p:cNvSpPr>
            <a:spLocks noChangeArrowheads="1"/>
          </p:cNvSpPr>
          <p:nvPr/>
        </p:nvSpPr>
        <p:spPr bwMode="auto">
          <a:xfrm>
            <a:off x="0" y="6477000"/>
            <a:ext cx="44313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u="none" dirty="0">
                <a:solidFill>
                  <a:srgbClr val="FFCC99"/>
                </a:solidFill>
              </a:rPr>
              <a:t>Begelman et al. ‘82; </a:t>
            </a:r>
            <a:r>
              <a:rPr lang="en-GB" sz="2000" u="none" dirty="0" err="1">
                <a:solidFill>
                  <a:srgbClr val="FFCC99"/>
                </a:solidFill>
              </a:rPr>
              <a:t>Ohsuga</a:t>
            </a:r>
            <a:r>
              <a:rPr lang="en-GB" sz="2000" u="none" dirty="0">
                <a:solidFill>
                  <a:srgbClr val="FFCC99"/>
                </a:solidFill>
              </a:rPr>
              <a:t> et al. (2007)</a:t>
            </a:r>
          </a:p>
        </p:txBody>
      </p:sp>
      <p:pic>
        <p:nvPicPr>
          <p:cNvPr id="547846" name="Picture 6" descr="ohsugafg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677" y="914400"/>
            <a:ext cx="4191000" cy="5538788"/>
          </a:xfrm>
          <a:prstGeom prst="rect">
            <a:avLst/>
          </a:prstGeom>
          <a:noFill/>
        </p:spPr>
      </p:pic>
      <p:pic>
        <p:nvPicPr>
          <p:cNvPr id="547847" name="Picture 7" descr="begelman_fi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5134708" y="1219201"/>
            <a:ext cx="3516923" cy="1770063"/>
          </a:xfrm>
          <a:prstGeom prst="rect">
            <a:avLst/>
          </a:prstGeom>
          <a:noFill/>
        </p:spPr>
      </p:pic>
      <p:sp>
        <p:nvSpPr>
          <p:cNvPr id="547848" name="Rectangle 8"/>
          <p:cNvSpPr>
            <a:spLocks noChangeArrowheads="1"/>
          </p:cNvSpPr>
          <p:nvPr/>
        </p:nvSpPr>
        <p:spPr bwMode="auto">
          <a:xfrm>
            <a:off x="5416062" y="3200401"/>
            <a:ext cx="29313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u="none">
                <a:solidFill>
                  <a:srgbClr val="FFCC99"/>
                </a:solidFill>
              </a:rPr>
              <a:t>Begelman et al. (2006;2008)</a:t>
            </a:r>
          </a:p>
        </p:txBody>
      </p:sp>
      <p:sp>
        <p:nvSpPr>
          <p:cNvPr id="547849" name="Rectangle 9"/>
          <p:cNvSpPr>
            <a:spLocks noChangeArrowheads="1"/>
          </p:cNvSpPr>
          <p:nvPr/>
        </p:nvSpPr>
        <p:spPr bwMode="auto">
          <a:xfrm>
            <a:off x="4360985" y="3581401"/>
            <a:ext cx="4783015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409575" indent="-307975" defTabSz="434975">
              <a:lnSpc>
                <a:spcPct val="83000"/>
              </a:lnSpc>
              <a:spcAft>
                <a:spcPts val="1363"/>
              </a:spcAft>
              <a:buClr>
                <a:schemeClr val="accent1"/>
              </a:buClr>
              <a:buSzPct val="120000"/>
              <a:buFont typeface="Times" charset="0"/>
              <a:buChar char="•"/>
            </a:pPr>
            <a:r>
              <a:rPr lang="en-US" sz="2400" u="none" dirty="0">
                <a:solidFill>
                  <a:schemeClr val="bg1"/>
                </a:solidFill>
              </a:rPr>
              <a:t>In a </a:t>
            </a:r>
            <a:r>
              <a:rPr lang="en-US" sz="2400" b="1" u="none" dirty="0">
                <a:solidFill>
                  <a:schemeClr val="bg1"/>
                </a:solidFill>
              </a:rPr>
              <a:t>supercritical accretion</a:t>
            </a:r>
            <a:r>
              <a:rPr lang="en-US" sz="2400" u="none" dirty="0">
                <a:solidFill>
                  <a:schemeClr val="bg1"/>
                </a:solidFill>
              </a:rPr>
              <a:t> disc (left) BH growth rate can be super-Eddington, as the photons are trapped in the flow</a:t>
            </a:r>
          </a:p>
          <a:p>
            <a:pPr marL="409575" indent="-307975" defTabSz="434975">
              <a:lnSpc>
                <a:spcPct val="83000"/>
              </a:lnSpc>
              <a:spcAft>
                <a:spcPts val="1363"/>
              </a:spcAft>
              <a:buClr>
                <a:schemeClr val="accent1"/>
              </a:buClr>
              <a:buSzPct val="120000"/>
              <a:buFont typeface="Times" charset="0"/>
              <a:buChar char="•"/>
            </a:pPr>
            <a:r>
              <a:rPr lang="en-US" sz="2400" u="none" dirty="0">
                <a:solidFill>
                  <a:schemeClr val="bg1"/>
                </a:solidFill>
              </a:rPr>
              <a:t>In a </a:t>
            </a:r>
            <a:r>
              <a:rPr lang="en-US" sz="2400" b="1" u="none" dirty="0" err="1">
                <a:solidFill>
                  <a:schemeClr val="bg1"/>
                </a:solidFill>
              </a:rPr>
              <a:t>Quasistar</a:t>
            </a:r>
            <a:r>
              <a:rPr lang="en-US" sz="2400" u="none" dirty="0">
                <a:solidFill>
                  <a:schemeClr val="bg1"/>
                </a:solidFill>
              </a:rPr>
              <a:t>, a BH sits in the center of a convective envelope and grows at the Eddington rate of a supermassive star</a:t>
            </a:r>
            <a:endParaRPr lang="en-US" sz="2700" u="none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895" name="Picture 7" descr="begelamnfig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3300"/>
            <a:ext cx="5205046" cy="5638800"/>
          </a:xfrm>
          <a:prstGeom prst="rect">
            <a:avLst/>
          </a:prstGeom>
          <a:noFill/>
        </p:spPr>
      </p:pic>
      <p:sp>
        <p:nvSpPr>
          <p:cNvPr id="549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1773" y="152400"/>
            <a:ext cx="8169519" cy="881063"/>
          </a:xfrm>
        </p:spPr>
        <p:txBody>
          <a:bodyPr>
            <a:normAutofit/>
          </a:bodyPr>
          <a:lstStyle/>
          <a:p>
            <a:r>
              <a:rPr lang="en-US" sz="3600" u="sng" dirty="0">
                <a:solidFill>
                  <a:srgbClr val="FFFF99"/>
                </a:solidFill>
                <a:latin typeface="Georgia"/>
                <a:cs typeface="Georgia"/>
              </a:rPr>
              <a:t>Growth and death of a </a:t>
            </a:r>
            <a:r>
              <a:rPr lang="en-US" sz="3600" u="sng" dirty="0" err="1">
                <a:solidFill>
                  <a:srgbClr val="FFFF99"/>
                </a:solidFill>
                <a:latin typeface="Georgia"/>
                <a:cs typeface="Georgia"/>
              </a:rPr>
              <a:t>Quasistar</a:t>
            </a:r>
            <a:endParaRPr lang="en-US" sz="3600" dirty="0">
              <a:latin typeface="Georgia"/>
              <a:cs typeface="Georgia"/>
            </a:endParaRPr>
          </a:p>
        </p:txBody>
      </p:sp>
      <p:sp>
        <p:nvSpPr>
          <p:cNvPr id="549891" name="Rectangle 3"/>
          <p:cNvSpPr>
            <a:spLocks noChangeArrowheads="1"/>
          </p:cNvSpPr>
          <p:nvPr/>
        </p:nvSpPr>
        <p:spPr bwMode="auto">
          <a:xfrm>
            <a:off x="6802315" y="3011488"/>
            <a:ext cx="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549892" name="Rectangle 4"/>
          <p:cNvSpPr>
            <a:spLocks noChangeArrowheads="1"/>
          </p:cNvSpPr>
          <p:nvPr/>
        </p:nvSpPr>
        <p:spPr bwMode="auto">
          <a:xfrm>
            <a:off x="1899139" y="6477000"/>
            <a:ext cx="49236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u="none" dirty="0">
                <a:solidFill>
                  <a:srgbClr val="FFCC99"/>
                </a:solidFill>
              </a:rPr>
              <a:t>Begelman et al. (2008)</a:t>
            </a:r>
          </a:p>
        </p:txBody>
      </p:sp>
      <p:pic>
        <p:nvPicPr>
          <p:cNvPr id="549894" name="Picture 6" descr="begelman_fi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9589" y="1371600"/>
            <a:ext cx="3305908" cy="1587500"/>
          </a:xfrm>
          <a:prstGeom prst="rect">
            <a:avLst/>
          </a:prstGeom>
          <a:noFill/>
        </p:spPr>
      </p:pic>
      <p:sp>
        <p:nvSpPr>
          <p:cNvPr id="549896" name="Rectangle 8"/>
          <p:cNvSpPr>
            <a:spLocks noChangeArrowheads="1"/>
          </p:cNvSpPr>
          <p:nvPr/>
        </p:nvSpPr>
        <p:spPr bwMode="auto">
          <a:xfrm>
            <a:off x="5134708" y="2895601"/>
            <a:ext cx="4009292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409575" indent="-307975" defTabSz="434975">
              <a:lnSpc>
                <a:spcPct val="83000"/>
              </a:lnSpc>
              <a:spcAft>
                <a:spcPts val="1363"/>
              </a:spcAft>
              <a:buClr>
                <a:schemeClr val="accent1"/>
              </a:buClr>
              <a:buSzPct val="120000"/>
              <a:buFont typeface="Times" charset="0"/>
              <a:buNone/>
            </a:pPr>
            <a:endParaRPr lang="en-US" sz="2400" u="none">
              <a:solidFill>
                <a:schemeClr val="bg1"/>
              </a:solidFill>
            </a:endParaRPr>
          </a:p>
          <a:p>
            <a:pPr marL="409575" indent="-307975" defTabSz="434975">
              <a:lnSpc>
                <a:spcPct val="83000"/>
              </a:lnSpc>
              <a:spcAft>
                <a:spcPts val="1363"/>
              </a:spcAft>
              <a:buClr>
                <a:schemeClr val="accent1"/>
              </a:buClr>
              <a:buSzPct val="120000"/>
              <a:buFont typeface="Times" charset="0"/>
              <a:buChar char="•"/>
            </a:pPr>
            <a:r>
              <a:rPr lang="en-US" sz="2400" u="none">
                <a:solidFill>
                  <a:schemeClr val="bg1"/>
                </a:solidFill>
              </a:rPr>
              <a:t>A PopIII </a:t>
            </a:r>
            <a:r>
              <a:rPr lang="en-US" sz="2400" b="1" u="none">
                <a:solidFill>
                  <a:schemeClr val="bg1"/>
                </a:solidFill>
              </a:rPr>
              <a:t>Quasistar</a:t>
            </a:r>
            <a:r>
              <a:rPr lang="en-US" sz="2400" u="none">
                <a:solidFill>
                  <a:schemeClr val="bg1"/>
                </a:solidFill>
              </a:rPr>
              <a:t> may form  by direct collapse in the core  a pristine pre-galactic halos where atomic hydrogen cooling is efficient</a:t>
            </a:r>
          </a:p>
          <a:p>
            <a:pPr marL="409575" indent="-307975" defTabSz="434975">
              <a:lnSpc>
                <a:spcPct val="83000"/>
              </a:lnSpc>
              <a:spcAft>
                <a:spcPts val="1363"/>
              </a:spcAft>
              <a:buClr>
                <a:schemeClr val="accent1"/>
              </a:buClr>
              <a:buSzPct val="120000"/>
              <a:buFont typeface="Times" charset="0"/>
              <a:buChar char="•"/>
            </a:pPr>
            <a:r>
              <a:rPr lang="en-US" sz="2400" u="none">
                <a:solidFill>
                  <a:schemeClr val="bg1"/>
                </a:solidFill>
              </a:rPr>
              <a:t>In less than a million years a 10</a:t>
            </a:r>
            <a:r>
              <a:rPr lang="en-US" sz="2400" u="none" baseline="30000">
                <a:solidFill>
                  <a:schemeClr val="bg1"/>
                </a:solidFill>
              </a:rPr>
              <a:t>4</a:t>
            </a:r>
            <a:r>
              <a:rPr lang="en-US" sz="2400" u="none">
                <a:solidFill>
                  <a:schemeClr val="bg1"/>
                </a:solidFill>
              </a:rPr>
              <a:t> BH may be born</a:t>
            </a:r>
            <a:endParaRPr lang="en-US" sz="2700" u="none">
              <a:solidFill>
                <a:schemeClr val="bg2"/>
              </a:solidFill>
            </a:endParaRPr>
          </a:p>
        </p:txBody>
      </p:sp>
      <p:sp>
        <p:nvSpPr>
          <p:cNvPr id="549897" name="Rectangle 9"/>
          <p:cNvSpPr>
            <a:spLocks noChangeArrowheads="1"/>
          </p:cNvSpPr>
          <p:nvPr/>
        </p:nvSpPr>
        <p:spPr bwMode="auto">
          <a:xfrm>
            <a:off x="2438400" y="4267200"/>
            <a:ext cx="239297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 b="1" u="none" dirty="0">
                <a:solidFill>
                  <a:schemeClr val="bg1"/>
                </a:solidFill>
              </a:rPr>
              <a:t>forbidden</a:t>
            </a:r>
          </a:p>
          <a:p>
            <a:pPr algn="r"/>
            <a:r>
              <a:rPr lang="en-GB" sz="2400" b="1" u="none" dirty="0" err="1">
                <a:solidFill>
                  <a:schemeClr val="bg1"/>
                </a:solidFill>
              </a:rPr>
              <a:t>photospheric</a:t>
            </a:r>
            <a:r>
              <a:rPr lang="en-GB" sz="2400" b="1" u="none" dirty="0">
                <a:solidFill>
                  <a:schemeClr val="bg1"/>
                </a:solidFill>
              </a:rPr>
              <a:t> temp.</a:t>
            </a:r>
          </a:p>
          <a:p>
            <a:pPr algn="r"/>
            <a:r>
              <a:rPr lang="en-GB" sz="2400" b="1" u="none" dirty="0">
                <a:solidFill>
                  <a:schemeClr val="bg1"/>
                </a:solidFill>
              </a:rPr>
              <a:t>EVAPORATION</a:t>
            </a:r>
            <a:endParaRPr lang="en-GB" sz="2400" u="none" dirty="0">
              <a:solidFill>
                <a:schemeClr val="bg1"/>
              </a:solidFill>
            </a:endParaRPr>
          </a:p>
        </p:txBody>
      </p:sp>
      <p:sp>
        <p:nvSpPr>
          <p:cNvPr id="549898" name="Rectangle 10"/>
          <p:cNvSpPr>
            <a:spLocks noChangeArrowheads="1"/>
          </p:cNvSpPr>
          <p:nvPr/>
        </p:nvSpPr>
        <p:spPr bwMode="auto">
          <a:xfrm>
            <a:off x="981808" y="1303338"/>
            <a:ext cx="34602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u="none">
                <a:solidFill>
                  <a:schemeClr val="bg1"/>
                </a:solidFill>
              </a:rPr>
              <a:t>Infall rates &gt;100 times larger </a:t>
            </a:r>
          </a:p>
          <a:p>
            <a:pPr algn="ctr"/>
            <a:r>
              <a:rPr lang="en-US" sz="2200" u="none">
                <a:solidFill>
                  <a:schemeClr val="bg1"/>
                </a:solidFill>
              </a:rPr>
              <a:t> than for Pop III star formation </a:t>
            </a:r>
          </a:p>
          <a:p>
            <a:pPr algn="ctr"/>
            <a:r>
              <a:rPr lang="en-US" sz="2200" u="none">
                <a:solidFill>
                  <a:schemeClr val="bg1"/>
                </a:solidFill>
              </a:rPr>
              <a:t>(“bars in bars” instability) </a:t>
            </a:r>
            <a:endParaRPr lang="en-GB" sz="2200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40677" y="0"/>
            <a:ext cx="8862646" cy="1208089"/>
          </a:xfrm>
        </p:spPr>
        <p:txBody>
          <a:bodyPr>
            <a:noAutofit/>
          </a:bodyPr>
          <a:lstStyle/>
          <a:p>
            <a:r>
              <a:rPr lang="en-US" sz="3600" u="sng" dirty="0">
                <a:solidFill>
                  <a:srgbClr val="FFFF99"/>
                </a:solidFill>
                <a:latin typeface="Georgia"/>
                <a:cs typeface="Georgia"/>
              </a:rPr>
              <a:t>Predictions: early (seed) BH mass functions</a:t>
            </a:r>
            <a:endParaRPr lang="en-US" sz="3600" dirty="0">
              <a:latin typeface="Georgia"/>
              <a:cs typeface="Georgia"/>
            </a:endParaRPr>
          </a:p>
        </p:txBody>
      </p:sp>
      <p:sp>
        <p:nvSpPr>
          <p:cNvPr id="562180" name="Rectangle 4"/>
          <p:cNvSpPr>
            <a:spLocks noChangeArrowheads="1"/>
          </p:cNvSpPr>
          <p:nvPr/>
        </p:nvSpPr>
        <p:spPr bwMode="auto">
          <a:xfrm>
            <a:off x="6802315" y="3011488"/>
            <a:ext cx="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562181" name="Rectangle 5"/>
          <p:cNvSpPr>
            <a:spLocks noChangeArrowheads="1"/>
          </p:cNvSpPr>
          <p:nvPr/>
        </p:nvSpPr>
        <p:spPr bwMode="auto">
          <a:xfrm>
            <a:off x="1899139" y="6400800"/>
            <a:ext cx="49236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u="none" dirty="0">
                <a:solidFill>
                  <a:srgbClr val="FFCC99"/>
                </a:solidFill>
              </a:rPr>
              <a:t>Volonteri et al. (2008)</a:t>
            </a:r>
          </a:p>
        </p:txBody>
      </p:sp>
      <p:sp>
        <p:nvSpPr>
          <p:cNvPr id="562183" name="Rectangle 7"/>
          <p:cNvSpPr>
            <a:spLocks noChangeArrowheads="1"/>
          </p:cNvSpPr>
          <p:nvPr/>
        </p:nvSpPr>
        <p:spPr bwMode="auto">
          <a:xfrm>
            <a:off x="5205046" y="914400"/>
            <a:ext cx="379827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409575" indent="-307975" defTabSz="434975">
              <a:lnSpc>
                <a:spcPct val="83000"/>
              </a:lnSpc>
              <a:spcAft>
                <a:spcPts val="1363"/>
              </a:spcAft>
              <a:buClr>
                <a:schemeClr val="accent1"/>
              </a:buClr>
              <a:buSzPct val="120000"/>
              <a:buFont typeface="Times" charset="0"/>
              <a:buNone/>
            </a:pPr>
            <a:endParaRPr lang="en-US" sz="2400" u="none">
              <a:solidFill>
                <a:schemeClr val="bg1"/>
              </a:solidFill>
            </a:endParaRPr>
          </a:p>
          <a:p>
            <a:pPr marL="409575" indent="-307975" defTabSz="434975">
              <a:lnSpc>
                <a:spcPct val="83000"/>
              </a:lnSpc>
              <a:spcAft>
                <a:spcPts val="1363"/>
              </a:spcAft>
              <a:buClr>
                <a:schemeClr val="accent1"/>
              </a:buClr>
              <a:buSzPct val="120000"/>
              <a:buFont typeface="Times" charset="0"/>
              <a:buChar char="•"/>
            </a:pPr>
            <a:r>
              <a:rPr lang="en-US" sz="2400" u="none">
                <a:solidFill>
                  <a:schemeClr val="bg1"/>
                </a:solidFill>
              </a:rPr>
              <a:t>Using a model for gas collapse in pre-galactic halos that ccounts for </a:t>
            </a:r>
            <a:r>
              <a:rPr lang="en-US" sz="2400" b="1" u="none">
                <a:solidFill>
                  <a:schemeClr val="bg1"/>
                </a:solidFill>
              </a:rPr>
              <a:t>gravitational stability and fragmentation</a:t>
            </a:r>
          </a:p>
          <a:p>
            <a:pPr marL="409575" indent="-307975" defTabSz="434975">
              <a:lnSpc>
                <a:spcPct val="83000"/>
              </a:lnSpc>
              <a:spcAft>
                <a:spcPts val="1363"/>
              </a:spcAft>
              <a:buClr>
                <a:schemeClr val="accent1"/>
              </a:buClr>
              <a:buSzPct val="120000"/>
              <a:buFont typeface="Times" charset="0"/>
              <a:buChar char="•"/>
            </a:pPr>
            <a:r>
              <a:rPr lang="en-US" sz="2400" u="none">
                <a:solidFill>
                  <a:schemeClr val="bg1"/>
                </a:solidFill>
              </a:rPr>
              <a:t>Q is a</a:t>
            </a:r>
            <a:r>
              <a:rPr lang="en-US" sz="2400" b="1" u="none">
                <a:solidFill>
                  <a:schemeClr val="bg1"/>
                </a:solidFill>
              </a:rPr>
              <a:t> stability </a:t>
            </a:r>
            <a:r>
              <a:rPr lang="en-US" sz="2400" u="none">
                <a:solidFill>
                  <a:schemeClr val="bg1"/>
                </a:solidFill>
              </a:rPr>
              <a:t>parameter: lower Q implies more stable discs</a:t>
            </a:r>
          </a:p>
        </p:txBody>
      </p:sp>
      <p:pic>
        <p:nvPicPr>
          <p:cNvPr id="562186" name="Picture 10" descr="volonteri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677" y="1219200"/>
            <a:ext cx="4994031" cy="4870450"/>
          </a:xfrm>
          <a:prstGeom prst="rect">
            <a:avLst/>
          </a:prstGeom>
          <a:noFill/>
        </p:spPr>
      </p:pic>
      <p:sp>
        <p:nvSpPr>
          <p:cNvPr id="562188" name="Rectangle 12"/>
          <p:cNvSpPr>
            <a:spLocks noChangeArrowheads="1"/>
          </p:cNvSpPr>
          <p:nvPr/>
        </p:nvSpPr>
        <p:spPr bwMode="auto">
          <a:xfrm>
            <a:off x="400050" y="1219201"/>
            <a:ext cx="37059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u="none">
                <a:solidFill>
                  <a:schemeClr val="bg1"/>
                </a:solidFill>
              </a:rPr>
              <a:t>Solid lines: z=15; dashed z=18</a:t>
            </a:r>
            <a:endParaRPr lang="en-GB" sz="2400" u="none">
              <a:solidFill>
                <a:schemeClr val="bg1"/>
              </a:solidFill>
            </a:endParaRPr>
          </a:p>
        </p:txBody>
      </p:sp>
      <p:sp>
        <p:nvSpPr>
          <p:cNvPr id="562189" name="Rectangle 13"/>
          <p:cNvSpPr>
            <a:spLocks noChangeArrowheads="1"/>
          </p:cNvSpPr>
          <p:nvPr/>
        </p:nvSpPr>
        <p:spPr bwMode="auto">
          <a:xfrm>
            <a:off x="1195754" y="4876801"/>
            <a:ext cx="7500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u="none">
                <a:solidFill>
                  <a:srgbClr val="40FF43"/>
                </a:solidFill>
              </a:rPr>
              <a:t>Q=1.5</a:t>
            </a:r>
            <a:endParaRPr lang="en-GB" sz="2400" u="none">
              <a:solidFill>
                <a:srgbClr val="40FF43"/>
              </a:solidFill>
            </a:endParaRPr>
          </a:p>
        </p:txBody>
      </p:sp>
      <p:sp>
        <p:nvSpPr>
          <p:cNvPr id="562190" name="Rectangle 14"/>
          <p:cNvSpPr>
            <a:spLocks noChangeArrowheads="1"/>
          </p:cNvSpPr>
          <p:nvPr/>
        </p:nvSpPr>
        <p:spPr bwMode="auto">
          <a:xfrm>
            <a:off x="2700704" y="4876801"/>
            <a:ext cx="5163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u="none">
                <a:solidFill>
                  <a:srgbClr val="FFFF66"/>
                </a:solidFill>
              </a:rPr>
              <a:t>Q=2</a:t>
            </a:r>
            <a:endParaRPr lang="en-GB" sz="2400" u="none">
              <a:solidFill>
                <a:srgbClr val="FFFF66"/>
              </a:solidFill>
            </a:endParaRPr>
          </a:p>
        </p:txBody>
      </p:sp>
      <p:sp>
        <p:nvSpPr>
          <p:cNvPr id="562191" name="Rectangle 15"/>
          <p:cNvSpPr>
            <a:spLocks noChangeArrowheads="1"/>
          </p:cNvSpPr>
          <p:nvPr/>
        </p:nvSpPr>
        <p:spPr bwMode="auto">
          <a:xfrm>
            <a:off x="4037135" y="4876801"/>
            <a:ext cx="5163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u="none">
                <a:solidFill>
                  <a:srgbClr val="FF67DE"/>
                </a:solidFill>
              </a:rPr>
              <a:t>Q=3</a:t>
            </a:r>
            <a:endParaRPr lang="en-GB" sz="2400" u="none">
              <a:solidFill>
                <a:srgbClr val="40FF4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latin typeface="Georgia"/>
                <a:cs typeface="Georgia"/>
              </a:rPr>
              <a:t>High-</a:t>
            </a:r>
            <a:r>
              <a:rPr lang="en-US" sz="3600" u="sng" dirty="0" err="1" smtClean="0">
                <a:latin typeface="Georgia"/>
                <a:cs typeface="Georgia"/>
              </a:rPr>
              <a:t>z</a:t>
            </a:r>
            <a:r>
              <a:rPr lang="en-US" sz="3600" u="sng" dirty="0" smtClean="0">
                <a:latin typeface="Georgia"/>
                <a:cs typeface="Georgia"/>
              </a:rPr>
              <a:t> constraints on BH density</a:t>
            </a:r>
            <a:endParaRPr lang="en-US" sz="3600" u="sng" dirty="0">
              <a:latin typeface="Georgia"/>
              <a:cs typeface="Georg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6292334"/>
            <a:ext cx="6305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Fan et al. 2006; </a:t>
            </a:r>
            <a:r>
              <a:rPr lang="en-US" dirty="0" err="1" smtClean="0"/>
              <a:t>Willott</a:t>
            </a:r>
            <a:r>
              <a:rPr lang="en-US" dirty="0" smtClean="0"/>
              <a:t> et al. 2009; Brusa+10; Civano+11; Fiore+12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944562"/>
            <a:ext cx="180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Optical QSOs</a:t>
            </a:r>
            <a:endParaRPr lang="en-US" sz="2400" dirty="0"/>
          </a:p>
        </p:txBody>
      </p:sp>
      <p:pic>
        <p:nvPicPr>
          <p:cNvPr id="10" name="Picture 9" descr="high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42" y="1371600"/>
            <a:ext cx="3602958" cy="4694238"/>
          </a:xfrm>
          <a:prstGeom prst="rect">
            <a:avLst/>
          </a:prstGeom>
        </p:spPr>
      </p:pic>
      <p:pic>
        <p:nvPicPr>
          <p:cNvPr id="11" name="Picture 10" descr="fiore_highz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494" y="1905000"/>
            <a:ext cx="4419306" cy="39438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0" y="1406227"/>
            <a:ext cx="1550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X-ray QSOs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latin typeface="Georgia"/>
                <a:cs typeface="Georgia"/>
              </a:rPr>
              <a:t>High-</a:t>
            </a:r>
            <a:r>
              <a:rPr lang="en-US" sz="3600" u="sng" dirty="0" err="1" smtClean="0">
                <a:latin typeface="Georgia"/>
                <a:cs typeface="Georgia"/>
              </a:rPr>
              <a:t>z</a:t>
            </a:r>
            <a:r>
              <a:rPr lang="en-US" sz="3600" u="sng" dirty="0" smtClean="0">
                <a:latin typeface="Georgia"/>
                <a:cs typeface="Georgia"/>
              </a:rPr>
              <a:t> constraints on BH density</a:t>
            </a:r>
            <a:endParaRPr lang="en-US" sz="3600" u="sng" dirty="0">
              <a:latin typeface="Georgia"/>
              <a:cs typeface="Georg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6333" y="6107668"/>
            <a:ext cx="208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Ghisellini</a:t>
            </a:r>
            <a:r>
              <a:rPr lang="en-US" dirty="0" smtClean="0"/>
              <a:t> et al. 2012</a:t>
            </a:r>
            <a:endParaRPr lang="en-US" dirty="0"/>
          </a:p>
        </p:txBody>
      </p:sp>
      <p:pic>
        <p:nvPicPr>
          <p:cNvPr id="7" name="Picture 6" descr="ghiselin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08" y="1219200"/>
            <a:ext cx="4224292" cy="3805865"/>
          </a:xfrm>
          <a:prstGeom prst="rect">
            <a:avLst/>
          </a:prstGeom>
        </p:spPr>
      </p:pic>
      <p:pic>
        <p:nvPicPr>
          <p:cNvPr id="8" name="Picture 7" descr="rhobh_z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396" y="1148725"/>
            <a:ext cx="4404216" cy="38763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9563" y="5334000"/>
            <a:ext cx="2724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High redshift </a:t>
            </a:r>
            <a:r>
              <a:rPr lang="en-US" sz="2400" dirty="0" err="1" smtClean="0"/>
              <a:t>Blazars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 smtClean="0"/>
              <a:t>Useful references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Hopkins et al.</a:t>
            </a:r>
            <a:r>
              <a:rPr lang="en-US" dirty="0" smtClean="0"/>
              <a:t>: “An observational determination of the bolometric quasar luminosity function”, 2007, ApJ, 654, 731</a:t>
            </a:r>
          </a:p>
          <a:p>
            <a:r>
              <a:rPr lang="en-US" dirty="0" smtClean="0"/>
              <a:t>Marconi et al.: “Local supermassive black holes, relics of active galactic nuclei and the X-ray background”, 2004, MNRAS, 351, 169</a:t>
            </a:r>
          </a:p>
          <a:p>
            <a:r>
              <a:rPr lang="en-US" b="1" dirty="0" err="1" smtClean="0"/>
              <a:t>Colpi</a:t>
            </a:r>
            <a:r>
              <a:rPr lang="en-US" b="1" dirty="0" smtClean="0"/>
              <a:t> and Dotti</a:t>
            </a:r>
            <a:r>
              <a:rPr lang="en-US" dirty="0" smtClean="0"/>
              <a:t>: “Massive binary black holes in the cosmic landscape”, 2010, arXiv:0906.4339</a:t>
            </a:r>
          </a:p>
          <a:p>
            <a:r>
              <a:rPr lang="en-US" b="1" dirty="0" smtClean="0"/>
              <a:t>Pretorius</a:t>
            </a:r>
            <a:r>
              <a:rPr lang="en-US" dirty="0" smtClean="0"/>
              <a:t>: “Binary black hole coalescence”, Astrophysics and Space Science Library, Volume 359. Springer Netherlands, 2009, </a:t>
            </a:r>
            <a:r>
              <a:rPr lang="en-US" dirty="0" err="1" smtClean="0"/>
              <a:t>p</a:t>
            </a:r>
            <a:r>
              <a:rPr lang="en-US" dirty="0" smtClean="0"/>
              <a:t>. 305</a:t>
            </a:r>
          </a:p>
          <a:p>
            <a:r>
              <a:rPr lang="en-US" b="1" dirty="0" err="1" smtClean="0"/>
              <a:t>Ripamonti</a:t>
            </a:r>
            <a:r>
              <a:rPr lang="en-US" b="1" dirty="0" smtClean="0"/>
              <a:t> and Abel</a:t>
            </a:r>
            <a:r>
              <a:rPr lang="en-US" dirty="0" smtClean="0"/>
              <a:t>: “The formation of primordial luminous objects”, in “Joint evolution of black holes and galaxies”, Eds. </a:t>
            </a:r>
            <a:r>
              <a:rPr lang="en-US" dirty="0" err="1" smtClean="0"/>
              <a:t>Colpi</a:t>
            </a:r>
            <a:r>
              <a:rPr lang="en-US" dirty="0" smtClean="0"/>
              <a:t>, </a:t>
            </a:r>
            <a:r>
              <a:rPr lang="en-US" dirty="0" err="1" smtClean="0"/>
              <a:t>Gorini</a:t>
            </a:r>
            <a:r>
              <a:rPr lang="en-US" dirty="0" smtClean="0"/>
              <a:t>, </a:t>
            </a:r>
            <a:r>
              <a:rPr lang="en-US" dirty="0" err="1" smtClean="0"/>
              <a:t>Haardt</a:t>
            </a:r>
            <a:r>
              <a:rPr lang="en-US" dirty="0" smtClean="0"/>
              <a:t>, </a:t>
            </a:r>
            <a:r>
              <a:rPr lang="en-US" dirty="0" err="1" smtClean="0"/>
              <a:t>Moschella</a:t>
            </a:r>
            <a:r>
              <a:rPr lang="en-US" dirty="0" smtClean="0"/>
              <a:t>, Taylor and Francis, New York, 2006</a:t>
            </a:r>
          </a:p>
          <a:p>
            <a:r>
              <a:rPr lang="en-US" b="1" dirty="0" smtClean="0"/>
              <a:t>Volonteri</a:t>
            </a:r>
            <a:r>
              <a:rPr lang="en-US" dirty="0" smtClean="0"/>
              <a:t>: “Formation of Supermassive black holes”, ARA&amp;A, 18, 279</a:t>
            </a:r>
          </a:p>
          <a:p>
            <a:r>
              <a:rPr lang="en-US" b="1" dirty="0" smtClean="0"/>
              <a:t>Tanaka &amp; </a:t>
            </a:r>
            <a:r>
              <a:rPr lang="en-US" b="1" dirty="0" err="1" smtClean="0"/>
              <a:t>Haiman</a:t>
            </a:r>
            <a:r>
              <a:rPr lang="en-US" b="1" dirty="0" smtClean="0"/>
              <a:t>:</a:t>
            </a:r>
            <a:r>
              <a:rPr lang="en-US" dirty="0" smtClean="0"/>
              <a:t> “The assembly of Supermassive Black Holes at high redshift”, ApJ, 696, 1798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ChangeArrowheads="1"/>
          </p:cNvSpPr>
          <p:nvPr/>
        </p:nvSpPr>
        <p:spPr bwMode="auto">
          <a:xfrm>
            <a:off x="413239" y="152400"/>
            <a:ext cx="8291146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895" tIns="43448" rIns="86895" bIns="43448" anchor="ctr">
            <a:prstTxWarp prst="textNoShape">
              <a:avLst/>
            </a:prstTxWarp>
          </a:bodyPr>
          <a:lstStyle/>
          <a:p>
            <a:pPr algn="ctr" defTabSz="825500"/>
            <a:r>
              <a:rPr lang="en-US" sz="3600" u="sng" dirty="0">
                <a:solidFill>
                  <a:schemeClr val="bg1"/>
                </a:solidFill>
                <a:latin typeface="Georgia"/>
                <a:cs typeface="Georgia"/>
              </a:rPr>
              <a:t>Bolometric corrections robustness</a:t>
            </a:r>
          </a:p>
        </p:txBody>
      </p:sp>
      <p:pic>
        <p:nvPicPr>
          <p:cNvPr id="441347" name="Picture 3" descr="hopkin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09625"/>
            <a:ext cx="4563208" cy="3457575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079631" y="1027112"/>
            <a:ext cx="4837235" cy="4535488"/>
            <a:chOff x="2790" y="1376"/>
            <a:chExt cx="3301" cy="2857"/>
          </a:xfrm>
        </p:grpSpPr>
        <p:pic>
          <p:nvPicPr>
            <p:cNvPr id="441350" name="Picture 6" descr="hopkins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90" y="1376"/>
              <a:ext cx="3301" cy="2611"/>
            </a:xfrm>
            <a:prstGeom prst="rect">
              <a:avLst/>
            </a:prstGeom>
            <a:noFill/>
          </p:spPr>
        </p:pic>
        <p:sp>
          <p:nvSpPr>
            <p:cNvPr id="441351" name="Rectangle 7"/>
            <p:cNvSpPr>
              <a:spLocks noChangeArrowheads="1"/>
            </p:cNvSpPr>
            <p:nvPr/>
          </p:nvSpPr>
          <p:spPr bwMode="auto">
            <a:xfrm>
              <a:off x="4677" y="3994"/>
              <a:ext cx="1370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6895" tIns="43448" rIns="86895" bIns="43448">
              <a:prstTxWarp prst="textNoShape">
                <a:avLst/>
              </a:prstTxWarp>
              <a:spAutoFit/>
            </a:bodyPr>
            <a:lstStyle/>
            <a:p>
              <a:pPr defTabSz="868363" eaLnBrk="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900" u="none" dirty="0">
                  <a:solidFill>
                    <a:srgbClr val="FFCC66"/>
                  </a:solidFill>
                </a:rPr>
                <a:t>Hopkins et al </a:t>
              </a:r>
              <a:r>
                <a:rPr lang="en-US" sz="1900" u="none" dirty="0" smtClean="0">
                  <a:solidFill>
                    <a:srgbClr val="FFCC66"/>
                  </a:solidFill>
                </a:rPr>
                <a:t>2007</a:t>
              </a:r>
              <a:endParaRPr lang="en-US" sz="1900" u="none" dirty="0">
                <a:solidFill>
                  <a:srgbClr val="FFCC66"/>
                </a:solidFill>
              </a:endParaRPr>
            </a:p>
          </p:txBody>
        </p:sp>
      </p:grpSp>
      <p:sp>
        <p:nvSpPr>
          <p:cNvPr id="441348" name="Text Box 4"/>
          <p:cNvSpPr txBox="1">
            <a:spLocks noChangeArrowheads="1"/>
          </p:cNvSpPr>
          <p:nvPr/>
        </p:nvSpPr>
        <p:spPr bwMode="auto">
          <a:xfrm>
            <a:off x="140677" y="4191000"/>
            <a:ext cx="4286250" cy="108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895" tIns="43448" rIns="86895" bIns="43448">
            <a:prstTxWarp prst="textNoShape">
              <a:avLst/>
            </a:prstTxWarp>
            <a:spAutoFit/>
          </a:bodyPr>
          <a:lstStyle/>
          <a:p>
            <a:pPr defTabSz="868363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300" u="none" dirty="0">
                <a:solidFill>
                  <a:schemeClr val="bg1"/>
                </a:solidFill>
              </a:rPr>
              <a:t>Crucial: varying X-ray bolometric</a:t>
            </a:r>
          </a:p>
          <a:p>
            <a:pPr defTabSz="868363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2300" u="none" dirty="0">
                <a:solidFill>
                  <a:schemeClr val="bg1"/>
                </a:solidFill>
              </a:rPr>
              <a:t>correction with luminosity </a:t>
            </a:r>
            <a:r>
              <a:rPr lang="en-US" sz="1900" u="none" dirty="0">
                <a:solidFill>
                  <a:srgbClr val="FFCC66"/>
                </a:solidFill>
              </a:rPr>
              <a:t>(Marconi et al 2004)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33046" y="5228261"/>
            <a:ext cx="6546537" cy="1096339"/>
            <a:chOff x="753" y="3594"/>
            <a:chExt cx="4178" cy="531"/>
          </a:xfrm>
        </p:grpSpPr>
        <p:pic>
          <p:nvPicPr>
            <p:cNvPr id="441363" name="Picture 1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53" y="3594"/>
              <a:ext cx="2486" cy="341"/>
            </a:xfrm>
            <a:prstGeom prst="rect">
              <a:avLst/>
            </a:prstGeom>
            <a:noFill/>
          </p:spPr>
        </p:pic>
        <p:sp>
          <p:nvSpPr>
            <p:cNvPr id="441364" name="Line 20"/>
            <p:cNvSpPr>
              <a:spLocks noChangeShapeType="1"/>
            </p:cNvSpPr>
            <p:nvPr/>
          </p:nvSpPr>
          <p:spPr bwMode="auto">
            <a:xfrm>
              <a:off x="1639" y="3876"/>
              <a:ext cx="89" cy="108"/>
            </a:xfrm>
            <a:prstGeom prst="line">
              <a:avLst/>
            </a:prstGeom>
            <a:noFill/>
            <a:ln w="1836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65" name="Text Box 21"/>
            <p:cNvSpPr txBox="1">
              <a:spLocks noChangeArrowheads="1"/>
            </p:cNvSpPr>
            <p:nvPr/>
          </p:nvSpPr>
          <p:spPr bwMode="auto">
            <a:xfrm>
              <a:off x="1497" y="3983"/>
              <a:ext cx="953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68363">
                <a:tabLst>
                  <a:tab pos="687388" algn="l"/>
                  <a:tab pos="1376363" algn="l"/>
                </a:tabLst>
              </a:pPr>
              <a:r>
                <a:rPr lang="en-GB" sz="1900" i="1" u="none">
                  <a:solidFill>
                    <a:srgbClr val="FF0000"/>
                  </a:solidFill>
                  <a:latin typeface="Times New Roman" charset="0"/>
                </a:rPr>
                <a:t>Accretion rate </a:t>
              </a:r>
            </a:p>
          </p:txBody>
        </p:sp>
        <p:sp>
          <p:nvSpPr>
            <p:cNvPr id="441366" name="Text Box 22"/>
            <p:cNvSpPr txBox="1">
              <a:spLocks noChangeArrowheads="1"/>
            </p:cNvSpPr>
            <p:nvPr/>
          </p:nvSpPr>
          <p:spPr bwMode="auto">
            <a:xfrm>
              <a:off x="2802" y="3982"/>
              <a:ext cx="1023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68363">
                <a:tabLst>
                  <a:tab pos="687388" algn="l"/>
                  <a:tab pos="1376363" algn="l"/>
                  <a:tab pos="2063750" algn="l"/>
                </a:tabLst>
              </a:pPr>
              <a:r>
                <a:rPr lang="en-GB" sz="1900" i="1" u="none">
                  <a:solidFill>
                    <a:srgbClr val="00FF00"/>
                  </a:solidFill>
                  <a:latin typeface="Times New Roman" charset="0"/>
                </a:rPr>
                <a:t>BH growth rate</a:t>
              </a:r>
            </a:p>
          </p:txBody>
        </p:sp>
        <p:sp>
          <p:nvSpPr>
            <p:cNvPr id="441367" name="Line 23"/>
            <p:cNvSpPr>
              <a:spLocks noChangeShapeType="1"/>
            </p:cNvSpPr>
            <p:nvPr/>
          </p:nvSpPr>
          <p:spPr bwMode="auto">
            <a:xfrm>
              <a:off x="2387" y="3890"/>
              <a:ext cx="378" cy="139"/>
            </a:xfrm>
            <a:prstGeom prst="line">
              <a:avLst/>
            </a:prstGeom>
            <a:noFill/>
            <a:ln w="1836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68" name="Text Box 24"/>
            <p:cNvSpPr txBox="1">
              <a:spLocks noChangeArrowheads="1"/>
            </p:cNvSpPr>
            <p:nvPr/>
          </p:nvSpPr>
          <p:spPr bwMode="auto">
            <a:xfrm>
              <a:off x="3648" y="3792"/>
              <a:ext cx="1283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68363">
                <a:tabLst>
                  <a:tab pos="687388" algn="l"/>
                  <a:tab pos="1376363" algn="l"/>
                  <a:tab pos="2063750" algn="l"/>
                </a:tabLst>
              </a:pPr>
              <a:r>
                <a:rPr lang="en-GB" sz="1900" i="1" u="none">
                  <a:solidFill>
                    <a:srgbClr val="00FFFF"/>
                  </a:solidFill>
                  <a:latin typeface="Times New Roman" charset="0"/>
                </a:rPr>
                <a:t>Radiative efficiency </a:t>
              </a:r>
            </a:p>
          </p:txBody>
        </p:sp>
        <p:sp>
          <p:nvSpPr>
            <p:cNvPr id="441369" name="Line 25"/>
            <p:cNvSpPr>
              <a:spLocks noChangeShapeType="1"/>
            </p:cNvSpPr>
            <p:nvPr/>
          </p:nvSpPr>
          <p:spPr bwMode="auto">
            <a:xfrm>
              <a:off x="3168" y="3792"/>
              <a:ext cx="432" cy="48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1"/>
          </a:xfrm>
        </p:spPr>
        <p:txBody>
          <a:bodyPr>
            <a:noAutofit/>
          </a:bodyPr>
          <a:lstStyle/>
          <a:p>
            <a:r>
              <a:rPr lang="en-US" sz="3600" u="sng" dirty="0" smtClean="0">
                <a:latin typeface="Georgia"/>
                <a:cs typeface="Georgia"/>
              </a:rPr>
              <a:t>Observed bolometric corrections</a:t>
            </a:r>
            <a:endParaRPr lang="en-US" sz="3600" u="sng" dirty="0">
              <a:latin typeface="Georgia"/>
              <a:cs typeface="Georgia"/>
            </a:endParaRPr>
          </a:p>
        </p:txBody>
      </p:sp>
      <p:pic>
        <p:nvPicPr>
          <p:cNvPr id="5" name="Picture 4" descr="bolomertric_luss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003" y="762001"/>
            <a:ext cx="6287397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800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X-ray selected AGN in COSMOS survey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6019800"/>
            <a:ext cx="1742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Lusso</a:t>
            </a:r>
            <a:r>
              <a:rPr lang="en-US" dirty="0" smtClean="0"/>
              <a:t> et al.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82" name="Picture 2" descr="Lum_func_bol_ban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5910263" cy="6402387"/>
          </a:xfrm>
          <a:prstGeom prst="rect">
            <a:avLst/>
          </a:prstGeom>
          <a:noFill/>
        </p:spPr>
      </p:pic>
      <p:sp>
        <p:nvSpPr>
          <p:cNvPr id="378883" name="Rectangle 3"/>
          <p:cNvSpPr>
            <a:spLocks noChangeArrowheads="1"/>
          </p:cNvSpPr>
          <p:nvPr/>
        </p:nvSpPr>
        <p:spPr bwMode="auto">
          <a:xfrm>
            <a:off x="76200" y="76200"/>
            <a:ext cx="89820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434975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  <a:tab pos="5503863" algn="l"/>
                <a:tab pos="6191250" algn="l"/>
                <a:tab pos="6878638" algn="l"/>
                <a:tab pos="7567613" algn="l"/>
                <a:tab pos="8255000" algn="l"/>
              </a:tabLst>
            </a:pPr>
            <a:r>
              <a:rPr lang="en-GB" sz="3400" u="sng" dirty="0">
                <a:solidFill>
                  <a:srgbClr val="0905C9"/>
                </a:solidFill>
                <a:latin typeface="Georgia"/>
                <a:cs typeface="Georgia"/>
              </a:rPr>
              <a:t>Panchromatic Luminosity Functions</a:t>
            </a:r>
            <a:endParaRPr lang="en-GB" sz="3600" dirty="0">
              <a:solidFill>
                <a:srgbClr val="FFFF99"/>
              </a:solidFill>
              <a:latin typeface="Georgia"/>
              <a:cs typeface="Georgia"/>
            </a:endParaRPr>
          </a:p>
        </p:txBody>
      </p:sp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6172200" y="5867400"/>
            <a:ext cx="287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>
                <a:solidFill>
                  <a:srgbClr val="7B37E5"/>
                </a:solidFill>
              </a:rPr>
              <a:t>See Hopkins et al. (2007); </a:t>
            </a:r>
          </a:p>
          <a:p>
            <a:pPr ea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>
                <a:solidFill>
                  <a:srgbClr val="7B37E5"/>
                </a:solidFill>
              </a:rPr>
              <a:t>Marconi et al. (2004)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179888" y="911225"/>
            <a:ext cx="5116512" cy="4879975"/>
            <a:chOff x="2873" y="574"/>
            <a:chExt cx="3492" cy="3074"/>
          </a:xfrm>
        </p:grpSpPr>
        <p:pic>
          <p:nvPicPr>
            <p:cNvPr id="378886" name="Picture 6" descr="missed_fractio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86" y="574"/>
              <a:ext cx="2354" cy="2354"/>
            </a:xfrm>
            <a:prstGeom prst="rect">
              <a:avLst/>
            </a:prstGeom>
            <a:noFill/>
          </p:spPr>
        </p:pic>
        <p:sp>
          <p:nvSpPr>
            <p:cNvPr id="378887" name="Text Box 7"/>
            <p:cNvSpPr txBox="1">
              <a:spLocks noChangeArrowheads="1"/>
            </p:cNvSpPr>
            <p:nvPr/>
          </p:nvSpPr>
          <p:spPr bwMode="auto">
            <a:xfrm>
              <a:off x="2873" y="3130"/>
              <a:ext cx="349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>
                  <a:solidFill>
                    <a:schemeClr val="tx1"/>
                  </a:solidFill>
                </a:rPr>
                <a:t>Hard X-rays provide by far the most </a:t>
              </a:r>
            </a:p>
            <a:p>
              <a:pPr ea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GB">
                  <a:solidFill>
                    <a:schemeClr val="tx1"/>
                  </a:solidFill>
                </a:rPr>
                <a:t>complete census of AGN activity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3" name="Rectangle 3"/>
          <p:cNvSpPr>
            <a:spLocks noChangeArrowheads="1"/>
          </p:cNvSpPr>
          <p:nvPr/>
        </p:nvSpPr>
        <p:spPr bwMode="auto">
          <a:xfrm>
            <a:off x="76200" y="76200"/>
            <a:ext cx="89820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434975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  <a:tab pos="5503863" algn="l"/>
                <a:tab pos="6191250" algn="l"/>
                <a:tab pos="6878638" algn="l"/>
                <a:tab pos="7567613" algn="l"/>
                <a:tab pos="8255000" algn="l"/>
              </a:tabLst>
            </a:pPr>
            <a:r>
              <a:rPr lang="en-GB" sz="4000" dirty="0" smtClean="0">
                <a:solidFill>
                  <a:srgbClr val="0905C9"/>
                </a:solidFill>
                <a:latin typeface="Garamond"/>
                <a:cs typeface="Garamond"/>
              </a:rPr>
              <a:t>Panchromatic </a:t>
            </a:r>
            <a:r>
              <a:rPr lang="en-GB" sz="4000" dirty="0">
                <a:solidFill>
                  <a:srgbClr val="0905C9"/>
                </a:solidFill>
                <a:latin typeface="Garamond"/>
                <a:cs typeface="Garamond"/>
              </a:rPr>
              <a:t>Luminosity Functions</a:t>
            </a:r>
            <a:endParaRPr lang="en-GB" sz="4000" dirty="0">
              <a:solidFill>
                <a:srgbClr val="FFFF99"/>
              </a:solidFill>
              <a:latin typeface="Garamond"/>
              <a:cs typeface="Garamond"/>
            </a:endParaRPr>
          </a:p>
        </p:txBody>
      </p:sp>
      <p:pic>
        <p:nvPicPr>
          <p:cNvPr id="38912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200" y="838200"/>
            <a:ext cx="7975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29" name="Rectangle 9"/>
          <p:cNvSpPr>
            <a:spLocks noChangeArrowheads="1"/>
          </p:cNvSpPr>
          <p:nvPr/>
        </p:nvSpPr>
        <p:spPr bwMode="auto">
          <a:xfrm>
            <a:off x="6553200" y="6019800"/>
            <a:ext cx="20835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buFont typeface="Times" charset="0"/>
              <a:buNone/>
            </a:pPr>
            <a:r>
              <a:rPr lang="en-US" sz="2000" dirty="0">
                <a:solidFill>
                  <a:srgbClr val="800000"/>
                </a:solidFill>
                <a:latin typeface="Garamond"/>
                <a:cs typeface="Garamond"/>
              </a:rPr>
              <a:t>Hopkins et al. (2007)</a:t>
            </a:r>
            <a:endParaRPr lang="en-GB" sz="2000" dirty="0">
              <a:solidFill>
                <a:srgbClr val="800000"/>
              </a:solidFill>
              <a:latin typeface="Garamond"/>
              <a:cs typeface="Garamond"/>
            </a:endParaRPr>
          </a:p>
        </p:txBody>
      </p:sp>
      <p:pic>
        <p:nvPicPr>
          <p:cNvPr id="6" name="Picture 5" descr="mpe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6123476"/>
            <a:ext cx="621751" cy="658324"/>
          </a:xfrm>
          <a:prstGeom prst="rect">
            <a:avLst/>
          </a:prstGeom>
        </p:spPr>
      </p:pic>
      <p:grpSp>
        <p:nvGrpSpPr>
          <p:cNvPr id="2" name="Group 8"/>
          <p:cNvGrpSpPr/>
          <p:nvPr/>
        </p:nvGrpSpPr>
        <p:grpSpPr>
          <a:xfrm>
            <a:off x="697951" y="3352800"/>
            <a:ext cx="2654849" cy="3036332"/>
            <a:chOff x="697951" y="3352800"/>
            <a:chExt cx="2654849" cy="3036332"/>
          </a:xfrm>
        </p:grpSpPr>
        <p:sp>
          <p:nvSpPr>
            <p:cNvPr id="7" name="Rectangle 6"/>
            <p:cNvSpPr/>
            <p:nvPr/>
          </p:nvSpPr>
          <p:spPr>
            <a:xfrm>
              <a:off x="697951" y="3352800"/>
              <a:ext cx="2654849" cy="2667000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43000" y="6019800"/>
              <a:ext cx="18172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“Downsizing”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bo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504" y="2078745"/>
            <a:ext cx="2858993" cy="816855"/>
          </a:xfrm>
          <a:prstGeom prst="rect">
            <a:avLst/>
          </a:prstGeom>
        </p:spPr>
      </p:pic>
      <p:sp>
        <p:nvSpPr>
          <p:cNvPr id="478210" name="Rectangle 2"/>
          <p:cNvSpPr>
            <a:spLocks noChangeArrowheads="1"/>
          </p:cNvSpPr>
          <p:nvPr/>
        </p:nvSpPr>
        <p:spPr bwMode="auto">
          <a:xfrm>
            <a:off x="0" y="0"/>
            <a:ext cx="91440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434975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  <a:tab pos="5503863" algn="l"/>
                <a:tab pos="6191250" algn="l"/>
                <a:tab pos="6878638" algn="l"/>
                <a:tab pos="7567613" algn="l"/>
                <a:tab pos="8255000" algn="l"/>
              </a:tabLst>
            </a:pPr>
            <a:r>
              <a:rPr lang="en-GB" sz="4000" dirty="0" smtClean="0">
                <a:solidFill>
                  <a:schemeClr val="tx2">
                    <a:lumMod val="75000"/>
                  </a:schemeClr>
                </a:solidFill>
                <a:latin typeface="Garamond"/>
                <a:cs typeface="Garamond"/>
              </a:rPr>
              <a:t>AGN as accreting BH: the Soltan argument</a:t>
            </a:r>
            <a:endParaRPr lang="en-GB" sz="4000" dirty="0">
              <a:solidFill>
                <a:schemeClr val="tx2">
                  <a:lumMod val="7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478218" name="Rectangle 10"/>
          <p:cNvSpPr>
            <a:spLocks noChangeArrowheads="1"/>
          </p:cNvSpPr>
          <p:nvPr/>
        </p:nvSpPr>
        <p:spPr bwMode="auto">
          <a:xfrm>
            <a:off x="345831" y="1143000"/>
            <a:ext cx="8446477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819150" lvl="1" indent="-271463" defTabSz="434975" eaLnBrk="1">
              <a:lnSpc>
                <a:spcPct val="93000"/>
              </a:lnSpc>
              <a:spcAft>
                <a:spcPts val="1438"/>
              </a:spcAft>
              <a:buClr>
                <a:schemeClr val="accent1"/>
              </a:buClr>
              <a:buSzPct val="120000"/>
              <a:buFontTx/>
              <a:buChar char="•"/>
            </a:pPr>
            <a:r>
              <a:rPr lang="en-GB" sz="2400" dirty="0">
                <a:latin typeface="Garamond"/>
                <a:ea typeface="ＭＳ Ｐゴシック" charset="-128"/>
                <a:cs typeface="Garamond"/>
              </a:rPr>
              <a:t>Soltan (1982) first proposed that the mass in black holes today is simply related to the AGN population integrated over luminosity and redshift</a:t>
            </a:r>
            <a:endParaRPr lang="en-US" sz="3000" dirty="0">
              <a:latin typeface="Garamond"/>
              <a:ea typeface="ＭＳ Ｐゴシック" charset="-128"/>
              <a:cs typeface="Garamond"/>
            </a:endParaRPr>
          </a:p>
        </p:txBody>
      </p:sp>
      <p:sp>
        <p:nvSpPr>
          <p:cNvPr id="478227" name="Rectangle 19"/>
          <p:cNvSpPr>
            <a:spLocks noChangeArrowheads="1"/>
          </p:cNvSpPr>
          <p:nvPr/>
        </p:nvSpPr>
        <p:spPr bwMode="auto">
          <a:xfrm>
            <a:off x="533400" y="5334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dirty="0" err="1">
                <a:solidFill>
                  <a:schemeClr val="accent3">
                    <a:lumMod val="50000"/>
                  </a:schemeClr>
                </a:solidFill>
                <a:latin typeface="Garamond"/>
                <a:cs typeface="Garamond"/>
              </a:rPr>
              <a:t>Fabian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Garamond"/>
                <a:cs typeface="Garamond"/>
              </a:rPr>
              <a:t> and Iwasawa (1999) 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Garamond"/>
                <a:cs typeface="Garamond"/>
                <a:sym typeface="Symbol" charset="2"/>
              </a:rPr>
              <a:t>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Garamond"/>
                <a:cs typeface="Garamond"/>
              </a:rPr>
              <a:t>~0.1; Elvis, </a:t>
            </a:r>
            <a:r>
              <a:rPr lang="en-GB" sz="2000" dirty="0" err="1">
                <a:solidFill>
                  <a:schemeClr val="accent3">
                    <a:lumMod val="50000"/>
                  </a:schemeClr>
                </a:solidFill>
                <a:latin typeface="Garamond"/>
                <a:cs typeface="Garamond"/>
              </a:rPr>
              <a:t>Risaliti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Garamond"/>
                <a:cs typeface="Garamond"/>
              </a:rPr>
              <a:t> and </a:t>
            </a:r>
            <a:r>
              <a:rPr lang="en-GB" sz="2000" dirty="0" err="1">
                <a:solidFill>
                  <a:schemeClr val="accent3">
                    <a:lumMod val="50000"/>
                  </a:schemeClr>
                </a:solidFill>
                <a:latin typeface="Garamond"/>
                <a:cs typeface="Garamond"/>
              </a:rPr>
              <a:t>Zamorani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Garamond"/>
                <a:cs typeface="Garamond"/>
              </a:rPr>
              <a:t> (2002) </a:t>
            </a:r>
            <a:r>
              <a:rPr lang="en-GB" sz="2000" dirty="0" err="1">
                <a:solidFill>
                  <a:schemeClr val="accent3">
                    <a:lumMod val="50000"/>
                  </a:schemeClr>
                </a:solidFill>
                <a:latin typeface="Garamond"/>
                <a:cs typeface="Garamond"/>
                <a:sym typeface="Symbol" charset="2"/>
              </a:rPr>
              <a:t>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Garamond"/>
                <a:cs typeface="Garamond"/>
              </a:rPr>
              <a:t> &gt;0.15; </a:t>
            </a:r>
          </a:p>
          <a:p>
            <a:pPr algn="ctr"/>
            <a:r>
              <a:rPr lang="en-GB" sz="2000" dirty="0">
                <a:solidFill>
                  <a:srgbClr val="800000"/>
                </a:solidFill>
                <a:latin typeface="Garamond"/>
                <a:cs typeface="Garamond"/>
              </a:rPr>
              <a:t>Yu and Tremaine (2002) </a:t>
            </a:r>
            <a:r>
              <a:rPr lang="en-GB" sz="2000" dirty="0" err="1">
                <a:solidFill>
                  <a:srgbClr val="800000"/>
                </a:solidFill>
                <a:latin typeface="Garamond"/>
                <a:cs typeface="Garamond"/>
                <a:sym typeface="Symbol" charset="2"/>
              </a:rPr>
              <a:t></a:t>
            </a:r>
            <a:r>
              <a:rPr lang="en-GB" sz="2000" dirty="0">
                <a:solidFill>
                  <a:srgbClr val="800000"/>
                </a:solidFill>
                <a:latin typeface="Garamond"/>
                <a:cs typeface="Garamond"/>
              </a:rPr>
              <a:t>&gt;0.1; Marconi et al. (2004) 0.16&gt; </a:t>
            </a:r>
            <a:r>
              <a:rPr lang="en-GB" sz="2000" dirty="0" err="1">
                <a:solidFill>
                  <a:srgbClr val="800000"/>
                </a:solidFill>
                <a:latin typeface="Garamond"/>
                <a:cs typeface="Garamond"/>
                <a:sym typeface="Symbol" charset="2"/>
              </a:rPr>
              <a:t></a:t>
            </a:r>
            <a:r>
              <a:rPr lang="en-GB" sz="2000" dirty="0">
                <a:solidFill>
                  <a:srgbClr val="800000"/>
                </a:solidFill>
                <a:latin typeface="Garamond"/>
                <a:cs typeface="Garamond"/>
              </a:rPr>
              <a:t> &gt;0.04;</a:t>
            </a:r>
          </a:p>
          <a:p>
            <a:pPr algn="ctr"/>
            <a:r>
              <a:rPr lang="en-GB" sz="2000" dirty="0">
                <a:solidFill>
                  <a:srgbClr val="800000"/>
                </a:solidFill>
                <a:latin typeface="Garamond"/>
                <a:cs typeface="Garamond"/>
              </a:rPr>
              <a:t> Merloni, Rudnick, Di Matteo (2004) 0.12&gt; </a:t>
            </a:r>
            <a:r>
              <a:rPr lang="en-GB" sz="2000" dirty="0" err="1">
                <a:solidFill>
                  <a:srgbClr val="800000"/>
                </a:solidFill>
                <a:latin typeface="Garamond"/>
                <a:cs typeface="Garamond"/>
                <a:sym typeface="Symbol" charset="2"/>
              </a:rPr>
              <a:t></a:t>
            </a:r>
            <a:r>
              <a:rPr lang="en-GB" sz="2000" dirty="0">
                <a:solidFill>
                  <a:srgbClr val="800000"/>
                </a:solidFill>
                <a:latin typeface="Garamond"/>
                <a:cs typeface="Garamond"/>
              </a:rPr>
              <a:t> &gt;0.04; Shankar et al. (2007) </a:t>
            </a:r>
            <a:r>
              <a:rPr lang="en-GB" sz="2000" dirty="0" err="1">
                <a:solidFill>
                  <a:srgbClr val="800000"/>
                </a:solidFill>
                <a:latin typeface="Garamond"/>
                <a:cs typeface="Garamond"/>
                <a:sym typeface="Symbol" charset="2"/>
              </a:rPr>
              <a:t></a:t>
            </a:r>
            <a:r>
              <a:rPr lang="en-GB" sz="2000" dirty="0">
                <a:solidFill>
                  <a:srgbClr val="800000"/>
                </a:solidFill>
                <a:latin typeface="Garamond"/>
                <a:cs typeface="Garamond"/>
              </a:rPr>
              <a:t> ~0.07</a:t>
            </a:r>
          </a:p>
        </p:txBody>
      </p:sp>
      <p:pic>
        <p:nvPicPr>
          <p:cNvPr id="13" name="Picture 12" descr="bha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971800"/>
            <a:ext cx="7884660" cy="1084140"/>
          </a:xfrm>
          <a:prstGeom prst="rect">
            <a:avLst/>
          </a:prstGeom>
        </p:spPr>
      </p:pic>
      <p:pic>
        <p:nvPicPr>
          <p:cNvPr id="14" name="Picture 13" descr="rhob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8928" y="4102102"/>
            <a:ext cx="4985272" cy="1213520"/>
          </a:xfrm>
          <a:prstGeom prst="rect">
            <a:avLst/>
          </a:prstGeom>
        </p:spPr>
      </p:pic>
      <p:pic>
        <p:nvPicPr>
          <p:cNvPr id="10" name="Picture 9" descr="mpe_whit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6123476"/>
            <a:ext cx="621751" cy="658324"/>
          </a:xfrm>
          <a:prstGeom prst="rect">
            <a:avLst/>
          </a:prstGeom>
          <a:effectLst>
            <a:softEdge rad="1016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Text Box 2"/>
          <p:cNvSpPr txBox="1">
            <a:spLocks noChangeArrowheads="1"/>
          </p:cNvSpPr>
          <p:nvPr/>
        </p:nvSpPr>
        <p:spPr bwMode="auto">
          <a:xfrm>
            <a:off x="5668108" y="3886201"/>
            <a:ext cx="175487" cy="32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895" tIns="43448" rIns="86895" bIns="43448">
            <a:prstTxWarp prst="textNoShape">
              <a:avLst/>
            </a:prstTxWarp>
            <a:spAutoFit/>
          </a:bodyPr>
          <a:lstStyle/>
          <a:p>
            <a:pPr defTabSz="868363" eaLnBrk="0">
              <a:lnSpc>
                <a:spcPct val="100000"/>
              </a:lnSpc>
              <a:buClrTx/>
              <a:buSzTx/>
              <a:buFontTx/>
              <a:buNone/>
            </a:pPr>
            <a:endParaRPr lang="en-US" sz="2300" u="none" baseline="300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0" y="0"/>
            <a:ext cx="9144000" cy="120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434975"/>
            <a:r>
              <a:rPr lang="en-US" sz="3600" u="sng" dirty="0">
                <a:latin typeface="Georgia"/>
                <a:cs typeface="Georgia"/>
              </a:rPr>
              <a:t>Convergence in local mass density estimates</a:t>
            </a:r>
            <a:endParaRPr lang="en-US" sz="3600" u="sng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  <p:pic>
        <p:nvPicPr>
          <p:cNvPr id="360452" name="Picture 4" descr="graham_compli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8862646" cy="4710113"/>
          </a:xfrm>
          <a:prstGeom prst="rect">
            <a:avLst/>
          </a:prstGeom>
          <a:noFill/>
        </p:spPr>
      </p:pic>
      <p:sp>
        <p:nvSpPr>
          <p:cNvPr id="360453" name="Rectangle 5"/>
          <p:cNvSpPr>
            <a:spLocks noChangeArrowheads="1"/>
          </p:cNvSpPr>
          <p:nvPr/>
        </p:nvSpPr>
        <p:spPr bwMode="auto">
          <a:xfrm>
            <a:off x="6752492" y="2819400"/>
            <a:ext cx="1547446" cy="3048000"/>
          </a:xfrm>
          <a:prstGeom prst="rect">
            <a:avLst/>
          </a:prstGeom>
          <a:solidFill>
            <a:srgbClr val="FF0000">
              <a:alpha val="19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454" name="Rectangle 6"/>
          <p:cNvSpPr>
            <a:spLocks noChangeArrowheads="1"/>
          </p:cNvSpPr>
          <p:nvPr/>
        </p:nvSpPr>
        <p:spPr bwMode="auto">
          <a:xfrm>
            <a:off x="5486400" y="6324600"/>
            <a:ext cx="2749584" cy="38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895" tIns="43448" rIns="86895" bIns="43448">
            <a:prstTxWarp prst="textNoShape">
              <a:avLst/>
            </a:prstTxWarp>
            <a:spAutoFit/>
          </a:bodyPr>
          <a:lstStyle/>
          <a:p>
            <a:pPr defTabSz="868363"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900" u="none" dirty="0">
                <a:solidFill>
                  <a:schemeClr val="accent2">
                    <a:lumMod val="75000"/>
                  </a:schemeClr>
                </a:solidFill>
              </a:rPr>
              <a:t>Graham and Driver (2007)</a:t>
            </a:r>
          </a:p>
        </p:txBody>
      </p:sp>
      <p:sp>
        <p:nvSpPr>
          <p:cNvPr id="360455" name="Rectangle 7"/>
          <p:cNvSpPr>
            <a:spLocks noChangeArrowheads="1"/>
          </p:cNvSpPr>
          <p:nvPr/>
        </p:nvSpPr>
        <p:spPr bwMode="auto">
          <a:xfrm>
            <a:off x="8299939" y="3200400"/>
            <a:ext cx="2872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u="none">
                <a:solidFill>
                  <a:srgbClr val="FF35E6"/>
                </a:solidFill>
                <a:sym typeface="Zapf Dingbats" charset="2"/>
              </a:rPr>
              <a:t></a:t>
            </a:r>
            <a:endParaRPr lang="en-US" sz="1800" u="none">
              <a:solidFill>
                <a:srgbClr val="FF35E6"/>
              </a:solidFill>
            </a:endParaRPr>
          </a:p>
        </p:txBody>
      </p:sp>
      <p:sp>
        <p:nvSpPr>
          <p:cNvPr id="360456" name="Rectangle 8"/>
          <p:cNvSpPr>
            <a:spLocks noChangeArrowheads="1"/>
          </p:cNvSpPr>
          <p:nvPr/>
        </p:nvSpPr>
        <p:spPr bwMode="auto">
          <a:xfrm>
            <a:off x="8299939" y="3657600"/>
            <a:ext cx="2872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u="none">
                <a:solidFill>
                  <a:srgbClr val="FF35E6"/>
                </a:solidFill>
                <a:sym typeface="Zapf Dingbats" charset="2"/>
              </a:rPr>
              <a:t></a:t>
            </a:r>
            <a:endParaRPr lang="en-US" sz="1800" u="none">
              <a:solidFill>
                <a:srgbClr val="FF35E6"/>
              </a:solidFill>
            </a:endParaRPr>
          </a:p>
        </p:txBody>
      </p:sp>
      <p:sp>
        <p:nvSpPr>
          <p:cNvPr id="360457" name="Rectangle 9"/>
          <p:cNvSpPr>
            <a:spLocks noChangeArrowheads="1"/>
          </p:cNvSpPr>
          <p:nvPr/>
        </p:nvSpPr>
        <p:spPr bwMode="auto">
          <a:xfrm>
            <a:off x="8299939" y="3886200"/>
            <a:ext cx="2872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u="none">
                <a:solidFill>
                  <a:srgbClr val="FF35E6"/>
                </a:solidFill>
                <a:sym typeface="Zapf Dingbats" charset="2"/>
              </a:rPr>
              <a:t></a:t>
            </a:r>
            <a:endParaRPr lang="en-US" sz="1800" u="none">
              <a:solidFill>
                <a:srgbClr val="FF35E6"/>
              </a:solidFill>
            </a:endParaRPr>
          </a:p>
        </p:txBody>
      </p:sp>
      <p:sp>
        <p:nvSpPr>
          <p:cNvPr id="360458" name="Rectangle 10"/>
          <p:cNvSpPr>
            <a:spLocks noChangeArrowheads="1"/>
          </p:cNvSpPr>
          <p:nvPr/>
        </p:nvSpPr>
        <p:spPr bwMode="auto">
          <a:xfrm>
            <a:off x="8299939" y="4114800"/>
            <a:ext cx="2872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u="none">
                <a:solidFill>
                  <a:srgbClr val="FF35E6"/>
                </a:solidFill>
                <a:sym typeface="Zapf Dingbats" charset="2"/>
              </a:rPr>
              <a:t></a:t>
            </a:r>
            <a:endParaRPr lang="en-US" sz="1800" u="none">
              <a:solidFill>
                <a:srgbClr val="FF35E6"/>
              </a:solidFill>
            </a:endParaRPr>
          </a:p>
        </p:txBody>
      </p:sp>
      <p:sp>
        <p:nvSpPr>
          <p:cNvPr id="360459" name="Rectangle 11"/>
          <p:cNvSpPr>
            <a:spLocks noChangeArrowheads="1"/>
          </p:cNvSpPr>
          <p:nvPr/>
        </p:nvSpPr>
        <p:spPr bwMode="auto">
          <a:xfrm>
            <a:off x="8299939" y="4343400"/>
            <a:ext cx="2872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u="none">
                <a:solidFill>
                  <a:srgbClr val="FF35E6"/>
                </a:solidFill>
                <a:sym typeface="Zapf Dingbats" charset="2"/>
              </a:rPr>
              <a:t></a:t>
            </a:r>
            <a:endParaRPr lang="en-US" sz="1800" u="none">
              <a:solidFill>
                <a:srgbClr val="FF35E6"/>
              </a:solidFill>
            </a:endParaRPr>
          </a:p>
        </p:txBody>
      </p:sp>
      <p:sp>
        <p:nvSpPr>
          <p:cNvPr id="360460" name="Rectangle 12"/>
          <p:cNvSpPr>
            <a:spLocks noChangeArrowheads="1"/>
          </p:cNvSpPr>
          <p:nvPr/>
        </p:nvSpPr>
        <p:spPr bwMode="auto">
          <a:xfrm>
            <a:off x="8299939" y="4953000"/>
            <a:ext cx="2872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u="none">
                <a:solidFill>
                  <a:srgbClr val="FF35E6"/>
                </a:solidFill>
                <a:sym typeface="Zapf Dingbats" charset="2"/>
              </a:rPr>
              <a:t></a:t>
            </a:r>
            <a:endParaRPr lang="en-US" sz="1800" u="none">
              <a:solidFill>
                <a:srgbClr val="FF35E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2,1|18,6|14,3|21,3|18,4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2,1|18,6|14,3|21,3|18,4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2,1|18,6|14,3|21,3|18,4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2,1|18,6|14,3|21,3|18,4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2,1|18,6|14,3|21,3|18,4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2,1|18,6|14,3|21,3|18,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23049</TotalTime>
  <Words>1800</Words>
  <Application>Microsoft Macintosh PowerPoint</Application>
  <PresentationFormat>On-screen Show (4:3)</PresentationFormat>
  <Paragraphs>249</Paragraphs>
  <Slides>39</Slides>
  <Notes>27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Formation and cosmic evolution of massive black holes</vt:lpstr>
      <vt:lpstr>Syllabus</vt:lpstr>
      <vt:lpstr>Slide 3</vt:lpstr>
      <vt:lpstr>Slide 4</vt:lpstr>
      <vt:lpstr>Observed bolometric corrections</vt:lpstr>
      <vt:lpstr>Slide 6</vt:lpstr>
      <vt:lpstr>Slide 7</vt:lpstr>
      <vt:lpstr>Slide 8</vt:lpstr>
      <vt:lpstr>Slide 9</vt:lpstr>
      <vt:lpstr>Constraints on radiative efficiency rad</vt:lpstr>
      <vt:lpstr>Slide 11</vt:lpstr>
      <vt:lpstr>Slide 12</vt:lpstr>
      <vt:lpstr>Understanding the mass function evolution</vt:lpstr>
      <vt:lpstr>Continuity equation for SMBH growth</vt:lpstr>
      <vt:lpstr>Fractional Mass evolution: Downsizing </vt:lpstr>
      <vt:lpstr>Slide 16</vt:lpstr>
      <vt:lpstr>Slide 17</vt:lpstr>
      <vt:lpstr>Slide 18</vt:lpstr>
      <vt:lpstr>Slide 19</vt:lpstr>
      <vt:lpstr>Slide 20</vt:lpstr>
      <vt:lpstr>Excursus: mergers</vt:lpstr>
      <vt:lpstr>Slide 22</vt:lpstr>
      <vt:lpstr>Excursus: SMBH mergers and spin evolution</vt:lpstr>
      <vt:lpstr>Excursus: final spin and GW recoil</vt:lpstr>
      <vt:lpstr>SMBH spin evolution: accretion vs. mergers</vt:lpstr>
      <vt:lpstr>The first black holes</vt:lpstr>
      <vt:lpstr>The highest redshift QSOs</vt:lpstr>
      <vt:lpstr>The highest redshift QSOs: the time problem</vt:lpstr>
      <vt:lpstr>The highest redshift QSOs: the time problem</vt:lpstr>
      <vt:lpstr>The highest redshift QSOs: efficiency problem</vt:lpstr>
      <vt:lpstr>Keeping the spin low: chaotic accretion</vt:lpstr>
      <vt:lpstr>Spin distributions (z=0)</vt:lpstr>
      <vt:lpstr>Seed black holes formation</vt:lpstr>
      <vt:lpstr>Supercritical Accretion and Quasistars</vt:lpstr>
      <vt:lpstr>Growth and death of a Quasistar</vt:lpstr>
      <vt:lpstr>Predictions: early (seed) BH mass functions</vt:lpstr>
      <vt:lpstr>High-z constraints on BH density</vt:lpstr>
      <vt:lpstr>High-z constraints on BH density</vt:lpstr>
      <vt:lpstr>Useful references (2)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Astrophysical Black Holes</dc:title>
  <dc:creator>Andrea Merloni</dc:creator>
  <cp:lastModifiedBy>Andrea Merloni</cp:lastModifiedBy>
  <cp:revision>111</cp:revision>
  <dcterms:created xsi:type="dcterms:W3CDTF">2013-04-10T07:45:23Z</dcterms:created>
  <dcterms:modified xsi:type="dcterms:W3CDTF">2013-04-10T07:45:41Z</dcterms:modified>
</cp:coreProperties>
</file>