
<file path=[Content_Types].xml><?xml version="1.0" encoding="utf-8"?>
<Types xmlns="http://schemas.openxmlformats.org/package/2006/content-types">
  <Default Extension="png" ContentType="image/png"/>
  <Default Extension="mpg" ContentType="video/mpeg"/>
  <Default Extension="tmp" ContentType="image/png"/>
  <Default Extension="pdf" ContentType="application/pdf"/>
  <Default Extension="jpeg" ContentType="image/jpeg"/>
  <Default Extension="rels" ContentType="application/vnd.openxmlformats-package.relationships+xml"/>
  <Default Extension="xml" ContentType="application/xml"/>
  <Default Extension="asf" ContentType="video/x-ms-asf"/>
  <Default Extension="gif" ContentType="image/gif"/>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theme/theme11.xml" ContentType="application/vnd.openxmlformats-officedocument.theme+xml"/>
  <Override PartName="/ppt/slideLayouts/slideLayout30.xml" ContentType="application/vnd.openxmlformats-officedocument.presentationml.slideLayout+xml"/>
  <Override PartName="/ppt/theme/theme12.xml" ContentType="application/vnd.openxmlformats-officedocument.theme+xml"/>
  <Override PartName="/ppt/slideLayouts/slideLayout31.xml" ContentType="application/vnd.openxmlformats-officedocument.presentationml.slideLayout+xml"/>
  <Override PartName="/ppt/theme/theme13.xml" ContentType="application/vnd.openxmlformats-officedocument.theme+xml"/>
  <Override PartName="/ppt/slideLayouts/slideLayout3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6.jpg" ContentType="image/png"/>
  <Override PartName="/ppt/media/image17.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0" r:id="rId3"/>
    <p:sldMasterId id="2147483684" r:id="rId4"/>
    <p:sldMasterId id="2147483694" r:id="rId5"/>
    <p:sldMasterId id="2147483700" r:id="rId6"/>
    <p:sldMasterId id="2147483702" r:id="rId7"/>
    <p:sldMasterId id="2147483704" r:id="rId8"/>
    <p:sldMasterId id="2147483708" r:id="rId9"/>
    <p:sldMasterId id="2147483710" r:id="rId10"/>
    <p:sldMasterId id="2147483724" r:id="rId11"/>
    <p:sldMasterId id="2147483726" r:id="rId12"/>
    <p:sldMasterId id="2147483728" r:id="rId13"/>
    <p:sldMasterId id="2147483732" r:id="rId14"/>
  </p:sldMasterIdLst>
  <p:notesMasterIdLst>
    <p:notesMasterId r:id="rId123"/>
  </p:notesMasterIdLst>
  <p:handoutMasterIdLst>
    <p:handoutMasterId r:id="rId124"/>
  </p:handoutMasterIdLst>
  <p:sldIdLst>
    <p:sldId id="260" r:id="rId15"/>
    <p:sldId id="834" r:id="rId16"/>
    <p:sldId id="828" r:id="rId17"/>
    <p:sldId id="826" r:id="rId18"/>
    <p:sldId id="827" r:id="rId19"/>
    <p:sldId id="421" r:id="rId20"/>
    <p:sldId id="829" r:id="rId21"/>
    <p:sldId id="640" r:id="rId22"/>
    <p:sldId id="801" r:id="rId23"/>
    <p:sldId id="370" r:id="rId24"/>
    <p:sldId id="758" r:id="rId25"/>
    <p:sldId id="810" r:id="rId26"/>
    <p:sldId id="544" r:id="rId27"/>
    <p:sldId id="562" r:id="rId28"/>
    <p:sldId id="556" r:id="rId29"/>
    <p:sldId id="818" r:id="rId30"/>
    <p:sldId id="853" r:id="rId31"/>
    <p:sldId id="821" r:id="rId32"/>
    <p:sldId id="822" r:id="rId33"/>
    <p:sldId id="823" r:id="rId34"/>
    <p:sldId id="759" r:id="rId35"/>
    <p:sldId id="643" r:id="rId36"/>
    <p:sldId id="492" r:id="rId37"/>
    <p:sldId id="731" r:id="rId38"/>
    <p:sldId id="732" r:id="rId39"/>
    <p:sldId id="733" r:id="rId40"/>
    <p:sldId id="459" r:id="rId41"/>
    <p:sldId id="570" r:id="rId42"/>
    <p:sldId id="641" r:id="rId43"/>
    <p:sldId id="830" r:id="rId44"/>
    <p:sldId id="585" r:id="rId45"/>
    <p:sldId id="583" r:id="rId46"/>
    <p:sldId id="552" r:id="rId47"/>
    <p:sldId id="561" r:id="rId48"/>
    <p:sldId id="568" r:id="rId49"/>
    <p:sldId id="854" r:id="rId50"/>
    <p:sldId id="855" r:id="rId51"/>
    <p:sldId id="769" r:id="rId52"/>
    <p:sldId id="856" r:id="rId53"/>
    <p:sldId id="857" r:id="rId54"/>
    <p:sldId id="858" r:id="rId55"/>
    <p:sldId id="774" r:id="rId56"/>
    <p:sldId id="840" r:id="rId57"/>
    <p:sldId id="777" r:id="rId58"/>
    <p:sldId id="859" r:id="rId59"/>
    <p:sldId id="860" r:id="rId60"/>
    <p:sldId id="861" r:id="rId61"/>
    <p:sldId id="862" r:id="rId62"/>
    <p:sldId id="863" r:id="rId63"/>
    <p:sldId id="864" r:id="rId64"/>
    <p:sldId id="865" r:id="rId65"/>
    <p:sldId id="866" r:id="rId66"/>
    <p:sldId id="867" r:id="rId67"/>
    <p:sldId id="868" r:id="rId68"/>
    <p:sldId id="869" r:id="rId69"/>
    <p:sldId id="870" r:id="rId70"/>
    <p:sldId id="871" r:id="rId71"/>
    <p:sldId id="872" r:id="rId72"/>
    <p:sldId id="873" r:id="rId73"/>
    <p:sldId id="813" r:id="rId74"/>
    <p:sldId id="779" r:id="rId75"/>
    <p:sldId id="842" r:id="rId76"/>
    <p:sldId id="843" r:id="rId77"/>
    <p:sldId id="844" r:id="rId78"/>
    <p:sldId id="875" r:id="rId79"/>
    <p:sldId id="879" r:id="rId80"/>
    <p:sldId id="878" r:id="rId81"/>
    <p:sldId id="877" r:id="rId82"/>
    <p:sldId id="789" r:id="rId83"/>
    <p:sldId id="880" r:id="rId84"/>
    <p:sldId id="876" r:id="rId85"/>
    <p:sldId id="881" r:id="rId86"/>
    <p:sldId id="882" r:id="rId87"/>
    <p:sldId id="851" r:id="rId88"/>
    <p:sldId id="883" r:id="rId89"/>
    <p:sldId id="884" r:id="rId90"/>
    <p:sldId id="797" r:id="rId91"/>
    <p:sldId id="795" r:id="rId92"/>
    <p:sldId id="796" r:id="rId93"/>
    <p:sldId id="885" r:id="rId94"/>
    <p:sldId id="766" r:id="rId95"/>
    <p:sldId id="767" r:id="rId96"/>
    <p:sldId id="850" r:id="rId97"/>
    <p:sldId id="848" r:id="rId98"/>
    <p:sldId id="849" r:id="rId99"/>
    <p:sldId id="824" r:id="rId100"/>
    <p:sldId id="838" r:id="rId101"/>
    <p:sldId id="845" r:id="rId102"/>
    <p:sldId id="846" r:id="rId103"/>
    <p:sldId id="781" r:id="rId104"/>
    <p:sldId id="782" r:id="rId105"/>
    <p:sldId id="790" r:id="rId106"/>
    <p:sldId id="791" r:id="rId107"/>
    <p:sldId id="793" r:id="rId108"/>
    <p:sldId id="798" r:id="rId109"/>
    <p:sldId id="756" r:id="rId110"/>
    <p:sldId id="751" r:id="rId111"/>
    <p:sldId id="697" r:id="rId112"/>
    <p:sldId id="691" r:id="rId113"/>
    <p:sldId id="670" r:id="rId114"/>
    <p:sldId id="671" r:id="rId115"/>
    <p:sldId id="672" r:id="rId116"/>
    <p:sldId id="839" r:id="rId117"/>
    <p:sldId id="702" r:id="rId118"/>
    <p:sldId id="703" r:id="rId119"/>
    <p:sldId id="704" r:id="rId120"/>
    <p:sldId id="705" r:id="rId121"/>
    <p:sldId id="706" r:id="rId122"/>
  </p:sldIdLst>
  <p:sldSz cx="9144000" cy="6858000" type="screen4x3"/>
  <p:notesSz cx="6743700" cy="9880600"/>
  <p:defaultTextStyle>
    <a:defPPr>
      <a:defRPr lang="en-GB"/>
    </a:defPPr>
    <a:lvl1pPr algn="ctr" rtl="0" fontAlgn="base">
      <a:spcBef>
        <a:spcPct val="0"/>
      </a:spcBef>
      <a:spcAft>
        <a:spcPct val="0"/>
      </a:spcAft>
      <a:defRPr sz="2400" kern="1200">
        <a:solidFill>
          <a:schemeClr val="tx1"/>
        </a:solidFill>
        <a:latin typeface="Times New Roman" pitchFamily="18" charset="0"/>
        <a:ea typeface="+mn-ea"/>
        <a:cs typeface="+mn-cs"/>
      </a:defRPr>
    </a:lvl1pPr>
    <a:lvl2pPr marL="457200" algn="ctr" rtl="0" fontAlgn="base">
      <a:spcBef>
        <a:spcPct val="0"/>
      </a:spcBef>
      <a:spcAft>
        <a:spcPct val="0"/>
      </a:spcAft>
      <a:defRPr sz="2400" kern="1200">
        <a:solidFill>
          <a:schemeClr val="tx1"/>
        </a:solidFill>
        <a:latin typeface="Times New Roman" pitchFamily="18" charset="0"/>
        <a:ea typeface="+mn-ea"/>
        <a:cs typeface="+mn-cs"/>
      </a:defRPr>
    </a:lvl2pPr>
    <a:lvl3pPr marL="914400" algn="ctr" rtl="0" fontAlgn="base">
      <a:spcBef>
        <a:spcPct val="0"/>
      </a:spcBef>
      <a:spcAft>
        <a:spcPct val="0"/>
      </a:spcAft>
      <a:defRPr sz="2400" kern="1200">
        <a:solidFill>
          <a:schemeClr val="tx1"/>
        </a:solidFill>
        <a:latin typeface="Times New Roman" pitchFamily="18" charset="0"/>
        <a:ea typeface="+mn-ea"/>
        <a:cs typeface="+mn-cs"/>
      </a:defRPr>
    </a:lvl3pPr>
    <a:lvl4pPr marL="1371600" algn="ctr" rtl="0" fontAlgn="base">
      <a:spcBef>
        <a:spcPct val="0"/>
      </a:spcBef>
      <a:spcAft>
        <a:spcPct val="0"/>
      </a:spcAft>
      <a:defRPr sz="2400" kern="1200">
        <a:solidFill>
          <a:schemeClr val="tx1"/>
        </a:solidFill>
        <a:latin typeface="Times New Roman" pitchFamily="18" charset="0"/>
        <a:ea typeface="+mn-ea"/>
        <a:cs typeface="+mn-cs"/>
      </a:defRPr>
    </a:lvl4pPr>
    <a:lvl5pPr marL="1828800" algn="ctr"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FFFF"/>
    <a:srgbClr val="FFFF99"/>
    <a:srgbClr val="FFFFCC"/>
    <a:srgbClr val="FFCCFF"/>
    <a:srgbClr val="47FFD1"/>
    <a:srgbClr val="FF99CC"/>
    <a:srgbClr val="CC6600"/>
    <a:srgbClr val="9933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6" autoAdjust="0"/>
    <p:restoredTop sz="94602" autoAdjust="0"/>
  </p:normalViewPr>
  <p:slideViewPr>
    <p:cSldViewPr snapToGrid="0" snapToObjects="1">
      <p:cViewPr>
        <p:scale>
          <a:sx n="70" d="100"/>
          <a:sy n="70" d="100"/>
        </p:scale>
        <p:origin x="-72" y="-72"/>
      </p:cViewPr>
      <p:guideLst>
        <p:guide orient="horz" pos="4319"/>
        <p:guide pos="243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100" d="100"/>
        <a:sy n="100" d="100"/>
      </p:scale>
      <p:origin x="0" y="0"/>
    </p:cViewPr>
  </p:notesTextViewPr>
  <p:sorterViewPr>
    <p:cViewPr>
      <p:scale>
        <a:sx n="66" d="100"/>
        <a:sy n="66" d="100"/>
      </p:scale>
      <p:origin x="0" y="0"/>
    </p:cViewPr>
  </p:sorter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handoutMaster" Target="handoutMasters/handout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13" Type="http://schemas.openxmlformats.org/officeDocument/2006/relationships/slide" Target="slides/slide30.xml"/><Relationship Id="rId18" Type="http://schemas.openxmlformats.org/officeDocument/2006/relationships/slide" Target="slides/slide98.xml"/><Relationship Id="rId3" Type="http://schemas.openxmlformats.org/officeDocument/2006/relationships/slide" Target="slides/slide6.xml"/><Relationship Id="rId7" Type="http://schemas.openxmlformats.org/officeDocument/2006/relationships/slide" Target="slides/slide14.xml"/><Relationship Id="rId12" Type="http://schemas.openxmlformats.org/officeDocument/2006/relationships/slide" Target="slides/slide28.xml"/><Relationship Id="rId17" Type="http://schemas.openxmlformats.org/officeDocument/2006/relationships/slide" Target="slides/slide97.xml"/><Relationship Id="rId2" Type="http://schemas.openxmlformats.org/officeDocument/2006/relationships/slide" Target="slides/slide2.xml"/><Relationship Id="rId16" Type="http://schemas.openxmlformats.org/officeDocument/2006/relationships/slide" Target="slides/slide35.xml"/><Relationship Id="rId1" Type="http://schemas.openxmlformats.org/officeDocument/2006/relationships/slide" Target="slides/slide1.xml"/><Relationship Id="rId6" Type="http://schemas.openxmlformats.org/officeDocument/2006/relationships/slide" Target="slides/slide13.xml"/><Relationship Id="rId11" Type="http://schemas.openxmlformats.org/officeDocument/2006/relationships/slide" Target="slides/slide27.xml"/><Relationship Id="rId5" Type="http://schemas.openxmlformats.org/officeDocument/2006/relationships/slide" Target="slides/slide10.xml"/><Relationship Id="rId15" Type="http://schemas.openxmlformats.org/officeDocument/2006/relationships/slide" Target="slides/slide32.xml"/><Relationship Id="rId10" Type="http://schemas.openxmlformats.org/officeDocument/2006/relationships/slide" Target="slides/slide22.xml"/><Relationship Id="rId4" Type="http://schemas.openxmlformats.org/officeDocument/2006/relationships/slide" Target="slides/slide9.xml"/><Relationship Id="rId9" Type="http://schemas.openxmlformats.org/officeDocument/2006/relationships/slide" Target="slides/slide21.xml"/><Relationship Id="rId14"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22588"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GB"/>
          </a:p>
        </p:txBody>
      </p:sp>
      <p:sp>
        <p:nvSpPr>
          <p:cNvPr id="16387" name="Rectangle 3"/>
          <p:cNvSpPr>
            <a:spLocks noGrp="1" noChangeArrowheads="1"/>
          </p:cNvSpPr>
          <p:nvPr>
            <p:ph type="dt" sz="quarter" idx="1"/>
          </p:nvPr>
        </p:nvSpPr>
        <p:spPr bwMode="auto">
          <a:xfrm>
            <a:off x="3821113" y="0"/>
            <a:ext cx="29225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p>
        </p:txBody>
      </p:sp>
      <p:sp>
        <p:nvSpPr>
          <p:cNvPr id="16388" name="Rectangle 4"/>
          <p:cNvSpPr>
            <a:spLocks noGrp="1" noChangeArrowheads="1"/>
          </p:cNvSpPr>
          <p:nvPr>
            <p:ph type="ftr" sz="quarter" idx="2"/>
          </p:nvPr>
        </p:nvSpPr>
        <p:spPr bwMode="auto">
          <a:xfrm>
            <a:off x="0" y="9386888"/>
            <a:ext cx="2922588"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GB"/>
          </a:p>
        </p:txBody>
      </p:sp>
      <p:sp>
        <p:nvSpPr>
          <p:cNvPr id="16389" name="Rectangle 5"/>
          <p:cNvSpPr>
            <a:spLocks noGrp="1" noChangeArrowheads="1"/>
          </p:cNvSpPr>
          <p:nvPr>
            <p:ph type="sldNum" sz="quarter" idx="3"/>
          </p:nvPr>
        </p:nvSpPr>
        <p:spPr bwMode="auto">
          <a:xfrm>
            <a:off x="3821113" y="9386888"/>
            <a:ext cx="2922587"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C1AC6FB-A0E0-4D26-832C-103DCDCA5E0B}" type="slidenum">
              <a:rPr lang="en-GB"/>
              <a:pPr>
                <a:defRPr/>
              </a:pPr>
              <a:t>‹#›</a:t>
            </a:fld>
            <a:endParaRPr lang="en-GB"/>
          </a:p>
        </p:txBody>
      </p:sp>
    </p:spTree>
    <p:extLst>
      <p:ext uri="{BB962C8B-B14F-4D97-AF65-F5344CB8AC3E}">
        <p14:creationId xmlns:p14="http://schemas.microsoft.com/office/powerpoint/2010/main" val="1218197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39" name="Rectangle 3"/>
          <p:cNvSpPr>
            <a:spLocks noGrp="1" noChangeArrowheads="1"/>
          </p:cNvSpPr>
          <p:nvPr>
            <p:ph type="dt" idx="1"/>
          </p:nvPr>
        </p:nvSpPr>
        <p:spPr bwMode="auto">
          <a:xfrm>
            <a:off x="381000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Verdana" pitchFamily="34" charset="0"/>
              </a:defRPr>
            </a:lvl1pPr>
          </a:lstStyle>
          <a:p>
            <a:pPr>
              <a:defRPr/>
            </a:pPr>
            <a:endParaRPr lang="en-GB"/>
          </a:p>
        </p:txBody>
      </p:sp>
      <p:sp>
        <p:nvSpPr>
          <p:cNvPr id="63492" name="Rectangle 4"/>
          <p:cNvSpPr>
            <a:spLocks noGrp="1" noRot="1" noChangeAspect="1" noChangeArrowheads="1" noTextEdit="1"/>
          </p:cNvSpPr>
          <p:nvPr>
            <p:ph type="sldImg" idx="2"/>
          </p:nvPr>
        </p:nvSpPr>
        <p:spPr bwMode="auto">
          <a:xfrm>
            <a:off x="952500" y="762000"/>
            <a:ext cx="4876800" cy="36576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5"/>
          <p:cNvSpPr>
            <a:spLocks noGrp="1" noChangeArrowheads="1"/>
          </p:cNvSpPr>
          <p:nvPr>
            <p:ph type="body" sz="quarter" idx="3"/>
          </p:nvPr>
        </p:nvSpPr>
        <p:spPr bwMode="auto">
          <a:xfrm>
            <a:off x="914400" y="4724400"/>
            <a:ext cx="4953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5542" name="Rectangle 6"/>
          <p:cNvSpPr>
            <a:spLocks noGrp="1" noChangeArrowheads="1"/>
          </p:cNvSpPr>
          <p:nvPr>
            <p:ph type="ftr" sz="quarter" idx="4"/>
          </p:nvPr>
        </p:nvSpPr>
        <p:spPr bwMode="auto">
          <a:xfrm>
            <a:off x="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atin typeface="Verdana" pitchFamily="34" charset="0"/>
              </a:defRPr>
            </a:lvl1pPr>
          </a:lstStyle>
          <a:p>
            <a:pPr>
              <a:defRPr/>
            </a:pPr>
            <a:endParaRPr lang="en-GB"/>
          </a:p>
        </p:txBody>
      </p:sp>
      <p:sp>
        <p:nvSpPr>
          <p:cNvPr id="65543" name="Rectangle 7"/>
          <p:cNvSpPr>
            <a:spLocks noGrp="1" noChangeArrowheads="1"/>
          </p:cNvSpPr>
          <p:nvPr>
            <p:ph type="sldNum" sz="quarter" idx="5"/>
          </p:nvPr>
        </p:nvSpPr>
        <p:spPr bwMode="auto">
          <a:xfrm>
            <a:off x="3810000" y="9372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Verdana" pitchFamily="34" charset="0"/>
              </a:defRPr>
            </a:lvl1pPr>
          </a:lstStyle>
          <a:p>
            <a:pPr>
              <a:defRPr/>
            </a:pPr>
            <a:fld id="{FD32242C-2346-4980-A442-2245B2C4D79D}" type="slidenum">
              <a:rPr lang="en-GB"/>
              <a:pPr>
                <a:defRPr/>
              </a:pPr>
              <a:t>‹#›</a:t>
            </a:fld>
            <a:endParaRPr lang="en-GB"/>
          </a:p>
        </p:txBody>
      </p:sp>
    </p:spTree>
    <p:extLst>
      <p:ext uri="{BB962C8B-B14F-4D97-AF65-F5344CB8AC3E}">
        <p14:creationId xmlns:p14="http://schemas.microsoft.com/office/powerpoint/2010/main" val="29446417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a:t>
            </a:fld>
            <a:endParaRPr lang="en-GB"/>
          </a:p>
        </p:txBody>
      </p:sp>
    </p:spTree>
    <p:extLst>
      <p:ext uri="{BB962C8B-B14F-4D97-AF65-F5344CB8AC3E}">
        <p14:creationId xmlns:p14="http://schemas.microsoft.com/office/powerpoint/2010/main" val="3692939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2990DE1C-3AB1-4D8D-9E61-1AFCEC0FC821}" type="slidenum">
              <a:rPr lang="en-GB" sz="1200">
                <a:latin typeface="Verdana" pitchFamily="34" charset="0"/>
              </a:rPr>
              <a:pPr eaLnBrk="1" hangingPunct="1"/>
              <a:t>20</a:t>
            </a:fld>
            <a:endParaRPr lang="en-GB" sz="1200">
              <a:latin typeface="Verdana"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22</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B2A3B2-A4B4-4DE1-A3E4-479FEEBADFFA}" type="slidenum">
              <a:rPr lang="en-GB">
                <a:solidFill>
                  <a:srgbClr val="000000"/>
                </a:solidFill>
              </a:rPr>
              <a:pPr/>
              <a:t>38</a:t>
            </a:fld>
            <a:endParaRPr lang="en-GB">
              <a:solidFill>
                <a:srgbClr val="000000"/>
              </a:solidFill>
            </a:endParaRPr>
          </a:p>
        </p:txBody>
      </p:sp>
      <p:sp>
        <p:nvSpPr>
          <p:cNvPr id="257026" name="Rectangle 2"/>
          <p:cNvSpPr>
            <a:spLocks noGrp="1" noRot="1" noChangeAspect="1" noChangeArrowheads="1" noTextEdit="1"/>
          </p:cNvSpPr>
          <p:nvPr>
            <p:ph type="sldImg"/>
          </p:nvPr>
        </p:nvSpPr>
        <p:spPr bwMode="auto">
          <a:xfrm>
            <a:off x="952500" y="762000"/>
            <a:ext cx="4876800" cy="3657600"/>
          </a:xfrm>
          <a:prstGeom prst="rect">
            <a:avLst/>
          </a:prstGeom>
          <a:solidFill>
            <a:srgbClr val="FFFFFF"/>
          </a:solidFill>
          <a:ln>
            <a:solidFill>
              <a:srgbClr val="000000"/>
            </a:solidFill>
            <a:miter lim="800000"/>
            <a:headEnd/>
            <a:tailEnd/>
          </a:ln>
        </p:spPr>
      </p:sp>
      <p:sp>
        <p:nvSpPr>
          <p:cNvPr id="257027" name="Rectangle 3"/>
          <p:cNvSpPr>
            <a:spLocks noGrp="1" noChangeArrowheads="1"/>
          </p:cNvSpPr>
          <p:nvPr>
            <p:ph type="body" idx="1"/>
          </p:nvPr>
        </p:nvSpPr>
        <p:spPr bwMode="auto">
          <a:xfrm>
            <a:off x="914400" y="4724400"/>
            <a:ext cx="4953000" cy="4419600"/>
          </a:xfrm>
          <a:prstGeom prst="rect">
            <a:avLst/>
          </a:prstGeom>
          <a:solidFill>
            <a:srgbClr val="FFFFFF"/>
          </a:solidFill>
          <a:ln>
            <a:solidFill>
              <a:srgbClr val="000000"/>
            </a:solidFill>
            <a:miter lim="800000"/>
            <a:headEnd/>
            <a:tailEnd/>
          </a:ln>
        </p:spPr>
        <p:txBody>
          <a:bodyPr/>
          <a:lstStyle/>
          <a:p>
            <a:r>
              <a:rPr lang="en-GB"/>
              <a:t>Scaling these models  up to the supermassive black holes in quasars, the only change should be that the disc emission is in the UV rather than X-ray region. The problem is knowing how far to scale them for an individual qso, knowing the BH mass. This has only recently become possible with the discovery of the relationships between the BH mass and the properties of the galaxy as a whole. Big BH live in big galaxies, little BH live in small ones. Also, only recently that enough high s/n data has become available to test these models – xmm-newton database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49F6E-7EB1-4C71-94B7-081B961B28F3}" type="slidenum">
              <a:rPr lang="en-GB">
                <a:solidFill>
                  <a:srgbClr val="000000"/>
                </a:solidFill>
              </a:rPr>
              <a:pPr/>
              <a:t>39</a:t>
            </a:fld>
            <a:endParaRPr lang="en-GB">
              <a:solidFill>
                <a:srgbClr val="000000"/>
              </a:solidFill>
            </a:endParaRPr>
          </a:p>
        </p:txBody>
      </p:sp>
      <p:sp>
        <p:nvSpPr>
          <p:cNvPr id="267266" name="Rectangle 2"/>
          <p:cNvSpPr>
            <a:spLocks noGrp="1" noRot="1" noChangeAspect="1" noChangeArrowheads="1" noTextEdit="1"/>
          </p:cNvSpPr>
          <p:nvPr>
            <p:ph type="sldImg"/>
          </p:nvPr>
        </p:nvSpPr>
        <p:spPr>
          <a:xfrm>
            <a:off x="901700" y="741363"/>
            <a:ext cx="4940300" cy="3705225"/>
          </a:xfrm>
          <a:ln/>
        </p:spPr>
      </p:sp>
      <p:sp>
        <p:nvSpPr>
          <p:cNvPr id="267267" name="Rectangle 3"/>
          <p:cNvSpPr>
            <a:spLocks noGrp="1" noChangeArrowheads="1"/>
          </p:cNvSpPr>
          <p:nvPr>
            <p:ph type="body" idx="1"/>
          </p:nvPr>
        </p:nvSpPr>
        <p:spPr>
          <a:xfrm>
            <a:off x="898525" y="4692651"/>
            <a:ext cx="4946650" cy="4446588"/>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450F2B-3177-49B5-864D-CDC96432BD51}" type="slidenum">
              <a:rPr lang="en-GB">
                <a:solidFill>
                  <a:srgbClr val="000000"/>
                </a:solidFill>
              </a:rPr>
              <a:pPr/>
              <a:t>40</a:t>
            </a:fld>
            <a:endParaRPr lang="en-GB">
              <a:solidFill>
                <a:srgbClr val="000000"/>
              </a:solidFill>
            </a:endParaRPr>
          </a:p>
        </p:txBody>
      </p:sp>
      <p:sp>
        <p:nvSpPr>
          <p:cNvPr id="394242" name="Rectangle 2"/>
          <p:cNvSpPr>
            <a:spLocks noGrp="1" noRot="1" noChangeAspect="1" noChangeArrowheads="1" noTextEdit="1"/>
          </p:cNvSpPr>
          <p:nvPr>
            <p:ph type="sldImg"/>
          </p:nvPr>
        </p:nvSpPr>
        <p:spPr>
          <a:xfrm>
            <a:off x="901700" y="741363"/>
            <a:ext cx="4940300" cy="3705225"/>
          </a:xfrm>
          <a:ln/>
        </p:spPr>
      </p:sp>
      <p:sp>
        <p:nvSpPr>
          <p:cNvPr id="394243" name="Rectangle 3"/>
          <p:cNvSpPr>
            <a:spLocks noGrp="1" noChangeArrowheads="1"/>
          </p:cNvSpPr>
          <p:nvPr>
            <p:ph type="body" idx="1"/>
          </p:nvPr>
        </p:nvSpPr>
        <p:spPr>
          <a:xfrm>
            <a:off x="898525" y="4692651"/>
            <a:ext cx="4946650" cy="4446588"/>
          </a:xfrm>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8FCF8BBA-338E-4811-AB4A-6D520F5AC5C3}" type="slidenum">
              <a:rPr lang="en-GB" sz="1200" smtClean="0">
                <a:solidFill>
                  <a:srgbClr val="000000"/>
                </a:solidFill>
                <a:latin typeface="Verdana" pitchFamily="34" charset="0"/>
              </a:rPr>
              <a:pPr eaLnBrk="1" hangingPunct="1"/>
              <a:t>41</a:t>
            </a:fld>
            <a:endParaRPr lang="en-GB" sz="1200" smtClean="0">
              <a:solidFill>
                <a:srgbClr val="000000"/>
              </a:solidFill>
              <a:latin typeface="Verdana" pitchFamily="34" charset="0"/>
            </a:endParaRPr>
          </a:p>
        </p:txBody>
      </p:sp>
      <p:sp>
        <p:nvSpPr>
          <p:cNvPr id="113667" name="Rectangle 2"/>
          <p:cNvSpPr>
            <a:spLocks noGrp="1" noRot="1" noChangeAspect="1" noChangeArrowheads="1" noTextEdit="1"/>
          </p:cNvSpPr>
          <p:nvPr>
            <p:ph type="sldImg"/>
          </p:nvPr>
        </p:nvSpPr>
        <p:spPr>
          <a:xfrm>
            <a:off x="901700" y="741363"/>
            <a:ext cx="4940300" cy="3705225"/>
          </a:xfrm>
          <a:ln/>
        </p:spPr>
      </p:sp>
      <p:sp>
        <p:nvSpPr>
          <p:cNvPr id="113668" name="Rectangle 3"/>
          <p:cNvSpPr>
            <a:spLocks noGrp="1" noChangeArrowheads="1"/>
          </p:cNvSpPr>
          <p:nvPr>
            <p:ph type="body" idx="1"/>
          </p:nvPr>
        </p:nvSpPr>
        <p:spPr>
          <a:xfrm>
            <a:off x="898575" y="4691979"/>
            <a:ext cx="4946551" cy="4446923"/>
          </a:xfrm>
          <a:noFill/>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24B383F-A5D6-46A0-9894-208FCD4D85C0}" type="slidenum">
              <a:rPr lang="en-GB" sz="1200">
                <a:solidFill>
                  <a:srgbClr val="000000"/>
                </a:solidFill>
                <a:latin typeface="Verdana" pitchFamily="34" charset="0"/>
              </a:rPr>
              <a:pPr eaLnBrk="1" hangingPunct="1"/>
              <a:t>45</a:t>
            </a:fld>
            <a:endParaRPr lang="en-GB" sz="1200">
              <a:solidFill>
                <a:srgbClr val="000000"/>
              </a:solidFill>
              <a:latin typeface="Verdana" pitchFamily="34" charset="0"/>
            </a:endParaRPr>
          </a:p>
        </p:txBody>
      </p:sp>
      <p:sp>
        <p:nvSpPr>
          <p:cNvPr id="67587" name="Rectangle 2"/>
          <p:cNvSpPr>
            <a:spLocks noGrp="1" noRot="1" noChangeAspect="1" noChangeArrowheads="1" noTextEdit="1"/>
          </p:cNvSpPr>
          <p:nvPr>
            <p:ph type="sldImg"/>
          </p:nvPr>
        </p:nvSpPr>
        <p:spPr>
          <a:xfrm>
            <a:off x="901700" y="741363"/>
            <a:ext cx="4940300" cy="3705225"/>
          </a:xfrm>
          <a:ln/>
        </p:spPr>
      </p:sp>
      <p:sp>
        <p:nvSpPr>
          <p:cNvPr id="67588" name="Rectangle 3"/>
          <p:cNvSpPr>
            <a:spLocks noGrp="1" noChangeArrowheads="1"/>
          </p:cNvSpPr>
          <p:nvPr>
            <p:ph type="body" idx="1"/>
          </p:nvPr>
        </p:nvSpPr>
        <p:spPr>
          <a:xfrm>
            <a:off x="898575" y="4691980"/>
            <a:ext cx="4946551" cy="44469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A24B383F-A5D6-46A0-9894-208FCD4D85C0}" type="slidenum">
              <a:rPr lang="en-GB" sz="1200">
                <a:solidFill>
                  <a:srgbClr val="000000"/>
                </a:solidFill>
                <a:latin typeface="Verdana" pitchFamily="34" charset="0"/>
              </a:rPr>
              <a:pPr eaLnBrk="1" hangingPunct="1"/>
              <a:t>46</a:t>
            </a:fld>
            <a:endParaRPr lang="en-GB" sz="1200">
              <a:solidFill>
                <a:srgbClr val="000000"/>
              </a:solidFill>
              <a:latin typeface="Verdana" pitchFamily="34" charset="0"/>
            </a:endParaRPr>
          </a:p>
        </p:txBody>
      </p:sp>
      <p:sp>
        <p:nvSpPr>
          <p:cNvPr id="67587" name="Rectangle 2"/>
          <p:cNvSpPr>
            <a:spLocks noGrp="1" noRot="1" noChangeAspect="1" noChangeArrowheads="1" noTextEdit="1"/>
          </p:cNvSpPr>
          <p:nvPr>
            <p:ph type="sldImg"/>
          </p:nvPr>
        </p:nvSpPr>
        <p:spPr>
          <a:xfrm>
            <a:off x="901700" y="741363"/>
            <a:ext cx="4940300" cy="3705225"/>
          </a:xfrm>
          <a:ln/>
        </p:spPr>
      </p:sp>
      <p:sp>
        <p:nvSpPr>
          <p:cNvPr id="67588" name="Rectangle 3"/>
          <p:cNvSpPr>
            <a:spLocks noGrp="1" noChangeArrowheads="1"/>
          </p:cNvSpPr>
          <p:nvPr>
            <p:ph type="body" idx="1"/>
          </p:nvPr>
        </p:nvSpPr>
        <p:spPr>
          <a:xfrm>
            <a:off x="898575" y="4691980"/>
            <a:ext cx="4946551" cy="44469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fld id="{2DE69A77-432F-4684-B5B8-358FEE62F083}" type="slidenum">
              <a:rPr lang="en-GB" sz="1200" i="0" smtClean="0">
                <a:latin typeface="Verdana" pitchFamily="34" charset="0"/>
              </a:rPr>
              <a:pPr eaLnBrk="1" hangingPunct="1"/>
              <a:t>80</a:t>
            </a:fld>
            <a:endParaRPr lang="en-GB" sz="1200" i="0" smtClean="0">
              <a:latin typeface="Verdana"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3676F-4884-44EB-A71C-D46798C451BE}" type="slidenum">
              <a:rPr lang="en-GB">
                <a:solidFill>
                  <a:srgbClr val="000000"/>
                </a:solidFill>
              </a:rPr>
              <a:pPr/>
              <a:t>81</a:t>
            </a:fld>
            <a:endParaRPr lang="en-GB">
              <a:solidFill>
                <a:srgbClr val="000000"/>
              </a:solidFill>
            </a:endParaRPr>
          </a:p>
        </p:txBody>
      </p:sp>
      <p:sp>
        <p:nvSpPr>
          <p:cNvPr id="285698" name="Rectangle 2"/>
          <p:cNvSpPr>
            <a:spLocks noGrp="1" noRot="1" noChangeAspect="1" noChangeArrowheads="1" noTextEdit="1"/>
          </p:cNvSpPr>
          <p:nvPr>
            <p:ph type="sldImg"/>
          </p:nvPr>
        </p:nvSpPr>
        <p:spPr bwMode="auto">
          <a:xfrm>
            <a:off x="952500" y="762000"/>
            <a:ext cx="4876800" cy="3657600"/>
          </a:xfrm>
          <a:prstGeom prst="rect">
            <a:avLst/>
          </a:prstGeom>
          <a:solidFill>
            <a:srgbClr val="FFFFFF"/>
          </a:solidFill>
          <a:ln>
            <a:solidFill>
              <a:srgbClr val="000000"/>
            </a:solidFill>
            <a:miter lim="800000"/>
            <a:headEnd/>
            <a:tailEnd/>
          </a:ln>
        </p:spPr>
      </p:sp>
      <p:sp>
        <p:nvSpPr>
          <p:cNvPr id="285699" name="Rectangle 3"/>
          <p:cNvSpPr>
            <a:spLocks noGrp="1" noChangeArrowheads="1"/>
          </p:cNvSpPr>
          <p:nvPr>
            <p:ph type="body" idx="1"/>
          </p:nvPr>
        </p:nvSpPr>
        <p:spPr bwMode="auto">
          <a:xfrm>
            <a:off x="914400" y="4724400"/>
            <a:ext cx="4953000" cy="4419600"/>
          </a:xfrm>
          <a:prstGeom prst="rect">
            <a:avLst/>
          </a:prstGeom>
          <a:solidFill>
            <a:srgbClr val="FFFFFF"/>
          </a:solidFill>
          <a:ln>
            <a:solidFill>
              <a:srgbClr val="000000"/>
            </a:solidFill>
            <a:miter lim="800000"/>
            <a:headEnd/>
            <a:tailEnd/>
          </a:ln>
        </p:spPr>
        <p:txBody>
          <a:bodyPr/>
          <a:lstStyle/>
          <a:p>
            <a:r>
              <a:rPr lang="en-GB"/>
              <a:t>Scaling these models  up to the supermassive black holes in quasars, the only change should be that the disc emission is in the UV rather than X-ray region. The problem is knowing how far to scale them for an individual qso, knowing the BH mass. This has only recently become possible with the discovery of the relationships between the BH mass and the properties of the galaxy as a whole. Big BH live in big galaxies, little BH live in small ones. Also, only recently that enough high s/n data has become available to test these models – xmm-newton database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38630-89E0-4BA9-849C-1EF223267FC9}" type="slidenum">
              <a:rPr lang="en-GB"/>
              <a:pPr/>
              <a:t>7</a:t>
            </a:fld>
            <a:endParaRPr lang="en-GB"/>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GB"/>
              <a:t>Accretion discs are the most well known form of the accretion flow. Inner radii rotate faster so there is viscous friction (a magnetic dynamo) which converts gravitational energy to heat. If this thermalises then at large radii there is not much gravitational energy and a lot of area, so producing low temperature, while at small radii there is lots of energy and not much area, so high temperature. There is a minimum radius – the last stable orbit which is a GR prediction – so there is a maximum temperature. At LEdd this is of order 1keV, or 10 million degrees for GBH, or 10eV, a hundred thousand degrees for a supermassive BH.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fld id="{2DE69A77-432F-4684-B5B8-358FEE62F083}" type="slidenum">
              <a:rPr lang="en-GB" sz="1200" i="0" smtClean="0">
                <a:latin typeface="Verdana" pitchFamily="34" charset="0"/>
              </a:rPr>
              <a:pPr eaLnBrk="1" hangingPunct="1"/>
              <a:t>86</a:t>
            </a:fld>
            <a:endParaRPr lang="en-GB" sz="1200" i="0" smtClean="0">
              <a:latin typeface="Verdana"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953675-AA6B-4024-B286-BE57C5A3DC8F}" type="slidenum">
              <a:rPr lang="en-GB"/>
              <a:pPr/>
              <a:t>87</a:t>
            </a:fld>
            <a:endParaRPr lang="en-GB"/>
          </a:p>
        </p:txBody>
      </p:sp>
      <p:sp>
        <p:nvSpPr>
          <p:cNvPr id="178178" name="Rectangle 2"/>
          <p:cNvSpPr>
            <a:spLocks noGrp="1" noRot="1" noChangeAspect="1" noChangeArrowheads="1" noTextEdit="1"/>
          </p:cNvSpPr>
          <p:nvPr>
            <p:ph type="sldImg"/>
          </p:nvPr>
        </p:nvSpPr>
        <p:spPr bwMode="auto">
          <a:xfrm>
            <a:off x="952500" y="762000"/>
            <a:ext cx="4876800" cy="3657600"/>
          </a:xfrm>
          <a:prstGeom prst="rect">
            <a:avLst/>
          </a:prstGeom>
          <a:solidFill>
            <a:srgbClr val="FFFFFF"/>
          </a:solidFill>
          <a:ln>
            <a:solidFill>
              <a:srgbClr val="000000"/>
            </a:solidFill>
            <a:miter lim="800000"/>
            <a:headEnd/>
            <a:tailEnd/>
          </a:ln>
        </p:spPr>
      </p:sp>
      <p:sp>
        <p:nvSpPr>
          <p:cNvPr id="178179" name="Rectangle 3"/>
          <p:cNvSpPr>
            <a:spLocks noGrp="1" noChangeArrowheads="1"/>
          </p:cNvSpPr>
          <p:nvPr>
            <p:ph type="body" idx="1"/>
          </p:nvPr>
        </p:nvSpPr>
        <p:spPr bwMode="auto">
          <a:xfrm>
            <a:off x="914400" y="4724400"/>
            <a:ext cx="4953000" cy="4419600"/>
          </a:xfrm>
          <a:prstGeom prst="rect">
            <a:avLst/>
          </a:prstGeom>
          <a:solidFill>
            <a:srgbClr val="FFFFFF"/>
          </a:solidFill>
          <a:ln>
            <a:solidFill>
              <a:srgbClr val="000000"/>
            </a:solidFill>
            <a:miter lim="800000"/>
            <a:headEnd/>
            <a:tailEnd/>
          </a:ln>
        </p:spPr>
        <p:txBody>
          <a:bodyPr/>
          <a:lstStyle/>
          <a:p>
            <a:r>
              <a:rPr lang="en-GB"/>
              <a:t>Scaling these models  up to the supermassive black holes in quasars, the only change should be that the disc emission is in the UV rather than X-ray region. The problem is knowing how far to scale them for an individual qso, knowing the BH mass. This has only recently become possible with the discovery of the relationships between the BH mass and the properties of the galaxy as a whole. Big BH live in big galaxies, little BH live in small ones. Also, only recently that enough high s/n data has become available to test these models – xmm-newton database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fld id="{3EB59254-F935-4056-8DA6-52607A209E38}" type="slidenum">
              <a:rPr lang="en-GB" sz="1200">
                <a:latin typeface="Verdana" pitchFamily="34" charset="0"/>
              </a:rPr>
              <a:pPr eaLnBrk="1" hangingPunct="1"/>
              <a:t>89</a:t>
            </a:fld>
            <a:endParaRPr lang="en-GB" sz="1200">
              <a:latin typeface="Verdana"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latin typeface="Times New Roman" charset="0"/>
              </a:rPr>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txBox="1">
            <a:spLocks noGrp="1" noChangeArrowheads="1"/>
          </p:cNvSpPr>
          <p:nvPr/>
        </p:nvSpPr>
        <p:spPr bwMode="auto">
          <a:xfrm>
            <a:off x="3821430" y="9386570"/>
            <a:ext cx="29222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84B32193-84F4-46BB-B64A-64145409D9FC}" type="slidenum">
              <a:rPr lang="en-GB" sz="1200">
                <a:latin typeface="Times New Roman" charset="0"/>
              </a:rPr>
              <a:pPr algn="r" eaLnBrk="1" hangingPunct="1"/>
              <a:t>100</a:t>
            </a:fld>
            <a:endParaRPr lang="en-GB" sz="1200">
              <a:latin typeface="Times New Roman" charset="0"/>
            </a:endParaRPr>
          </a:p>
        </p:txBody>
      </p:sp>
      <p:sp>
        <p:nvSpPr>
          <p:cNvPr id="62467"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1027"/>
          <p:cNvSpPr>
            <a:spLocks noGrp="1" noChangeArrowheads="1"/>
          </p:cNvSpPr>
          <p:nvPr>
            <p:ph type="body" idx="1"/>
          </p:nvPr>
        </p:nvSpPr>
        <p:spPr bwMode="auto">
          <a:xfrm>
            <a:off x="899160" y="4693285"/>
            <a:ext cx="4945380" cy="444627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sz="180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21430" y="9386570"/>
            <a:ext cx="29222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E917307D-2C28-4C48-9427-DD471D4BA102}" type="slidenum">
              <a:rPr lang="en-GB" sz="1200">
                <a:latin typeface="Times New Roman" charset="0"/>
              </a:rPr>
              <a:pPr algn="r" eaLnBrk="1" hangingPunct="1"/>
              <a:t>101</a:t>
            </a:fld>
            <a:endParaRPr lang="en-GB" sz="1200">
              <a:latin typeface="Times New Roman" charset="0"/>
            </a:endParaRPr>
          </a:p>
        </p:txBody>
      </p:sp>
      <p:sp>
        <p:nvSpPr>
          <p:cNvPr id="64515"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4516" name="Rectangle 1027"/>
          <p:cNvSpPr>
            <a:spLocks noGrp="1" noChangeArrowheads="1"/>
          </p:cNvSpPr>
          <p:nvPr>
            <p:ph type="body" idx="1"/>
          </p:nvPr>
        </p:nvSpPr>
        <p:spPr bwMode="auto">
          <a:xfrm>
            <a:off x="899160" y="4693285"/>
            <a:ext cx="4945380" cy="444627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sz="18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21430" y="9386570"/>
            <a:ext cx="292227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0E0B3F41-6401-42C6-AF75-33971C14DB6E}" type="slidenum">
              <a:rPr lang="en-GB" sz="1200">
                <a:latin typeface="Times New Roman" charset="0"/>
              </a:rPr>
              <a:pPr algn="r" eaLnBrk="1" hangingPunct="1"/>
              <a:t>102</a:t>
            </a:fld>
            <a:endParaRPr lang="en-GB" sz="1200">
              <a:latin typeface="Times New Roman" charset="0"/>
            </a:endParaRPr>
          </a:p>
        </p:txBody>
      </p:sp>
      <p:sp>
        <p:nvSpPr>
          <p:cNvPr id="66563" name="Rectangle 1026"/>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4" name="Rectangle 1027"/>
          <p:cNvSpPr>
            <a:spLocks noGrp="1" noChangeArrowheads="1"/>
          </p:cNvSpPr>
          <p:nvPr>
            <p:ph type="body" idx="1"/>
          </p:nvPr>
        </p:nvSpPr>
        <p:spPr bwMode="auto">
          <a:xfrm>
            <a:off x="899160" y="4693285"/>
            <a:ext cx="4945380" cy="444627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GB" sz="18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13</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D32242C-2346-4980-A442-2245B2C4D79D}" type="slidenum">
              <a:rPr lang="en-GB" smtClean="0"/>
              <a:pPr>
                <a:defRPr/>
              </a:pPr>
              <a:t>14</a:t>
            </a:fld>
            <a:endParaRPr lang="en-GB"/>
          </a:p>
        </p:txBody>
      </p:sp>
    </p:spTree>
    <p:extLst>
      <p:ext uri="{BB962C8B-B14F-4D97-AF65-F5344CB8AC3E}">
        <p14:creationId xmlns:p14="http://schemas.microsoft.com/office/powerpoint/2010/main" val="1228221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15</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5CAFB024-2376-4C65-97C2-6E9188710348}" type="slidenum">
              <a:rPr lang="en-GB" sz="1200">
                <a:latin typeface="Verdana" pitchFamily="34" charset="0"/>
              </a:rPr>
              <a:pPr eaLnBrk="1" hangingPunct="1"/>
              <a:t>16</a:t>
            </a:fld>
            <a:endParaRPr lang="en-GB" sz="1200">
              <a:latin typeface="Verdana"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Scaling these models  up to the supermassive black holes in quasars, the only change should be that the disc emission is in the UV rather than X-ray region. The problem is knowing how far to scale them for an individual qso, knowing the BH mass. This has only recently become possible with the discovery of the relationships between the BH mass and the properties of the galaxy as a whole. Big BH live in big galaxies, little BH live in small ones. Also, only recently that enough high s/n data has become available to test these models – xmm-newton database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F5335739-DE34-47C4-B000-C35F9A3001F4}" type="slidenum">
              <a:rPr lang="en-GB" sz="1200">
                <a:latin typeface="Verdana" pitchFamily="34" charset="0"/>
              </a:rPr>
              <a:pPr eaLnBrk="1" hangingPunct="1"/>
              <a:t>17</a:t>
            </a:fld>
            <a:endParaRPr lang="en-GB" sz="1200">
              <a:latin typeface="Verdana"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4F2ED344-530C-4DE5-B437-DCC792C13A1E}" type="slidenum">
              <a:rPr lang="en-GB" sz="1200">
                <a:latin typeface="Verdana" pitchFamily="34" charset="0"/>
              </a:rPr>
              <a:pPr eaLnBrk="1" hangingPunct="1"/>
              <a:t>18</a:t>
            </a:fld>
            <a:endParaRPr lang="en-GB" sz="1200">
              <a:latin typeface="Verdana"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fld id="{CCE54989-E2EC-4A18-86DF-D72883623B57}" type="slidenum">
              <a:rPr lang="en-GB" sz="1200">
                <a:latin typeface="Verdana" pitchFamily="34" charset="0"/>
              </a:rPr>
              <a:pPr eaLnBrk="1" hangingPunct="1"/>
              <a:t>19</a:t>
            </a:fld>
            <a:endParaRPr lang="en-GB" sz="1200">
              <a:latin typeface="Verdana"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GB" smtClean="0"/>
              <a:t>The disc models assumed that the emission thermalised. That’s not necessarily true at low L/Ledd where the flow is not very dense. If its not thermalising then its not cooling as efficiently so the flow heats up. This can lead to a hot, optically thin, geometrically thick inner flow replacing the inner disc. The hot electrons in this flow can compton upscatter any low energy photons from a residual outer disc, but there are not many of these, so the spectrum is hard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CA23023-5D48-411C-BC7C-AF2A1E453F30}" type="slidenum">
              <a:rPr lang="en-GB"/>
              <a:pPr>
                <a:defRPr/>
              </a:pPr>
              <a:t>‹#›</a:t>
            </a:fld>
            <a:endParaRPr lang="en-GB"/>
          </a:p>
        </p:txBody>
      </p:sp>
    </p:spTree>
    <p:extLst>
      <p:ext uri="{BB962C8B-B14F-4D97-AF65-F5344CB8AC3E}">
        <p14:creationId xmlns:p14="http://schemas.microsoft.com/office/powerpoint/2010/main" val="54744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718AC9F-991A-4CD2-B205-4385AC769756}" type="slidenum">
              <a:rPr lang="en-GB"/>
              <a:pPr>
                <a:defRPr/>
              </a:pPr>
              <a:t>‹#›</a:t>
            </a:fld>
            <a:endParaRPr lang="en-GB"/>
          </a:p>
        </p:txBody>
      </p:sp>
    </p:spTree>
    <p:extLst>
      <p:ext uri="{BB962C8B-B14F-4D97-AF65-F5344CB8AC3E}">
        <p14:creationId xmlns:p14="http://schemas.microsoft.com/office/powerpoint/2010/main" val="25663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A877ECB-BF9F-4114-BC96-B62622105F86}" type="slidenum">
              <a:rPr lang="en-GB"/>
              <a:pPr>
                <a:defRPr/>
              </a:pPr>
              <a:t>‹#›</a:t>
            </a:fld>
            <a:endParaRPr lang="en-GB"/>
          </a:p>
        </p:txBody>
      </p:sp>
    </p:spTree>
    <p:extLst>
      <p:ext uri="{BB962C8B-B14F-4D97-AF65-F5344CB8AC3E}">
        <p14:creationId xmlns:p14="http://schemas.microsoft.com/office/powerpoint/2010/main" val="179841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1E8160-6AE4-49E2-8D7D-89CAFB85CD0F}" type="slidenum">
              <a:rPr lang="en-GB"/>
              <a:pPr>
                <a:defRPr/>
              </a:pPr>
              <a:t>‹#›</a:t>
            </a:fld>
            <a:endParaRPr lang="en-GB"/>
          </a:p>
        </p:txBody>
      </p:sp>
    </p:spTree>
    <p:extLst>
      <p:ext uri="{BB962C8B-B14F-4D97-AF65-F5344CB8AC3E}">
        <p14:creationId xmlns:p14="http://schemas.microsoft.com/office/powerpoint/2010/main" val="691442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pPr>
                <a:defRPr/>
              </a:pPr>
              <a:t>‹#›</a:t>
            </a:fld>
            <a:endParaRPr lang="en-GB"/>
          </a:p>
        </p:txBody>
      </p:sp>
    </p:spTree>
    <p:extLst>
      <p:ext uri="{BB962C8B-B14F-4D97-AF65-F5344CB8AC3E}">
        <p14:creationId xmlns:p14="http://schemas.microsoft.com/office/powerpoint/2010/main" val="4224865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1E8160-6AE4-49E2-8D7D-89CAFB85CD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91442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1E8160-6AE4-49E2-8D7D-89CAFB85CD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91442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ACB15115-1599-40C7-84AA-900CA339543C}" type="slidenum">
              <a:rPr lang="en-GB"/>
              <a:pPr/>
              <a:t>‹#›</a:t>
            </a:fld>
            <a:endParaRPr lang="en-GB"/>
          </a:p>
        </p:txBody>
      </p:sp>
    </p:spTree>
    <p:extLst>
      <p:ext uri="{BB962C8B-B14F-4D97-AF65-F5344CB8AC3E}">
        <p14:creationId xmlns:p14="http://schemas.microsoft.com/office/powerpoint/2010/main" val="3717081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086475-EB7D-4FA4-AB59-3C78E7ABB124}" type="slidenum">
              <a:rPr lang="en-GB"/>
              <a:pPr>
                <a:defRPr/>
              </a:pPr>
              <a:t>‹#›</a:t>
            </a:fld>
            <a:endParaRPr lang="en-GB"/>
          </a:p>
        </p:txBody>
      </p:sp>
    </p:spTree>
    <p:extLst>
      <p:ext uri="{BB962C8B-B14F-4D97-AF65-F5344CB8AC3E}">
        <p14:creationId xmlns:p14="http://schemas.microsoft.com/office/powerpoint/2010/main" val="3681412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pPr>
                <a:defRPr/>
              </a:pPr>
              <a:t>‹#›</a:t>
            </a:fld>
            <a:endParaRPr lang="en-GB"/>
          </a:p>
        </p:txBody>
      </p:sp>
    </p:spTree>
    <p:extLst>
      <p:ext uri="{BB962C8B-B14F-4D97-AF65-F5344CB8AC3E}">
        <p14:creationId xmlns:p14="http://schemas.microsoft.com/office/powerpoint/2010/main" val="4224865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4872D0B-55AD-4081-9DCD-FAF051296841}" type="slidenum">
              <a:rPr lang="en-GB"/>
              <a:pPr>
                <a:defRPr/>
              </a:pPr>
              <a:t>‹#›</a:t>
            </a:fld>
            <a:endParaRPr lang="en-GB"/>
          </a:p>
        </p:txBody>
      </p:sp>
    </p:spTree>
    <p:extLst>
      <p:ext uri="{BB962C8B-B14F-4D97-AF65-F5344CB8AC3E}">
        <p14:creationId xmlns:p14="http://schemas.microsoft.com/office/powerpoint/2010/main" val="137412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A086475-EB7D-4FA4-AB59-3C78E7ABB124}" type="slidenum">
              <a:rPr lang="en-GB"/>
              <a:pPr>
                <a:defRPr/>
              </a:pPr>
              <a:t>‹#›</a:t>
            </a:fld>
            <a:endParaRPr lang="en-GB"/>
          </a:p>
        </p:txBody>
      </p:sp>
    </p:spTree>
    <p:extLst>
      <p:ext uri="{BB962C8B-B14F-4D97-AF65-F5344CB8AC3E}">
        <p14:creationId xmlns:p14="http://schemas.microsoft.com/office/powerpoint/2010/main" val="3681412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086475-EB7D-4FA4-AB59-3C78E7ABB12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81412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4872D0B-55AD-4081-9DCD-FAF051296841}" type="slidenum">
              <a:rPr lang="en-GB"/>
              <a:pPr>
                <a:defRPr/>
              </a:pPr>
              <a:t>‹#›</a:t>
            </a:fld>
            <a:endParaRPr lang="en-GB"/>
          </a:p>
        </p:txBody>
      </p:sp>
    </p:spTree>
    <p:extLst>
      <p:ext uri="{BB962C8B-B14F-4D97-AF65-F5344CB8AC3E}">
        <p14:creationId xmlns:p14="http://schemas.microsoft.com/office/powerpoint/2010/main" val="80450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4872D0B-55AD-4081-9DCD-FAF051296841}" type="slidenum">
              <a:rPr lang="en-GB"/>
              <a:pPr>
                <a:defRPr/>
              </a:pPr>
              <a:t>‹#›</a:t>
            </a:fld>
            <a:endParaRPr lang="en-GB"/>
          </a:p>
        </p:txBody>
      </p:sp>
    </p:spTree>
    <p:extLst>
      <p:ext uri="{BB962C8B-B14F-4D97-AF65-F5344CB8AC3E}">
        <p14:creationId xmlns:p14="http://schemas.microsoft.com/office/powerpoint/2010/main" val="1040661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8FCAE-B06D-4DFE-B7CA-444CCC300EE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1380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68FCAE-B06D-4DFE-B7CA-444CCC300EE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001380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5D5FB3E-6167-46F8-A5BD-01878C4B9212}" type="slidenum">
              <a:rPr lang="en-GB"/>
              <a:pPr>
                <a:defRPr/>
              </a:pPr>
              <a:t>‹#›</a:t>
            </a:fld>
            <a:endParaRPr lang="en-GB"/>
          </a:p>
        </p:txBody>
      </p:sp>
    </p:spTree>
    <p:extLst>
      <p:ext uri="{BB962C8B-B14F-4D97-AF65-F5344CB8AC3E}">
        <p14:creationId xmlns:p14="http://schemas.microsoft.com/office/powerpoint/2010/main" val="3651018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85F36-D730-4B7F-9A5D-14DA3428265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2486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E68FCAE-B06D-4DFE-B7CA-444CCC300EE0}" type="slidenum">
              <a:rPr lang="en-GB"/>
              <a:pPr>
                <a:defRPr/>
              </a:pPr>
              <a:t>‹#›</a:t>
            </a:fld>
            <a:endParaRPr lang="en-GB"/>
          </a:p>
        </p:txBody>
      </p:sp>
    </p:spTree>
    <p:extLst>
      <p:ext uri="{BB962C8B-B14F-4D97-AF65-F5344CB8AC3E}">
        <p14:creationId xmlns:p14="http://schemas.microsoft.com/office/powerpoint/2010/main" val="200138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7A2EB5F2-CE02-4C03-AA6D-60104C4E7DEA}" type="slidenum">
              <a:rPr lang="en-GB"/>
              <a:pPr>
                <a:defRPr/>
              </a:pPr>
              <a:t>‹#›</a:t>
            </a:fld>
            <a:endParaRPr lang="en-GB"/>
          </a:p>
        </p:txBody>
      </p:sp>
    </p:spTree>
    <p:extLst>
      <p:ext uri="{BB962C8B-B14F-4D97-AF65-F5344CB8AC3E}">
        <p14:creationId xmlns:p14="http://schemas.microsoft.com/office/powerpoint/2010/main" val="413009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545B367-3DA8-417B-9F3E-DFDD65C91E7C}" type="slidenum">
              <a:rPr lang="en-GB"/>
              <a:pPr>
                <a:defRPr/>
              </a:pPr>
              <a:t>‹#›</a:t>
            </a:fld>
            <a:endParaRPr lang="en-GB"/>
          </a:p>
        </p:txBody>
      </p:sp>
    </p:spTree>
    <p:extLst>
      <p:ext uri="{BB962C8B-B14F-4D97-AF65-F5344CB8AC3E}">
        <p14:creationId xmlns:p14="http://schemas.microsoft.com/office/powerpoint/2010/main" val="207118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84872D0B-55AD-4081-9DCD-FAF051296841}" type="slidenum">
              <a:rPr lang="en-GB"/>
              <a:pPr>
                <a:defRPr/>
              </a:pPr>
              <a:t>‹#›</a:t>
            </a:fld>
            <a:endParaRPr lang="en-GB"/>
          </a:p>
        </p:txBody>
      </p:sp>
    </p:spTree>
    <p:extLst>
      <p:ext uri="{BB962C8B-B14F-4D97-AF65-F5344CB8AC3E}">
        <p14:creationId xmlns:p14="http://schemas.microsoft.com/office/powerpoint/2010/main" val="137412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A403078-DDA2-409C-ACCE-059D549B1444}" type="slidenum">
              <a:rPr lang="en-GB"/>
              <a:pPr>
                <a:defRPr/>
              </a:pPr>
              <a:t>‹#›</a:t>
            </a:fld>
            <a:endParaRPr lang="en-GB"/>
          </a:p>
        </p:txBody>
      </p:sp>
    </p:spTree>
    <p:extLst>
      <p:ext uri="{BB962C8B-B14F-4D97-AF65-F5344CB8AC3E}">
        <p14:creationId xmlns:p14="http://schemas.microsoft.com/office/powerpoint/2010/main" val="186108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D68C56-E27B-4E26-91BE-384429F8DBF2}" type="slidenum">
              <a:rPr lang="en-GB"/>
              <a:pPr>
                <a:defRPr/>
              </a:pPr>
              <a:t>‹#›</a:t>
            </a:fld>
            <a:endParaRPr lang="en-GB"/>
          </a:p>
        </p:txBody>
      </p:sp>
    </p:spTree>
    <p:extLst>
      <p:ext uri="{BB962C8B-B14F-4D97-AF65-F5344CB8AC3E}">
        <p14:creationId xmlns:p14="http://schemas.microsoft.com/office/powerpoint/2010/main" val="2684948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0.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81" r:id="rId1"/>
    <p:sldLayoutId id="2147483737" r:id="rId2"/>
    <p:sldLayoutId id="2147483738" r:id="rId3"/>
    <p:sldLayoutId id="2147483739" r:id="rId4"/>
    <p:sldLayoutId id="2147483740" r:id="rId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74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69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01" r:id="rId1"/>
    <p:sldLayoutId id="214748374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EAE40E70-A50C-4B10-976F-D914F6422030}" type="slidenum">
              <a:rPr lang="en-GB">
                <a:solidFill>
                  <a:srgbClr val="000000"/>
                </a:solidFill>
              </a:rPr>
              <a:pPr>
                <a:defRPr/>
              </a:pPr>
              <a:t>‹#›</a:t>
            </a:fld>
            <a:endParaRPr lang="en-GB">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68.pd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0.pd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2.pd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74.pd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76.pd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asf"/><Relationship Id="rId1" Type="http://schemas.openxmlformats.org/officeDocument/2006/relationships/video" Target="NULL" TargetMode="Externa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2.pn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52.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1.png"/><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jp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g"/><Relationship Id="rId1" Type="http://schemas.microsoft.com/office/2007/relationships/media" Target="../media/media3.mp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75.tmp"/><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76.tmp"/><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7.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87.jpeg"/></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8.xml"/><Relationship Id="rId4" Type="http://schemas.openxmlformats.org/officeDocument/2006/relationships/image" Target="../media/image93.png"/></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9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2.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9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video" Target="file:///C:\Documents%20and%20Settings\chris\My%20Documents\talks\gifs\KD0hra3D.mpe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43234"/>
          <a:stretch/>
        </p:blipFill>
        <p:spPr>
          <a:xfrm>
            <a:off x="-10237" y="3289111"/>
            <a:ext cx="9280479" cy="3721290"/>
          </a:xfrm>
          <a:prstGeom prst="rect">
            <a:avLst/>
          </a:prstGeom>
          <a:effectLst>
            <a:softEdge rad="0"/>
          </a:effec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4215"/>
          <a:stretch/>
        </p:blipFill>
        <p:spPr>
          <a:xfrm>
            <a:off x="851" y="-171450"/>
            <a:ext cx="9269391" cy="3517711"/>
          </a:xfrm>
          <a:prstGeom prst="rect">
            <a:avLst/>
          </a:prstGeom>
        </p:spPr>
      </p:pic>
      <p:sp>
        <p:nvSpPr>
          <p:cNvPr id="2050" name="Rectangle 2"/>
          <p:cNvSpPr>
            <a:spLocks noGrp="1" noChangeArrowheads="1"/>
          </p:cNvSpPr>
          <p:nvPr>
            <p:ph type="title"/>
          </p:nvPr>
        </p:nvSpPr>
        <p:spPr>
          <a:xfrm>
            <a:off x="685800" y="150125"/>
            <a:ext cx="8077200" cy="2317750"/>
          </a:xfrm>
        </p:spPr>
        <p:txBody>
          <a:bodyPr/>
          <a:lstStyle/>
          <a:p>
            <a:pPr eaLnBrk="1" hangingPunct="1"/>
            <a:r>
              <a:rPr lang="en-GB" b="1" dirty="0" smtClean="0">
                <a:solidFill>
                  <a:schemeClr val="tx1"/>
                </a:solidFill>
              </a:rPr>
              <a:t>Black Hole Binaries and Active Galactic Nuclei</a:t>
            </a:r>
          </a:p>
        </p:txBody>
      </p:sp>
      <p:sp>
        <p:nvSpPr>
          <p:cNvPr id="2051" name="Rectangle 12"/>
          <p:cNvSpPr>
            <a:spLocks noChangeArrowheads="1"/>
          </p:cNvSpPr>
          <p:nvPr/>
        </p:nvSpPr>
        <p:spPr bwMode="auto">
          <a:xfrm>
            <a:off x="685800" y="2489888"/>
            <a:ext cx="8458200" cy="166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3200" b="1" dirty="0" smtClean="0"/>
              <a:t>Chris Done</a:t>
            </a:r>
          </a:p>
          <a:p>
            <a:r>
              <a:rPr lang="en-GB" sz="3200" b="1" dirty="0" smtClean="0"/>
              <a:t>University of Durham</a:t>
            </a:r>
            <a:endParaRPr lang="en-GB" sz="3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disc:long</a:t>
            </a:r>
            <a:r>
              <a:rPr lang="en-GB" sz="4400" b="1" dirty="0" smtClean="0">
                <a:solidFill>
                  <a:srgbClr val="008000"/>
                </a:solidFill>
              </a:rPr>
              <a:t> timescale</a:t>
            </a:r>
            <a:endParaRPr lang="en-GB" sz="4400" b="1" dirty="0">
              <a:solidFill>
                <a:srgbClr val="008000"/>
              </a:solidFill>
            </a:endParaRPr>
          </a:p>
        </p:txBody>
      </p:sp>
      <p:pic>
        <p:nvPicPr>
          <p:cNvPr id="9219" name="Picture 4" descr="4u1543_6"/>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l="6718" t="36087" r="38593" b="3670"/>
          <a:stretch>
            <a:fillRect/>
          </a:stretch>
        </p:blipFill>
        <p:spPr bwMode="auto">
          <a:xfrm>
            <a:off x="826294" y="1262063"/>
            <a:ext cx="3424238" cy="533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oltemp_1550"/>
          <p:cNvPicPr>
            <a:picLocks noChangeAspect="1" noChangeArrowheads="1"/>
          </p:cNvPicPr>
          <p:nvPr/>
        </p:nvPicPr>
        <p:blipFill>
          <a:blip r:embed="rId3" cstate="print">
            <a:extLst>
              <a:ext uri="{28A0092B-C50C-407E-A947-70E740481C1C}">
                <a14:useLocalDpi xmlns:a14="http://schemas.microsoft.com/office/drawing/2010/main" val="0"/>
              </a:ext>
            </a:extLst>
          </a:blip>
          <a:srcRect l="2382" t="18515" r="59555" b="55545"/>
          <a:stretch>
            <a:fillRect/>
          </a:stretch>
        </p:blipFill>
        <p:spPr bwMode="auto">
          <a:xfrm>
            <a:off x="4833256" y="1262063"/>
            <a:ext cx="4001181" cy="387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Grp="1" noChangeArrowheads="1"/>
          </p:cNvSpPr>
          <p:nvPr>
            <p:ph type="body" sz="half" idx="1"/>
          </p:nvPr>
        </p:nvSpPr>
        <p:spPr>
          <a:xfrm>
            <a:off x="4770437" y="5320620"/>
            <a:ext cx="4064000" cy="1280205"/>
          </a:xfrm>
          <a:noFill/>
        </p:spPr>
        <p:txBody>
          <a:bodyPr/>
          <a:lstStyle/>
          <a:p>
            <a:pPr eaLnBrk="1" hangingPunct="1">
              <a:lnSpc>
                <a:spcPct val="90000"/>
              </a:lnSpc>
            </a:pPr>
            <a:r>
              <a:rPr lang="en-GB" sz="2400" i="1" dirty="0" smtClean="0">
                <a:solidFill>
                  <a:srgbClr val="008000"/>
                </a:solidFill>
              </a:rPr>
              <a:t>L/</a:t>
            </a:r>
            <a:r>
              <a:rPr lang="en-GB" sz="2400" i="1" dirty="0" err="1" smtClean="0">
                <a:solidFill>
                  <a:srgbClr val="008000"/>
                </a:solidFill>
              </a:rPr>
              <a:t>L</a:t>
            </a:r>
            <a:r>
              <a:rPr lang="en-GB" sz="2400" i="1" baseline="-25000" dirty="0" err="1" smtClean="0">
                <a:solidFill>
                  <a:srgbClr val="008000"/>
                </a:solidFill>
              </a:rPr>
              <a:t>Edd</a:t>
            </a:r>
            <a:r>
              <a:rPr lang="en-GB" sz="2400" baseline="-25000" dirty="0" smtClean="0">
                <a:solidFill>
                  <a:srgbClr val="008000"/>
                </a:solidFill>
              </a:rPr>
              <a:t> </a:t>
            </a:r>
            <a:r>
              <a:rPr lang="en-GB" sz="2400" dirty="0" smtClean="0">
                <a:solidFill>
                  <a:srgbClr val="008000"/>
                </a:solidFill>
                <a:sym typeface="Symbol" pitchFamily="18" charset="2"/>
              </a:rPr>
              <a:t>A</a:t>
            </a:r>
            <a:r>
              <a:rPr lang="en-GB" sz="2400" i="1" dirty="0" smtClean="0">
                <a:solidFill>
                  <a:srgbClr val="008000"/>
                </a:solidFill>
                <a:cs typeface="Times New Roman" pitchFamily="18" charset="0"/>
              </a:rPr>
              <a:t>T</a:t>
            </a:r>
            <a:r>
              <a:rPr lang="en-GB" sz="2400" i="1" baseline="30000" dirty="0" smtClean="0">
                <a:solidFill>
                  <a:srgbClr val="008000"/>
                </a:solidFill>
                <a:cs typeface="Times New Roman" pitchFamily="18" charset="0"/>
              </a:rPr>
              <a:t>4</a:t>
            </a:r>
            <a:r>
              <a:rPr lang="en-GB" sz="2400" i="1" baseline="-25000" dirty="0" smtClean="0">
                <a:solidFill>
                  <a:srgbClr val="008000"/>
                </a:solidFill>
                <a:cs typeface="Times New Roman" pitchFamily="18" charset="0"/>
              </a:rPr>
              <a:t>max</a:t>
            </a:r>
            <a:r>
              <a:rPr lang="en-GB" sz="2400" baseline="-25000" dirty="0" smtClean="0">
                <a:solidFill>
                  <a:srgbClr val="008000"/>
                </a:solidFill>
                <a:cs typeface="Times New Roman" pitchFamily="18" charset="0"/>
              </a:rPr>
              <a:t> </a:t>
            </a:r>
            <a:r>
              <a:rPr lang="en-GB" sz="1600" dirty="0" smtClean="0">
                <a:solidFill>
                  <a:srgbClr val="008000"/>
                </a:solidFill>
                <a:cs typeface="Times New Roman" pitchFamily="18" charset="0"/>
              </a:rPr>
              <a:t>(</a:t>
            </a:r>
            <a:r>
              <a:rPr lang="en-GB" sz="1600" dirty="0" err="1" smtClean="0">
                <a:solidFill>
                  <a:srgbClr val="008000"/>
                </a:solidFill>
                <a:cs typeface="Times New Roman" pitchFamily="18" charset="0"/>
              </a:rPr>
              <a:t>Ebisawa</a:t>
            </a:r>
            <a:r>
              <a:rPr lang="en-GB" sz="1600" dirty="0" smtClean="0">
                <a:solidFill>
                  <a:srgbClr val="008000"/>
                </a:solidFill>
                <a:cs typeface="Times New Roman" pitchFamily="18" charset="0"/>
              </a:rPr>
              <a:t> et al 1993; Kubota et al 1999; 2001)</a:t>
            </a:r>
          </a:p>
          <a:p>
            <a:pPr eaLnBrk="1" hangingPunct="1">
              <a:lnSpc>
                <a:spcPct val="90000"/>
              </a:lnSpc>
            </a:pPr>
            <a:r>
              <a:rPr lang="en-GB" sz="2400" dirty="0" smtClean="0">
                <a:solidFill>
                  <a:srgbClr val="008000"/>
                </a:solidFill>
                <a:cs typeface="Times New Roman" pitchFamily="18" charset="0"/>
              </a:rPr>
              <a:t>Constant size scale – last stable orbit!! BH spin</a:t>
            </a:r>
          </a:p>
          <a:p>
            <a:pPr eaLnBrk="1" hangingPunct="1">
              <a:lnSpc>
                <a:spcPct val="90000"/>
              </a:lnSpc>
              <a:buFontTx/>
              <a:buNone/>
            </a:pPr>
            <a:endParaRPr lang="en-GB" sz="2400" dirty="0" smtClean="0">
              <a:solidFill>
                <a:srgbClr val="008000"/>
              </a:solidFill>
              <a:cs typeface="Times New Roman" pitchFamily="18"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a:off x="990600" y="990600"/>
            <a:ext cx="6705600" cy="1981200"/>
          </a:xfrm>
          <a:custGeom>
            <a:avLst/>
            <a:gdLst>
              <a:gd name="T0" fmla="*/ 1040858133 w 21600"/>
              <a:gd name="T1" fmla="*/ 0 h 21600"/>
              <a:gd name="T2" fmla="*/ 304836576 w 21600"/>
              <a:gd name="T3" fmla="*/ 26610176 h 21600"/>
              <a:gd name="T4" fmla="*/ 0 w 21600"/>
              <a:gd name="T5" fmla="*/ 90860033 h 21600"/>
              <a:gd name="T6" fmla="*/ 304836576 w 21600"/>
              <a:gd name="T7" fmla="*/ 155109891 h 21600"/>
              <a:gd name="T8" fmla="*/ 1040858133 w 21600"/>
              <a:gd name="T9" fmla="*/ 181720067 h 21600"/>
              <a:gd name="T10" fmla="*/ 1776880001 w 21600"/>
              <a:gd name="T11" fmla="*/ 155109891 h 21600"/>
              <a:gd name="T12" fmla="*/ 2081716267 w 21600"/>
              <a:gd name="T13" fmla="*/ 90860033 h 21600"/>
              <a:gd name="T14" fmla="*/ 1776880001 w 21600"/>
              <a:gd name="T15" fmla="*/ 2661017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043" y="10800"/>
                </a:moveTo>
                <a:cubicBezTo>
                  <a:pt x="3043" y="15084"/>
                  <a:pt x="6516" y="18557"/>
                  <a:pt x="10800" y="18557"/>
                </a:cubicBezTo>
                <a:cubicBezTo>
                  <a:pt x="15084" y="18557"/>
                  <a:pt x="18557" y="15084"/>
                  <a:pt x="18557" y="10800"/>
                </a:cubicBezTo>
                <a:cubicBezTo>
                  <a:pt x="18557" y="6516"/>
                  <a:pt x="15084" y="3043"/>
                  <a:pt x="10800" y="3043"/>
                </a:cubicBezTo>
                <a:cubicBezTo>
                  <a:pt x="6516" y="3043"/>
                  <a:pt x="3043" y="6516"/>
                  <a:pt x="3043" y="10800"/>
                </a:cubicBezTo>
                <a:close/>
              </a:path>
            </a:pathLst>
          </a:custGeom>
          <a:solidFill>
            <a:srgbClr val="FF0000"/>
          </a:solidFill>
          <a:ln w="9525">
            <a:solidFill>
              <a:schemeClr val="tx1"/>
            </a:solidFill>
            <a:round/>
            <a:headEnd/>
            <a:tailEnd/>
          </a:ln>
        </p:spPr>
        <p:txBody>
          <a:bodyPr wrap="none" anchor="ctr"/>
          <a:lstStyle/>
          <a:p>
            <a:endParaRPr lang="en-US" sz="1800"/>
          </a:p>
        </p:txBody>
      </p:sp>
      <p:grpSp>
        <p:nvGrpSpPr>
          <p:cNvPr id="61443" name="Group 45"/>
          <p:cNvGrpSpPr>
            <a:grpSpLocks/>
          </p:cNvGrpSpPr>
          <p:nvPr/>
        </p:nvGrpSpPr>
        <p:grpSpPr bwMode="auto">
          <a:xfrm flipH="1">
            <a:off x="4456113" y="1208088"/>
            <a:ext cx="974725" cy="1563687"/>
            <a:chOff x="899" y="2296"/>
            <a:chExt cx="496" cy="1032"/>
          </a:xfrm>
        </p:grpSpPr>
        <p:grpSp>
          <p:nvGrpSpPr>
            <p:cNvPr id="61504" name="Group 46"/>
            <p:cNvGrpSpPr>
              <a:grpSpLocks/>
            </p:cNvGrpSpPr>
            <p:nvPr/>
          </p:nvGrpSpPr>
          <p:grpSpPr bwMode="auto">
            <a:xfrm>
              <a:off x="899" y="2512"/>
              <a:ext cx="216" cy="576"/>
              <a:chOff x="843" y="2880"/>
              <a:chExt cx="216" cy="576"/>
            </a:xfrm>
          </p:grpSpPr>
          <p:sp>
            <p:nvSpPr>
              <p:cNvPr id="61514"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15"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505" name="Group 49"/>
            <p:cNvGrpSpPr>
              <a:grpSpLocks/>
            </p:cNvGrpSpPr>
            <p:nvPr/>
          </p:nvGrpSpPr>
          <p:grpSpPr bwMode="auto">
            <a:xfrm>
              <a:off x="1035" y="2752"/>
              <a:ext cx="216" cy="576"/>
              <a:chOff x="843" y="2880"/>
              <a:chExt cx="216" cy="576"/>
            </a:xfrm>
          </p:grpSpPr>
          <p:sp>
            <p:nvSpPr>
              <p:cNvPr id="61512"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13"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506" name="Group 52"/>
            <p:cNvGrpSpPr>
              <a:grpSpLocks/>
            </p:cNvGrpSpPr>
            <p:nvPr/>
          </p:nvGrpSpPr>
          <p:grpSpPr bwMode="auto">
            <a:xfrm>
              <a:off x="1179" y="2520"/>
              <a:ext cx="216" cy="576"/>
              <a:chOff x="843" y="2880"/>
              <a:chExt cx="216" cy="576"/>
            </a:xfrm>
          </p:grpSpPr>
          <p:sp>
            <p:nvSpPr>
              <p:cNvPr id="61510"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11"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507" name="Group 55"/>
            <p:cNvGrpSpPr>
              <a:grpSpLocks/>
            </p:cNvGrpSpPr>
            <p:nvPr/>
          </p:nvGrpSpPr>
          <p:grpSpPr bwMode="auto">
            <a:xfrm>
              <a:off x="1035" y="2296"/>
              <a:ext cx="216" cy="576"/>
              <a:chOff x="843" y="2880"/>
              <a:chExt cx="216" cy="576"/>
            </a:xfrm>
          </p:grpSpPr>
          <p:sp>
            <p:nvSpPr>
              <p:cNvPr id="61508"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09"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1444" name="Group 45"/>
          <p:cNvGrpSpPr>
            <a:grpSpLocks/>
          </p:cNvGrpSpPr>
          <p:nvPr/>
        </p:nvGrpSpPr>
        <p:grpSpPr bwMode="auto">
          <a:xfrm flipH="1">
            <a:off x="3157538" y="1203325"/>
            <a:ext cx="974725" cy="1563688"/>
            <a:chOff x="899" y="2296"/>
            <a:chExt cx="496" cy="1032"/>
          </a:xfrm>
        </p:grpSpPr>
        <p:grpSp>
          <p:nvGrpSpPr>
            <p:cNvPr id="61492" name="Group 46"/>
            <p:cNvGrpSpPr>
              <a:grpSpLocks/>
            </p:cNvGrpSpPr>
            <p:nvPr/>
          </p:nvGrpSpPr>
          <p:grpSpPr bwMode="auto">
            <a:xfrm>
              <a:off x="899" y="2512"/>
              <a:ext cx="216" cy="576"/>
              <a:chOff x="843" y="2880"/>
              <a:chExt cx="216" cy="576"/>
            </a:xfrm>
          </p:grpSpPr>
          <p:sp>
            <p:nvSpPr>
              <p:cNvPr id="61502"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03"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93" name="Group 49"/>
            <p:cNvGrpSpPr>
              <a:grpSpLocks/>
            </p:cNvGrpSpPr>
            <p:nvPr/>
          </p:nvGrpSpPr>
          <p:grpSpPr bwMode="auto">
            <a:xfrm>
              <a:off x="1035" y="2752"/>
              <a:ext cx="216" cy="576"/>
              <a:chOff x="843" y="2880"/>
              <a:chExt cx="216" cy="576"/>
            </a:xfrm>
          </p:grpSpPr>
          <p:sp>
            <p:nvSpPr>
              <p:cNvPr id="61500"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501"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94" name="Group 52"/>
            <p:cNvGrpSpPr>
              <a:grpSpLocks/>
            </p:cNvGrpSpPr>
            <p:nvPr/>
          </p:nvGrpSpPr>
          <p:grpSpPr bwMode="auto">
            <a:xfrm>
              <a:off x="1179" y="2520"/>
              <a:ext cx="216" cy="576"/>
              <a:chOff x="843" y="2880"/>
              <a:chExt cx="216" cy="576"/>
            </a:xfrm>
          </p:grpSpPr>
          <p:sp>
            <p:nvSpPr>
              <p:cNvPr id="61498"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99"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95" name="Group 55"/>
            <p:cNvGrpSpPr>
              <a:grpSpLocks/>
            </p:cNvGrpSpPr>
            <p:nvPr/>
          </p:nvGrpSpPr>
          <p:grpSpPr bwMode="auto">
            <a:xfrm>
              <a:off x="1035" y="2296"/>
              <a:ext cx="216" cy="576"/>
              <a:chOff x="843" y="2880"/>
              <a:chExt cx="216" cy="576"/>
            </a:xfrm>
          </p:grpSpPr>
          <p:sp>
            <p:nvSpPr>
              <p:cNvPr id="61496"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97"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1445" name="Group 17"/>
          <p:cNvGrpSpPr>
            <a:grpSpLocks/>
          </p:cNvGrpSpPr>
          <p:nvPr/>
        </p:nvGrpSpPr>
        <p:grpSpPr bwMode="auto">
          <a:xfrm>
            <a:off x="5268913" y="515938"/>
            <a:ext cx="1549400" cy="2776537"/>
            <a:chOff x="899" y="2296"/>
            <a:chExt cx="496" cy="1032"/>
          </a:xfrm>
        </p:grpSpPr>
        <p:grpSp>
          <p:nvGrpSpPr>
            <p:cNvPr id="61480" name="Group 18"/>
            <p:cNvGrpSpPr>
              <a:grpSpLocks/>
            </p:cNvGrpSpPr>
            <p:nvPr/>
          </p:nvGrpSpPr>
          <p:grpSpPr bwMode="auto">
            <a:xfrm>
              <a:off x="899" y="2512"/>
              <a:ext cx="216" cy="576"/>
              <a:chOff x="843" y="2880"/>
              <a:chExt cx="216" cy="576"/>
            </a:xfrm>
          </p:grpSpPr>
          <p:sp>
            <p:nvSpPr>
              <p:cNvPr id="61490" name="Freeform 19"/>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91" name="Freeform 20"/>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81" name="Group 21"/>
            <p:cNvGrpSpPr>
              <a:grpSpLocks/>
            </p:cNvGrpSpPr>
            <p:nvPr/>
          </p:nvGrpSpPr>
          <p:grpSpPr bwMode="auto">
            <a:xfrm>
              <a:off x="1035" y="2752"/>
              <a:ext cx="216" cy="576"/>
              <a:chOff x="843" y="2880"/>
              <a:chExt cx="216" cy="576"/>
            </a:xfrm>
          </p:grpSpPr>
          <p:sp>
            <p:nvSpPr>
              <p:cNvPr id="61488" name="Freeform 22"/>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89" name="Freeform 23"/>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82" name="Group 24"/>
            <p:cNvGrpSpPr>
              <a:grpSpLocks/>
            </p:cNvGrpSpPr>
            <p:nvPr/>
          </p:nvGrpSpPr>
          <p:grpSpPr bwMode="auto">
            <a:xfrm>
              <a:off x="1179" y="2520"/>
              <a:ext cx="216" cy="576"/>
              <a:chOff x="843" y="2880"/>
              <a:chExt cx="216" cy="576"/>
            </a:xfrm>
          </p:grpSpPr>
          <p:sp>
            <p:nvSpPr>
              <p:cNvPr id="61486" name="Freeform 25"/>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87" name="Freeform 26"/>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83" name="Group 27"/>
            <p:cNvGrpSpPr>
              <a:grpSpLocks/>
            </p:cNvGrpSpPr>
            <p:nvPr/>
          </p:nvGrpSpPr>
          <p:grpSpPr bwMode="auto">
            <a:xfrm>
              <a:off x="1035" y="2296"/>
              <a:ext cx="216" cy="576"/>
              <a:chOff x="843" y="2880"/>
              <a:chExt cx="216" cy="576"/>
            </a:xfrm>
          </p:grpSpPr>
          <p:sp>
            <p:nvSpPr>
              <p:cNvPr id="61484" name="Freeform 28"/>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85" name="Freeform 29"/>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1446" name="Group 45"/>
          <p:cNvGrpSpPr>
            <a:grpSpLocks/>
          </p:cNvGrpSpPr>
          <p:nvPr/>
        </p:nvGrpSpPr>
        <p:grpSpPr bwMode="auto">
          <a:xfrm flipH="1">
            <a:off x="1952625" y="500063"/>
            <a:ext cx="1549400" cy="2776537"/>
            <a:chOff x="899" y="2296"/>
            <a:chExt cx="496" cy="1032"/>
          </a:xfrm>
        </p:grpSpPr>
        <p:grpSp>
          <p:nvGrpSpPr>
            <p:cNvPr id="61468" name="Group 46"/>
            <p:cNvGrpSpPr>
              <a:grpSpLocks/>
            </p:cNvGrpSpPr>
            <p:nvPr/>
          </p:nvGrpSpPr>
          <p:grpSpPr bwMode="auto">
            <a:xfrm>
              <a:off x="899" y="2512"/>
              <a:ext cx="216" cy="576"/>
              <a:chOff x="843" y="2880"/>
              <a:chExt cx="216" cy="576"/>
            </a:xfrm>
          </p:grpSpPr>
          <p:sp>
            <p:nvSpPr>
              <p:cNvPr id="61478"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9"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69" name="Group 49"/>
            <p:cNvGrpSpPr>
              <a:grpSpLocks/>
            </p:cNvGrpSpPr>
            <p:nvPr/>
          </p:nvGrpSpPr>
          <p:grpSpPr bwMode="auto">
            <a:xfrm>
              <a:off x="1035" y="2752"/>
              <a:ext cx="216" cy="576"/>
              <a:chOff x="843" y="2880"/>
              <a:chExt cx="216" cy="576"/>
            </a:xfrm>
          </p:grpSpPr>
          <p:sp>
            <p:nvSpPr>
              <p:cNvPr id="61476"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7"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70" name="Group 52"/>
            <p:cNvGrpSpPr>
              <a:grpSpLocks/>
            </p:cNvGrpSpPr>
            <p:nvPr/>
          </p:nvGrpSpPr>
          <p:grpSpPr bwMode="auto">
            <a:xfrm>
              <a:off x="1179" y="2520"/>
              <a:ext cx="216" cy="576"/>
              <a:chOff x="843" y="2880"/>
              <a:chExt cx="216" cy="576"/>
            </a:xfrm>
          </p:grpSpPr>
          <p:sp>
            <p:nvSpPr>
              <p:cNvPr id="61474"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5"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1471" name="Group 55"/>
            <p:cNvGrpSpPr>
              <a:grpSpLocks/>
            </p:cNvGrpSpPr>
            <p:nvPr/>
          </p:nvGrpSpPr>
          <p:grpSpPr bwMode="auto">
            <a:xfrm>
              <a:off x="1035" y="2296"/>
              <a:ext cx="216" cy="576"/>
              <a:chOff x="843" y="2880"/>
              <a:chExt cx="216" cy="576"/>
            </a:xfrm>
          </p:grpSpPr>
          <p:sp>
            <p:nvSpPr>
              <p:cNvPr id="61472"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1473"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sp>
        <p:nvSpPr>
          <p:cNvPr id="61447" name="Oval 75"/>
          <p:cNvSpPr>
            <a:spLocks noChangeArrowheads="1"/>
          </p:cNvSpPr>
          <p:nvPr/>
        </p:nvSpPr>
        <p:spPr bwMode="auto">
          <a:xfrm>
            <a:off x="4191000" y="1865313"/>
            <a:ext cx="206375" cy="192087"/>
          </a:xfrm>
          <a:prstGeom prst="ellipse">
            <a:avLst/>
          </a:prstGeom>
          <a:solidFill>
            <a:schemeClr val="tx1"/>
          </a:solidFill>
          <a:ln w="28575">
            <a:solidFill>
              <a:srgbClr val="002060"/>
            </a:solidFill>
            <a:round/>
            <a:headEnd/>
            <a:tailEnd/>
          </a:ln>
        </p:spPr>
        <p:txBody>
          <a:bodyPr wrap="none" anchor="ctr"/>
          <a:lstStyle/>
          <a:p>
            <a:endParaRPr lang="en-GB" sz="1400"/>
          </a:p>
        </p:txBody>
      </p:sp>
      <p:sp>
        <p:nvSpPr>
          <p:cNvPr id="75" name="Line 8"/>
          <p:cNvSpPr>
            <a:spLocks noChangeShapeType="1"/>
          </p:cNvSpPr>
          <p:nvPr/>
        </p:nvSpPr>
        <p:spPr bwMode="auto">
          <a:xfrm flipV="1">
            <a:off x="1138238" y="4579938"/>
            <a:ext cx="0" cy="182880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76" name="Line 9"/>
          <p:cNvSpPr>
            <a:spLocks noChangeShapeType="1"/>
          </p:cNvSpPr>
          <p:nvPr/>
        </p:nvSpPr>
        <p:spPr bwMode="auto">
          <a:xfrm>
            <a:off x="1131888" y="6399213"/>
            <a:ext cx="4540250" cy="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61450" name="Freeform 10"/>
          <p:cNvSpPr>
            <a:spLocks/>
          </p:cNvSpPr>
          <p:nvPr/>
        </p:nvSpPr>
        <p:spPr bwMode="auto">
          <a:xfrm>
            <a:off x="20240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1" name="Freeform 10"/>
          <p:cNvSpPr>
            <a:spLocks/>
          </p:cNvSpPr>
          <p:nvPr/>
        </p:nvSpPr>
        <p:spPr bwMode="auto">
          <a:xfrm>
            <a:off x="2427288"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2" name="Freeform 10"/>
          <p:cNvSpPr>
            <a:spLocks/>
          </p:cNvSpPr>
          <p:nvPr/>
        </p:nvSpPr>
        <p:spPr bwMode="auto">
          <a:xfrm>
            <a:off x="27352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3" name="Freeform 10"/>
          <p:cNvSpPr>
            <a:spLocks/>
          </p:cNvSpPr>
          <p:nvPr/>
        </p:nvSpPr>
        <p:spPr bwMode="auto">
          <a:xfrm>
            <a:off x="30273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54" name="Freeform 82"/>
          <p:cNvSpPr>
            <a:spLocks/>
          </p:cNvSpPr>
          <p:nvPr/>
        </p:nvSpPr>
        <p:spPr bwMode="auto">
          <a:xfrm>
            <a:off x="1979613" y="4502150"/>
            <a:ext cx="2490787" cy="1770063"/>
          </a:xfrm>
          <a:custGeom>
            <a:avLst/>
            <a:gdLst>
              <a:gd name="T0" fmla="*/ 0 w 15960436"/>
              <a:gd name="T1" fmla="*/ 276122 h 11346872"/>
              <a:gd name="T2" fmla="*/ 80982 w 15960436"/>
              <a:gd name="T3" fmla="*/ 270053 h 11346872"/>
              <a:gd name="T4" fmla="*/ 117424 w 15960436"/>
              <a:gd name="T5" fmla="*/ 261962 h 11346872"/>
              <a:gd name="T6" fmla="*/ 143743 w 15960436"/>
              <a:gd name="T7" fmla="*/ 241733 h 11346872"/>
              <a:gd name="T8" fmla="*/ 163988 w 15960436"/>
              <a:gd name="T9" fmla="*/ 195207 h 11346872"/>
              <a:gd name="T10" fmla="*/ 186258 w 15960436"/>
              <a:gd name="T11" fmla="*/ 35400 h 11346872"/>
              <a:gd name="T12" fmla="*/ 194356 w 15960436"/>
              <a:gd name="T13" fmla="*/ 1011 h 11346872"/>
              <a:gd name="T14" fmla="*/ 202454 w 15960436"/>
              <a:gd name="T15" fmla="*/ 41469 h 11346872"/>
              <a:gd name="T16" fmla="*/ 222700 w 15960436"/>
              <a:gd name="T17" fmla="*/ 193184 h 11346872"/>
              <a:gd name="T18" fmla="*/ 236872 w 15960436"/>
              <a:gd name="T19" fmla="*/ 227573 h 11346872"/>
              <a:gd name="T20" fmla="*/ 249019 w 15960436"/>
              <a:gd name="T21" fmla="*/ 245779 h 11346872"/>
              <a:gd name="T22" fmla="*/ 271289 w 15960436"/>
              <a:gd name="T23" fmla="*/ 259939 h 11346872"/>
              <a:gd name="T24" fmla="*/ 317853 w 15960436"/>
              <a:gd name="T25" fmla="*/ 272076 h 11346872"/>
              <a:gd name="T26" fmla="*/ 388712 w 15960436"/>
              <a:gd name="T27" fmla="*/ 274099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60436"/>
              <a:gd name="T43" fmla="*/ 0 h 11346872"/>
              <a:gd name="T44" fmla="*/ 15960436 w 15960436"/>
              <a:gd name="T45" fmla="*/ 11346872 h 113468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a:p>
        </p:txBody>
      </p:sp>
      <p:sp>
        <p:nvSpPr>
          <p:cNvPr id="61455" name="TextBox 85"/>
          <p:cNvSpPr txBox="1">
            <a:spLocks noChangeArrowheads="1"/>
          </p:cNvSpPr>
          <p:nvPr/>
        </p:nvSpPr>
        <p:spPr bwMode="auto">
          <a:xfrm flipV="1">
            <a:off x="666750" y="4573588"/>
            <a:ext cx="400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P(</a:t>
            </a:r>
            <a:r>
              <a:rPr lang="en-US" sz="1400">
                <a:latin typeface="Times New Roman" charset="0"/>
              </a:rPr>
              <a:t>v</a:t>
            </a:r>
            <a:r>
              <a:rPr lang="en-GB" sz="1400">
                <a:latin typeface="Times New Roman" charset="0"/>
              </a:rPr>
              <a:t>)]</a:t>
            </a:r>
          </a:p>
        </p:txBody>
      </p:sp>
      <p:sp>
        <p:nvSpPr>
          <p:cNvPr id="61456" name="TextBox 86"/>
          <p:cNvSpPr txBox="1">
            <a:spLocks noChangeArrowheads="1"/>
          </p:cNvSpPr>
          <p:nvPr/>
        </p:nvSpPr>
        <p:spPr bwMode="auto">
          <a:xfrm>
            <a:off x="2924175" y="6503988"/>
            <a:ext cx="116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a:t>
            </a:r>
          </a:p>
        </p:txBody>
      </p:sp>
      <p:cxnSp>
        <p:nvCxnSpPr>
          <p:cNvPr id="88" name="Straight Connector 87"/>
          <p:cNvCxnSpPr/>
          <p:nvPr/>
        </p:nvCxnSpPr>
        <p:spPr>
          <a:xfrm rot="5400000">
            <a:off x="-493713"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1562100"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1459" name="Freeform 10"/>
          <p:cNvSpPr>
            <a:spLocks/>
          </p:cNvSpPr>
          <p:nvPr/>
        </p:nvSpPr>
        <p:spPr bwMode="auto">
          <a:xfrm>
            <a:off x="3346450" y="477520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60" name="Oval 100"/>
          <p:cNvSpPr>
            <a:spLocks noChangeArrowheads="1"/>
          </p:cNvSpPr>
          <p:nvPr/>
        </p:nvSpPr>
        <p:spPr bwMode="auto">
          <a:xfrm>
            <a:off x="1676400" y="4071938"/>
            <a:ext cx="579438"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GB" sz="2000" b="1" baseline="-25000">
                <a:solidFill>
                  <a:srgbClr val="3333CC"/>
                </a:solidFill>
                <a:latin typeface="Calibri" charset="0"/>
              </a:rPr>
              <a:t>b</a:t>
            </a:r>
          </a:p>
        </p:txBody>
      </p:sp>
      <p:sp>
        <p:nvSpPr>
          <p:cNvPr id="61461" name="Oval 102"/>
          <p:cNvSpPr>
            <a:spLocks noChangeArrowheads="1"/>
          </p:cNvSpPr>
          <p:nvPr/>
        </p:nvSpPr>
        <p:spPr bwMode="auto">
          <a:xfrm>
            <a:off x="370681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US" sz="2000" b="1" baseline="-25000">
                <a:solidFill>
                  <a:srgbClr val="3333CC"/>
                </a:solidFill>
                <a:latin typeface="Calibri" charset="0"/>
              </a:rPr>
              <a:t>h</a:t>
            </a:r>
            <a:endParaRPr lang="en-GB" sz="2000" b="1" baseline="-25000">
              <a:solidFill>
                <a:srgbClr val="3333CC"/>
              </a:solidFill>
              <a:latin typeface="Calibri" charset="0"/>
            </a:endParaRPr>
          </a:p>
        </p:txBody>
      </p:sp>
      <p:sp>
        <p:nvSpPr>
          <p:cNvPr id="61462" name="AutoShape 79"/>
          <p:cNvSpPr>
            <a:spLocks noChangeArrowheads="1"/>
          </p:cNvSpPr>
          <p:nvPr/>
        </p:nvSpPr>
        <p:spPr bwMode="auto">
          <a:xfrm rot="-4775912">
            <a:off x="2709862" y="17192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3" name="AutoShape 80"/>
          <p:cNvSpPr>
            <a:spLocks noChangeArrowheads="1"/>
          </p:cNvSpPr>
          <p:nvPr/>
        </p:nvSpPr>
        <p:spPr bwMode="auto">
          <a:xfrm rot="-4292644">
            <a:off x="2100262" y="1481138"/>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4" name="AutoShape 81"/>
          <p:cNvSpPr>
            <a:spLocks noChangeArrowheads="1"/>
          </p:cNvSpPr>
          <p:nvPr/>
        </p:nvSpPr>
        <p:spPr bwMode="auto">
          <a:xfrm rot="-6325830">
            <a:off x="6062662" y="1633538"/>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5" name="AutoShape 82"/>
          <p:cNvSpPr>
            <a:spLocks noChangeArrowheads="1"/>
          </p:cNvSpPr>
          <p:nvPr/>
        </p:nvSpPr>
        <p:spPr bwMode="auto">
          <a:xfrm rot="-7093142">
            <a:off x="6443662" y="1404938"/>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1466" name="Freeform 10"/>
          <p:cNvSpPr>
            <a:spLocks/>
          </p:cNvSpPr>
          <p:nvPr/>
        </p:nvSpPr>
        <p:spPr bwMode="auto">
          <a:xfrm>
            <a:off x="1600200" y="4767263"/>
            <a:ext cx="1250950" cy="1481137"/>
          </a:xfrm>
          <a:custGeom>
            <a:avLst/>
            <a:gdLst>
              <a:gd name="T0" fmla="*/ 0 w 13194"/>
              <a:gd name="T1" fmla="*/ 211733116 h 10361"/>
              <a:gd name="T2" fmla="*/ 62035325 w 13194"/>
              <a:gd name="T3" fmla="*/ 572241 h 10361"/>
              <a:gd name="T4" fmla="*/ 118605116 w 13194"/>
              <a:gd name="T5" fmla="*/ 20823862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1467" name="Freeform 10"/>
          <p:cNvSpPr>
            <a:spLocks/>
          </p:cNvSpPr>
          <p:nvPr/>
        </p:nvSpPr>
        <p:spPr bwMode="auto">
          <a:xfrm>
            <a:off x="1295400" y="4767263"/>
            <a:ext cx="1250950" cy="1481137"/>
          </a:xfrm>
          <a:custGeom>
            <a:avLst/>
            <a:gdLst>
              <a:gd name="T0" fmla="*/ 0 w 13194"/>
              <a:gd name="T1" fmla="*/ 211733116 h 10361"/>
              <a:gd name="T2" fmla="*/ 62035325 w 13194"/>
              <a:gd name="T3" fmla="*/ 572241 h 10361"/>
              <a:gd name="T4" fmla="*/ 118605116 w 13194"/>
              <a:gd name="T5" fmla="*/ 208238627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16"/>
          <p:cNvSpPr>
            <a:spLocks noChangeArrowheads="1"/>
          </p:cNvSpPr>
          <p:nvPr/>
        </p:nvSpPr>
        <p:spPr bwMode="auto">
          <a:xfrm>
            <a:off x="1001713" y="1027113"/>
            <a:ext cx="6713537" cy="19367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sz="1800"/>
          </a:p>
        </p:txBody>
      </p:sp>
      <p:grpSp>
        <p:nvGrpSpPr>
          <p:cNvPr id="63491" name="Group 45"/>
          <p:cNvGrpSpPr>
            <a:grpSpLocks/>
          </p:cNvGrpSpPr>
          <p:nvPr/>
        </p:nvGrpSpPr>
        <p:grpSpPr bwMode="auto">
          <a:xfrm flipH="1">
            <a:off x="4456113" y="1208088"/>
            <a:ext cx="974725" cy="1563687"/>
            <a:chOff x="899" y="2296"/>
            <a:chExt cx="496" cy="1032"/>
          </a:xfrm>
        </p:grpSpPr>
        <p:grpSp>
          <p:nvGrpSpPr>
            <p:cNvPr id="63551" name="Group 46"/>
            <p:cNvGrpSpPr>
              <a:grpSpLocks/>
            </p:cNvGrpSpPr>
            <p:nvPr/>
          </p:nvGrpSpPr>
          <p:grpSpPr bwMode="auto">
            <a:xfrm>
              <a:off x="899" y="2512"/>
              <a:ext cx="216" cy="576"/>
              <a:chOff x="843" y="2880"/>
              <a:chExt cx="216" cy="576"/>
            </a:xfrm>
          </p:grpSpPr>
          <p:sp>
            <p:nvSpPr>
              <p:cNvPr id="63561"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62"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52" name="Group 49"/>
            <p:cNvGrpSpPr>
              <a:grpSpLocks/>
            </p:cNvGrpSpPr>
            <p:nvPr/>
          </p:nvGrpSpPr>
          <p:grpSpPr bwMode="auto">
            <a:xfrm>
              <a:off x="1035" y="2752"/>
              <a:ext cx="216" cy="576"/>
              <a:chOff x="843" y="2880"/>
              <a:chExt cx="216" cy="576"/>
            </a:xfrm>
          </p:grpSpPr>
          <p:sp>
            <p:nvSpPr>
              <p:cNvPr id="63559"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60"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53" name="Group 52"/>
            <p:cNvGrpSpPr>
              <a:grpSpLocks/>
            </p:cNvGrpSpPr>
            <p:nvPr/>
          </p:nvGrpSpPr>
          <p:grpSpPr bwMode="auto">
            <a:xfrm>
              <a:off x="1179" y="2520"/>
              <a:ext cx="216" cy="576"/>
              <a:chOff x="843" y="2880"/>
              <a:chExt cx="216" cy="576"/>
            </a:xfrm>
          </p:grpSpPr>
          <p:sp>
            <p:nvSpPr>
              <p:cNvPr id="63557"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58"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54" name="Group 55"/>
            <p:cNvGrpSpPr>
              <a:grpSpLocks/>
            </p:cNvGrpSpPr>
            <p:nvPr/>
          </p:nvGrpSpPr>
          <p:grpSpPr bwMode="auto">
            <a:xfrm>
              <a:off x="1035" y="2296"/>
              <a:ext cx="216" cy="576"/>
              <a:chOff x="843" y="2880"/>
              <a:chExt cx="216" cy="576"/>
            </a:xfrm>
          </p:grpSpPr>
          <p:sp>
            <p:nvSpPr>
              <p:cNvPr id="63555"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56"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3492" name="Group 45"/>
          <p:cNvGrpSpPr>
            <a:grpSpLocks/>
          </p:cNvGrpSpPr>
          <p:nvPr/>
        </p:nvGrpSpPr>
        <p:grpSpPr bwMode="auto">
          <a:xfrm flipH="1">
            <a:off x="3157538" y="1203325"/>
            <a:ext cx="974725" cy="1563688"/>
            <a:chOff x="899" y="2296"/>
            <a:chExt cx="496" cy="1032"/>
          </a:xfrm>
        </p:grpSpPr>
        <p:grpSp>
          <p:nvGrpSpPr>
            <p:cNvPr id="63539" name="Group 46"/>
            <p:cNvGrpSpPr>
              <a:grpSpLocks/>
            </p:cNvGrpSpPr>
            <p:nvPr/>
          </p:nvGrpSpPr>
          <p:grpSpPr bwMode="auto">
            <a:xfrm>
              <a:off x="899" y="2512"/>
              <a:ext cx="216" cy="576"/>
              <a:chOff x="843" y="2880"/>
              <a:chExt cx="216" cy="576"/>
            </a:xfrm>
          </p:grpSpPr>
          <p:sp>
            <p:nvSpPr>
              <p:cNvPr id="63549"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50"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40" name="Group 49"/>
            <p:cNvGrpSpPr>
              <a:grpSpLocks/>
            </p:cNvGrpSpPr>
            <p:nvPr/>
          </p:nvGrpSpPr>
          <p:grpSpPr bwMode="auto">
            <a:xfrm>
              <a:off x="1035" y="2752"/>
              <a:ext cx="216" cy="576"/>
              <a:chOff x="843" y="2880"/>
              <a:chExt cx="216" cy="576"/>
            </a:xfrm>
          </p:grpSpPr>
          <p:sp>
            <p:nvSpPr>
              <p:cNvPr id="63547"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48"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41" name="Group 52"/>
            <p:cNvGrpSpPr>
              <a:grpSpLocks/>
            </p:cNvGrpSpPr>
            <p:nvPr/>
          </p:nvGrpSpPr>
          <p:grpSpPr bwMode="auto">
            <a:xfrm>
              <a:off x="1179" y="2520"/>
              <a:ext cx="216" cy="576"/>
              <a:chOff x="843" y="2880"/>
              <a:chExt cx="216" cy="576"/>
            </a:xfrm>
          </p:grpSpPr>
          <p:sp>
            <p:nvSpPr>
              <p:cNvPr id="63545"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46"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42" name="Group 55"/>
            <p:cNvGrpSpPr>
              <a:grpSpLocks/>
            </p:cNvGrpSpPr>
            <p:nvPr/>
          </p:nvGrpSpPr>
          <p:grpSpPr bwMode="auto">
            <a:xfrm>
              <a:off x="1035" y="2296"/>
              <a:ext cx="216" cy="576"/>
              <a:chOff x="843" y="2880"/>
              <a:chExt cx="216" cy="576"/>
            </a:xfrm>
          </p:grpSpPr>
          <p:sp>
            <p:nvSpPr>
              <p:cNvPr id="63543"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44"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3493" name="Group 17"/>
          <p:cNvGrpSpPr>
            <a:grpSpLocks/>
          </p:cNvGrpSpPr>
          <p:nvPr/>
        </p:nvGrpSpPr>
        <p:grpSpPr bwMode="auto">
          <a:xfrm>
            <a:off x="5105400" y="515938"/>
            <a:ext cx="979488" cy="2776537"/>
            <a:chOff x="899" y="2296"/>
            <a:chExt cx="496" cy="1032"/>
          </a:xfrm>
        </p:grpSpPr>
        <p:grpSp>
          <p:nvGrpSpPr>
            <p:cNvPr id="63527" name="Group 18"/>
            <p:cNvGrpSpPr>
              <a:grpSpLocks/>
            </p:cNvGrpSpPr>
            <p:nvPr/>
          </p:nvGrpSpPr>
          <p:grpSpPr bwMode="auto">
            <a:xfrm>
              <a:off x="899" y="2512"/>
              <a:ext cx="216" cy="576"/>
              <a:chOff x="843" y="2880"/>
              <a:chExt cx="216" cy="576"/>
            </a:xfrm>
          </p:grpSpPr>
          <p:sp>
            <p:nvSpPr>
              <p:cNvPr id="63537" name="Freeform 19"/>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8" name="Freeform 20"/>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28" name="Group 21"/>
            <p:cNvGrpSpPr>
              <a:grpSpLocks/>
            </p:cNvGrpSpPr>
            <p:nvPr/>
          </p:nvGrpSpPr>
          <p:grpSpPr bwMode="auto">
            <a:xfrm>
              <a:off x="1035" y="2752"/>
              <a:ext cx="216" cy="576"/>
              <a:chOff x="843" y="2880"/>
              <a:chExt cx="216" cy="576"/>
            </a:xfrm>
          </p:grpSpPr>
          <p:sp>
            <p:nvSpPr>
              <p:cNvPr id="63535" name="Freeform 22"/>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6" name="Freeform 23"/>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29" name="Group 24"/>
            <p:cNvGrpSpPr>
              <a:grpSpLocks/>
            </p:cNvGrpSpPr>
            <p:nvPr/>
          </p:nvGrpSpPr>
          <p:grpSpPr bwMode="auto">
            <a:xfrm>
              <a:off x="1179" y="2520"/>
              <a:ext cx="216" cy="576"/>
              <a:chOff x="843" y="2880"/>
              <a:chExt cx="216" cy="576"/>
            </a:xfrm>
          </p:grpSpPr>
          <p:sp>
            <p:nvSpPr>
              <p:cNvPr id="63533" name="Freeform 25"/>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4" name="Freeform 26"/>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30" name="Group 27"/>
            <p:cNvGrpSpPr>
              <a:grpSpLocks/>
            </p:cNvGrpSpPr>
            <p:nvPr/>
          </p:nvGrpSpPr>
          <p:grpSpPr bwMode="auto">
            <a:xfrm>
              <a:off x="1035" y="2296"/>
              <a:ext cx="216" cy="576"/>
              <a:chOff x="843" y="2880"/>
              <a:chExt cx="216" cy="576"/>
            </a:xfrm>
          </p:grpSpPr>
          <p:sp>
            <p:nvSpPr>
              <p:cNvPr id="63531" name="Freeform 28"/>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32" name="Freeform 29"/>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3494" name="Group 45"/>
          <p:cNvGrpSpPr>
            <a:grpSpLocks/>
          </p:cNvGrpSpPr>
          <p:nvPr/>
        </p:nvGrpSpPr>
        <p:grpSpPr bwMode="auto">
          <a:xfrm flipH="1">
            <a:off x="2667000" y="500063"/>
            <a:ext cx="1063625" cy="2776537"/>
            <a:chOff x="899" y="2296"/>
            <a:chExt cx="496" cy="1032"/>
          </a:xfrm>
        </p:grpSpPr>
        <p:grpSp>
          <p:nvGrpSpPr>
            <p:cNvPr id="63515" name="Group 46"/>
            <p:cNvGrpSpPr>
              <a:grpSpLocks/>
            </p:cNvGrpSpPr>
            <p:nvPr/>
          </p:nvGrpSpPr>
          <p:grpSpPr bwMode="auto">
            <a:xfrm>
              <a:off x="899" y="2512"/>
              <a:ext cx="216" cy="576"/>
              <a:chOff x="843" y="2880"/>
              <a:chExt cx="216" cy="576"/>
            </a:xfrm>
          </p:grpSpPr>
          <p:sp>
            <p:nvSpPr>
              <p:cNvPr id="63525"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6"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16" name="Group 49"/>
            <p:cNvGrpSpPr>
              <a:grpSpLocks/>
            </p:cNvGrpSpPr>
            <p:nvPr/>
          </p:nvGrpSpPr>
          <p:grpSpPr bwMode="auto">
            <a:xfrm>
              <a:off x="1035" y="2752"/>
              <a:ext cx="216" cy="576"/>
              <a:chOff x="843" y="2880"/>
              <a:chExt cx="216" cy="576"/>
            </a:xfrm>
          </p:grpSpPr>
          <p:sp>
            <p:nvSpPr>
              <p:cNvPr id="63523"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4"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17" name="Group 52"/>
            <p:cNvGrpSpPr>
              <a:grpSpLocks/>
            </p:cNvGrpSpPr>
            <p:nvPr/>
          </p:nvGrpSpPr>
          <p:grpSpPr bwMode="auto">
            <a:xfrm>
              <a:off x="1179" y="2520"/>
              <a:ext cx="216" cy="576"/>
              <a:chOff x="843" y="2880"/>
              <a:chExt cx="216" cy="576"/>
            </a:xfrm>
          </p:grpSpPr>
          <p:sp>
            <p:nvSpPr>
              <p:cNvPr id="63521"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2"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3518" name="Group 55"/>
            <p:cNvGrpSpPr>
              <a:grpSpLocks/>
            </p:cNvGrpSpPr>
            <p:nvPr/>
          </p:nvGrpSpPr>
          <p:grpSpPr bwMode="auto">
            <a:xfrm>
              <a:off x="1035" y="2296"/>
              <a:ext cx="216" cy="576"/>
              <a:chOff x="843" y="2880"/>
              <a:chExt cx="216" cy="576"/>
            </a:xfrm>
          </p:grpSpPr>
          <p:sp>
            <p:nvSpPr>
              <p:cNvPr id="63519"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3520"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sp>
        <p:nvSpPr>
          <p:cNvPr id="63495" name="AutoShape 71"/>
          <p:cNvSpPr>
            <a:spLocks noChangeArrowheads="1"/>
          </p:cNvSpPr>
          <p:nvPr/>
        </p:nvSpPr>
        <p:spPr bwMode="auto">
          <a:xfrm rot="16934371" flipV="1">
            <a:off x="2937669" y="851694"/>
            <a:ext cx="792162" cy="3232150"/>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63496" name="AutoShape 72"/>
          <p:cNvSpPr>
            <a:spLocks noChangeArrowheads="1"/>
          </p:cNvSpPr>
          <p:nvPr/>
        </p:nvSpPr>
        <p:spPr bwMode="auto">
          <a:xfrm rot="15516024" flipV="1">
            <a:off x="5210969" y="754856"/>
            <a:ext cx="657225" cy="3567113"/>
          </a:xfrm>
          <a:prstGeom prst="moon">
            <a:avLst>
              <a:gd name="adj" fmla="val 7294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sz="1400"/>
          </a:p>
        </p:txBody>
      </p:sp>
      <p:sp>
        <p:nvSpPr>
          <p:cNvPr id="63497" name="AutoShape 74"/>
          <p:cNvSpPr>
            <a:spLocks noChangeArrowheads="1"/>
          </p:cNvSpPr>
          <p:nvPr/>
        </p:nvSpPr>
        <p:spPr bwMode="auto">
          <a:xfrm rot="16934371" flipV="1">
            <a:off x="2561432" y="861219"/>
            <a:ext cx="654050" cy="320833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75" name="Line 8"/>
          <p:cNvSpPr>
            <a:spLocks noChangeShapeType="1"/>
          </p:cNvSpPr>
          <p:nvPr/>
        </p:nvSpPr>
        <p:spPr bwMode="auto">
          <a:xfrm flipV="1">
            <a:off x="1138238" y="4579938"/>
            <a:ext cx="0" cy="1828800"/>
          </a:xfrm>
          <a:prstGeom prst="line">
            <a:avLst/>
          </a:prstGeom>
          <a:noFill/>
          <a:ln w="28575">
            <a:solidFill>
              <a:schemeClr val="tx1"/>
            </a:solidFill>
            <a:round/>
            <a:headEnd/>
            <a:tailEnd type="triangle" w="med" len="med"/>
          </a:ln>
          <a:effectLst/>
        </p:spPr>
        <p:txBody>
          <a:bodyPr/>
          <a:lstStyle/>
          <a:p>
            <a:pPr>
              <a:defRPr/>
            </a:pPr>
            <a:endParaRPr lang="en-GB" sz="1400">
              <a:solidFill>
                <a:srgbClr val="00B0F0"/>
              </a:solidFill>
              <a:latin typeface="+mn-lt"/>
              <a:ea typeface="+mn-ea"/>
              <a:cs typeface="ＭＳ Ｐゴシック" charset="-128"/>
            </a:endParaRPr>
          </a:p>
        </p:txBody>
      </p:sp>
      <p:sp>
        <p:nvSpPr>
          <p:cNvPr id="76" name="Line 9"/>
          <p:cNvSpPr>
            <a:spLocks noChangeShapeType="1"/>
          </p:cNvSpPr>
          <p:nvPr/>
        </p:nvSpPr>
        <p:spPr bwMode="auto">
          <a:xfrm>
            <a:off x="1131888" y="6399213"/>
            <a:ext cx="4540250" cy="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63500" name="Freeform 10"/>
          <p:cNvSpPr>
            <a:spLocks/>
          </p:cNvSpPr>
          <p:nvPr/>
        </p:nvSpPr>
        <p:spPr bwMode="auto">
          <a:xfrm>
            <a:off x="20240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1" name="Freeform 10"/>
          <p:cNvSpPr>
            <a:spLocks/>
          </p:cNvSpPr>
          <p:nvPr/>
        </p:nvSpPr>
        <p:spPr bwMode="auto">
          <a:xfrm>
            <a:off x="2427288"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2" name="Freeform 10"/>
          <p:cNvSpPr>
            <a:spLocks/>
          </p:cNvSpPr>
          <p:nvPr/>
        </p:nvSpPr>
        <p:spPr bwMode="auto">
          <a:xfrm>
            <a:off x="27352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3" name="Freeform 10"/>
          <p:cNvSpPr>
            <a:spLocks/>
          </p:cNvSpPr>
          <p:nvPr/>
        </p:nvSpPr>
        <p:spPr bwMode="auto">
          <a:xfrm>
            <a:off x="30273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4" name="Freeform 82"/>
          <p:cNvSpPr>
            <a:spLocks/>
          </p:cNvSpPr>
          <p:nvPr/>
        </p:nvSpPr>
        <p:spPr bwMode="auto">
          <a:xfrm>
            <a:off x="2281238" y="4502150"/>
            <a:ext cx="2490787" cy="1770063"/>
          </a:xfrm>
          <a:custGeom>
            <a:avLst/>
            <a:gdLst>
              <a:gd name="T0" fmla="*/ 0 w 15960436"/>
              <a:gd name="T1" fmla="*/ 276122 h 11346872"/>
              <a:gd name="T2" fmla="*/ 80982 w 15960436"/>
              <a:gd name="T3" fmla="*/ 270053 h 11346872"/>
              <a:gd name="T4" fmla="*/ 117424 w 15960436"/>
              <a:gd name="T5" fmla="*/ 261962 h 11346872"/>
              <a:gd name="T6" fmla="*/ 143743 w 15960436"/>
              <a:gd name="T7" fmla="*/ 241733 h 11346872"/>
              <a:gd name="T8" fmla="*/ 163988 w 15960436"/>
              <a:gd name="T9" fmla="*/ 195207 h 11346872"/>
              <a:gd name="T10" fmla="*/ 186258 w 15960436"/>
              <a:gd name="T11" fmla="*/ 35400 h 11346872"/>
              <a:gd name="T12" fmla="*/ 194356 w 15960436"/>
              <a:gd name="T13" fmla="*/ 1011 h 11346872"/>
              <a:gd name="T14" fmla="*/ 202454 w 15960436"/>
              <a:gd name="T15" fmla="*/ 41469 h 11346872"/>
              <a:gd name="T16" fmla="*/ 222700 w 15960436"/>
              <a:gd name="T17" fmla="*/ 193184 h 11346872"/>
              <a:gd name="T18" fmla="*/ 236872 w 15960436"/>
              <a:gd name="T19" fmla="*/ 227573 h 11346872"/>
              <a:gd name="T20" fmla="*/ 249019 w 15960436"/>
              <a:gd name="T21" fmla="*/ 245779 h 11346872"/>
              <a:gd name="T22" fmla="*/ 271289 w 15960436"/>
              <a:gd name="T23" fmla="*/ 259939 h 11346872"/>
              <a:gd name="T24" fmla="*/ 317853 w 15960436"/>
              <a:gd name="T25" fmla="*/ 272076 h 11346872"/>
              <a:gd name="T26" fmla="*/ 388712 w 15960436"/>
              <a:gd name="T27" fmla="*/ 274099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60436"/>
              <a:gd name="T43" fmla="*/ 0 h 11346872"/>
              <a:gd name="T44" fmla="*/ 15960436 w 15960436"/>
              <a:gd name="T45" fmla="*/ 11346872 h 113468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a:p>
        </p:txBody>
      </p:sp>
      <p:cxnSp>
        <p:nvCxnSpPr>
          <p:cNvPr id="89" name="Straight Connector 88"/>
          <p:cNvCxnSpPr/>
          <p:nvPr/>
        </p:nvCxnSpPr>
        <p:spPr>
          <a:xfrm rot="5400000">
            <a:off x="268287"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5400000">
            <a:off x="1562100"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507" name="Freeform 10"/>
          <p:cNvSpPr>
            <a:spLocks/>
          </p:cNvSpPr>
          <p:nvPr/>
        </p:nvSpPr>
        <p:spPr bwMode="auto">
          <a:xfrm>
            <a:off x="3346450" y="477520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3508" name="AutoShape 87"/>
          <p:cNvSpPr>
            <a:spLocks noChangeArrowheads="1"/>
          </p:cNvSpPr>
          <p:nvPr/>
        </p:nvSpPr>
        <p:spPr bwMode="auto">
          <a:xfrm rot="-6300871">
            <a:off x="6140450" y="15668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3509" name="AutoShape 88"/>
          <p:cNvSpPr>
            <a:spLocks noChangeArrowheads="1"/>
          </p:cNvSpPr>
          <p:nvPr/>
        </p:nvSpPr>
        <p:spPr bwMode="auto">
          <a:xfrm rot="-5139847">
            <a:off x="2709862" y="16430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3510" name="Oval 100"/>
          <p:cNvSpPr>
            <a:spLocks noChangeArrowheads="1"/>
          </p:cNvSpPr>
          <p:nvPr/>
        </p:nvSpPr>
        <p:spPr bwMode="auto">
          <a:xfrm>
            <a:off x="2438400" y="4071938"/>
            <a:ext cx="579438"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GB" sz="2000" b="1" baseline="-25000">
                <a:solidFill>
                  <a:srgbClr val="3333CC"/>
                </a:solidFill>
                <a:latin typeface="Calibri" charset="0"/>
              </a:rPr>
              <a:t>b</a:t>
            </a:r>
          </a:p>
        </p:txBody>
      </p:sp>
      <p:sp>
        <p:nvSpPr>
          <p:cNvPr id="63511" name="Oval 102"/>
          <p:cNvSpPr>
            <a:spLocks noChangeArrowheads="1"/>
          </p:cNvSpPr>
          <p:nvPr/>
        </p:nvSpPr>
        <p:spPr bwMode="auto">
          <a:xfrm>
            <a:off x="370681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US" sz="2000" b="1" baseline="-25000">
                <a:solidFill>
                  <a:srgbClr val="3333CC"/>
                </a:solidFill>
                <a:latin typeface="Calibri" charset="0"/>
              </a:rPr>
              <a:t>h</a:t>
            </a:r>
            <a:endParaRPr lang="en-GB" sz="2000" b="1" baseline="-25000">
              <a:solidFill>
                <a:srgbClr val="3333CC"/>
              </a:solidFill>
              <a:latin typeface="Calibri" charset="0"/>
            </a:endParaRPr>
          </a:p>
        </p:txBody>
      </p:sp>
      <p:sp>
        <p:nvSpPr>
          <p:cNvPr id="63512" name="Oval 75"/>
          <p:cNvSpPr>
            <a:spLocks noChangeArrowheads="1"/>
          </p:cNvSpPr>
          <p:nvPr/>
        </p:nvSpPr>
        <p:spPr bwMode="auto">
          <a:xfrm>
            <a:off x="4191000" y="1865313"/>
            <a:ext cx="206375" cy="192087"/>
          </a:xfrm>
          <a:prstGeom prst="ellipse">
            <a:avLst/>
          </a:prstGeom>
          <a:solidFill>
            <a:schemeClr val="tx1"/>
          </a:solidFill>
          <a:ln w="28575">
            <a:solidFill>
              <a:srgbClr val="002060"/>
            </a:solidFill>
            <a:round/>
            <a:headEnd/>
            <a:tailEnd/>
          </a:ln>
        </p:spPr>
        <p:txBody>
          <a:bodyPr wrap="none" anchor="ctr"/>
          <a:lstStyle/>
          <a:p>
            <a:endParaRPr lang="en-GB" sz="1400"/>
          </a:p>
        </p:txBody>
      </p:sp>
      <p:sp>
        <p:nvSpPr>
          <p:cNvPr id="63513" name="TextBox 92"/>
          <p:cNvSpPr txBox="1">
            <a:spLocks noChangeArrowheads="1"/>
          </p:cNvSpPr>
          <p:nvPr/>
        </p:nvSpPr>
        <p:spPr bwMode="auto">
          <a:xfrm flipV="1">
            <a:off x="666750" y="4573588"/>
            <a:ext cx="400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P(</a:t>
            </a:r>
            <a:r>
              <a:rPr lang="en-US" sz="1400">
                <a:latin typeface="Times New Roman" charset="0"/>
              </a:rPr>
              <a:t>v</a:t>
            </a:r>
            <a:r>
              <a:rPr lang="en-GB" sz="1400">
                <a:latin typeface="Times New Roman" charset="0"/>
              </a:rPr>
              <a:t>)]</a:t>
            </a:r>
          </a:p>
        </p:txBody>
      </p:sp>
      <p:sp>
        <p:nvSpPr>
          <p:cNvPr id="63514" name="TextBox 93"/>
          <p:cNvSpPr txBox="1">
            <a:spLocks noChangeArrowheads="1"/>
          </p:cNvSpPr>
          <p:nvPr/>
        </p:nvSpPr>
        <p:spPr bwMode="auto">
          <a:xfrm>
            <a:off x="2924175" y="6503988"/>
            <a:ext cx="116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16"/>
          <p:cNvSpPr>
            <a:spLocks noChangeArrowheads="1"/>
          </p:cNvSpPr>
          <p:nvPr/>
        </p:nvSpPr>
        <p:spPr bwMode="auto">
          <a:xfrm>
            <a:off x="1001713" y="1143000"/>
            <a:ext cx="6713537" cy="18208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US" sz="1800"/>
          </a:p>
        </p:txBody>
      </p:sp>
      <p:sp>
        <p:nvSpPr>
          <p:cNvPr id="65539" name="AutoShape 16"/>
          <p:cNvSpPr>
            <a:spLocks noChangeArrowheads="1"/>
          </p:cNvSpPr>
          <p:nvPr/>
        </p:nvSpPr>
        <p:spPr bwMode="auto">
          <a:xfrm>
            <a:off x="1552575" y="1552575"/>
            <a:ext cx="5610225" cy="885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40" name="AutoShape 71"/>
          <p:cNvSpPr>
            <a:spLocks noChangeArrowheads="1"/>
          </p:cNvSpPr>
          <p:nvPr/>
        </p:nvSpPr>
        <p:spPr bwMode="auto">
          <a:xfrm rot="16934371" flipV="1">
            <a:off x="2937669" y="851694"/>
            <a:ext cx="792162" cy="3232150"/>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65541" name="AutoShape 74"/>
          <p:cNvSpPr>
            <a:spLocks noChangeArrowheads="1"/>
          </p:cNvSpPr>
          <p:nvPr/>
        </p:nvSpPr>
        <p:spPr bwMode="auto">
          <a:xfrm rot="16934371" flipV="1">
            <a:off x="2561432" y="861219"/>
            <a:ext cx="654050" cy="320833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sz="1400"/>
          </a:p>
        </p:txBody>
      </p:sp>
      <p:sp>
        <p:nvSpPr>
          <p:cNvPr id="75" name="Line 8"/>
          <p:cNvSpPr>
            <a:spLocks noChangeShapeType="1"/>
          </p:cNvSpPr>
          <p:nvPr/>
        </p:nvSpPr>
        <p:spPr bwMode="auto">
          <a:xfrm flipV="1">
            <a:off x="1138238" y="4579938"/>
            <a:ext cx="0" cy="1828800"/>
          </a:xfrm>
          <a:prstGeom prst="line">
            <a:avLst/>
          </a:prstGeom>
          <a:noFill/>
          <a:ln w="28575">
            <a:solidFill>
              <a:schemeClr val="tx1"/>
            </a:solidFill>
            <a:round/>
            <a:headEnd/>
            <a:tailEnd type="triangle" w="med" len="med"/>
          </a:ln>
          <a:effectLst/>
        </p:spPr>
        <p:txBody>
          <a:bodyPr/>
          <a:lstStyle/>
          <a:p>
            <a:pPr>
              <a:defRPr/>
            </a:pPr>
            <a:endParaRPr lang="en-GB" sz="1400">
              <a:solidFill>
                <a:srgbClr val="00B0F0"/>
              </a:solidFill>
              <a:latin typeface="+mn-lt"/>
              <a:ea typeface="+mn-ea"/>
              <a:cs typeface="ＭＳ Ｐゴシック" charset="-128"/>
            </a:endParaRPr>
          </a:p>
        </p:txBody>
      </p:sp>
      <p:sp>
        <p:nvSpPr>
          <p:cNvPr id="76" name="Line 9"/>
          <p:cNvSpPr>
            <a:spLocks noChangeShapeType="1"/>
          </p:cNvSpPr>
          <p:nvPr/>
        </p:nvSpPr>
        <p:spPr bwMode="auto">
          <a:xfrm>
            <a:off x="1131888" y="6399213"/>
            <a:ext cx="4540250" cy="0"/>
          </a:xfrm>
          <a:prstGeom prst="line">
            <a:avLst/>
          </a:prstGeom>
          <a:noFill/>
          <a:ln w="28575">
            <a:solidFill>
              <a:schemeClr val="tx1"/>
            </a:solidFill>
            <a:round/>
            <a:headEnd/>
            <a:tailEnd type="triangle" w="med" len="med"/>
          </a:ln>
          <a:effectLst/>
        </p:spPr>
        <p:txBody>
          <a:bodyPr/>
          <a:lstStyle/>
          <a:p>
            <a:pPr>
              <a:defRPr/>
            </a:pPr>
            <a:endParaRPr lang="en-GB" sz="1400">
              <a:latin typeface="+mn-lt"/>
              <a:ea typeface="+mn-ea"/>
              <a:cs typeface="ＭＳ Ｐゴシック" charset="-128"/>
            </a:endParaRPr>
          </a:p>
        </p:txBody>
      </p:sp>
      <p:sp>
        <p:nvSpPr>
          <p:cNvPr id="65544" name="Freeform 10"/>
          <p:cNvSpPr>
            <a:spLocks/>
          </p:cNvSpPr>
          <p:nvPr/>
        </p:nvSpPr>
        <p:spPr bwMode="auto">
          <a:xfrm>
            <a:off x="2427288"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5545" name="Freeform 10"/>
          <p:cNvSpPr>
            <a:spLocks/>
          </p:cNvSpPr>
          <p:nvPr/>
        </p:nvSpPr>
        <p:spPr bwMode="auto">
          <a:xfrm>
            <a:off x="27352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5546" name="Freeform 10"/>
          <p:cNvSpPr>
            <a:spLocks/>
          </p:cNvSpPr>
          <p:nvPr/>
        </p:nvSpPr>
        <p:spPr bwMode="auto">
          <a:xfrm>
            <a:off x="3027363" y="476885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65547" name="Freeform 82"/>
          <p:cNvSpPr>
            <a:spLocks/>
          </p:cNvSpPr>
          <p:nvPr/>
        </p:nvSpPr>
        <p:spPr bwMode="auto">
          <a:xfrm>
            <a:off x="2462213" y="4502150"/>
            <a:ext cx="2490787" cy="1770063"/>
          </a:xfrm>
          <a:custGeom>
            <a:avLst/>
            <a:gdLst>
              <a:gd name="T0" fmla="*/ 0 w 15960436"/>
              <a:gd name="T1" fmla="*/ 276122 h 11346872"/>
              <a:gd name="T2" fmla="*/ 80982 w 15960436"/>
              <a:gd name="T3" fmla="*/ 270053 h 11346872"/>
              <a:gd name="T4" fmla="*/ 117424 w 15960436"/>
              <a:gd name="T5" fmla="*/ 261962 h 11346872"/>
              <a:gd name="T6" fmla="*/ 143743 w 15960436"/>
              <a:gd name="T7" fmla="*/ 241733 h 11346872"/>
              <a:gd name="T8" fmla="*/ 163988 w 15960436"/>
              <a:gd name="T9" fmla="*/ 195207 h 11346872"/>
              <a:gd name="T10" fmla="*/ 186258 w 15960436"/>
              <a:gd name="T11" fmla="*/ 35400 h 11346872"/>
              <a:gd name="T12" fmla="*/ 194356 w 15960436"/>
              <a:gd name="T13" fmla="*/ 1011 h 11346872"/>
              <a:gd name="T14" fmla="*/ 202454 w 15960436"/>
              <a:gd name="T15" fmla="*/ 41469 h 11346872"/>
              <a:gd name="T16" fmla="*/ 222700 w 15960436"/>
              <a:gd name="T17" fmla="*/ 193184 h 11346872"/>
              <a:gd name="T18" fmla="*/ 236872 w 15960436"/>
              <a:gd name="T19" fmla="*/ 227573 h 11346872"/>
              <a:gd name="T20" fmla="*/ 249019 w 15960436"/>
              <a:gd name="T21" fmla="*/ 245779 h 11346872"/>
              <a:gd name="T22" fmla="*/ 271289 w 15960436"/>
              <a:gd name="T23" fmla="*/ 259939 h 11346872"/>
              <a:gd name="T24" fmla="*/ 317853 w 15960436"/>
              <a:gd name="T25" fmla="*/ 272076 h 11346872"/>
              <a:gd name="T26" fmla="*/ 388712 w 15960436"/>
              <a:gd name="T27" fmla="*/ 274099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60436"/>
              <a:gd name="T43" fmla="*/ 0 h 11346872"/>
              <a:gd name="T44" fmla="*/ 15960436 w 15960436"/>
              <a:gd name="T45" fmla="*/ 11346872 h 113468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sz="1800"/>
          </a:p>
        </p:txBody>
      </p:sp>
      <p:sp>
        <p:nvSpPr>
          <p:cNvPr id="65548" name="Freeform 10"/>
          <p:cNvSpPr>
            <a:spLocks/>
          </p:cNvSpPr>
          <p:nvPr/>
        </p:nvSpPr>
        <p:spPr bwMode="auto">
          <a:xfrm>
            <a:off x="3346450" y="4775200"/>
            <a:ext cx="1250950" cy="1481138"/>
          </a:xfrm>
          <a:custGeom>
            <a:avLst/>
            <a:gdLst>
              <a:gd name="T0" fmla="*/ 0 w 13194"/>
              <a:gd name="T1" fmla="*/ 211733402 h 10361"/>
              <a:gd name="T2" fmla="*/ 62035325 w 13194"/>
              <a:gd name="T3" fmla="*/ 572242 h 10361"/>
              <a:gd name="T4" fmla="*/ 118605116 w 13194"/>
              <a:gd name="T5" fmla="*/ 208238911 h 10361"/>
              <a:gd name="T6" fmla="*/ 0 60000 65536"/>
              <a:gd name="T7" fmla="*/ 0 60000 65536"/>
              <a:gd name="T8" fmla="*/ 0 60000 65536"/>
              <a:gd name="T9" fmla="*/ 0 w 13194"/>
              <a:gd name="T10" fmla="*/ 0 h 10361"/>
              <a:gd name="T11" fmla="*/ 13194 w 13194"/>
              <a:gd name="T12" fmla="*/ 10361 h 10361"/>
            </a:gdLst>
            <a:ahLst/>
            <a:cxnLst>
              <a:cxn ang="T6">
                <a:pos x="T0" y="T1"/>
              </a:cxn>
              <a:cxn ang="T7">
                <a:pos x="T2" y="T3"/>
              </a:cxn>
              <a:cxn ang="T8">
                <a:pos x="T4" y="T5"/>
              </a:cxn>
            </a:cxnLst>
            <a:rect l="T9" t="T10" r="T11" b="T12"/>
            <a:pathLst>
              <a:path w="13194" h="10361">
                <a:moveTo>
                  <a:pt x="0" y="10361"/>
                </a:moveTo>
                <a:cubicBezTo>
                  <a:pt x="2917" y="5361"/>
                  <a:pt x="4702" y="56"/>
                  <a:pt x="6901" y="28"/>
                </a:cubicBezTo>
                <a:cubicBezTo>
                  <a:pt x="9100" y="0"/>
                  <a:pt x="11217" y="5368"/>
                  <a:pt x="13194" y="10190"/>
                </a:cubicBezTo>
              </a:path>
            </a:pathLst>
          </a:custGeom>
          <a:noFill/>
          <a:ln w="28575">
            <a:solidFill>
              <a:srgbClr val="3333C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nvGrpSpPr>
          <p:cNvPr id="65549" name="Group 45"/>
          <p:cNvGrpSpPr>
            <a:grpSpLocks/>
          </p:cNvGrpSpPr>
          <p:nvPr/>
        </p:nvGrpSpPr>
        <p:grpSpPr bwMode="auto">
          <a:xfrm flipH="1">
            <a:off x="3157538" y="1203325"/>
            <a:ext cx="974725" cy="1563688"/>
            <a:chOff x="899" y="2296"/>
            <a:chExt cx="496" cy="1032"/>
          </a:xfrm>
        </p:grpSpPr>
        <p:grpSp>
          <p:nvGrpSpPr>
            <p:cNvPr id="65603" name="Group 46"/>
            <p:cNvGrpSpPr>
              <a:grpSpLocks/>
            </p:cNvGrpSpPr>
            <p:nvPr/>
          </p:nvGrpSpPr>
          <p:grpSpPr bwMode="auto">
            <a:xfrm>
              <a:off x="899" y="2512"/>
              <a:ext cx="216" cy="576"/>
              <a:chOff x="843" y="2880"/>
              <a:chExt cx="216" cy="576"/>
            </a:xfrm>
          </p:grpSpPr>
          <p:sp>
            <p:nvSpPr>
              <p:cNvPr id="65613"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14"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604" name="Group 49"/>
            <p:cNvGrpSpPr>
              <a:grpSpLocks/>
            </p:cNvGrpSpPr>
            <p:nvPr/>
          </p:nvGrpSpPr>
          <p:grpSpPr bwMode="auto">
            <a:xfrm>
              <a:off x="1035" y="2752"/>
              <a:ext cx="216" cy="576"/>
              <a:chOff x="843" y="2880"/>
              <a:chExt cx="216" cy="576"/>
            </a:xfrm>
          </p:grpSpPr>
          <p:sp>
            <p:nvSpPr>
              <p:cNvPr id="65611"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12"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605" name="Group 52"/>
            <p:cNvGrpSpPr>
              <a:grpSpLocks/>
            </p:cNvGrpSpPr>
            <p:nvPr/>
          </p:nvGrpSpPr>
          <p:grpSpPr bwMode="auto">
            <a:xfrm>
              <a:off x="1179" y="2520"/>
              <a:ext cx="216" cy="576"/>
              <a:chOff x="843" y="2880"/>
              <a:chExt cx="216" cy="576"/>
            </a:xfrm>
          </p:grpSpPr>
          <p:sp>
            <p:nvSpPr>
              <p:cNvPr id="65609"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10"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606" name="Group 55"/>
            <p:cNvGrpSpPr>
              <a:grpSpLocks/>
            </p:cNvGrpSpPr>
            <p:nvPr/>
          </p:nvGrpSpPr>
          <p:grpSpPr bwMode="auto">
            <a:xfrm>
              <a:off x="1035" y="2296"/>
              <a:ext cx="216" cy="576"/>
              <a:chOff x="843" y="2880"/>
              <a:chExt cx="216" cy="576"/>
            </a:xfrm>
          </p:grpSpPr>
          <p:sp>
            <p:nvSpPr>
              <p:cNvPr id="65607"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08"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5550" name="Group 45"/>
          <p:cNvGrpSpPr>
            <a:grpSpLocks/>
          </p:cNvGrpSpPr>
          <p:nvPr/>
        </p:nvGrpSpPr>
        <p:grpSpPr bwMode="auto">
          <a:xfrm flipH="1">
            <a:off x="4456113" y="1208088"/>
            <a:ext cx="974725" cy="1563687"/>
            <a:chOff x="899" y="2296"/>
            <a:chExt cx="496" cy="1032"/>
          </a:xfrm>
        </p:grpSpPr>
        <p:grpSp>
          <p:nvGrpSpPr>
            <p:cNvPr id="65591" name="Group 46"/>
            <p:cNvGrpSpPr>
              <a:grpSpLocks/>
            </p:cNvGrpSpPr>
            <p:nvPr/>
          </p:nvGrpSpPr>
          <p:grpSpPr bwMode="auto">
            <a:xfrm>
              <a:off x="899" y="2512"/>
              <a:ext cx="216" cy="576"/>
              <a:chOff x="843" y="2880"/>
              <a:chExt cx="216" cy="576"/>
            </a:xfrm>
          </p:grpSpPr>
          <p:sp>
            <p:nvSpPr>
              <p:cNvPr id="65601"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02"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92" name="Group 49"/>
            <p:cNvGrpSpPr>
              <a:grpSpLocks/>
            </p:cNvGrpSpPr>
            <p:nvPr/>
          </p:nvGrpSpPr>
          <p:grpSpPr bwMode="auto">
            <a:xfrm>
              <a:off x="1035" y="2752"/>
              <a:ext cx="216" cy="576"/>
              <a:chOff x="843" y="2880"/>
              <a:chExt cx="216" cy="576"/>
            </a:xfrm>
          </p:grpSpPr>
          <p:sp>
            <p:nvSpPr>
              <p:cNvPr id="65599"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600"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93" name="Group 52"/>
            <p:cNvGrpSpPr>
              <a:grpSpLocks/>
            </p:cNvGrpSpPr>
            <p:nvPr/>
          </p:nvGrpSpPr>
          <p:grpSpPr bwMode="auto">
            <a:xfrm>
              <a:off x="1179" y="2520"/>
              <a:ext cx="216" cy="576"/>
              <a:chOff x="843" y="2880"/>
              <a:chExt cx="216" cy="576"/>
            </a:xfrm>
          </p:grpSpPr>
          <p:sp>
            <p:nvSpPr>
              <p:cNvPr id="65597"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98"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94" name="Group 55"/>
            <p:cNvGrpSpPr>
              <a:grpSpLocks/>
            </p:cNvGrpSpPr>
            <p:nvPr/>
          </p:nvGrpSpPr>
          <p:grpSpPr bwMode="auto">
            <a:xfrm>
              <a:off x="1035" y="2296"/>
              <a:ext cx="216" cy="576"/>
              <a:chOff x="843" y="2880"/>
              <a:chExt cx="216" cy="576"/>
            </a:xfrm>
          </p:grpSpPr>
          <p:sp>
            <p:nvSpPr>
              <p:cNvPr id="65595"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96"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5551" name="Group 17"/>
          <p:cNvGrpSpPr>
            <a:grpSpLocks/>
          </p:cNvGrpSpPr>
          <p:nvPr/>
        </p:nvGrpSpPr>
        <p:grpSpPr bwMode="auto">
          <a:xfrm>
            <a:off x="4811713" y="515938"/>
            <a:ext cx="979487" cy="2776537"/>
            <a:chOff x="899" y="2296"/>
            <a:chExt cx="496" cy="1032"/>
          </a:xfrm>
        </p:grpSpPr>
        <p:grpSp>
          <p:nvGrpSpPr>
            <p:cNvPr id="65579" name="Group 18"/>
            <p:cNvGrpSpPr>
              <a:grpSpLocks/>
            </p:cNvGrpSpPr>
            <p:nvPr/>
          </p:nvGrpSpPr>
          <p:grpSpPr bwMode="auto">
            <a:xfrm>
              <a:off x="899" y="2512"/>
              <a:ext cx="216" cy="576"/>
              <a:chOff x="843" y="2880"/>
              <a:chExt cx="216" cy="576"/>
            </a:xfrm>
          </p:grpSpPr>
          <p:sp>
            <p:nvSpPr>
              <p:cNvPr id="65589" name="Freeform 19"/>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90" name="Freeform 20"/>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80" name="Group 21"/>
            <p:cNvGrpSpPr>
              <a:grpSpLocks/>
            </p:cNvGrpSpPr>
            <p:nvPr/>
          </p:nvGrpSpPr>
          <p:grpSpPr bwMode="auto">
            <a:xfrm>
              <a:off x="1035" y="2752"/>
              <a:ext cx="216" cy="576"/>
              <a:chOff x="843" y="2880"/>
              <a:chExt cx="216" cy="576"/>
            </a:xfrm>
          </p:grpSpPr>
          <p:sp>
            <p:nvSpPr>
              <p:cNvPr id="65587" name="Freeform 22"/>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88" name="Freeform 23"/>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81" name="Group 24"/>
            <p:cNvGrpSpPr>
              <a:grpSpLocks/>
            </p:cNvGrpSpPr>
            <p:nvPr/>
          </p:nvGrpSpPr>
          <p:grpSpPr bwMode="auto">
            <a:xfrm>
              <a:off x="1179" y="2520"/>
              <a:ext cx="216" cy="576"/>
              <a:chOff x="843" y="2880"/>
              <a:chExt cx="216" cy="576"/>
            </a:xfrm>
          </p:grpSpPr>
          <p:sp>
            <p:nvSpPr>
              <p:cNvPr id="65585" name="Freeform 25"/>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86" name="Freeform 26"/>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82" name="Group 27"/>
            <p:cNvGrpSpPr>
              <a:grpSpLocks/>
            </p:cNvGrpSpPr>
            <p:nvPr/>
          </p:nvGrpSpPr>
          <p:grpSpPr bwMode="auto">
            <a:xfrm>
              <a:off x="1035" y="2296"/>
              <a:ext cx="216" cy="576"/>
              <a:chOff x="843" y="2880"/>
              <a:chExt cx="216" cy="576"/>
            </a:xfrm>
          </p:grpSpPr>
          <p:sp>
            <p:nvSpPr>
              <p:cNvPr id="65583" name="Freeform 28"/>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84" name="Freeform 29"/>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grpSp>
        <p:nvGrpSpPr>
          <p:cNvPr id="65552" name="Group 45"/>
          <p:cNvGrpSpPr>
            <a:grpSpLocks/>
          </p:cNvGrpSpPr>
          <p:nvPr/>
        </p:nvGrpSpPr>
        <p:grpSpPr bwMode="auto">
          <a:xfrm flipH="1">
            <a:off x="2895600" y="500063"/>
            <a:ext cx="1063625" cy="2776537"/>
            <a:chOff x="899" y="2296"/>
            <a:chExt cx="496" cy="1032"/>
          </a:xfrm>
        </p:grpSpPr>
        <p:grpSp>
          <p:nvGrpSpPr>
            <p:cNvPr id="65567" name="Group 46"/>
            <p:cNvGrpSpPr>
              <a:grpSpLocks/>
            </p:cNvGrpSpPr>
            <p:nvPr/>
          </p:nvGrpSpPr>
          <p:grpSpPr bwMode="auto">
            <a:xfrm>
              <a:off x="899" y="2512"/>
              <a:ext cx="216" cy="576"/>
              <a:chOff x="843" y="2880"/>
              <a:chExt cx="216" cy="576"/>
            </a:xfrm>
          </p:grpSpPr>
          <p:sp>
            <p:nvSpPr>
              <p:cNvPr id="65577" name="Freeform 47"/>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8" name="Freeform 48"/>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68" name="Group 49"/>
            <p:cNvGrpSpPr>
              <a:grpSpLocks/>
            </p:cNvGrpSpPr>
            <p:nvPr/>
          </p:nvGrpSpPr>
          <p:grpSpPr bwMode="auto">
            <a:xfrm>
              <a:off x="1035" y="2752"/>
              <a:ext cx="216" cy="576"/>
              <a:chOff x="843" y="2880"/>
              <a:chExt cx="216" cy="576"/>
            </a:xfrm>
          </p:grpSpPr>
          <p:sp>
            <p:nvSpPr>
              <p:cNvPr id="65575" name="Freeform 50"/>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6" name="Freeform 51"/>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69" name="Group 52"/>
            <p:cNvGrpSpPr>
              <a:grpSpLocks/>
            </p:cNvGrpSpPr>
            <p:nvPr/>
          </p:nvGrpSpPr>
          <p:grpSpPr bwMode="auto">
            <a:xfrm>
              <a:off x="1179" y="2520"/>
              <a:ext cx="216" cy="576"/>
              <a:chOff x="843" y="2880"/>
              <a:chExt cx="216" cy="576"/>
            </a:xfrm>
          </p:grpSpPr>
          <p:sp>
            <p:nvSpPr>
              <p:cNvPr id="65573" name="Freeform 53"/>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4" name="Freeform 54"/>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nvGrpSpPr>
            <p:cNvPr id="65570" name="Group 55"/>
            <p:cNvGrpSpPr>
              <a:grpSpLocks/>
            </p:cNvGrpSpPr>
            <p:nvPr/>
          </p:nvGrpSpPr>
          <p:grpSpPr bwMode="auto">
            <a:xfrm>
              <a:off x="1035" y="2296"/>
              <a:ext cx="216" cy="576"/>
              <a:chOff x="843" y="2880"/>
              <a:chExt cx="216" cy="576"/>
            </a:xfrm>
          </p:grpSpPr>
          <p:sp>
            <p:nvSpPr>
              <p:cNvPr id="65571" name="Freeform 56"/>
              <p:cNvSpPr>
                <a:spLocks/>
              </p:cNvSpPr>
              <p:nvPr/>
            </p:nvSpPr>
            <p:spPr bwMode="auto">
              <a:xfrm>
                <a:off x="843" y="3165"/>
                <a:ext cx="216" cy="291"/>
              </a:xfrm>
              <a:custGeom>
                <a:avLst/>
                <a:gdLst>
                  <a:gd name="T0" fmla="*/ 0 w 126"/>
                  <a:gd name="T1" fmla="*/ 173 h 345"/>
                  <a:gd name="T2" fmla="*/ 317 w 126"/>
                  <a:gd name="T3" fmla="*/ 0 h 345"/>
                  <a:gd name="T4" fmla="*/ 634 w 126"/>
                  <a:gd name="T5" fmla="*/ 167 h 345"/>
                  <a:gd name="T6" fmla="*/ 317 w 126"/>
                  <a:gd name="T7" fmla="*/ 73 h 345"/>
                  <a:gd name="T8" fmla="*/ 288 w 126"/>
                  <a:gd name="T9" fmla="*/ 207 h 345"/>
                  <a:gd name="T10" fmla="*/ 0 w 126"/>
                  <a:gd name="T11" fmla="*/ 173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sp>
            <p:nvSpPr>
              <p:cNvPr id="65572" name="Freeform 57"/>
              <p:cNvSpPr>
                <a:spLocks/>
              </p:cNvSpPr>
              <p:nvPr/>
            </p:nvSpPr>
            <p:spPr bwMode="auto">
              <a:xfrm flipV="1">
                <a:off x="864" y="2880"/>
                <a:ext cx="192" cy="384"/>
              </a:xfrm>
              <a:custGeom>
                <a:avLst/>
                <a:gdLst>
                  <a:gd name="T0" fmla="*/ 0 w 126"/>
                  <a:gd name="T1" fmla="*/ 397 h 345"/>
                  <a:gd name="T2" fmla="*/ 222 w 126"/>
                  <a:gd name="T3" fmla="*/ 0 h 345"/>
                  <a:gd name="T4" fmla="*/ 446 w 126"/>
                  <a:gd name="T5" fmla="*/ 385 h 345"/>
                  <a:gd name="T6" fmla="*/ 222 w 126"/>
                  <a:gd name="T7" fmla="*/ 167 h 345"/>
                  <a:gd name="T8" fmla="*/ 203 w 126"/>
                  <a:gd name="T9" fmla="*/ 475 h 345"/>
                  <a:gd name="T10" fmla="*/ 0 w 126"/>
                  <a:gd name="T11" fmla="*/ 397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1800"/>
              </a:p>
            </p:txBody>
          </p:sp>
        </p:grpSp>
      </p:grpSp>
      <p:sp>
        <p:nvSpPr>
          <p:cNvPr id="65553" name="AutoShape 87"/>
          <p:cNvSpPr>
            <a:spLocks noChangeArrowheads="1"/>
          </p:cNvSpPr>
          <p:nvPr/>
        </p:nvSpPr>
        <p:spPr bwMode="auto">
          <a:xfrm rot="-6300871">
            <a:off x="6140450" y="15668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5554" name="AutoShape 72"/>
          <p:cNvSpPr>
            <a:spLocks noChangeArrowheads="1"/>
          </p:cNvSpPr>
          <p:nvPr/>
        </p:nvSpPr>
        <p:spPr bwMode="auto">
          <a:xfrm rot="15516024" flipV="1">
            <a:off x="5210969" y="754856"/>
            <a:ext cx="657225" cy="3567113"/>
          </a:xfrm>
          <a:prstGeom prst="moon">
            <a:avLst>
              <a:gd name="adj" fmla="val 72944"/>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GB" sz="1400"/>
          </a:p>
        </p:txBody>
      </p:sp>
      <p:sp>
        <p:nvSpPr>
          <p:cNvPr id="65555" name="AutoShape 88"/>
          <p:cNvSpPr>
            <a:spLocks noChangeArrowheads="1"/>
          </p:cNvSpPr>
          <p:nvPr/>
        </p:nvSpPr>
        <p:spPr bwMode="auto">
          <a:xfrm rot="-5139847">
            <a:off x="2709862" y="1643063"/>
            <a:ext cx="295275" cy="2057400"/>
          </a:xfrm>
          <a:prstGeom prst="moon">
            <a:avLst>
              <a:gd name="adj" fmla="val 81444"/>
            </a:avLst>
          </a:prstGeom>
          <a:solidFill>
            <a:srgbClr val="FF0000"/>
          </a:solidFill>
          <a:ln w="9525">
            <a:solidFill>
              <a:srgbClr val="FF0000"/>
            </a:solidFill>
            <a:miter lim="800000"/>
            <a:headEnd/>
            <a:tailEnd/>
          </a:ln>
        </p:spPr>
        <p:txBody>
          <a:bodyPr wrap="none" anchor="ctr"/>
          <a:lstStyle/>
          <a:p>
            <a:endParaRPr lang="en-GB">
              <a:latin typeface="Times New Roman" charset="0"/>
            </a:endParaRPr>
          </a:p>
        </p:txBody>
      </p:sp>
      <p:sp>
        <p:nvSpPr>
          <p:cNvPr id="65556" name="AutoShape 89"/>
          <p:cNvSpPr>
            <a:spLocks noChangeArrowheads="1"/>
          </p:cNvSpPr>
          <p:nvPr/>
        </p:nvSpPr>
        <p:spPr bwMode="auto">
          <a:xfrm rot="-5306711">
            <a:off x="4160838" y="495300"/>
            <a:ext cx="533400" cy="39624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
        <p:nvSpPr>
          <p:cNvPr id="65557" name="AutoShape 90"/>
          <p:cNvSpPr>
            <a:spLocks noChangeArrowheads="1"/>
          </p:cNvSpPr>
          <p:nvPr/>
        </p:nvSpPr>
        <p:spPr bwMode="auto">
          <a:xfrm rot="-5306711">
            <a:off x="4076700" y="647700"/>
            <a:ext cx="533400" cy="39624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sp>
        <p:nvSpPr>
          <p:cNvPr id="65558" name="AutoShape 91"/>
          <p:cNvSpPr>
            <a:spLocks noChangeArrowheads="1"/>
          </p:cNvSpPr>
          <p:nvPr/>
        </p:nvSpPr>
        <p:spPr bwMode="auto">
          <a:xfrm rot="-5306711">
            <a:off x="3846513" y="112713"/>
            <a:ext cx="685800" cy="50292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cxnSp>
        <p:nvCxnSpPr>
          <p:cNvPr id="89" name="Straight Connector 88"/>
          <p:cNvCxnSpPr/>
          <p:nvPr/>
        </p:nvCxnSpPr>
        <p:spPr>
          <a:xfrm rot="5400000">
            <a:off x="601662"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560" name="AutoShape 88"/>
          <p:cNvSpPr>
            <a:spLocks noChangeArrowheads="1"/>
          </p:cNvSpPr>
          <p:nvPr/>
        </p:nvSpPr>
        <p:spPr bwMode="auto">
          <a:xfrm rot="-5306711">
            <a:off x="4008438" y="266700"/>
            <a:ext cx="533400" cy="3962400"/>
          </a:xfrm>
          <a:prstGeom prst="moon">
            <a:avLst>
              <a:gd name="adj" fmla="val 4525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cxnSp>
        <p:nvCxnSpPr>
          <p:cNvPr id="90" name="Straight Connector 89"/>
          <p:cNvCxnSpPr/>
          <p:nvPr/>
        </p:nvCxnSpPr>
        <p:spPr>
          <a:xfrm rot="5400000">
            <a:off x="1562100" y="3987801"/>
            <a:ext cx="489267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562" name="Oval 100"/>
          <p:cNvSpPr>
            <a:spLocks noChangeArrowheads="1"/>
          </p:cNvSpPr>
          <p:nvPr/>
        </p:nvSpPr>
        <p:spPr bwMode="auto">
          <a:xfrm>
            <a:off x="277336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GB" sz="2000" b="1" baseline="-25000">
                <a:solidFill>
                  <a:srgbClr val="3333CC"/>
                </a:solidFill>
                <a:latin typeface="Calibri" charset="0"/>
              </a:rPr>
              <a:t>b</a:t>
            </a:r>
          </a:p>
        </p:txBody>
      </p:sp>
      <p:sp>
        <p:nvSpPr>
          <p:cNvPr id="65563" name="Oval 102"/>
          <p:cNvSpPr>
            <a:spLocks noChangeArrowheads="1"/>
          </p:cNvSpPr>
          <p:nvPr/>
        </p:nvSpPr>
        <p:spPr bwMode="auto">
          <a:xfrm>
            <a:off x="3706813" y="4071938"/>
            <a:ext cx="579437" cy="579437"/>
          </a:xfrm>
          <a:prstGeom prst="ellipse">
            <a:avLst/>
          </a:prstGeom>
          <a:solidFill>
            <a:schemeClr val="bg1"/>
          </a:solidFill>
          <a:ln w="19050">
            <a:solidFill>
              <a:srgbClr val="3333CC"/>
            </a:solidFill>
            <a:round/>
            <a:headEnd/>
            <a:tailEnd/>
          </a:ln>
        </p:spPr>
        <p:txBody>
          <a:bodyPr anchor="ctr"/>
          <a:lstStyle/>
          <a:p>
            <a:pPr algn="ctr"/>
            <a:r>
              <a:rPr lang="en-US" sz="2000" b="1">
                <a:solidFill>
                  <a:srgbClr val="3333CC"/>
                </a:solidFill>
                <a:latin typeface="Calibri" charset="0"/>
              </a:rPr>
              <a:t>f</a:t>
            </a:r>
            <a:r>
              <a:rPr lang="en-US" sz="2000" b="1" baseline="-25000">
                <a:solidFill>
                  <a:srgbClr val="3333CC"/>
                </a:solidFill>
                <a:latin typeface="Calibri" charset="0"/>
              </a:rPr>
              <a:t>h</a:t>
            </a:r>
            <a:endParaRPr lang="en-GB" sz="2000" b="1" baseline="-25000">
              <a:solidFill>
                <a:srgbClr val="3333CC"/>
              </a:solidFill>
              <a:latin typeface="Calibri" charset="0"/>
            </a:endParaRPr>
          </a:p>
        </p:txBody>
      </p:sp>
      <p:sp>
        <p:nvSpPr>
          <p:cNvPr id="65564" name="Oval 75"/>
          <p:cNvSpPr>
            <a:spLocks noChangeArrowheads="1"/>
          </p:cNvSpPr>
          <p:nvPr/>
        </p:nvSpPr>
        <p:spPr bwMode="auto">
          <a:xfrm>
            <a:off x="4191000" y="1865313"/>
            <a:ext cx="206375" cy="192087"/>
          </a:xfrm>
          <a:prstGeom prst="ellipse">
            <a:avLst/>
          </a:prstGeom>
          <a:solidFill>
            <a:schemeClr val="tx1"/>
          </a:solidFill>
          <a:ln w="28575">
            <a:solidFill>
              <a:srgbClr val="002060"/>
            </a:solidFill>
            <a:round/>
            <a:headEnd/>
            <a:tailEnd/>
          </a:ln>
        </p:spPr>
        <p:txBody>
          <a:bodyPr wrap="none" anchor="ctr"/>
          <a:lstStyle/>
          <a:p>
            <a:endParaRPr lang="en-GB" sz="1400"/>
          </a:p>
        </p:txBody>
      </p:sp>
      <p:sp>
        <p:nvSpPr>
          <p:cNvPr id="65565" name="TextBox 93"/>
          <p:cNvSpPr txBox="1">
            <a:spLocks noChangeArrowheads="1"/>
          </p:cNvSpPr>
          <p:nvPr/>
        </p:nvSpPr>
        <p:spPr bwMode="auto">
          <a:xfrm flipV="1">
            <a:off x="666750" y="4573588"/>
            <a:ext cx="4000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P(</a:t>
            </a:r>
            <a:r>
              <a:rPr lang="en-US" sz="1400">
                <a:latin typeface="Times New Roman" charset="0"/>
              </a:rPr>
              <a:t>v</a:t>
            </a:r>
            <a:r>
              <a:rPr lang="en-GB" sz="1400">
                <a:latin typeface="Times New Roman" charset="0"/>
              </a:rPr>
              <a:t>)]</a:t>
            </a:r>
          </a:p>
        </p:txBody>
      </p:sp>
      <p:sp>
        <p:nvSpPr>
          <p:cNvPr id="65566" name="TextBox 94"/>
          <p:cNvSpPr txBox="1">
            <a:spLocks noChangeArrowheads="1"/>
          </p:cNvSpPr>
          <p:nvPr/>
        </p:nvSpPr>
        <p:spPr bwMode="auto">
          <a:xfrm>
            <a:off x="2924175" y="6503988"/>
            <a:ext cx="1168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GB" sz="1400">
                <a:latin typeface="Times New Roman" charset="0"/>
              </a:rPr>
              <a:t>log[</a:t>
            </a:r>
            <a:r>
              <a:rPr lang="en-US" sz="1400">
                <a:latin typeface="Times New Roman" charset="0"/>
              </a:rPr>
              <a:t>f</a:t>
            </a:r>
            <a:r>
              <a:rPr lang="en-GB" sz="1400">
                <a:latin typeface="Times New Roman" charset="0"/>
              </a:rPr>
              <a: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rapezoid 18"/>
          <p:cNvSpPr/>
          <p:nvPr/>
        </p:nvSpPr>
        <p:spPr>
          <a:xfrm rot="5400000">
            <a:off x="3232150" y="160338"/>
            <a:ext cx="1608137" cy="7500938"/>
          </a:xfrm>
          <a:prstGeom prst="trapezoid">
            <a:avLst>
              <a:gd name="adj" fmla="val 3738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latin typeface="Times New Roman"/>
              <a:cs typeface="Times New Roman"/>
            </a:endParaRPr>
          </a:p>
        </p:txBody>
      </p:sp>
      <p:sp>
        <p:nvSpPr>
          <p:cNvPr id="73731" name="TextBox 27"/>
          <p:cNvSpPr txBox="1">
            <a:spLocks noChangeArrowheads="1"/>
          </p:cNvSpPr>
          <p:nvPr/>
        </p:nvSpPr>
        <p:spPr bwMode="auto">
          <a:xfrm>
            <a:off x="0" y="4735513"/>
            <a:ext cx="60721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GB" sz="3200" b="1">
                <a:solidFill>
                  <a:srgbClr val="FF0000"/>
                </a:solidFill>
                <a:latin typeface="Times New Roman" charset="0"/>
                <a:cs typeface="Times New Roman" charset="0"/>
              </a:rPr>
              <a:t>This gives the noise spectrum EMMITED at each annulus</a:t>
            </a:r>
          </a:p>
        </p:txBody>
      </p:sp>
      <p:sp>
        <p:nvSpPr>
          <p:cNvPr id="20" name="Oval 19"/>
          <p:cNvSpPr/>
          <p:nvPr/>
        </p:nvSpPr>
        <p:spPr>
          <a:xfrm>
            <a:off x="7786688" y="3357563"/>
            <a:ext cx="1071562" cy="1071562"/>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1800">
              <a:solidFill>
                <a:srgbClr val="FFFFFF"/>
              </a:solidFill>
              <a:latin typeface="Times New Roman"/>
              <a:ea typeface="Arial" charset="0"/>
              <a:cs typeface="Times New Roman"/>
            </a:endParaRPr>
          </a:p>
        </p:txBody>
      </p:sp>
      <p:cxnSp>
        <p:nvCxnSpPr>
          <p:cNvPr id="23" name="Straight Connector 22"/>
          <p:cNvCxnSpPr/>
          <p:nvPr/>
        </p:nvCxnSpPr>
        <p:spPr>
          <a:xfrm rot="5400000">
            <a:off x="785813" y="3929063"/>
            <a:ext cx="14287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6786563" y="3929063"/>
            <a:ext cx="5715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6500813" y="3929063"/>
            <a:ext cx="57150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2000250" y="3929063"/>
            <a:ext cx="1285875"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036094" y="3893344"/>
            <a:ext cx="1071562"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4572000" y="3929063"/>
            <a:ext cx="857250"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250657" y="3893344"/>
            <a:ext cx="785812"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14313" y="3925888"/>
            <a:ext cx="1285875" cy="15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643188" y="3925888"/>
            <a:ext cx="928687" cy="15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5000625" y="3927475"/>
            <a:ext cx="642938"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786563" y="3927475"/>
            <a:ext cx="285750" cy="1588"/>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3744" name="Straight Arrow Connector 63"/>
          <p:cNvCxnSpPr>
            <a:cxnSpLocks noChangeShapeType="1"/>
          </p:cNvCxnSpPr>
          <p:nvPr/>
        </p:nvCxnSpPr>
        <p:spPr bwMode="auto">
          <a:xfrm flipH="1">
            <a:off x="1000125" y="2819400"/>
            <a:ext cx="112713" cy="609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5" name="Straight Arrow Connector 64"/>
          <p:cNvCxnSpPr>
            <a:cxnSpLocks noChangeShapeType="1"/>
          </p:cNvCxnSpPr>
          <p:nvPr/>
        </p:nvCxnSpPr>
        <p:spPr bwMode="auto">
          <a:xfrm flipH="1">
            <a:off x="3214688" y="2819400"/>
            <a:ext cx="190500" cy="681038"/>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6" name="Straight Arrow Connector 67"/>
          <p:cNvCxnSpPr>
            <a:cxnSpLocks noChangeShapeType="1"/>
          </p:cNvCxnSpPr>
          <p:nvPr/>
        </p:nvCxnSpPr>
        <p:spPr bwMode="auto">
          <a:xfrm flipH="1">
            <a:off x="5357813" y="2819400"/>
            <a:ext cx="339725" cy="823913"/>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73747" name="Straight Arrow Connector 70"/>
          <p:cNvCxnSpPr>
            <a:cxnSpLocks noChangeShapeType="1"/>
          </p:cNvCxnSpPr>
          <p:nvPr/>
        </p:nvCxnSpPr>
        <p:spPr bwMode="auto">
          <a:xfrm flipH="1">
            <a:off x="6929438" y="2819400"/>
            <a:ext cx="1060450" cy="89535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73748" name="Picture 28" descr="mdot2.pdf"/>
          <p:cNvPicPr>
            <a:picLocks noChangeAspect="1"/>
          </p:cNvPicPr>
          <p:nvPr/>
        </p:nvPicPr>
        <p:blipFill>
          <a:blip r:embed="rId2" cstate="print">
            <a:extLst>
              <a:ext uri="{28A0092B-C50C-407E-A947-70E740481C1C}">
                <a14:useLocalDpi xmlns:a14="http://schemas.microsoft.com/office/drawing/2010/main" val="0"/>
              </a:ext>
            </a:extLst>
          </a:blip>
          <a:srcRect r="35791"/>
          <a:stretch>
            <a:fillRect/>
          </a:stretch>
        </p:blipFill>
        <p:spPr bwMode="auto">
          <a:xfrm rot="-5400000">
            <a:off x="2383631" y="951707"/>
            <a:ext cx="20939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35" descr="mdot4.pdf"/>
          <p:cNvPicPr>
            <a:picLocks noChangeAspect="1"/>
          </p:cNvPicPr>
          <p:nvPr/>
        </p:nvPicPr>
        <p:blipFill>
          <a:blip r:embed="rId3" cstate="print">
            <a:extLst>
              <a:ext uri="{28A0092B-C50C-407E-A947-70E740481C1C}">
                <a14:useLocalDpi xmlns:a14="http://schemas.microsoft.com/office/drawing/2010/main" val="0"/>
              </a:ext>
            </a:extLst>
          </a:blip>
          <a:srcRect r="35791"/>
          <a:stretch>
            <a:fillRect/>
          </a:stretch>
        </p:blipFill>
        <p:spPr bwMode="auto">
          <a:xfrm rot="-5400000">
            <a:off x="4667250" y="952500"/>
            <a:ext cx="20939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37" descr="mdot6.pdf"/>
          <p:cNvPicPr>
            <a:picLocks noChangeAspect="1"/>
          </p:cNvPicPr>
          <p:nvPr/>
        </p:nvPicPr>
        <p:blipFill>
          <a:blip r:embed="rId4" cstate="print">
            <a:extLst>
              <a:ext uri="{28A0092B-C50C-407E-A947-70E740481C1C}">
                <a14:useLocalDpi xmlns:a14="http://schemas.microsoft.com/office/drawing/2010/main" val="0"/>
              </a:ext>
            </a:extLst>
          </a:blip>
          <a:srcRect r="35791"/>
          <a:stretch>
            <a:fillRect/>
          </a:stretch>
        </p:blipFill>
        <p:spPr bwMode="auto">
          <a:xfrm rot="-5400000">
            <a:off x="6951662" y="952501"/>
            <a:ext cx="2093913"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38" descr="mdot1.pdf"/>
          <p:cNvPicPr>
            <a:picLocks noChangeAspect="1"/>
          </p:cNvPicPr>
          <p:nvPr/>
        </p:nvPicPr>
        <p:blipFill>
          <a:blip r:embed="rId5" cstate="print">
            <a:extLst>
              <a:ext uri="{28A0092B-C50C-407E-A947-70E740481C1C}">
                <a14:useLocalDpi xmlns:a14="http://schemas.microsoft.com/office/drawing/2010/main" val="0"/>
              </a:ext>
            </a:extLst>
          </a:blip>
          <a:srcRect r="35791"/>
          <a:stretch>
            <a:fillRect/>
          </a:stretch>
        </p:blipFill>
        <p:spPr bwMode="auto">
          <a:xfrm rot="-5400000">
            <a:off x="99218" y="951707"/>
            <a:ext cx="209391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Connector 39"/>
          <p:cNvCxnSpPr>
            <a:cxnSpLocks noChangeShapeType="1"/>
          </p:cNvCxnSpPr>
          <p:nvPr/>
        </p:nvCxnSpPr>
        <p:spPr bwMode="auto">
          <a:xfrm>
            <a:off x="457200" y="1095375"/>
            <a:ext cx="8229600" cy="1588"/>
          </a:xfrm>
          <a:prstGeom prst="line">
            <a:avLst/>
          </a:prstGeom>
          <a:noFill/>
          <a:ln w="38100" cmpd="dbl">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3753" name="Title 1"/>
          <p:cNvSpPr>
            <a:spLocks noGrp="1"/>
          </p:cNvSpPr>
          <p:nvPr>
            <p:ph type="title"/>
          </p:nvPr>
        </p:nvSpPr>
        <p:spPr>
          <a:xfrm>
            <a:off x="685800" y="266700"/>
            <a:ext cx="7772400" cy="1143000"/>
          </a:xfrm>
        </p:spPr>
        <p:txBody>
          <a:bodyPr/>
          <a:lstStyle/>
          <a:p>
            <a:pPr eaLnBrk="1" hangingPunct="1"/>
            <a:r>
              <a:rPr lang="en-US" dirty="0" smtClean="0">
                <a:latin typeface="Times New Roman" charset="0"/>
                <a:cs typeface="Times New Roman" charset="0"/>
              </a:rPr>
              <a:t>Propagating fluctuations</a:t>
            </a:r>
          </a:p>
        </p:txBody>
      </p:sp>
      <p:pic>
        <p:nvPicPr>
          <p:cNvPr id="73754" name="Picture 35" descr="pmdots.pdf"/>
          <p:cNvPicPr>
            <a:picLocks noChangeAspect="1"/>
          </p:cNvPicPr>
          <p:nvPr/>
        </p:nvPicPr>
        <p:blipFill>
          <a:blip r:embed="rId6" cstate="print">
            <a:extLst>
              <a:ext uri="{28A0092B-C50C-407E-A947-70E740481C1C}">
                <a14:useLocalDpi xmlns:a14="http://schemas.microsoft.com/office/drawing/2010/main" val="0"/>
              </a:ext>
            </a:extLst>
          </a:blip>
          <a:srcRect t="39005" r="12283" b="8774"/>
          <a:stretch>
            <a:fillRect/>
          </a:stretch>
        </p:blipFill>
        <p:spPr bwMode="auto">
          <a:xfrm>
            <a:off x="5943600" y="4495800"/>
            <a:ext cx="3027363"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5" name="Rectangle 27"/>
          <p:cNvSpPr>
            <a:spLocks noChangeArrowheads="1"/>
          </p:cNvSpPr>
          <p:nvPr/>
        </p:nvSpPr>
        <p:spPr bwMode="auto">
          <a:xfrm>
            <a:off x="1752600" y="5875338"/>
            <a:ext cx="3962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srgbClr val="000000"/>
                </a:solidFill>
                <a:latin typeface="Times New Roman" charset="0"/>
                <a:cs typeface="Times New Roman" charset="0"/>
              </a:rPr>
              <a:t>Lyubarskii 1997; Arevalo &amp; Uttley 2006, Kotov et al 2001</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descr="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45" cy="5400000"/>
          </a:xfrm>
          <a:prstGeom prst="rect">
            <a:avLst/>
          </a:prstGeom>
        </p:spPr>
      </p:pic>
      <p:sp>
        <p:nvSpPr>
          <p:cNvPr id="6" name="TextBox 5"/>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=68.0</a:t>
            </a:r>
            <a:endParaRPr lang="en-US" sz="4400" b="1" dirty="0">
              <a:latin typeface="Times New Roman"/>
              <a:cs typeface="Times New Roman"/>
            </a:endParaRPr>
          </a:p>
        </p:txBody>
      </p:sp>
      <p:sp>
        <p:nvSpPr>
          <p:cNvPr id="7"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00" cy="5400000"/>
          </a:xfrm>
          <a:prstGeom prst="rect">
            <a:avLst/>
          </a:prstGeom>
        </p:spPr>
      </p:pic>
      <p:sp>
        <p:nvSpPr>
          <p:cNvPr id="8" name="TextBox 7"/>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=45.7</a:t>
            </a:r>
            <a:endParaRPr lang="en-US" sz="4400" b="1" dirty="0">
              <a:latin typeface="Times New Roman"/>
              <a:cs typeface="Times New Roman"/>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3.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08" cy="5400000"/>
          </a:xfrm>
          <a:prstGeom prst="rect">
            <a:avLst/>
          </a:prstGeom>
        </p:spPr>
      </p:pic>
      <p:sp>
        <p:nvSpPr>
          <p:cNvPr id="8" name="TextBox 7"/>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=25.0</a:t>
            </a:r>
            <a:endParaRPr lang="en-US" sz="4400" b="1" dirty="0">
              <a:latin typeface="Times New Roman"/>
              <a:cs typeface="Times New Roman"/>
            </a:endParaRPr>
          </a:p>
        </p:txBody>
      </p:sp>
      <p:sp>
        <p:nvSpPr>
          <p:cNvPr id="9"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7" name="Picture 6" descr="4.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15" cy="5400000"/>
          </a:xfrm>
          <a:prstGeom prst="rect">
            <a:avLst/>
          </a:prstGeom>
        </p:spPr>
      </p:pic>
      <p:sp>
        <p:nvSpPr>
          <p:cNvPr id="8" name="TextBox 7"/>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=16.3</a:t>
            </a:r>
            <a:endParaRPr lang="en-US" sz="4400" b="1" dirty="0">
              <a:latin typeface="Times New Roman"/>
              <a:cs typeface="Times New Roman"/>
            </a:endParaRPr>
          </a:p>
        </p:txBody>
      </p:sp>
      <p:sp>
        <p:nvSpPr>
          <p:cNvPr id="9"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57200" y="1095375"/>
            <a:ext cx="8229600" cy="1588"/>
          </a:xfrm>
          <a:prstGeom prst="line">
            <a:avLst/>
          </a:prstGeom>
          <a:ln w="38100" cap="flat" cmpd="dbl"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9639" name="TextBox 9"/>
          <p:cNvSpPr txBox="1">
            <a:spLocks noChangeArrowheads="1"/>
          </p:cNvSpPr>
          <p:nvPr/>
        </p:nvSpPr>
        <p:spPr bwMode="auto">
          <a:xfrm>
            <a:off x="5334000" y="6400800"/>
            <a:ext cx="3733800" cy="400050"/>
          </a:xfrm>
          <a:prstGeom prst="rect">
            <a:avLst/>
          </a:prstGeom>
          <a:noFill/>
          <a:ln w="9525">
            <a:noFill/>
            <a:miter lim="800000"/>
            <a:headEnd/>
            <a:tailEnd/>
          </a:ln>
        </p:spPr>
        <p:txBody>
          <a:bodyPr>
            <a:prstTxWarp prst="textNoShape">
              <a:avLst/>
            </a:prstTxWarp>
            <a:spAutoFit/>
          </a:bodyPr>
          <a:lstStyle/>
          <a:p>
            <a:pPr algn="r"/>
            <a:r>
              <a:rPr lang="en-US" sz="2000" dirty="0">
                <a:latin typeface="Times New Roman" charset="0"/>
                <a:ea typeface="Times New Roman" charset="0"/>
                <a:cs typeface="Times New Roman" charset="0"/>
              </a:rPr>
              <a:t>Ingram &amp; Done 2011</a:t>
            </a:r>
          </a:p>
        </p:txBody>
      </p:sp>
      <p:pic>
        <p:nvPicPr>
          <p:cNvPr id="8" name="Picture 7" descr="5.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t="35791"/>
              <a:stretch>
                <a:fillRect/>
              </a:stretch>
            </p:blipFill>
          </mc:Choice>
          <mc:Fallback>
            <p:blipFill>
              <a:blip r:embed="rId3"/>
              <a:srcRect t="35791"/>
              <a:stretch>
                <a:fillRect/>
              </a:stretch>
            </p:blipFill>
          </mc:Fallback>
        </mc:AlternateContent>
        <p:spPr>
          <a:xfrm>
            <a:off x="1440000" y="1440000"/>
            <a:ext cx="6498308" cy="5400000"/>
          </a:xfrm>
          <a:prstGeom prst="rect">
            <a:avLst/>
          </a:prstGeom>
        </p:spPr>
      </p:pic>
      <p:sp>
        <p:nvSpPr>
          <p:cNvPr id="9" name="TextBox 8"/>
          <p:cNvSpPr txBox="1"/>
          <p:nvPr/>
        </p:nvSpPr>
        <p:spPr>
          <a:xfrm>
            <a:off x="228600" y="1143000"/>
            <a:ext cx="2590800" cy="769441"/>
          </a:xfrm>
          <a:prstGeom prst="rect">
            <a:avLst/>
          </a:prstGeom>
          <a:noFill/>
        </p:spPr>
        <p:txBody>
          <a:bodyPr wrap="square" rtlCol="0">
            <a:spAutoFit/>
          </a:bodyPr>
          <a:lstStyle/>
          <a:p>
            <a:r>
              <a:rPr lang="en-US" sz="4400" b="1" dirty="0" err="1" smtClean="0">
                <a:latin typeface="Times New Roman"/>
                <a:cs typeface="Times New Roman"/>
              </a:rPr>
              <a:t>r</a:t>
            </a:r>
            <a:r>
              <a:rPr lang="en-US" sz="4400" b="1" baseline="-25000" dirty="0" err="1" smtClean="0">
                <a:latin typeface="Times New Roman"/>
                <a:cs typeface="Times New Roman"/>
              </a:rPr>
              <a:t>o</a:t>
            </a:r>
            <a:r>
              <a:rPr lang="en-US" sz="4400" b="1" dirty="0" smtClean="0">
                <a:latin typeface="Times New Roman"/>
                <a:cs typeface="Times New Roman"/>
              </a:rPr>
              <a:t>=12.8</a:t>
            </a:r>
            <a:endParaRPr lang="en-US" sz="4400" b="1" dirty="0">
              <a:latin typeface="Times New Roman"/>
              <a:cs typeface="Times New Roman"/>
            </a:endParaRPr>
          </a:p>
        </p:txBody>
      </p:sp>
      <p:sp>
        <p:nvSpPr>
          <p:cNvPr id="10" name="Title 1"/>
          <p:cNvSpPr>
            <a:spLocks noGrp="1"/>
          </p:cNvSpPr>
          <p:nvPr>
            <p:ph type="title"/>
          </p:nvPr>
        </p:nvSpPr>
        <p:spPr>
          <a:xfrm>
            <a:off x="685800" y="38100"/>
            <a:ext cx="7772400" cy="1143000"/>
          </a:xfrm>
        </p:spPr>
        <p:txBody>
          <a:bodyPr/>
          <a:lstStyle/>
          <a:p>
            <a:pPr eaLnBrk="1" hangingPunct="1"/>
            <a:r>
              <a:rPr lang="en-US" sz="3800" dirty="0" smtClean="0">
                <a:latin typeface="Times New Roman" charset="0"/>
                <a:ea typeface="Times New Roman" charset="0"/>
                <a:cs typeface="Times New Roman" charset="0"/>
              </a:rPr>
              <a:t>Fitting to XTE J1550-564</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1027"/>
          <p:cNvSpPr txBox="1">
            <a:spLocks noChangeArrowheads="1"/>
          </p:cNvSpPr>
          <p:nvPr/>
        </p:nvSpPr>
        <p:spPr bwMode="auto">
          <a:xfrm>
            <a:off x="6053138" y="5306596"/>
            <a:ext cx="26605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GB" sz="1600" dirty="0" err="1" smtClean="0">
                <a:solidFill>
                  <a:srgbClr val="008000"/>
                </a:solidFill>
              </a:rPr>
              <a:t>Kolehmainen</a:t>
            </a:r>
            <a:r>
              <a:rPr lang="en-GB" sz="1600" dirty="0" smtClean="0">
                <a:solidFill>
                  <a:srgbClr val="008000"/>
                </a:solidFill>
              </a:rPr>
              <a:t> &amp; Done 2010</a:t>
            </a:r>
            <a:endParaRPr lang="en-GB" sz="1600" dirty="0">
              <a:solidFill>
                <a:srgbClr val="008000"/>
              </a:solidFill>
            </a:endParaRPr>
          </a:p>
        </p:txBody>
      </p:sp>
      <p:sp>
        <p:nvSpPr>
          <p:cNvPr id="209924" name="Rectangle 1028"/>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Disc spectra: last stable orbit</a:t>
            </a:r>
          </a:p>
        </p:txBody>
      </p:sp>
      <p:sp>
        <p:nvSpPr>
          <p:cNvPr id="209937" name="Rectangle 1041"/>
          <p:cNvSpPr>
            <a:spLocks noGrp="1" noChangeArrowheads="1"/>
          </p:cNvSpPr>
          <p:nvPr>
            <p:ph type="body" sz="half" idx="1"/>
          </p:nvPr>
        </p:nvSpPr>
        <p:spPr>
          <a:xfrm>
            <a:off x="304800" y="1455738"/>
            <a:ext cx="4064000" cy="4189412"/>
          </a:xfrm>
          <a:noFill/>
          <a:ln/>
        </p:spPr>
        <p:txBody>
          <a:bodyPr/>
          <a:lstStyle/>
          <a:p>
            <a:pPr>
              <a:lnSpc>
                <a:spcPct val="90000"/>
              </a:lnSpc>
            </a:pPr>
            <a:r>
              <a:rPr lang="en-GB" sz="2400" dirty="0">
                <a:solidFill>
                  <a:srgbClr val="008000"/>
                </a:solidFill>
              </a:rPr>
              <a:t>Bewildering variety</a:t>
            </a:r>
          </a:p>
          <a:p>
            <a:pPr>
              <a:lnSpc>
                <a:spcPct val="90000"/>
              </a:lnSpc>
            </a:pPr>
            <a:r>
              <a:rPr lang="en-GB" sz="2400" dirty="0">
                <a:solidFill>
                  <a:srgbClr val="008000"/>
                </a:solidFill>
              </a:rPr>
              <a:t>Pick ONLY ones that look like a disc! </a:t>
            </a:r>
          </a:p>
          <a:p>
            <a:pPr>
              <a:lnSpc>
                <a:spcPct val="90000"/>
              </a:lnSpc>
            </a:pPr>
            <a:r>
              <a:rPr lang="en-GB" sz="2400" i="1" dirty="0">
                <a:solidFill>
                  <a:srgbClr val="008000"/>
                </a:solidFill>
              </a:rPr>
              <a:t>L/</a:t>
            </a:r>
            <a:r>
              <a:rPr lang="en-GB" sz="2400" i="1" dirty="0" err="1">
                <a:solidFill>
                  <a:srgbClr val="008000"/>
                </a:solidFill>
              </a:rPr>
              <a:t>L</a:t>
            </a:r>
            <a:r>
              <a:rPr lang="en-GB" sz="2400" i="1" baseline="-25000" dirty="0" err="1">
                <a:solidFill>
                  <a:srgbClr val="008000"/>
                </a:solidFill>
              </a:rPr>
              <a:t>Edd</a:t>
            </a:r>
            <a:r>
              <a:rPr lang="en-GB" sz="2400" baseline="-25000" dirty="0">
                <a:solidFill>
                  <a:srgbClr val="008000"/>
                </a:solidFill>
              </a:rPr>
              <a:t> </a:t>
            </a:r>
            <a:r>
              <a:rPr lang="en-GB" sz="2400" dirty="0">
                <a:solidFill>
                  <a:srgbClr val="008000"/>
                </a:solidFill>
                <a:sym typeface="Symbol" pitchFamily="18" charset="2"/>
              </a:rPr>
              <a:t></a:t>
            </a:r>
            <a:r>
              <a:rPr lang="en-GB" sz="2400" i="1" dirty="0">
                <a:solidFill>
                  <a:srgbClr val="008000"/>
                </a:solidFill>
                <a:cs typeface="Times New Roman" pitchFamily="18" charset="0"/>
              </a:rPr>
              <a:t>T</a:t>
            </a:r>
            <a:r>
              <a:rPr lang="en-GB" sz="2400" i="1" baseline="30000" dirty="0">
                <a:solidFill>
                  <a:srgbClr val="008000"/>
                </a:solidFill>
                <a:cs typeface="Times New Roman" pitchFamily="18" charset="0"/>
              </a:rPr>
              <a:t>4</a:t>
            </a:r>
            <a:r>
              <a:rPr lang="en-GB" sz="2400" i="1" baseline="-25000" dirty="0">
                <a:solidFill>
                  <a:srgbClr val="008000"/>
                </a:solidFill>
                <a:cs typeface="Times New Roman" pitchFamily="18" charset="0"/>
              </a:rPr>
              <a:t>max</a:t>
            </a:r>
            <a:r>
              <a:rPr lang="en-GB" sz="2400" baseline="-25000" dirty="0">
                <a:solidFill>
                  <a:srgbClr val="008000"/>
                </a:solidFill>
                <a:cs typeface="Times New Roman" pitchFamily="18" charset="0"/>
              </a:rPr>
              <a:t> </a:t>
            </a:r>
            <a:r>
              <a:rPr lang="en-GB" sz="1600" dirty="0">
                <a:solidFill>
                  <a:srgbClr val="008000"/>
                </a:solidFill>
                <a:cs typeface="Times New Roman" pitchFamily="18" charset="0"/>
              </a:rPr>
              <a:t>(</a:t>
            </a:r>
            <a:r>
              <a:rPr lang="en-GB" sz="1600" dirty="0" err="1">
                <a:solidFill>
                  <a:srgbClr val="008000"/>
                </a:solidFill>
                <a:cs typeface="Times New Roman" pitchFamily="18" charset="0"/>
              </a:rPr>
              <a:t>Ebisawa</a:t>
            </a:r>
            <a:r>
              <a:rPr lang="en-GB" sz="1600" dirty="0">
                <a:solidFill>
                  <a:srgbClr val="008000"/>
                </a:solidFill>
                <a:cs typeface="Times New Roman" pitchFamily="18" charset="0"/>
              </a:rPr>
              <a:t> et al 1993; Kubota et al 1999; 2001)</a:t>
            </a:r>
          </a:p>
          <a:p>
            <a:pPr>
              <a:lnSpc>
                <a:spcPct val="90000"/>
              </a:lnSpc>
            </a:pPr>
            <a:r>
              <a:rPr lang="en-GB" sz="2400" dirty="0">
                <a:solidFill>
                  <a:srgbClr val="008000"/>
                </a:solidFill>
                <a:cs typeface="Times New Roman" pitchFamily="18" charset="0"/>
              </a:rPr>
              <a:t>Constant size scale – last stable orbit!!</a:t>
            </a:r>
          </a:p>
          <a:p>
            <a:pPr>
              <a:lnSpc>
                <a:spcPct val="90000"/>
              </a:lnSpc>
            </a:pPr>
            <a:r>
              <a:rPr lang="en-GB" sz="2400" dirty="0">
                <a:solidFill>
                  <a:srgbClr val="008000"/>
                </a:solidFill>
                <a:cs typeface="Times New Roman" pitchFamily="18" charset="0"/>
              </a:rPr>
              <a:t>Proportionality constant gives a measure </a:t>
            </a:r>
            <a:r>
              <a:rPr lang="en-GB" sz="2400" dirty="0" err="1">
                <a:solidFill>
                  <a:srgbClr val="008000"/>
                </a:solidFill>
                <a:cs typeface="Times New Roman" pitchFamily="18" charset="0"/>
              </a:rPr>
              <a:t>R</a:t>
            </a:r>
            <a:r>
              <a:rPr lang="en-GB" sz="2400" baseline="-25000" dirty="0" err="1">
                <a:solidFill>
                  <a:srgbClr val="008000"/>
                </a:solidFill>
                <a:cs typeface="Times New Roman" pitchFamily="18" charset="0"/>
              </a:rPr>
              <a:t>lso</a:t>
            </a:r>
            <a:r>
              <a:rPr lang="en-GB" sz="2400" baseline="-25000" dirty="0">
                <a:solidFill>
                  <a:srgbClr val="008000"/>
                </a:solidFill>
                <a:cs typeface="Times New Roman" pitchFamily="18" charset="0"/>
              </a:rPr>
              <a:t> </a:t>
            </a:r>
            <a:r>
              <a:rPr lang="en-GB" sz="2400" dirty="0">
                <a:solidFill>
                  <a:srgbClr val="008000"/>
                </a:solidFill>
                <a:cs typeface="Times New Roman" pitchFamily="18" charset="0"/>
              </a:rPr>
              <a:t>i.e. </a:t>
            </a:r>
            <a:r>
              <a:rPr lang="en-GB" sz="2400" dirty="0" smtClean="0">
                <a:solidFill>
                  <a:srgbClr val="008000"/>
                </a:solidFill>
                <a:cs typeface="Times New Roman" pitchFamily="18" charset="0"/>
              </a:rPr>
              <a:t>spin as L=</a:t>
            </a:r>
            <a:r>
              <a:rPr lang="en-GB" sz="2400" dirty="0" smtClean="0">
                <a:solidFill>
                  <a:srgbClr val="008000"/>
                </a:solidFill>
                <a:latin typeface="Symbol" pitchFamily="18" charset="2"/>
                <a:cs typeface="Times New Roman" pitchFamily="18" charset="0"/>
              </a:rPr>
              <a:t>s</a:t>
            </a:r>
            <a:r>
              <a:rPr lang="en-GB" sz="2400" dirty="0" smtClean="0">
                <a:solidFill>
                  <a:srgbClr val="008000"/>
                </a:solidFill>
                <a:cs typeface="Times New Roman" pitchFamily="18" charset="0"/>
              </a:rPr>
              <a:t> R</a:t>
            </a:r>
            <a:r>
              <a:rPr lang="en-GB" sz="2400" baseline="30000" dirty="0" smtClean="0">
                <a:solidFill>
                  <a:srgbClr val="008000"/>
                </a:solidFill>
                <a:cs typeface="Times New Roman" pitchFamily="18" charset="0"/>
              </a:rPr>
              <a:t>2</a:t>
            </a:r>
            <a:r>
              <a:rPr lang="en-GB" sz="2400" dirty="0" smtClean="0">
                <a:solidFill>
                  <a:srgbClr val="008000"/>
                </a:solidFill>
                <a:cs typeface="Times New Roman" pitchFamily="18" charset="0"/>
              </a:rPr>
              <a:t> T</a:t>
            </a:r>
            <a:r>
              <a:rPr lang="en-GB" sz="2400" baseline="30000" dirty="0" smtClean="0">
                <a:solidFill>
                  <a:srgbClr val="008000"/>
                </a:solidFill>
                <a:cs typeface="Times New Roman" pitchFamily="18" charset="0"/>
              </a:rPr>
              <a:t>4</a:t>
            </a:r>
          </a:p>
          <a:p>
            <a:pPr>
              <a:lnSpc>
                <a:spcPct val="90000"/>
              </a:lnSpc>
            </a:pPr>
            <a:r>
              <a:rPr lang="en-GB" sz="2400" dirty="0" smtClean="0">
                <a:solidFill>
                  <a:srgbClr val="008000"/>
                </a:solidFill>
                <a:cs typeface="Times New Roman" pitchFamily="18" charset="0"/>
              </a:rPr>
              <a:t> Not quite as simple as this – need to fold in some corrections. But clear evidence for last stable orbit</a:t>
            </a:r>
            <a:endParaRPr lang="en-GB" sz="2400" dirty="0">
              <a:solidFill>
                <a:srgbClr val="008000"/>
              </a:solidFill>
              <a:cs typeface="Times New Roman" pitchFamily="18"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5000" r="3611" b="14166"/>
          <a:stretch/>
        </p:blipFill>
        <p:spPr>
          <a:xfrm>
            <a:off x="4854688" y="1262064"/>
            <a:ext cx="3859006" cy="3868638"/>
          </a:xfrm>
          <a:prstGeom prst="rect">
            <a:avLst/>
          </a:prstGeom>
        </p:spPr>
      </p:pic>
    </p:spTree>
    <p:extLst>
      <p:ext uri="{BB962C8B-B14F-4D97-AF65-F5344CB8AC3E}">
        <p14:creationId xmlns:p14="http://schemas.microsoft.com/office/powerpoint/2010/main" val="2010917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dirty="0" err="1">
                <a:solidFill>
                  <a:srgbClr val="008000"/>
                </a:solidFill>
              </a:rPr>
              <a:t>Gierlinski</a:t>
            </a:r>
            <a:r>
              <a:rPr lang="en-GB" sz="1600" dirty="0">
                <a:solidFill>
                  <a:srgbClr val="008000"/>
                </a:solidFill>
              </a:rPr>
              <a:t> &amp; Done 2003</a:t>
            </a:r>
          </a:p>
        </p:txBody>
      </p:sp>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Spectral states</a:t>
            </a: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disk dominated</a:t>
            </a:r>
            <a:endParaRPr lang="en-US" sz="1200" b="1">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2408921"/>
            <a:ext cx="4064000" cy="2589213"/>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look like a disc and vary like a disc </a:t>
            </a:r>
          </a:p>
          <a:p>
            <a:pPr eaLnBrk="1" hangingPunct="1">
              <a:lnSpc>
                <a:spcPct val="90000"/>
              </a:lnSpc>
            </a:pPr>
            <a:r>
              <a:rPr lang="en-GB" sz="2400" dirty="0" smtClean="0">
                <a:solidFill>
                  <a:srgbClr val="008000"/>
                </a:solidFill>
              </a:rPr>
              <a:t>Very high/intermediate states at least know something about a disc</a:t>
            </a:r>
          </a:p>
          <a:p>
            <a:pPr eaLnBrk="1" hangingPunct="1">
              <a:lnSpc>
                <a:spcPct val="90000"/>
              </a:lnSpc>
            </a:pPr>
            <a:r>
              <a:rPr lang="en-GB" sz="2400" dirty="0" smtClean="0">
                <a:solidFill>
                  <a:srgbClr val="008000"/>
                </a:solidFill>
              </a:rPr>
              <a:t>Low/hard state look really different, not at all like a disc! </a:t>
            </a:r>
            <a:endParaRPr lang="en-GB" sz="2400" dirty="0" smtClean="0">
              <a:solidFill>
                <a:srgbClr val="008000"/>
              </a:solidFill>
              <a:cs typeface="Times New Roman" pitchFamily="18" charset="0"/>
            </a:endParaRPr>
          </a:p>
        </p:txBody>
      </p:sp>
    </p:spTree>
    <p:extLst>
      <p:ext uri="{BB962C8B-B14F-4D97-AF65-F5344CB8AC3E}">
        <p14:creationId xmlns:p14="http://schemas.microsoft.com/office/powerpoint/2010/main" val="100995549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16"/>
          <p:cNvSpPr>
            <a:spLocks noGrp="1" noChangeArrowheads="1"/>
          </p:cNvSpPr>
          <p:nvPr>
            <p:ph type="body" sz="half" idx="1"/>
          </p:nvPr>
        </p:nvSpPr>
        <p:spPr>
          <a:xfrm>
            <a:off x="303853" y="1023938"/>
            <a:ext cx="5138098" cy="3350486"/>
          </a:xfrm>
          <a:noFill/>
        </p:spPr>
        <p:txBody>
          <a:bodyPr/>
          <a:lstStyle/>
          <a:p>
            <a:pPr eaLnBrk="1" hangingPunct="1">
              <a:lnSpc>
                <a:spcPct val="90000"/>
              </a:lnSpc>
            </a:pPr>
            <a:r>
              <a:rPr lang="en-GB" sz="2400" dirty="0" smtClean="0">
                <a:solidFill>
                  <a:srgbClr val="008000"/>
                </a:solidFill>
              </a:rPr>
              <a:t>Accretion rate through disc changes on timescales of days</a:t>
            </a: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torb</a:t>
            </a:r>
            <a:r>
              <a:rPr lang="en-GB" sz="2400" dirty="0" smtClean="0">
                <a:solidFill>
                  <a:srgbClr val="008000"/>
                </a:solidFill>
              </a:rPr>
              <a:t> </a:t>
            </a:r>
          </a:p>
          <a:p>
            <a:pPr marL="0" indent="0" eaLnBrk="1" hangingPunct="1">
              <a:lnSpc>
                <a:spcPct val="90000"/>
              </a:lnSpc>
              <a:buNone/>
            </a:pPr>
            <a:r>
              <a:rPr lang="en-GB" sz="2400" dirty="0" smtClean="0">
                <a:solidFill>
                  <a:srgbClr val="008000"/>
                </a:solidFill>
              </a:rPr>
              <a:t>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 500s       </a:t>
            </a:r>
          </a:p>
          <a:p>
            <a:pPr eaLnBrk="1" hangingPunct="1">
              <a:lnSpc>
                <a:spcPct val="90000"/>
              </a:lnSpc>
            </a:pPr>
            <a:r>
              <a:rPr lang="en-GB" sz="2400" dirty="0" smtClean="0">
                <a:solidFill>
                  <a:srgbClr val="008000"/>
                </a:solidFill>
              </a:rPr>
              <a:t>~ 500s at last </a:t>
            </a:r>
            <a:r>
              <a:rPr lang="en-GB" sz="2400" dirty="0">
                <a:solidFill>
                  <a:srgbClr val="008000"/>
                </a:solidFill>
              </a:rPr>
              <a:t>stable orbit for </a:t>
            </a:r>
            <a:r>
              <a:rPr lang="en-GB" sz="2400" dirty="0" smtClean="0">
                <a:solidFill>
                  <a:srgbClr val="008000"/>
                </a:solidFill>
              </a:rPr>
              <a:t>10M</a:t>
            </a:r>
          </a:p>
          <a:p>
            <a:pPr eaLnBrk="1" hangingPunct="1">
              <a:lnSpc>
                <a:spcPct val="90000"/>
              </a:lnSpc>
            </a:pPr>
            <a:r>
              <a:rPr lang="en-GB" sz="2400" dirty="0" smtClean="0">
                <a:solidFill>
                  <a:srgbClr val="008000"/>
                </a:solidFill>
              </a:rPr>
              <a:t>No rapid variability of disc in disc dominated states! </a:t>
            </a:r>
          </a:p>
          <a:p>
            <a:pPr eaLnBrk="1" hangingPunct="1">
              <a:lnSpc>
                <a:spcPct val="90000"/>
              </a:lnSpc>
            </a:pPr>
            <a:endParaRPr lang="en-GB" sz="2400" dirty="0" smtClean="0">
              <a:solidFill>
                <a:srgbClr val="008000"/>
              </a:solidFill>
            </a:endParaRPr>
          </a:p>
          <a:p>
            <a:pPr eaLnBrk="1" hangingPunct="1">
              <a:lnSpc>
                <a:spcPct val="90000"/>
              </a:lnSpc>
              <a:buFontTx/>
              <a:buNone/>
            </a:pPr>
            <a:endParaRPr lang="en-GB" sz="2400" dirty="0" smtClean="0">
              <a:solidFill>
                <a:srgbClr val="008000"/>
              </a:solidFill>
              <a:cs typeface="Times New Roman"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57143" b="7514"/>
          <a:stretch/>
        </p:blipFill>
        <p:spPr>
          <a:xfrm>
            <a:off x="480029" y="4374424"/>
            <a:ext cx="4845655" cy="2423887"/>
          </a:xfrm>
          <a:prstGeom prst="rect">
            <a:avLst/>
          </a:prstGeom>
        </p:spPr>
      </p:pic>
      <p:pic>
        <p:nvPicPr>
          <p:cNvPr id="8" name="Picture 7"/>
          <p:cNvPicPr preferRelativeResize="0">
            <a:picLocks/>
          </p:cNvPicPr>
          <p:nvPr/>
        </p:nvPicPr>
        <p:blipFill rotWithShape="1">
          <a:blip r:embed="rId4"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6" name="Picture 5"/>
          <p:cNvPicPr preferRelativeResize="0">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8897" t="59635" r="70698" b="21078"/>
          <a:stretch/>
        </p:blipFill>
        <p:spPr>
          <a:xfrm>
            <a:off x="6226629" y="2264228"/>
            <a:ext cx="2714171" cy="3788229"/>
          </a:xfrm>
          <a:prstGeom prst="rect">
            <a:avLst/>
          </a:prstGeom>
          <a:solidFill>
            <a:schemeClr val="bg1"/>
          </a:solidFill>
        </p:spPr>
      </p:pic>
      <p:sp>
        <p:nvSpPr>
          <p:cNvPr id="9"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Variability of </a:t>
            </a:r>
            <a:r>
              <a:rPr lang="en-GB" sz="4400" b="1" dirty="0" err="1" smtClean="0">
                <a:solidFill>
                  <a:srgbClr val="008000"/>
                </a:solidFill>
              </a:rPr>
              <a:t>disc:short</a:t>
            </a:r>
            <a:r>
              <a:rPr lang="en-GB" sz="4400" b="1" dirty="0" smtClean="0">
                <a:solidFill>
                  <a:srgbClr val="008000"/>
                </a:solidFill>
              </a:rPr>
              <a:t> timescale</a:t>
            </a:r>
            <a:endParaRPr lang="en-GB" sz="4400" b="1" dirty="0">
              <a:solidFill>
                <a:srgbClr val="008000"/>
              </a:solidFill>
            </a:endParaRPr>
          </a:p>
        </p:txBody>
      </p:sp>
      <p:sp>
        <p:nvSpPr>
          <p:cNvPr id="2" name="TextBox 1"/>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rotWithShape="1">
          <a:blip r:embed="rId3"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56932" b="7301"/>
          <a:stretch/>
        </p:blipFill>
        <p:spPr>
          <a:xfrm>
            <a:off x="480029" y="4345397"/>
            <a:ext cx="4845655" cy="2452914"/>
          </a:xfrm>
          <a:prstGeom prst="rect">
            <a:avLst/>
          </a:prstGeom>
        </p:spPr>
      </p:pic>
      <p:sp>
        <p:nvSpPr>
          <p:cNvPr id="21506"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Low/hard state </a:t>
            </a:r>
            <a:r>
              <a:rPr lang="en-GB" sz="4400" b="1" dirty="0">
                <a:solidFill>
                  <a:srgbClr val="008000"/>
                </a:solidFill>
              </a:rPr>
              <a:t>variability</a:t>
            </a:r>
          </a:p>
        </p:txBody>
      </p:sp>
      <p:sp>
        <p:nvSpPr>
          <p:cNvPr id="10" name="Rectangle 16"/>
          <p:cNvSpPr>
            <a:spLocks noGrp="1" noChangeArrowheads="1"/>
          </p:cNvSpPr>
          <p:nvPr>
            <p:ph type="body" sz="half" idx="1"/>
          </p:nvPr>
        </p:nvSpPr>
        <p:spPr>
          <a:xfrm>
            <a:off x="303853" y="1023938"/>
            <a:ext cx="5021831" cy="3350486"/>
          </a:xfrm>
          <a:noFill/>
        </p:spPr>
        <p:txBody>
          <a:bodyPr/>
          <a:lstStyle/>
          <a:p>
            <a:pPr eaLnBrk="1" hangingPunct="1">
              <a:lnSpc>
                <a:spcPct val="90000"/>
              </a:lnSpc>
            </a:pPr>
            <a:r>
              <a:rPr lang="en-GB" sz="2400" dirty="0" smtClean="0">
                <a:solidFill>
                  <a:srgbClr val="008000"/>
                </a:solidFill>
              </a:rPr>
              <a:t>Hard X-rays show much more dramatic change on short timescales down to few 10s of </a:t>
            </a:r>
            <a:r>
              <a:rPr lang="en-GB" sz="2400" dirty="0" err="1" smtClean="0">
                <a:solidFill>
                  <a:srgbClr val="008000"/>
                </a:solidFill>
              </a:rPr>
              <a:t>ms</a:t>
            </a:r>
            <a:endParaRPr lang="en-GB" sz="2400" dirty="0" smtClean="0">
              <a:solidFill>
                <a:srgbClr val="008000"/>
              </a:solidFill>
            </a:endParaRP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tdyn</a:t>
            </a:r>
            <a:r>
              <a:rPr lang="en-GB" sz="2400" dirty="0" smtClean="0">
                <a:solidFill>
                  <a:srgbClr val="008000"/>
                </a:solidFill>
              </a:rPr>
              <a:t> =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a:t>
            </a:r>
            <a:endParaRPr lang="en-GB" sz="2400" dirty="0">
              <a:solidFill>
                <a:srgbClr val="008000"/>
              </a:solidFill>
            </a:endParaRPr>
          </a:p>
          <a:p>
            <a:pPr eaLnBrk="1" hangingPunct="1">
              <a:lnSpc>
                <a:spcPct val="90000"/>
              </a:lnSpc>
            </a:pPr>
            <a:r>
              <a:rPr lang="en-GB" sz="2400" dirty="0" smtClean="0">
                <a:solidFill>
                  <a:srgbClr val="008000"/>
                </a:solidFill>
              </a:rPr>
              <a:t>IF viscous timescale then H/R~1</a:t>
            </a:r>
          </a:p>
        </p:txBody>
      </p:sp>
      <p:sp>
        <p:nvSpPr>
          <p:cNvPr id="6" name="TextBox 5"/>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295901708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outer cool disc</a:t>
            </a:r>
          </a:p>
          <a:p>
            <a:pPr marL="342900" indent="-342900" algn="l">
              <a:spcBef>
                <a:spcPct val="20000"/>
              </a:spcBef>
              <a:buFontTx/>
              <a:buChar char="•"/>
            </a:pPr>
            <a:r>
              <a:rPr lang="en-GB" dirty="0">
                <a:solidFill>
                  <a:srgbClr val="008000"/>
                </a:solidFill>
              </a:rPr>
              <a:t>Few seed photons, so spectrum is </a:t>
            </a:r>
            <a:r>
              <a:rPr lang="en-GB" dirty="0" smtClean="0">
                <a:solidFill>
                  <a:srgbClr val="008000"/>
                </a:solidFill>
              </a:rPr>
              <a:t>hard</a:t>
            </a:r>
            <a:endParaRPr lang="en-GB" dirty="0">
              <a:solidFill>
                <a:srgbClr val="008000"/>
              </a:solidFill>
            </a:endParaRPr>
          </a:p>
        </p:txBody>
      </p:sp>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 Accretion flows without discs</a:t>
            </a:r>
          </a:p>
        </p:txBody>
      </p:sp>
      <p:sp>
        <p:nvSpPr>
          <p:cNvPr id="14340"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1"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2" name="Freeform 6"/>
          <p:cNvSpPr>
            <a:spLocks/>
          </p:cNvSpPr>
          <p:nvPr/>
        </p:nvSpPr>
        <p:spPr bwMode="auto">
          <a:xfrm>
            <a:off x="5776913" y="4343400"/>
            <a:ext cx="914400" cy="990600"/>
          </a:xfrm>
          <a:custGeom>
            <a:avLst/>
            <a:gdLst>
              <a:gd name="T0" fmla="*/ 0 w 576"/>
              <a:gd name="T1" fmla="*/ 990600 h 624"/>
              <a:gd name="T2" fmla="*/ 685800 w 576"/>
              <a:gd name="T3" fmla="*/ 0 h 624"/>
              <a:gd name="T4" fmla="*/ 914400 w 576"/>
              <a:gd name="T5" fmla="*/ 990600 h 624"/>
              <a:gd name="T6" fmla="*/ 0 60000 65536"/>
              <a:gd name="T7" fmla="*/ 0 60000 65536"/>
              <a:gd name="T8" fmla="*/ 0 60000 65536"/>
            </a:gdLst>
            <a:ahLst/>
            <a:cxnLst>
              <a:cxn ang="T6">
                <a:pos x="T0" y="T1"/>
              </a:cxn>
              <a:cxn ang="T7">
                <a:pos x="T2" y="T3"/>
              </a:cxn>
              <a:cxn ang="T8">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3" name="Freeform 7"/>
          <p:cNvSpPr>
            <a:spLocks/>
          </p:cNvSpPr>
          <p:nvPr/>
        </p:nvSpPr>
        <p:spPr bwMode="auto">
          <a:xfrm>
            <a:off x="6096000" y="4075113"/>
            <a:ext cx="2003425" cy="1236662"/>
          </a:xfrm>
          <a:custGeom>
            <a:avLst/>
            <a:gdLst>
              <a:gd name="T0" fmla="*/ 0 w 1262"/>
              <a:gd name="T1" fmla="*/ 1236662 h 779"/>
              <a:gd name="T2" fmla="*/ 347663 w 1262"/>
              <a:gd name="T3" fmla="*/ 641350 h 779"/>
              <a:gd name="T4" fmla="*/ 1495425 w 1262"/>
              <a:gd name="T5" fmla="*/ 61912 h 779"/>
              <a:gd name="T6" fmla="*/ 1800225 w 1262"/>
              <a:gd name="T7" fmla="*/ 265112 h 779"/>
              <a:gd name="T8" fmla="*/ 2003425 w 1262"/>
              <a:gd name="T9" fmla="*/ 1179512 h 7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779">
                <a:moveTo>
                  <a:pt x="0" y="779"/>
                </a:moveTo>
                <a:cubicBezTo>
                  <a:pt x="35" y="717"/>
                  <a:pt x="62" y="527"/>
                  <a:pt x="219" y="404"/>
                </a:cubicBezTo>
                <a:cubicBezTo>
                  <a:pt x="376" y="281"/>
                  <a:pt x="790" y="78"/>
                  <a:pt x="942" y="39"/>
                </a:cubicBezTo>
                <a:cubicBezTo>
                  <a:pt x="1094" y="0"/>
                  <a:pt x="1081" y="50"/>
                  <a:pt x="1134" y="167"/>
                </a:cubicBezTo>
                <a:cubicBezTo>
                  <a:pt x="1187" y="284"/>
                  <a:pt x="1235" y="623"/>
                  <a:pt x="1262" y="743"/>
                </a:cubicBezTo>
              </a:path>
            </a:pathLst>
          </a:custGeom>
          <a:noFill/>
          <a:ln w="38100">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4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t>Log </a:t>
            </a:r>
            <a:r>
              <a:rPr lang="en-GB" sz="1800">
                <a:latin typeface="Symbol" pitchFamily="18" charset="2"/>
              </a:rPr>
              <a:t>n</a:t>
            </a:r>
          </a:p>
        </p:txBody>
      </p:sp>
      <p:sp>
        <p:nvSpPr>
          <p:cNvPr id="1434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t>Log  </a:t>
            </a:r>
            <a:r>
              <a:rPr lang="en-GB" sz="1800" dirty="0">
                <a:latin typeface="Symbol" pitchFamily="18" charset="2"/>
              </a:rPr>
              <a:t>n</a:t>
            </a:r>
            <a:r>
              <a:rPr lang="en-GB" sz="1800" dirty="0"/>
              <a:t> f(</a:t>
            </a:r>
            <a:r>
              <a:rPr lang="en-GB" sz="1800" dirty="0">
                <a:latin typeface="Symbol" pitchFamily="18" charset="2"/>
              </a:rPr>
              <a:t>n) </a:t>
            </a:r>
          </a:p>
        </p:txBody>
      </p:sp>
      <p:sp>
        <p:nvSpPr>
          <p:cNvPr id="1434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4347" name="Group 11"/>
          <p:cNvGrpSpPr>
            <a:grpSpLocks/>
          </p:cNvGrpSpPr>
          <p:nvPr/>
        </p:nvGrpSpPr>
        <p:grpSpPr bwMode="auto">
          <a:xfrm>
            <a:off x="6992938" y="1441450"/>
            <a:ext cx="914400" cy="1638300"/>
            <a:chOff x="899" y="2296"/>
            <a:chExt cx="496" cy="1032"/>
          </a:xfrm>
        </p:grpSpPr>
        <p:grpSp>
          <p:nvGrpSpPr>
            <p:cNvPr id="14394" name="Group 12"/>
            <p:cNvGrpSpPr>
              <a:grpSpLocks/>
            </p:cNvGrpSpPr>
            <p:nvPr/>
          </p:nvGrpSpPr>
          <p:grpSpPr bwMode="auto">
            <a:xfrm>
              <a:off x="899" y="2512"/>
              <a:ext cx="216" cy="576"/>
              <a:chOff x="843" y="2880"/>
              <a:chExt cx="216" cy="576"/>
            </a:xfrm>
          </p:grpSpPr>
          <p:sp>
            <p:nvSpPr>
              <p:cNvPr id="14404"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5"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5" name="Group 15"/>
            <p:cNvGrpSpPr>
              <a:grpSpLocks/>
            </p:cNvGrpSpPr>
            <p:nvPr/>
          </p:nvGrpSpPr>
          <p:grpSpPr bwMode="auto">
            <a:xfrm>
              <a:off x="1035" y="2752"/>
              <a:ext cx="216" cy="576"/>
              <a:chOff x="843" y="2880"/>
              <a:chExt cx="216" cy="576"/>
            </a:xfrm>
          </p:grpSpPr>
          <p:sp>
            <p:nvSpPr>
              <p:cNvPr id="14402"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3"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6" name="Group 18"/>
            <p:cNvGrpSpPr>
              <a:grpSpLocks/>
            </p:cNvGrpSpPr>
            <p:nvPr/>
          </p:nvGrpSpPr>
          <p:grpSpPr bwMode="auto">
            <a:xfrm>
              <a:off x="1179" y="2520"/>
              <a:ext cx="216" cy="576"/>
              <a:chOff x="843" y="2880"/>
              <a:chExt cx="216" cy="576"/>
            </a:xfrm>
          </p:grpSpPr>
          <p:sp>
            <p:nvSpPr>
              <p:cNvPr id="14400"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401"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97" name="Group 21"/>
            <p:cNvGrpSpPr>
              <a:grpSpLocks/>
            </p:cNvGrpSpPr>
            <p:nvPr/>
          </p:nvGrpSpPr>
          <p:grpSpPr bwMode="auto">
            <a:xfrm>
              <a:off x="1035" y="2296"/>
              <a:ext cx="216" cy="576"/>
              <a:chOff x="843" y="2880"/>
              <a:chExt cx="216" cy="576"/>
            </a:xfrm>
          </p:grpSpPr>
          <p:sp>
            <p:nvSpPr>
              <p:cNvPr id="14398"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9"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8" name="Group 24"/>
          <p:cNvGrpSpPr>
            <a:grpSpLocks/>
          </p:cNvGrpSpPr>
          <p:nvPr/>
        </p:nvGrpSpPr>
        <p:grpSpPr bwMode="auto">
          <a:xfrm>
            <a:off x="6834188" y="1898650"/>
            <a:ext cx="471487" cy="787400"/>
            <a:chOff x="899" y="2296"/>
            <a:chExt cx="496" cy="1032"/>
          </a:xfrm>
        </p:grpSpPr>
        <p:grpSp>
          <p:nvGrpSpPr>
            <p:cNvPr id="14382" name="Group 25"/>
            <p:cNvGrpSpPr>
              <a:grpSpLocks/>
            </p:cNvGrpSpPr>
            <p:nvPr/>
          </p:nvGrpSpPr>
          <p:grpSpPr bwMode="auto">
            <a:xfrm>
              <a:off x="899" y="2512"/>
              <a:ext cx="216" cy="576"/>
              <a:chOff x="843" y="2880"/>
              <a:chExt cx="216" cy="576"/>
            </a:xfrm>
          </p:grpSpPr>
          <p:sp>
            <p:nvSpPr>
              <p:cNvPr id="14392"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3"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3" name="Group 28"/>
            <p:cNvGrpSpPr>
              <a:grpSpLocks/>
            </p:cNvGrpSpPr>
            <p:nvPr/>
          </p:nvGrpSpPr>
          <p:grpSpPr bwMode="auto">
            <a:xfrm>
              <a:off x="1035" y="2752"/>
              <a:ext cx="216" cy="576"/>
              <a:chOff x="843" y="2880"/>
              <a:chExt cx="216" cy="576"/>
            </a:xfrm>
          </p:grpSpPr>
          <p:sp>
            <p:nvSpPr>
              <p:cNvPr id="14390"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91"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4" name="Group 31"/>
            <p:cNvGrpSpPr>
              <a:grpSpLocks/>
            </p:cNvGrpSpPr>
            <p:nvPr/>
          </p:nvGrpSpPr>
          <p:grpSpPr bwMode="auto">
            <a:xfrm>
              <a:off x="1179" y="2520"/>
              <a:ext cx="216" cy="576"/>
              <a:chOff x="843" y="2880"/>
              <a:chExt cx="216" cy="576"/>
            </a:xfrm>
          </p:grpSpPr>
          <p:sp>
            <p:nvSpPr>
              <p:cNvPr id="14388"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9"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85" name="Group 34"/>
            <p:cNvGrpSpPr>
              <a:grpSpLocks/>
            </p:cNvGrpSpPr>
            <p:nvPr/>
          </p:nvGrpSpPr>
          <p:grpSpPr bwMode="auto">
            <a:xfrm>
              <a:off x="1035" y="2296"/>
              <a:ext cx="216" cy="576"/>
              <a:chOff x="843" y="2880"/>
              <a:chExt cx="216" cy="576"/>
            </a:xfrm>
          </p:grpSpPr>
          <p:sp>
            <p:nvSpPr>
              <p:cNvPr id="14386"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7"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49" name="Group 37"/>
          <p:cNvGrpSpPr>
            <a:grpSpLocks/>
          </p:cNvGrpSpPr>
          <p:nvPr/>
        </p:nvGrpSpPr>
        <p:grpSpPr bwMode="auto">
          <a:xfrm flipH="1">
            <a:off x="5648325" y="1431925"/>
            <a:ext cx="914400" cy="1638300"/>
            <a:chOff x="899" y="2296"/>
            <a:chExt cx="496" cy="1032"/>
          </a:xfrm>
        </p:grpSpPr>
        <p:grpSp>
          <p:nvGrpSpPr>
            <p:cNvPr id="14370" name="Group 38"/>
            <p:cNvGrpSpPr>
              <a:grpSpLocks/>
            </p:cNvGrpSpPr>
            <p:nvPr/>
          </p:nvGrpSpPr>
          <p:grpSpPr bwMode="auto">
            <a:xfrm>
              <a:off x="899" y="2512"/>
              <a:ext cx="216" cy="576"/>
              <a:chOff x="843" y="2880"/>
              <a:chExt cx="216" cy="576"/>
            </a:xfrm>
          </p:grpSpPr>
          <p:sp>
            <p:nvSpPr>
              <p:cNvPr id="14380"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81"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1" name="Group 41"/>
            <p:cNvGrpSpPr>
              <a:grpSpLocks/>
            </p:cNvGrpSpPr>
            <p:nvPr/>
          </p:nvGrpSpPr>
          <p:grpSpPr bwMode="auto">
            <a:xfrm>
              <a:off x="1035" y="2752"/>
              <a:ext cx="216" cy="576"/>
              <a:chOff x="843" y="2880"/>
              <a:chExt cx="216" cy="576"/>
            </a:xfrm>
          </p:grpSpPr>
          <p:sp>
            <p:nvSpPr>
              <p:cNvPr id="14378"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9"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2" name="Group 44"/>
            <p:cNvGrpSpPr>
              <a:grpSpLocks/>
            </p:cNvGrpSpPr>
            <p:nvPr/>
          </p:nvGrpSpPr>
          <p:grpSpPr bwMode="auto">
            <a:xfrm>
              <a:off x="1179" y="2520"/>
              <a:ext cx="216" cy="576"/>
              <a:chOff x="843" y="2880"/>
              <a:chExt cx="216" cy="576"/>
            </a:xfrm>
          </p:grpSpPr>
          <p:sp>
            <p:nvSpPr>
              <p:cNvPr id="14376"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7"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73" name="Group 47"/>
            <p:cNvGrpSpPr>
              <a:grpSpLocks/>
            </p:cNvGrpSpPr>
            <p:nvPr/>
          </p:nvGrpSpPr>
          <p:grpSpPr bwMode="auto">
            <a:xfrm>
              <a:off x="1035" y="2296"/>
              <a:ext cx="216" cy="576"/>
              <a:chOff x="843" y="2880"/>
              <a:chExt cx="216" cy="576"/>
            </a:xfrm>
          </p:grpSpPr>
          <p:sp>
            <p:nvSpPr>
              <p:cNvPr id="14374"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75"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4350" name="Group 50"/>
          <p:cNvGrpSpPr>
            <a:grpSpLocks/>
          </p:cNvGrpSpPr>
          <p:nvPr/>
        </p:nvGrpSpPr>
        <p:grpSpPr bwMode="auto">
          <a:xfrm flipH="1">
            <a:off x="6292850" y="1958975"/>
            <a:ext cx="471488" cy="787400"/>
            <a:chOff x="899" y="2296"/>
            <a:chExt cx="496" cy="1032"/>
          </a:xfrm>
        </p:grpSpPr>
        <p:grpSp>
          <p:nvGrpSpPr>
            <p:cNvPr id="14358" name="Group 51"/>
            <p:cNvGrpSpPr>
              <a:grpSpLocks/>
            </p:cNvGrpSpPr>
            <p:nvPr/>
          </p:nvGrpSpPr>
          <p:grpSpPr bwMode="auto">
            <a:xfrm>
              <a:off x="899" y="2512"/>
              <a:ext cx="216" cy="576"/>
              <a:chOff x="843" y="2880"/>
              <a:chExt cx="216" cy="576"/>
            </a:xfrm>
          </p:grpSpPr>
          <p:sp>
            <p:nvSpPr>
              <p:cNvPr id="14368"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9"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59" name="Group 54"/>
            <p:cNvGrpSpPr>
              <a:grpSpLocks/>
            </p:cNvGrpSpPr>
            <p:nvPr/>
          </p:nvGrpSpPr>
          <p:grpSpPr bwMode="auto">
            <a:xfrm>
              <a:off x="1035" y="2752"/>
              <a:ext cx="216" cy="576"/>
              <a:chOff x="843" y="2880"/>
              <a:chExt cx="216" cy="576"/>
            </a:xfrm>
          </p:grpSpPr>
          <p:sp>
            <p:nvSpPr>
              <p:cNvPr id="14366"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7"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0" name="Group 57"/>
            <p:cNvGrpSpPr>
              <a:grpSpLocks/>
            </p:cNvGrpSpPr>
            <p:nvPr/>
          </p:nvGrpSpPr>
          <p:grpSpPr bwMode="auto">
            <a:xfrm>
              <a:off x="1179" y="2520"/>
              <a:ext cx="216" cy="576"/>
              <a:chOff x="843" y="2880"/>
              <a:chExt cx="216" cy="576"/>
            </a:xfrm>
          </p:grpSpPr>
          <p:sp>
            <p:nvSpPr>
              <p:cNvPr id="14364"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5"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4361" name="Group 60"/>
            <p:cNvGrpSpPr>
              <a:grpSpLocks/>
            </p:cNvGrpSpPr>
            <p:nvPr/>
          </p:nvGrpSpPr>
          <p:grpSpPr bwMode="auto">
            <a:xfrm>
              <a:off x="1035" y="2296"/>
              <a:ext cx="216" cy="576"/>
              <a:chOff x="843" y="2880"/>
              <a:chExt cx="216" cy="576"/>
            </a:xfrm>
          </p:grpSpPr>
          <p:sp>
            <p:nvSpPr>
              <p:cNvPr id="14362"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63"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4351"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527425" y="1408113"/>
            <a:ext cx="5616575" cy="455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p>
            <a:endParaRPr lang="en-US"/>
          </a:p>
        </p:txBody>
      </p:sp>
      <p:sp>
        <p:nvSpPr>
          <p:cNvPr id="25603" name="Rectangle 3"/>
          <p:cNvSpPr>
            <a:spLocks noGrp="1" noChangeArrowheads="1"/>
          </p:cNvSpPr>
          <p:nvPr>
            <p:ph type="body" sz="half" idx="1"/>
          </p:nvPr>
        </p:nvSpPr>
        <p:spPr>
          <a:xfrm>
            <a:off x="0" y="914400"/>
            <a:ext cx="3400425" cy="5943600"/>
          </a:xfrm>
        </p:spPr>
        <p:txBody>
          <a:bodyPr/>
          <a:lstStyle/>
          <a:p>
            <a:pPr eaLnBrk="1" hangingPunct="1">
              <a:lnSpc>
                <a:spcPct val="90000"/>
              </a:lnSpc>
            </a:pPr>
            <a:endParaRPr lang="en-GB" sz="2400" dirty="0" smtClean="0">
              <a:solidFill>
                <a:srgbClr val="008000"/>
              </a:solidFill>
            </a:endParaRPr>
          </a:p>
          <a:p>
            <a:pPr eaLnBrk="1" hangingPunct="1">
              <a:lnSpc>
                <a:spcPct val="90000"/>
              </a:lnSpc>
            </a:pPr>
            <a:r>
              <a:rPr lang="en-GB" sz="2400" dirty="0" smtClean="0">
                <a:solidFill>
                  <a:srgbClr val="008000"/>
                </a:solidFill>
              </a:rPr>
              <a:t>No special </a:t>
            </a:r>
            <a:r>
              <a:rPr lang="en-GB" sz="2400" dirty="0" err="1" smtClean="0">
                <a:solidFill>
                  <a:srgbClr val="008000"/>
                </a:solidFill>
                <a:latin typeface="Symbol" pitchFamily="18" charset="2"/>
              </a:rPr>
              <a:t>m</a:t>
            </a:r>
            <a:r>
              <a:rPr lang="en-GB" sz="2400" dirty="0" err="1" smtClean="0">
                <a:solidFill>
                  <a:srgbClr val="008000"/>
                </a:solidFill>
              </a:rPr>
              <a:t>QSO</a:t>
            </a:r>
            <a:r>
              <a:rPr lang="en-GB" sz="2400" dirty="0" smtClean="0">
                <a:solidFill>
                  <a:srgbClr val="008000"/>
                </a:solidFill>
              </a:rPr>
              <a:t> class – they ALL produce jets, consistent with same radio/X ray evolution </a:t>
            </a:r>
          </a:p>
          <a:p>
            <a:pPr eaLnBrk="1" hangingPunct="1">
              <a:lnSpc>
                <a:spcPct val="90000"/>
              </a:lnSpc>
            </a:pPr>
            <a:r>
              <a:rPr lang="en-GB" sz="2400" dirty="0" smtClean="0">
                <a:solidFill>
                  <a:srgbClr val="008000"/>
                </a:solidFill>
              </a:rPr>
              <a:t>Jet links to spectral state – hard state has steady radio jet which gets brighter as the hard X-rays get brighter</a:t>
            </a:r>
          </a:p>
          <a:p>
            <a:pPr eaLnBrk="1" hangingPunct="1">
              <a:lnSpc>
                <a:spcPct val="90000"/>
              </a:lnSpc>
            </a:pPr>
            <a:r>
              <a:rPr lang="en-GB" sz="2400" dirty="0" smtClean="0">
                <a:solidFill>
                  <a:srgbClr val="008000"/>
                </a:solidFill>
              </a:rPr>
              <a:t>Then collapses as make transition to disc  </a:t>
            </a:r>
            <a:r>
              <a:rPr lang="en-GB" sz="1600" dirty="0" smtClean="0">
                <a:solidFill>
                  <a:srgbClr val="008000"/>
                </a:solidFill>
              </a:rPr>
              <a:t>(Fender et al 2005)</a:t>
            </a:r>
          </a:p>
        </p:txBody>
      </p:sp>
      <p:sp>
        <p:nvSpPr>
          <p:cNvPr id="25604" name="Text Box 4"/>
          <p:cNvSpPr txBox="1">
            <a:spLocks noChangeArrowheads="1"/>
          </p:cNvSpPr>
          <p:nvPr/>
        </p:nvSpPr>
        <p:spPr bwMode="auto">
          <a:xfrm rot="10800000" flipV="1">
            <a:off x="5619750" y="6238371"/>
            <a:ext cx="3705225"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dirty="0">
                <a:solidFill>
                  <a:srgbClr val="008000"/>
                </a:solidFill>
              </a:rPr>
              <a:t>Gallo et al  </a:t>
            </a:r>
            <a:r>
              <a:rPr lang="en-GB" sz="1600" dirty="0" smtClean="0">
                <a:solidFill>
                  <a:srgbClr val="008000"/>
                </a:solidFill>
              </a:rPr>
              <a:t>2003 Corbel et al 2013</a:t>
            </a:r>
            <a:endParaRPr lang="en-GB" sz="1600" dirty="0">
              <a:solidFill>
                <a:srgbClr val="008000"/>
              </a:solidFill>
            </a:endParaRPr>
          </a:p>
        </p:txBody>
      </p:sp>
      <p:sp>
        <p:nvSpPr>
          <p:cNvPr id="25606" name="Rectangle 6"/>
          <p:cNvSpPr>
            <a:spLocks noChangeArrowheads="1"/>
          </p:cNvSpPr>
          <p:nvPr/>
        </p:nvSpPr>
        <p:spPr bwMode="auto">
          <a:xfrm>
            <a:off x="381000" y="76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a:solidFill>
                  <a:srgbClr val="008000"/>
                </a:solidFill>
              </a:rPr>
              <a:t>And the radio jet… link to spin?</a:t>
            </a:r>
          </a:p>
        </p:txBody>
      </p:sp>
      <p:sp>
        <p:nvSpPr>
          <p:cNvPr id="25607" name="Text Box 7"/>
          <p:cNvSpPr txBox="1">
            <a:spLocks noChangeArrowheads="1"/>
          </p:cNvSpPr>
          <p:nvPr/>
        </p:nvSpPr>
        <p:spPr bwMode="auto">
          <a:xfrm>
            <a:off x="4964113" y="5516563"/>
            <a:ext cx="344011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L(X-ray) accretion flow </a:t>
            </a:r>
            <a:endParaRPr lang="en-US"/>
          </a:p>
        </p:txBody>
      </p:sp>
      <p:sp>
        <p:nvSpPr>
          <p:cNvPr id="25608" name="Text Box 8"/>
          <p:cNvSpPr txBox="1">
            <a:spLocks noChangeArrowheads="1"/>
          </p:cNvSpPr>
          <p:nvPr/>
        </p:nvSpPr>
        <p:spPr bwMode="auto">
          <a:xfrm rot="-5400000">
            <a:off x="2045494" y="3423444"/>
            <a:ext cx="344011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L(radio) jet</a:t>
            </a:r>
            <a:endParaRPr lang="en-US"/>
          </a:p>
        </p:txBody>
      </p:sp>
      <p:sp>
        <p:nvSpPr>
          <p:cNvPr id="25609" name="Freeform 9"/>
          <p:cNvSpPr>
            <a:spLocks/>
          </p:cNvSpPr>
          <p:nvPr/>
        </p:nvSpPr>
        <p:spPr bwMode="auto">
          <a:xfrm>
            <a:off x="5021263" y="2513013"/>
            <a:ext cx="3857625" cy="3046412"/>
          </a:xfrm>
          <a:custGeom>
            <a:avLst/>
            <a:gdLst>
              <a:gd name="T0" fmla="*/ 0 w 2430"/>
              <a:gd name="T1" fmla="*/ 2147483647 h 1919"/>
              <a:gd name="T2" fmla="*/ 2147483647 w 2430"/>
              <a:gd name="T3" fmla="*/ 2147483647 h 1919"/>
              <a:gd name="T4" fmla="*/ 2147483647 w 2430"/>
              <a:gd name="T5" fmla="*/ 2147483647 h 1919"/>
              <a:gd name="T6" fmla="*/ 2147483647 w 2430"/>
              <a:gd name="T7" fmla="*/ 2147483647 h 1919"/>
              <a:gd name="T8" fmla="*/ 0 60000 65536"/>
              <a:gd name="T9" fmla="*/ 0 60000 65536"/>
              <a:gd name="T10" fmla="*/ 0 60000 65536"/>
              <a:gd name="T11" fmla="*/ 0 60000 65536"/>
              <a:gd name="T12" fmla="*/ 0 w 2430"/>
              <a:gd name="T13" fmla="*/ 0 h 1919"/>
              <a:gd name="T14" fmla="*/ 2430 w 2430"/>
              <a:gd name="T15" fmla="*/ 1919 h 1919"/>
            </a:gdLst>
            <a:ahLst/>
            <a:cxnLst>
              <a:cxn ang="T8">
                <a:pos x="T0" y="T1"/>
              </a:cxn>
              <a:cxn ang="T9">
                <a:pos x="T2" y="T3"/>
              </a:cxn>
              <a:cxn ang="T10">
                <a:pos x="T4" y="T5"/>
              </a:cxn>
              <a:cxn ang="T11">
                <a:pos x="T6" y="T7"/>
              </a:cxn>
            </a:cxnLst>
            <a:rect l="T12" t="T13" r="T14" b="T15"/>
            <a:pathLst>
              <a:path w="2430" h="1919">
                <a:moveTo>
                  <a:pt x="0" y="1507"/>
                </a:moveTo>
                <a:cubicBezTo>
                  <a:pt x="201" y="1367"/>
                  <a:pt x="834" y="882"/>
                  <a:pt x="1207" y="666"/>
                </a:cubicBezTo>
                <a:cubicBezTo>
                  <a:pt x="1580" y="450"/>
                  <a:pt x="2050" y="0"/>
                  <a:pt x="2240" y="209"/>
                </a:cubicBezTo>
                <a:cubicBezTo>
                  <a:pt x="2430" y="418"/>
                  <a:pt x="2327" y="1563"/>
                  <a:pt x="2350" y="1919"/>
                </a:cubicBezTo>
              </a:path>
            </a:pathLst>
          </a:custGeom>
          <a:noFill/>
          <a:ln w="635000" cap="flat" cmpd="sng">
            <a:solidFill>
              <a:srgbClr val="00FFFF">
                <a:alpha val="49019"/>
              </a:srgbClr>
            </a:solidFill>
            <a:prstDash val="solid"/>
            <a:round/>
            <a:headEnd type="none" w="med" len="med"/>
            <a:tailEnd type="stealth"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p>
        </p:txBody>
      </p:sp>
      <p:sp>
        <p:nvSpPr>
          <p:cNvPr id="25610" name="Text Box 10"/>
          <p:cNvSpPr txBox="1">
            <a:spLocks noChangeArrowheads="1"/>
          </p:cNvSpPr>
          <p:nvPr/>
        </p:nvSpPr>
        <p:spPr bwMode="auto">
          <a:xfrm>
            <a:off x="7678738" y="1204913"/>
            <a:ext cx="1465262" cy="45720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0.01L</a:t>
            </a:r>
            <a:r>
              <a:rPr lang="en-GB" baseline="-25000"/>
              <a:t>edd</a:t>
            </a:r>
            <a:endParaRPr lang="en-US" baseline="-25000"/>
          </a:p>
        </p:txBody>
      </p:sp>
      <p:pic>
        <p:nvPicPr>
          <p:cNvPr id="25605" name="Picture 5" descr="gallo_xrb"/>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36950" y="1535113"/>
            <a:ext cx="5403850" cy="419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 </a:t>
            </a:r>
            <a:r>
              <a:rPr lang="en-GB" sz="4400" b="1" dirty="0" smtClean="0">
                <a:solidFill>
                  <a:srgbClr val="008000"/>
                </a:solidFill>
              </a:rPr>
              <a:t>Accretion flows – Jet</a:t>
            </a:r>
            <a:endParaRPr lang="en-GB" sz="4400" b="1" dirty="0">
              <a:solidFill>
                <a:srgbClr val="008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179771"/>
            <a:ext cx="7143750" cy="531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752600" y="1428750"/>
            <a:ext cx="3848100" cy="18097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TextBox 2"/>
          <p:cNvSpPr txBox="1"/>
          <p:nvPr/>
        </p:nvSpPr>
        <p:spPr>
          <a:xfrm>
            <a:off x="6438900" y="6400800"/>
            <a:ext cx="2762250" cy="461665"/>
          </a:xfrm>
          <a:prstGeom prst="rect">
            <a:avLst/>
          </a:prstGeom>
          <a:noFill/>
        </p:spPr>
        <p:txBody>
          <a:bodyPr wrap="square" rtlCol="0">
            <a:spAutoFit/>
          </a:bodyPr>
          <a:lstStyle/>
          <a:p>
            <a:r>
              <a:rPr lang="en-GB" dirty="0" smtClean="0">
                <a:solidFill>
                  <a:srgbClr val="008000"/>
                </a:solidFill>
              </a:rPr>
              <a:t>Corbel et al 2012</a:t>
            </a:r>
            <a:endParaRPr lang="en-GB" dirty="0">
              <a:solidFill>
                <a:srgbClr val="008000"/>
              </a:solidFill>
            </a:endParaRPr>
          </a:p>
        </p:txBody>
      </p:sp>
      <p:sp>
        <p:nvSpPr>
          <p:cNvPr id="8" name="Rectangle 7"/>
          <p:cNvSpPr/>
          <p:nvPr/>
        </p:nvSpPr>
        <p:spPr bwMode="auto">
          <a:xfrm>
            <a:off x="7886700" y="1428750"/>
            <a:ext cx="161925" cy="4400550"/>
          </a:xfrm>
          <a:prstGeom prst="rect">
            <a:avLst/>
          </a:prstGeom>
          <a:solidFill>
            <a:srgbClr val="CC3399">
              <a:alpha val="30000"/>
            </a:srgb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6" name="TextBox 5"/>
          <p:cNvSpPr txBox="1"/>
          <p:nvPr/>
        </p:nvSpPr>
        <p:spPr>
          <a:xfrm>
            <a:off x="2076450" y="2000250"/>
            <a:ext cx="2019300" cy="461665"/>
          </a:xfrm>
          <a:prstGeom prst="rect">
            <a:avLst/>
          </a:prstGeom>
          <a:noFill/>
        </p:spPr>
        <p:txBody>
          <a:bodyPr wrap="square" rtlCol="0">
            <a:spAutoFit/>
          </a:bodyPr>
          <a:lstStyle/>
          <a:p>
            <a:r>
              <a:rPr lang="en-GB" dirty="0" smtClean="0">
                <a:solidFill>
                  <a:srgbClr val="0070C0"/>
                </a:solidFill>
              </a:rPr>
              <a:t>Low/hard</a:t>
            </a:r>
            <a:endParaRPr lang="en-GB" dirty="0">
              <a:solidFill>
                <a:srgbClr val="0070C0"/>
              </a:solidFill>
            </a:endParaRPr>
          </a:p>
        </p:txBody>
      </p:sp>
      <p:sp>
        <p:nvSpPr>
          <p:cNvPr id="10" name="TextBox 9"/>
          <p:cNvSpPr txBox="1"/>
          <p:nvPr/>
        </p:nvSpPr>
        <p:spPr>
          <a:xfrm rot="16200000">
            <a:off x="7398099" y="3856960"/>
            <a:ext cx="2019300" cy="461665"/>
          </a:xfrm>
          <a:prstGeom prst="rect">
            <a:avLst/>
          </a:prstGeom>
          <a:noFill/>
        </p:spPr>
        <p:txBody>
          <a:bodyPr wrap="square" rtlCol="0">
            <a:spAutoFit/>
          </a:bodyPr>
          <a:lstStyle/>
          <a:p>
            <a:r>
              <a:rPr lang="en-GB" dirty="0" smtClean="0">
                <a:solidFill>
                  <a:srgbClr val="CC3399"/>
                </a:solidFill>
              </a:rPr>
              <a:t>Very high </a:t>
            </a:r>
            <a:endParaRPr lang="en-GB" dirty="0">
              <a:solidFill>
                <a:srgbClr val="CC3399"/>
              </a:solidFill>
            </a:endParaRPr>
          </a:p>
        </p:txBody>
      </p:sp>
      <p:sp>
        <p:nvSpPr>
          <p:cNvPr id="5" name="Rectangle 4"/>
          <p:cNvSpPr/>
          <p:nvPr/>
        </p:nvSpPr>
        <p:spPr bwMode="auto">
          <a:xfrm>
            <a:off x="6550925" y="2000250"/>
            <a:ext cx="1105469" cy="243660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469037" y="1959306"/>
            <a:ext cx="1335775" cy="274917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5129" t="20178" r="32744" b="14565"/>
          <a:stretch/>
        </p:blipFill>
        <p:spPr bwMode="auto">
          <a:xfrm>
            <a:off x="5281684" y="2784143"/>
            <a:ext cx="1392071" cy="1351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1752600" y="1428750"/>
            <a:ext cx="5098576" cy="4381500"/>
          </a:xfrm>
          <a:prstGeom prst="rect">
            <a:avLst/>
          </a:prstGeom>
          <a:solidFill>
            <a:schemeClr val="accent2">
              <a:lumMod val="75000"/>
              <a:alpha val="30000"/>
            </a:scheme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TextBox 10"/>
          <p:cNvSpPr txBox="1"/>
          <p:nvPr/>
        </p:nvSpPr>
        <p:spPr>
          <a:xfrm rot="16200000">
            <a:off x="6291712" y="3856960"/>
            <a:ext cx="2019300" cy="461665"/>
          </a:xfrm>
          <a:prstGeom prst="rect">
            <a:avLst/>
          </a:prstGeom>
          <a:noFill/>
        </p:spPr>
        <p:txBody>
          <a:bodyPr wrap="square" rtlCol="0">
            <a:spAutoFit/>
          </a:bodyPr>
          <a:lstStyle/>
          <a:p>
            <a:r>
              <a:rPr lang="en-GB" dirty="0" smtClean="0">
                <a:solidFill>
                  <a:srgbClr val="FF0000"/>
                </a:solidFill>
              </a:rPr>
              <a:t>High/soft</a:t>
            </a:r>
            <a:endParaRPr lang="en-GB" dirty="0">
              <a:solidFill>
                <a:srgbClr val="FF0000"/>
              </a:solidFill>
            </a:endParaRPr>
          </a:p>
        </p:txBody>
      </p:sp>
    </p:spTree>
    <p:extLst>
      <p:ext uri="{BB962C8B-B14F-4D97-AF65-F5344CB8AC3E}">
        <p14:creationId xmlns:p14="http://schemas.microsoft.com/office/powerpoint/2010/main" val="14454714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a:solidFill>
                  <a:srgbClr val="008000"/>
                </a:solidFill>
              </a:rPr>
              <a:t>Disc models assumed thermal plasma – not true at low </a:t>
            </a:r>
            <a:r>
              <a:rPr lang="en-GB" i="1">
                <a:solidFill>
                  <a:srgbClr val="008000"/>
                </a:solidFill>
              </a:rPr>
              <a:t>L</a:t>
            </a:r>
            <a:r>
              <a:rPr lang="en-GB">
                <a:solidFill>
                  <a:srgbClr val="008000"/>
                </a:solidFill>
              </a:rPr>
              <a:t>/</a:t>
            </a:r>
            <a:r>
              <a:rPr lang="en-GB" i="1">
                <a:solidFill>
                  <a:srgbClr val="008000"/>
                </a:solidFill>
              </a:rPr>
              <a:t>L</a:t>
            </a:r>
            <a:r>
              <a:rPr lang="en-GB" baseline="-25000">
                <a:solidFill>
                  <a:srgbClr val="008000"/>
                </a:solidFill>
              </a:rPr>
              <a:t>Edd</a:t>
            </a:r>
            <a:r>
              <a:rPr lang="en-GB" sz="2000" baseline="-25000">
                <a:solidFill>
                  <a:srgbClr val="008000"/>
                </a:solidFill>
              </a:rPr>
              <a:t> </a:t>
            </a:r>
            <a:endParaRPr lang="en-GB">
              <a:solidFill>
                <a:srgbClr val="008000"/>
              </a:solidFill>
            </a:endParaRPr>
          </a:p>
          <a:p>
            <a:pPr marL="342900" indent="-342900" algn="l">
              <a:spcBef>
                <a:spcPct val="20000"/>
              </a:spcBef>
              <a:buFontTx/>
              <a:buChar char="•"/>
            </a:pPr>
            <a:r>
              <a:rPr lang="en-GB">
                <a:solidFill>
                  <a:srgbClr val="008000"/>
                </a:solidFill>
              </a:rPr>
              <a:t>Instead: hot, optically thin, geometrically thick inner flow replacing the inner disc </a:t>
            </a:r>
            <a:r>
              <a:rPr lang="en-GB" sz="1600">
                <a:solidFill>
                  <a:srgbClr val="008000"/>
                </a:solidFill>
                <a:cs typeface="Times New Roman" pitchFamily="18" charset="0"/>
              </a:rPr>
              <a:t>(Shapiro et al. 1976; Narayan &amp; Yi 1995)</a:t>
            </a:r>
            <a:endParaRPr lang="en-GB">
              <a:solidFill>
                <a:srgbClr val="008000"/>
              </a:solidFill>
            </a:endParaRPr>
          </a:p>
          <a:p>
            <a:pPr marL="342900" indent="-342900" algn="l">
              <a:spcBef>
                <a:spcPct val="20000"/>
              </a:spcBef>
              <a:buFontTx/>
              <a:buChar char="•"/>
            </a:pPr>
            <a:r>
              <a:rPr lang="en-GB">
                <a:solidFill>
                  <a:srgbClr val="008000"/>
                </a:solidFill>
              </a:rPr>
              <a:t>Hot electrons Compton upscatter photons from outer cool disc</a:t>
            </a:r>
          </a:p>
          <a:p>
            <a:pPr marL="342900" indent="-342900" algn="l">
              <a:spcBef>
                <a:spcPct val="20000"/>
              </a:spcBef>
              <a:buFontTx/>
              <a:buChar char="•"/>
            </a:pPr>
            <a:r>
              <a:rPr lang="en-GB">
                <a:solidFill>
                  <a:srgbClr val="008000"/>
                </a:solidFill>
              </a:rPr>
              <a:t>Few seed photons, so spectrum is hard</a:t>
            </a:r>
          </a:p>
          <a:p>
            <a:pPr marL="342900" indent="-342900" algn="l">
              <a:spcBef>
                <a:spcPct val="20000"/>
              </a:spcBef>
              <a:buFontTx/>
              <a:buChar char="•"/>
            </a:pPr>
            <a:r>
              <a:rPr lang="en-GB">
                <a:solidFill>
                  <a:srgbClr val="008000"/>
                </a:solidFill>
              </a:rPr>
              <a:t>Jet from large scale height flow</a:t>
            </a:r>
          </a:p>
          <a:p>
            <a:pPr marL="342900" indent="-342900" algn="l">
              <a:spcBef>
                <a:spcPct val="20000"/>
              </a:spcBef>
              <a:buFontTx/>
              <a:buChar char="•"/>
            </a:pPr>
            <a:endParaRPr lang="en-GB">
              <a:solidFill>
                <a:srgbClr val="008000"/>
              </a:solidFill>
            </a:endParaRPr>
          </a:p>
        </p:txBody>
      </p:sp>
      <p:sp>
        <p:nvSpPr>
          <p:cNvPr id="15363"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4"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5" name="Freeform 6"/>
          <p:cNvSpPr>
            <a:spLocks/>
          </p:cNvSpPr>
          <p:nvPr/>
        </p:nvSpPr>
        <p:spPr bwMode="auto">
          <a:xfrm>
            <a:off x="5776913" y="4164013"/>
            <a:ext cx="987425" cy="1169987"/>
          </a:xfrm>
          <a:custGeom>
            <a:avLst/>
            <a:gdLst>
              <a:gd name="T0" fmla="*/ 0 w 622"/>
              <a:gd name="T1" fmla="*/ 1169987 h 737"/>
              <a:gd name="T2" fmla="*/ 768350 w 622"/>
              <a:gd name="T3" fmla="*/ 1587 h 737"/>
              <a:gd name="T4" fmla="*/ 987425 w 622"/>
              <a:gd name="T5" fmla="*/ 1162050 h 737"/>
              <a:gd name="T6" fmla="*/ 0 60000 65536"/>
              <a:gd name="T7" fmla="*/ 0 60000 65536"/>
              <a:gd name="T8" fmla="*/ 0 60000 65536"/>
            </a:gdLst>
            <a:ahLst/>
            <a:cxnLst>
              <a:cxn ang="T6">
                <a:pos x="T0" y="T1"/>
              </a:cxn>
              <a:cxn ang="T7">
                <a:pos x="T2" y="T3"/>
              </a:cxn>
              <a:cxn ang="T8">
                <a:pos x="T4" y="T5"/>
              </a:cxn>
            </a:cxnLst>
            <a:rect l="0" t="0" r="r" b="b"/>
            <a:pathLst>
              <a:path w="622" h="737">
                <a:moveTo>
                  <a:pt x="0" y="737"/>
                </a:moveTo>
                <a:cubicBezTo>
                  <a:pt x="81" y="614"/>
                  <a:pt x="380" y="2"/>
                  <a:pt x="484" y="1"/>
                </a:cubicBezTo>
                <a:cubicBezTo>
                  <a:pt x="588" y="0"/>
                  <a:pt x="593" y="580"/>
                  <a:pt x="622" y="73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6" name="Freeform 7"/>
          <p:cNvSpPr>
            <a:spLocks/>
          </p:cNvSpPr>
          <p:nvPr/>
        </p:nvSpPr>
        <p:spPr bwMode="auto">
          <a:xfrm>
            <a:off x="6096000" y="4156075"/>
            <a:ext cx="2003425" cy="1155700"/>
          </a:xfrm>
          <a:custGeom>
            <a:avLst/>
            <a:gdLst>
              <a:gd name="T0" fmla="*/ 0 w 1262"/>
              <a:gd name="T1" fmla="*/ 1155700 h 728"/>
              <a:gd name="T2" fmla="*/ 420688 w 1262"/>
              <a:gd name="T3" fmla="*/ 198438 h 728"/>
              <a:gd name="T4" fmla="*/ 1320800 w 1262"/>
              <a:gd name="T5" fmla="*/ 23813 h 728"/>
              <a:gd name="T6" fmla="*/ 1684338 w 1262"/>
              <a:gd name="T7" fmla="*/ 342900 h 728"/>
              <a:gd name="T8" fmla="*/ 2003425 w 1262"/>
              <a:gd name="T9" fmla="*/ 109855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2" h="728">
                <a:moveTo>
                  <a:pt x="0" y="728"/>
                </a:moveTo>
                <a:cubicBezTo>
                  <a:pt x="44" y="628"/>
                  <a:pt x="126" y="244"/>
                  <a:pt x="265" y="125"/>
                </a:cubicBezTo>
                <a:cubicBezTo>
                  <a:pt x="404" y="6"/>
                  <a:pt x="699" y="0"/>
                  <a:pt x="832" y="15"/>
                </a:cubicBezTo>
                <a:cubicBezTo>
                  <a:pt x="965" y="30"/>
                  <a:pt x="989" y="103"/>
                  <a:pt x="1061" y="216"/>
                </a:cubicBezTo>
                <a:cubicBezTo>
                  <a:pt x="1133" y="329"/>
                  <a:pt x="1220" y="593"/>
                  <a:pt x="1262" y="692"/>
                </a:cubicBezTo>
              </a:path>
            </a:pathLst>
          </a:custGeom>
          <a:noFill/>
          <a:ln w="38100">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7"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008000"/>
                </a:solidFill>
              </a:rPr>
              <a:t>Log </a:t>
            </a:r>
            <a:r>
              <a:rPr lang="en-GB" sz="1800">
                <a:solidFill>
                  <a:srgbClr val="008000"/>
                </a:solidFill>
                <a:latin typeface="Symbol" pitchFamily="18" charset="2"/>
              </a:rPr>
              <a:t>n</a:t>
            </a:r>
          </a:p>
        </p:txBody>
      </p:sp>
      <p:sp>
        <p:nvSpPr>
          <p:cNvPr id="15368"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rgbClr val="008000"/>
                </a:solidFill>
              </a:rPr>
              <a:t>Log  </a:t>
            </a:r>
            <a:r>
              <a:rPr lang="en-GB" sz="1800" dirty="0">
                <a:solidFill>
                  <a:srgbClr val="008000"/>
                </a:solidFill>
                <a:latin typeface="Symbol" pitchFamily="18" charset="2"/>
              </a:rPr>
              <a:t>n</a:t>
            </a:r>
            <a:r>
              <a:rPr lang="en-GB" sz="1800" dirty="0">
                <a:solidFill>
                  <a:srgbClr val="008000"/>
                </a:solidFill>
              </a:rPr>
              <a:t> f(</a:t>
            </a:r>
            <a:r>
              <a:rPr lang="en-GB" sz="1800" dirty="0">
                <a:solidFill>
                  <a:srgbClr val="008000"/>
                </a:solidFill>
                <a:latin typeface="Symbol" pitchFamily="18" charset="2"/>
              </a:rPr>
              <a:t>n) </a:t>
            </a:r>
          </a:p>
        </p:txBody>
      </p:sp>
      <p:sp>
        <p:nvSpPr>
          <p:cNvPr id="15369"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6508" y="10800"/>
                </a:moveTo>
                <a:cubicBezTo>
                  <a:pt x="6508" y="13170"/>
                  <a:pt x="8430" y="15092"/>
                  <a:pt x="10800" y="15092"/>
                </a:cubicBezTo>
                <a:cubicBezTo>
                  <a:pt x="13170" y="15092"/>
                  <a:pt x="15092" y="13170"/>
                  <a:pt x="15092" y="10800"/>
                </a:cubicBezTo>
                <a:cubicBezTo>
                  <a:pt x="15092" y="8430"/>
                  <a:pt x="13170" y="6508"/>
                  <a:pt x="10800" y="6508"/>
                </a:cubicBezTo>
                <a:cubicBezTo>
                  <a:pt x="8430" y="6508"/>
                  <a:pt x="6508" y="8430"/>
                  <a:pt x="6508"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5370" name="Group 11"/>
          <p:cNvGrpSpPr>
            <a:grpSpLocks/>
          </p:cNvGrpSpPr>
          <p:nvPr/>
        </p:nvGrpSpPr>
        <p:grpSpPr bwMode="auto">
          <a:xfrm>
            <a:off x="6992938" y="1441450"/>
            <a:ext cx="914400" cy="1638300"/>
            <a:chOff x="899" y="2296"/>
            <a:chExt cx="496" cy="1032"/>
          </a:xfrm>
        </p:grpSpPr>
        <p:grpSp>
          <p:nvGrpSpPr>
            <p:cNvPr id="15418" name="Group 12"/>
            <p:cNvGrpSpPr>
              <a:grpSpLocks/>
            </p:cNvGrpSpPr>
            <p:nvPr/>
          </p:nvGrpSpPr>
          <p:grpSpPr bwMode="auto">
            <a:xfrm>
              <a:off x="899" y="2512"/>
              <a:ext cx="216" cy="576"/>
              <a:chOff x="843" y="2880"/>
              <a:chExt cx="216" cy="576"/>
            </a:xfrm>
          </p:grpSpPr>
          <p:sp>
            <p:nvSpPr>
              <p:cNvPr id="15428" name="Freeform 13"/>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9" name="Freeform 14"/>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19" name="Group 15"/>
            <p:cNvGrpSpPr>
              <a:grpSpLocks/>
            </p:cNvGrpSpPr>
            <p:nvPr/>
          </p:nvGrpSpPr>
          <p:grpSpPr bwMode="auto">
            <a:xfrm>
              <a:off x="1035" y="2752"/>
              <a:ext cx="216" cy="576"/>
              <a:chOff x="843" y="2880"/>
              <a:chExt cx="216" cy="576"/>
            </a:xfrm>
          </p:grpSpPr>
          <p:sp>
            <p:nvSpPr>
              <p:cNvPr id="15426" name="Freeform 1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7" name="Freeform 1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20" name="Group 18"/>
            <p:cNvGrpSpPr>
              <a:grpSpLocks/>
            </p:cNvGrpSpPr>
            <p:nvPr/>
          </p:nvGrpSpPr>
          <p:grpSpPr bwMode="auto">
            <a:xfrm>
              <a:off x="1179" y="2520"/>
              <a:ext cx="216" cy="576"/>
              <a:chOff x="843" y="2880"/>
              <a:chExt cx="216" cy="576"/>
            </a:xfrm>
          </p:grpSpPr>
          <p:sp>
            <p:nvSpPr>
              <p:cNvPr id="15424" name="Freeform 1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5" name="Freeform 2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21" name="Group 21"/>
            <p:cNvGrpSpPr>
              <a:grpSpLocks/>
            </p:cNvGrpSpPr>
            <p:nvPr/>
          </p:nvGrpSpPr>
          <p:grpSpPr bwMode="auto">
            <a:xfrm>
              <a:off x="1035" y="2296"/>
              <a:ext cx="216" cy="576"/>
              <a:chOff x="843" y="2880"/>
              <a:chExt cx="216" cy="576"/>
            </a:xfrm>
          </p:grpSpPr>
          <p:sp>
            <p:nvSpPr>
              <p:cNvPr id="15422" name="Freeform 2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23" name="Freeform 2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5371" name="Group 24"/>
          <p:cNvGrpSpPr>
            <a:grpSpLocks/>
          </p:cNvGrpSpPr>
          <p:nvPr/>
        </p:nvGrpSpPr>
        <p:grpSpPr bwMode="auto">
          <a:xfrm>
            <a:off x="6834188" y="1898650"/>
            <a:ext cx="471487" cy="787400"/>
            <a:chOff x="899" y="2296"/>
            <a:chExt cx="496" cy="1032"/>
          </a:xfrm>
        </p:grpSpPr>
        <p:grpSp>
          <p:nvGrpSpPr>
            <p:cNvPr id="15406" name="Group 25"/>
            <p:cNvGrpSpPr>
              <a:grpSpLocks/>
            </p:cNvGrpSpPr>
            <p:nvPr/>
          </p:nvGrpSpPr>
          <p:grpSpPr bwMode="auto">
            <a:xfrm>
              <a:off x="899" y="2512"/>
              <a:ext cx="216" cy="576"/>
              <a:chOff x="843" y="2880"/>
              <a:chExt cx="216" cy="576"/>
            </a:xfrm>
          </p:grpSpPr>
          <p:sp>
            <p:nvSpPr>
              <p:cNvPr id="15416"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7"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7" name="Group 28"/>
            <p:cNvGrpSpPr>
              <a:grpSpLocks/>
            </p:cNvGrpSpPr>
            <p:nvPr/>
          </p:nvGrpSpPr>
          <p:grpSpPr bwMode="auto">
            <a:xfrm>
              <a:off x="1035" y="2752"/>
              <a:ext cx="216" cy="576"/>
              <a:chOff x="843" y="2880"/>
              <a:chExt cx="216" cy="576"/>
            </a:xfrm>
          </p:grpSpPr>
          <p:sp>
            <p:nvSpPr>
              <p:cNvPr id="15414"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5"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8" name="Group 31"/>
            <p:cNvGrpSpPr>
              <a:grpSpLocks/>
            </p:cNvGrpSpPr>
            <p:nvPr/>
          </p:nvGrpSpPr>
          <p:grpSpPr bwMode="auto">
            <a:xfrm>
              <a:off x="1179" y="2520"/>
              <a:ext cx="216" cy="576"/>
              <a:chOff x="843" y="2880"/>
              <a:chExt cx="216" cy="576"/>
            </a:xfrm>
          </p:grpSpPr>
          <p:sp>
            <p:nvSpPr>
              <p:cNvPr id="15412"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3"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409" name="Group 34"/>
            <p:cNvGrpSpPr>
              <a:grpSpLocks/>
            </p:cNvGrpSpPr>
            <p:nvPr/>
          </p:nvGrpSpPr>
          <p:grpSpPr bwMode="auto">
            <a:xfrm>
              <a:off x="1035" y="2296"/>
              <a:ext cx="216" cy="576"/>
              <a:chOff x="843" y="2880"/>
              <a:chExt cx="216" cy="576"/>
            </a:xfrm>
          </p:grpSpPr>
          <p:sp>
            <p:nvSpPr>
              <p:cNvPr id="15410"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11"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5372" name="Group 37"/>
          <p:cNvGrpSpPr>
            <a:grpSpLocks/>
          </p:cNvGrpSpPr>
          <p:nvPr/>
        </p:nvGrpSpPr>
        <p:grpSpPr bwMode="auto">
          <a:xfrm flipH="1">
            <a:off x="5648325" y="1431925"/>
            <a:ext cx="914400" cy="1638300"/>
            <a:chOff x="899" y="2296"/>
            <a:chExt cx="496" cy="1032"/>
          </a:xfrm>
        </p:grpSpPr>
        <p:grpSp>
          <p:nvGrpSpPr>
            <p:cNvPr id="15394" name="Group 38"/>
            <p:cNvGrpSpPr>
              <a:grpSpLocks/>
            </p:cNvGrpSpPr>
            <p:nvPr/>
          </p:nvGrpSpPr>
          <p:grpSpPr bwMode="auto">
            <a:xfrm>
              <a:off x="899" y="2512"/>
              <a:ext cx="216" cy="576"/>
              <a:chOff x="843" y="2880"/>
              <a:chExt cx="216" cy="576"/>
            </a:xfrm>
          </p:grpSpPr>
          <p:sp>
            <p:nvSpPr>
              <p:cNvPr id="15404" name="Freeform 3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05" name="Freeform 4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95" name="Group 41"/>
            <p:cNvGrpSpPr>
              <a:grpSpLocks/>
            </p:cNvGrpSpPr>
            <p:nvPr/>
          </p:nvGrpSpPr>
          <p:grpSpPr bwMode="auto">
            <a:xfrm>
              <a:off x="1035" y="2752"/>
              <a:ext cx="216" cy="576"/>
              <a:chOff x="843" y="2880"/>
              <a:chExt cx="216" cy="576"/>
            </a:xfrm>
          </p:grpSpPr>
          <p:sp>
            <p:nvSpPr>
              <p:cNvPr id="15402" name="Freeform 4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03" name="Freeform 4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96" name="Group 44"/>
            <p:cNvGrpSpPr>
              <a:grpSpLocks/>
            </p:cNvGrpSpPr>
            <p:nvPr/>
          </p:nvGrpSpPr>
          <p:grpSpPr bwMode="auto">
            <a:xfrm>
              <a:off x="1179" y="2520"/>
              <a:ext cx="216" cy="576"/>
              <a:chOff x="843" y="2880"/>
              <a:chExt cx="216" cy="576"/>
            </a:xfrm>
          </p:grpSpPr>
          <p:sp>
            <p:nvSpPr>
              <p:cNvPr id="15400" name="Freeform 4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01" name="Freeform 4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97" name="Group 47"/>
            <p:cNvGrpSpPr>
              <a:grpSpLocks/>
            </p:cNvGrpSpPr>
            <p:nvPr/>
          </p:nvGrpSpPr>
          <p:grpSpPr bwMode="auto">
            <a:xfrm>
              <a:off x="1035" y="2296"/>
              <a:ext cx="216" cy="576"/>
              <a:chOff x="843" y="2880"/>
              <a:chExt cx="216" cy="576"/>
            </a:xfrm>
          </p:grpSpPr>
          <p:sp>
            <p:nvSpPr>
              <p:cNvPr id="15398" name="Freeform 4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99" name="Freeform 4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5373" name="Group 50"/>
          <p:cNvGrpSpPr>
            <a:grpSpLocks/>
          </p:cNvGrpSpPr>
          <p:nvPr/>
        </p:nvGrpSpPr>
        <p:grpSpPr bwMode="auto">
          <a:xfrm flipH="1">
            <a:off x="6292850" y="1958975"/>
            <a:ext cx="471488" cy="787400"/>
            <a:chOff x="899" y="2296"/>
            <a:chExt cx="496" cy="1032"/>
          </a:xfrm>
        </p:grpSpPr>
        <p:grpSp>
          <p:nvGrpSpPr>
            <p:cNvPr id="15382" name="Group 51"/>
            <p:cNvGrpSpPr>
              <a:grpSpLocks/>
            </p:cNvGrpSpPr>
            <p:nvPr/>
          </p:nvGrpSpPr>
          <p:grpSpPr bwMode="auto">
            <a:xfrm>
              <a:off x="899" y="2512"/>
              <a:ext cx="216" cy="576"/>
              <a:chOff x="843" y="2880"/>
              <a:chExt cx="216" cy="576"/>
            </a:xfrm>
          </p:grpSpPr>
          <p:sp>
            <p:nvSpPr>
              <p:cNvPr id="15392"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93"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83" name="Group 54"/>
            <p:cNvGrpSpPr>
              <a:grpSpLocks/>
            </p:cNvGrpSpPr>
            <p:nvPr/>
          </p:nvGrpSpPr>
          <p:grpSpPr bwMode="auto">
            <a:xfrm>
              <a:off x="1035" y="2752"/>
              <a:ext cx="216" cy="576"/>
              <a:chOff x="843" y="2880"/>
              <a:chExt cx="216" cy="576"/>
            </a:xfrm>
          </p:grpSpPr>
          <p:sp>
            <p:nvSpPr>
              <p:cNvPr id="15390"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91"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84" name="Group 57"/>
            <p:cNvGrpSpPr>
              <a:grpSpLocks/>
            </p:cNvGrpSpPr>
            <p:nvPr/>
          </p:nvGrpSpPr>
          <p:grpSpPr bwMode="auto">
            <a:xfrm>
              <a:off x="1179" y="2520"/>
              <a:ext cx="216" cy="576"/>
              <a:chOff x="843" y="2880"/>
              <a:chExt cx="216" cy="576"/>
            </a:xfrm>
          </p:grpSpPr>
          <p:sp>
            <p:nvSpPr>
              <p:cNvPr id="15388"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89"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5385" name="Group 60"/>
            <p:cNvGrpSpPr>
              <a:grpSpLocks/>
            </p:cNvGrpSpPr>
            <p:nvPr/>
          </p:nvGrpSpPr>
          <p:grpSpPr bwMode="auto">
            <a:xfrm>
              <a:off x="1035" y="2296"/>
              <a:ext cx="216" cy="576"/>
              <a:chOff x="843" y="2880"/>
              <a:chExt cx="216" cy="576"/>
            </a:xfrm>
          </p:grpSpPr>
          <p:sp>
            <p:nvSpPr>
              <p:cNvPr id="15386"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87"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5374"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5"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6"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7"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8" name="Freeform 69"/>
          <p:cNvSpPr>
            <a:spLocks/>
          </p:cNvSpPr>
          <p:nvPr/>
        </p:nvSpPr>
        <p:spPr bwMode="auto">
          <a:xfrm>
            <a:off x="6067425" y="1058863"/>
            <a:ext cx="1322388" cy="1204912"/>
          </a:xfrm>
          <a:custGeom>
            <a:avLst/>
            <a:gdLst>
              <a:gd name="T0" fmla="*/ 0 w 833"/>
              <a:gd name="T1" fmla="*/ 1204912 h 759"/>
              <a:gd name="T2" fmla="*/ 1276350 w 833"/>
              <a:gd name="T3" fmla="*/ 871537 h 759"/>
              <a:gd name="T4" fmla="*/ 274638 w 833"/>
              <a:gd name="T5" fmla="*/ 436562 h 759"/>
              <a:gd name="T6" fmla="*/ 1103313 w 833"/>
              <a:gd name="T7" fmla="*/ 247650 h 759"/>
              <a:gd name="T8" fmla="*/ 869950 w 833"/>
              <a:gd name="T9" fmla="*/ 0 h 7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59">
                <a:moveTo>
                  <a:pt x="0" y="759"/>
                </a:moveTo>
                <a:cubicBezTo>
                  <a:pt x="387" y="694"/>
                  <a:pt x="775" y="630"/>
                  <a:pt x="804" y="549"/>
                </a:cubicBezTo>
                <a:cubicBezTo>
                  <a:pt x="833" y="468"/>
                  <a:pt x="191" y="340"/>
                  <a:pt x="173" y="275"/>
                </a:cubicBezTo>
                <a:cubicBezTo>
                  <a:pt x="155" y="210"/>
                  <a:pt x="633" y="202"/>
                  <a:pt x="695" y="156"/>
                </a:cubicBezTo>
                <a:cubicBezTo>
                  <a:pt x="757" y="110"/>
                  <a:pt x="579" y="32"/>
                  <a:pt x="548"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5379" name="Freeform 70"/>
          <p:cNvSpPr>
            <a:spLocks/>
          </p:cNvSpPr>
          <p:nvPr/>
        </p:nvSpPr>
        <p:spPr bwMode="auto">
          <a:xfrm>
            <a:off x="6164263" y="1103313"/>
            <a:ext cx="1322387" cy="1155700"/>
          </a:xfrm>
          <a:custGeom>
            <a:avLst/>
            <a:gdLst>
              <a:gd name="T0" fmla="*/ 1322387 w 833"/>
              <a:gd name="T1" fmla="*/ 1155700 h 728"/>
              <a:gd name="T2" fmla="*/ 46037 w 833"/>
              <a:gd name="T3" fmla="*/ 822325 h 728"/>
              <a:gd name="T4" fmla="*/ 1047750 w 833"/>
              <a:gd name="T5" fmla="*/ 387350 h 728"/>
              <a:gd name="T6" fmla="*/ 219075 w 833"/>
              <a:gd name="T7" fmla="*/ 198438 h 728"/>
              <a:gd name="T8" fmla="*/ 482600 w 833"/>
              <a:gd name="T9" fmla="*/ 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28">
                <a:moveTo>
                  <a:pt x="833" y="728"/>
                </a:moveTo>
                <a:cubicBezTo>
                  <a:pt x="446" y="663"/>
                  <a:pt x="58" y="599"/>
                  <a:pt x="29" y="518"/>
                </a:cubicBezTo>
                <a:cubicBezTo>
                  <a:pt x="0" y="437"/>
                  <a:pt x="642" y="309"/>
                  <a:pt x="660" y="244"/>
                </a:cubicBezTo>
                <a:cubicBezTo>
                  <a:pt x="678" y="179"/>
                  <a:pt x="197" y="166"/>
                  <a:pt x="138" y="125"/>
                </a:cubicBezTo>
                <a:cubicBezTo>
                  <a:pt x="79" y="84"/>
                  <a:pt x="270" y="26"/>
                  <a:pt x="304"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15380" name="Line 71"/>
          <p:cNvSpPr>
            <a:spLocks noChangeShapeType="1"/>
          </p:cNvSpPr>
          <p:nvPr/>
        </p:nvSpPr>
        <p:spPr bwMode="auto">
          <a:xfrm flipV="1">
            <a:off x="6835775" y="755650"/>
            <a:ext cx="0" cy="681038"/>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5381" name="Rectangle 72"/>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 No inner disc</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outer cool disc</a:t>
            </a:r>
          </a:p>
          <a:p>
            <a:pPr marL="342900" indent="-342900" algn="l">
              <a:spcBef>
                <a:spcPct val="20000"/>
              </a:spcBef>
              <a:buFontTx/>
              <a:buChar char="•"/>
            </a:pPr>
            <a:r>
              <a:rPr lang="en-GB" dirty="0">
                <a:solidFill>
                  <a:srgbClr val="008000"/>
                </a:solidFill>
              </a:rPr>
              <a:t>Few seed photons, so spectrum is hard</a:t>
            </a:r>
          </a:p>
          <a:p>
            <a:pPr marL="342900" indent="-342900" algn="l">
              <a:spcBef>
                <a:spcPct val="20000"/>
              </a:spcBef>
              <a:buFontTx/>
              <a:buChar char="•"/>
            </a:pPr>
            <a:r>
              <a:rPr lang="en-GB" dirty="0">
                <a:solidFill>
                  <a:srgbClr val="008000"/>
                </a:solidFill>
              </a:rPr>
              <a:t>Jet from large scale height flow</a:t>
            </a:r>
          </a:p>
          <a:p>
            <a:pPr marL="342900" indent="-342900" algn="l">
              <a:spcBef>
                <a:spcPct val="20000"/>
              </a:spcBef>
              <a:buFontTx/>
              <a:buChar char="•"/>
            </a:pPr>
            <a:endParaRPr lang="en-GB" dirty="0">
              <a:solidFill>
                <a:srgbClr val="008000"/>
              </a:solidFill>
            </a:endParaRPr>
          </a:p>
          <a:p>
            <a:pPr marL="342900" indent="-342900" algn="l">
              <a:spcBef>
                <a:spcPct val="20000"/>
              </a:spcBef>
              <a:buFontTx/>
              <a:buChar char="•"/>
            </a:pPr>
            <a:endParaRPr lang="en-GB" dirty="0">
              <a:solidFill>
                <a:srgbClr val="008000"/>
              </a:solidFill>
            </a:endParaRPr>
          </a:p>
        </p:txBody>
      </p:sp>
      <p:sp>
        <p:nvSpPr>
          <p:cNvPr id="16387"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88"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89" name="Freeform 6"/>
          <p:cNvSpPr>
            <a:spLocks/>
          </p:cNvSpPr>
          <p:nvPr/>
        </p:nvSpPr>
        <p:spPr bwMode="auto">
          <a:xfrm>
            <a:off x="5776913" y="3829050"/>
            <a:ext cx="1262062" cy="1527175"/>
          </a:xfrm>
          <a:custGeom>
            <a:avLst/>
            <a:gdLst>
              <a:gd name="T0" fmla="*/ 0 w 795"/>
              <a:gd name="T1" fmla="*/ 1504950 h 962"/>
              <a:gd name="T2" fmla="*/ 1001712 w 795"/>
              <a:gd name="T3" fmla="*/ 3175 h 962"/>
              <a:gd name="T4" fmla="*/ 1262062 w 795"/>
              <a:gd name="T5" fmla="*/ 1527175 h 962"/>
              <a:gd name="T6" fmla="*/ 0 60000 65536"/>
              <a:gd name="T7" fmla="*/ 0 60000 65536"/>
              <a:gd name="T8" fmla="*/ 0 60000 65536"/>
            </a:gdLst>
            <a:ahLst/>
            <a:cxnLst>
              <a:cxn ang="T6">
                <a:pos x="T0" y="T1"/>
              </a:cxn>
              <a:cxn ang="T7">
                <a:pos x="T2" y="T3"/>
              </a:cxn>
              <a:cxn ang="T8">
                <a:pos x="T4" y="T5"/>
              </a:cxn>
            </a:cxnLst>
            <a:rect l="0" t="0" r="r" b="b"/>
            <a:pathLst>
              <a:path w="795" h="962">
                <a:moveTo>
                  <a:pt x="0" y="948"/>
                </a:moveTo>
                <a:cubicBezTo>
                  <a:pt x="105" y="790"/>
                  <a:pt x="499" y="0"/>
                  <a:pt x="631" y="2"/>
                </a:cubicBezTo>
                <a:cubicBezTo>
                  <a:pt x="763" y="4"/>
                  <a:pt x="761" y="762"/>
                  <a:pt x="795" y="96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0" name="Freeform 7"/>
          <p:cNvSpPr>
            <a:spLocks/>
          </p:cNvSpPr>
          <p:nvPr/>
        </p:nvSpPr>
        <p:spPr bwMode="auto">
          <a:xfrm>
            <a:off x="6096000" y="4160838"/>
            <a:ext cx="1887538" cy="1409700"/>
          </a:xfrm>
          <a:custGeom>
            <a:avLst/>
            <a:gdLst>
              <a:gd name="T0" fmla="*/ 0 w 1189"/>
              <a:gd name="T1" fmla="*/ 1336675 h 888"/>
              <a:gd name="T2" fmla="*/ 550863 w 1189"/>
              <a:gd name="T3" fmla="*/ 176213 h 888"/>
              <a:gd name="T4" fmla="*/ 1262063 w 1189"/>
              <a:gd name="T5" fmla="*/ 277813 h 888"/>
              <a:gd name="T6" fmla="*/ 1625600 w 1189"/>
              <a:gd name="T7" fmla="*/ 698500 h 888"/>
              <a:gd name="T8" fmla="*/ 1887538 w 1189"/>
              <a:gd name="T9" fmla="*/ 1409700 h 8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9" h="888">
                <a:moveTo>
                  <a:pt x="0" y="842"/>
                </a:moveTo>
                <a:cubicBezTo>
                  <a:pt x="58" y="720"/>
                  <a:pt x="214" y="222"/>
                  <a:pt x="347" y="111"/>
                </a:cubicBezTo>
                <a:cubicBezTo>
                  <a:pt x="480" y="0"/>
                  <a:pt x="682" y="120"/>
                  <a:pt x="795" y="175"/>
                </a:cubicBezTo>
                <a:cubicBezTo>
                  <a:pt x="908" y="230"/>
                  <a:pt x="958" y="321"/>
                  <a:pt x="1024" y="440"/>
                </a:cubicBezTo>
                <a:cubicBezTo>
                  <a:pt x="1090" y="559"/>
                  <a:pt x="1155" y="795"/>
                  <a:pt x="1189" y="888"/>
                </a:cubicBezTo>
              </a:path>
            </a:pathLst>
          </a:custGeom>
          <a:noFill/>
          <a:ln w="38100">
            <a:solidFill>
              <a:srgbClr val="CC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91"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t>Log </a:t>
            </a:r>
            <a:r>
              <a:rPr lang="en-GB" sz="1800">
                <a:latin typeface="Symbol" pitchFamily="18" charset="2"/>
              </a:rPr>
              <a:t>n</a:t>
            </a:r>
          </a:p>
        </p:txBody>
      </p:sp>
      <p:sp>
        <p:nvSpPr>
          <p:cNvPr id="16392"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t>Log  </a:t>
            </a:r>
            <a:r>
              <a:rPr lang="en-GB" sz="1800">
                <a:latin typeface="Symbol" pitchFamily="18" charset="2"/>
              </a:rPr>
              <a:t>n</a:t>
            </a:r>
            <a:r>
              <a:rPr lang="en-GB" sz="1800"/>
              <a:t> f(</a:t>
            </a:r>
            <a:r>
              <a:rPr lang="en-GB" sz="1800">
                <a:latin typeface="Symbol" pitchFamily="18" charset="2"/>
              </a:rPr>
              <a:t>n) </a:t>
            </a:r>
          </a:p>
        </p:txBody>
      </p:sp>
      <p:sp>
        <p:nvSpPr>
          <p:cNvPr id="16393"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6394" name="Group 24"/>
          <p:cNvGrpSpPr>
            <a:grpSpLocks/>
          </p:cNvGrpSpPr>
          <p:nvPr/>
        </p:nvGrpSpPr>
        <p:grpSpPr bwMode="auto">
          <a:xfrm>
            <a:off x="6834188" y="1898650"/>
            <a:ext cx="471487" cy="787400"/>
            <a:chOff x="899" y="2296"/>
            <a:chExt cx="496" cy="1032"/>
          </a:xfrm>
        </p:grpSpPr>
        <p:grpSp>
          <p:nvGrpSpPr>
            <p:cNvPr id="16416" name="Group 25"/>
            <p:cNvGrpSpPr>
              <a:grpSpLocks/>
            </p:cNvGrpSpPr>
            <p:nvPr/>
          </p:nvGrpSpPr>
          <p:grpSpPr bwMode="auto">
            <a:xfrm>
              <a:off x="899" y="2512"/>
              <a:ext cx="216" cy="576"/>
              <a:chOff x="843" y="2880"/>
              <a:chExt cx="216" cy="576"/>
            </a:xfrm>
          </p:grpSpPr>
          <p:sp>
            <p:nvSpPr>
              <p:cNvPr id="16426" name="Freeform 26"/>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7" name="Freeform 27"/>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17" name="Group 28"/>
            <p:cNvGrpSpPr>
              <a:grpSpLocks/>
            </p:cNvGrpSpPr>
            <p:nvPr/>
          </p:nvGrpSpPr>
          <p:grpSpPr bwMode="auto">
            <a:xfrm>
              <a:off x="1035" y="2752"/>
              <a:ext cx="216" cy="576"/>
              <a:chOff x="843" y="2880"/>
              <a:chExt cx="216" cy="576"/>
            </a:xfrm>
          </p:grpSpPr>
          <p:sp>
            <p:nvSpPr>
              <p:cNvPr id="16424" name="Freeform 29"/>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5" name="Freeform 30"/>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18" name="Group 31"/>
            <p:cNvGrpSpPr>
              <a:grpSpLocks/>
            </p:cNvGrpSpPr>
            <p:nvPr/>
          </p:nvGrpSpPr>
          <p:grpSpPr bwMode="auto">
            <a:xfrm>
              <a:off x="1179" y="2520"/>
              <a:ext cx="216" cy="576"/>
              <a:chOff x="843" y="2880"/>
              <a:chExt cx="216" cy="576"/>
            </a:xfrm>
          </p:grpSpPr>
          <p:sp>
            <p:nvSpPr>
              <p:cNvPr id="16422" name="Freeform 3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3" name="Freeform 3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19" name="Group 34"/>
            <p:cNvGrpSpPr>
              <a:grpSpLocks/>
            </p:cNvGrpSpPr>
            <p:nvPr/>
          </p:nvGrpSpPr>
          <p:grpSpPr bwMode="auto">
            <a:xfrm>
              <a:off x="1035" y="2296"/>
              <a:ext cx="216" cy="576"/>
              <a:chOff x="843" y="2880"/>
              <a:chExt cx="216" cy="576"/>
            </a:xfrm>
          </p:grpSpPr>
          <p:sp>
            <p:nvSpPr>
              <p:cNvPr id="16420" name="Freeform 3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21" name="Freeform 3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6395" name="Group 50"/>
          <p:cNvGrpSpPr>
            <a:grpSpLocks/>
          </p:cNvGrpSpPr>
          <p:nvPr/>
        </p:nvGrpSpPr>
        <p:grpSpPr bwMode="auto">
          <a:xfrm flipH="1">
            <a:off x="6292850" y="1958975"/>
            <a:ext cx="471488" cy="787400"/>
            <a:chOff x="899" y="2296"/>
            <a:chExt cx="496" cy="1032"/>
          </a:xfrm>
        </p:grpSpPr>
        <p:grpSp>
          <p:nvGrpSpPr>
            <p:cNvPr id="16404" name="Group 51"/>
            <p:cNvGrpSpPr>
              <a:grpSpLocks/>
            </p:cNvGrpSpPr>
            <p:nvPr/>
          </p:nvGrpSpPr>
          <p:grpSpPr bwMode="auto">
            <a:xfrm>
              <a:off x="899" y="2512"/>
              <a:ext cx="216" cy="576"/>
              <a:chOff x="843" y="2880"/>
              <a:chExt cx="216" cy="576"/>
            </a:xfrm>
          </p:grpSpPr>
          <p:sp>
            <p:nvSpPr>
              <p:cNvPr id="16414" name="Freeform 52"/>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5" name="Freeform 53"/>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5" name="Group 54"/>
            <p:cNvGrpSpPr>
              <a:grpSpLocks/>
            </p:cNvGrpSpPr>
            <p:nvPr/>
          </p:nvGrpSpPr>
          <p:grpSpPr bwMode="auto">
            <a:xfrm>
              <a:off x="1035" y="2752"/>
              <a:ext cx="216" cy="576"/>
              <a:chOff x="843" y="2880"/>
              <a:chExt cx="216" cy="576"/>
            </a:xfrm>
          </p:grpSpPr>
          <p:sp>
            <p:nvSpPr>
              <p:cNvPr id="16412" name="Freeform 55"/>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3" name="Freeform 56"/>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6" name="Group 57"/>
            <p:cNvGrpSpPr>
              <a:grpSpLocks/>
            </p:cNvGrpSpPr>
            <p:nvPr/>
          </p:nvGrpSpPr>
          <p:grpSpPr bwMode="auto">
            <a:xfrm>
              <a:off x="1179" y="2520"/>
              <a:ext cx="216" cy="576"/>
              <a:chOff x="843" y="2880"/>
              <a:chExt cx="216" cy="576"/>
            </a:xfrm>
          </p:grpSpPr>
          <p:sp>
            <p:nvSpPr>
              <p:cNvPr id="16410" name="Freeform 58"/>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11" name="Freeform 59"/>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7" name="Group 60"/>
            <p:cNvGrpSpPr>
              <a:grpSpLocks/>
            </p:cNvGrpSpPr>
            <p:nvPr/>
          </p:nvGrpSpPr>
          <p:grpSpPr bwMode="auto">
            <a:xfrm>
              <a:off x="1035" y="2296"/>
              <a:ext cx="216" cy="576"/>
              <a:chOff x="843" y="2880"/>
              <a:chExt cx="216" cy="576"/>
            </a:xfrm>
          </p:grpSpPr>
          <p:sp>
            <p:nvSpPr>
              <p:cNvPr id="16408" name="Freeform 61"/>
              <p:cNvSpPr>
                <a:spLocks/>
              </p:cNvSpPr>
              <p:nvPr/>
            </p:nvSpPr>
            <p:spPr bwMode="auto">
              <a:xfrm>
                <a:off x="843" y="3165"/>
                <a:ext cx="216" cy="291"/>
              </a:xfrm>
              <a:custGeom>
                <a:avLst/>
                <a:gdLst>
                  <a:gd name="T0" fmla="*/ 0 w 126"/>
                  <a:gd name="T1" fmla="*/ 243 h 345"/>
                  <a:gd name="T2" fmla="*/ 108 w 126"/>
                  <a:gd name="T3" fmla="*/ 0 h 345"/>
                  <a:gd name="T4" fmla="*/ 216 w 126"/>
                  <a:gd name="T5" fmla="*/ 235 h 345"/>
                  <a:gd name="T6" fmla="*/ 108 w 126"/>
                  <a:gd name="T7" fmla="*/ 102 h 345"/>
                  <a:gd name="T8" fmla="*/ 98 w 126"/>
                  <a:gd name="T9" fmla="*/ 291 h 345"/>
                  <a:gd name="T10" fmla="*/ 0 w 126"/>
                  <a:gd name="T11" fmla="*/ 243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09" name="Freeform 62"/>
              <p:cNvSpPr>
                <a:spLocks/>
              </p:cNvSpPr>
              <p:nvPr/>
            </p:nvSpPr>
            <p:spPr bwMode="auto">
              <a:xfrm flipV="1">
                <a:off x="864" y="2880"/>
                <a:ext cx="192" cy="384"/>
              </a:xfrm>
              <a:custGeom>
                <a:avLst/>
                <a:gdLst>
                  <a:gd name="T0" fmla="*/ 0 w 126"/>
                  <a:gd name="T1" fmla="*/ 321 h 345"/>
                  <a:gd name="T2" fmla="*/ 96 w 126"/>
                  <a:gd name="T3" fmla="*/ 0 h 345"/>
                  <a:gd name="T4" fmla="*/ 192 w 126"/>
                  <a:gd name="T5" fmla="*/ 311 h 345"/>
                  <a:gd name="T6" fmla="*/ 96 w 126"/>
                  <a:gd name="T7" fmla="*/ 135 h 345"/>
                  <a:gd name="T8" fmla="*/ 87 w 126"/>
                  <a:gd name="T9" fmla="*/ 384 h 345"/>
                  <a:gd name="T10" fmla="*/ 0 w 126"/>
                  <a:gd name="T11" fmla="*/ 321 h 3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6396" name="AutoShape 63"/>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7" name="AutoShape 64"/>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8" name="AutoShape 65"/>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9" name="Oval 66"/>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00" name="Freeform 68"/>
          <p:cNvSpPr>
            <a:spLocks/>
          </p:cNvSpPr>
          <p:nvPr/>
        </p:nvSpPr>
        <p:spPr bwMode="auto">
          <a:xfrm>
            <a:off x="6310313" y="1058863"/>
            <a:ext cx="1017587" cy="1204912"/>
          </a:xfrm>
          <a:custGeom>
            <a:avLst/>
            <a:gdLst>
              <a:gd name="T0" fmla="*/ 0 w 833"/>
              <a:gd name="T1" fmla="*/ 1204912 h 759"/>
              <a:gd name="T2" fmla="*/ 982161 w 833"/>
              <a:gd name="T3" fmla="*/ 871537 h 759"/>
              <a:gd name="T4" fmla="*/ 211336 w 833"/>
              <a:gd name="T5" fmla="*/ 436562 h 759"/>
              <a:gd name="T6" fmla="*/ 849007 w 833"/>
              <a:gd name="T7" fmla="*/ 247650 h 759"/>
              <a:gd name="T8" fmla="*/ 669433 w 833"/>
              <a:gd name="T9" fmla="*/ 0 h 7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59">
                <a:moveTo>
                  <a:pt x="0" y="759"/>
                </a:moveTo>
                <a:cubicBezTo>
                  <a:pt x="387" y="694"/>
                  <a:pt x="775" y="630"/>
                  <a:pt x="804" y="549"/>
                </a:cubicBezTo>
                <a:cubicBezTo>
                  <a:pt x="833" y="468"/>
                  <a:pt x="191" y="340"/>
                  <a:pt x="173" y="275"/>
                </a:cubicBezTo>
                <a:cubicBezTo>
                  <a:pt x="155" y="210"/>
                  <a:pt x="633" y="202"/>
                  <a:pt x="695" y="156"/>
                </a:cubicBezTo>
                <a:cubicBezTo>
                  <a:pt x="757" y="110"/>
                  <a:pt x="579" y="32"/>
                  <a:pt x="548"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6401" name="Freeform 69"/>
          <p:cNvSpPr>
            <a:spLocks/>
          </p:cNvSpPr>
          <p:nvPr/>
        </p:nvSpPr>
        <p:spPr bwMode="auto">
          <a:xfrm>
            <a:off x="6321425" y="1103313"/>
            <a:ext cx="1017588" cy="1155700"/>
          </a:xfrm>
          <a:custGeom>
            <a:avLst/>
            <a:gdLst>
              <a:gd name="T0" fmla="*/ 1017588 w 833"/>
              <a:gd name="T1" fmla="*/ 1155700 h 728"/>
              <a:gd name="T2" fmla="*/ 35426 w 833"/>
              <a:gd name="T3" fmla="*/ 822325 h 728"/>
              <a:gd name="T4" fmla="*/ 806252 w 833"/>
              <a:gd name="T5" fmla="*/ 387350 h 728"/>
              <a:gd name="T6" fmla="*/ 168580 w 833"/>
              <a:gd name="T7" fmla="*/ 198438 h 728"/>
              <a:gd name="T8" fmla="*/ 371365 w 833"/>
              <a:gd name="T9" fmla="*/ 0 h 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728">
                <a:moveTo>
                  <a:pt x="833" y="728"/>
                </a:moveTo>
                <a:cubicBezTo>
                  <a:pt x="446" y="663"/>
                  <a:pt x="58" y="599"/>
                  <a:pt x="29" y="518"/>
                </a:cubicBezTo>
                <a:cubicBezTo>
                  <a:pt x="0" y="437"/>
                  <a:pt x="642" y="309"/>
                  <a:pt x="660" y="244"/>
                </a:cubicBezTo>
                <a:cubicBezTo>
                  <a:pt x="678" y="179"/>
                  <a:pt x="197" y="166"/>
                  <a:pt x="138" y="125"/>
                </a:cubicBezTo>
                <a:cubicBezTo>
                  <a:pt x="79" y="84"/>
                  <a:pt x="270" y="26"/>
                  <a:pt x="304" y="0"/>
                </a:cubicBezTo>
              </a:path>
            </a:pathLst>
          </a:custGeom>
          <a:noFill/>
          <a:ln w="38100" cap="flat" cmpd="sng">
            <a:solidFill>
              <a:srgbClr val="99CCFF"/>
            </a:solidFill>
            <a:prstDash val="solid"/>
            <a:round/>
            <a:headEnd type="none" w="med" len="med"/>
            <a:tailEnd type="none" w="med" len="me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6402" name="Line 70"/>
          <p:cNvSpPr>
            <a:spLocks noChangeShapeType="1"/>
          </p:cNvSpPr>
          <p:nvPr/>
        </p:nvSpPr>
        <p:spPr bwMode="auto">
          <a:xfrm flipV="1">
            <a:off x="6835775" y="393700"/>
            <a:ext cx="0" cy="1042988"/>
          </a:xfrm>
          <a:prstGeom prst="line">
            <a:avLst/>
          </a:prstGeom>
          <a:noFill/>
          <a:ln w="381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16403" name="Rectangle 71"/>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 No inner disc</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sz="half" idx="1"/>
          </p:nvPr>
        </p:nvSpPr>
        <p:spPr>
          <a:xfrm>
            <a:off x="228600" y="1104900"/>
            <a:ext cx="4267200" cy="54102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sz="2400" dirty="0" smtClean="0">
                <a:solidFill>
                  <a:srgbClr val="008000"/>
                </a:solidFill>
              </a:rPr>
              <a:t>Black holes – the ultimate triumph of gravity</a:t>
            </a:r>
          </a:p>
          <a:p>
            <a:pPr eaLnBrk="1" hangingPunct="1"/>
            <a:r>
              <a:rPr lang="en-GB" sz="2400" dirty="0" smtClean="0">
                <a:solidFill>
                  <a:srgbClr val="008000"/>
                </a:solidFill>
              </a:rPr>
              <a:t>Completely determined by mass</a:t>
            </a:r>
            <a:r>
              <a:rPr lang="en-GB" sz="2400" dirty="0">
                <a:solidFill>
                  <a:srgbClr val="008000"/>
                </a:solidFill>
              </a:rPr>
              <a:t> </a:t>
            </a:r>
            <a:r>
              <a:rPr lang="en-GB" sz="2400" dirty="0" smtClean="0">
                <a:solidFill>
                  <a:srgbClr val="008000"/>
                </a:solidFill>
              </a:rPr>
              <a:t>and spin in Einstein GR</a:t>
            </a:r>
          </a:p>
          <a:p>
            <a:pPr eaLnBrk="1" hangingPunct="1"/>
            <a:r>
              <a:rPr lang="en-GB" sz="2400" dirty="0" smtClean="0">
                <a:solidFill>
                  <a:srgbClr val="008000"/>
                </a:solidFill>
              </a:rPr>
              <a:t>(any charge is quickly neutralised) </a:t>
            </a:r>
          </a:p>
          <a:p>
            <a:pPr eaLnBrk="1" hangingPunct="1"/>
            <a:r>
              <a:rPr lang="en-GB" sz="2400" dirty="0" smtClean="0">
                <a:solidFill>
                  <a:srgbClr val="008000"/>
                </a:solidFill>
              </a:rPr>
              <a:t>Space so warped that not even light escapes from below the event horizon</a:t>
            </a:r>
            <a:endParaRPr lang="en-GB" sz="2400" dirty="0">
              <a:solidFill>
                <a:srgbClr val="008000"/>
              </a:solidFill>
            </a:endParaRPr>
          </a:p>
          <a:p>
            <a:pPr eaLnBrk="1" hangingPunct="1"/>
            <a:r>
              <a:rPr lang="en-GB" sz="2400" dirty="0" smtClean="0">
                <a:solidFill>
                  <a:srgbClr val="008000"/>
                </a:solidFill>
              </a:rPr>
              <a:t>The thing about black holes, is their black. And the thing about space, your basic space colour is…its black. So how are you meant to see them? </a:t>
            </a:r>
          </a:p>
          <a:p>
            <a:pPr eaLnBrk="1" hangingPunct="1">
              <a:buFontTx/>
              <a:buNone/>
            </a:pPr>
            <a:endParaRPr lang="en-GB" sz="2400" dirty="0" smtClean="0">
              <a:solidFill>
                <a:srgbClr val="008000"/>
              </a:solidFill>
              <a:sym typeface="Symbol" pitchFamily="18" charset="2"/>
            </a:endParaRPr>
          </a:p>
        </p:txBody>
      </p:sp>
      <p:sp>
        <p:nvSpPr>
          <p:cNvPr id="49155" name="Rectangle 3"/>
          <p:cNvSpPr>
            <a:spLocks noGrp="1" noChangeArrowheads="1"/>
          </p:cNvSpPr>
          <p:nvPr>
            <p:ph type="title"/>
          </p:nvPr>
        </p:nvSpPr>
        <p:spPr>
          <a:xfrm>
            <a:off x="685800" y="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pPr eaLnBrk="1" hangingPunct="1"/>
            <a:r>
              <a:rPr lang="en-GB" b="1" dirty="0" smtClean="0">
                <a:solidFill>
                  <a:srgbClr val="008000"/>
                </a:solidFill>
              </a:rPr>
              <a:t>Black holes</a:t>
            </a:r>
          </a:p>
        </p:txBody>
      </p:sp>
      <p:pic>
        <p:nvPicPr>
          <p:cNvPr id="49156" name="Picture 4" descr="sch_bh"/>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855788"/>
            <a:ext cx="4130675"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47638" y="1470025"/>
            <a:ext cx="4465637" cy="474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Disc models assumed thermal plasma – not true at low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sz="2000" baseline="-25000" dirty="0">
                <a:solidFill>
                  <a:srgbClr val="008000"/>
                </a:solidFill>
              </a:rPr>
              <a:t> </a:t>
            </a:r>
            <a:endParaRPr lang="en-GB" dirty="0">
              <a:solidFill>
                <a:srgbClr val="008000"/>
              </a:solidFill>
            </a:endParaRPr>
          </a:p>
          <a:p>
            <a:pPr marL="342900" indent="-342900" algn="l">
              <a:spcBef>
                <a:spcPct val="20000"/>
              </a:spcBef>
              <a:buFontTx/>
              <a:buChar char="•"/>
            </a:pPr>
            <a:r>
              <a:rPr lang="en-GB" dirty="0">
                <a:solidFill>
                  <a:srgbClr val="008000"/>
                </a:solidFill>
              </a:rPr>
              <a:t>Instead: hot, optically thin, geometrically thick inner flow replacing the inner disc </a:t>
            </a:r>
            <a:r>
              <a:rPr lang="en-GB" sz="1600" dirty="0">
                <a:solidFill>
                  <a:srgbClr val="008000"/>
                </a:solidFill>
                <a:cs typeface="Times New Roman" pitchFamily="18" charset="0"/>
              </a:rPr>
              <a:t>(Shapiro et al. 1976; Narayan &amp; Yi 1995)</a:t>
            </a:r>
            <a:endParaRPr lang="en-GB" dirty="0">
              <a:solidFill>
                <a:srgbClr val="008000"/>
              </a:solidFill>
            </a:endParaRPr>
          </a:p>
          <a:p>
            <a:pPr marL="342900" indent="-342900" algn="l">
              <a:spcBef>
                <a:spcPct val="20000"/>
              </a:spcBef>
              <a:buFontTx/>
              <a:buChar char="•"/>
            </a:pPr>
            <a:r>
              <a:rPr lang="en-GB" dirty="0">
                <a:solidFill>
                  <a:srgbClr val="008000"/>
                </a:solidFill>
              </a:rPr>
              <a:t>Hot electrons Compton </a:t>
            </a:r>
            <a:r>
              <a:rPr lang="en-GB" dirty="0" err="1">
                <a:solidFill>
                  <a:srgbClr val="008000"/>
                </a:solidFill>
              </a:rPr>
              <a:t>upscatter</a:t>
            </a:r>
            <a:r>
              <a:rPr lang="en-GB" dirty="0">
                <a:solidFill>
                  <a:srgbClr val="008000"/>
                </a:solidFill>
              </a:rPr>
              <a:t> photons from outer cool disc</a:t>
            </a:r>
          </a:p>
          <a:p>
            <a:pPr marL="342900" indent="-342900" algn="l">
              <a:spcBef>
                <a:spcPct val="20000"/>
              </a:spcBef>
              <a:buFontTx/>
              <a:buChar char="•"/>
            </a:pPr>
            <a:r>
              <a:rPr lang="en-GB" dirty="0">
                <a:solidFill>
                  <a:srgbClr val="008000"/>
                </a:solidFill>
              </a:rPr>
              <a:t>Few seed photons, so spectrum is hard</a:t>
            </a:r>
          </a:p>
          <a:p>
            <a:pPr marL="342900" indent="-342900" algn="l">
              <a:spcBef>
                <a:spcPct val="20000"/>
              </a:spcBef>
              <a:buFontTx/>
              <a:buChar char="•"/>
            </a:pPr>
            <a:r>
              <a:rPr lang="en-GB" dirty="0">
                <a:solidFill>
                  <a:srgbClr val="008000"/>
                </a:solidFill>
              </a:rPr>
              <a:t>Jet from large scale height flow collapse of flow=collapse of jet</a:t>
            </a:r>
          </a:p>
        </p:txBody>
      </p:sp>
      <p:sp>
        <p:nvSpPr>
          <p:cNvPr id="17411" name="Line 4"/>
          <p:cNvSpPr>
            <a:spLocks noChangeShapeType="1"/>
          </p:cNvSpPr>
          <p:nvPr/>
        </p:nvSpPr>
        <p:spPr bwMode="auto">
          <a:xfrm flipV="1">
            <a:off x="5624513" y="3962400"/>
            <a:ext cx="0" cy="1600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2" name="Line 5"/>
          <p:cNvSpPr>
            <a:spLocks noChangeShapeType="1"/>
          </p:cNvSpPr>
          <p:nvPr/>
        </p:nvSpPr>
        <p:spPr bwMode="auto">
          <a:xfrm>
            <a:off x="5624513" y="5562600"/>
            <a:ext cx="23622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3" name="Freeform 6"/>
          <p:cNvSpPr>
            <a:spLocks/>
          </p:cNvSpPr>
          <p:nvPr/>
        </p:nvSpPr>
        <p:spPr bwMode="auto">
          <a:xfrm>
            <a:off x="5776913" y="3829050"/>
            <a:ext cx="1262062" cy="1527175"/>
          </a:xfrm>
          <a:custGeom>
            <a:avLst/>
            <a:gdLst>
              <a:gd name="T0" fmla="*/ 0 w 795"/>
              <a:gd name="T1" fmla="*/ 1504950 h 962"/>
              <a:gd name="T2" fmla="*/ 1001712 w 795"/>
              <a:gd name="T3" fmla="*/ 3175 h 962"/>
              <a:gd name="T4" fmla="*/ 1262062 w 795"/>
              <a:gd name="T5" fmla="*/ 1527175 h 962"/>
              <a:gd name="T6" fmla="*/ 0 60000 65536"/>
              <a:gd name="T7" fmla="*/ 0 60000 65536"/>
              <a:gd name="T8" fmla="*/ 0 60000 65536"/>
            </a:gdLst>
            <a:ahLst/>
            <a:cxnLst>
              <a:cxn ang="T6">
                <a:pos x="T0" y="T1"/>
              </a:cxn>
              <a:cxn ang="T7">
                <a:pos x="T2" y="T3"/>
              </a:cxn>
              <a:cxn ang="T8">
                <a:pos x="T4" y="T5"/>
              </a:cxn>
            </a:cxnLst>
            <a:rect l="0" t="0" r="r" b="b"/>
            <a:pathLst>
              <a:path w="795" h="962">
                <a:moveTo>
                  <a:pt x="0" y="948"/>
                </a:moveTo>
                <a:cubicBezTo>
                  <a:pt x="105" y="790"/>
                  <a:pt x="499" y="0"/>
                  <a:pt x="631" y="2"/>
                </a:cubicBezTo>
                <a:cubicBezTo>
                  <a:pt x="763" y="4"/>
                  <a:pt x="761" y="762"/>
                  <a:pt x="795" y="962"/>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14" name="Text Box 8"/>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t>Log </a:t>
            </a:r>
            <a:r>
              <a:rPr lang="en-GB" sz="1800">
                <a:latin typeface="Symbol" pitchFamily="18" charset="2"/>
              </a:rPr>
              <a:t>n</a:t>
            </a:r>
          </a:p>
        </p:txBody>
      </p:sp>
      <p:sp>
        <p:nvSpPr>
          <p:cNvPr id="17415" name="Text Box 9"/>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t>Log  </a:t>
            </a:r>
            <a:r>
              <a:rPr lang="en-GB" sz="1800">
                <a:latin typeface="Symbol" pitchFamily="18" charset="2"/>
              </a:rPr>
              <a:t>n</a:t>
            </a:r>
            <a:r>
              <a:rPr lang="en-GB" sz="1800"/>
              <a:t> f(</a:t>
            </a:r>
            <a:r>
              <a:rPr lang="en-GB" sz="1800">
                <a:latin typeface="Symbol" pitchFamily="18" charset="2"/>
              </a:rPr>
              <a:t>n) </a:t>
            </a:r>
          </a:p>
        </p:txBody>
      </p:sp>
      <p:sp>
        <p:nvSpPr>
          <p:cNvPr id="17416" name="AutoShape 10"/>
          <p:cNvSpPr>
            <a:spLocks noChangeArrowheads="1"/>
          </p:cNvSpPr>
          <p:nvPr/>
        </p:nvSpPr>
        <p:spPr bwMode="auto">
          <a:xfrm>
            <a:off x="4876800" y="1743075"/>
            <a:ext cx="3962400" cy="1143000"/>
          </a:xfrm>
          <a:custGeom>
            <a:avLst/>
            <a:gdLst>
              <a:gd name="T0" fmla="*/ 1981200 w 21600"/>
              <a:gd name="T1" fmla="*/ 0 h 21600"/>
              <a:gd name="T2" fmla="*/ 580235 w 21600"/>
              <a:gd name="T3" fmla="*/ 167375 h 21600"/>
              <a:gd name="T4" fmla="*/ 0 w 21600"/>
              <a:gd name="T5" fmla="*/ 571500 h 21600"/>
              <a:gd name="T6" fmla="*/ 580235 w 21600"/>
              <a:gd name="T7" fmla="*/ 975625 h 21600"/>
              <a:gd name="T8" fmla="*/ 1981200 w 21600"/>
              <a:gd name="T9" fmla="*/ 1143000 h 21600"/>
              <a:gd name="T10" fmla="*/ 3382165 w 21600"/>
              <a:gd name="T11" fmla="*/ 975625 h 21600"/>
              <a:gd name="T12" fmla="*/ 3962400 w 21600"/>
              <a:gd name="T13" fmla="*/ 571500 h 21600"/>
              <a:gd name="T14" fmla="*/ 3382165 w 21600"/>
              <a:gd name="T15" fmla="*/ 16737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7" name="AutoShape 37"/>
          <p:cNvSpPr>
            <a:spLocks noChangeArrowheads="1"/>
          </p:cNvSpPr>
          <p:nvPr/>
        </p:nvSpPr>
        <p:spPr bwMode="auto">
          <a:xfrm rot="16934371" flipV="1">
            <a:off x="6019006" y="1639094"/>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8" name="AutoShape 38"/>
          <p:cNvSpPr>
            <a:spLocks noChangeArrowheads="1"/>
          </p:cNvSpPr>
          <p:nvPr/>
        </p:nvSpPr>
        <p:spPr bwMode="auto">
          <a:xfrm rot="15516024" flipV="1">
            <a:off x="7217569" y="1661319"/>
            <a:ext cx="468313" cy="1908175"/>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19" name="AutoShape 39"/>
          <p:cNvSpPr>
            <a:spLocks noChangeArrowheads="1"/>
          </p:cNvSpPr>
          <p:nvPr/>
        </p:nvSpPr>
        <p:spPr bwMode="auto">
          <a:xfrm rot="16934371" flipV="1">
            <a:off x="5797551" y="1644650"/>
            <a:ext cx="385762" cy="1893887"/>
          </a:xfrm>
          <a:prstGeom prst="moon">
            <a:avLst>
              <a:gd name="adj"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0" name="Oval 40"/>
          <p:cNvSpPr>
            <a:spLocks noChangeArrowheads="1"/>
          </p:cNvSpPr>
          <p:nvPr/>
        </p:nvSpPr>
        <p:spPr bwMode="auto">
          <a:xfrm>
            <a:off x="6675438" y="2192338"/>
            <a:ext cx="261937" cy="24288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421" name="Rectangle 41"/>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 Collapse of hot inner flow</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Moving disc – moving QPO</a:t>
            </a:r>
          </a:p>
        </p:txBody>
      </p:sp>
      <p:pic>
        <p:nvPicPr>
          <p:cNvPr id="368644" name="Picture 4" descr="anim0000"/>
          <p:cNvPicPr>
            <a:picLocks noChangeAspect="1" noChangeArrowheads="1"/>
          </p:cNvPicPr>
          <p:nvPr/>
        </p:nvPicPr>
        <p:blipFill rotWithShape="1">
          <a:blip r:embed="rId2">
            <a:extLst>
              <a:ext uri="{28A0092B-C50C-407E-A947-70E740481C1C}">
                <a14:useLocalDpi xmlns:a14="http://schemas.microsoft.com/office/drawing/2010/main" val="0"/>
              </a:ext>
            </a:extLst>
          </a:blip>
          <a:srcRect t="53993" r="67101" b="3293"/>
          <a:stretch/>
        </p:blipFill>
        <p:spPr bwMode="auto">
          <a:xfrm>
            <a:off x="322263" y="3286125"/>
            <a:ext cx="2770981"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rotWithShape="1">
          <a:blip r:embed="rId3">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6" name="Picture 6" descr="anim0002"/>
          <p:cNvPicPr>
            <a:picLocks noChangeAspect="1" noChangeArrowheads="1"/>
          </p:cNvPicPr>
          <p:nvPr/>
        </p:nvPicPr>
        <p:blipFill rotWithShape="1">
          <a:blip r:embed="rId4">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7" name="Picture 7" descr="anim0003"/>
          <p:cNvPicPr>
            <a:picLocks noChangeAspect="1" noChangeArrowheads="1"/>
          </p:cNvPicPr>
          <p:nvPr/>
        </p:nvPicPr>
        <p:blipFill rotWithShape="1">
          <a:blip r:embed="rId5">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8" name="Picture 8" descr="anim0004"/>
          <p:cNvPicPr>
            <a:picLocks noChangeAspect="1" noChangeArrowheads="1"/>
          </p:cNvPicPr>
          <p:nvPr/>
        </p:nvPicPr>
        <p:blipFill rotWithShape="1">
          <a:blip r:embed="rId6">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49" name="Picture 9" descr="anim0005"/>
          <p:cNvPicPr>
            <a:picLocks noChangeAspect="1" noChangeArrowheads="1"/>
          </p:cNvPicPr>
          <p:nvPr/>
        </p:nvPicPr>
        <p:blipFill rotWithShape="1">
          <a:blip r:embed="rId7">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0" name="Picture 10" descr="anim0006"/>
          <p:cNvPicPr>
            <a:picLocks noChangeAspect="1" noChangeArrowheads="1"/>
          </p:cNvPicPr>
          <p:nvPr/>
        </p:nvPicPr>
        <p:blipFill rotWithShape="1">
          <a:blip r:embed="rId8">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1" name="Picture 11" descr="anim0007"/>
          <p:cNvPicPr>
            <a:picLocks noChangeAspect="1" noChangeArrowheads="1"/>
          </p:cNvPicPr>
          <p:nvPr/>
        </p:nvPicPr>
        <p:blipFill rotWithShape="1">
          <a:blip r:embed="rId9">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pic>
        <p:nvPicPr>
          <p:cNvPr id="368652" name="Picture 12" descr="anim0008"/>
          <p:cNvPicPr>
            <a:picLocks noChangeAspect="1" noChangeArrowheads="1"/>
          </p:cNvPicPr>
          <p:nvPr/>
        </p:nvPicPr>
        <p:blipFill rotWithShape="1">
          <a:blip r:embed="rId10">
            <a:extLst>
              <a:ext uri="{28A0092B-C50C-407E-A947-70E740481C1C}">
                <a14:useLocalDpi xmlns:a14="http://schemas.microsoft.com/office/drawing/2010/main" val="0"/>
              </a:ext>
            </a:extLst>
          </a:blip>
          <a:srcRect t="53993" r="67120" b="3293"/>
          <a:stretch/>
        </p:blipFill>
        <p:spPr bwMode="auto">
          <a:xfrm>
            <a:off x="322263" y="3286125"/>
            <a:ext cx="2770981" cy="3598863"/>
          </a:xfrm>
          <a:prstGeom prst="rect">
            <a:avLst/>
          </a:prstGeom>
          <a:noFill/>
          <a:extLst>
            <a:ext uri="{909E8E84-426E-40DD-AFC4-6F175D3DCCD1}">
              <a14:hiddenFill xmlns:a14="http://schemas.microsoft.com/office/drawing/2010/main">
                <a:solidFill>
                  <a:srgbClr val="FFFFFF"/>
                </a:solidFill>
              </a14:hiddenFill>
            </a:ext>
          </a:extLst>
        </p:spPr>
      </p:pic>
      <p:grpSp>
        <p:nvGrpSpPr>
          <p:cNvPr id="368653" name="Group 13"/>
          <p:cNvGrpSpPr>
            <a:grpSpLocks/>
          </p:cNvGrpSpPr>
          <p:nvPr/>
        </p:nvGrpSpPr>
        <p:grpSpPr bwMode="auto">
          <a:xfrm>
            <a:off x="6070600" y="2897188"/>
            <a:ext cx="3130550" cy="3960812"/>
            <a:chOff x="3046" y="956"/>
            <a:chExt cx="2830" cy="3364"/>
          </a:xfrm>
        </p:grpSpPr>
        <p:pic>
          <p:nvPicPr>
            <p:cNvPr id="368654" name="Picture 14" descr="trans_tdsvhs"/>
            <p:cNvPicPr>
              <a:picLocks noChangeAspect="1" noChangeArrowheads="1"/>
            </p:cNvPicPr>
            <p:nvPr/>
          </p:nvPicPr>
          <p:blipFill>
            <a:blip r:embed="rId11" cstate="print">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5" name="Picture 15" descr="trans_lhs"/>
            <p:cNvPicPr>
              <a:picLocks noChangeAspect="1" noChangeArrowheads="1"/>
            </p:cNvPicPr>
            <p:nvPr/>
          </p:nvPicPr>
          <p:blipFill>
            <a:blip r:embed="rId12"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8656"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68657"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368658"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
        <p:nvSpPr>
          <p:cNvPr id="22" name="Rectangle 3"/>
          <p:cNvSpPr>
            <a:spLocks noGrp="1" noChangeArrowheads="1"/>
          </p:cNvSpPr>
          <p:nvPr>
            <p:ph type="body" sz="half" idx="1"/>
          </p:nvPr>
        </p:nvSpPr>
        <p:spPr>
          <a:xfrm>
            <a:off x="0" y="812800"/>
            <a:ext cx="9144000" cy="5162550"/>
          </a:xfrm>
          <a:noFill/>
        </p:spPr>
        <p:txBody>
          <a:bodyPr/>
          <a:lstStyle/>
          <a:p>
            <a:pPr eaLnBrk="1" hangingPunct="1"/>
            <a:r>
              <a:rPr lang="en-GB" sz="2400" dirty="0" smtClean="0">
                <a:solidFill>
                  <a:srgbClr val="008000"/>
                </a:solidFill>
              </a:rPr>
              <a:t>Disc closer in, more soft photons from disc so softer spectra </a:t>
            </a:r>
          </a:p>
          <a:p>
            <a:pPr eaLnBrk="1" hangingPunct="1"/>
            <a:r>
              <a:rPr lang="en-GB" sz="2400" dirty="0" smtClean="0">
                <a:solidFill>
                  <a:srgbClr val="008000"/>
                </a:solidFill>
              </a:rPr>
              <a:t>Especially when overlaps with hot flow. Decrease radius, increase overlap, increases seed photons dramatically</a:t>
            </a:r>
          </a:p>
          <a:p>
            <a:pPr eaLnBrk="1" hangingPunct="1"/>
            <a:r>
              <a:rPr lang="en-GB" sz="2400" dirty="0" smtClean="0">
                <a:solidFill>
                  <a:srgbClr val="008000"/>
                </a:solidFill>
              </a:rPr>
              <a:t>Disc down to last stable orbit and collapse of hot flow gives physical mechanism for hard/soft transition</a:t>
            </a:r>
            <a:endParaRPr lang="en-GB" sz="2400" dirty="0" smtClean="0">
              <a:solidFill>
                <a:srgbClr val="00800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p:cNvPicPr>
          <p:nvPr/>
        </p:nvPicPr>
        <p:blipFill rotWithShape="1">
          <a:blip r:embed="rId3" cstate="print">
            <a:extLst>
              <a:ext uri="{28A0092B-C50C-407E-A947-70E740481C1C}">
                <a14:useLocalDpi xmlns:a14="http://schemas.microsoft.com/office/drawing/2010/main" val="0"/>
              </a:ext>
            </a:extLst>
          </a:blip>
          <a:srcRect l="3273" t="59047" r="69769" b="17249"/>
          <a:stretch/>
        </p:blipFill>
        <p:spPr>
          <a:xfrm>
            <a:off x="5441951" y="2135961"/>
            <a:ext cx="3626194" cy="4657284"/>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56932" b="7301"/>
          <a:stretch/>
        </p:blipFill>
        <p:spPr>
          <a:xfrm>
            <a:off x="480029" y="4345397"/>
            <a:ext cx="4845655" cy="2452914"/>
          </a:xfrm>
          <a:prstGeom prst="rect">
            <a:avLst/>
          </a:prstGeom>
        </p:spPr>
      </p:pic>
      <p:sp>
        <p:nvSpPr>
          <p:cNvPr id="21506" name="Rectangle 3"/>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Low/hard state </a:t>
            </a:r>
            <a:r>
              <a:rPr lang="en-GB" sz="4400" b="1" dirty="0">
                <a:solidFill>
                  <a:srgbClr val="008000"/>
                </a:solidFill>
              </a:rPr>
              <a:t>variability</a:t>
            </a:r>
          </a:p>
        </p:txBody>
      </p:sp>
      <p:sp>
        <p:nvSpPr>
          <p:cNvPr id="10" name="Rectangle 16"/>
          <p:cNvSpPr>
            <a:spLocks noGrp="1" noChangeArrowheads="1"/>
          </p:cNvSpPr>
          <p:nvPr>
            <p:ph type="body" sz="half" idx="1"/>
          </p:nvPr>
        </p:nvSpPr>
        <p:spPr>
          <a:xfrm>
            <a:off x="303853" y="1023938"/>
            <a:ext cx="5021831" cy="3350486"/>
          </a:xfrm>
          <a:noFill/>
        </p:spPr>
        <p:txBody>
          <a:bodyPr/>
          <a:lstStyle/>
          <a:p>
            <a:pPr eaLnBrk="1" hangingPunct="1">
              <a:lnSpc>
                <a:spcPct val="90000"/>
              </a:lnSpc>
            </a:pPr>
            <a:r>
              <a:rPr lang="en-GB" sz="2400" dirty="0" smtClean="0">
                <a:solidFill>
                  <a:srgbClr val="008000"/>
                </a:solidFill>
              </a:rPr>
              <a:t>Hard X-rays show much more dramatic change on short timescales down to few </a:t>
            </a:r>
            <a:r>
              <a:rPr lang="en-GB" sz="2400" dirty="0" err="1" smtClean="0">
                <a:solidFill>
                  <a:srgbClr val="008000"/>
                </a:solidFill>
              </a:rPr>
              <a:t>ms</a:t>
            </a:r>
            <a:endParaRPr lang="en-GB" sz="2400" dirty="0" smtClean="0">
              <a:solidFill>
                <a:srgbClr val="008000"/>
              </a:solidFill>
            </a:endParaRPr>
          </a:p>
          <a:p>
            <a:pPr eaLnBrk="1" hangingPunct="1">
              <a:lnSpc>
                <a:spcPct val="90000"/>
              </a:lnSpc>
            </a:pPr>
            <a:r>
              <a:rPr lang="en-GB" sz="2400" dirty="0" err="1" smtClean="0">
                <a:solidFill>
                  <a:srgbClr val="008000"/>
                </a:solidFill>
              </a:rPr>
              <a:t>tvisc</a:t>
            </a:r>
            <a:r>
              <a:rPr lang="en-GB" sz="2400" dirty="0" smtClean="0">
                <a:solidFill>
                  <a:srgbClr val="008000"/>
                </a:solidFill>
              </a:rPr>
              <a:t>=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a:t>
            </a:r>
            <a:r>
              <a:rPr lang="en-GB" sz="2400" dirty="0" err="1" smtClean="0">
                <a:solidFill>
                  <a:srgbClr val="008000"/>
                </a:solidFill>
              </a:rPr>
              <a:t>tdyn</a:t>
            </a:r>
            <a:r>
              <a:rPr lang="en-GB" sz="2400" dirty="0" smtClean="0">
                <a:solidFill>
                  <a:srgbClr val="008000"/>
                </a:solidFill>
              </a:rPr>
              <a:t> = 5 </a:t>
            </a:r>
            <a:r>
              <a:rPr lang="en-GB" sz="2400" dirty="0" smtClean="0">
                <a:solidFill>
                  <a:srgbClr val="008000"/>
                </a:solidFill>
                <a:latin typeface="Symbol" pitchFamily="18" charset="2"/>
              </a:rPr>
              <a:t>a</a:t>
            </a:r>
            <a:r>
              <a:rPr lang="en-GB" sz="2400" baseline="30000" dirty="0" smtClean="0">
                <a:solidFill>
                  <a:srgbClr val="008000"/>
                </a:solidFill>
              </a:rPr>
              <a:t>-1</a:t>
            </a:r>
            <a:r>
              <a:rPr lang="en-GB" sz="2400" dirty="0" smtClean="0">
                <a:solidFill>
                  <a:srgbClr val="008000"/>
                </a:solidFill>
              </a:rPr>
              <a:t> (H/R)</a:t>
            </a:r>
            <a:r>
              <a:rPr lang="en-GB" sz="2400" baseline="30000" dirty="0" smtClean="0">
                <a:solidFill>
                  <a:srgbClr val="008000"/>
                </a:solidFill>
              </a:rPr>
              <a:t>-2</a:t>
            </a:r>
            <a:r>
              <a:rPr lang="en-GB" sz="2400" dirty="0" smtClean="0">
                <a:solidFill>
                  <a:srgbClr val="008000"/>
                </a:solidFill>
              </a:rPr>
              <a:t> (r/6) </a:t>
            </a:r>
            <a:r>
              <a:rPr lang="en-GB" sz="2400" baseline="30000" dirty="0" smtClean="0">
                <a:solidFill>
                  <a:srgbClr val="008000"/>
                </a:solidFill>
              </a:rPr>
              <a:t>-3/2</a:t>
            </a:r>
            <a:r>
              <a:rPr lang="en-GB" sz="2400" dirty="0" smtClean="0">
                <a:solidFill>
                  <a:srgbClr val="008000"/>
                </a:solidFill>
              </a:rPr>
              <a:t> </a:t>
            </a:r>
            <a:r>
              <a:rPr lang="en-GB" sz="2400" dirty="0" err="1" smtClean="0">
                <a:solidFill>
                  <a:srgbClr val="008000"/>
                </a:solidFill>
              </a:rPr>
              <a:t>ms</a:t>
            </a:r>
            <a:r>
              <a:rPr lang="en-GB" sz="2400" dirty="0" smtClean="0">
                <a:solidFill>
                  <a:srgbClr val="008000"/>
                </a:solidFill>
              </a:rPr>
              <a:t>  </a:t>
            </a:r>
            <a:endParaRPr lang="en-GB" sz="2400" dirty="0">
              <a:solidFill>
                <a:srgbClr val="008000"/>
              </a:solidFill>
            </a:endParaRPr>
          </a:p>
          <a:p>
            <a:pPr eaLnBrk="1" hangingPunct="1">
              <a:lnSpc>
                <a:spcPct val="90000"/>
              </a:lnSpc>
            </a:pPr>
            <a:r>
              <a:rPr lang="en-GB" sz="2400" dirty="0" smtClean="0">
                <a:solidFill>
                  <a:srgbClr val="008000"/>
                </a:solidFill>
              </a:rPr>
              <a:t>IF viscous timescale then H/R~1</a:t>
            </a:r>
          </a:p>
        </p:txBody>
      </p:sp>
      <p:sp>
        <p:nvSpPr>
          <p:cNvPr id="6" name="TextBox 5"/>
          <p:cNvSpPr txBox="1"/>
          <p:nvPr/>
        </p:nvSpPr>
        <p:spPr>
          <a:xfrm rot="16200000">
            <a:off x="-318637" y="5379859"/>
            <a:ext cx="2292178" cy="461665"/>
          </a:xfrm>
          <a:prstGeom prst="rect">
            <a:avLst/>
          </a:prstGeom>
          <a:solidFill>
            <a:schemeClr val="bg1"/>
          </a:solidFill>
          <a:scene3d>
            <a:camera prst="orthographicFront">
              <a:rot lat="300000" lon="0" rev="0"/>
            </a:camera>
            <a:lightRig rig="threePt" dir="t"/>
          </a:scene3d>
        </p:spPr>
        <p:txBody>
          <a:bodyPr wrap="square" rtlCol="0">
            <a:spAutoFit/>
          </a:bodyPr>
          <a:lstStyle/>
          <a:p>
            <a:pPr algn="l"/>
            <a:r>
              <a:rPr lang="en-GB" dirty="0" smtClean="0"/>
              <a:t> </a:t>
            </a:r>
            <a:r>
              <a:rPr lang="en-GB" sz="1800" dirty="0" smtClean="0"/>
              <a:t>0.5       1.0             2.0</a:t>
            </a:r>
            <a:endParaRPr lang="en-GB" sz="1800" dirty="0"/>
          </a:p>
        </p:txBody>
      </p:sp>
    </p:spTree>
    <p:extLst>
      <p:ext uri="{BB962C8B-B14F-4D97-AF65-F5344CB8AC3E}">
        <p14:creationId xmlns:p14="http://schemas.microsoft.com/office/powerpoint/2010/main" val="21855522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 y="1271588"/>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1295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295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6563" y="1309688"/>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9"/>
          <p:cNvSpPr>
            <a:spLocks noGrp="1" noChangeArrowheads="1"/>
          </p:cNvSpPr>
          <p:nvPr>
            <p:ph type="title"/>
          </p:nvPr>
        </p:nvSpPr>
        <p:spPr>
          <a:xfrm>
            <a:off x="0" y="381000"/>
            <a:ext cx="8915400" cy="609600"/>
          </a:xfrm>
        </p:spPr>
        <p:txBody>
          <a:bodyPr/>
          <a:lstStyle/>
          <a:p>
            <a:pPr eaLnBrk="1" hangingPunct="1"/>
            <a:r>
              <a:rPr lang="en-US" sz="3600" smtClean="0"/>
              <a:t>Quantifying variability: the power spectral density (PSD) of Cyg X-1</a:t>
            </a:r>
            <a:endParaRPr lang="en-US" smtClean="0"/>
          </a:p>
        </p:txBody>
      </p:sp>
      <p:sp>
        <p:nvSpPr>
          <p:cNvPr id="37895" name="AutoShape 24"/>
          <p:cNvSpPr>
            <a:spLocks/>
          </p:cNvSpPr>
          <p:nvPr/>
        </p:nvSpPr>
        <p:spPr bwMode="auto">
          <a:xfrm rot="2700000">
            <a:off x="3390900" y="3848100"/>
            <a:ext cx="228600" cy="1828800"/>
          </a:xfrm>
          <a:prstGeom prst="leftBrace">
            <a:avLst>
              <a:gd name="adj1" fmla="val 9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7896" name="Picture 29"/>
          <p:cNvPicPr>
            <a:picLocks noChangeArrowheads="1"/>
          </p:cNvPicPr>
          <p:nvPr/>
        </p:nvPicPr>
        <p:blipFill>
          <a:blip r:embed="rId6">
            <a:extLst>
              <a:ext uri="{28A0092B-C50C-407E-A947-70E740481C1C}">
                <a14:useLocalDpi xmlns:a14="http://schemas.microsoft.com/office/drawing/2010/main" val="0"/>
              </a:ext>
            </a:extLst>
          </a:blip>
          <a:srcRect t="8351"/>
          <a:stretch>
            <a:fillRect/>
          </a:stretch>
        </p:blipFill>
        <p:spPr bwMode="auto">
          <a:xfrm>
            <a:off x="2286000" y="3138488"/>
            <a:ext cx="54848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Rectangle 31"/>
          <p:cNvSpPr>
            <a:spLocks noChangeArrowheads="1"/>
          </p:cNvSpPr>
          <p:nvPr/>
        </p:nvSpPr>
        <p:spPr bwMode="auto">
          <a:xfrm>
            <a:off x="2859088" y="3889375"/>
            <a:ext cx="1030287" cy="6397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898" name="Rectangle 32"/>
          <p:cNvSpPr>
            <a:spLocks noChangeArrowheads="1"/>
          </p:cNvSpPr>
          <p:nvPr/>
        </p:nvSpPr>
        <p:spPr bwMode="auto">
          <a:xfrm>
            <a:off x="3773488" y="3990975"/>
            <a:ext cx="231775" cy="160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899" name="Rectangle 33"/>
          <p:cNvSpPr>
            <a:spLocks noChangeArrowheads="1"/>
          </p:cNvSpPr>
          <p:nvPr/>
        </p:nvSpPr>
        <p:spPr bwMode="auto">
          <a:xfrm>
            <a:off x="3917950" y="4092575"/>
            <a:ext cx="769938" cy="3063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0" name="Rectangle 34"/>
          <p:cNvSpPr>
            <a:spLocks noChangeArrowheads="1"/>
          </p:cNvSpPr>
          <p:nvPr/>
        </p:nvSpPr>
        <p:spPr bwMode="auto">
          <a:xfrm>
            <a:off x="4591050" y="4008438"/>
            <a:ext cx="857250" cy="2778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1" name="Rectangle 35"/>
          <p:cNvSpPr>
            <a:spLocks noChangeArrowheads="1"/>
          </p:cNvSpPr>
          <p:nvPr/>
        </p:nvSpPr>
        <p:spPr bwMode="auto">
          <a:xfrm>
            <a:off x="5478463" y="3967163"/>
            <a:ext cx="857250" cy="134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2" name="Rectangle 36"/>
          <p:cNvSpPr>
            <a:spLocks noChangeArrowheads="1"/>
          </p:cNvSpPr>
          <p:nvPr/>
        </p:nvSpPr>
        <p:spPr bwMode="auto">
          <a:xfrm>
            <a:off x="5722938" y="4011613"/>
            <a:ext cx="857250" cy="1349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3" name="Rectangle 37"/>
          <p:cNvSpPr>
            <a:spLocks noChangeArrowheads="1"/>
          </p:cNvSpPr>
          <p:nvPr/>
        </p:nvSpPr>
        <p:spPr bwMode="auto">
          <a:xfrm>
            <a:off x="5951538" y="4083050"/>
            <a:ext cx="857250" cy="1349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4" name="Rectangle 38"/>
          <p:cNvSpPr>
            <a:spLocks noChangeArrowheads="1"/>
          </p:cNvSpPr>
          <p:nvPr/>
        </p:nvSpPr>
        <p:spPr bwMode="auto">
          <a:xfrm>
            <a:off x="6253163" y="4027488"/>
            <a:ext cx="682625" cy="612775"/>
          </a:xfrm>
          <a:prstGeom prst="rect">
            <a:avLst/>
          </a:prstGeom>
          <a:solidFill>
            <a:schemeClr val="bg1"/>
          </a:solidFill>
          <a:ln>
            <a:noFill/>
          </a:ln>
          <a:effectLst/>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5" name="Rectangle 39"/>
          <p:cNvSpPr>
            <a:spLocks noChangeArrowheads="1"/>
          </p:cNvSpPr>
          <p:nvPr/>
        </p:nvSpPr>
        <p:spPr bwMode="auto">
          <a:xfrm>
            <a:off x="6516688" y="4614863"/>
            <a:ext cx="406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37906" name="Rectangle 40"/>
          <p:cNvSpPr>
            <a:spLocks noChangeArrowheads="1"/>
          </p:cNvSpPr>
          <p:nvPr/>
        </p:nvSpPr>
        <p:spPr bwMode="auto">
          <a:xfrm>
            <a:off x="6616700" y="5383213"/>
            <a:ext cx="406400" cy="536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37907" name="Text Box 41"/>
          <p:cNvSpPr txBox="1">
            <a:spLocks noChangeArrowheads="1"/>
          </p:cNvSpPr>
          <p:nvPr/>
        </p:nvSpPr>
        <p:spPr bwMode="auto">
          <a:xfrm>
            <a:off x="-280988" y="6210300"/>
            <a:ext cx="22780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Phil Uttley</a:t>
            </a:r>
            <a:endParaRPr lang="en-US"/>
          </a:p>
        </p:txBody>
      </p:sp>
      <p:grpSp>
        <p:nvGrpSpPr>
          <p:cNvPr id="412718" name="Group 46"/>
          <p:cNvGrpSpPr>
            <a:grpSpLocks/>
          </p:cNvGrpSpPr>
          <p:nvPr/>
        </p:nvGrpSpPr>
        <p:grpSpPr bwMode="auto">
          <a:xfrm>
            <a:off x="2873375" y="3971925"/>
            <a:ext cx="4310063" cy="2092325"/>
            <a:chOff x="1810" y="2502"/>
            <a:chExt cx="2715" cy="1318"/>
          </a:xfrm>
        </p:grpSpPr>
        <p:sp>
          <p:nvSpPr>
            <p:cNvPr id="37920" name="Line 43"/>
            <p:cNvSpPr>
              <a:spLocks noChangeShapeType="1"/>
            </p:cNvSpPr>
            <p:nvPr/>
          </p:nvSpPr>
          <p:spPr bwMode="auto">
            <a:xfrm>
              <a:off x="2607" y="2513"/>
              <a:ext cx="923"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21" name="Line 44"/>
            <p:cNvSpPr>
              <a:spLocks noChangeShapeType="1"/>
            </p:cNvSpPr>
            <p:nvPr/>
          </p:nvSpPr>
          <p:spPr bwMode="auto">
            <a:xfrm flipV="1">
              <a:off x="1810" y="2512"/>
              <a:ext cx="814" cy="1308"/>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22" name="Line 45"/>
            <p:cNvSpPr>
              <a:spLocks noChangeShapeType="1"/>
            </p:cNvSpPr>
            <p:nvPr/>
          </p:nvSpPr>
          <p:spPr bwMode="auto">
            <a:xfrm flipH="1" flipV="1">
              <a:off x="3528" y="2502"/>
              <a:ext cx="997" cy="10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grpSp>
      <p:sp>
        <p:nvSpPr>
          <p:cNvPr id="37909" name="Line 47"/>
          <p:cNvSpPr>
            <a:spLocks noChangeShapeType="1"/>
          </p:cNvSpPr>
          <p:nvPr/>
        </p:nvSpPr>
        <p:spPr bwMode="auto">
          <a:xfrm>
            <a:off x="696913" y="3251200"/>
            <a:ext cx="2206625" cy="16398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0" name="Line 48"/>
          <p:cNvSpPr>
            <a:spLocks noChangeShapeType="1"/>
          </p:cNvSpPr>
          <p:nvPr/>
        </p:nvSpPr>
        <p:spPr bwMode="auto">
          <a:xfrm>
            <a:off x="3960813" y="2800350"/>
            <a:ext cx="1800225" cy="842963"/>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1" name="Line 49"/>
          <p:cNvSpPr>
            <a:spLocks noChangeShapeType="1"/>
          </p:cNvSpPr>
          <p:nvPr/>
        </p:nvSpPr>
        <p:spPr bwMode="auto">
          <a:xfrm>
            <a:off x="6107113" y="2798763"/>
            <a:ext cx="609600" cy="15398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2" name="Line 50"/>
          <p:cNvSpPr>
            <a:spLocks noChangeShapeType="1"/>
          </p:cNvSpPr>
          <p:nvPr/>
        </p:nvSpPr>
        <p:spPr bwMode="auto">
          <a:xfrm flipH="1">
            <a:off x="7835900" y="3411538"/>
            <a:ext cx="509588" cy="2178050"/>
          </a:xfrm>
          <a:prstGeom prst="line">
            <a:avLst/>
          </a:prstGeom>
          <a:noFill/>
          <a:ln w="38100">
            <a:solidFill>
              <a:srgbClr val="8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37913" name="AutoShape 53"/>
          <p:cNvSpPr>
            <a:spLocks/>
          </p:cNvSpPr>
          <p:nvPr/>
        </p:nvSpPr>
        <p:spPr bwMode="auto">
          <a:xfrm rot="1986162">
            <a:off x="3059113" y="4133850"/>
            <a:ext cx="228600" cy="1828800"/>
          </a:xfrm>
          <a:prstGeom prst="leftBrace">
            <a:avLst>
              <a:gd name="adj1" fmla="val 93333"/>
              <a:gd name="adj2" fmla="val 50000"/>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4" name="AutoShape 56"/>
          <p:cNvSpPr>
            <a:spLocks/>
          </p:cNvSpPr>
          <p:nvPr/>
        </p:nvSpPr>
        <p:spPr bwMode="auto">
          <a:xfrm rot="7345539">
            <a:off x="5507038" y="3228975"/>
            <a:ext cx="368300" cy="1165225"/>
          </a:xfrm>
          <a:prstGeom prst="leftBrace">
            <a:avLst>
              <a:gd name="adj1" fmla="val 36911"/>
              <a:gd name="adj2" fmla="val 50000"/>
            </a:avLst>
          </a:prstGeom>
          <a:noFill/>
          <a:ln w="28575">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5" name="AutoShape 57"/>
          <p:cNvSpPr>
            <a:spLocks/>
          </p:cNvSpPr>
          <p:nvPr/>
        </p:nvSpPr>
        <p:spPr bwMode="auto">
          <a:xfrm rot="8048759">
            <a:off x="6451601" y="4016375"/>
            <a:ext cx="368300" cy="1165225"/>
          </a:xfrm>
          <a:prstGeom prst="leftBrace">
            <a:avLst>
              <a:gd name="adj1" fmla="val 36911"/>
              <a:gd name="adj2" fmla="val 50000"/>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6" name="AutoShape 58"/>
          <p:cNvSpPr>
            <a:spLocks/>
          </p:cNvSpPr>
          <p:nvPr/>
        </p:nvSpPr>
        <p:spPr bwMode="auto">
          <a:xfrm rot="8048759">
            <a:off x="7553326" y="5218112"/>
            <a:ext cx="368300" cy="1165225"/>
          </a:xfrm>
          <a:prstGeom prst="leftBrace">
            <a:avLst>
              <a:gd name="adj1" fmla="val 36911"/>
              <a:gd name="adj2" fmla="val 50000"/>
            </a:avLst>
          </a:prstGeom>
          <a:noFill/>
          <a:ln w="28575">
            <a:solidFill>
              <a:srgbClr val="8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7" name="Text Box 59"/>
          <p:cNvSpPr txBox="1">
            <a:spLocks noChangeArrowheads="1"/>
          </p:cNvSpPr>
          <p:nvPr/>
        </p:nvSpPr>
        <p:spPr bwMode="auto">
          <a:xfrm>
            <a:off x="638175" y="4179888"/>
            <a:ext cx="14525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FF0000"/>
                </a:solidFill>
              </a:rPr>
              <a:t>P(f)</a:t>
            </a:r>
            <a:r>
              <a:rPr lang="en-GB">
                <a:solidFill>
                  <a:srgbClr val="FF0000"/>
                </a:solidFill>
                <a:sym typeface="Symbol" pitchFamily="18" charset="2"/>
              </a:rPr>
              <a:t>f</a:t>
            </a:r>
            <a:r>
              <a:rPr lang="en-GB" baseline="30000">
                <a:solidFill>
                  <a:srgbClr val="FF0000"/>
                </a:solidFill>
                <a:sym typeface="Symbol" pitchFamily="18" charset="2"/>
              </a:rPr>
              <a:t>0</a:t>
            </a:r>
          </a:p>
        </p:txBody>
      </p:sp>
      <p:sp>
        <p:nvSpPr>
          <p:cNvPr id="37918" name="Text Box 60"/>
          <p:cNvSpPr txBox="1">
            <a:spLocks noChangeArrowheads="1"/>
          </p:cNvSpPr>
          <p:nvPr/>
        </p:nvSpPr>
        <p:spPr bwMode="auto">
          <a:xfrm>
            <a:off x="3935413" y="3263900"/>
            <a:ext cx="1452562"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FF00"/>
                </a:solidFill>
              </a:rPr>
              <a:t>P(f)</a:t>
            </a:r>
            <a:r>
              <a:rPr lang="en-GB">
                <a:solidFill>
                  <a:srgbClr val="00FF00"/>
                </a:solidFill>
                <a:sym typeface="Symbol" pitchFamily="18" charset="2"/>
              </a:rPr>
              <a:t>f</a:t>
            </a:r>
            <a:r>
              <a:rPr lang="en-GB" baseline="30000">
                <a:solidFill>
                  <a:srgbClr val="00FF00"/>
                </a:solidFill>
                <a:sym typeface="Symbol" pitchFamily="18" charset="2"/>
              </a:rPr>
              <a:t>-1</a:t>
            </a:r>
          </a:p>
        </p:txBody>
      </p:sp>
      <p:sp>
        <p:nvSpPr>
          <p:cNvPr id="37919" name="Text Box 61"/>
          <p:cNvSpPr txBox="1">
            <a:spLocks noChangeArrowheads="1"/>
          </p:cNvSpPr>
          <p:nvPr/>
        </p:nvSpPr>
        <p:spPr bwMode="auto">
          <a:xfrm>
            <a:off x="6572250" y="4278313"/>
            <a:ext cx="14525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chemeClr val="accent2"/>
                </a:solidFill>
              </a:rPr>
              <a:t>P(f)</a:t>
            </a:r>
            <a:r>
              <a:rPr lang="en-GB">
                <a:solidFill>
                  <a:schemeClr val="accent2"/>
                </a:solidFill>
                <a:sym typeface="Symbol" pitchFamily="18" charset="2"/>
              </a:rPr>
              <a:t>f</a:t>
            </a:r>
            <a:r>
              <a:rPr lang="en-GB" baseline="30000">
                <a:solidFill>
                  <a:schemeClr val="accent2"/>
                </a:solidFill>
                <a:sym typeface="Symbol" pitchFamily="18" charset="2"/>
              </a:rPr>
              <a:t>-2</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1550_animh\anim0000.gif"/>
          <p:cNvPicPr>
            <a:picLocks noChangeAspect="1" noChangeArrowheads="1"/>
          </p:cNvPicPr>
          <p:nvPr/>
        </p:nvPicPr>
        <p:blipFill>
          <a:blip r:embed="rId2"/>
          <a:srcRect t="53828" r="33527"/>
          <a:stretch>
            <a:fillRect/>
          </a:stretch>
        </p:blipFill>
        <p:spPr bwMode="auto">
          <a:xfrm>
            <a:off x="2538413" y="1295400"/>
            <a:ext cx="4167187" cy="2894013"/>
          </a:xfrm>
          <a:prstGeom prst="rect">
            <a:avLst/>
          </a:prstGeom>
          <a:noFill/>
          <a:ln w="9525">
            <a:noFill/>
            <a:miter lim="800000"/>
            <a:headEnd/>
            <a:tailEnd/>
          </a:ln>
        </p:spPr>
      </p:pic>
      <p:sp>
        <p:nvSpPr>
          <p:cNvPr id="6"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2"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3"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19467" name="Rectangle 16"/>
          <p:cNvSpPr>
            <a:spLocks noChangeArrowheads="1"/>
          </p:cNvSpPr>
          <p:nvPr/>
        </p:nvSpPr>
        <p:spPr bwMode="auto">
          <a:xfrm>
            <a:off x="4876800" y="3581400"/>
            <a:ext cx="1752600" cy="366713"/>
          </a:xfrm>
          <a:prstGeom prst="rect">
            <a:avLst/>
          </a:prstGeom>
          <a:noFill/>
          <a:ln w="9525">
            <a:noFill/>
            <a:miter lim="800000"/>
            <a:headEnd/>
            <a:tailEnd/>
          </a:ln>
        </p:spPr>
        <p:txBody>
          <a:bodyPr>
            <a:prstTxWarp prst="textNoShape">
              <a:avLst/>
            </a:prstTxWarp>
            <a:spAutoFit/>
          </a:bodyPr>
          <a:lstStyle/>
          <a:p>
            <a:pPr algn="ctr" eaLnBrk="0" hangingPunct="0"/>
            <a:r>
              <a:rPr lang="en-US">
                <a:latin typeface="Calibri" charset="0"/>
              </a:rPr>
              <a:t>XTE J1550-564</a:t>
            </a:r>
          </a:p>
        </p:txBody>
      </p:sp>
      <p:pic>
        <p:nvPicPr>
          <p:cNvPr id="14" name="Picture 4" descr="E:\1550_animh\anim0000.gif"/>
          <p:cNvPicPr>
            <a:picLocks noChangeAspect="1" noChangeArrowheads="1"/>
          </p:cNvPicPr>
          <p:nvPr/>
        </p:nvPicPr>
        <p:blipFill>
          <a:blip r:embed="rId2"/>
          <a:srcRect l="31835" t="55393" r="33527" b="12521"/>
          <a:stretch>
            <a:fillRect/>
          </a:stretch>
        </p:blipFill>
        <p:spPr bwMode="auto">
          <a:xfrm>
            <a:off x="2667000" y="0"/>
            <a:ext cx="5659267" cy="5241412"/>
          </a:xfrm>
          <a:prstGeom prst="rect">
            <a:avLst/>
          </a:prstGeom>
          <a:noFill/>
          <a:ln w="9525">
            <a:noFill/>
            <a:miter lim="800000"/>
            <a:headEnd/>
            <a:tailEnd/>
          </a:ln>
        </p:spPr>
      </p:pic>
    </p:spTree>
    <p:extLst>
      <p:ext uri="{BB962C8B-B14F-4D97-AF65-F5344CB8AC3E}">
        <p14:creationId xmlns:p14="http://schemas.microsoft.com/office/powerpoint/2010/main" val="36247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1550_animh\anim0000.gif"/>
          <p:cNvPicPr>
            <a:picLocks noChangeAspect="1" noChangeArrowheads="1"/>
          </p:cNvPicPr>
          <p:nvPr/>
        </p:nvPicPr>
        <p:blipFill>
          <a:blip r:embed="rId2"/>
          <a:srcRect t="53828" r="33527"/>
          <a:stretch>
            <a:fillRect/>
          </a:stretch>
        </p:blipFill>
        <p:spPr bwMode="auto">
          <a:xfrm>
            <a:off x="2538413" y="1295400"/>
            <a:ext cx="4167187" cy="2894013"/>
          </a:xfrm>
          <a:prstGeom prst="rect">
            <a:avLst/>
          </a:prstGeom>
          <a:noFill/>
          <a:ln w="9525">
            <a:noFill/>
            <a:miter lim="800000"/>
            <a:headEnd/>
            <a:tailEnd/>
          </a:ln>
        </p:spPr>
      </p:pic>
      <p:sp>
        <p:nvSpPr>
          <p:cNvPr id="6"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2"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3"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19467" name="Rectangle 16"/>
          <p:cNvSpPr>
            <a:spLocks noChangeArrowheads="1"/>
          </p:cNvSpPr>
          <p:nvPr/>
        </p:nvSpPr>
        <p:spPr bwMode="auto">
          <a:xfrm>
            <a:off x="4876800" y="3581400"/>
            <a:ext cx="1752600" cy="366713"/>
          </a:xfrm>
          <a:prstGeom prst="rect">
            <a:avLst/>
          </a:prstGeom>
          <a:noFill/>
          <a:ln w="9525">
            <a:noFill/>
            <a:miter lim="800000"/>
            <a:headEnd/>
            <a:tailEnd/>
          </a:ln>
        </p:spPr>
        <p:txBody>
          <a:bodyPr>
            <a:prstTxWarp prst="textNoShape">
              <a:avLst/>
            </a:prstTxWarp>
            <a:spAutoFit/>
          </a:bodyPr>
          <a:lstStyle/>
          <a:p>
            <a:pPr algn="ctr" eaLnBrk="0" hangingPunct="0"/>
            <a:r>
              <a:rPr lang="en-US">
                <a:latin typeface="Calibri" charset="0"/>
              </a:rPr>
              <a:t>XTE J1550-564</a:t>
            </a:r>
          </a:p>
        </p:txBody>
      </p:sp>
      <p:pic>
        <p:nvPicPr>
          <p:cNvPr id="14" name="Picture 4" descr="E:\1550_animh\anim0000.gif"/>
          <p:cNvPicPr>
            <a:picLocks noChangeAspect="1" noChangeArrowheads="1"/>
          </p:cNvPicPr>
          <p:nvPr/>
        </p:nvPicPr>
        <p:blipFill>
          <a:blip r:embed="rId2"/>
          <a:srcRect l="31835" t="55393" r="33527" b="12521"/>
          <a:stretch>
            <a:fillRect/>
          </a:stretch>
        </p:blipFill>
        <p:spPr bwMode="auto">
          <a:xfrm>
            <a:off x="2667000" y="0"/>
            <a:ext cx="5659267" cy="5241412"/>
          </a:xfrm>
          <a:prstGeom prst="rect">
            <a:avLst/>
          </a:prstGeom>
          <a:noFill/>
          <a:ln w="9525">
            <a:noFill/>
            <a:miter lim="800000"/>
            <a:headEnd/>
            <a:tailEnd/>
          </a:ln>
        </p:spPr>
      </p:pic>
      <p:grpSp>
        <p:nvGrpSpPr>
          <p:cNvPr id="4" name="Group 22"/>
          <p:cNvGrpSpPr/>
          <p:nvPr/>
        </p:nvGrpSpPr>
        <p:grpSpPr>
          <a:xfrm>
            <a:off x="4419600" y="1370012"/>
            <a:ext cx="3352800" cy="1068388"/>
            <a:chOff x="4419600" y="1370012"/>
            <a:chExt cx="3352800" cy="1068388"/>
          </a:xfrm>
        </p:grpSpPr>
        <p:cxnSp>
          <p:nvCxnSpPr>
            <p:cNvPr id="16" name="Straight Connector 15"/>
            <p:cNvCxnSpPr/>
            <p:nvPr/>
          </p:nvCxnSpPr>
          <p:spPr>
            <a:xfrm rot="5400000" flipH="1" flipV="1">
              <a:off x="4419600" y="1371600"/>
              <a:ext cx="1066800" cy="10668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486400" y="1370012"/>
              <a:ext cx="1143000" cy="1588"/>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0800000">
              <a:off x="6629400" y="1371600"/>
              <a:ext cx="1143000" cy="9144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19" name="TextBox 18"/>
          <p:cNvSpPr txBox="1"/>
          <p:nvPr/>
        </p:nvSpPr>
        <p:spPr>
          <a:xfrm>
            <a:off x="4419600" y="457200"/>
            <a:ext cx="1066800" cy="1107996"/>
          </a:xfrm>
          <a:prstGeom prst="rect">
            <a:avLst/>
          </a:prstGeom>
          <a:noFill/>
        </p:spPr>
        <p:txBody>
          <a:bodyPr wrap="square" rtlCol="0">
            <a:spAutoFit/>
          </a:bodyPr>
          <a:lstStyle/>
          <a:p>
            <a:r>
              <a:rPr lang="en-US" sz="6600" b="1" dirty="0" err="1" smtClean="0">
                <a:solidFill>
                  <a:schemeClr val="accent1"/>
                </a:solidFill>
                <a:latin typeface="Times New Roman"/>
                <a:cs typeface="Times New Roman"/>
              </a:rPr>
              <a:t>f</a:t>
            </a:r>
            <a:r>
              <a:rPr lang="en-US" sz="6600" b="1" baseline="-25000" dirty="0" err="1" smtClean="0">
                <a:solidFill>
                  <a:schemeClr val="accent1"/>
                </a:solidFill>
                <a:latin typeface="Times New Roman"/>
                <a:cs typeface="Times New Roman"/>
              </a:rPr>
              <a:t>b</a:t>
            </a:r>
            <a:endParaRPr lang="en-US" sz="6600" b="1" baseline="-25000" dirty="0">
              <a:solidFill>
                <a:schemeClr val="accent1"/>
              </a:solidFill>
              <a:latin typeface="Times New Roman"/>
              <a:cs typeface="Times New Roman"/>
            </a:endParaRPr>
          </a:p>
        </p:txBody>
      </p:sp>
      <p:sp>
        <p:nvSpPr>
          <p:cNvPr id="21" name="TextBox 20"/>
          <p:cNvSpPr txBox="1"/>
          <p:nvPr/>
        </p:nvSpPr>
        <p:spPr>
          <a:xfrm>
            <a:off x="6934200" y="457200"/>
            <a:ext cx="1066800" cy="1107996"/>
          </a:xfrm>
          <a:prstGeom prst="rect">
            <a:avLst/>
          </a:prstGeom>
          <a:noFill/>
        </p:spPr>
        <p:txBody>
          <a:bodyPr wrap="square" rtlCol="0">
            <a:spAutoFit/>
          </a:bodyPr>
          <a:lstStyle/>
          <a:p>
            <a:r>
              <a:rPr lang="en-US" sz="6600" b="1" dirty="0" err="1" smtClean="0">
                <a:solidFill>
                  <a:schemeClr val="accent1"/>
                </a:solidFill>
                <a:latin typeface="Times New Roman"/>
                <a:cs typeface="Times New Roman"/>
              </a:rPr>
              <a:t>f</a:t>
            </a:r>
            <a:r>
              <a:rPr lang="en-US" sz="6600" b="1" baseline="-25000" dirty="0" err="1">
                <a:solidFill>
                  <a:schemeClr val="accent1"/>
                </a:solidFill>
                <a:latin typeface="Times New Roman"/>
                <a:cs typeface="Times New Roman"/>
              </a:rPr>
              <a:t>h</a:t>
            </a:r>
            <a:endParaRPr lang="en-US" sz="6600" b="1" baseline="-25000" dirty="0">
              <a:solidFill>
                <a:schemeClr val="accent1"/>
              </a:solidFill>
              <a:latin typeface="Times New Roman"/>
              <a:cs typeface="Times New Roman"/>
            </a:endParaRPr>
          </a:p>
        </p:txBody>
      </p:sp>
      <p:sp>
        <p:nvSpPr>
          <p:cNvPr id="5" name="Title 4"/>
          <p:cNvSpPr>
            <a:spLocks noGrp="1"/>
          </p:cNvSpPr>
          <p:nvPr>
            <p:ph type="title"/>
          </p:nvPr>
        </p:nvSpPr>
        <p:spPr/>
        <p:txBody>
          <a:bodyPr/>
          <a:lstStyle/>
          <a:p>
            <a:endParaRPr lang="en-GB" dirty="0"/>
          </a:p>
        </p:txBody>
      </p:sp>
    </p:spTree>
    <p:extLst>
      <p:ext uri="{BB962C8B-B14F-4D97-AF65-F5344CB8AC3E}">
        <p14:creationId xmlns:p14="http://schemas.microsoft.com/office/powerpoint/2010/main" val="4268375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E:\1550_animh\anim0000.gif"/>
          <p:cNvPicPr>
            <a:picLocks noChangeAspect="1" noChangeArrowheads="1"/>
          </p:cNvPicPr>
          <p:nvPr/>
        </p:nvPicPr>
        <p:blipFill>
          <a:blip r:embed="rId2"/>
          <a:srcRect t="53828" r="33527"/>
          <a:stretch>
            <a:fillRect/>
          </a:stretch>
        </p:blipFill>
        <p:spPr bwMode="auto">
          <a:xfrm>
            <a:off x="2538413" y="1295400"/>
            <a:ext cx="4167187" cy="2894013"/>
          </a:xfrm>
          <a:prstGeom prst="rect">
            <a:avLst/>
          </a:prstGeom>
          <a:noFill/>
          <a:ln w="9525">
            <a:noFill/>
            <a:miter lim="800000"/>
            <a:headEnd/>
            <a:tailEnd/>
          </a:ln>
        </p:spPr>
      </p:pic>
      <p:sp>
        <p:nvSpPr>
          <p:cNvPr id="6"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2"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3" name="Rectangle 5"/>
          <p:cNvSpPr/>
          <p:nvPr/>
        </p:nvSpPr>
        <p:spPr>
          <a:xfrm>
            <a:off x="2514600" y="1295400"/>
            <a:ext cx="4191000" cy="29146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GB">
              <a:solidFill>
                <a:srgbClr val="FFFFFF"/>
              </a:solidFill>
              <a:ea typeface="Arial" charset="0"/>
              <a:cs typeface="Arial" charset="0"/>
            </a:endParaRPr>
          </a:p>
        </p:txBody>
      </p:sp>
      <p:sp>
        <p:nvSpPr>
          <p:cNvPr id="19467" name="Rectangle 16"/>
          <p:cNvSpPr>
            <a:spLocks noChangeArrowheads="1"/>
          </p:cNvSpPr>
          <p:nvPr/>
        </p:nvSpPr>
        <p:spPr bwMode="auto">
          <a:xfrm>
            <a:off x="4876800" y="3581400"/>
            <a:ext cx="1752600" cy="366713"/>
          </a:xfrm>
          <a:prstGeom prst="rect">
            <a:avLst/>
          </a:prstGeom>
          <a:noFill/>
          <a:ln w="9525">
            <a:noFill/>
            <a:miter lim="800000"/>
            <a:headEnd/>
            <a:tailEnd/>
          </a:ln>
        </p:spPr>
        <p:txBody>
          <a:bodyPr>
            <a:prstTxWarp prst="textNoShape">
              <a:avLst/>
            </a:prstTxWarp>
            <a:spAutoFit/>
          </a:bodyPr>
          <a:lstStyle/>
          <a:p>
            <a:pPr algn="ctr" eaLnBrk="0" hangingPunct="0"/>
            <a:r>
              <a:rPr lang="en-US">
                <a:latin typeface="Calibri" charset="0"/>
              </a:rPr>
              <a:t>XTE J1550-564</a:t>
            </a:r>
          </a:p>
        </p:txBody>
      </p:sp>
      <p:grpSp>
        <p:nvGrpSpPr>
          <p:cNvPr id="40" name="Group 39"/>
          <p:cNvGrpSpPr/>
          <p:nvPr/>
        </p:nvGrpSpPr>
        <p:grpSpPr>
          <a:xfrm>
            <a:off x="2667000" y="0"/>
            <a:ext cx="5659267" cy="5241412"/>
            <a:chOff x="2667000" y="0"/>
            <a:chExt cx="5659267" cy="5241412"/>
          </a:xfrm>
        </p:grpSpPr>
        <p:pic>
          <p:nvPicPr>
            <p:cNvPr id="14" name="Picture 4" descr="E:\1550_animh\anim0000.gif"/>
            <p:cNvPicPr>
              <a:picLocks noChangeAspect="1" noChangeArrowheads="1"/>
            </p:cNvPicPr>
            <p:nvPr/>
          </p:nvPicPr>
          <p:blipFill>
            <a:blip r:embed="rId2"/>
            <a:srcRect l="31835" t="55393" r="33527" b="12521"/>
            <a:stretch>
              <a:fillRect/>
            </a:stretch>
          </p:blipFill>
          <p:spPr bwMode="auto">
            <a:xfrm>
              <a:off x="2667000" y="0"/>
              <a:ext cx="5659267" cy="5241412"/>
            </a:xfrm>
            <a:prstGeom prst="rect">
              <a:avLst/>
            </a:prstGeom>
            <a:noFill/>
            <a:ln w="9525">
              <a:noFill/>
              <a:miter lim="800000"/>
              <a:headEnd/>
              <a:tailEnd/>
            </a:ln>
          </p:spPr>
        </p:pic>
        <p:sp>
          <p:nvSpPr>
            <p:cNvPr id="34" name="Freeform 33"/>
            <p:cNvSpPr>
              <a:spLocks/>
            </p:cNvSpPr>
            <p:nvPr/>
          </p:nvSpPr>
          <p:spPr bwMode="auto">
            <a:xfrm>
              <a:off x="4572000" y="609600"/>
              <a:ext cx="2490787" cy="1770063"/>
            </a:xfrm>
            <a:custGeom>
              <a:avLst/>
              <a:gdLst>
                <a:gd name="T0" fmla="*/ 0 w 15960436"/>
                <a:gd name="T1" fmla="*/ 1770063 h 11346872"/>
                <a:gd name="T2" fmla="*/ 518914 w 15960436"/>
                <a:gd name="T3" fmla="*/ 1731160 h 11346872"/>
                <a:gd name="T4" fmla="*/ 752425 w 15960436"/>
                <a:gd name="T5" fmla="*/ 1679290 h 11346872"/>
                <a:gd name="T6" fmla="*/ 921073 w 15960436"/>
                <a:gd name="T7" fmla="*/ 1549615 h 11346872"/>
                <a:gd name="T8" fmla="*/ 1050801 w 15960436"/>
                <a:gd name="T9" fmla="*/ 1251363 h 11346872"/>
                <a:gd name="T10" fmla="*/ 1193502 w 15960436"/>
                <a:gd name="T11" fmla="*/ 226931 h 11346872"/>
                <a:gd name="T12" fmla="*/ 1245394 w 15960436"/>
                <a:gd name="T13" fmla="*/ 6484 h 11346872"/>
                <a:gd name="T14" fmla="*/ 1297285 w 15960436"/>
                <a:gd name="T15" fmla="*/ 265833 h 11346872"/>
                <a:gd name="T16" fmla="*/ 1427014 w 15960436"/>
                <a:gd name="T17" fmla="*/ 1238395 h 11346872"/>
                <a:gd name="T18" fmla="*/ 1517824 w 15960436"/>
                <a:gd name="T19" fmla="*/ 1458843 h 11346872"/>
                <a:gd name="T20" fmla="*/ 1595660 w 15960436"/>
                <a:gd name="T21" fmla="*/ 1575550 h 11346872"/>
                <a:gd name="T22" fmla="*/ 1738361 w 15960436"/>
                <a:gd name="T23" fmla="*/ 1666322 h 11346872"/>
                <a:gd name="T24" fmla="*/ 2036737 w 15960436"/>
                <a:gd name="T25" fmla="*/ 1744128 h 11346872"/>
                <a:gd name="T26" fmla="*/ 2490787 w 15960436"/>
                <a:gd name="T27" fmla="*/ 1757095 h 113468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960436" h="11346872">
                  <a:moveTo>
                    <a:pt x="0" y="11346872"/>
                  </a:moveTo>
                  <a:cubicBezTo>
                    <a:pt x="1260763" y="11270672"/>
                    <a:pt x="2521527" y="11194472"/>
                    <a:pt x="3325090" y="11097490"/>
                  </a:cubicBezTo>
                  <a:cubicBezTo>
                    <a:pt x="4128654" y="11000508"/>
                    <a:pt x="4391890" y="10958945"/>
                    <a:pt x="4821381" y="10764981"/>
                  </a:cubicBezTo>
                  <a:cubicBezTo>
                    <a:pt x="5250872" y="10571017"/>
                    <a:pt x="5583381" y="10390908"/>
                    <a:pt x="5902036" y="9933708"/>
                  </a:cubicBezTo>
                  <a:cubicBezTo>
                    <a:pt x="6220691" y="9476508"/>
                    <a:pt x="6442364" y="9434944"/>
                    <a:pt x="6733309" y="8021781"/>
                  </a:cubicBezTo>
                  <a:cubicBezTo>
                    <a:pt x="7024254" y="6608618"/>
                    <a:pt x="7439891" y="2784763"/>
                    <a:pt x="7647709" y="1454727"/>
                  </a:cubicBezTo>
                  <a:cubicBezTo>
                    <a:pt x="7855527" y="124691"/>
                    <a:pt x="7869382" y="0"/>
                    <a:pt x="7980218" y="41563"/>
                  </a:cubicBezTo>
                  <a:cubicBezTo>
                    <a:pt x="8091054" y="83126"/>
                    <a:pt x="8118763" y="387926"/>
                    <a:pt x="8312727" y="1704108"/>
                  </a:cubicBezTo>
                  <a:cubicBezTo>
                    <a:pt x="8506691" y="3020290"/>
                    <a:pt x="8908473" y="6664036"/>
                    <a:pt x="9144000" y="7938654"/>
                  </a:cubicBezTo>
                  <a:cubicBezTo>
                    <a:pt x="9379527" y="9213272"/>
                    <a:pt x="9545781" y="8991599"/>
                    <a:pt x="9725890" y="9351817"/>
                  </a:cubicBezTo>
                  <a:cubicBezTo>
                    <a:pt x="9905999" y="9712035"/>
                    <a:pt x="9989127" y="9878290"/>
                    <a:pt x="10224654" y="10099963"/>
                  </a:cubicBezTo>
                  <a:cubicBezTo>
                    <a:pt x="10460181" y="10321636"/>
                    <a:pt x="10667999" y="10501745"/>
                    <a:pt x="11139054" y="10681854"/>
                  </a:cubicBezTo>
                  <a:cubicBezTo>
                    <a:pt x="11610109" y="10861963"/>
                    <a:pt x="12247417" y="11083635"/>
                    <a:pt x="13050981" y="11180617"/>
                  </a:cubicBezTo>
                  <a:cubicBezTo>
                    <a:pt x="13854545" y="11277599"/>
                    <a:pt x="14907490" y="11270672"/>
                    <a:pt x="15960436" y="11263745"/>
                  </a:cubicBezTo>
                </a:path>
              </a:pathLst>
            </a:custGeom>
            <a:noFill/>
            <a:ln w="95250" cap="flat" cmpd="sng" algn="ctr">
              <a:solidFill>
                <a:schemeClr val="tx1"/>
              </a:solidFill>
              <a:prstDash val="solid"/>
              <a:round/>
              <a:headEnd type="none" w="med" len="med"/>
              <a:tailEnd type="none" w="med" len="med"/>
            </a:ln>
          </p:spPr>
          <p:txBody>
            <a:bodyPr anchor="ctr">
              <a:prstTxWarp prst="textNoShape">
                <a:avLst/>
              </a:prstTxWarp>
            </a:bodyPr>
            <a:lstStyle/>
            <a:p>
              <a:endParaRPr lang="en-US"/>
            </a:p>
          </p:txBody>
        </p:sp>
        <p:sp>
          <p:nvSpPr>
            <p:cNvPr id="35" name="TextBox 34"/>
            <p:cNvSpPr txBox="1"/>
            <p:nvPr/>
          </p:nvSpPr>
          <p:spPr>
            <a:xfrm>
              <a:off x="5029200" y="2438400"/>
              <a:ext cx="1752600" cy="1107996"/>
            </a:xfrm>
            <a:prstGeom prst="rect">
              <a:avLst/>
            </a:prstGeom>
            <a:solidFill>
              <a:schemeClr val="bg1"/>
            </a:solidFill>
          </p:spPr>
          <p:txBody>
            <a:bodyPr wrap="square" rtlCol="0">
              <a:spAutoFit/>
            </a:bodyPr>
            <a:lstStyle/>
            <a:p>
              <a:r>
                <a:rPr lang="en-US" sz="6600" b="1" dirty="0" err="1" smtClean="0">
                  <a:latin typeface="Times New Roman"/>
                  <a:cs typeface="Times New Roman"/>
                </a:rPr>
                <a:t>f</a:t>
              </a:r>
              <a:r>
                <a:rPr lang="en-US" sz="6600" b="1" baseline="-25000" dirty="0" err="1" smtClean="0">
                  <a:latin typeface="Times New Roman"/>
                  <a:cs typeface="Times New Roman"/>
                </a:rPr>
                <a:t>QPO</a:t>
              </a:r>
              <a:endParaRPr lang="en-US" sz="6600" b="1" baseline="-25000" dirty="0">
                <a:latin typeface="Times New Roman"/>
                <a:cs typeface="Times New Roman"/>
              </a:endParaRPr>
            </a:p>
          </p:txBody>
        </p:sp>
        <p:grpSp>
          <p:nvGrpSpPr>
            <p:cNvPr id="36" name="Group 22"/>
            <p:cNvGrpSpPr/>
            <p:nvPr/>
          </p:nvGrpSpPr>
          <p:grpSpPr>
            <a:xfrm>
              <a:off x="4419600" y="1370012"/>
              <a:ext cx="3352800" cy="1068388"/>
              <a:chOff x="4419600" y="1370012"/>
              <a:chExt cx="3352800" cy="1068388"/>
            </a:xfrm>
          </p:grpSpPr>
          <p:cxnSp>
            <p:nvCxnSpPr>
              <p:cNvPr id="37" name="Straight Connector 36"/>
              <p:cNvCxnSpPr/>
              <p:nvPr/>
            </p:nvCxnSpPr>
            <p:spPr>
              <a:xfrm rot="5400000" flipH="1" flipV="1">
                <a:off x="4419600" y="1371600"/>
                <a:ext cx="1066800" cy="10668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486400" y="1370012"/>
                <a:ext cx="1143000" cy="1588"/>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6629400" y="1371600"/>
                <a:ext cx="1143000" cy="914400"/>
              </a:xfrm>
              <a:prstGeom prst="line">
                <a:avLst/>
              </a:prstGeom>
              <a:ln w="9525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a:lstStyle/>
          <a:p>
            <a:endParaRPr lang="en-GB"/>
          </a:p>
        </p:txBody>
      </p:sp>
    </p:spTree>
    <p:extLst>
      <p:ext uri="{BB962C8B-B14F-4D97-AF65-F5344CB8AC3E}">
        <p14:creationId xmlns:p14="http://schemas.microsoft.com/office/powerpoint/2010/main" val="368291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accel="50000" decel="50000" fill="hold" nodeType="clickEffect">
                                  <p:stCondLst>
                                    <p:cond delay="0"/>
                                  </p:stCondLst>
                                  <p:childTnLst>
                                    <p:anim calcmode="lin" valueType="num">
                                      <p:cBhvr additive="base">
                                        <p:cTn id="6" dur="500"/>
                                        <p:tgtEl>
                                          <p:spTgt spid="40"/>
                                        </p:tgtEl>
                                        <p:attrNameLst>
                                          <p:attrName>ppt_x</p:attrName>
                                        </p:attrNameLst>
                                      </p:cBhvr>
                                      <p:tavLst>
                                        <p:tav tm="0">
                                          <p:val>
                                            <p:strVal val="ppt_x"/>
                                          </p:val>
                                        </p:tav>
                                        <p:tav tm="100000">
                                          <p:val>
                                            <p:strVal val="ppt_x"/>
                                          </p:val>
                                        </p:tav>
                                      </p:tavLst>
                                    </p:anim>
                                    <p:anim calcmode="lin" valueType="num">
                                      <p:cBhvr additive="base">
                                        <p:cTn id="7" dur="500"/>
                                        <p:tgtEl>
                                          <p:spTgt spid="40"/>
                                        </p:tgtEl>
                                        <p:attrNameLst>
                                          <p:attrName>ppt_y</p:attrName>
                                        </p:attrNameLst>
                                      </p:cBhvr>
                                      <p:tavLst>
                                        <p:tav tm="0">
                                          <p:val>
                                            <p:strVal val="ppt_y"/>
                                          </p:val>
                                        </p:tav>
                                        <p:tav tm="100000">
                                          <p:val>
                                            <p:strVal val="1+ppt_h/2"/>
                                          </p:val>
                                        </p:tav>
                                      </p:tavLst>
                                    </p:anim>
                                    <p:set>
                                      <p:cBhvr>
                                        <p:cTn id="8"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Moving disc – moving QPO</a:t>
            </a:r>
          </a:p>
        </p:txBody>
      </p:sp>
      <p:sp>
        <p:nvSpPr>
          <p:cNvPr id="40963" name="Rectangle 3"/>
          <p:cNvSpPr>
            <a:spLocks noGrp="1" noChangeArrowheads="1"/>
          </p:cNvSpPr>
          <p:nvPr>
            <p:ph type="body" sz="half" idx="1"/>
          </p:nvPr>
        </p:nvSpPr>
        <p:spPr>
          <a:xfrm>
            <a:off x="0" y="1069975"/>
            <a:ext cx="9144000" cy="5162550"/>
          </a:xfrm>
          <a:noFill/>
        </p:spPr>
        <p:txBody>
          <a:bodyPr/>
          <a:lstStyle/>
          <a:p>
            <a:pPr eaLnBrk="1" hangingPunct="1"/>
            <a:r>
              <a:rPr lang="en-GB" sz="2400" dirty="0" smtClean="0">
                <a:solidFill>
                  <a:srgbClr val="008000"/>
                </a:solidFill>
              </a:rPr>
              <a:t>Energy spectra need disc to move from 50-6ish </a:t>
            </a:r>
            <a:r>
              <a:rPr lang="en-GB" sz="2400" dirty="0" err="1" smtClean="0">
                <a:solidFill>
                  <a:srgbClr val="008000"/>
                </a:solidFill>
              </a:rPr>
              <a:t>Rg</a:t>
            </a:r>
            <a:r>
              <a:rPr lang="en-GB" sz="2400" dirty="0" smtClean="0">
                <a:solidFill>
                  <a:srgbClr val="008000"/>
                </a:solidFill>
              </a:rPr>
              <a:t> as make transition</a:t>
            </a:r>
          </a:p>
          <a:p>
            <a:pPr eaLnBrk="1" hangingPunct="1"/>
            <a:r>
              <a:rPr lang="en-GB" sz="2400" dirty="0" smtClean="0">
                <a:solidFill>
                  <a:srgbClr val="008000"/>
                </a:solidFill>
              </a:rPr>
              <a:t>Power spectra: low frequency break moves, high frequency power more or less constant! Large radius moves, Small radii constant</a:t>
            </a:r>
          </a:p>
          <a:p>
            <a:pPr eaLnBrk="1" hangingPunct="1"/>
            <a:r>
              <a:rPr lang="en-GB" sz="2400" dirty="0" smtClean="0">
                <a:solidFill>
                  <a:srgbClr val="008000"/>
                </a:solidFill>
              </a:rPr>
              <a:t>Low frequency QPO moves with low frequency break</a:t>
            </a:r>
          </a:p>
          <a:p>
            <a:pPr eaLnBrk="1" hangingPunct="1"/>
            <a:r>
              <a:rPr lang="en-GB" sz="2400" dirty="0" smtClean="0">
                <a:solidFill>
                  <a:srgbClr val="008000"/>
                </a:solidFill>
              </a:rPr>
              <a:t>QPO big, must be fundamental</a:t>
            </a:r>
          </a:p>
        </p:txBody>
      </p:sp>
      <p:pic>
        <p:nvPicPr>
          <p:cNvPr id="40964" name="Picture 4" descr="anim0000"/>
          <p:cNvPicPr>
            <a:picLocks noChangeAspect="1" noChangeArrowheads="1"/>
          </p:cNvPicPr>
          <p:nvPr/>
        </p:nvPicPr>
        <p:blipFill>
          <a:blip r:embed="rId2">
            <a:extLst>
              <a:ext uri="{28A0092B-C50C-407E-A947-70E740481C1C}">
                <a14:useLocalDpi xmlns:a14="http://schemas.microsoft.com/office/drawing/2010/main" val="0"/>
              </a:ext>
            </a:extLst>
          </a:blip>
          <a:srcRect t="53993" r="34239" b="3293"/>
          <a:stretch>
            <a:fillRect/>
          </a:stretch>
        </p:blipFill>
        <p:spPr bwMode="auto">
          <a:xfrm>
            <a:off x="322263" y="3286125"/>
            <a:ext cx="5538787"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a:blip r:embed="rId3">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6" descr="anim0002"/>
          <p:cNvPicPr>
            <a:picLocks noChangeAspect="1" noChangeArrowheads="1"/>
          </p:cNvPicPr>
          <p:nvPr/>
        </p:nvPicPr>
        <p:blipFill>
          <a:blip r:embed="rId4">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Picture 7" descr="anim0003"/>
          <p:cNvPicPr>
            <a:picLocks noChangeAspect="1" noChangeArrowheads="1"/>
          </p:cNvPicPr>
          <p:nvPr/>
        </p:nvPicPr>
        <p:blipFill>
          <a:blip r:embed="rId5">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8" descr="anim0004"/>
          <p:cNvPicPr>
            <a:picLocks noChangeAspect="1" noChangeArrowheads="1"/>
          </p:cNvPicPr>
          <p:nvPr/>
        </p:nvPicPr>
        <p:blipFill>
          <a:blip r:embed="rId6">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9" name="Picture 9" descr="anim0005"/>
          <p:cNvPicPr>
            <a:picLocks noChangeAspect="1" noChangeArrowheads="1"/>
          </p:cNvPicPr>
          <p:nvPr/>
        </p:nvPicPr>
        <p:blipFill>
          <a:blip r:embed="rId7">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0" name="Picture 10" descr="anim0006"/>
          <p:cNvPicPr>
            <a:picLocks noChangeAspect="1" noChangeArrowheads="1"/>
          </p:cNvPicPr>
          <p:nvPr/>
        </p:nvPicPr>
        <p:blipFill>
          <a:blip r:embed="rId8">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anim0007"/>
          <p:cNvPicPr>
            <a:picLocks noChangeAspect="1" noChangeArrowheads="1"/>
          </p:cNvPicPr>
          <p:nvPr/>
        </p:nvPicPr>
        <p:blipFill>
          <a:blip r:embed="rId9">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anim0008"/>
          <p:cNvPicPr>
            <a:picLocks noChangeAspect="1" noChangeArrowheads="1"/>
          </p:cNvPicPr>
          <p:nvPr/>
        </p:nvPicPr>
        <p:blipFill>
          <a:blip r:embed="rId10">
            <a:extLst>
              <a:ext uri="{28A0092B-C50C-407E-A947-70E740481C1C}">
                <a14:useLocalDpi xmlns:a14="http://schemas.microsoft.com/office/drawing/2010/main" val="0"/>
              </a:ext>
            </a:extLst>
          </a:blip>
          <a:srcRect t="53993" r="34239" b="3293"/>
          <a:stretch>
            <a:fillRect/>
          </a:stretch>
        </p:blipFill>
        <p:spPr bwMode="auto">
          <a:xfrm>
            <a:off x="322263" y="3286125"/>
            <a:ext cx="55419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73" name="Group 13"/>
          <p:cNvGrpSpPr>
            <a:grpSpLocks/>
          </p:cNvGrpSpPr>
          <p:nvPr/>
        </p:nvGrpSpPr>
        <p:grpSpPr bwMode="auto">
          <a:xfrm>
            <a:off x="6070600" y="2897188"/>
            <a:ext cx="3130550" cy="3960812"/>
            <a:chOff x="3046" y="956"/>
            <a:chExt cx="2830" cy="3364"/>
          </a:xfrm>
        </p:grpSpPr>
        <p:pic>
          <p:nvPicPr>
            <p:cNvPr id="40974" name="Picture 14" descr="trans_tdsvhs"/>
            <p:cNvPicPr>
              <a:picLocks noChangeAspect="1" noChangeArrowheads="1"/>
            </p:cNvPicPr>
            <p:nvPr/>
          </p:nvPicPr>
          <p:blipFill>
            <a:blip r:embed="rId11">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trans_lhs"/>
            <p:cNvPicPr>
              <a:picLocks noChangeAspect="1" noChangeArrowheads="1"/>
            </p:cNvPicPr>
            <p:nvPr/>
          </p:nvPicPr>
          <p:blipFill>
            <a:blip r:embed="rId12"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0976"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0977"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40978"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6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6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6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65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Low frequency QPO</a:t>
            </a:r>
          </a:p>
        </p:txBody>
      </p:sp>
      <p:sp>
        <p:nvSpPr>
          <p:cNvPr id="369667" name="Rectangle 3"/>
          <p:cNvSpPr>
            <a:spLocks noGrp="1" noChangeArrowheads="1"/>
          </p:cNvSpPr>
          <p:nvPr>
            <p:ph type="body" sz="half" idx="1"/>
          </p:nvPr>
        </p:nvSpPr>
        <p:spPr>
          <a:xfrm>
            <a:off x="0" y="1184275"/>
            <a:ext cx="3802743" cy="5162550"/>
          </a:xfrm>
          <a:noFill/>
          <a:ln/>
        </p:spPr>
        <p:txBody>
          <a:bodyPr/>
          <a:lstStyle/>
          <a:p>
            <a:r>
              <a:rPr lang="en-GB" sz="2400" dirty="0">
                <a:solidFill>
                  <a:srgbClr val="FF0000"/>
                </a:solidFill>
              </a:rPr>
              <a:t>Spectra need disc to move from </a:t>
            </a:r>
            <a:r>
              <a:rPr lang="en-GB" sz="2400" dirty="0" err="1">
                <a:solidFill>
                  <a:srgbClr val="FF0000"/>
                </a:solidFill>
              </a:rPr>
              <a:t>R</a:t>
            </a:r>
            <a:r>
              <a:rPr lang="en-GB" sz="2400" baseline="-25000" dirty="0" err="1">
                <a:solidFill>
                  <a:srgbClr val="FF0000"/>
                </a:solidFill>
              </a:rPr>
              <a:t>tr</a:t>
            </a:r>
            <a:r>
              <a:rPr lang="en-GB" sz="2400" dirty="0">
                <a:solidFill>
                  <a:srgbClr val="FF0000"/>
                </a:solidFill>
              </a:rPr>
              <a:t> = 50-6ish </a:t>
            </a:r>
            <a:r>
              <a:rPr lang="en-GB" sz="2400" dirty="0" err="1">
                <a:solidFill>
                  <a:srgbClr val="FF0000"/>
                </a:solidFill>
              </a:rPr>
              <a:t>R</a:t>
            </a:r>
            <a:r>
              <a:rPr lang="en-GB" sz="2400" baseline="-25000" dirty="0" err="1">
                <a:solidFill>
                  <a:srgbClr val="FF0000"/>
                </a:solidFill>
              </a:rPr>
              <a:t>g</a:t>
            </a:r>
            <a:r>
              <a:rPr lang="en-GB" sz="2400" dirty="0">
                <a:solidFill>
                  <a:srgbClr val="FF0000"/>
                </a:solidFill>
              </a:rPr>
              <a:t> as make transition</a:t>
            </a:r>
          </a:p>
          <a:p>
            <a:r>
              <a:rPr lang="en-GB" sz="2400" dirty="0" smtClean="0">
                <a:solidFill>
                  <a:srgbClr val="00B0F0"/>
                </a:solidFill>
              </a:rPr>
              <a:t>Observed </a:t>
            </a:r>
            <a:r>
              <a:rPr lang="en-GB" sz="2400" dirty="0">
                <a:solidFill>
                  <a:srgbClr val="00B0F0"/>
                </a:solidFill>
              </a:rPr>
              <a:t>QPO frequencies go from ~0.1-10 Hz </a:t>
            </a:r>
          </a:p>
          <a:p>
            <a:r>
              <a:rPr lang="en-GB" sz="2400" dirty="0">
                <a:solidFill>
                  <a:srgbClr val="008000"/>
                </a:solidFill>
              </a:rPr>
              <a:t>See similar range in ALL BHB – so either all BHB have same spin or not much spin dependence on QPO</a:t>
            </a:r>
          </a:p>
          <a:p>
            <a:r>
              <a:rPr lang="en-GB" sz="2400" dirty="0" smtClean="0">
                <a:solidFill>
                  <a:srgbClr val="008000"/>
                </a:solidFill>
              </a:rPr>
              <a:t>Not </a:t>
            </a:r>
            <a:r>
              <a:rPr lang="en-GB" sz="2400" dirty="0">
                <a:solidFill>
                  <a:srgbClr val="008000"/>
                </a:solidFill>
                <a:latin typeface="Symbol" pitchFamily="18" charset="2"/>
              </a:rPr>
              <a:t>n(j)</a:t>
            </a:r>
            <a:r>
              <a:rPr lang="en-GB" sz="2400" dirty="0">
                <a:solidFill>
                  <a:srgbClr val="008000"/>
                </a:solidFill>
              </a:rPr>
              <a:t> as too fast</a:t>
            </a:r>
            <a:r>
              <a:rPr lang="en-GB" sz="2400" dirty="0" smtClean="0">
                <a:solidFill>
                  <a:srgbClr val="008000"/>
                </a:solidFill>
              </a:rPr>
              <a:t>!</a:t>
            </a:r>
            <a:endParaRPr lang="en-GB" sz="2400" dirty="0">
              <a:solidFill>
                <a:srgbClr val="008000"/>
              </a:solidFill>
            </a:endParaRPr>
          </a:p>
        </p:txBody>
      </p:sp>
      <p:sp>
        <p:nvSpPr>
          <p:cNvPr id="9" name="Rectangle 12"/>
          <p:cNvSpPr>
            <a:spLocks noChangeArrowheads="1"/>
          </p:cNvSpPr>
          <p:nvPr/>
        </p:nvSpPr>
        <p:spPr bwMode="auto">
          <a:xfrm>
            <a:off x="4456113" y="32940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10" name="Rectangle 13"/>
          <p:cNvSpPr>
            <a:spLocks noChangeArrowheads="1"/>
          </p:cNvSpPr>
          <p:nvPr/>
        </p:nvSpPr>
        <p:spPr bwMode="auto">
          <a:xfrm>
            <a:off x="6199188" y="174148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grpSp>
        <p:nvGrpSpPr>
          <p:cNvPr id="12" name="Group 5"/>
          <p:cNvGrpSpPr>
            <a:grpSpLocks/>
          </p:cNvGrpSpPr>
          <p:nvPr/>
        </p:nvGrpSpPr>
        <p:grpSpPr bwMode="auto">
          <a:xfrm>
            <a:off x="4162425" y="1739900"/>
            <a:ext cx="4895850" cy="4410075"/>
            <a:chOff x="2526" y="1000"/>
            <a:chExt cx="3084" cy="2778"/>
          </a:xfrm>
        </p:grpSpPr>
        <p:pic>
          <p:nvPicPr>
            <p:cNvPr id="13" name="Picture 6" desc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6" y="1000"/>
              <a:ext cx="3084" cy="27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8"/>
            <p:cNvSpPr>
              <a:spLocks noChangeArrowheads="1"/>
            </p:cNvSpPr>
            <p:nvPr/>
          </p:nvSpPr>
          <p:spPr bwMode="auto">
            <a:xfrm rot="40139564">
              <a:off x="4208" y="1003"/>
              <a:ext cx="283" cy="25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16" name="AutoShape 9"/>
            <p:cNvSpPr>
              <a:spLocks noChangeArrowheads="1"/>
            </p:cNvSpPr>
            <p:nvPr/>
          </p:nvSpPr>
          <p:spPr bwMode="auto">
            <a:xfrm rot="-3349102">
              <a:off x="3036" y="971"/>
              <a:ext cx="137" cy="603"/>
            </a:xfrm>
            <a:prstGeom prst="triangle">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7" name="Rectangle 10"/>
            <p:cNvSpPr>
              <a:spLocks noChangeArrowheads="1"/>
            </p:cNvSpPr>
            <p:nvPr/>
          </p:nvSpPr>
          <p:spPr bwMode="auto">
            <a:xfrm>
              <a:off x="5120" y="2578"/>
              <a:ext cx="366" cy="7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sp>
          <p:nvSpPr>
            <p:cNvPr id="18" name="Rectangle 11"/>
            <p:cNvSpPr>
              <a:spLocks noChangeArrowheads="1"/>
            </p:cNvSpPr>
            <p:nvPr/>
          </p:nvSpPr>
          <p:spPr bwMode="auto">
            <a:xfrm>
              <a:off x="4479" y="2147"/>
              <a:ext cx="366" cy="7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GB"/>
            </a:p>
          </p:txBody>
        </p:sp>
      </p:grpSp>
      <p:sp>
        <p:nvSpPr>
          <p:cNvPr id="19" name="Rectangle 12"/>
          <p:cNvSpPr>
            <a:spLocks noChangeArrowheads="1"/>
          </p:cNvSpPr>
          <p:nvPr/>
        </p:nvSpPr>
        <p:spPr bwMode="auto">
          <a:xfrm>
            <a:off x="4608513" y="3446463"/>
            <a:ext cx="4267200" cy="1408112"/>
          </a:xfrm>
          <a:prstGeom prst="rect">
            <a:avLst/>
          </a:prstGeom>
          <a:solidFill>
            <a:srgbClr val="00FFFF">
              <a:alpha val="50980"/>
            </a:srgbClr>
          </a:solidFill>
          <a:ln>
            <a:noFill/>
          </a:ln>
          <a:effectLst/>
          <a:extLst/>
        </p:spPr>
        <p:txBody>
          <a:bodyPr lIns="90000" tIns="46800" rIns="90000" bIns="46800" anchor="ctr">
            <a:spAutoFit/>
          </a:bodyPr>
          <a:lstStyle/>
          <a:p>
            <a:endParaRPr lang="en-GB"/>
          </a:p>
        </p:txBody>
      </p:sp>
      <p:sp>
        <p:nvSpPr>
          <p:cNvPr id="20" name="Rectangle 13"/>
          <p:cNvSpPr>
            <a:spLocks noChangeArrowheads="1"/>
          </p:cNvSpPr>
          <p:nvPr/>
        </p:nvSpPr>
        <p:spPr bwMode="auto">
          <a:xfrm>
            <a:off x="6351588" y="189388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21" name="Text Box 5"/>
          <p:cNvSpPr txBox="1">
            <a:spLocks noChangeArrowheads="1"/>
          </p:cNvSpPr>
          <p:nvPr/>
        </p:nvSpPr>
        <p:spPr bwMode="auto">
          <a:xfrm>
            <a:off x="4991100" y="644683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a:solidFill>
                  <a:srgbClr val="008000"/>
                </a:solidFill>
              </a:rPr>
              <a:t>Ingram, Done &amp; Fragile 2009 </a:t>
            </a:r>
            <a:endParaRPr lang="en-US" sz="1600" dirty="0">
              <a:solidFill>
                <a:srgbClr val="008000"/>
              </a:solidFill>
            </a:endParaRPr>
          </a:p>
        </p:txBody>
      </p:sp>
    </p:spTree>
    <p:extLst>
      <p:ext uri="{BB962C8B-B14F-4D97-AF65-F5344CB8AC3E}">
        <p14:creationId xmlns:p14="http://schemas.microsoft.com/office/powerpoint/2010/main" val="304467089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dirty="0" smtClean="0">
                <a:solidFill>
                  <a:srgbClr val="008000"/>
                </a:solidFill>
                <a:latin typeface="Times New Roman" charset="0"/>
                <a:ea typeface="Times New Roman" charset="0"/>
                <a:cs typeface="Times New Roman" charset="0"/>
              </a:rPr>
              <a:t>Frame dragging</a:t>
            </a:r>
            <a:br>
              <a:rPr lang="en-US" dirty="0" smtClean="0">
                <a:solidFill>
                  <a:srgbClr val="008000"/>
                </a:solidFill>
                <a:latin typeface="Times New Roman" charset="0"/>
                <a:ea typeface="Times New Roman" charset="0"/>
                <a:cs typeface="Times New Roman" charset="0"/>
              </a:rPr>
            </a:br>
            <a:endParaRPr lang="en-US" dirty="0" smtClean="0">
              <a:solidFill>
                <a:srgbClr val="008000"/>
              </a:solidFill>
              <a:latin typeface="Times New Roman" charset="0"/>
              <a:ea typeface="Times New Roman" charset="0"/>
              <a:cs typeface="Times New Roman" charset="0"/>
            </a:endParaRPr>
          </a:p>
        </p:txBody>
      </p:sp>
      <p:pic>
        <p:nvPicPr>
          <p:cNvPr id="29699" name="Picture 9"/>
          <p:cNvPicPr>
            <a:picLocks noChangeAspect="1"/>
          </p:cNvPicPr>
          <p:nvPr/>
        </p:nvPicPr>
        <p:blipFill>
          <a:blip r:embed="rId2"/>
          <a:srcRect/>
          <a:stretch>
            <a:fillRect/>
          </a:stretch>
        </p:blipFill>
        <p:spPr bwMode="auto">
          <a:xfrm>
            <a:off x="457200" y="1371600"/>
            <a:ext cx="4872038" cy="3962400"/>
          </a:xfrm>
          <a:prstGeom prst="rect">
            <a:avLst/>
          </a:prstGeom>
          <a:noFill/>
          <a:ln w="9525">
            <a:noFill/>
            <a:miter lim="800000"/>
            <a:headEnd/>
            <a:tailEnd/>
          </a:ln>
        </p:spPr>
      </p:pic>
      <p:sp>
        <p:nvSpPr>
          <p:cNvPr id="29701" name="TextBox 11"/>
          <p:cNvSpPr txBox="1">
            <a:spLocks noChangeArrowheads="1"/>
          </p:cNvSpPr>
          <p:nvPr/>
        </p:nvSpPr>
        <p:spPr bwMode="auto">
          <a:xfrm>
            <a:off x="5486400" y="1371600"/>
            <a:ext cx="3429000" cy="3416320"/>
          </a:xfrm>
          <a:prstGeom prst="rect">
            <a:avLst/>
          </a:prstGeom>
          <a:noFill/>
          <a:ln w="9525">
            <a:noFill/>
            <a:miter lim="800000"/>
            <a:headEnd/>
            <a:tailEnd/>
          </a:ln>
        </p:spPr>
        <p:txBody>
          <a:bodyPr>
            <a:prstTxWarp prst="textNoShape">
              <a:avLst/>
            </a:prstTxWarp>
            <a:spAutoFit/>
          </a:bodyPr>
          <a:lstStyle/>
          <a:p>
            <a:pPr marL="185738" indent="-185738" algn="l">
              <a:buFont typeface="Arial" charset="0"/>
              <a:buChar char="•"/>
            </a:pPr>
            <a:r>
              <a:rPr lang="en-US" sz="2400" dirty="0" err="1" smtClean="0">
                <a:solidFill>
                  <a:srgbClr val="008000"/>
                </a:solidFill>
                <a:latin typeface="Times New Roman" charset="0"/>
                <a:ea typeface="Times New Roman" charset="0"/>
                <a:cs typeface="Times New Roman" charset="0"/>
              </a:rPr>
              <a:t>Spacetime</a:t>
            </a:r>
            <a:r>
              <a:rPr lang="en-US" sz="2400" dirty="0" smtClean="0">
                <a:solidFill>
                  <a:srgbClr val="008000"/>
                </a:solidFill>
                <a:latin typeface="Times New Roman" charset="0"/>
                <a:ea typeface="Times New Roman" charset="0"/>
                <a:cs typeface="Times New Roman" charset="0"/>
              </a:rPr>
              <a:t> rotating </a:t>
            </a:r>
          </a:p>
          <a:p>
            <a:pPr marL="185738" indent="-185738" algn="l">
              <a:buFont typeface="Arial" charset="0"/>
              <a:buChar char="•"/>
            </a:pPr>
            <a:r>
              <a:rPr lang="en-US" sz="2400" dirty="0" smtClean="0">
                <a:solidFill>
                  <a:srgbClr val="008000"/>
                </a:solidFill>
                <a:latin typeface="Times New Roman" charset="0"/>
                <a:ea typeface="Times New Roman" charset="0"/>
                <a:cs typeface="Times New Roman" charset="0"/>
              </a:rPr>
              <a:t>Asymmetric potential</a:t>
            </a:r>
          </a:p>
          <a:p>
            <a:pPr marL="185738" indent="-185738" algn="l">
              <a:buFont typeface="Arial" charset="0"/>
              <a:buChar char="•"/>
            </a:pPr>
            <a:r>
              <a:rPr lang="en-US" dirty="0" smtClean="0">
                <a:solidFill>
                  <a:srgbClr val="008000"/>
                </a:solidFill>
                <a:latin typeface="Times New Roman" charset="0"/>
                <a:ea typeface="Times New Roman" charset="0"/>
                <a:cs typeface="Times New Roman" charset="0"/>
              </a:rPr>
              <a:t>Orbits get dragged around </a:t>
            </a:r>
          </a:p>
          <a:p>
            <a:pPr marL="185738" indent="-185738" algn="l">
              <a:buFont typeface="Arial" charset="0"/>
              <a:buChar char="•"/>
            </a:pPr>
            <a:r>
              <a:rPr lang="en-US" dirty="0" smtClean="0">
                <a:solidFill>
                  <a:srgbClr val="008000"/>
                </a:solidFill>
                <a:latin typeface="Times New Roman" charset="0"/>
                <a:ea typeface="Times New Roman" charset="0"/>
                <a:cs typeface="Times New Roman" charset="0"/>
              </a:rPr>
              <a:t>So any orbit which crosses the equatorial plane will </a:t>
            </a:r>
            <a:r>
              <a:rPr lang="en-US" dirty="0" err="1" smtClean="0">
                <a:solidFill>
                  <a:srgbClr val="008000"/>
                </a:solidFill>
                <a:latin typeface="Times New Roman" charset="0"/>
                <a:ea typeface="Times New Roman" charset="0"/>
                <a:cs typeface="Times New Roman" charset="0"/>
              </a:rPr>
              <a:t>precess</a:t>
            </a:r>
            <a:endParaRPr lang="en-US" sz="2400" dirty="0" smtClean="0">
              <a:solidFill>
                <a:srgbClr val="008000"/>
              </a:solidFill>
              <a:latin typeface="Times New Roman" charset="0"/>
              <a:ea typeface="Times New Roman" charset="0"/>
              <a:cs typeface="Times New Roman" charset="0"/>
            </a:endParaRPr>
          </a:p>
          <a:p>
            <a:pPr marL="185738" indent="-185738" algn="just">
              <a:buFont typeface="Arial" charset="0"/>
              <a:buChar char="•"/>
            </a:pPr>
            <a:r>
              <a:rPr lang="en-US" sz="2400" dirty="0" err="1" smtClean="0">
                <a:solidFill>
                  <a:srgbClr val="008000"/>
                </a:solidFill>
                <a:latin typeface="Times New Roman" charset="0"/>
                <a:ea typeface="Times New Roman" charset="0"/>
                <a:cs typeface="Times New Roman" charset="0"/>
              </a:rPr>
              <a:t>Lense-Thirring</a:t>
            </a:r>
            <a:r>
              <a:rPr lang="en-US" dirty="0">
                <a:solidFill>
                  <a:srgbClr val="008000"/>
                </a:solidFill>
                <a:latin typeface="Times New Roman" charset="0"/>
                <a:ea typeface="Times New Roman" charset="0"/>
                <a:cs typeface="Times New Roman" charset="0"/>
              </a:rPr>
              <a:t> </a:t>
            </a:r>
            <a:r>
              <a:rPr lang="en-US" sz="2400" dirty="0" smtClean="0">
                <a:solidFill>
                  <a:srgbClr val="008000"/>
                </a:solidFill>
                <a:latin typeface="Times New Roman" charset="0"/>
                <a:ea typeface="Times New Roman" charset="0"/>
                <a:cs typeface="Times New Roman" charset="0"/>
              </a:rPr>
              <a:t>precession</a:t>
            </a:r>
            <a:endParaRPr lang="en-US" sz="2400" dirty="0">
              <a:solidFill>
                <a:srgbClr val="008000"/>
              </a:solidFill>
              <a:latin typeface="Times New Roman" charset="0"/>
              <a:ea typeface="Times New Roman" charset="0"/>
              <a:cs typeface="Times New Roman" charset="0"/>
            </a:endParaRPr>
          </a:p>
        </p:txBody>
      </p:sp>
      <p:sp>
        <p:nvSpPr>
          <p:cNvPr id="29702" name="Rectangle 12"/>
          <p:cNvSpPr>
            <a:spLocks noChangeArrowheads="1"/>
          </p:cNvSpPr>
          <p:nvPr/>
        </p:nvSpPr>
        <p:spPr bwMode="auto">
          <a:xfrm>
            <a:off x="457200" y="5029200"/>
            <a:ext cx="4267200" cy="304800"/>
          </a:xfrm>
          <a:prstGeom prst="rect">
            <a:avLst/>
          </a:prstGeom>
          <a:noFill/>
          <a:ln w="9525">
            <a:noFill/>
            <a:miter lim="800000"/>
            <a:headEnd/>
            <a:tailEnd/>
          </a:ln>
        </p:spPr>
        <p:txBody>
          <a:bodyPr>
            <a:prstTxWarp prst="textNoShape">
              <a:avLst/>
            </a:prstTxWarp>
            <a:spAutoFit/>
          </a:bodyPr>
          <a:lstStyle/>
          <a:p>
            <a:r>
              <a:rPr lang="en-US" sz="1400" u="sng">
                <a:solidFill>
                  <a:schemeClr val="bg1"/>
                </a:solidFill>
                <a:latin typeface="Times New Roman" charset="0"/>
                <a:ea typeface="Times New Roman" charset="0"/>
                <a:cs typeface="Times New Roman" charset="0"/>
              </a:rPr>
              <a:t>www.phys.ncku.edu.tw/.../ apod/ap971107.html</a:t>
            </a:r>
            <a:endParaRPr lang="en-US" sz="1400">
              <a:solidFill>
                <a:schemeClr val="bg1"/>
              </a:solidFill>
              <a:latin typeface="Times New Roman" charset="0"/>
              <a:ea typeface="Times New Roman" charset="0"/>
              <a:cs typeface="Times New Roman"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10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24113"/>
            <a:ext cx="4572000" cy="3657600"/>
          </a:xfrm>
          <a:prstGeom prst="rect">
            <a:avLst/>
          </a:prstGeom>
          <a:noFill/>
          <a:extLst>
            <a:ext uri="{909E8E84-426E-40DD-AFC4-6F175D3DCCD1}">
              <a14:hiddenFill xmlns:a14="http://schemas.microsoft.com/office/drawing/2010/main">
                <a:solidFill>
                  <a:srgbClr val="FFFFFF"/>
                </a:solidFill>
              </a14:hiddenFill>
            </a:ext>
          </a:extLst>
        </p:spPr>
      </p:pic>
      <p:sp>
        <p:nvSpPr>
          <p:cNvPr id="75782" name="Rectangle 1030"/>
          <p:cNvSpPr>
            <a:spLocks noGrp="1" noChangeArrowheads="1"/>
          </p:cNvSpPr>
          <p:nvPr>
            <p:ph type="title"/>
          </p:nvPr>
        </p:nvSpPr>
        <p:spPr>
          <a:xfrm>
            <a:off x="685800" y="109538"/>
            <a:ext cx="7772400" cy="1143000"/>
          </a:xfrm>
        </p:spPr>
        <p:txBody>
          <a:bodyPr/>
          <a:lstStyle/>
          <a:p>
            <a:r>
              <a:rPr lang="en-GB" b="1">
                <a:solidFill>
                  <a:srgbClr val="008000"/>
                </a:solidFill>
              </a:rPr>
              <a:t>Accretion</a:t>
            </a:r>
          </a:p>
        </p:txBody>
      </p:sp>
      <p:sp>
        <p:nvSpPr>
          <p:cNvPr id="75783" name="Rectangle 1031"/>
          <p:cNvSpPr>
            <a:spLocks noGrp="1" noChangeArrowheads="1"/>
          </p:cNvSpPr>
          <p:nvPr>
            <p:ph type="body" sz="half" idx="1"/>
          </p:nvPr>
        </p:nvSpPr>
        <p:spPr>
          <a:xfrm>
            <a:off x="152400" y="1239838"/>
            <a:ext cx="3835400" cy="4084637"/>
          </a:xfrm>
        </p:spPr>
        <p:txBody>
          <a:bodyPr/>
          <a:lstStyle/>
          <a:p>
            <a:pPr>
              <a:buFontTx/>
              <a:buNone/>
            </a:pPr>
            <a:endParaRPr lang="en-GB" sz="2400" dirty="0">
              <a:solidFill>
                <a:srgbClr val="008000"/>
              </a:solidFill>
            </a:endParaRPr>
          </a:p>
          <a:p>
            <a:r>
              <a:rPr lang="en-GB" sz="2400" dirty="0">
                <a:solidFill>
                  <a:srgbClr val="008000"/>
                </a:solidFill>
              </a:rPr>
              <a:t>Accreting BH: huge X-ray luminosity close to event horizon </a:t>
            </a:r>
            <a:r>
              <a:rPr lang="en-GB" sz="2400" dirty="0" err="1">
                <a:solidFill>
                  <a:srgbClr val="008000"/>
                </a:solidFill>
              </a:rPr>
              <a:t>R</a:t>
            </a:r>
            <a:r>
              <a:rPr lang="en-GB" sz="2400" baseline="-25000" dirty="0" err="1">
                <a:solidFill>
                  <a:srgbClr val="008000"/>
                </a:solidFill>
              </a:rPr>
              <a:t>s</a:t>
            </a:r>
            <a:endParaRPr lang="en-GB" sz="2400" baseline="30000" dirty="0">
              <a:solidFill>
                <a:srgbClr val="008000"/>
              </a:solidFill>
            </a:endParaRPr>
          </a:p>
          <a:p>
            <a:r>
              <a:rPr lang="en-GB" sz="2400" dirty="0">
                <a:solidFill>
                  <a:srgbClr val="008000"/>
                </a:solidFill>
              </a:rPr>
              <a:t>Emission from region of strong </a:t>
            </a:r>
            <a:r>
              <a:rPr lang="en-GB" sz="2400" dirty="0" err="1">
                <a:solidFill>
                  <a:srgbClr val="008000"/>
                </a:solidFill>
              </a:rPr>
              <a:t>spacetime</a:t>
            </a:r>
            <a:r>
              <a:rPr lang="en-GB" sz="2400" dirty="0">
                <a:solidFill>
                  <a:srgbClr val="008000"/>
                </a:solidFill>
              </a:rPr>
              <a:t> curvature</a:t>
            </a:r>
          </a:p>
          <a:p>
            <a:r>
              <a:rPr lang="en-GB" sz="2400" dirty="0">
                <a:solidFill>
                  <a:srgbClr val="008000"/>
                </a:solidFill>
              </a:rPr>
              <a:t>Observational constraints on strong gravity </a:t>
            </a:r>
            <a:r>
              <a:rPr lang="en-GB" sz="2400" b="1" dirty="0">
                <a:solidFill>
                  <a:srgbClr val="008000"/>
                </a:solidFill>
              </a:rPr>
              <a:t>if </a:t>
            </a:r>
            <a:r>
              <a:rPr lang="en-GB" sz="2400" dirty="0">
                <a:solidFill>
                  <a:srgbClr val="008000"/>
                </a:solidFill>
              </a:rPr>
              <a:t>we can understand accretion! </a:t>
            </a:r>
            <a:endParaRPr lang="en-GB" sz="2400" dirty="0" smtClean="0">
              <a:solidFill>
                <a:srgbClr val="008000"/>
              </a:solidFill>
            </a:endParaRPr>
          </a:p>
          <a:p>
            <a:r>
              <a:rPr lang="en-GB" sz="2400" dirty="0" smtClean="0">
                <a:solidFill>
                  <a:srgbClr val="008000"/>
                </a:solidFill>
              </a:rPr>
              <a:t>GR predictions - </a:t>
            </a:r>
            <a:r>
              <a:rPr lang="en-GB" sz="2400" dirty="0">
                <a:solidFill>
                  <a:srgbClr val="008000"/>
                </a:solidFill>
              </a:rPr>
              <a:t>e</a:t>
            </a:r>
            <a:r>
              <a:rPr lang="en-GB" sz="2400" dirty="0" smtClean="0">
                <a:solidFill>
                  <a:srgbClr val="008000"/>
                </a:solidFill>
              </a:rPr>
              <a:t>vent horizon, last stable orbit (spin), </a:t>
            </a:r>
            <a:r>
              <a:rPr lang="en-GB" sz="2400" dirty="0" err="1" smtClean="0">
                <a:solidFill>
                  <a:srgbClr val="008000"/>
                </a:solidFill>
              </a:rPr>
              <a:t>Lense-Thirring</a:t>
            </a:r>
            <a:r>
              <a:rPr lang="en-GB" sz="2400" dirty="0" smtClean="0">
                <a:solidFill>
                  <a:srgbClr val="008000"/>
                </a:solidFill>
              </a:rPr>
              <a:t> precession (spin)</a:t>
            </a:r>
            <a:endParaRPr lang="en-GB" sz="2400" dirty="0">
              <a:solidFill>
                <a:srgbClr val="008000"/>
              </a:solidFill>
            </a:endParaRPr>
          </a:p>
        </p:txBody>
      </p:sp>
      <p:sp>
        <p:nvSpPr>
          <p:cNvPr id="75784" name="Rectangle 1032"/>
          <p:cNvSpPr>
            <a:spLocks noChangeArrowheads="1"/>
          </p:cNvSpPr>
          <p:nvPr/>
        </p:nvSpPr>
        <p:spPr bwMode="auto">
          <a:xfrm>
            <a:off x="4122738" y="2395538"/>
            <a:ext cx="4586287" cy="3700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Low frequency QPO</a:t>
            </a:r>
          </a:p>
        </p:txBody>
      </p:sp>
      <p:sp>
        <p:nvSpPr>
          <p:cNvPr id="369667" name="Rectangle 3"/>
          <p:cNvSpPr>
            <a:spLocks noGrp="1" noChangeArrowheads="1"/>
          </p:cNvSpPr>
          <p:nvPr>
            <p:ph type="body" sz="half" idx="1"/>
          </p:nvPr>
        </p:nvSpPr>
        <p:spPr>
          <a:xfrm>
            <a:off x="0" y="1184275"/>
            <a:ext cx="9144000" cy="5162550"/>
          </a:xfrm>
          <a:noFill/>
          <a:ln/>
        </p:spPr>
        <p:txBody>
          <a:bodyPr/>
          <a:lstStyle/>
          <a:p>
            <a:r>
              <a:rPr lang="en-GB" sz="2400" dirty="0" smtClean="0">
                <a:solidFill>
                  <a:srgbClr val="008000"/>
                </a:solidFill>
              </a:rPr>
              <a:t>Stella </a:t>
            </a:r>
            <a:r>
              <a:rPr lang="en-GB" sz="2400" dirty="0">
                <a:solidFill>
                  <a:srgbClr val="008000"/>
                </a:solidFill>
              </a:rPr>
              <a:t>&amp; </a:t>
            </a:r>
            <a:r>
              <a:rPr lang="en-GB" sz="2400" dirty="0" err="1">
                <a:solidFill>
                  <a:srgbClr val="008000"/>
                </a:solidFill>
              </a:rPr>
              <a:t>Vietri</a:t>
            </a:r>
            <a:r>
              <a:rPr lang="en-GB" sz="2400" dirty="0">
                <a:solidFill>
                  <a:srgbClr val="008000"/>
                </a:solidFill>
              </a:rPr>
              <a:t> 1998 – GR potential not spherically symmetric so vertically offset circular orbit has </a:t>
            </a:r>
            <a:r>
              <a:rPr lang="en-GB" sz="2400" dirty="0">
                <a:solidFill>
                  <a:srgbClr val="008000"/>
                </a:solidFill>
                <a:latin typeface="Symbol" pitchFamily="18" charset="2"/>
              </a:rPr>
              <a:t>n(q</a:t>
            </a:r>
            <a:r>
              <a:rPr lang="en-GB" sz="2400" dirty="0">
                <a:solidFill>
                  <a:srgbClr val="008000"/>
                </a:solidFill>
              </a:rPr>
              <a:t>) </a:t>
            </a:r>
            <a:r>
              <a:rPr lang="en-GB" sz="2400" dirty="0">
                <a:solidFill>
                  <a:srgbClr val="008000"/>
                </a:solidFill>
                <a:cs typeface="Times New Roman" pitchFamily="18" charset="0"/>
              </a:rPr>
              <a:t>≠</a:t>
            </a:r>
            <a:r>
              <a:rPr lang="en-GB" sz="2400" dirty="0">
                <a:solidFill>
                  <a:srgbClr val="008000"/>
                </a:solidFill>
              </a:rPr>
              <a:t> </a:t>
            </a:r>
            <a:r>
              <a:rPr lang="en-GB" sz="2400" dirty="0">
                <a:solidFill>
                  <a:srgbClr val="008000"/>
                </a:solidFill>
                <a:latin typeface="Symbol" pitchFamily="18" charset="2"/>
              </a:rPr>
              <a:t>n(j)</a:t>
            </a:r>
            <a:r>
              <a:rPr lang="en-GB" sz="2400" dirty="0">
                <a:solidFill>
                  <a:srgbClr val="008000"/>
                </a:solidFill>
              </a:rPr>
              <a:t>   </a:t>
            </a:r>
          </a:p>
          <a:p>
            <a:r>
              <a:rPr lang="en-GB" sz="2400" dirty="0" err="1">
                <a:solidFill>
                  <a:srgbClr val="008000"/>
                </a:solidFill>
              </a:rPr>
              <a:t>Lense-Thirring</a:t>
            </a:r>
            <a:r>
              <a:rPr lang="en-GB" sz="2400" dirty="0">
                <a:solidFill>
                  <a:srgbClr val="008000"/>
                </a:solidFill>
              </a:rPr>
              <a:t> precession </a:t>
            </a:r>
            <a:r>
              <a:rPr lang="en-GB" sz="2400" dirty="0" err="1">
                <a:solidFill>
                  <a:srgbClr val="008000"/>
                </a:solidFill>
                <a:latin typeface="Symbol" pitchFamily="18" charset="2"/>
              </a:rPr>
              <a:t>n</a:t>
            </a:r>
            <a:r>
              <a:rPr lang="en-GB" sz="2400" baseline="-25000" dirty="0" err="1">
                <a:solidFill>
                  <a:srgbClr val="008000"/>
                </a:solidFill>
              </a:rPr>
              <a:t>LT</a:t>
            </a:r>
            <a:r>
              <a:rPr lang="en-GB" sz="2400" baseline="-25000" dirty="0">
                <a:solidFill>
                  <a:srgbClr val="008000"/>
                </a:solidFill>
              </a:rPr>
              <a:t> </a:t>
            </a:r>
            <a:r>
              <a:rPr lang="en-GB" sz="2400" dirty="0">
                <a:solidFill>
                  <a:srgbClr val="008000"/>
                </a:solidFill>
              </a:rPr>
              <a:t>= </a:t>
            </a:r>
            <a:r>
              <a:rPr lang="en-GB" sz="2400" dirty="0">
                <a:solidFill>
                  <a:srgbClr val="008000"/>
                </a:solidFill>
                <a:latin typeface="Symbol" pitchFamily="18" charset="2"/>
              </a:rPr>
              <a:t>n(q</a:t>
            </a:r>
            <a:r>
              <a:rPr lang="en-GB" sz="2400" dirty="0">
                <a:solidFill>
                  <a:srgbClr val="008000"/>
                </a:solidFill>
              </a:rPr>
              <a:t>) - </a:t>
            </a:r>
            <a:r>
              <a:rPr lang="en-GB" sz="2400" dirty="0">
                <a:solidFill>
                  <a:srgbClr val="008000"/>
                </a:solidFill>
                <a:latin typeface="Symbol" pitchFamily="18" charset="2"/>
              </a:rPr>
              <a:t>n(j)</a:t>
            </a:r>
            <a:r>
              <a:rPr lang="en-GB" sz="2400" dirty="0">
                <a:solidFill>
                  <a:srgbClr val="008000"/>
                </a:solidFill>
              </a:rPr>
              <a:t> </a:t>
            </a:r>
          </a:p>
          <a:p>
            <a:endParaRPr lang="en-GB" sz="2400" baseline="30000" dirty="0">
              <a:solidFill>
                <a:srgbClr val="008000"/>
              </a:solidFill>
            </a:endParaRPr>
          </a:p>
        </p:txBody>
      </p:sp>
      <p:sp>
        <p:nvSpPr>
          <p:cNvPr id="3" name="TextBox 2"/>
          <p:cNvSpPr txBox="1"/>
          <p:nvPr/>
        </p:nvSpPr>
        <p:spPr>
          <a:xfrm>
            <a:off x="6710586" y="2235197"/>
            <a:ext cx="2438400" cy="338554"/>
          </a:xfrm>
          <a:prstGeom prst="rect">
            <a:avLst/>
          </a:prstGeom>
          <a:noFill/>
        </p:spPr>
        <p:txBody>
          <a:bodyPr wrap="square" rtlCol="0">
            <a:spAutoFit/>
          </a:bodyPr>
          <a:lstStyle/>
          <a:p>
            <a:r>
              <a:rPr lang="en-GB" sz="1600" dirty="0" smtClean="0">
                <a:solidFill>
                  <a:srgbClr val="008000"/>
                </a:solidFill>
              </a:rPr>
              <a:t>Lamb &amp; </a:t>
            </a:r>
            <a:r>
              <a:rPr lang="en-GB" sz="1600" dirty="0" err="1" smtClean="0">
                <a:solidFill>
                  <a:srgbClr val="008000"/>
                </a:solidFill>
              </a:rPr>
              <a:t>Markovic</a:t>
            </a:r>
            <a:endParaRPr lang="en-GB" sz="1600" dirty="0">
              <a:solidFill>
                <a:srgbClr val="008000"/>
              </a:solidFill>
            </a:endParaRPr>
          </a:p>
        </p:txBody>
      </p:sp>
      <p:pic>
        <p:nvPicPr>
          <p:cNvPr id="4" name="m=1.master_mpeg2video_002.asf">
            <a:hlinkClick r:id="" action="ppaction://media"/>
          </p:cNvPr>
          <p:cNvPicPr>
            <a:picLocks noChangeAspect="1"/>
          </p:cNvPicPr>
          <p:nvPr>
            <a:videoFile r:link="rId1"/>
            <p:extLst>
              <p:ext uri="{DAA4B4D4-6D71-4841-9C94-3DE7FCFB9230}">
                <p14:media xmlns:p14="http://schemas.microsoft.com/office/powerpoint/2010/main" r:embed="rId2">
                  <p14:trim st="2147.9714" end="1241.0504"/>
                </p14:media>
              </p:ext>
            </p:extLst>
          </p:nvPr>
        </p:nvPicPr>
        <p:blipFill rotWithShape="1">
          <a:blip r:embed="rId4"/>
          <a:srcRect l="1979" t="34791" r="-1979" b="9010"/>
          <a:stretch>
            <a:fillRect/>
          </a:stretch>
        </p:blipFill>
        <p:spPr>
          <a:xfrm>
            <a:off x="911573" y="2673720"/>
            <a:ext cx="7510533" cy="3165605"/>
          </a:xfrm>
          <a:prstGeom prst="rect">
            <a:avLst/>
          </a:prstGeom>
        </p:spPr>
      </p:pic>
    </p:spTree>
    <p:extLst>
      <p:ext uri="{BB962C8B-B14F-4D97-AF65-F5344CB8AC3E}">
        <p14:creationId xmlns:p14="http://schemas.microsoft.com/office/powerpoint/2010/main" val="279969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descr="point"/>
          <p:cNvPicPr>
            <a:picLocks noChangeAspect="1" noChangeArrowheads="1"/>
          </p:cNvPicPr>
          <p:nvPr/>
        </p:nvPicPr>
        <p:blipFill>
          <a:blip r:embed="rId2" cstate="print">
            <a:extLst>
              <a:ext uri="{28A0092B-C50C-407E-A947-70E740481C1C}">
                <a14:useLocalDpi xmlns:a14="http://schemas.microsoft.com/office/drawing/2010/main" val="0"/>
              </a:ext>
            </a:extLst>
          </a:blip>
          <a:srcRect l="4631" t="35791" r="9264" b="3580"/>
          <a:stretch>
            <a:fillRect/>
          </a:stretch>
        </p:blipFill>
        <p:spPr bwMode="auto">
          <a:xfrm>
            <a:off x="4090988" y="1633538"/>
            <a:ext cx="5021262" cy="4576762"/>
          </a:xfrm>
          <a:prstGeom prst="rect">
            <a:avLst/>
          </a:prstGeom>
          <a:noFill/>
          <a:extLst>
            <a:ext uri="{909E8E84-426E-40DD-AFC4-6F175D3DCCD1}">
              <a14:hiddenFill xmlns:a14="http://schemas.microsoft.com/office/drawing/2010/main">
                <a:solidFill>
                  <a:srgbClr val="FFFFFF"/>
                </a:solidFill>
              </a14:hiddenFill>
            </a:ext>
          </a:extLst>
        </p:spPr>
      </p:pic>
      <p:sp>
        <p:nvSpPr>
          <p:cNvPr id="371715" name="Rectangle 3"/>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Does it work ? </a:t>
            </a:r>
          </a:p>
        </p:txBody>
      </p:sp>
      <p:sp>
        <p:nvSpPr>
          <p:cNvPr id="371716" name="Rectangle 4"/>
          <p:cNvSpPr>
            <a:spLocks noGrp="1" noChangeArrowheads="1"/>
          </p:cNvSpPr>
          <p:nvPr>
            <p:ph type="body" sz="half" idx="1"/>
          </p:nvPr>
        </p:nvSpPr>
        <p:spPr>
          <a:xfrm>
            <a:off x="0" y="1184275"/>
            <a:ext cx="3744913" cy="5467350"/>
          </a:xfrm>
          <a:noFill/>
          <a:ln/>
        </p:spPr>
        <p:txBody>
          <a:bodyPr/>
          <a:lstStyle/>
          <a:p>
            <a:r>
              <a:rPr lang="en-GB" sz="2400" dirty="0" smtClean="0">
                <a:solidFill>
                  <a:srgbClr val="008000"/>
                </a:solidFill>
              </a:rPr>
              <a:t>Not really </a:t>
            </a:r>
            <a:endParaRPr lang="en-GB" sz="2400" dirty="0">
              <a:solidFill>
                <a:srgbClr val="008000"/>
              </a:solidFill>
            </a:endParaRPr>
          </a:p>
          <a:p>
            <a:r>
              <a:rPr lang="en-GB" sz="2400" dirty="0" smtClean="0">
                <a:solidFill>
                  <a:srgbClr val="008000"/>
                </a:solidFill>
              </a:rPr>
              <a:t>Any moderate spin gives QPO much faster than observed as r → </a:t>
            </a:r>
            <a:r>
              <a:rPr lang="en-GB" sz="2400" dirty="0" err="1" smtClean="0">
                <a:solidFill>
                  <a:srgbClr val="008000"/>
                </a:solidFill>
              </a:rPr>
              <a:t>lso</a:t>
            </a:r>
            <a:endParaRPr lang="en-GB" sz="2400" dirty="0" smtClean="0">
              <a:solidFill>
                <a:srgbClr val="008000"/>
              </a:solidFill>
            </a:endParaRPr>
          </a:p>
          <a:p>
            <a:r>
              <a:rPr lang="en-GB" sz="2400" dirty="0" smtClean="0">
                <a:solidFill>
                  <a:srgbClr val="008000"/>
                </a:solidFill>
              </a:rPr>
              <a:t>And edge of disc would have blackbody spectrum. QPO has spectrum of hot inner flow</a:t>
            </a:r>
          </a:p>
        </p:txBody>
      </p:sp>
      <p:sp>
        <p:nvSpPr>
          <p:cNvPr id="371717" name="Text Box 5"/>
          <p:cNvSpPr txBox="1">
            <a:spLocks noChangeArrowheads="1"/>
          </p:cNvSpPr>
          <p:nvPr/>
        </p:nvSpPr>
        <p:spPr bwMode="auto">
          <a:xfrm>
            <a:off x="4991100" y="644683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a:solidFill>
                  <a:srgbClr val="008000"/>
                </a:solidFill>
              </a:rPr>
              <a:t>Ingram, Done &amp; Fragile 2009 </a:t>
            </a:r>
            <a:endParaRPr lang="en-US" sz="1600" dirty="0">
              <a:solidFill>
                <a:srgbClr val="008000"/>
              </a:solidFill>
            </a:endParaRPr>
          </a:p>
        </p:txBody>
      </p:sp>
      <p:sp>
        <p:nvSpPr>
          <p:cNvPr id="371719" name="Rectangle 7"/>
          <p:cNvSpPr>
            <a:spLocks noChangeArrowheads="1"/>
          </p:cNvSpPr>
          <p:nvPr/>
        </p:nvSpPr>
        <p:spPr bwMode="auto">
          <a:xfrm>
            <a:off x="6294438" y="1951038"/>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8" name="Rectangle 12"/>
          <p:cNvSpPr>
            <a:spLocks noChangeArrowheads="1"/>
          </p:cNvSpPr>
          <p:nvPr/>
        </p:nvSpPr>
        <p:spPr bwMode="auto">
          <a:xfrm>
            <a:off x="4608513" y="3446463"/>
            <a:ext cx="4267200" cy="1408112"/>
          </a:xfrm>
          <a:prstGeom prst="rect">
            <a:avLst/>
          </a:prstGeom>
          <a:solidFill>
            <a:srgbClr val="00FFFF">
              <a:alpha val="50980"/>
            </a:srgbClr>
          </a:solidFill>
          <a:ln>
            <a:noFill/>
          </a:ln>
          <a:effectLst/>
          <a:extLst/>
        </p:spPr>
        <p:txBody>
          <a:bodyPr lIns="90000" tIns="46800" rIns="90000" bIns="46800" anchor="ctr">
            <a:spAutoFit/>
          </a:bodyPr>
          <a:lstStyle/>
          <a:p>
            <a:endParaRPr lang="en-GB"/>
          </a:p>
        </p:txBody>
      </p:sp>
    </p:spTree>
    <p:extLst>
      <p:ext uri="{BB962C8B-B14F-4D97-AF65-F5344CB8AC3E}">
        <p14:creationId xmlns:p14="http://schemas.microsoft.com/office/powerpoint/2010/main" val="95567510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i="0" dirty="0">
                <a:solidFill>
                  <a:srgbClr val="008000"/>
                </a:solidFill>
              </a:rPr>
              <a:t>How does it modulate?</a:t>
            </a:r>
          </a:p>
        </p:txBody>
      </p:sp>
      <p:sp>
        <p:nvSpPr>
          <p:cNvPr id="706563" name="Rectangle 3"/>
          <p:cNvSpPr>
            <a:spLocks noGrp="1" noChangeArrowheads="1"/>
          </p:cNvSpPr>
          <p:nvPr>
            <p:ph type="body" sz="half" idx="1"/>
          </p:nvPr>
        </p:nvSpPr>
        <p:spPr>
          <a:xfrm>
            <a:off x="0" y="1069975"/>
            <a:ext cx="9144000" cy="5162550"/>
          </a:xfrm>
          <a:noFill/>
          <a:ln/>
        </p:spPr>
        <p:txBody>
          <a:bodyPr/>
          <a:lstStyle/>
          <a:p>
            <a:r>
              <a:rPr lang="en-GB" sz="2400" dirty="0" smtClean="0">
                <a:solidFill>
                  <a:srgbClr val="008000"/>
                </a:solidFill>
              </a:rPr>
              <a:t>Spectrum of LF QPO is same as </a:t>
            </a:r>
            <a:r>
              <a:rPr lang="en-GB" sz="2400" dirty="0" err="1" smtClean="0">
                <a:solidFill>
                  <a:srgbClr val="008000"/>
                </a:solidFill>
              </a:rPr>
              <a:t>Comptonisation</a:t>
            </a:r>
            <a:r>
              <a:rPr lang="en-GB" sz="2400" dirty="0" smtClean="0">
                <a:solidFill>
                  <a:srgbClr val="008000"/>
                </a:solidFill>
              </a:rPr>
              <a:t> to </a:t>
            </a:r>
            <a:r>
              <a:rPr lang="en-GB" sz="2400" dirty="0" err="1" smtClean="0">
                <a:solidFill>
                  <a:srgbClr val="008000"/>
                </a:solidFill>
              </a:rPr>
              <a:t>zeroth</a:t>
            </a:r>
            <a:r>
              <a:rPr lang="en-GB" sz="2400" dirty="0" smtClean="0">
                <a:solidFill>
                  <a:srgbClr val="008000"/>
                </a:solidFill>
              </a:rPr>
              <a:t> order </a:t>
            </a:r>
          </a:p>
          <a:p>
            <a:r>
              <a:rPr lang="en-GB" sz="2400" dirty="0" smtClean="0">
                <a:solidFill>
                  <a:srgbClr val="008000"/>
                </a:solidFill>
              </a:rPr>
              <a:t>NOT the disc - most obvious close to transition</a:t>
            </a:r>
          </a:p>
          <a:p>
            <a:endParaRPr lang="en-GB" sz="2400" dirty="0" smtClean="0">
              <a:solidFill>
                <a:srgbClr val="008000"/>
              </a:solidFill>
            </a:endParaRPr>
          </a:p>
        </p:txBody>
      </p:sp>
      <p:grpSp>
        <p:nvGrpSpPr>
          <p:cNvPr id="706567" name="Group 54"/>
          <p:cNvGrpSpPr>
            <a:grpSpLocks/>
          </p:cNvGrpSpPr>
          <p:nvPr/>
        </p:nvGrpSpPr>
        <p:grpSpPr bwMode="auto">
          <a:xfrm>
            <a:off x="946150" y="19973925"/>
            <a:ext cx="6532563" cy="10206038"/>
            <a:chOff x="514320" y="2607164"/>
            <a:chExt cx="5000249" cy="7365536"/>
          </a:xfrm>
        </p:grpSpPr>
        <p:grpSp>
          <p:nvGrpSpPr>
            <p:cNvPr id="706568" name="Group 51"/>
            <p:cNvGrpSpPr>
              <a:grpSpLocks/>
            </p:cNvGrpSpPr>
            <p:nvPr/>
          </p:nvGrpSpPr>
          <p:grpSpPr bwMode="auto">
            <a:xfrm>
              <a:off x="585758" y="4614850"/>
              <a:ext cx="4928811" cy="3222132"/>
              <a:chOff x="657196" y="4614850"/>
              <a:chExt cx="4928811" cy="3222132"/>
            </a:xfrm>
          </p:grpSpPr>
          <p:pic>
            <p:nvPicPr>
              <p:cNvPr id="70656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4"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4" name="Group 41"/>
            <p:cNvGrpSpPr>
              <a:grpSpLocks/>
            </p:cNvGrpSpPr>
            <p:nvPr/>
          </p:nvGrpSpPr>
          <p:grpSpPr bwMode="auto">
            <a:xfrm>
              <a:off x="657196" y="2607164"/>
              <a:ext cx="4800189" cy="3150694"/>
              <a:chOff x="0" y="614322"/>
              <a:chExt cx="4800189" cy="3150694"/>
            </a:xfrm>
          </p:grpSpPr>
          <p:pic>
            <p:nvPicPr>
              <p:cNvPr id="70657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7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78" name="Group 47"/>
            <p:cNvGrpSpPr>
              <a:grpSpLocks/>
            </p:cNvGrpSpPr>
            <p:nvPr/>
          </p:nvGrpSpPr>
          <p:grpSpPr bwMode="auto">
            <a:xfrm>
              <a:off x="514320" y="6757990"/>
              <a:ext cx="5000249" cy="3214710"/>
              <a:chOff x="6300798" y="8615378"/>
              <a:chExt cx="5000249" cy="3214710"/>
            </a:xfrm>
          </p:grpSpPr>
          <p:pic>
            <p:nvPicPr>
              <p:cNvPr id="70657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82" name="Group 54"/>
          <p:cNvGrpSpPr>
            <a:grpSpLocks/>
          </p:cNvGrpSpPr>
          <p:nvPr/>
        </p:nvGrpSpPr>
        <p:grpSpPr bwMode="auto">
          <a:xfrm>
            <a:off x="1162050" y="20189825"/>
            <a:ext cx="6532563" cy="10206038"/>
            <a:chOff x="514320" y="2607164"/>
            <a:chExt cx="5000249" cy="7365536"/>
          </a:xfrm>
        </p:grpSpPr>
        <p:grpSp>
          <p:nvGrpSpPr>
            <p:cNvPr id="706583" name="Group 51"/>
            <p:cNvGrpSpPr>
              <a:grpSpLocks/>
            </p:cNvGrpSpPr>
            <p:nvPr/>
          </p:nvGrpSpPr>
          <p:grpSpPr bwMode="auto">
            <a:xfrm>
              <a:off x="585758" y="4614850"/>
              <a:ext cx="4928811" cy="3222132"/>
              <a:chOff x="657196" y="4614850"/>
              <a:chExt cx="4928811" cy="3222132"/>
            </a:xfrm>
          </p:grpSpPr>
          <p:pic>
            <p:nvPicPr>
              <p:cNvPr id="706584"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5"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89" name="Group 41"/>
            <p:cNvGrpSpPr>
              <a:grpSpLocks/>
            </p:cNvGrpSpPr>
            <p:nvPr/>
          </p:nvGrpSpPr>
          <p:grpSpPr bwMode="auto">
            <a:xfrm>
              <a:off x="657196" y="2607164"/>
              <a:ext cx="4800189" cy="3150694"/>
              <a:chOff x="0" y="614322"/>
              <a:chExt cx="4800189" cy="3150694"/>
            </a:xfrm>
          </p:grpSpPr>
          <p:pic>
            <p:nvPicPr>
              <p:cNvPr id="70659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593" name="Group 47"/>
            <p:cNvGrpSpPr>
              <a:grpSpLocks/>
            </p:cNvGrpSpPr>
            <p:nvPr/>
          </p:nvGrpSpPr>
          <p:grpSpPr bwMode="auto">
            <a:xfrm>
              <a:off x="514320" y="6757990"/>
              <a:ext cx="5000249" cy="3214710"/>
              <a:chOff x="6300798" y="8615378"/>
              <a:chExt cx="5000249" cy="3214710"/>
            </a:xfrm>
          </p:grpSpPr>
          <p:pic>
            <p:nvPicPr>
              <p:cNvPr id="70659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grpSp>
        <p:nvGrpSpPr>
          <p:cNvPr id="706597" name="Group 54"/>
          <p:cNvGrpSpPr>
            <a:grpSpLocks/>
          </p:cNvGrpSpPr>
          <p:nvPr/>
        </p:nvGrpSpPr>
        <p:grpSpPr bwMode="auto">
          <a:xfrm>
            <a:off x="1377950" y="20405725"/>
            <a:ext cx="6532563" cy="10206038"/>
            <a:chOff x="514320" y="2607164"/>
            <a:chExt cx="5000249" cy="7365536"/>
          </a:xfrm>
        </p:grpSpPr>
        <p:grpSp>
          <p:nvGrpSpPr>
            <p:cNvPr id="706598" name="Group 51"/>
            <p:cNvGrpSpPr>
              <a:grpSpLocks/>
            </p:cNvGrpSpPr>
            <p:nvPr/>
          </p:nvGrpSpPr>
          <p:grpSpPr bwMode="auto">
            <a:xfrm>
              <a:off x="585758" y="4614850"/>
              <a:ext cx="4928811" cy="3222132"/>
              <a:chOff x="657196" y="4614850"/>
              <a:chExt cx="4928811" cy="3222132"/>
            </a:xfrm>
          </p:grpSpPr>
          <p:pic>
            <p:nvPicPr>
              <p:cNvPr id="706599" name="Picture 3"/>
              <p:cNvPicPr>
                <a:picLocks noChangeAspect="1" noChangeArrowheads="1"/>
              </p:cNvPicPr>
              <p:nvPr/>
            </p:nvPicPr>
            <p:blipFill>
              <a:blip r:embed="rId2">
                <a:extLst>
                  <a:ext uri="{28A0092B-C50C-407E-A947-70E740481C1C}">
                    <a14:useLocalDpi xmlns:a14="http://schemas.microsoft.com/office/drawing/2010/main" val="0"/>
                  </a:ext>
                </a:extLst>
              </a:blip>
              <a:srcRect l="41391" t="13867" r="39070" b="51953"/>
              <a:stretch>
                <a:fillRect/>
              </a:stretch>
            </p:blipFill>
            <p:spPr bwMode="auto">
              <a:xfrm>
                <a:off x="1728766" y="4686288"/>
                <a:ext cx="2714644"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0" name="Picture 3"/>
              <p:cNvPicPr>
                <a:picLocks noChangeAspect="1" noChangeArrowheads="1"/>
              </p:cNvPicPr>
              <p:nvPr/>
            </p:nvPicPr>
            <p:blipFill>
              <a:blip r:embed="rId2">
                <a:extLst>
                  <a:ext uri="{28A0092B-C50C-407E-A947-70E740481C1C}">
                    <a14:useLocalDpi xmlns:a14="http://schemas.microsoft.com/office/drawing/2010/main" val="0"/>
                  </a:ext>
                </a:extLst>
              </a:blip>
              <a:srcRect l="12598" t="37196" r="77634" b="51953"/>
              <a:stretch>
                <a:fillRect/>
              </a:stretch>
            </p:blipFill>
            <p:spPr bwMode="auto">
              <a:xfrm>
                <a:off x="657196" y="6757990"/>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4014782" y="4614850"/>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tangle 66"/>
              <p:cNvSpPr/>
              <p:nvPr/>
            </p:nvSpPr>
            <p:spPr>
              <a:xfrm rot="19173942">
                <a:off x="1516545" y="5058906"/>
                <a:ext cx="1069312" cy="6450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sp>
            <p:nvSpPr>
              <p:cNvPr id="68" name="Rectangle 67"/>
              <p:cNvSpPr/>
              <p:nvPr/>
            </p:nvSpPr>
            <p:spPr>
              <a:xfrm rot="19173942">
                <a:off x="3525151" y="6957287"/>
                <a:ext cx="1072957"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4" name="Group 41"/>
            <p:cNvGrpSpPr>
              <a:grpSpLocks/>
            </p:cNvGrpSpPr>
            <p:nvPr/>
          </p:nvGrpSpPr>
          <p:grpSpPr bwMode="auto">
            <a:xfrm>
              <a:off x="657196" y="2607164"/>
              <a:ext cx="4800189" cy="3150694"/>
              <a:chOff x="0" y="614322"/>
              <a:chExt cx="4800189" cy="3150694"/>
            </a:xfrm>
          </p:grpSpPr>
          <p:pic>
            <p:nvPicPr>
              <p:cNvPr id="70660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13867" r="60049" b="51953"/>
              <a:stretch>
                <a:fillRect/>
              </a:stretch>
            </p:blipFill>
            <p:spPr bwMode="auto">
              <a:xfrm>
                <a:off x="0" y="614322"/>
                <a:ext cx="3800468"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6"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8926" t="13867" r="9766" b="72183"/>
              <a:stretch>
                <a:fillRect/>
              </a:stretch>
            </p:blipFill>
            <p:spPr bwMode="auto">
              <a:xfrm>
                <a:off x="3228964" y="614322"/>
                <a:ext cx="1571225" cy="128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Rectangle 62"/>
              <p:cNvSpPr/>
              <p:nvPr/>
            </p:nvSpPr>
            <p:spPr>
              <a:xfrm rot="19173942">
                <a:off x="2880361" y="2740692"/>
                <a:ext cx="1072958" cy="643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nvGrpSpPr>
            <p:cNvPr id="706608" name="Group 47"/>
            <p:cNvGrpSpPr>
              <a:grpSpLocks/>
            </p:cNvGrpSpPr>
            <p:nvPr/>
          </p:nvGrpSpPr>
          <p:grpSpPr bwMode="auto">
            <a:xfrm>
              <a:off x="514320" y="6757990"/>
              <a:ext cx="5000249" cy="3214710"/>
              <a:chOff x="6300798" y="8615378"/>
              <a:chExt cx="5000249" cy="3214710"/>
            </a:xfrm>
          </p:grpSpPr>
          <p:pic>
            <p:nvPicPr>
              <p:cNvPr id="70660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2473" t="13867" r="9766" b="51953"/>
              <a:stretch>
                <a:fillRect/>
              </a:stretch>
            </p:blipFill>
            <p:spPr bwMode="auto">
              <a:xfrm>
                <a:off x="7443806" y="8615378"/>
                <a:ext cx="3857241" cy="315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598" t="37196" r="77634" b="51953"/>
              <a:stretch>
                <a:fillRect/>
              </a:stretch>
            </p:blipFill>
            <p:spPr bwMode="auto">
              <a:xfrm>
                <a:off x="6300798" y="10829956"/>
                <a:ext cx="1357322" cy="10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Rectangle 59"/>
              <p:cNvSpPr/>
              <p:nvPr/>
            </p:nvSpPr>
            <p:spPr>
              <a:xfrm rot="19173942">
                <a:off x="7167184" y="8813529"/>
                <a:ext cx="1072957" cy="643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175125"/>
                <a:endParaRPr lang="en-US" sz="8200" i="0">
                  <a:solidFill>
                    <a:srgbClr val="FFFFFF"/>
                  </a:solidFill>
                  <a:latin typeface="Calibri" pitchFamily="34" charset="0"/>
                  <a:cs typeface="Arial" pitchFamily="34" charset="0"/>
                </a:endParaRPr>
              </a:p>
            </p:txBody>
          </p:sp>
        </p:grpSp>
      </p:gr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9139" t="14391" r="37556" b="63175"/>
          <a:stretch/>
        </p:blipFill>
        <p:spPr>
          <a:xfrm>
            <a:off x="606358" y="2184265"/>
            <a:ext cx="4226124" cy="4383314"/>
          </a:xfrm>
          <a:prstGeom prst="rect">
            <a:avLst/>
          </a:prstGeom>
        </p:spPr>
      </p:pic>
      <p:sp>
        <p:nvSpPr>
          <p:cNvPr id="51" name="Text Box 5"/>
          <p:cNvSpPr txBox="1">
            <a:spLocks noChangeArrowheads="1"/>
          </p:cNvSpPr>
          <p:nvPr/>
        </p:nvSpPr>
        <p:spPr bwMode="auto">
          <a:xfrm>
            <a:off x="4777739" y="6422399"/>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a:solidFill>
                  <a:srgbClr val="008000"/>
                </a:solidFill>
              </a:rPr>
              <a:t>Ingram, Done &amp; Fragile 2009 </a:t>
            </a:r>
            <a:endParaRPr lang="en-US" sz="1600" dirty="0">
              <a:solidFill>
                <a:srgbClr val="008000"/>
              </a:solidFill>
            </a:endParaRPr>
          </a:p>
        </p:txBody>
      </p:sp>
      <p:grpSp>
        <p:nvGrpSpPr>
          <p:cNvPr id="52" name="Group 13"/>
          <p:cNvGrpSpPr>
            <a:grpSpLocks/>
          </p:cNvGrpSpPr>
          <p:nvPr/>
        </p:nvGrpSpPr>
        <p:grpSpPr bwMode="auto">
          <a:xfrm>
            <a:off x="5621622" y="2185540"/>
            <a:ext cx="3130553" cy="3960810"/>
            <a:chOff x="3046" y="956"/>
            <a:chExt cx="2830" cy="3364"/>
          </a:xfrm>
        </p:grpSpPr>
        <p:pic>
          <p:nvPicPr>
            <p:cNvPr id="53" name="Picture 14" descr="trans_tdsvhs"/>
            <p:cNvPicPr>
              <a:picLocks noChangeAspect="1" noChangeArrowheads="1"/>
            </p:cNvPicPr>
            <p:nvPr/>
          </p:nvPicPr>
          <p:blipFill>
            <a:blip r:embed="rId4">
              <a:extLst>
                <a:ext uri="{28A0092B-C50C-407E-A947-70E740481C1C}">
                  <a14:useLocalDpi xmlns:a14="http://schemas.microsoft.com/office/drawing/2010/main" val="0"/>
                </a:ext>
              </a:extLst>
            </a:blip>
            <a:srcRect l="47798" t="24574" r="16840" b="64972"/>
            <a:stretch>
              <a:fillRect/>
            </a:stretch>
          </p:blipFill>
          <p:spPr bwMode="auto">
            <a:xfrm>
              <a:off x="3051" y="1220"/>
              <a:ext cx="2709" cy="1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5" descr="trans_lhs"/>
            <p:cNvPicPr>
              <a:picLocks noChangeAspect="1" noChangeArrowheads="1"/>
            </p:cNvPicPr>
            <p:nvPr/>
          </p:nvPicPr>
          <p:blipFill>
            <a:blip r:embed="rId5" cstate="print">
              <a:extLst>
                <a:ext uri="{28A0092B-C50C-407E-A947-70E740481C1C}">
                  <a14:useLocalDpi xmlns:a14="http://schemas.microsoft.com/office/drawing/2010/main" val="0"/>
                </a:ext>
              </a:extLst>
            </a:blip>
            <a:srcRect l="12865" t="11783" r="50026" b="66318"/>
            <a:stretch>
              <a:fillRect/>
            </a:stretch>
          </p:blipFill>
          <p:spPr bwMode="auto">
            <a:xfrm>
              <a:off x="3046" y="2053"/>
              <a:ext cx="2714" cy="226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 name="Line 16"/>
            <p:cNvSpPr>
              <a:spLocks noChangeShapeType="1"/>
            </p:cNvSpPr>
            <p:nvPr/>
          </p:nvSpPr>
          <p:spPr bwMode="auto">
            <a:xfrm flipV="1">
              <a:off x="3599" y="1955"/>
              <a:ext cx="668" cy="2131"/>
            </a:xfrm>
            <a:prstGeom prst="line">
              <a:avLst/>
            </a:prstGeom>
            <a:noFill/>
            <a:ln w="666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56" name="Rectangle 17"/>
            <p:cNvSpPr>
              <a:spLocks noChangeArrowheads="1"/>
            </p:cNvSpPr>
            <p:nvPr/>
          </p:nvSpPr>
          <p:spPr bwMode="auto">
            <a:xfrm>
              <a:off x="5110" y="956"/>
              <a:ext cx="766" cy="2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FFFF99"/>
                  </a:solidFill>
                </a:rPr>
                <a:t>DGK07</a:t>
              </a:r>
              <a:endParaRPr lang="en-US" sz="1600" b="1">
                <a:solidFill>
                  <a:srgbClr val="FFFF99"/>
                </a:solidFill>
              </a:endParaRPr>
            </a:p>
          </p:txBody>
        </p:sp>
        <p:sp>
          <p:nvSpPr>
            <p:cNvPr id="57" name="Oval 18"/>
            <p:cNvSpPr>
              <a:spLocks noChangeArrowheads="1"/>
            </p:cNvSpPr>
            <p:nvPr/>
          </p:nvSpPr>
          <p:spPr bwMode="auto">
            <a:xfrm>
              <a:off x="4503" y="2214"/>
              <a:ext cx="390" cy="168"/>
            </a:xfrm>
            <a:prstGeom prst="ellipse">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grpSp>
      <p:pic>
        <p:nvPicPr>
          <p:cNvPr id="58" name="Picture 57"/>
          <p:cNvPicPr>
            <a:picLocks noChangeAspect="1"/>
          </p:cNvPicPr>
          <p:nvPr/>
        </p:nvPicPr>
        <p:blipFill rotWithShape="1">
          <a:blip r:embed="rId6" cstate="print">
            <a:extLst>
              <a:ext uri="{28A0092B-C50C-407E-A947-70E740481C1C}">
                <a14:useLocalDpi xmlns:a14="http://schemas.microsoft.com/office/drawing/2010/main" val="0"/>
              </a:ext>
            </a:extLst>
          </a:blip>
          <a:srcRect l="61737" t="14652" r="16363" b="64395"/>
          <a:stretch/>
        </p:blipFill>
        <p:spPr>
          <a:xfrm>
            <a:off x="667460" y="2408718"/>
            <a:ext cx="2137200" cy="4093850"/>
          </a:xfrm>
          <a:prstGeom prst="rect">
            <a:avLst/>
          </a:prstGeom>
        </p:spPr>
      </p:pic>
      <p:sp>
        <p:nvSpPr>
          <p:cNvPr id="59" name="Text Box 5"/>
          <p:cNvSpPr txBox="1">
            <a:spLocks noChangeArrowheads="1"/>
          </p:cNvSpPr>
          <p:nvPr/>
        </p:nvSpPr>
        <p:spPr bwMode="auto">
          <a:xfrm>
            <a:off x="811344" y="215325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err="1" smtClean="0"/>
              <a:t>Zycki</a:t>
            </a:r>
            <a:r>
              <a:rPr lang="en-GB" sz="1600" dirty="0" smtClean="0"/>
              <a:t> &amp; </a:t>
            </a:r>
            <a:r>
              <a:rPr lang="en-GB" sz="1600" dirty="0" err="1" smtClean="0"/>
              <a:t>Sobolewska</a:t>
            </a:r>
            <a:r>
              <a:rPr lang="en-GB" sz="1600" dirty="0" smtClean="0"/>
              <a:t> 2005; 2006 </a:t>
            </a:r>
            <a:endParaRPr lang="en-US" sz="1600" dirty="0"/>
          </a:p>
        </p:txBody>
      </p:sp>
      <p:sp>
        <p:nvSpPr>
          <p:cNvPr id="2" name="Oval 1"/>
          <p:cNvSpPr/>
          <p:nvPr/>
        </p:nvSpPr>
        <p:spPr bwMode="auto">
          <a:xfrm>
            <a:off x="3175094" y="3938900"/>
            <a:ext cx="173749" cy="318272"/>
          </a:xfrm>
          <a:prstGeom prst="ellips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2370" y="4345719"/>
            <a:ext cx="17145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34868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6299200"/>
            <a:ext cx="4021138"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GB" i="1"/>
              <a:t>Ingram, Done &amp; Fragile 2009 </a:t>
            </a:r>
            <a:endParaRPr lang="en-US" i="1"/>
          </a:p>
        </p:txBody>
      </p:sp>
      <p:pic>
        <p:nvPicPr>
          <p:cNvPr id="41987" name="Picture 3" descr="war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7838" y="-485775"/>
            <a:ext cx="10115551" cy="781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p:cNvSpPr txBox="1">
            <a:spLocks noChangeArrowheads="1"/>
          </p:cNvSpPr>
          <p:nvPr/>
        </p:nvSpPr>
        <p:spPr bwMode="auto">
          <a:xfrm>
            <a:off x="825500" y="2525713"/>
            <a:ext cx="2046288"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 typeface="Symbol" pitchFamily="18" charset="2"/>
              <a:buChar char="a"/>
            </a:pPr>
            <a:r>
              <a:rPr lang="en-GB"/>
              <a:t>&lt; H/R</a:t>
            </a:r>
          </a:p>
          <a:p>
            <a:pPr algn="l" eaLnBrk="1" hangingPunct="1">
              <a:spcBef>
                <a:spcPct val="50000"/>
              </a:spcBef>
              <a:buFont typeface="Symbol" pitchFamily="18" charset="2"/>
              <a:buNone/>
            </a:pPr>
            <a:r>
              <a:rPr lang="en-GB"/>
              <a:t>precession</a:t>
            </a:r>
            <a:endParaRPr lang="en-US"/>
          </a:p>
        </p:txBody>
      </p:sp>
      <p:sp>
        <p:nvSpPr>
          <p:cNvPr id="41989" name="Text Box 5"/>
          <p:cNvSpPr txBox="1">
            <a:spLocks noChangeArrowheads="1"/>
          </p:cNvSpPr>
          <p:nvPr/>
        </p:nvSpPr>
        <p:spPr bwMode="auto">
          <a:xfrm>
            <a:off x="7242175" y="5635625"/>
            <a:ext cx="2046288"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buFont typeface="Symbol" pitchFamily="18" charset="2"/>
              <a:buChar char="a"/>
            </a:pPr>
            <a:r>
              <a:rPr lang="en-GB"/>
              <a:t>&gt; H/R</a:t>
            </a:r>
          </a:p>
          <a:p>
            <a:pPr algn="l" eaLnBrk="1" hangingPunct="1">
              <a:spcBef>
                <a:spcPct val="50000"/>
              </a:spcBef>
              <a:buFont typeface="Symbol" pitchFamily="18" charset="2"/>
              <a:buNone/>
            </a:pPr>
            <a:r>
              <a:rPr lang="en-GB"/>
              <a:t>Warped disc</a:t>
            </a: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orus3d.m.915m_rho_xvi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2" name="TextBox 1"/>
          <p:cNvSpPr txBox="1"/>
          <p:nvPr/>
        </p:nvSpPr>
        <p:spPr>
          <a:xfrm>
            <a:off x="5878286" y="566057"/>
            <a:ext cx="2641600" cy="478972"/>
          </a:xfrm>
          <a:prstGeom prst="rect">
            <a:avLst/>
          </a:prstGeom>
          <a:noFill/>
        </p:spPr>
        <p:txBody>
          <a:bodyPr wrap="square" rtlCol="0">
            <a:spAutoFit/>
          </a:bodyPr>
          <a:lstStyle/>
          <a:p>
            <a:r>
              <a:rPr lang="en-GB" dirty="0" smtClean="0">
                <a:solidFill>
                  <a:schemeClr val="bg1"/>
                </a:solidFill>
              </a:rPr>
              <a:t>Chris Fragile 2007</a:t>
            </a:r>
            <a:endParaRPr lang="en-GB" dirty="0">
              <a:solidFill>
                <a:schemeClr val="bg1"/>
              </a:solidFill>
            </a:endParaRPr>
          </a:p>
        </p:txBody>
      </p:sp>
    </p:spTree>
    <p:extLst>
      <p:ext uri="{BB962C8B-B14F-4D97-AF65-F5344CB8AC3E}">
        <p14:creationId xmlns:p14="http://schemas.microsoft.com/office/powerpoint/2010/main" val="35495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2" descr="nuprecro"/>
          <p:cNvPicPr>
            <a:picLocks noChangeAspect="1" noChangeArrowheads="1"/>
          </p:cNvPicPr>
          <p:nvPr/>
        </p:nvPicPr>
        <p:blipFill>
          <a:blip r:embed="rId2" cstate="print">
            <a:extLst>
              <a:ext uri="{28A0092B-C50C-407E-A947-70E740481C1C}">
                <a14:useLocalDpi xmlns:a14="http://schemas.microsoft.com/office/drawing/2010/main" val="0"/>
              </a:ext>
            </a:extLst>
          </a:blip>
          <a:srcRect l="4631" t="35791" r="9264" b="3580"/>
          <a:stretch>
            <a:fillRect/>
          </a:stretch>
        </p:blipFill>
        <p:spPr bwMode="auto">
          <a:xfrm>
            <a:off x="3965575" y="1490663"/>
            <a:ext cx="5021263" cy="4575175"/>
          </a:xfrm>
          <a:prstGeom prst="rect">
            <a:avLst/>
          </a:prstGeom>
          <a:noFill/>
          <a:extLst>
            <a:ext uri="{909E8E84-426E-40DD-AFC4-6F175D3DCCD1}">
              <a14:hiddenFill xmlns:a14="http://schemas.microsoft.com/office/drawing/2010/main">
                <a:solidFill>
                  <a:srgbClr val="FFFFFF"/>
                </a:solidFill>
              </a14:hiddenFill>
            </a:ext>
          </a:extLst>
        </p:spPr>
      </p:pic>
      <p:sp>
        <p:nvSpPr>
          <p:cNvPr id="705540" name="Rectangle 4"/>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i="0">
                <a:solidFill>
                  <a:srgbClr val="008000"/>
                </a:solidFill>
              </a:rPr>
              <a:t>LT precession of hot flow?</a:t>
            </a:r>
          </a:p>
        </p:txBody>
      </p:sp>
      <p:sp>
        <p:nvSpPr>
          <p:cNvPr id="705541" name="Rectangle 5"/>
          <p:cNvSpPr>
            <a:spLocks noGrp="1" noChangeArrowheads="1"/>
          </p:cNvSpPr>
          <p:nvPr>
            <p:ph type="body" sz="half" idx="1"/>
          </p:nvPr>
        </p:nvSpPr>
        <p:spPr>
          <a:xfrm>
            <a:off x="0" y="1465262"/>
            <a:ext cx="3744913" cy="4986337"/>
          </a:xfrm>
          <a:noFill/>
          <a:ln/>
        </p:spPr>
        <p:txBody>
          <a:bodyPr/>
          <a:lstStyle/>
          <a:p>
            <a:r>
              <a:rPr lang="en-GB" sz="2400" dirty="0" smtClean="0">
                <a:solidFill>
                  <a:srgbClr val="008000"/>
                </a:solidFill>
              </a:rPr>
              <a:t>QPO frequency given by weighted average of  LT precession frequency over all radii in hot flow</a:t>
            </a:r>
          </a:p>
          <a:p>
            <a:r>
              <a:rPr lang="en-GB" sz="2400" dirty="0" smtClean="0">
                <a:solidFill>
                  <a:srgbClr val="008000"/>
                </a:solidFill>
              </a:rPr>
              <a:t>Gets the frequencies correct!!</a:t>
            </a:r>
          </a:p>
          <a:p>
            <a:r>
              <a:rPr lang="en-GB" sz="2400" dirty="0">
                <a:solidFill>
                  <a:srgbClr val="008000"/>
                </a:solidFill>
              </a:rPr>
              <a:t>Modulates Compton region so gets </a:t>
            </a:r>
            <a:r>
              <a:rPr lang="en-GB" sz="2400" dirty="0" smtClean="0">
                <a:solidFill>
                  <a:srgbClr val="008000"/>
                </a:solidFill>
              </a:rPr>
              <a:t>spectrum</a:t>
            </a:r>
          </a:p>
        </p:txBody>
      </p:sp>
      <p:sp>
        <p:nvSpPr>
          <p:cNvPr id="705542" name="Text Box 6"/>
          <p:cNvSpPr txBox="1">
            <a:spLocks noChangeArrowheads="1"/>
          </p:cNvSpPr>
          <p:nvPr/>
        </p:nvSpPr>
        <p:spPr bwMode="auto">
          <a:xfrm>
            <a:off x="4991100" y="6110288"/>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i="0" dirty="0">
                <a:solidFill>
                  <a:srgbClr val="008000"/>
                </a:solidFill>
              </a:rPr>
              <a:t>Ingram, Done &amp; Fragile 2009 </a:t>
            </a:r>
            <a:endParaRPr lang="en-US" sz="1600" i="0" dirty="0">
              <a:solidFill>
                <a:srgbClr val="008000"/>
              </a:solidFill>
            </a:endParaRPr>
          </a:p>
        </p:txBody>
      </p:sp>
      <p:sp>
        <p:nvSpPr>
          <p:cNvPr id="705551" name="Rectangle 15"/>
          <p:cNvSpPr>
            <a:spLocks noChangeArrowheads="1"/>
          </p:cNvSpPr>
          <p:nvPr/>
        </p:nvSpPr>
        <p:spPr bwMode="auto">
          <a:xfrm>
            <a:off x="4456113" y="3294063"/>
            <a:ext cx="4267200" cy="1408112"/>
          </a:xfrm>
          <a:prstGeom prst="rect">
            <a:avLst/>
          </a:prstGeom>
          <a:solidFill>
            <a:srgbClr val="00FFFF">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05552" name="Rectangle 16"/>
          <p:cNvSpPr>
            <a:spLocks noChangeArrowheads="1"/>
          </p:cNvSpPr>
          <p:nvPr/>
        </p:nvSpPr>
        <p:spPr bwMode="auto">
          <a:xfrm>
            <a:off x="6199188" y="1827213"/>
            <a:ext cx="2552700" cy="3629025"/>
          </a:xfrm>
          <a:prstGeom prst="rect">
            <a:avLst/>
          </a:prstGeom>
          <a:solidFill>
            <a:srgbClr val="FF0000">
              <a:alpha val="1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sp>
        <p:nvSpPr>
          <p:cNvPr id="705553" name="Rectangle 17"/>
          <p:cNvSpPr>
            <a:spLocks noChangeArrowheads="1"/>
          </p:cNvSpPr>
          <p:nvPr/>
        </p:nvSpPr>
        <p:spPr bwMode="auto">
          <a:xfrm>
            <a:off x="3998913" y="1008063"/>
            <a:ext cx="488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l">
              <a:spcBef>
                <a:spcPct val="20000"/>
              </a:spcBef>
              <a:buFontTx/>
              <a:buChar char="•"/>
            </a:pPr>
            <a:r>
              <a:rPr lang="en-GB" i="0">
                <a:solidFill>
                  <a:srgbClr val="008000"/>
                </a:solidFill>
              </a:rPr>
              <a:t>Truncates at ~ bending wave radius</a:t>
            </a:r>
            <a:endParaRPr lang="en-US" i="0">
              <a:solidFill>
                <a:srgbClr val="008000"/>
              </a:solidFill>
            </a:endParaRPr>
          </a:p>
        </p:txBody>
      </p:sp>
      <p:sp>
        <p:nvSpPr>
          <p:cNvPr id="10" name="Rectangle 12"/>
          <p:cNvSpPr>
            <a:spLocks noChangeArrowheads="1"/>
          </p:cNvSpPr>
          <p:nvPr/>
        </p:nvSpPr>
        <p:spPr bwMode="auto">
          <a:xfrm>
            <a:off x="4494213" y="3294063"/>
            <a:ext cx="4267200" cy="1408112"/>
          </a:xfrm>
          <a:prstGeom prst="rect">
            <a:avLst/>
          </a:prstGeom>
          <a:solidFill>
            <a:srgbClr val="00FFFF">
              <a:alpha val="50980"/>
            </a:srgbClr>
          </a:solidFill>
          <a:ln>
            <a:noFill/>
          </a:ln>
          <a:effectLst/>
          <a:extLst/>
        </p:spPr>
        <p:txBody>
          <a:bodyPr lIns="90000" tIns="46800" rIns="90000" bIns="46800" anchor="ctr">
            <a:spAutoFit/>
          </a:bodyPr>
          <a:lstStyle/>
          <a:p>
            <a:endParaRPr lang="en-GB"/>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154236"/>
            <a:ext cx="4017282" cy="356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Black hole binaries –</a:t>
            </a:r>
          </a:p>
          <a:p>
            <a:pPr marL="342900" indent="-342900" algn="l">
              <a:lnSpc>
                <a:spcPct val="90000"/>
              </a:lnSpc>
              <a:spcBef>
                <a:spcPct val="20000"/>
              </a:spcBef>
              <a:buFontTx/>
              <a:buChar char="•"/>
            </a:pPr>
            <a:r>
              <a:rPr lang="en-GB" dirty="0" smtClean="0">
                <a:solidFill>
                  <a:srgbClr val="008000"/>
                </a:solidFill>
              </a:rPr>
              <a:t>Observational template of how accretion flows (spectra and variability) and their associated jet behave</a:t>
            </a:r>
          </a:p>
          <a:p>
            <a:pPr marL="342900" indent="-342900" algn="l">
              <a:lnSpc>
                <a:spcPct val="90000"/>
              </a:lnSpc>
              <a:spcBef>
                <a:spcPct val="20000"/>
              </a:spcBef>
              <a:buFontTx/>
              <a:buChar char="•"/>
            </a:pPr>
            <a:r>
              <a:rPr lang="en-GB" dirty="0" smtClean="0">
                <a:solidFill>
                  <a:srgbClr val="008000"/>
                </a:solidFill>
              </a:rPr>
              <a:t>Build a working physical model of accretion flows</a:t>
            </a:r>
          </a:p>
          <a:p>
            <a:pPr marL="342900" indent="-342900" algn="l">
              <a:lnSpc>
                <a:spcPct val="90000"/>
              </a:lnSpc>
              <a:spcBef>
                <a:spcPct val="20000"/>
              </a:spcBef>
              <a:buFontTx/>
              <a:buChar char="•"/>
            </a:pPr>
            <a:r>
              <a:rPr lang="en-GB" dirty="0" smtClean="0">
                <a:solidFill>
                  <a:srgbClr val="008000"/>
                </a:solidFill>
              </a:rPr>
              <a:t>GR tests – last stable orbit, </a:t>
            </a:r>
            <a:r>
              <a:rPr lang="en-GB" dirty="0" err="1" smtClean="0">
                <a:solidFill>
                  <a:srgbClr val="008000"/>
                </a:solidFill>
              </a:rPr>
              <a:t>Lense-Thirring</a:t>
            </a:r>
            <a:r>
              <a:rPr lang="en-GB" dirty="0" smtClean="0">
                <a:solidFill>
                  <a:srgbClr val="008000"/>
                </a:solidFill>
              </a:rPr>
              <a:t> precession (also compare to disc accreting NS to get evidence for event horizon!)</a:t>
            </a:r>
          </a:p>
          <a:p>
            <a:pPr marL="342900" indent="-342900" algn="l">
              <a:lnSpc>
                <a:spcPct val="90000"/>
              </a:lnSpc>
              <a:spcBef>
                <a:spcPct val="20000"/>
              </a:spcBef>
              <a:buFontTx/>
              <a:buChar char="•"/>
            </a:pPr>
            <a:endParaRPr lang="en-GB" dirty="0">
              <a:solidFill>
                <a:srgbClr val="FFFF99"/>
              </a:solidFill>
            </a:endParaRPr>
          </a:p>
          <a:p>
            <a:pPr marL="342900" indent="-342900" algn="l">
              <a:lnSpc>
                <a:spcPct val="90000"/>
              </a:lnSpc>
              <a:spcBef>
                <a:spcPct val="20000"/>
              </a:spcBef>
            </a:pPr>
            <a:endParaRPr lang="en-GB" dirty="0">
              <a:solidFill>
                <a:srgbClr val="FFCCFF"/>
              </a:solidFill>
            </a:endParaRPr>
          </a:p>
          <a:p>
            <a:pPr marL="342900" indent="-342900" algn="l">
              <a:lnSpc>
                <a:spcPct val="90000"/>
              </a:lnSpc>
              <a:spcBef>
                <a:spcPct val="20000"/>
              </a:spcBef>
              <a:buFontTx/>
              <a:buChar char="•"/>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preferRelativeResize="0">
            <a:picLocks noChangeArrowheads="1"/>
          </p:cNvPicPr>
          <p:nvPr/>
        </p:nvPicPr>
        <p:blipFill>
          <a:blip r:embed="rId4">
            <a:extLst>
              <a:ext uri="{28A0092B-C50C-407E-A947-70E740481C1C}">
                <a14:useLocalDpi xmlns:a14="http://schemas.microsoft.com/office/drawing/2010/main" val="0"/>
              </a:ext>
            </a:extLst>
          </a:blip>
          <a:srcRect t="-3889" r="2652"/>
          <a:stretch>
            <a:fillRect/>
          </a:stretch>
        </p:blipFill>
        <p:spPr bwMode="auto">
          <a:xfrm>
            <a:off x="7010400" y="4162425"/>
            <a:ext cx="1981200" cy="2035175"/>
          </a:xfrm>
          <a:prstGeom prst="rect">
            <a:avLst/>
          </a:prstGeom>
          <a:noFill/>
          <a:ln>
            <a:noFill/>
          </a:ln>
          <a:extLst>
            <a:ext uri="{909E8E84-426E-40DD-AFC4-6F175D3DCCD1}">
              <a14:hiddenFill xmlns:a14="http://schemas.microsoft.com/office/drawing/2010/main">
                <a:blipFill dpi="0" rotWithShape="0">
                  <a:blip/>
                  <a:srcRect t="-3889" r="26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9532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1560513"/>
            <a:ext cx="4017282"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smtClean="0">
                <a:solidFill>
                  <a:srgbClr val="008000"/>
                </a:solidFill>
              </a:rPr>
              <a:t>Scale </a:t>
            </a:r>
            <a:r>
              <a:rPr lang="en-GB" dirty="0">
                <a:solidFill>
                  <a:srgbClr val="008000"/>
                </a:solidFill>
              </a:rPr>
              <a:t>up to </a:t>
            </a:r>
            <a:r>
              <a:rPr lang="en-GB" dirty="0" smtClean="0">
                <a:solidFill>
                  <a:srgbClr val="008000"/>
                </a:solidFill>
              </a:rPr>
              <a:t>AGN </a:t>
            </a: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Bigger mass! L =AT</a:t>
            </a:r>
            <a:r>
              <a:rPr lang="en-GB" baseline="30000" dirty="0" smtClean="0">
                <a:solidFill>
                  <a:srgbClr val="008000"/>
                </a:solidFill>
              </a:rPr>
              <a:t>4</a:t>
            </a:r>
            <a:r>
              <a:rPr lang="en-GB" dirty="0" smtClean="0">
                <a:solidFill>
                  <a:srgbClr val="008000"/>
                </a:solidFill>
              </a:rPr>
              <a:t> -L goes with M but A goes with R</a:t>
            </a:r>
            <a:r>
              <a:rPr lang="en-GB" baseline="30000" dirty="0" smtClean="0">
                <a:solidFill>
                  <a:srgbClr val="008000"/>
                </a:solidFill>
              </a:rPr>
              <a:t>2</a:t>
            </a:r>
            <a:r>
              <a:rPr lang="en-GB" dirty="0" smtClean="0">
                <a:solidFill>
                  <a:srgbClr val="008000"/>
                </a:solidFill>
              </a:rPr>
              <a:t> so M</a:t>
            </a:r>
            <a:r>
              <a:rPr lang="en-GB" baseline="30000" dirty="0" smtClean="0">
                <a:solidFill>
                  <a:srgbClr val="008000"/>
                </a:solidFill>
              </a:rPr>
              <a:t>2</a:t>
            </a:r>
            <a:r>
              <a:rPr lang="en-GB" dirty="0" smtClean="0">
                <a:solidFill>
                  <a:srgbClr val="008000"/>
                </a:solidFill>
              </a:rPr>
              <a:t> so area wins and disc temp lower! </a:t>
            </a:r>
            <a:endParaRPr lang="en-GB" baseline="30000" dirty="0" smtClean="0">
              <a:solidFill>
                <a:srgbClr val="008000"/>
              </a:solidFill>
            </a:endParaRPr>
          </a:p>
          <a:p>
            <a:pPr marL="342900" indent="-342900" algn="l">
              <a:lnSpc>
                <a:spcPct val="90000"/>
              </a:lnSpc>
              <a:spcBef>
                <a:spcPct val="20000"/>
              </a:spcBef>
              <a:buFontTx/>
              <a:buChar char="•"/>
            </a:pPr>
            <a:r>
              <a:rPr lang="en-GB" dirty="0" smtClean="0">
                <a:solidFill>
                  <a:srgbClr val="008000"/>
                </a:solidFill>
              </a:rPr>
              <a:t>Larger RANGE in mass – all BHB within factor 2 of 10M whereas AGN from 10</a:t>
            </a:r>
            <a:r>
              <a:rPr lang="en-GB" baseline="30000" dirty="0" smtClean="0">
                <a:solidFill>
                  <a:srgbClr val="008000"/>
                </a:solidFill>
              </a:rPr>
              <a:t>5</a:t>
            </a:r>
            <a:r>
              <a:rPr lang="en-GB" dirty="0" smtClean="0">
                <a:solidFill>
                  <a:srgbClr val="008000"/>
                </a:solidFill>
              </a:rPr>
              <a:t>-10</a:t>
            </a:r>
            <a:r>
              <a:rPr lang="en-GB" baseline="30000" dirty="0" smtClean="0">
                <a:solidFill>
                  <a:srgbClr val="008000"/>
                </a:solidFill>
              </a:rPr>
              <a:t>10</a:t>
            </a:r>
            <a:r>
              <a:rPr lang="en-GB" dirty="0" smtClean="0">
                <a:solidFill>
                  <a:srgbClr val="008000"/>
                </a:solidFill>
              </a:rPr>
              <a:t>M  disc in UV</a:t>
            </a:r>
          </a:p>
          <a:p>
            <a:pPr algn="l">
              <a:lnSpc>
                <a:spcPct val="90000"/>
              </a:lnSpc>
              <a:spcBef>
                <a:spcPct val="20000"/>
              </a:spcBef>
            </a:pPr>
            <a:endParaRPr lang="en-GB" dirty="0">
              <a:solidFill>
                <a:srgbClr val="FFFF99"/>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308475" y="52657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807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34938" y="-61913"/>
            <a:ext cx="8323262" cy="1143001"/>
          </a:xfrm>
        </p:spPr>
        <p:txBody>
          <a:bodyPr/>
          <a:lstStyle/>
          <a:p>
            <a:r>
              <a:rPr lang="en-GB" b="1">
                <a:solidFill>
                  <a:srgbClr val="008000"/>
                </a:solidFill>
              </a:rPr>
              <a:t> UV disc seen in Quasars! </a:t>
            </a:r>
          </a:p>
        </p:txBody>
      </p:sp>
      <p:sp>
        <p:nvSpPr>
          <p:cNvPr id="256010" name="Rectangle 10"/>
          <p:cNvSpPr>
            <a:spLocks noChangeArrowheads="1"/>
          </p:cNvSpPr>
          <p:nvPr/>
        </p:nvSpPr>
        <p:spPr bwMode="auto">
          <a:xfrm>
            <a:off x="147638" y="1227138"/>
            <a:ext cx="3797300" cy="478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Bright, blue/UV  continuum from </a:t>
            </a:r>
            <a:r>
              <a:rPr lang="en-GB" dirty="0" smtClean="0">
                <a:solidFill>
                  <a:srgbClr val="008000"/>
                </a:solidFill>
              </a:rPr>
              <a:t>disc</a:t>
            </a:r>
            <a:r>
              <a:rPr lang="en-GB" dirty="0">
                <a:solidFill>
                  <a:srgbClr val="008000"/>
                </a:solidFill>
              </a:rPr>
              <a:t>. </a:t>
            </a:r>
          </a:p>
          <a:p>
            <a:pPr marL="342900" indent="-342900" algn="l">
              <a:lnSpc>
                <a:spcPct val="90000"/>
              </a:lnSpc>
              <a:spcBef>
                <a:spcPct val="20000"/>
              </a:spcBef>
              <a:buFontTx/>
              <a:buChar char="•"/>
            </a:pPr>
            <a:r>
              <a:rPr lang="en-GB" dirty="0">
                <a:solidFill>
                  <a:srgbClr val="008000"/>
                </a:solidFill>
              </a:rPr>
              <a:t>Gas close to nucleus  irradiated and photo-ionised – lines!</a:t>
            </a:r>
          </a:p>
          <a:p>
            <a:pPr marL="342900" indent="-342900" algn="l">
              <a:lnSpc>
                <a:spcPct val="90000"/>
              </a:lnSpc>
              <a:spcBef>
                <a:spcPct val="20000"/>
              </a:spcBef>
              <a:buFontTx/>
              <a:buChar char="•"/>
            </a:pPr>
            <a:r>
              <a:rPr lang="en-GB" dirty="0">
                <a:solidFill>
                  <a:srgbClr val="008000"/>
                </a:solidFill>
              </a:rPr>
              <a:t>Broad permitted lines ~ 5000 km/s (BLR</a:t>
            </a:r>
            <a:r>
              <a:rPr lang="en-GB" dirty="0" smtClean="0">
                <a:solidFill>
                  <a:srgbClr val="008000"/>
                </a:solidFill>
              </a:rPr>
              <a:t>) </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Narrow forbidden lines ~ 200 km/s (NLR)</a:t>
            </a:r>
          </a:p>
          <a:p>
            <a:pPr marL="342900" indent="-342900" algn="l">
              <a:lnSpc>
                <a:spcPct val="90000"/>
              </a:lnSpc>
              <a:spcBef>
                <a:spcPct val="20000"/>
              </a:spcBef>
              <a:buFontTx/>
              <a:buChar char="•"/>
            </a:pPr>
            <a:r>
              <a:rPr lang="en-GB" dirty="0">
                <a:solidFill>
                  <a:srgbClr val="008000"/>
                </a:solidFill>
              </a:rPr>
              <a:t>Forbidden lines suppressed if collisions so NLR is less dense than BLR</a:t>
            </a:r>
          </a:p>
          <a:p>
            <a:pPr marL="342900" indent="-342900" algn="l">
              <a:lnSpc>
                <a:spcPct val="90000"/>
              </a:lnSpc>
              <a:spcBef>
                <a:spcPct val="20000"/>
              </a:spcBef>
              <a:buFontTx/>
              <a:buChar char="•"/>
            </a:pPr>
            <a:endParaRPr lang="en-GB" dirty="0">
              <a:solidFill>
                <a:srgbClr val="008000"/>
              </a:solidFill>
            </a:endParaRPr>
          </a:p>
        </p:txBody>
      </p:sp>
      <p:pic>
        <p:nvPicPr>
          <p:cNvPr id="256015" name="Picture 15" descr="qso_francis"/>
          <p:cNvPicPr preferRelativeResize="0">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4860" t="14374" r="50313" b="64635"/>
          <a:stretch>
            <a:fillRect/>
          </a:stretch>
        </p:blipFill>
        <p:spPr>
          <a:xfrm>
            <a:off x="4310063" y="1716088"/>
            <a:ext cx="4773612" cy="3160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17" name="Text Box 17"/>
          <p:cNvSpPr txBox="1">
            <a:spLocks noChangeArrowheads="1"/>
          </p:cNvSpPr>
          <p:nvPr/>
        </p:nvSpPr>
        <p:spPr bwMode="auto">
          <a:xfrm>
            <a:off x="6254750" y="4891088"/>
            <a:ext cx="2889250"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en-GB" sz="1600" dirty="0">
                <a:solidFill>
                  <a:srgbClr val="008000"/>
                </a:solidFill>
              </a:rPr>
              <a:t>Francis et al 1991</a:t>
            </a:r>
            <a:endParaRPr lang="en-US" sz="1600" dirty="0">
              <a:solidFill>
                <a:srgbClr val="008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163" y="1179513"/>
            <a:ext cx="7656512" cy="5448300"/>
          </a:xfrm>
          <a:prstGeom prst="rect">
            <a:avLst/>
          </a:prstGeom>
          <a:noFill/>
          <a:extLst>
            <a:ext uri="{909E8E84-426E-40DD-AFC4-6F175D3DCCD1}">
              <a14:hiddenFill xmlns:a14="http://schemas.microsoft.com/office/drawing/2010/main">
                <a:solidFill>
                  <a:srgbClr val="FFFFFF"/>
                </a:solidFill>
              </a14:hiddenFill>
            </a:ext>
          </a:extLst>
        </p:spPr>
      </p:pic>
      <p:sp>
        <p:nvSpPr>
          <p:cNvPr id="266245" name="Rectangle 5"/>
          <p:cNvSpPr>
            <a:spLocks noChangeArrowheads="1"/>
          </p:cNvSpPr>
          <p:nvPr/>
        </p:nvSpPr>
        <p:spPr bwMode="auto">
          <a:xfrm>
            <a:off x="134938" y="-61913"/>
            <a:ext cx="832326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a:solidFill>
                  <a:srgbClr val="008000"/>
                </a:solidFill>
              </a:rPr>
              <a:t>AGN/QSO Zoo!!! Optical </a:t>
            </a:r>
          </a:p>
        </p:txBody>
      </p:sp>
    </p:spTree>
    <p:extLst>
      <p:ext uri="{BB962C8B-B14F-4D97-AF65-F5344CB8AC3E}">
        <p14:creationId xmlns:p14="http://schemas.microsoft.com/office/powerpoint/2010/main" val="2300423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1809749"/>
            <a:ext cx="4017282" cy="356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Black hole binaries – quasars for the impatient!</a:t>
            </a:r>
          </a:p>
          <a:p>
            <a:pPr marL="342900" indent="-342900" algn="l">
              <a:lnSpc>
                <a:spcPct val="90000"/>
              </a:lnSpc>
              <a:spcBef>
                <a:spcPct val="20000"/>
              </a:spcBef>
              <a:buFontTx/>
              <a:buChar char="•"/>
            </a:pPr>
            <a:r>
              <a:rPr lang="en-GB" dirty="0" smtClean="0">
                <a:solidFill>
                  <a:srgbClr val="008000"/>
                </a:solidFill>
              </a:rPr>
              <a:t>Observational template of how accretion flows (spectra and variability) and their associated jet behave</a:t>
            </a:r>
          </a:p>
          <a:p>
            <a:pPr marL="342900" indent="-342900" algn="l">
              <a:lnSpc>
                <a:spcPct val="90000"/>
              </a:lnSpc>
              <a:spcBef>
                <a:spcPct val="20000"/>
              </a:spcBef>
              <a:buFontTx/>
              <a:buChar char="•"/>
            </a:pPr>
            <a:r>
              <a:rPr lang="en-GB" dirty="0" smtClean="0">
                <a:solidFill>
                  <a:srgbClr val="008000"/>
                </a:solidFill>
              </a:rPr>
              <a:t>Build a working physical model of accretion flows</a:t>
            </a:r>
          </a:p>
          <a:p>
            <a:pPr marL="342900" indent="-342900" algn="l">
              <a:lnSpc>
                <a:spcPct val="90000"/>
              </a:lnSpc>
              <a:spcBef>
                <a:spcPct val="20000"/>
              </a:spcBef>
              <a:buFontTx/>
              <a:buChar char="•"/>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3038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p:cNvPicPr preferRelativeResize="0">
            <a:picLocks noChangeArrowheads="1"/>
          </p:cNvPicPr>
          <p:nvPr/>
        </p:nvPicPr>
        <p:blipFill>
          <a:blip r:embed="rId4">
            <a:extLst>
              <a:ext uri="{28A0092B-C50C-407E-A947-70E740481C1C}">
                <a14:useLocalDpi xmlns:a14="http://schemas.microsoft.com/office/drawing/2010/main" val="0"/>
              </a:ext>
            </a:extLst>
          </a:blip>
          <a:srcRect t="-3889" r="2652"/>
          <a:stretch>
            <a:fillRect/>
          </a:stretch>
        </p:blipFill>
        <p:spPr bwMode="auto">
          <a:xfrm>
            <a:off x="7010400" y="4162425"/>
            <a:ext cx="1981200" cy="2035175"/>
          </a:xfrm>
          <a:prstGeom prst="rect">
            <a:avLst/>
          </a:prstGeom>
          <a:noFill/>
          <a:ln>
            <a:noFill/>
          </a:ln>
          <a:extLst>
            <a:ext uri="{909E8E84-426E-40DD-AFC4-6F175D3DCCD1}">
              <a14:hiddenFill xmlns:a14="http://schemas.microsoft.com/office/drawing/2010/main">
                <a:blipFill dpi="0" rotWithShape="0">
                  <a:blip/>
                  <a:srcRect t="-3889" r="2652"/>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0075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388" y="1581150"/>
            <a:ext cx="3692525" cy="4700588"/>
          </a:xfrm>
          <a:prstGeom prst="rect">
            <a:avLst/>
          </a:prstGeom>
          <a:noFill/>
          <a:extLst>
            <a:ext uri="{909E8E84-426E-40DD-AFC4-6F175D3DCCD1}">
              <a14:hiddenFill xmlns:a14="http://schemas.microsoft.com/office/drawing/2010/main">
                <a:solidFill>
                  <a:srgbClr val="FFFFFF"/>
                </a:solidFill>
              </a14:hiddenFill>
            </a:ext>
          </a:extLst>
        </p:spPr>
      </p:pic>
      <p:pic>
        <p:nvPicPr>
          <p:cNvPr id="393219" name="Picture 3" descr="fig1"/>
          <p:cNvPicPr>
            <a:picLocks noChangeAspect="1" noChangeArrowheads="1"/>
          </p:cNvPicPr>
          <p:nvPr/>
        </p:nvPicPr>
        <p:blipFill>
          <a:blip r:embed="rId4">
            <a:extLst>
              <a:ext uri="{28A0092B-C50C-407E-A947-70E740481C1C}">
                <a14:useLocalDpi xmlns:a14="http://schemas.microsoft.com/office/drawing/2010/main" val="0"/>
              </a:ext>
            </a:extLst>
          </a:blip>
          <a:srcRect l="50819" b="74622"/>
          <a:stretch>
            <a:fillRect/>
          </a:stretch>
        </p:blipFill>
        <p:spPr bwMode="auto">
          <a:xfrm>
            <a:off x="4906963" y="923925"/>
            <a:ext cx="3765550" cy="1382713"/>
          </a:xfrm>
          <a:prstGeom prst="rect">
            <a:avLst/>
          </a:prstGeom>
          <a:noFill/>
          <a:extLst>
            <a:ext uri="{909E8E84-426E-40DD-AFC4-6F175D3DCCD1}">
              <a14:hiddenFill xmlns:a14="http://schemas.microsoft.com/office/drawing/2010/main">
                <a:solidFill>
                  <a:srgbClr val="FFFFFF"/>
                </a:solidFill>
              </a14:hiddenFill>
            </a:ext>
          </a:extLst>
        </p:spPr>
      </p:pic>
      <p:sp>
        <p:nvSpPr>
          <p:cNvPr id="393220" name="Rectangle 4"/>
          <p:cNvSpPr>
            <a:spLocks noChangeArrowheads="1"/>
          </p:cNvSpPr>
          <p:nvPr/>
        </p:nvSpPr>
        <p:spPr bwMode="auto">
          <a:xfrm>
            <a:off x="134938" y="-61913"/>
            <a:ext cx="832326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err="1">
                <a:solidFill>
                  <a:srgbClr val="008000"/>
                </a:solidFill>
              </a:rPr>
              <a:t>Seyfert</a:t>
            </a:r>
            <a:r>
              <a:rPr lang="en-GB" sz="4400" b="1" dirty="0">
                <a:solidFill>
                  <a:srgbClr val="008000"/>
                </a:solidFill>
              </a:rPr>
              <a:t> 1 – </a:t>
            </a:r>
            <a:r>
              <a:rPr lang="en-GB" sz="4400" b="1" dirty="0" err="1">
                <a:solidFill>
                  <a:srgbClr val="008000"/>
                </a:solidFill>
              </a:rPr>
              <a:t>Seyfert</a:t>
            </a:r>
            <a:r>
              <a:rPr lang="en-GB" sz="4400" b="1" dirty="0">
                <a:solidFill>
                  <a:srgbClr val="008000"/>
                </a:solidFill>
              </a:rPr>
              <a:t> 2</a:t>
            </a:r>
          </a:p>
        </p:txBody>
      </p:sp>
      <p:pic>
        <p:nvPicPr>
          <p:cNvPr id="393221" name="Picture 5" descr="fig1"/>
          <p:cNvPicPr>
            <a:picLocks noChangeAspect="1" noChangeArrowheads="1"/>
          </p:cNvPicPr>
          <p:nvPr/>
        </p:nvPicPr>
        <p:blipFill>
          <a:blip r:embed="rId4">
            <a:extLst>
              <a:ext uri="{28A0092B-C50C-407E-A947-70E740481C1C}">
                <a14:useLocalDpi xmlns:a14="http://schemas.microsoft.com/office/drawing/2010/main" val="0"/>
              </a:ext>
            </a:extLst>
          </a:blip>
          <a:srcRect l="50819" t="24242" b="49301"/>
          <a:stretch>
            <a:fillRect/>
          </a:stretch>
        </p:blipFill>
        <p:spPr bwMode="auto">
          <a:xfrm>
            <a:off x="2466975" y="4862513"/>
            <a:ext cx="3765550" cy="1441450"/>
          </a:xfrm>
          <a:prstGeom prst="rect">
            <a:avLst/>
          </a:prstGeom>
          <a:noFill/>
          <a:extLst>
            <a:ext uri="{909E8E84-426E-40DD-AFC4-6F175D3DCCD1}">
              <a14:hiddenFill xmlns:a14="http://schemas.microsoft.com/office/drawing/2010/main">
                <a:solidFill>
                  <a:srgbClr val="FFFFFF"/>
                </a:solidFill>
              </a14:hiddenFill>
            </a:ext>
          </a:extLst>
        </p:spPr>
      </p:pic>
      <p:sp>
        <p:nvSpPr>
          <p:cNvPr id="393222" name="Rectangle 6"/>
          <p:cNvSpPr>
            <a:spLocks noChangeArrowheads="1"/>
          </p:cNvSpPr>
          <p:nvPr/>
        </p:nvSpPr>
        <p:spPr bwMode="auto">
          <a:xfrm>
            <a:off x="176213" y="1752599"/>
            <a:ext cx="4500562"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eaLnBrk="0" hangingPunct="0">
              <a:spcBef>
                <a:spcPts val="1188"/>
              </a:spcBef>
              <a:buClr>
                <a:srgbClr val="FFFF99"/>
              </a:buClr>
              <a:buSzPct val="99000"/>
            </a:pPr>
            <a:endParaRPr lang="en-GB" dirty="0">
              <a:solidFill>
                <a:srgbClr val="FFFF99"/>
              </a:solidFill>
            </a:endParaRPr>
          </a:p>
          <a:p>
            <a:pPr marL="342900" indent="-342900" algn="l" eaLnBrk="0" hangingPunct="0">
              <a:spcBef>
                <a:spcPts val="1188"/>
              </a:spcBef>
              <a:buClr>
                <a:srgbClr val="FFFF99"/>
              </a:buClr>
              <a:buSzPct val="99000"/>
              <a:buFontTx/>
              <a:buChar char="•"/>
            </a:pPr>
            <a:r>
              <a:rPr lang="en-GB" dirty="0">
                <a:solidFill>
                  <a:srgbClr val="008000"/>
                </a:solidFill>
              </a:rPr>
              <a:t>Intrinsically same except for obscuration </a:t>
            </a:r>
            <a:r>
              <a:rPr lang="en-GB" dirty="0" smtClean="0">
                <a:solidFill>
                  <a:srgbClr val="008000"/>
                </a:solidFill>
              </a:rPr>
              <a:t>?</a:t>
            </a:r>
          </a:p>
          <a:p>
            <a:pPr marL="342900" indent="-342900" algn="l" eaLnBrk="0" hangingPunct="0">
              <a:spcBef>
                <a:spcPts val="1188"/>
              </a:spcBef>
              <a:buClr>
                <a:srgbClr val="FFFF99"/>
              </a:buClr>
              <a:buSzPct val="99000"/>
              <a:buFontTx/>
              <a:buChar char="•"/>
            </a:pPr>
            <a:r>
              <a:rPr lang="en-GB" dirty="0" smtClean="0">
                <a:solidFill>
                  <a:srgbClr val="008000"/>
                </a:solidFill>
              </a:rPr>
              <a:t>So now take only </a:t>
            </a:r>
            <a:r>
              <a:rPr lang="en-GB" sz="3600" dirty="0" err="1" smtClean="0">
                <a:solidFill>
                  <a:srgbClr val="008000"/>
                </a:solidFill>
              </a:rPr>
              <a:t>unobscured</a:t>
            </a:r>
            <a:r>
              <a:rPr lang="en-GB" sz="3600" dirty="0" smtClean="0">
                <a:solidFill>
                  <a:srgbClr val="008000"/>
                </a:solidFill>
              </a:rPr>
              <a:t> objects</a:t>
            </a:r>
            <a:r>
              <a:rPr lang="en-GB" sz="3600" dirty="0" smtClean="0">
                <a:solidFill>
                  <a:srgbClr val="FFFF99"/>
                </a:solidFill>
              </a:rPr>
              <a:t>!</a:t>
            </a:r>
            <a:endParaRPr lang="en-GB" sz="3600" dirty="0">
              <a:solidFill>
                <a:srgbClr val="FFFF99"/>
              </a:solidFill>
            </a:endParaRPr>
          </a:p>
        </p:txBody>
      </p:sp>
      <p:pic>
        <p:nvPicPr>
          <p:cNvPr id="2050"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73202">
            <a:off x="5574707" y="2461523"/>
            <a:ext cx="3978613" cy="2488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97993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ig1"/>
          <p:cNvPicPr>
            <a:picLocks noChangeAspect="1" noChangeArrowheads="1"/>
          </p:cNvPicPr>
          <p:nvPr/>
        </p:nvPicPr>
        <p:blipFill>
          <a:blip r:embed="rId3">
            <a:extLst>
              <a:ext uri="{28A0092B-C50C-407E-A947-70E740481C1C}">
                <a14:useLocalDpi xmlns:a14="http://schemas.microsoft.com/office/drawing/2010/main" val="0"/>
              </a:ext>
            </a:extLst>
          </a:blip>
          <a:srcRect t="22902" r="49284" b="49272"/>
          <a:stretch>
            <a:fillRect/>
          </a:stretch>
        </p:blipFill>
        <p:spPr bwMode="auto">
          <a:xfrm>
            <a:off x="2149475" y="2778125"/>
            <a:ext cx="388302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134938" y="-61913"/>
            <a:ext cx="8323262"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a:solidFill>
                  <a:srgbClr val="FFCC00"/>
                </a:solidFill>
              </a:rPr>
              <a:t> </a:t>
            </a:r>
            <a:r>
              <a:rPr lang="en-GB" sz="4400" b="1" dirty="0" err="1">
                <a:solidFill>
                  <a:srgbClr val="008000"/>
                </a:solidFill>
              </a:rPr>
              <a:t>Seyfert</a:t>
            </a:r>
            <a:r>
              <a:rPr lang="en-GB" sz="4400" b="1" dirty="0">
                <a:solidFill>
                  <a:srgbClr val="008000"/>
                </a:solidFill>
              </a:rPr>
              <a:t> 1 - Quasars </a:t>
            </a:r>
          </a:p>
        </p:txBody>
      </p:sp>
      <p:pic>
        <p:nvPicPr>
          <p:cNvPr id="59396" name="Picture 4" descr="fig1"/>
          <p:cNvPicPr>
            <a:picLocks noChangeAspect="1" noChangeArrowheads="1"/>
          </p:cNvPicPr>
          <p:nvPr/>
        </p:nvPicPr>
        <p:blipFill>
          <a:blip r:embed="rId3">
            <a:extLst>
              <a:ext uri="{28A0092B-C50C-407E-A947-70E740481C1C}">
                <a14:useLocalDpi xmlns:a14="http://schemas.microsoft.com/office/drawing/2010/main" val="0"/>
              </a:ext>
            </a:extLst>
          </a:blip>
          <a:srcRect l="50819" b="72989"/>
          <a:stretch>
            <a:fillRect/>
          </a:stretch>
        </p:blipFill>
        <p:spPr bwMode="auto">
          <a:xfrm>
            <a:off x="2973388" y="4376738"/>
            <a:ext cx="3765550"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Line 5"/>
          <p:cNvSpPr>
            <a:spLocks noChangeShapeType="1"/>
          </p:cNvSpPr>
          <p:nvPr/>
        </p:nvSpPr>
        <p:spPr bwMode="auto">
          <a:xfrm flipV="1">
            <a:off x="798513" y="3457575"/>
            <a:ext cx="0" cy="2366963"/>
          </a:xfrm>
          <a:prstGeom prst="line">
            <a:avLst/>
          </a:prstGeom>
          <a:noFill/>
          <a:ln w="38100">
            <a:solidFill>
              <a:srgbClr val="008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solidFill>
                <a:srgbClr val="008000"/>
              </a:solidFill>
            </a:endParaRPr>
          </a:p>
        </p:txBody>
      </p:sp>
      <p:sp>
        <p:nvSpPr>
          <p:cNvPr id="59398" name="Text Box 6"/>
          <p:cNvSpPr txBox="1">
            <a:spLocks noChangeArrowheads="1"/>
          </p:cNvSpPr>
          <p:nvPr/>
        </p:nvSpPr>
        <p:spPr bwMode="auto">
          <a:xfrm>
            <a:off x="0" y="2878138"/>
            <a:ext cx="18732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Increasing L</a:t>
            </a:r>
            <a:endParaRPr lang="en-US" baseline="-25000">
              <a:solidFill>
                <a:srgbClr val="008000"/>
              </a:solidFill>
            </a:endParaRPr>
          </a:p>
        </p:txBody>
      </p:sp>
      <p:sp>
        <p:nvSpPr>
          <p:cNvPr id="59399" name="Rectangle 7"/>
          <p:cNvSpPr>
            <a:spLocks noChangeArrowheads="1"/>
          </p:cNvSpPr>
          <p:nvPr/>
        </p:nvSpPr>
        <p:spPr bwMode="auto">
          <a:xfrm>
            <a:off x="2466975" y="1127125"/>
            <a:ext cx="4238959" cy="12025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l"/>
            <a:r>
              <a:rPr lang="en-GB" dirty="0">
                <a:solidFill>
                  <a:srgbClr val="008000"/>
                </a:solidFill>
              </a:rPr>
              <a:t>Similar spectra and line ratios, </a:t>
            </a:r>
          </a:p>
          <a:p>
            <a:pPr algn="l"/>
            <a:r>
              <a:rPr lang="en-GB" dirty="0">
                <a:solidFill>
                  <a:srgbClr val="008000"/>
                </a:solidFill>
              </a:rPr>
              <a:t>strong UV flux to excite lines,</a:t>
            </a:r>
          </a:p>
          <a:p>
            <a:pPr algn="l"/>
            <a:r>
              <a:rPr lang="en-GB" dirty="0">
                <a:solidFill>
                  <a:srgbClr val="008000"/>
                </a:solidFill>
              </a:rPr>
              <a:t>probably similar L/</a:t>
            </a:r>
            <a:r>
              <a:rPr lang="en-GB"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 0.1-0.3</a:t>
            </a:r>
            <a:endParaRPr lang="en-US" baseline="-25000" dirty="0">
              <a:solidFill>
                <a:srgbClr val="008000"/>
              </a:solidFill>
            </a:endParaRPr>
          </a:p>
        </p:txBody>
      </p:sp>
      <p:sp>
        <p:nvSpPr>
          <p:cNvPr id="59400" name="Text Box 8"/>
          <p:cNvSpPr txBox="1">
            <a:spLocks noChangeArrowheads="1"/>
          </p:cNvSpPr>
          <p:nvPr/>
        </p:nvSpPr>
        <p:spPr bwMode="auto">
          <a:xfrm>
            <a:off x="7023100" y="2832100"/>
            <a:ext cx="1873250"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Increasing M</a:t>
            </a:r>
            <a:endParaRPr lang="en-US" baseline="-25000">
              <a:solidFill>
                <a:srgbClr val="008000"/>
              </a:solidFill>
            </a:endParaRPr>
          </a:p>
        </p:txBody>
      </p:sp>
      <p:sp>
        <p:nvSpPr>
          <p:cNvPr id="59401" name="Line 9"/>
          <p:cNvSpPr>
            <a:spLocks noChangeShapeType="1"/>
          </p:cNvSpPr>
          <p:nvPr/>
        </p:nvSpPr>
        <p:spPr bwMode="auto">
          <a:xfrm flipV="1">
            <a:off x="8010525" y="3368675"/>
            <a:ext cx="0" cy="2366963"/>
          </a:xfrm>
          <a:prstGeom prst="line">
            <a:avLst/>
          </a:prstGeom>
          <a:noFill/>
          <a:ln w="38100">
            <a:solidFill>
              <a:srgbClr val="008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solidFill>
                <a:srgbClr val="008000"/>
              </a:solidFill>
            </a:endParaRPr>
          </a:p>
        </p:txBody>
      </p:sp>
    </p:spTree>
    <p:extLst>
      <p:ext uri="{BB962C8B-B14F-4D97-AF65-F5344CB8AC3E}">
        <p14:creationId xmlns:p14="http://schemas.microsoft.com/office/powerpoint/2010/main" val="32588356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sz="half" idx="1"/>
          </p:nvPr>
        </p:nvSpPr>
        <p:spPr>
          <a:xfrm>
            <a:off x="328613" y="1709738"/>
            <a:ext cx="3810000" cy="4114800"/>
          </a:xfrm>
          <a:noFill/>
        </p:spPr>
        <p:txBody>
          <a:bodyPr/>
          <a:lstStyle/>
          <a:p>
            <a:pPr eaLnBrk="1" hangingPunct="1">
              <a:lnSpc>
                <a:spcPct val="80000"/>
              </a:lnSpc>
            </a:pPr>
            <a:r>
              <a:rPr lang="en-GB" sz="2400" dirty="0" smtClean="0">
                <a:solidFill>
                  <a:srgbClr val="008000"/>
                </a:solidFill>
              </a:rPr>
              <a:t>Dramatic changes in continuum – single object, different days</a:t>
            </a:r>
          </a:p>
          <a:p>
            <a:pPr eaLnBrk="1" hangingPunct="1">
              <a:lnSpc>
                <a:spcPct val="80000"/>
              </a:lnSpc>
            </a:pPr>
            <a:r>
              <a:rPr lang="en-GB" sz="2400" dirty="0" smtClean="0">
                <a:solidFill>
                  <a:srgbClr val="008000"/>
                </a:solidFill>
              </a:rPr>
              <a:t>Underlying pattern in all systems</a:t>
            </a:r>
          </a:p>
          <a:p>
            <a:pPr eaLnBrk="1" hangingPunct="1">
              <a:lnSpc>
                <a:spcPct val="80000"/>
              </a:lnSpc>
            </a:pPr>
            <a:r>
              <a:rPr lang="en-GB" sz="2400" dirty="0" smtClean="0">
                <a:solidFill>
                  <a:srgbClr val="008000"/>
                </a:solidFill>
              </a:rPr>
              <a:t>High </a:t>
            </a:r>
            <a:r>
              <a:rPr lang="en-GB" sz="2400" i="1" dirty="0" smtClean="0">
                <a:solidFill>
                  <a:srgbClr val="008000"/>
                </a:solidFill>
              </a:rPr>
              <a:t>L</a:t>
            </a:r>
            <a:r>
              <a:rPr lang="en-GB" sz="2400" dirty="0" smtClean="0">
                <a:solidFill>
                  <a:srgbClr val="008000"/>
                </a:solidFill>
              </a:rPr>
              <a:t>/</a:t>
            </a:r>
            <a:r>
              <a:rPr lang="en-GB" sz="2400" i="1" dirty="0" err="1" smtClean="0">
                <a:solidFill>
                  <a:srgbClr val="008000"/>
                </a:solidFill>
              </a:rPr>
              <a:t>L</a:t>
            </a:r>
            <a:r>
              <a:rPr lang="en-GB" sz="2400" baseline="-25000" dirty="0" err="1" smtClean="0">
                <a:solidFill>
                  <a:srgbClr val="008000"/>
                </a:solidFill>
              </a:rPr>
              <a:t>Edd</a:t>
            </a:r>
            <a:r>
              <a:rPr lang="en-GB" sz="2400" dirty="0" smtClean="0">
                <a:solidFill>
                  <a:srgbClr val="008000"/>
                </a:solidFill>
              </a:rPr>
              <a:t>:</a:t>
            </a:r>
            <a:r>
              <a:rPr lang="en-GB" sz="2400" baseline="-25000" dirty="0" smtClean="0">
                <a:solidFill>
                  <a:srgbClr val="008000"/>
                </a:solidFill>
              </a:rPr>
              <a:t> </a:t>
            </a:r>
            <a:r>
              <a:rPr lang="en-GB" sz="2400" dirty="0" smtClean="0">
                <a:solidFill>
                  <a:srgbClr val="008000"/>
                </a:solidFill>
              </a:rPr>
              <a:t>soft spectrum, peaks at </a:t>
            </a:r>
            <a:r>
              <a:rPr lang="en-GB" sz="2400" i="1" dirty="0" err="1" smtClean="0">
                <a:solidFill>
                  <a:srgbClr val="008000"/>
                </a:solidFill>
              </a:rPr>
              <a:t>kT</a:t>
            </a:r>
            <a:r>
              <a:rPr lang="en-GB" sz="2400" baseline="-25000" dirty="0" err="1" smtClean="0">
                <a:solidFill>
                  <a:srgbClr val="008000"/>
                </a:solidFill>
              </a:rPr>
              <a:t>max</a:t>
            </a:r>
            <a:r>
              <a:rPr lang="en-GB" sz="2400" baseline="-25000" dirty="0" smtClean="0">
                <a:solidFill>
                  <a:srgbClr val="008000"/>
                </a:solidFill>
              </a:rPr>
              <a:t> </a:t>
            </a:r>
            <a:r>
              <a:rPr lang="en-GB" sz="2400" dirty="0" smtClean="0">
                <a:solidFill>
                  <a:srgbClr val="008000"/>
                </a:solidFill>
              </a:rPr>
              <a:t>often disc-like, plus tail</a:t>
            </a:r>
            <a:endParaRPr lang="en-GB" sz="2400" baseline="-25000" dirty="0" smtClean="0">
              <a:solidFill>
                <a:srgbClr val="008000"/>
              </a:solidFill>
            </a:endParaRPr>
          </a:p>
          <a:p>
            <a:pPr eaLnBrk="1" hangingPunct="1">
              <a:lnSpc>
                <a:spcPct val="80000"/>
              </a:lnSpc>
            </a:pPr>
            <a:r>
              <a:rPr lang="en-GB" sz="2400" dirty="0" smtClean="0">
                <a:solidFill>
                  <a:srgbClr val="008000"/>
                </a:solidFill>
              </a:rPr>
              <a:t>Lower </a:t>
            </a:r>
            <a:r>
              <a:rPr lang="en-GB" sz="2400" i="1" dirty="0" smtClean="0">
                <a:solidFill>
                  <a:srgbClr val="008000"/>
                </a:solidFill>
              </a:rPr>
              <a:t>L</a:t>
            </a:r>
            <a:r>
              <a:rPr lang="en-GB" sz="2400" dirty="0" smtClean="0">
                <a:solidFill>
                  <a:srgbClr val="008000"/>
                </a:solidFill>
              </a:rPr>
              <a:t>/</a:t>
            </a:r>
            <a:r>
              <a:rPr lang="en-GB" sz="2400" i="1" dirty="0" err="1" smtClean="0">
                <a:solidFill>
                  <a:srgbClr val="008000"/>
                </a:solidFill>
              </a:rPr>
              <a:t>L</a:t>
            </a:r>
            <a:r>
              <a:rPr lang="en-GB" sz="2400" baseline="-25000" dirty="0" err="1" smtClean="0">
                <a:solidFill>
                  <a:srgbClr val="008000"/>
                </a:solidFill>
              </a:rPr>
              <a:t>Edd</a:t>
            </a:r>
            <a:r>
              <a:rPr lang="en-GB" sz="2400" dirty="0" smtClean="0">
                <a:solidFill>
                  <a:srgbClr val="008000"/>
                </a:solidFill>
              </a:rPr>
              <a:t>:</a:t>
            </a:r>
            <a:r>
              <a:rPr lang="en-GB" sz="2400" baseline="-25000" dirty="0" smtClean="0">
                <a:solidFill>
                  <a:srgbClr val="008000"/>
                </a:solidFill>
              </a:rPr>
              <a:t> </a:t>
            </a:r>
            <a:r>
              <a:rPr lang="en-GB" sz="2400" dirty="0" smtClean="0">
                <a:solidFill>
                  <a:srgbClr val="008000"/>
                </a:solidFill>
              </a:rPr>
              <a:t>hard spectrum, peaks at high energies, not like a disc </a:t>
            </a:r>
            <a:r>
              <a:rPr lang="en-GB" sz="1600" dirty="0" smtClean="0">
                <a:solidFill>
                  <a:srgbClr val="008000"/>
                </a:solidFill>
              </a:rPr>
              <a:t>(McClintock &amp; </a:t>
            </a:r>
            <a:r>
              <a:rPr lang="en-GB" sz="1600" dirty="0" err="1" smtClean="0">
                <a:solidFill>
                  <a:srgbClr val="008000"/>
                </a:solidFill>
              </a:rPr>
              <a:t>Remillard</a:t>
            </a:r>
            <a:r>
              <a:rPr lang="en-GB" sz="1600" dirty="0" smtClean="0">
                <a:solidFill>
                  <a:srgbClr val="008000"/>
                </a:solidFill>
              </a:rPr>
              <a:t> 2006)</a:t>
            </a:r>
          </a:p>
        </p:txBody>
      </p:sp>
      <p:sp>
        <p:nvSpPr>
          <p:cNvPr id="18435" name="Text Box 3"/>
          <p:cNvSpPr txBox="1">
            <a:spLocks noChangeArrowheads="1"/>
          </p:cNvSpPr>
          <p:nvPr/>
        </p:nvSpPr>
        <p:spPr bwMode="auto">
          <a:xfrm>
            <a:off x="6757988" y="6450013"/>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008000"/>
                </a:solidFill>
              </a:rPr>
              <a:t>Gierlinski &amp; Done 2003</a:t>
            </a:r>
          </a:p>
        </p:txBody>
      </p:sp>
      <p:sp>
        <p:nvSpPr>
          <p:cNvPr id="18436" name="Rectangle 4"/>
          <p:cNvSpPr>
            <a:spLocks noChangeArrowheads="1"/>
          </p:cNvSpPr>
          <p:nvPr/>
        </p:nvSpPr>
        <p:spPr bwMode="auto">
          <a:xfrm>
            <a:off x="709613"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a:solidFill>
                  <a:srgbClr val="008000"/>
                </a:solidFill>
              </a:rPr>
              <a:t>Spectral </a:t>
            </a:r>
            <a:r>
              <a:rPr lang="en-GB" sz="4400" b="1" dirty="0" smtClean="0">
                <a:solidFill>
                  <a:srgbClr val="008000"/>
                </a:solidFill>
              </a:rPr>
              <a:t>states - BHB</a:t>
            </a:r>
            <a:endParaRPr lang="en-GB" sz="4400" b="1" dirty="0">
              <a:solidFill>
                <a:srgbClr val="008000"/>
              </a:solidFill>
            </a:endParaRPr>
          </a:p>
        </p:txBody>
      </p:sp>
      <p:pic>
        <p:nvPicPr>
          <p:cNvPr id="18437" name="Picture 5"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p:spPr>
      </p:pic>
      <p:sp>
        <p:nvSpPr>
          <p:cNvPr id="18438" name="Freeform 6"/>
          <p:cNvSpPr>
            <a:spLocks/>
          </p:cNvSpPr>
          <p:nvPr/>
        </p:nvSpPr>
        <p:spPr bwMode="auto">
          <a:xfrm>
            <a:off x="5229225" y="1978025"/>
            <a:ext cx="3508375" cy="1708150"/>
          </a:xfrm>
          <a:custGeom>
            <a:avLst/>
            <a:gdLst>
              <a:gd name="T0" fmla="*/ 0 w 2210"/>
              <a:gd name="T1" fmla="*/ 2147483647 h 1076"/>
              <a:gd name="T2" fmla="*/ 2147483647 w 2210"/>
              <a:gd name="T3" fmla="*/ 2147483647 h 1076"/>
              <a:gd name="T4" fmla="*/ 2147483647 w 2210"/>
              <a:gd name="T5" fmla="*/ 2147483647 h 1076"/>
              <a:gd name="T6" fmla="*/ 2147483647 w 2210"/>
              <a:gd name="T7" fmla="*/ 2147483647 h 1076"/>
              <a:gd name="T8" fmla="*/ 2147483647 w 2210"/>
              <a:gd name="T9" fmla="*/ 2147483647 h 1076"/>
              <a:gd name="T10" fmla="*/ 2147483647 w 2210"/>
              <a:gd name="T11" fmla="*/ 2147483647 h 1076"/>
              <a:gd name="T12" fmla="*/ 2147483647 w 2210"/>
              <a:gd name="T13" fmla="*/ 2147483647 h 1076"/>
              <a:gd name="T14" fmla="*/ 2147483647 w 2210"/>
              <a:gd name="T15" fmla="*/ 2147483647 h 1076"/>
              <a:gd name="T16" fmla="*/ 2147483647 w 2210"/>
              <a:gd name="T17" fmla="*/ 2147483647 h 1076"/>
              <a:gd name="T18" fmla="*/ 2147483647 w 2210"/>
              <a:gd name="T19" fmla="*/ 2147483647 h 1076"/>
              <a:gd name="T20" fmla="*/ 2147483647 w 2210"/>
              <a:gd name="T21" fmla="*/ 2147483647 h 1076"/>
              <a:gd name="T22" fmla="*/ 2147483647 w 2210"/>
              <a:gd name="T23" fmla="*/ 2147483647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10"/>
              <a:gd name="T37" fmla="*/ 0 h 1076"/>
              <a:gd name="T38" fmla="*/ 2210 w 2210"/>
              <a:gd name="T39" fmla="*/ 1076 h 10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solidFill>
                <a:srgbClr val="000000"/>
              </a:solidFill>
            </a:endParaRPr>
          </a:p>
        </p:txBody>
      </p:sp>
      <p:sp>
        <p:nvSpPr>
          <p:cNvPr id="18439" name="Rectangle 7"/>
          <p:cNvSpPr>
            <a:spLocks noChangeArrowheads="1"/>
          </p:cNvSpPr>
          <p:nvPr/>
        </p:nvSpPr>
        <p:spPr bwMode="auto">
          <a:xfrm>
            <a:off x="6605588" y="2071688"/>
            <a:ext cx="795337"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endParaRPr lang="en-US">
              <a:solidFill>
                <a:srgbClr val="000000"/>
              </a:solidFill>
            </a:endParaRPr>
          </a:p>
        </p:txBody>
      </p:sp>
      <p:sp>
        <p:nvSpPr>
          <p:cNvPr id="18440" name="Rectangle 8"/>
          <p:cNvSpPr>
            <a:spLocks noChangeArrowheads="1"/>
          </p:cNvSpPr>
          <p:nvPr/>
        </p:nvSpPr>
        <p:spPr bwMode="auto">
          <a:xfrm>
            <a:off x="6591300" y="2114550"/>
            <a:ext cx="762000" cy="17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endParaRPr lang="en-US">
              <a:solidFill>
                <a:srgbClr val="000000"/>
              </a:solidFill>
            </a:endParaRPr>
          </a:p>
        </p:txBody>
      </p:sp>
      <p:sp>
        <p:nvSpPr>
          <p:cNvPr id="18441" name="Text Box 9"/>
          <p:cNvSpPr txBox="1">
            <a:spLocks noChangeArrowheads="1"/>
          </p:cNvSpPr>
          <p:nvPr/>
        </p:nvSpPr>
        <p:spPr bwMode="auto">
          <a:xfrm>
            <a:off x="6376988" y="2119313"/>
            <a:ext cx="12525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200" b="1" i="0">
                <a:solidFill>
                  <a:srgbClr val="00CC00"/>
                </a:solidFill>
              </a:rPr>
              <a:t>very high</a:t>
            </a:r>
            <a:endParaRPr lang="en-US" sz="1200" b="1" i="0">
              <a:solidFill>
                <a:srgbClr val="00CC00"/>
              </a:solidFill>
            </a:endParaRPr>
          </a:p>
        </p:txBody>
      </p:sp>
      <p:sp>
        <p:nvSpPr>
          <p:cNvPr id="18442" name="Rectangle 12"/>
          <p:cNvSpPr>
            <a:spLocks noChangeArrowheads="1"/>
          </p:cNvSpPr>
          <p:nvPr/>
        </p:nvSpPr>
        <p:spPr bwMode="auto">
          <a:xfrm>
            <a:off x="5341938" y="2917825"/>
            <a:ext cx="477837" cy="1444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spAutoFit/>
          </a:bodyPr>
          <a:lstStyle/>
          <a:p>
            <a:endParaRPr lang="en-US">
              <a:solidFill>
                <a:srgbClr val="000000"/>
              </a:solidFill>
            </a:endParaRPr>
          </a:p>
        </p:txBody>
      </p:sp>
      <p:sp>
        <p:nvSpPr>
          <p:cNvPr id="18443" name="Text Box 13"/>
          <p:cNvSpPr txBox="1">
            <a:spLocks noChangeArrowheads="1"/>
          </p:cNvSpPr>
          <p:nvPr/>
        </p:nvSpPr>
        <p:spPr bwMode="auto">
          <a:xfrm>
            <a:off x="4953000" y="2928938"/>
            <a:ext cx="12525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200" b="1" i="0">
                <a:solidFill>
                  <a:srgbClr val="FF0000"/>
                </a:solidFill>
              </a:rPr>
              <a:t>high/soft</a:t>
            </a:r>
            <a:endParaRPr lang="en-US" sz="1200" b="1" i="0">
              <a:solidFill>
                <a:srgbClr val="FF0000"/>
              </a:solidFill>
            </a:endParaRPr>
          </a:p>
        </p:txBody>
      </p:sp>
      <p:sp>
        <p:nvSpPr>
          <p:cNvPr id="18445" name="Freeform 11"/>
          <p:cNvSpPr>
            <a:spLocks/>
          </p:cNvSpPr>
          <p:nvPr/>
        </p:nvSpPr>
        <p:spPr bwMode="auto">
          <a:xfrm>
            <a:off x="5243513" y="2816225"/>
            <a:ext cx="3498850" cy="1716088"/>
          </a:xfrm>
          <a:custGeom>
            <a:avLst/>
            <a:gdLst>
              <a:gd name="T0" fmla="*/ 0 w 2204"/>
              <a:gd name="T1" fmla="*/ 2147483647 h 1081"/>
              <a:gd name="T2" fmla="*/ 2147483647 w 2204"/>
              <a:gd name="T3" fmla="*/ 2147483647 h 1081"/>
              <a:gd name="T4" fmla="*/ 2147483647 w 2204"/>
              <a:gd name="T5" fmla="*/ 2147483647 h 1081"/>
              <a:gd name="T6" fmla="*/ 2147483647 w 2204"/>
              <a:gd name="T7" fmla="*/ 2147483647 h 1081"/>
              <a:gd name="T8" fmla="*/ 2147483647 w 2204"/>
              <a:gd name="T9" fmla="*/ 2147483647 h 1081"/>
              <a:gd name="T10" fmla="*/ 2147483647 w 2204"/>
              <a:gd name="T11" fmla="*/ 2147483647 h 1081"/>
              <a:gd name="T12" fmla="*/ 2147483647 w 2204"/>
              <a:gd name="T13" fmla="*/ 2147483647 h 1081"/>
              <a:gd name="T14" fmla="*/ 2147483647 w 2204"/>
              <a:gd name="T15" fmla="*/ 2147483647 h 1081"/>
              <a:gd name="T16" fmla="*/ 2147483647 w 2204"/>
              <a:gd name="T17" fmla="*/ 2147483647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4"/>
              <a:gd name="T28" fmla="*/ 0 h 1081"/>
              <a:gd name="T29" fmla="*/ 2204 w 2204"/>
              <a:gd name="T30" fmla="*/ 1081 h 10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79375" cap="flat" cmpd="sng">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solidFill>
                <a:srgbClr val="000000"/>
              </a:solidFill>
            </a:endParaRPr>
          </a:p>
        </p:txBody>
      </p:sp>
      <p:pic>
        <p:nvPicPr>
          <p:cNvPr id="14" name="Picture 14" descr="trans_tdsvhs"/>
          <p:cNvPicPr>
            <a:picLocks noChangeAspect="1" noChangeArrowheads="1"/>
          </p:cNvPicPr>
          <p:nvPr/>
        </p:nvPicPr>
        <p:blipFill>
          <a:blip r:embed="rId3" cstate="print">
            <a:extLst>
              <a:ext uri="{28A0092B-C50C-407E-A947-70E740481C1C}">
                <a14:useLocalDpi xmlns:a14="http://schemas.microsoft.com/office/drawing/2010/main" val="0"/>
              </a:ext>
            </a:extLst>
          </a:blip>
          <a:srcRect l="47798" t="24574" r="16840" b="64972"/>
          <a:stretch>
            <a:fillRect/>
          </a:stretch>
        </p:blipFill>
        <p:spPr bwMode="auto">
          <a:xfrm>
            <a:off x="4145953" y="4097531"/>
            <a:ext cx="2459635" cy="1206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trans_lh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931" t="24858" r="53014" b="68596"/>
          <a:stretch/>
        </p:blipFill>
        <p:spPr bwMode="auto">
          <a:xfrm>
            <a:off x="7450931" y="1978025"/>
            <a:ext cx="2062163" cy="725487"/>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5" descr="trans_lh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65" t="11783" r="50026" b="82995"/>
          <a:stretch/>
        </p:blipFill>
        <p:spPr bwMode="auto">
          <a:xfrm>
            <a:off x="4614863" y="1227897"/>
            <a:ext cx="2464175" cy="578678"/>
          </a:xfrm>
          <a:prstGeom prst="rect">
            <a:avLst/>
          </a:prstGeom>
          <a:solidFill>
            <a:schemeClr val="bg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6972300" y="3686175"/>
            <a:ext cx="1509713" cy="846138"/>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35275" t="18414" r="29253" b="27109"/>
          <a:stretch>
            <a:fillRect/>
          </a:stretch>
        </p:blipFill>
        <p:spPr bwMode="auto">
          <a:xfrm>
            <a:off x="3671888" y="1668463"/>
            <a:ext cx="5205412"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ChangeArrowheads="1"/>
          </p:cNvSpPr>
          <p:nvPr/>
        </p:nvSpPr>
        <p:spPr bwMode="auto">
          <a:xfrm>
            <a:off x="709613" y="-95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i="0" dirty="0">
                <a:solidFill>
                  <a:srgbClr val="008000"/>
                </a:solidFill>
              </a:rPr>
              <a:t>‘Spectral states in AGN’</a:t>
            </a:r>
          </a:p>
        </p:txBody>
      </p:sp>
      <p:pic>
        <p:nvPicPr>
          <p:cNvPr id="20484" name="Picture 4"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6479" t="71695" r="39706" b="26671"/>
          <a:stretch>
            <a:fillRect/>
          </a:stretch>
        </p:blipFill>
        <p:spPr bwMode="auto">
          <a:xfrm>
            <a:off x="1808163" y="5341938"/>
            <a:ext cx="3551237"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6479" t="18414" r="64124" b="20361"/>
          <a:stretch>
            <a:fillRect/>
          </a:stretch>
        </p:blipFill>
        <p:spPr bwMode="auto">
          <a:xfrm>
            <a:off x="1804988" y="1658938"/>
            <a:ext cx="1939925"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17497" t="71695" r="31358" b="20984"/>
          <a:stretch>
            <a:fillRect/>
          </a:stretch>
        </p:blipFill>
        <p:spPr bwMode="auto">
          <a:xfrm>
            <a:off x="5208588" y="5314950"/>
            <a:ext cx="33750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7"/>
          <p:cNvSpPr>
            <a:spLocks noChangeArrowheads="1"/>
          </p:cNvSpPr>
          <p:nvPr/>
        </p:nvSpPr>
        <p:spPr bwMode="auto">
          <a:xfrm>
            <a:off x="3495675" y="2343150"/>
            <a:ext cx="654050" cy="842963"/>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88" name="Rectangle 8"/>
          <p:cNvSpPr>
            <a:spLocks noChangeArrowheads="1"/>
          </p:cNvSpPr>
          <p:nvPr/>
        </p:nvSpPr>
        <p:spPr bwMode="auto">
          <a:xfrm>
            <a:off x="2968625" y="2159000"/>
            <a:ext cx="654050" cy="277813"/>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89" name="Rectangle 9"/>
          <p:cNvSpPr>
            <a:spLocks noChangeArrowheads="1"/>
          </p:cNvSpPr>
          <p:nvPr/>
        </p:nvSpPr>
        <p:spPr bwMode="auto">
          <a:xfrm>
            <a:off x="2798763" y="2046288"/>
            <a:ext cx="654050" cy="2778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0" name="Rectangle 10"/>
          <p:cNvSpPr>
            <a:spLocks noChangeArrowheads="1"/>
          </p:cNvSpPr>
          <p:nvPr/>
        </p:nvSpPr>
        <p:spPr bwMode="auto">
          <a:xfrm>
            <a:off x="2586038" y="2133600"/>
            <a:ext cx="654050" cy="277813"/>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1" name="Rectangle 11"/>
          <p:cNvSpPr>
            <a:spLocks noChangeArrowheads="1"/>
          </p:cNvSpPr>
          <p:nvPr/>
        </p:nvSpPr>
        <p:spPr bwMode="auto">
          <a:xfrm>
            <a:off x="3001963" y="1963738"/>
            <a:ext cx="190500" cy="2778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2" name="Rectangle 12"/>
          <p:cNvSpPr>
            <a:spLocks noChangeArrowheads="1"/>
          </p:cNvSpPr>
          <p:nvPr/>
        </p:nvSpPr>
        <p:spPr bwMode="auto">
          <a:xfrm>
            <a:off x="2654300" y="2382838"/>
            <a:ext cx="944563" cy="2905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3" name="Rectangle 13"/>
          <p:cNvSpPr>
            <a:spLocks noChangeArrowheads="1"/>
          </p:cNvSpPr>
          <p:nvPr/>
        </p:nvSpPr>
        <p:spPr bwMode="auto">
          <a:xfrm>
            <a:off x="3081338" y="1998663"/>
            <a:ext cx="390525" cy="261937"/>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4" name="Rectangle 14"/>
          <p:cNvSpPr>
            <a:spLocks noChangeArrowheads="1"/>
          </p:cNvSpPr>
          <p:nvPr/>
        </p:nvSpPr>
        <p:spPr bwMode="auto">
          <a:xfrm>
            <a:off x="4121150" y="3225800"/>
            <a:ext cx="274638" cy="71437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5" name="Rectangle 15"/>
          <p:cNvSpPr>
            <a:spLocks noChangeArrowheads="1"/>
          </p:cNvSpPr>
          <p:nvPr/>
        </p:nvSpPr>
        <p:spPr bwMode="auto">
          <a:xfrm>
            <a:off x="4351338" y="3255963"/>
            <a:ext cx="217487" cy="71437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6" name="Rectangle 16"/>
          <p:cNvSpPr>
            <a:spLocks noChangeArrowheads="1"/>
          </p:cNvSpPr>
          <p:nvPr/>
        </p:nvSpPr>
        <p:spPr bwMode="auto">
          <a:xfrm>
            <a:off x="4524375" y="4014788"/>
            <a:ext cx="217488" cy="71437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7" name="Rectangle 17"/>
          <p:cNvSpPr>
            <a:spLocks noChangeArrowheads="1"/>
          </p:cNvSpPr>
          <p:nvPr/>
        </p:nvSpPr>
        <p:spPr bwMode="auto">
          <a:xfrm>
            <a:off x="4740275" y="4230688"/>
            <a:ext cx="217488" cy="71437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498" name="Rectangle 18"/>
          <p:cNvSpPr>
            <a:spLocks noChangeArrowheads="1"/>
          </p:cNvSpPr>
          <p:nvPr/>
        </p:nvSpPr>
        <p:spPr bwMode="auto">
          <a:xfrm>
            <a:off x="4870450" y="4433888"/>
            <a:ext cx="3397250" cy="87312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pic>
        <p:nvPicPr>
          <p:cNvPr id="20499" name="Picture 19" descr="1550_states"/>
          <p:cNvPicPr preferRelativeResize="0">
            <a:picLocks noChangeArrowheads="1"/>
          </p:cNvPicPr>
          <p:nvPr/>
        </p:nvPicPr>
        <p:blipFill>
          <a:blip r:embed="rId2" cstate="print">
            <a:extLst>
              <a:ext uri="{28A0092B-C50C-407E-A947-70E740481C1C}">
                <a14:useLocalDpi xmlns:a14="http://schemas.microsoft.com/office/drawing/2010/main" val="0"/>
              </a:ext>
            </a:extLst>
          </a:blip>
          <a:srcRect l="6479" t="71049" r="20581" b="26855"/>
          <a:stretch>
            <a:fillRect/>
          </a:stretch>
        </p:blipFill>
        <p:spPr bwMode="auto">
          <a:xfrm>
            <a:off x="1806575" y="5318125"/>
            <a:ext cx="48133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0" name="Rectangle 21"/>
          <p:cNvSpPr>
            <a:spLocks noChangeArrowheads="1"/>
          </p:cNvSpPr>
          <p:nvPr/>
        </p:nvSpPr>
        <p:spPr bwMode="auto">
          <a:xfrm>
            <a:off x="1785938" y="5421313"/>
            <a:ext cx="7083425" cy="47942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501" name="Text Box 22"/>
          <p:cNvSpPr txBox="1">
            <a:spLocks noChangeArrowheads="1"/>
          </p:cNvSpPr>
          <p:nvPr/>
        </p:nvSpPr>
        <p:spPr bwMode="auto">
          <a:xfrm>
            <a:off x="7621588" y="5353050"/>
            <a:ext cx="82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i="0"/>
              <a:t>100</a:t>
            </a:r>
            <a:endParaRPr lang="en-US" i="0"/>
          </a:p>
        </p:txBody>
      </p:sp>
      <p:sp>
        <p:nvSpPr>
          <p:cNvPr id="20502" name="Text Box 23"/>
          <p:cNvSpPr txBox="1">
            <a:spLocks noChangeArrowheads="1"/>
          </p:cNvSpPr>
          <p:nvPr/>
        </p:nvSpPr>
        <p:spPr bwMode="auto">
          <a:xfrm>
            <a:off x="6251575"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i="0"/>
              <a:t>10</a:t>
            </a:r>
            <a:endParaRPr lang="en-US" i="0"/>
          </a:p>
        </p:txBody>
      </p:sp>
      <p:sp>
        <p:nvSpPr>
          <p:cNvPr id="20503" name="Text Box 24"/>
          <p:cNvSpPr txBox="1">
            <a:spLocks noChangeArrowheads="1"/>
          </p:cNvSpPr>
          <p:nvPr/>
        </p:nvSpPr>
        <p:spPr bwMode="auto">
          <a:xfrm>
            <a:off x="4908550"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i="0"/>
              <a:t>1</a:t>
            </a:r>
            <a:endParaRPr lang="en-US" i="0"/>
          </a:p>
        </p:txBody>
      </p:sp>
      <p:sp>
        <p:nvSpPr>
          <p:cNvPr id="20504" name="Text Box 25"/>
          <p:cNvSpPr txBox="1">
            <a:spLocks noChangeArrowheads="1"/>
          </p:cNvSpPr>
          <p:nvPr/>
        </p:nvSpPr>
        <p:spPr bwMode="auto">
          <a:xfrm>
            <a:off x="3524250"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i="0"/>
              <a:t>0.1</a:t>
            </a:r>
            <a:endParaRPr lang="en-US" i="0"/>
          </a:p>
        </p:txBody>
      </p:sp>
      <p:sp>
        <p:nvSpPr>
          <p:cNvPr id="20505" name="Text Box 26"/>
          <p:cNvSpPr txBox="1">
            <a:spLocks noChangeArrowheads="1"/>
          </p:cNvSpPr>
          <p:nvPr/>
        </p:nvSpPr>
        <p:spPr bwMode="auto">
          <a:xfrm>
            <a:off x="2197100" y="5353050"/>
            <a:ext cx="827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i="0"/>
              <a:t>0.01</a:t>
            </a:r>
            <a:endParaRPr lang="en-US" i="0"/>
          </a:p>
        </p:txBody>
      </p:sp>
      <p:sp>
        <p:nvSpPr>
          <p:cNvPr id="20506" name="Rectangle 27"/>
          <p:cNvSpPr>
            <a:spLocks noChangeArrowheads="1"/>
          </p:cNvSpPr>
          <p:nvPr/>
        </p:nvSpPr>
        <p:spPr bwMode="auto">
          <a:xfrm>
            <a:off x="2627313" y="1820863"/>
            <a:ext cx="5980112" cy="8890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507" name="Rectangle 31"/>
          <p:cNvSpPr>
            <a:spLocks noChangeArrowheads="1"/>
          </p:cNvSpPr>
          <p:nvPr/>
        </p:nvSpPr>
        <p:spPr bwMode="auto">
          <a:xfrm>
            <a:off x="4090988" y="2024063"/>
            <a:ext cx="2525712" cy="21907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508" name="Rectangle 32"/>
          <p:cNvSpPr>
            <a:spLocks noChangeArrowheads="1"/>
          </p:cNvSpPr>
          <p:nvPr/>
        </p:nvSpPr>
        <p:spPr bwMode="auto">
          <a:xfrm>
            <a:off x="4572000" y="3157538"/>
            <a:ext cx="1989138" cy="173037"/>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509" name="Rectangle 33"/>
          <p:cNvSpPr>
            <a:spLocks noChangeArrowheads="1"/>
          </p:cNvSpPr>
          <p:nvPr/>
        </p:nvSpPr>
        <p:spPr bwMode="auto">
          <a:xfrm>
            <a:off x="2743200" y="3098800"/>
            <a:ext cx="493713" cy="188913"/>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510" name="Rectangle 34"/>
          <p:cNvSpPr>
            <a:spLocks noChangeArrowheads="1"/>
          </p:cNvSpPr>
          <p:nvPr/>
        </p:nvSpPr>
        <p:spPr bwMode="auto">
          <a:xfrm>
            <a:off x="5675313" y="1835150"/>
            <a:ext cx="823912" cy="3556000"/>
          </a:xfrm>
          <a:prstGeom prst="rect">
            <a:avLst/>
          </a:prstGeom>
          <a:solidFill>
            <a:srgbClr val="00FFFF">
              <a:alpha val="29019"/>
            </a:srgbClr>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p>
        </p:txBody>
      </p:sp>
      <p:sp>
        <p:nvSpPr>
          <p:cNvPr id="20511" name="Rectangle 36"/>
          <p:cNvSpPr>
            <a:spLocks noChangeArrowheads="1"/>
          </p:cNvSpPr>
          <p:nvPr/>
        </p:nvSpPr>
        <p:spPr bwMode="auto">
          <a:xfrm>
            <a:off x="76200" y="1065213"/>
            <a:ext cx="8818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p>
            <a:pPr algn="l"/>
            <a:r>
              <a:rPr lang="en-GB" i="0" dirty="0">
                <a:solidFill>
                  <a:srgbClr val="008000"/>
                </a:solidFill>
              </a:rPr>
              <a:t>Disc BELOW X-ray </a:t>
            </a:r>
            <a:r>
              <a:rPr lang="en-GB" i="0" dirty="0" err="1">
                <a:solidFill>
                  <a:srgbClr val="008000"/>
                </a:solidFill>
              </a:rPr>
              <a:t>bandpass</a:t>
            </a:r>
            <a:r>
              <a:rPr lang="en-GB" i="0" dirty="0">
                <a:solidFill>
                  <a:srgbClr val="008000"/>
                </a:solidFill>
              </a:rPr>
              <a:t>. </a:t>
            </a:r>
            <a:r>
              <a:rPr lang="en-GB" i="0" dirty="0">
                <a:solidFill>
                  <a:srgbClr val="00B0F0"/>
                </a:solidFill>
              </a:rPr>
              <a:t>Only see tail</a:t>
            </a:r>
          </a:p>
          <a:p>
            <a:pPr algn="l"/>
            <a:endParaRPr lang="en-GB" i="0" dirty="0">
              <a:solidFill>
                <a:srgbClr val="008000"/>
              </a:solidFill>
            </a:endParaRPr>
          </a:p>
        </p:txBody>
      </p:sp>
      <p:sp>
        <p:nvSpPr>
          <p:cNvPr id="20512" name="Freeform 40"/>
          <p:cNvSpPr>
            <a:spLocks/>
          </p:cNvSpPr>
          <p:nvPr/>
        </p:nvSpPr>
        <p:spPr bwMode="auto">
          <a:xfrm>
            <a:off x="2538413" y="2754313"/>
            <a:ext cx="6111875" cy="1738312"/>
          </a:xfrm>
          <a:custGeom>
            <a:avLst/>
            <a:gdLst>
              <a:gd name="T0" fmla="*/ 0 w 3850"/>
              <a:gd name="T1" fmla="*/ 2147483647 h 1095"/>
              <a:gd name="T2" fmla="*/ 2147483647 w 3850"/>
              <a:gd name="T3" fmla="*/ 2147483647 h 1095"/>
              <a:gd name="T4" fmla="*/ 2147483647 w 3850"/>
              <a:gd name="T5" fmla="*/ 2147483647 h 1095"/>
              <a:gd name="T6" fmla="*/ 2147483647 w 3850"/>
              <a:gd name="T7" fmla="*/ 2147483647 h 1095"/>
              <a:gd name="T8" fmla="*/ 2147483647 w 3850"/>
              <a:gd name="T9" fmla="*/ 2147483647 h 1095"/>
              <a:gd name="T10" fmla="*/ 2147483647 w 3850"/>
              <a:gd name="T11" fmla="*/ 2147483647 h 1095"/>
              <a:gd name="T12" fmla="*/ 2147483647 w 3850"/>
              <a:gd name="T13" fmla="*/ 2147483647 h 1095"/>
              <a:gd name="T14" fmla="*/ 2147483647 w 3850"/>
              <a:gd name="T15" fmla="*/ 2147483647 h 1095"/>
              <a:gd name="T16" fmla="*/ 2147483647 w 3850"/>
              <a:gd name="T17" fmla="*/ 2147483647 h 1095"/>
              <a:gd name="T18" fmla="*/ 2147483647 w 3850"/>
              <a:gd name="T19" fmla="*/ 2147483647 h 10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0"/>
              <a:gd name="T31" fmla="*/ 0 h 1095"/>
              <a:gd name="T32" fmla="*/ 3850 w 3850"/>
              <a:gd name="T33" fmla="*/ 1095 h 10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0" h="1095">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7" y="781"/>
                  <a:pt x="988" y="789"/>
                </a:cubicBezTo>
                <a:cubicBezTo>
                  <a:pt x="1089" y="797"/>
                  <a:pt x="1148" y="782"/>
                  <a:pt x="1418" y="784"/>
                </a:cubicBezTo>
                <a:cubicBezTo>
                  <a:pt x="1688" y="786"/>
                  <a:pt x="2298" y="784"/>
                  <a:pt x="2607" y="802"/>
                </a:cubicBezTo>
                <a:cubicBezTo>
                  <a:pt x="2916" y="820"/>
                  <a:pt x="3067" y="845"/>
                  <a:pt x="3274" y="894"/>
                </a:cubicBezTo>
                <a:cubicBezTo>
                  <a:pt x="3481" y="943"/>
                  <a:pt x="3730" y="1053"/>
                  <a:pt x="3850" y="1095"/>
                </a:cubicBezTo>
              </a:path>
            </a:pathLst>
          </a:custGeom>
          <a:noFill/>
          <a:ln w="38100" cap="flat" cmpd="sng">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p>
        </p:txBody>
      </p:sp>
      <p:sp>
        <p:nvSpPr>
          <p:cNvPr id="20513" name="Freeform 41"/>
          <p:cNvSpPr>
            <a:spLocks/>
          </p:cNvSpPr>
          <p:nvPr/>
        </p:nvSpPr>
        <p:spPr bwMode="auto">
          <a:xfrm>
            <a:off x="2571750" y="1906588"/>
            <a:ext cx="6035675" cy="1773237"/>
          </a:xfrm>
          <a:custGeom>
            <a:avLst/>
            <a:gdLst>
              <a:gd name="T0" fmla="*/ 0 w 3802"/>
              <a:gd name="T1" fmla="*/ 2147483647 h 1117"/>
              <a:gd name="T2" fmla="*/ 2147483647 w 3802"/>
              <a:gd name="T3" fmla="*/ 2147483647 h 1117"/>
              <a:gd name="T4" fmla="*/ 2147483647 w 3802"/>
              <a:gd name="T5" fmla="*/ 2147483647 h 1117"/>
              <a:gd name="T6" fmla="*/ 2147483647 w 3802"/>
              <a:gd name="T7" fmla="*/ 2147483647 h 1117"/>
              <a:gd name="T8" fmla="*/ 2147483647 w 3802"/>
              <a:gd name="T9" fmla="*/ 2147483647 h 1117"/>
              <a:gd name="T10" fmla="*/ 2147483647 w 3802"/>
              <a:gd name="T11" fmla="*/ 2147483647 h 1117"/>
              <a:gd name="T12" fmla="*/ 2147483647 w 3802"/>
              <a:gd name="T13" fmla="*/ 2147483647 h 1117"/>
              <a:gd name="T14" fmla="*/ 2147483647 w 3802"/>
              <a:gd name="T15" fmla="*/ 2147483647 h 1117"/>
              <a:gd name="T16" fmla="*/ 2147483647 w 3802"/>
              <a:gd name="T17" fmla="*/ 2147483647 h 1117"/>
              <a:gd name="T18" fmla="*/ 2147483647 w 3802"/>
              <a:gd name="T19" fmla="*/ 2147483647 h 1117"/>
              <a:gd name="T20" fmla="*/ 2147483647 w 3802"/>
              <a:gd name="T21" fmla="*/ 2147483647 h 1117"/>
              <a:gd name="T22" fmla="*/ 2147483647 w 3802"/>
              <a:gd name="T23" fmla="*/ 2147483647 h 1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02"/>
              <a:gd name="T37" fmla="*/ 0 h 1117"/>
              <a:gd name="T38" fmla="*/ 3802 w 3802"/>
              <a:gd name="T39" fmla="*/ 1117 h 1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02" h="1117">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637" y="160"/>
                  <a:pt x="852" y="215"/>
                </a:cubicBezTo>
                <a:cubicBezTo>
                  <a:pt x="1067" y="270"/>
                  <a:pt x="1707" y="405"/>
                  <a:pt x="2101" y="522"/>
                </a:cubicBezTo>
                <a:cubicBezTo>
                  <a:pt x="2495" y="639"/>
                  <a:pt x="2934" y="817"/>
                  <a:pt x="3217" y="916"/>
                </a:cubicBezTo>
                <a:cubicBezTo>
                  <a:pt x="3500" y="1015"/>
                  <a:pt x="3680" y="1075"/>
                  <a:pt x="3802" y="1117"/>
                </a:cubicBezTo>
              </a:path>
            </a:pathLst>
          </a:custGeom>
          <a:noFill/>
          <a:ln w="38100" cap="flat" cmpd="sng">
            <a:solidFill>
              <a:srgbClr val="00FF00">
                <a:alpha val="58038"/>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p>
        </p:txBody>
      </p:sp>
      <p:sp>
        <p:nvSpPr>
          <p:cNvPr id="20514" name="Rectangle 45"/>
          <p:cNvSpPr>
            <a:spLocks noChangeArrowheads="1"/>
          </p:cNvSpPr>
          <p:nvPr/>
        </p:nvSpPr>
        <p:spPr bwMode="auto">
          <a:xfrm>
            <a:off x="98425" y="5975350"/>
            <a:ext cx="8151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a:spAutoFit/>
          </a:bodyPr>
          <a:lstStyle/>
          <a:p>
            <a:pPr algn="l"/>
            <a:r>
              <a:rPr lang="en-GB" i="0">
                <a:solidFill>
                  <a:srgbClr val="FFFF99"/>
                </a:solidFill>
              </a:rPr>
              <a:t>Any evidence for this? L(2-10 keV) / Lbol bigger at low L/LEdd</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ChangeArrowheads="1"/>
          </p:cNvSpPr>
          <p:nvPr/>
        </p:nvSpPr>
        <p:spPr bwMode="auto">
          <a:xfrm>
            <a:off x="4151313" y="2090738"/>
            <a:ext cx="4716462" cy="4556125"/>
          </a:xfrm>
          <a:prstGeom prst="rect">
            <a:avLst/>
          </a:prstGeom>
          <a:solidFill>
            <a:schemeClr val="bg1"/>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p>
            <a:endParaRPr lang="en-US">
              <a:solidFill>
                <a:srgbClr val="000000"/>
              </a:solidFill>
            </a:endParaRPr>
          </a:p>
        </p:txBody>
      </p:sp>
      <p:sp>
        <p:nvSpPr>
          <p:cNvPr id="23555" name="Rectangle 3"/>
          <p:cNvSpPr>
            <a:spLocks noGrp="1" noChangeArrowheads="1"/>
          </p:cNvSpPr>
          <p:nvPr>
            <p:ph type="body" sz="half" idx="1"/>
          </p:nvPr>
        </p:nvSpPr>
        <p:spPr>
          <a:xfrm>
            <a:off x="79375" y="2046288"/>
            <a:ext cx="4057650" cy="3397250"/>
          </a:xfrm>
          <a:noFill/>
        </p:spPr>
        <p:txBody>
          <a:bodyPr/>
          <a:lstStyle/>
          <a:p>
            <a:pPr eaLnBrk="1" hangingPunct="1"/>
            <a:r>
              <a:rPr lang="en-GB" sz="2400" dirty="0" smtClean="0">
                <a:solidFill>
                  <a:srgbClr val="008000"/>
                </a:solidFill>
              </a:rPr>
              <a:t>Big change in ratio of      </a:t>
            </a:r>
            <a:r>
              <a:rPr lang="en-GB" sz="2400" dirty="0" err="1" smtClean="0">
                <a:solidFill>
                  <a:srgbClr val="008000"/>
                </a:solidFill>
              </a:rPr>
              <a:t>Lbol</a:t>
            </a:r>
            <a:r>
              <a:rPr lang="en-GB" sz="2400" dirty="0" smtClean="0">
                <a:solidFill>
                  <a:srgbClr val="008000"/>
                </a:solidFill>
              </a:rPr>
              <a:t>/L(2-10 </a:t>
            </a:r>
            <a:r>
              <a:rPr lang="en-GB" sz="2400" dirty="0" err="1" smtClean="0">
                <a:solidFill>
                  <a:srgbClr val="008000"/>
                </a:solidFill>
              </a:rPr>
              <a:t>keV</a:t>
            </a:r>
            <a:r>
              <a:rPr lang="en-GB" sz="2400" dirty="0" smtClean="0">
                <a:solidFill>
                  <a:srgbClr val="008000"/>
                </a:solidFill>
              </a:rPr>
              <a:t>) with </a:t>
            </a:r>
            <a:r>
              <a:rPr lang="en-GB" sz="2400" dirty="0" err="1" smtClean="0">
                <a:solidFill>
                  <a:srgbClr val="008000"/>
                </a:solidFill>
              </a:rPr>
              <a:t>Eddington</a:t>
            </a:r>
            <a:r>
              <a:rPr lang="en-GB" sz="2400" dirty="0" smtClean="0">
                <a:solidFill>
                  <a:srgbClr val="008000"/>
                </a:solidFill>
              </a:rPr>
              <a:t> ratio L/</a:t>
            </a:r>
            <a:r>
              <a:rPr lang="en-GB" sz="2400" dirty="0" err="1" smtClean="0">
                <a:solidFill>
                  <a:srgbClr val="008000"/>
                </a:solidFill>
              </a:rPr>
              <a:t>LEdd</a:t>
            </a:r>
            <a:endParaRPr lang="en-GB" sz="2400" dirty="0">
              <a:solidFill>
                <a:srgbClr val="008000"/>
              </a:solidFill>
            </a:endParaRPr>
          </a:p>
          <a:p>
            <a:pPr eaLnBrk="1" hangingPunct="1"/>
            <a:r>
              <a:rPr lang="en-GB" sz="2400" dirty="0" smtClean="0">
                <a:solidFill>
                  <a:srgbClr val="008000"/>
                </a:solidFill>
              </a:rPr>
              <a:t>Looks good!! </a:t>
            </a:r>
          </a:p>
        </p:txBody>
      </p:sp>
      <p:sp>
        <p:nvSpPr>
          <p:cNvPr id="23556"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a:solidFill>
                  <a:srgbClr val="008000"/>
                </a:solidFill>
              </a:rPr>
              <a:t> AGN spectral states</a:t>
            </a:r>
          </a:p>
        </p:txBody>
      </p:sp>
      <p:pic>
        <p:nvPicPr>
          <p:cNvPr id="23557" name="Picture 7" descr="bcvsedd_binned_VF07compare"/>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450" y="2254250"/>
            <a:ext cx="423068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6473825" y="1652588"/>
            <a:ext cx="23955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rgbClr val="008000"/>
                </a:solidFill>
              </a:rPr>
              <a:t>Vasuvaden &amp; Fabian 2008</a:t>
            </a:r>
            <a:endParaRPr lang="en-US" sz="1600">
              <a:solidFill>
                <a:srgbClr val="008000"/>
              </a:solidFill>
            </a:endParaRPr>
          </a:p>
        </p:txBody>
      </p:sp>
      <p:sp>
        <p:nvSpPr>
          <p:cNvPr id="23559" name="TextBox 9"/>
          <p:cNvSpPr txBox="1">
            <a:spLocks noChangeArrowheads="1"/>
          </p:cNvSpPr>
          <p:nvPr/>
        </p:nvSpPr>
        <p:spPr bwMode="auto">
          <a:xfrm rot="-5400000">
            <a:off x="3128963" y="4264025"/>
            <a:ext cx="28654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000000"/>
                </a:solidFill>
              </a:rPr>
              <a:t>Lbol/L(2-10 keV)</a:t>
            </a:r>
          </a:p>
        </p:txBody>
      </p:sp>
      <p:sp>
        <p:nvSpPr>
          <p:cNvPr id="2" name="Freeform 1"/>
          <p:cNvSpPr/>
          <p:nvPr/>
        </p:nvSpPr>
        <p:spPr bwMode="auto">
          <a:xfrm>
            <a:off x="5029200" y="2790496"/>
            <a:ext cx="3279228" cy="2612661"/>
          </a:xfrm>
          <a:custGeom>
            <a:avLst/>
            <a:gdLst>
              <a:gd name="connsiteX0" fmla="*/ 0 w 3342290"/>
              <a:gd name="connsiteY0" fmla="*/ 2554013 h 2746676"/>
              <a:gd name="connsiteX1" fmla="*/ 1324303 w 3342290"/>
              <a:gd name="connsiteY1" fmla="*/ 2554013 h 2746676"/>
              <a:gd name="connsiteX2" fmla="*/ 2475186 w 3342290"/>
              <a:gd name="connsiteY2" fmla="*/ 551793 h 2746676"/>
              <a:gd name="connsiteX3" fmla="*/ 3342290 w 3342290"/>
              <a:gd name="connsiteY3" fmla="*/ 0 h 2746676"/>
              <a:gd name="connsiteX4" fmla="*/ 3342290 w 3342290"/>
              <a:gd name="connsiteY4" fmla="*/ 0 h 2746676"/>
              <a:gd name="connsiteX0" fmla="*/ 0 w 3279228"/>
              <a:gd name="connsiteY0" fmla="*/ 2601310 h 2769484"/>
              <a:gd name="connsiteX1" fmla="*/ 1261241 w 3279228"/>
              <a:gd name="connsiteY1" fmla="*/ 2554013 h 2769484"/>
              <a:gd name="connsiteX2" fmla="*/ 2412124 w 3279228"/>
              <a:gd name="connsiteY2" fmla="*/ 551793 h 2769484"/>
              <a:gd name="connsiteX3" fmla="*/ 3279228 w 3279228"/>
              <a:gd name="connsiteY3" fmla="*/ 0 h 2769484"/>
              <a:gd name="connsiteX4" fmla="*/ 3279228 w 3279228"/>
              <a:gd name="connsiteY4" fmla="*/ 0 h 2769484"/>
              <a:gd name="connsiteX0" fmla="*/ 0 w 3279228"/>
              <a:gd name="connsiteY0" fmla="*/ 2601310 h 2739100"/>
              <a:gd name="connsiteX1" fmla="*/ 1261241 w 3279228"/>
              <a:gd name="connsiteY1" fmla="*/ 2554013 h 2739100"/>
              <a:gd name="connsiteX2" fmla="*/ 2412124 w 3279228"/>
              <a:gd name="connsiteY2" fmla="*/ 551793 h 2739100"/>
              <a:gd name="connsiteX3" fmla="*/ 3279228 w 3279228"/>
              <a:gd name="connsiteY3" fmla="*/ 0 h 2739100"/>
              <a:gd name="connsiteX4" fmla="*/ 3279228 w 3279228"/>
              <a:gd name="connsiteY4" fmla="*/ 0 h 2739100"/>
              <a:gd name="connsiteX0" fmla="*/ 0 w 3279228"/>
              <a:gd name="connsiteY0" fmla="*/ 2601310 h 2717141"/>
              <a:gd name="connsiteX1" fmla="*/ 819807 w 3279228"/>
              <a:gd name="connsiteY1" fmla="*/ 2601310 h 2717141"/>
              <a:gd name="connsiteX2" fmla="*/ 1261241 w 3279228"/>
              <a:gd name="connsiteY2" fmla="*/ 2554013 h 2717141"/>
              <a:gd name="connsiteX3" fmla="*/ 2412124 w 3279228"/>
              <a:gd name="connsiteY3" fmla="*/ 551793 h 2717141"/>
              <a:gd name="connsiteX4" fmla="*/ 3279228 w 3279228"/>
              <a:gd name="connsiteY4" fmla="*/ 0 h 2717141"/>
              <a:gd name="connsiteX5" fmla="*/ 3279228 w 3279228"/>
              <a:gd name="connsiteY5" fmla="*/ 0 h 2717141"/>
              <a:gd name="connsiteX0" fmla="*/ 0 w 3279228"/>
              <a:gd name="connsiteY0" fmla="*/ 2601310 h 2717141"/>
              <a:gd name="connsiteX1" fmla="*/ 819807 w 3279228"/>
              <a:gd name="connsiteY1" fmla="*/ 2601310 h 2717141"/>
              <a:gd name="connsiteX2" fmla="*/ 1261241 w 3279228"/>
              <a:gd name="connsiteY2" fmla="*/ 2554013 h 2717141"/>
              <a:gd name="connsiteX3" fmla="*/ 2412124 w 3279228"/>
              <a:gd name="connsiteY3" fmla="*/ 551793 h 2717141"/>
              <a:gd name="connsiteX4" fmla="*/ 3279228 w 3279228"/>
              <a:gd name="connsiteY4" fmla="*/ 0 h 2717141"/>
              <a:gd name="connsiteX5" fmla="*/ 3279228 w 3279228"/>
              <a:gd name="connsiteY5" fmla="*/ 0 h 2717141"/>
              <a:gd name="connsiteX0" fmla="*/ 0 w 3279228"/>
              <a:gd name="connsiteY0" fmla="*/ 2601310 h 2717141"/>
              <a:gd name="connsiteX1" fmla="*/ 819807 w 3279228"/>
              <a:gd name="connsiteY1" fmla="*/ 2601310 h 2717141"/>
              <a:gd name="connsiteX2" fmla="*/ 1261241 w 3279228"/>
              <a:gd name="connsiteY2" fmla="*/ 2554013 h 2717141"/>
              <a:gd name="connsiteX3" fmla="*/ 2412124 w 3279228"/>
              <a:gd name="connsiteY3" fmla="*/ 551793 h 2717141"/>
              <a:gd name="connsiteX4" fmla="*/ 3279228 w 3279228"/>
              <a:gd name="connsiteY4" fmla="*/ 0 h 2717141"/>
              <a:gd name="connsiteX5" fmla="*/ 3279228 w 3279228"/>
              <a:gd name="connsiteY5" fmla="*/ 0 h 2717141"/>
              <a:gd name="connsiteX0" fmla="*/ 0 w 3279228"/>
              <a:gd name="connsiteY0" fmla="*/ 2601310 h 2612661"/>
              <a:gd name="connsiteX1" fmla="*/ 819807 w 3279228"/>
              <a:gd name="connsiteY1" fmla="*/ 2601310 h 2612661"/>
              <a:gd name="connsiteX2" fmla="*/ 1529255 w 3279228"/>
              <a:gd name="connsiteY2" fmla="*/ 2128344 h 2612661"/>
              <a:gd name="connsiteX3" fmla="*/ 2412124 w 3279228"/>
              <a:gd name="connsiteY3" fmla="*/ 551793 h 2612661"/>
              <a:gd name="connsiteX4" fmla="*/ 3279228 w 3279228"/>
              <a:gd name="connsiteY4" fmla="*/ 0 h 2612661"/>
              <a:gd name="connsiteX5" fmla="*/ 3279228 w 3279228"/>
              <a:gd name="connsiteY5" fmla="*/ 0 h 2612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28" h="2612661">
                <a:moveTo>
                  <a:pt x="0" y="2601310"/>
                </a:moveTo>
                <a:cubicBezTo>
                  <a:pt x="157655" y="2622331"/>
                  <a:pt x="609600" y="2609193"/>
                  <a:pt x="819807" y="2601310"/>
                </a:cubicBezTo>
                <a:cubicBezTo>
                  <a:pt x="1030014" y="2593427"/>
                  <a:pt x="1263869" y="2469930"/>
                  <a:pt x="1529255" y="2128344"/>
                </a:cubicBezTo>
                <a:cubicBezTo>
                  <a:pt x="1794641" y="1786758"/>
                  <a:pt x="2120462" y="906517"/>
                  <a:pt x="2412124" y="551793"/>
                </a:cubicBezTo>
                <a:cubicBezTo>
                  <a:pt x="2703786" y="197069"/>
                  <a:pt x="3279228" y="0"/>
                  <a:pt x="3279228" y="0"/>
                </a:cubicBezTo>
                <a:lnTo>
                  <a:pt x="3279228" y="0"/>
                </a:lnTo>
              </a:path>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3" name="Rectangle 2"/>
          <p:cNvSpPr/>
          <p:nvPr/>
        </p:nvSpPr>
        <p:spPr bwMode="auto">
          <a:xfrm>
            <a:off x="4151313" y="6563954"/>
            <a:ext cx="4716462" cy="230982"/>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3560" name="TextBox 10"/>
          <p:cNvSpPr txBox="1">
            <a:spLocks noChangeArrowheads="1"/>
          </p:cNvSpPr>
          <p:nvPr/>
        </p:nvSpPr>
        <p:spPr bwMode="auto">
          <a:xfrm>
            <a:off x="5795963" y="6332973"/>
            <a:ext cx="22780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GB" dirty="0" err="1">
                <a:solidFill>
                  <a:srgbClr val="000000"/>
                </a:solidFill>
              </a:rPr>
              <a:t>Lbol</a:t>
            </a:r>
            <a:r>
              <a:rPr lang="en-GB" dirty="0">
                <a:solidFill>
                  <a:srgbClr val="000000"/>
                </a:solidFill>
              </a:rPr>
              <a:t>/</a:t>
            </a:r>
            <a:r>
              <a:rPr lang="en-GB" dirty="0" err="1">
                <a:solidFill>
                  <a:srgbClr val="000000"/>
                </a:solidFill>
              </a:rPr>
              <a:t>LEdd</a:t>
            </a:r>
            <a:endParaRPr lang="en-GB" dirty="0">
              <a:solidFill>
                <a:srgbClr val="000000"/>
              </a:solidFill>
            </a:endParaRPr>
          </a:p>
        </p:txBody>
      </p:sp>
    </p:spTree>
    <p:extLst>
      <p:ext uri="{BB962C8B-B14F-4D97-AF65-F5344CB8AC3E}">
        <p14:creationId xmlns:p14="http://schemas.microsoft.com/office/powerpoint/2010/main" val="180670073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974975" y="1306513"/>
            <a:ext cx="6169025" cy="5005387"/>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4578" name="Rectangle 23"/>
          <p:cNvSpPr>
            <a:spLocks noChangeArrowheads="1"/>
          </p:cNvSpPr>
          <p:nvPr/>
        </p:nvSpPr>
        <p:spPr bwMode="auto">
          <a:xfrm>
            <a:off x="2974975" y="1306513"/>
            <a:ext cx="4441825" cy="497840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pic>
        <p:nvPicPr>
          <p:cNvPr id="24579" name="Picture 19" descr="williams_nls1"/>
          <p:cNvPicPr>
            <a:picLocks noChangeAspect="1" noChangeArrowheads="1"/>
          </p:cNvPicPr>
          <p:nvPr/>
        </p:nvPicPr>
        <p:blipFill>
          <a:blip r:embed="rId3">
            <a:extLst>
              <a:ext uri="{28A0092B-C50C-407E-A947-70E740481C1C}">
                <a14:useLocalDpi xmlns:a14="http://schemas.microsoft.com/office/drawing/2010/main" val="0"/>
              </a:ext>
            </a:extLst>
          </a:blip>
          <a:srcRect l="21710" t="61223" r="26834"/>
          <a:stretch>
            <a:fillRect/>
          </a:stretch>
        </p:blipFill>
        <p:spPr bwMode="auto">
          <a:xfrm>
            <a:off x="3571875" y="1403350"/>
            <a:ext cx="350678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fig1"/>
          <p:cNvPicPr>
            <a:picLocks noChangeAspect="1" noChangeArrowheads="1"/>
          </p:cNvPicPr>
          <p:nvPr/>
        </p:nvPicPr>
        <p:blipFill>
          <a:blip r:embed="rId4">
            <a:extLst>
              <a:ext uri="{28A0092B-C50C-407E-A947-70E740481C1C}">
                <a14:useLocalDpi xmlns:a14="http://schemas.microsoft.com/office/drawing/2010/main" val="0"/>
              </a:ext>
            </a:extLst>
          </a:blip>
          <a:srcRect t="24767" r="49284" b="49272"/>
          <a:stretch>
            <a:fillRect/>
          </a:stretch>
        </p:blipFill>
        <p:spPr bwMode="auto">
          <a:xfrm>
            <a:off x="3263900" y="3079750"/>
            <a:ext cx="388302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3"/>
          <p:cNvSpPr>
            <a:spLocks noChangeArrowheads="1"/>
          </p:cNvSpPr>
          <p:nvPr/>
        </p:nvSpPr>
        <p:spPr bwMode="auto">
          <a:xfrm>
            <a:off x="134938" y="-61913"/>
            <a:ext cx="8323262"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LINERS-S1-NLS1 ?</a:t>
            </a:r>
            <a:endParaRPr lang="en-GB" sz="4400" b="1" dirty="0">
              <a:solidFill>
                <a:srgbClr val="008000"/>
              </a:solidFill>
            </a:endParaRPr>
          </a:p>
        </p:txBody>
      </p:sp>
      <p:sp>
        <p:nvSpPr>
          <p:cNvPr id="24582" name="Line 4"/>
          <p:cNvSpPr>
            <a:spLocks noChangeShapeType="1"/>
          </p:cNvSpPr>
          <p:nvPr/>
        </p:nvSpPr>
        <p:spPr bwMode="auto">
          <a:xfrm flipV="1">
            <a:off x="798513" y="3319463"/>
            <a:ext cx="0" cy="2919412"/>
          </a:xfrm>
          <a:prstGeom prst="line">
            <a:avLst/>
          </a:prstGeom>
          <a:noFill/>
          <a:ln w="38100">
            <a:solidFill>
              <a:srgbClr val="008000"/>
            </a:solidFill>
            <a:round/>
            <a:headEnd/>
            <a:tailEnd type="stealth"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8000"/>
              </a:solidFill>
            </a:endParaRPr>
          </a:p>
        </p:txBody>
      </p:sp>
      <p:sp>
        <p:nvSpPr>
          <p:cNvPr id="24583" name="Text Box 5"/>
          <p:cNvSpPr txBox="1">
            <a:spLocks noChangeArrowheads="1"/>
          </p:cNvSpPr>
          <p:nvPr/>
        </p:nvSpPr>
        <p:spPr bwMode="auto">
          <a:xfrm>
            <a:off x="0" y="2181225"/>
            <a:ext cx="187325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Increasing L/</a:t>
            </a:r>
            <a:r>
              <a:rPr lang="en-GB" dirty="0" err="1">
                <a:solidFill>
                  <a:srgbClr val="008000"/>
                </a:solidFill>
              </a:rPr>
              <a:t>L</a:t>
            </a:r>
            <a:r>
              <a:rPr lang="en-GB" baseline="-25000" dirty="0" err="1">
                <a:solidFill>
                  <a:srgbClr val="008000"/>
                </a:solidFill>
              </a:rPr>
              <a:t>Edd</a:t>
            </a:r>
            <a:endParaRPr lang="en-US" baseline="-25000" dirty="0">
              <a:solidFill>
                <a:srgbClr val="008000"/>
              </a:solidFill>
            </a:endParaRPr>
          </a:p>
        </p:txBody>
      </p:sp>
      <p:sp>
        <p:nvSpPr>
          <p:cNvPr id="24584" name="Rectangle 6"/>
          <p:cNvSpPr>
            <a:spLocks noChangeArrowheads="1"/>
          </p:cNvSpPr>
          <p:nvPr/>
        </p:nvSpPr>
        <p:spPr bwMode="auto">
          <a:xfrm>
            <a:off x="82550" y="966788"/>
            <a:ext cx="2591905" cy="144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pPr algn="l"/>
            <a:r>
              <a:rPr lang="en-GB" dirty="0">
                <a:solidFill>
                  <a:srgbClr val="008000"/>
                </a:solidFill>
              </a:rPr>
              <a:t>Similar mass. </a:t>
            </a:r>
          </a:p>
          <a:p>
            <a:pPr algn="l"/>
            <a:r>
              <a:rPr lang="en-GB" dirty="0">
                <a:solidFill>
                  <a:srgbClr val="008000"/>
                </a:solidFill>
              </a:rPr>
              <a:t>Different L/</a:t>
            </a:r>
            <a:r>
              <a:rPr lang="en-GB" dirty="0" err="1">
                <a:solidFill>
                  <a:srgbClr val="008000"/>
                </a:solidFill>
              </a:rPr>
              <a:t>L</a:t>
            </a:r>
            <a:r>
              <a:rPr lang="en-GB" baseline="-25000" dirty="0" err="1">
                <a:solidFill>
                  <a:srgbClr val="008000"/>
                </a:solidFill>
              </a:rPr>
              <a:t>Edd</a:t>
            </a:r>
            <a:r>
              <a:rPr lang="en-GB" dirty="0">
                <a:solidFill>
                  <a:srgbClr val="008000"/>
                </a:solidFill>
              </a:rPr>
              <a:t> </a:t>
            </a:r>
          </a:p>
          <a:p>
            <a:pPr algn="l"/>
            <a:r>
              <a:rPr lang="en-GB" dirty="0">
                <a:solidFill>
                  <a:srgbClr val="008000"/>
                </a:solidFill>
              </a:rPr>
              <a:t>Different ionisation</a:t>
            </a:r>
          </a:p>
          <a:p>
            <a:pPr algn="l"/>
            <a:endParaRPr lang="en-US" baseline="-25000" dirty="0">
              <a:solidFill>
                <a:srgbClr val="008000"/>
              </a:solidFill>
            </a:endParaRPr>
          </a:p>
        </p:txBody>
      </p:sp>
      <p:pic>
        <p:nvPicPr>
          <p:cNvPr id="24585" name="Picture 7" descr="fig1"/>
          <p:cNvPicPr>
            <a:picLocks noChangeAspect="1" noChangeArrowheads="1"/>
          </p:cNvPicPr>
          <p:nvPr/>
        </p:nvPicPr>
        <p:blipFill>
          <a:blip r:embed="rId4">
            <a:extLst>
              <a:ext uri="{28A0092B-C50C-407E-A947-70E740481C1C}">
                <a14:useLocalDpi xmlns:a14="http://schemas.microsoft.com/office/drawing/2010/main" val="0"/>
              </a:ext>
            </a:extLst>
          </a:blip>
          <a:srcRect t="50409" r="63132" b="27710"/>
          <a:stretch>
            <a:fillRect/>
          </a:stretch>
        </p:blipFill>
        <p:spPr bwMode="auto">
          <a:xfrm>
            <a:off x="3094038" y="4778375"/>
            <a:ext cx="403066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Line 8"/>
          <p:cNvSpPr>
            <a:spLocks noChangeShapeType="1"/>
          </p:cNvSpPr>
          <p:nvPr/>
        </p:nvSpPr>
        <p:spPr bwMode="auto">
          <a:xfrm>
            <a:off x="1349375" y="4583113"/>
            <a:ext cx="7475538" cy="14287"/>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0000"/>
              </a:solidFill>
            </a:endParaRPr>
          </a:p>
        </p:txBody>
      </p:sp>
      <p:sp>
        <p:nvSpPr>
          <p:cNvPr id="24587" name="Text Box 9"/>
          <p:cNvSpPr txBox="1">
            <a:spLocks noChangeArrowheads="1"/>
          </p:cNvSpPr>
          <p:nvPr/>
        </p:nvSpPr>
        <p:spPr bwMode="auto">
          <a:xfrm>
            <a:off x="1116013" y="3906838"/>
            <a:ext cx="187325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disc</a:t>
            </a:r>
            <a:endParaRPr lang="en-US" baseline="-25000">
              <a:solidFill>
                <a:srgbClr val="008000"/>
              </a:solidFill>
            </a:endParaRPr>
          </a:p>
        </p:txBody>
      </p:sp>
      <p:sp>
        <p:nvSpPr>
          <p:cNvPr id="24588" name="Text Box 10"/>
          <p:cNvSpPr txBox="1">
            <a:spLocks noChangeArrowheads="1"/>
          </p:cNvSpPr>
          <p:nvPr/>
        </p:nvSpPr>
        <p:spPr bwMode="auto">
          <a:xfrm>
            <a:off x="1201738" y="4833938"/>
            <a:ext cx="1873250"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Hot inner flow, no UV bright </a:t>
            </a:r>
            <a:r>
              <a:rPr lang="en-GB" dirty="0" smtClean="0">
                <a:solidFill>
                  <a:srgbClr val="008000"/>
                </a:solidFill>
              </a:rPr>
              <a:t>disc – true type 2 </a:t>
            </a:r>
            <a:r>
              <a:rPr lang="en-GB" dirty="0" err="1">
                <a:solidFill>
                  <a:srgbClr val="008000"/>
                </a:solidFill>
              </a:rPr>
              <a:t>S</a:t>
            </a:r>
            <a:r>
              <a:rPr lang="en-GB" dirty="0" err="1" smtClean="0">
                <a:solidFill>
                  <a:srgbClr val="008000"/>
                </a:solidFill>
              </a:rPr>
              <a:t>eyferts</a:t>
            </a:r>
            <a:r>
              <a:rPr lang="en-GB" dirty="0" smtClean="0">
                <a:solidFill>
                  <a:srgbClr val="008000"/>
                </a:solidFill>
              </a:rPr>
              <a:t>  </a:t>
            </a:r>
          </a:p>
        </p:txBody>
      </p:sp>
      <p:sp>
        <p:nvSpPr>
          <p:cNvPr id="24589" name="Rectangle 20"/>
          <p:cNvSpPr>
            <a:spLocks noChangeArrowheads="1"/>
          </p:cNvSpPr>
          <p:nvPr/>
        </p:nvSpPr>
        <p:spPr bwMode="auto">
          <a:xfrm>
            <a:off x="3454400" y="1538288"/>
            <a:ext cx="3178175" cy="27622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0" name="Rectangle 21"/>
          <p:cNvSpPr>
            <a:spLocks noChangeArrowheads="1"/>
          </p:cNvSpPr>
          <p:nvPr/>
        </p:nvSpPr>
        <p:spPr bwMode="auto">
          <a:xfrm>
            <a:off x="3062288" y="2859088"/>
            <a:ext cx="392112" cy="9001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1" name="Rectangle 22"/>
          <p:cNvSpPr>
            <a:spLocks noChangeArrowheads="1"/>
          </p:cNvSpPr>
          <p:nvPr/>
        </p:nvSpPr>
        <p:spPr bwMode="auto">
          <a:xfrm>
            <a:off x="3033713" y="4745038"/>
            <a:ext cx="361950" cy="156686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2" name="Line 24"/>
          <p:cNvSpPr>
            <a:spLocks noChangeShapeType="1"/>
          </p:cNvSpPr>
          <p:nvPr/>
        </p:nvSpPr>
        <p:spPr bwMode="auto">
          <a:xfrm>
            <a:off x="3598863" y="14224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3" name="Line 25"/>
          <p:cNvSpPr>
            <a:spLocks noChangeShapeType="1"/>
          </p:cNvSpPr>
          <p:nvPr/>
        </p:nvSpPr>
        <p:spPr bwMode="auto">
          <a:xfrm>
            <a:off x="7072313" y="14097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4" name="Rectangle 26"/>
          <p:cNvSpPr>
            <a:spLocks noChangeArrowheads="1"/>
          </p:cNvSpPr>
          <p:nvPr/>
        </p:nvSpPr>
        <p:spPr bwMode="auto">
          <a:xfrm>
            <a:off x="3744913" y="2655888"/>
            <a:ext cx="3163887" cy="24765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5" name="Rectangle 27"/>
          <p:cNvSpPr>
            <a:spLocks noChangeArrowheads="1"/>
          </p:cNvSpPr>
          <p:nvPr/>
        </p:nvSpPr>
        <p:spPr bwMode="auto">
          <a:xfrm>
            <a:off x="3976688" y="5018088"/>
            <a:ext cx="1901825" cy="4937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6" name="Rectangle 28"/>
          <p:cNvSpPr>
            <a:spLocks noChangeArrowheads="1"/>
          </p:cNvSpPr>
          <p:nvPr/>
        </p:nvSpPr>
        <p:spPr bwMode="auto">
          <a:xfrm>
            <a:off x="4035425" y="3802063"/>
            <a:ext cx="1174750" cy="261937"/>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7" name="Text Box 29"/>
          <p:cNvSpPr txBox="1">
            <a:spLocks noChangeArrowheads="1"/>
          </p:cNvSpPr>
          <p:nvPr/>
        </p:nvSpPr>
        <p:spPr bwMode="auto">
          <a:xfrm>
            <a:off x="3919538" y="4935538"/>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LINER</a:t>
            </a:r>
            <a:endParaRPr lang="en-US" b="1">
              <a:solidFill>
                <a:srgbClr val="000000"/>
              </a:solidFill>
            </a:endParaRPr>
          </a:p>
        </p:txBody>
      </p:sp>
      <p:sp>
        <p:nvSpPr>
          <p:cNvPr id="24598" name="Text Box 30"/>
          <p:cNvSpPr txBox="1">
            <a:spLocks noChangeArrowheads="1"/>
          </p:cNvSpPr>
          <p:nvPr/>
        </p:nvSpPr>
        <p:spPr bwMode="auto">
          <a:xfrm>
            <a:off x="3919538" y="370840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dirty="0" smtClean="0">
                <a:solidFill>
                  <a:srgbClr val="000000"/>
                </a:solidFill>
              </a:rPr>
              <a:t>S1/QSO</a:t>
            </a:r>
            <a:endParaRPr lang="en-US" b="1" dirty="0">
              <a:solidFill>
                <a:srgbClr val="000000"/>
              </a:solidFill>
            </a:endParaRPr>
          </a:p>
        </p:txBody>
      </p:sp>
      <p:sp>
        <p:nvSpPr>
          <p:cNvPr id="24599" name="Text Box 31"/>
          <p:cNvSpPr txBox="1">
            <a:spLocks noChangeArrowheads="1"/>
          </p:cNvSpPr>
          <p:nvPr/>
        </p:nvSpPr>
        <p:spPr bwMode="auto">
          <a:xfrm>
            <a:off x="3906838" y="1566863"/>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NLS1</a:t>
            </a:r>
            <a:endParaRPr lang="en-US" b="1">
              <a:solidFill>
                <a:srgbClr val="000000"/>
              </a:solidFill>
            </a:endParaRPr>
          </a:p>
        </p:txBody>
      </p:sp>
      <p:sp>
        <p:nvSpPr>
          <p:cNvPr id="24600" name="Line 32"/>
          <p:cNvSpPr>
            <a:spLocks noChangeShapeType="1"/>
          </p:cNvSpPr>
          <p:nvPr/>
        </p:nvSpPr>
        <p:spPr bwMode="auto">
          <a:xfrm>
            <a:off x="7102475" y="4868863"/>
            <a:ext cx="0" cy="116046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grpSp>
        <p:nvGrpSpPr>
          <p:cNvPr id="24602" name="Group 38"/>
          <p:cNvGrpSpPr>
            <a:grpSpLocks/>
          </p:cNvGrpSpPr>
          <p:nvPr/>
        </p:nvGrpSpPr>
        <p:grpSpPr bwMode="auto">
          <a:xfrm>
            <a:off x="403225" y="3098800"/>
            <a:ext cx="827088" cy="3170238"/>
            <a:chOff x="4617" y="2748"/>
            <a:chExt cx="594" cy="1572"/>
          </a:xfrm>
          <a:solidFill>
            <a:srgbClr val="008000"/>
          </a:solidFill>
        </p:grpSpPr>
        <p:sp>
          <p:nvSpPr>
            <p:cNvPr id="24604" name="AutoShape 39"/>
            <p:cNvSpPr>
              <a:spLocks noChangeArrowheads="1"/>
            </p:cNvSpPr>
            <p:nvPr/>
          </p:nvSpPr>
          <p:spPr bwMode="auto">
            <a:xfrm>
              <a:off x="4754" y="3039"/>
              <a:ext cx="302" cy="12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79 w 21600"/>
                <a:gd name="T13" fmla="*/ 6104 h 21600"/>
                <a:gd name="T14" fmla="*/ 15521 w 21600"/>
                <a:gd name="T15" fmla="*/ 15496 h 21600"/>
              </a:gdLst>
              <a:ahLst/>
              <a:cxnLst>
                <a:cxn ang="T8">
                  <a:pos x="T0" y="T1"/>
                </a:cxn>
                <a:cxn ang="T9">
                  <a:pos x="T2" y="T3"/>
                </a:cxn>
                <a:cxn ang="T10">
                  <a:pos x="T4" y="T5"/>
                </a:cxn>
                <a:cxn ang="T11">
                  <a:pos x="T6" y="T7"/>
                </a:cxn>
              </a:cxnLst>
              <a:rect l="T12" t="T13" r="T14" b="T15"/>
              <a:pathLst>
                <a:path w="21600" h="21600">
                  <a:moveTo>
                    <a:pt x="0" y="0"/>
                  </a:moveTo>
                  <a:lnTo>
                    <a:pt x="8616" y="21600"/>
                  </a:lnTo>
                  <a:lnTo>
                    <a:pt x="12984" y="21600"/>
                  </a:lnTo>
                  <a:lnTo>
                    <a:pt x="21600" y="0"/>
                  </a:lnTo>
                  <a:lnTo>
                    <a:pt x="0" y="0"/>
                  </a:lnTo>
                  <a:close/>
                </a:path>
              </a:pathLst>
            </a:custGeom>
            <a:grpFill/>
            <a:ln w="38100" algn="ctr">
              <a:solidFill>
                <a:srgbClr val="008000"/>
              </a:solidFill>
              <a:miter lim="800000"/>
              <a:headEnd/>
              <a:tailEnd/>
            </a:ln>
            <a:extLst/>
          </p:spPr>
          <p:txBody>
            <a:bodyPr wrap="none" anchor="ctr"/>
            <a:lstStyle/>
            <a:p>
              <a:endParaRPr lang="en-GB">
                <a:solidFill>
                  <a:srgbClr val="008000"/>
                </a:solidFill>
              </a:endParaRPr>
            </a:p>
          </p:txBody>
        </p:sp>
        <p:sp>
          <p:nvSpPr>
            <p:cNvPr id="24605" name="AutoShape 40"/>
            <p:cNvSpPr>
              <a:spLocks noChangeArrowheads="1"/>
            </p:cNvSpPr>
            <p:nvPr/>
          </p:nvSpPr>
          <p:spPr bwMode="auto">
            <a:xfrm>
              <a:off x="4617" y="2748"/>
              <a:ext cx="594" cy="311"/>
            </a:xfrm>
            <a:prstGeom prst="triangle">
              <a:avLst>
                <a:gd name="adj" fmla="val 50000"/>
              </a:avLst>
            </a:prstGeom>
            <a:grpFill/>
            <a:ln w="38100" algn="ctr">
              <a:solidFill>
                <a:srgbClr val="008000"/>
              </a:solidFill>
              <a:miter lim="800000"/>
              <a:headEnd/>
              <a:tailEnd/>
            </a:ln>
            <a:extLst/>
          </p:spPr>
          <p:txBody>
            <a:bodyPr wrap="none" anchor="ctr"/>
            <a:lstStyle/>
            <a:p>
              <a:endParaRPr lang="en-US">
                <a:solidFill>
                  <a:srgbClr val="008000"/>
                </a:solidFill>
              </a:endParaRPr>
            </a:p>
          </p:txBody>
        </p:sp>
      </p:grpSp>
      <p:sp>
        <p:nvSpPr>
          <p:cNvPr id="24603" name="Line 44"/>
          <p:cNvSpPr>
            <a:spLocks noChangeShapeType="1"/>
          </p:cNvSpPr>
          <p:nvPr/>
        </p:nvSpPr>
        <p:spPr bwMode="auto">
          <a:xfrm>
            <a:off x="1179513" y="4584700"/>
            <a:ext cx="7475537" cy="14288"/>
          </a:xfrm>
          <a:prstGeom prst="line">
            <a:avLst/>
          </a:prstGeom>
          <a:noFill/>
          <a:ln w="63500">
            <a:solidFill>
              <a:schemeClr val="bg1"/>
            </a:solidFill>
            <a:prstDash val="dash"/>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0000"/>
              </a:solidFill>
            </a:endParaRPr>
          </a:p>
        </p:txBody>
      </p:sp>
      <p:grpSp>
        <p:nvGrpSpPr>
          <p:cNvPr id="35" name="Group 95"/>
          <p:cNvGrpSpPr>
            <a:grpSpLocks/>
          </p:cNvGrpSpPr>
          <p:nvPr/>
        </p:nvGrpSpPr>
        <p:grpSpPr bwMode="auto">
          <a:xfrm>
            <a:off x="7259759" y="2906093"/>
            <a:ext cx="2648933" cy="683517"/>
            <a:chOff x="363" y="860"/>
            <a:chExt cx="3021" cy="861"/>
          </a:xfrm>
        </p:grpSpPr>
        <p:sp>
          <p:nvSpPr>
            <p:cNvPr id="36" name="AutoShape 76"/>
            <p:cNvSpPr>
              <a:spLocks noChangeArrowheads="1"/>
            </p:cNvSpPr>
            <p:nvPr/>
          </p:nvSpPr>
          <p:spPr bwMode="auto">
            <a:xfrm rot="5400000">
              <a:off x="476"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AutoShape 75"/>
            <p:cNvSpPr>
              <a:spLocks noChangeArrowheads="1"/>
            </p:cNvSpPr>
            <p:nvPr/>
          </p:nvSpPr>
          <p:spPr bwMode="auto">
            <a:xfrm rot="16200000" flipH="1">
              <a:off x="2409"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Oval 17"/>
            <p:cNvSpPr>
              <a:spLocks noChangeArrowheads="1"/>
            </p:cNvSpPr>
            <p:nvPr/>
          </p:nvSpPr>
          <p:spPr bwMode="auto">
            <a:xfrm>
              <a:off x="2571"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39" name="Oval 18"/>
            <p:cNvSpPr>
              <a:spLocks noChangeArrowheads="1"/>
            </p:cNvSpPr>
            <p:nvPr/>
          </p:nvSpPr>
          <p:spPr bwMode="auto">
            <a:xfrm>
              <a:off x="1075"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40" name="Oval 19"/>
            <p:cNvSpPr>
              <a:spLocks noChangeArrowheads="1"/>
            </p:cNvSpPr>
            <p:nvPr/>
          </p:nvSpPr>
          <p:spPr bwMode="auto">
            <a:xfrm>
              <a:off x="2336" y="1270"/>
              <a:ext cx="181" cy="18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nvGrpSpPr>
            <p:cNvPr id="41" name="Group 8"/>
            <p:cNvGrpSpPr>
              <a:grpSpLocks/>
            </p:cNvGrpSpPr>
            <p:nvPr/>
          </p:nvGrpSpPr>
          <p:grpSpPr bwMode="auto">
            <a:xfrm>
              <a:off x="485" y="1200"/>
              <a:ext cx="2711" cy="182"/>
              <a:chOff x="668" y="572"/>
              <a:chExt cx="4389" cy="317"/>
            </a:xfrm>
          </p:grpSpPr>
          <p:sp>
            <p:nvSpPr>
              <p:cNvPr id="42" name="Oval 9"/>
              <p:cNvSpPr>
                <a:spLocks noChangeArrowheads="1"/>
              </p:cNvSpPr>
              <p:nvPr/>
            </p:nvSpPr>
            <p:spPr bwMode="auto">
              <a:xfrm>
                <a:off x="2747" y="618"/>
                <a:ext cx="228"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AutoShape 10"/>
              <p:cNvSpPr>
                <a:spLocks noChangeArrowheads="1"/>
              </p:cNvSpPr>
              <p:nvPr/>
            </p:nvSpPr>
            <p:spPr bwMode="auto">
              <a:xfrm rot="5400000">
                <a:off x="3935" y="-232"/>
                <a:ext cx="317" cy="1926"/>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AutoShape 11"/>
              <p:cNvSpPr>
                <a:spLocks noChangeArrowheads="1"/>
              </p:cNvSpPr>
              <p:nvPr/>
            </p:nvSpPr>
            <p:spPr bwMode="auto">
              <a:xfrm rot="5400000" flipH="1" flipV="1">
                <a:off x="1469" y="-229"/>
                <a:ext cx="317" cy="1919"/>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45" name="Group 44"/>
          <p:cNvGrpSpPr/>
          <p:nvPr/>
        </p:nvGrpSpPr>
        <p:grpSpPr>
          <a:xfrm>
            <a:off x="7359040" y="4320015"/>
            <a:ext cx="2377113" cy="946286"/>
            <a:chOff x="769938" y="2454275"/>
            <a:chExt cx="4303712" cy="1892300"/>
          </a:xfrm>
        </p:grpSpPr>
        <p:sp>
          <p:nvSpPr>
            <p:cNvPr id="46" name="Oval 28"/>
            <p:cNvSpPr>
              <a:spLocks noChangeArrowheads="1"/>
            </p:cNvSpPr>
            <p:nvPr/>
          </p:nvSpPr>
          <p:spPr bwMode="auto">
            <a:xfrm>
              <a:off x="2016125" y="3140750"/>
              <a:ext cx="1803400" cy="519351"/>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47" name="Oval 79"/>
            <p:cNvSpPr>
              <a:spLocks noChangeArrowheads="1"/>
            </p:cNvSpPr>
            <p:nvPr/>
          </p:nvSpPr>
          <p:spPr bwMode="auto">
            <a:xfrm>
              <a:off x="1763713" y="30510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48" name="Oval 80"/>
            <p:cNvSpPr>
              <a:spLocks noChangeArrowheads="1"/>
            </p:cNvSpPr>
            <p:nvPr/>
          </p:nvSpPr>
          <p:spPr bwMode="auto">
            <a:xfrm>
              <a:off x="176371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49" name="Oval 81"/>
            <p:cNvSpPr>
              <a:spLocks noChangeArrowheads="1"/>
            </p:cNvSpPr>
            <p:nvPr/>
          </p:nvSpPr>
          <p:spPr bwMode="auto">
            <a:xfrm>
              <a:off x="205105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0" name="Oval 82"/>
            <p:cNvSpPr>
              <a:spLocks noChangeArrowheads="1"/>
            </p:cNvSpPr>
            <p:nvPr/>
          </p:nvSpPr>
          <p:spPr bwMode="auto">
            <a:xfrm>
              <a:off x="19796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1" name="Oval 83"/>
            <p:cNvSpPr>
              <a:spLocks noChangeArrowheads="1"/>
            </p:cNvSpPr>
            <p:nvPr/>
          </p:nvSpPr>
          <p:spPr bwMode="auto">
            <a:xfrm>
              <a:off x="21955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2" name="Oval 84"/>
            <p:cNvSpPr>
              <a:spLocks noChangeArrowheads="1"/>
            </p:cNvSpPr>
            <p:nvPr/>
          </p:nvSpPr>
          <p:spPr bwMode="auto">
            <a:xfrm>
              <a:off x="2339975"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3" name="Oval 85"/>
            <p:cNvSpPr>
              <a:spLocks noChangeArrowheads="1"/>
            </p:cNvSpPr>
            <p:nvPr/>
          </p:nvSpPr>
          <p:spPr bwMode="auto">
            <a:xfrm>
              <a:off x="3097213" y="314313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4" name="Oval 86"/>
            <p:cNvSpPr>
              <a:spLocks noChangeArrowheads="1"/>
            </p:cNvSpPr>
            <p:nvPr/>
          </p:nvSpPr>
          <p:spPr bwMode="auto">
            <a:xfrm>
              <a:off x="1917700" y="318440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5" name="Oval 87"/>
            <p:cNvSpPr>
              <a:spLocks noChangeArrowheads="1"/>
            </p:cNvSpPr>
            <p:nvPr/>
          </p:nvSpPr>
          <p:spPr bwMode="auto">
            <a:xfrm>
              <a:off x="327660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6" name="Oval 88"/>
            <p:cNvSpPr>
              <a:spLocks noChangeArrowheads="1"/>
            </p:cNvSpPr>
            <p:nvPr/>
          </p:nvSpPr>
          <p:spPr bwMode="auto">
            <a:xfrm>
              <a:off x="3348038" y="3122494"/>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7" name="Oval 89"/>
            <p:cNvSpPr>
              <a:spLocks noChangeArrowheads="1"/>
            </p:cNvSpPr>
            <p:nvPr/>
          </p:nvSpPr>
          <p:spPr bwMode="auto">
            <a:xfrm>
              <a:off x="3492500" y="32669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8" name="Oval 90"/>
            <p:cNvSpPr>
              <a:spLocks noChangeArrowheads="1"/>
            </p:cNvSpPr>
            <p:nvPr/>
          </p:nvSpPr>
          <p:spPr bwMode="auto">
            <a:xfrm>
              <a:off x="364966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59" name="Oval 91"/>
            <p:cNvSpPr>
              <a:spLocks noChangeArrowheads="1"/>
            </p:cNvSpPr>
            <p:nvPr/>
          </p:nvSpPr>
          <p:spPr bwMode="auto">
            <a:xfrm>
              <a:off x="3851275" y="3266956"/>
              <a:ext cx="288925"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60" name="Oval 92"/>
            <p:cNvSpPr>
              <a:spLocks noChangeArrowheads="1"/>
            </p:cNvSpPr>
            <p:nvPr/>
          </p:nvSpPr>
          <p:spPr bwMode="auto">
            <a:xfrm>
              <a:off x="3635375" y="3079631"/>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61" name="Oval 93"/>
            <p:cNvSpPr>
              <a:spLocks noChangeArrowheads="1"/>
            </p:cNvSpPr>
            <p:nvPr/>
          </p:nvSpPr>
          <p:spPr bwMode="auto">
            <a:xfrm>
              <a:off x="3924300" y="30510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62"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3"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4"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5"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66"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grpSp>
      <p:grpSp>
        <p:nvGrpSpPr>
          <p:cNvPr id="67" name="Group 66"/>
          <p:cNvGrpSpPr/>
          <p:nvPr/>
        </p:nvGrpSpPr>
        <p:grpSpPr>
          <a:xfrm>
            <a:off x="7064543" y="6241833"/>
            <a:ext cx="2943552" cy="324691"/>
            <a:chOff x="279400" y="5848350"/>
            <a:chExt cx="5329238" cy="649288"/>
          </a:xfrm>
        </p:grpSpPr>
        <p:sp>
          <p:nvSpPr>
            <p:cNvPr id="68" name="Oval 102"/>
            <p:cNvSpPr>
              <a:spLocks noChangeArrowheads="1"/>
            </p:cNvSpPr>
            <p:nvPr/>
          </p:nvSpPr>
          <p:spPr bwMode="auto">
            <a:xfrm>
              <a:off x="279400" y="5848350"/>
              <a:ext cx="5329238" cy="649288"/>
            </a:xfrm>
            <a:prstGeom prst="ellipse">
              <a:avLst/>
            </a:prstGeom>
            <a:gradFill rotWithShape="0">
              <a:gsLst>
                <a:gs pos="0">
                  <a:srgbClr val="0066FF">
                    <a:alpha val="39999"/>
                  </a:srgbClr>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69" name="Oval 105"/>
            <p:cNvSpPr>
              <a:spLocks noChangeArrowheads="1"/>
            </p:cNvSpPr>
            <p:nvPr/>
          </p:nvSpPr>
          <p:spPr bwMode="auto">
            <a:xfrm>
              <a:off x="2794000" y="6065838"/>
              <a:ext cx="223838" cy="2079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AutoShape 106"/>
            <p:cNvSpPr>
              <a:spLocks noChangeArrowheads="1"/>
            </p:cNvSpPr>
            <p:nvPr/>
          </p:nvSpPr>
          <p:spPr bwMode="auto">
            <a:xfrm rot="5400000">
              <a:off x="4542631" y="5795169"/>
              <a:ext cx="288925" cy="750888"/>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1" name="AutoShape 107"/>
            <p:cNvSpPr>
              <a:spLocks noChangeArrowheads="1"/>
            </p:cNvSpPr>
            <p:nvPr/>
          </p:nvSpPr>
          <p:spPr bwMode="auto">
            <a:xfrm rot="16200000" flipH="1">
              <a:off x="996156" y="5799932"/>
              <a:ext cx="288925" cy="74136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72" name="Group 71"/>
          <p:cNvGrpSpPr/>
          <p:nvPr/>
        </p:nvGrpSpPr>
        <p:grpSpPr>
          <a:xfrm>
            <a:off x="7281616" y="1403350"/>
            <a:ext cx="2649810" cy="946286"/>
            <a:chOff x="574675" y="-13009"/>
            <a:chExt cx="4797425" cy="1892300"/>
          </a:xfrm>
        </p:grpSpPr>
        <p:sp>
          <p:nvSpPr>
            <p:cNvPr id="73"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76"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7"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8"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9"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0"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1"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82"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3"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4"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85"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6"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7"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8"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9"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0"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1"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95"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spTree>
    <p:extLst>
      <p:ext uri="{BB962C8B-B14F-4D97-AF65-F5344CB8AC3E}">
        <p14:creationId xmlns:p14="http://schemas.microsoft.com/office/powerpoint/2010/main" val="19042959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974975" y="1306513"/>
            <a:ext cx="6169025" cy="5005387"/>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4578" name="Rectangle 23"/>
          <p:cNvSpPr>
            <a:spLocks noChangeArrowheads="1"/>
          </p:cNvSpPr>
          <p:nvPr/>
        </p:nvSpPr>
        <p:spPr bwMode="auto">
          <a:xfrm>
            <a:off x="2974975" y="1306513"/>
            <a:ext cx="4441825" cy="497840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pic>
        <p:nvPicPr>
          <p:cNvPr id="24579" name="Picture 19" descr="williams_nls1"/>
          <p:cNvPicPr>
            <a:picLocks noChangeAspect="1" noChangeArrowheads="1"/>
          </p:cNvPicPr>
          <p:nvPr/>
        </p:nvPicPr>
        <p:blipFill>
          <a:blip r:embed="rId3">
            <a:extLst>
              <a:ext uri="{28A0092B-C50C-407E-A947-70E740481C1C}">
                <a14:useLocalDpi xmlns:a14="http://schemas.microsoft.com/office/drawing/2010/main" val="0"/>
              </a:ext>
            </a:extLst>
          </a:blip>
          <a:srcRect l="21710" t="61223" r="26834"/>
          <a:stretch>
            <a:fillRect/>
          </a:stretch>
        </p:blipFill>
        <p:spPr bwMode="auto">
          <a:xfrm>
            <a:off x="3571875" y="1403350"/>
            <a:ext cx="350678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descr="fig1"/>
          <p:cNvPicPr>
            <a:picLocks noChangeAspect="1" noChangeArrowheads="1"/>
          </p:cNvPicPr>
          <p:nvPr/>
        </p:nvPicPr>
        <p:blipFill>
          <a:blip r:embed="rId4">
            <a:extLst>
              <a:ext uri="{28A0092B-C50C-407E-A947-70E740481C1C}">
                <a14:useLocalDpi xmlns:a14="http://schemas.microsoft.com/office/drawing/2010/main" val="0"/>
              </a:ext>
            </a:extLst>
          </a:blip>
          <a:srcRect t="24767" r="49284" b="49272"/>
          <a:stretch>
            <a:fillRect/>
          </a:stretch>
        </p:blipFill>
        <p:spPr bwMode="auto">
          <a:xfrm>
            <a:off x="3263900" y="3079750"/>
            <a:ext cx="3883025"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3"/>
          <p:cNvSpPr>
            <a:spLocks noChangeArrowheads="1"/>
          </p:cNvSpPr>
          <p:nvPr/>
        </p:nvSpPr>
        <p:spPr bwMode="auto">
          <a:xfrm>
            <a:off x="134938" y="-61913"/>
            <a:ext cx="8323262"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LINERS-S1-NLS1 - radio???</a:t>
            </a:r>
            <a:endParaRPr lang="en-GB" sz="4400" b="1" dirty="0">
              <a:solidFill>
                <a:srgbClr val="008000"/>
              </a:solidFill>
            </a:endParaRPr>
          </a:p>
        </p:txBody>
      </p:sp>
      <p:sp>
        <p:nvSpPr>
          <p:cNvPr id="24582" name="Line 4"/>
          <p:cNvSpPr>
            <a:spLocks noChangeShapeType="1"/>
          </p:cNvSpPr>
          <p:nvPr/>
        </p:nvSpPr>
        <p:spPr bwMode="auto">
          <a:xfrm flipV="1">
            <a:off x="798513" y="3319463"/>
            <a:ext cx="0" cy="2919412"/>
          </a:xfrm>
          <a:prstGeom prst="line">
            <a:avLst/>
          </a:prstGeom>
          <a:noFill/>
          <a:ln w="38100">
            <a:solidFill>
              <a:srgbClr val="008000"/>
            </a:solidFill>
            <a:round/>
            <a:headEnd/>
            <a:tailEnd type="stealth" w="med" len="med"/>
          </a:ln>
          <a:extLst>
            <a:ext uri="{909E8E84-426E-40DD-AFC4-6F175D3DCCD1}">
              <a14:hiddenFill xmlns:a14="http://schemas.microsoft.com/office/drawing/2010/main">
                <a:noFill/>
              </a14:hiddenFill>
            </a:ext>
          </a:extLst>
        </p:spPr>
        <p:txBody>
          <a:bodyPr lIns="90000" tIns="46800" rIns="90000" bIns="46800">
            <a:spAutoFit/>
          </a:bodyPr>
          <a:lstStyle/>
          <a:p>
            <a:endParaRPr lang="en-GB">
              <a:solidFill>
                <a:srgbClr val="008000"/>
              </a:solidFill>
            </a:endParaRPr>
          </a:p>
        </p:txBody>
      </p:sp>
      <p:sp>
        <p:nvSpPr>
          <p:cNvPr id="24583" name="Text Box 5"/>
          <p:cNvSpPr txBox="1">
            <a:spLocks noChangeArrowheads="1"/>
          </p:cNvSpPr>
          <p:nvPr/>
        </p:nvSpPr>
        <p:spPr bwMode="auto">
          <a:xfrm>
            <a:off x="0" y="2181225"/>
            <a:ext cx="187325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Increasing L/</a:t>
            </a:r>
            <a:r>
              <a:rPr lang="en-GB" dirty="0" err="1">
                <a:solidFill>
                  <a:srgbClr val="008000"/>
                </a:solidFill>
              </a:rPr>
              <a:t>L</a:t>
            </a:r>
            <a:r>
              <a:rPr lang="en-GB" baseline="-25000" dirty="0" err="1">
                <a:solidFill>
                  <a:srgbClr val="008000"/>
                </a:solidFill>
              </a:rPr>
              <a:t>Edd</a:t>
            </a:r>
            <a:endParaRPr lang="en-US" baseline="-25000" dirty="0">
              <a:solidFill>
                <a:srgbClr val="008000"/>
              </a:solidFill>
            </a:endParaRPr>
          </a:p>
        </p:txBody>
      </p:sp>
      <p:sp>
        <p:nvSpPr>
          <p:cNvPr id="24584" name="Rectangle 6"/>
          <p:cNvSpPr>
            <a:spLocks noChangeArrowheads="1"/>
          </p:cNvSpPr>
          <p:nvPr/>
        </p:nvSpPr>
        <p:spPr bwMode="auto">
          <a:xfrm>
            <a:off x="82550" y="966788"/>
            <a:ext cx="2591905" cy="144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pPr algn="l"/>
            <a:r>
              <a:rPr lang="en-GB" dirty="0">
                <a:solidFill>
                  <a:srgbClr val="008000"/>
                </a:solidFill>
              </a:rPr>
              <a:t>Similar mass. </a:t>
            </a:r>
          </a:p>
          <a:p>
            <a:pPr algn="l"/>
            <a:r>
              <a:rPr lang="en-GB" dirty="0">
                <a:solidFill>
                  <a:srgbClr val="008000"/>
                </a:solidFill>
              </a:rPr>
              <a:t>Different L/</a:t>
            </a:r>
            <a:r>
              <a:rPr lang="en-GB" dirty="0" err="1">
                <a:solidFill>
                  <a:srgbClr val="008000"/>
                </a:solidFill>
              </a:rPr>
              <a:t>L</a:t>
            </a:r>
            <a:r>
              <a:rPr lang="en-GB" baseline="-25000" dirty="0" err="1">
                <a:solidFill>
                  <a:srgbClr val="008000"/>
                </a:solidFill>
              </a:rPr>
              <a:t>Edd</a:t>
            </a:r>
            <a:r>
              <a:rPr lang="en-GB" dirty="0">
                <a:solidFill>
                  <a:srgbClr val="008000"/>
                </a:solidFill>
              </a:rPr>
              <a:t> </a:t>
            </a:r>
          </a:p>
          <a:p>
            <a:pPr algn="l"/>
            <a:r>
              <a:rPr lang="en-GB" dirty="0">
                <a:solidFill>
                  <a:srgbClr val="008000"/>
                </a:solidFill>
              </a:rPr>
              <a:t>Different ionisation</a:t>
            </a:r>
          </a:p>
          <a:p>
            <a:pPr algn="l"/>
            <a:endParaRPr lang="en-US" baseline="-25000" dirty="0">
              <a:solidFill>
                <a:srgbClr val="008000"/>
              </a:solidFill>
            </a:endParaRPr>
          </a:p>
        </p:txBody>
      </p:sp>
      <p:pic>
        <p:nvPicPr>
          <p:cNvPr id="24585" name="Picture 7" descr="fig1"/>
          <p:cNvPicPr>
            <a:picLocks noChangeAspect="1" noChangeArrowheads="1"/>
          </p:cNvPicPr>
          <p:nvPr/>
        </p:nvPicPr>
        <p:blipFill>
          <a:blip r:embed="rId4">
            <a:extLst>
              <a:ext uri="{28A0092B-C50C-407E-A947-70E740481C1C}">
                <a14:useLocalDpi xmlns:a14="http://schemas.microsoft.com/office/drawing/2010/main" val="0"/>
              </a:ext>
            </a:extLst>
          </a:blip>
          <a:srcRect t="50409" r="63132" b="27710"/>
          <a:stretch>
            <a:fillRect/>
          </a:stretch>
        </p:blipFill>
        <p:spPr bwMode="auto">
          <a:xfrm>
            <a:off x="3094038" y="4778375"/>
            <a:ext cx="403066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Line 8"/>
          <p:cNvSpPr>
            <a:spLocks noChangeShapeType="1"/>
          </p:cNvSpPr>
          <p:nvPr/>
        </p:nvSpPr>
        <p:spPr bwMode="auto">
          <a:xfrm>
            <a:off x="1349375" y="4583113"/>
            <a:ext cx="5864225" cy="7143"/>
          </a:xfrm>
          <a:prstGeom prst="line">
            <a:avLst/>
          </a:prstGeom>
          <a:noFill/>
          <a:ln w="63500">
            <a:solidFill>
              <a:schemeClr val="tx1"/>
            </a:solidFill>
            <a:prstDash val="dash"/>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en-GB">
              <a:solidFill>
                <a:srgbClr val="000000"/>
              </a:solidFill>
            </a:endParaRPr>
          </a:p>
        </p:txBody>
      </p:sp>
      <p:sp>
        <p:nvSpPr>
          <p:cNvPr id="24587" name="Text Box 9"/>
          <p:cNvSpPr txBox="1">
            <a:spLocks noChangeArrowheads="1"/>
          </p:cNvSpPr>
          <p:nvPr/>
        </p:nvSpPr>
        <p:spPr bwMode="auto">
          <a:xfrm>
            <a:off x="1116013" y="3906838"/>
            <a:ext cx="187325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disc</a:t>
            </a:r>
            <a:endParaRPr lang="en-US" baseline="-25000">
              <a:solidFill>
                <a:srgbClr val="008000"/>
              </a:solidFill>
            </a:endParaRPr>
          </a:p>
        </p:txBody>
      </p:sp>
      <p:sp>
        <p:nvSpPr>
          <p:cNvPr id="24588" name="Text Box 10"/>
          <p:cNvSpPr txBox="1">
            <a:spLocks noChangeArrowheads="1"/>
          </p:cNvSpPr>
          <p:nvPr/>
        </p:nvSpPr>
        <p:spPr bwMode="auto">
          <a:xfrm>
            <a:off x="1201738" y="4833938"/>
            <a:ext cx="1873250" cy="194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a:solidFill>
                  <a:srgbClr val="008000"/>
                </a:solidFill>
              </a:rPr>
              <a:t>Hot inner flow, no UV bright </a:t>
            </a:r>
            <a:r>
              <a:rPr lang="en-GB" dirty="0" smtClean="0">
                <a:solidFill>
                  <a:srgbClr val="008000"/>
                </a:solidFill>
              </a:rPr>
              <a:t>disc – true type 2 </a:t>
            </a:r>
            <a:r>
              <a:rPr lang="en-GB" dirty="0" err="1">
                <a:solidFill>
                  <a:srgbClr val="008000"/>
                </a:solidFill>
              </a:rPr>
              <a:t>S</a:t>
            </a:r>
            <a:r>
              <a:rPr lang="en-GB" dirty="0" err="1" smtClean="0">
                <a:solidFill>
                  <a:srgbClr val="008000"/>
                </a:solidFill>
              </a:rPr>
              <a:t>eyferts</a:t>
            </a:r>
            <a:r>
              <a:rPr lang="en-GB" dirty="0" smtClean="0">
                <a:solidFill>
                  <a:srgbClr val="008000"/>
                </a:solidFill>
              </a:rPr>
              <a:t>  </a:t>
            </a:r>
          </a:p>
        </p:txBody>
      </p:sp>
      <p:sp>
        <p:nvSpPr>
          <p:cNvPr id="24589" name="Rectangle 20"/>
          <p:cNvSpPr>
            <a:spLocks noChangeArrowheads="1"/>
          </p:cNvSpPr>
          <p:nvPr/>
        </p:nvSpPr>
        <p:spPr bwMode="auto">
          <a:xfrm>
            <a:off x="3454400" y="1538288"/>
            <a:ext cx="3178175" cy="276225"/>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0" name="Rectangle 21"/>
          <p:cNvSpPr>
            <a:spLocks noChangeArrowheads="1"/>
          </p:cNvSpPr>
          <p:nvPr/>
        </p:nvSpPr>
        <p:spPr bwMode="auto">
          <a:xfrm>
            <a:off x="3062288" y="2859088"/>
            <a:ext cx="392112" cy="9001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1" name="Rectangle 22"/>
          <p:cNvSpPr>
            <a:spLocks noChangeArrowheads="1"/>
          </p:cNvSpPr>
          <p:nvPr/>
        </p:nvSpPr>
        <p:spPr bwMode="auto">
          <a:xfrm>
            <a:off x="3033713" y="4745038"/>
            <a:ext cx="361950" cy="156686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8000"/>
              </a:solidFill>
            </a:endParaRPr>
          </a:p>
        </p:txBody>
      </p:sp>
      <p:sp>
        <p:nvSpPr>
          <p:cNvPr id="24592" name="Line 24"/>
          <p:cNvSpPr>
            <a:spLocks noChangeShapeType="1"/>
          </p:cNvSpPr>
          <p:nvPr/>
        </p:nvSpPr>
        <p:spPr bwMode="auto">
          <a:xfrm>
            <a:off x="3598863" y="14224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3" name="Line 25"/>
          <p:cNvSpPr>
            <a:spLocks noChangeShapeType="1"/>
          </p:cNvSpPr>
          <p:nvPr/>
        </p:nvSpPr>
        <p:spPr bwMode="auto">
          <a:xfrm>
            <a:off x="7072313" y="1409700"/>
            <a:ext cx="0" cy="11604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sp>
        <p:nvSpPr>
          <p:cNvPr id="24594" name="Rectangle 26"/>
          <p:cNvSpPr>
            <a:spLocks noChangeArrowheads="1"/>
          </p:cNvSpPr>
          <p:nvPr/>
        </p:nvSpPr>
        <p:spPr bwMode="auto">
          <a:xfrm>
            <a:off x="3744913" y="2655888"/>
            <a:ext cx="3163887" cy="247650"/>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5" name="Rectangle 27"/>
          <p:cNvSpPr>
            <a:spLocks noChangeArrowheads="1"/>
          </p:cNvSpPr>
          <p:nvPr/>
        </p:nvSpPr>
        <p:spPr bwMode="auto">
          <a:xfrm>
            <a:off x="3976688" y="5018088"/>
            <a:ext cx="1901825" cy="493712"/>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6" name="Rectangle 28"/>
          <p:cNvSpPr>
            <a:spLocks noChangeArrowheads="1"/>
          </p:cNvSpPr>
          <p:nvPr/>
        </p:nvSpPr>
        <p:spPr bwMode="auto">
          <a:xfrm>
            <a:off x="4035425" y="3802063"/>
            <a:ext cx="1174750" cy="261937"/>
          </a:xfrm>
          <a:prstGeom prst="rect">
            <a:avLst/>
          </a:prstGeom>
          <a:solidFill>
            <a:schemeClr val="bg1"/>
          </a:solidFill>
          <a:ln>
            <a:noFill/>
          </a:ln>
          <a:extLst>
            <a:ext uri="{91240B29-F687-4F45-9708-019B960494DF}">
              <a14:hiddenLine xmlns:a14="http://schemas.microsoft.com/office/drawing/2010/main" w="38100" algn="ctr">
                <a:solidFill>
                  <a:srgbClr val="000000"/>
                </a:solidFill>
                <a:miter lim="800000"/>
                <a:headEnd/>
                <a:tailEnd/>
              </a14:hiddenLine>
            </a:ext>
          </a:extLst>
        </p:spPr>
        <p:txBody>
          <a:bodyPr wrap="none" anchor="ctr"/>
          <a:lstStyle/>
          <a:p>
            <a:endParaRPr lang="en-US">
              <a:solidFill>
                <a:srgbClr val="000000"/>
              </a:solidFill>
            </a:endParaRPr>
          </a:p>
        </p:txBody>
      </p:sp>
      <p:sp>
        <p:nvSpPr>
          <p:cNvPr id="24597" name="Text Box 29"/>
          <p:cNvSpPr txBox="1">
            <a:spLocks noChangeArrowheads="1"/>
          </p:cNvSpPr>
          <p:nvPr/>
        </p:nvSpPr>
        <p:spPr bwMode="auto">
          <a:xfrm>
            <a:off x="3919538" y="4935538"/>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LINER</a:t>
            </a:r>
            <a:endParaRPr lang="en-US" b="1">
              <a:solidFill>
                <a:srgbClr val="000000"/>
              </a:solidFill>
            </a:endParaRPr>
          </a:p>
        </p:txBody>
      </p:sp>
      <p:sp>
        <p:nvSpPr>
          <p:cNvPr id="24598" name="Text Box 30"/>
          <p:cNvSpPr txBox="1">
            <a:spLocks noChangeArrowheads="1"/>
          </p:cNvSpPr>
          <p:nvPr/>
        </p:nvSpPr>
        <p:spPr bwMode="auto">
          <a:xfrm>
            <a:off x="3919538" y="3708400"/>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dirty="0" smtClean="0">
                <a:solidFill>
                  <a:srgbClr val="000000"/>
                </a:solidFill>
              </a:rPr>
              <a:t>S1/QSO</a:t>
            </a:r>
            <a:endParaRPr lang="en-US" b="1" dirty="0">
              <a:solidFill>
                <a:srgbClr val="000000"/>
              </a:solidFill>
            </a:endParaRPr>
          </a:p>
        </p:txBody>
      </p:sp>
      <p:sp>
        <p:nvSpPr>
          <p:cNvPr id="24599" name="Text Box 31"/>
          <p:cNvSpPr txBox="1">
            <a:spLocks noChangeArrowheads="1"/>
          </p:cNvSpPr>
          <p:nvPr/>
        </p:nvSpPr>
        <p:spPr bwMode="auto">
          <a:xfrm>
            <a:off x="3906838" y="1566863"/>
            <a:ext cx="137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b="1">
                <a:solidFill>
                  <a:srgbClr val="000000"/>
                </a:solidFill>
              </a:rPr>
              <a:t>NLS1</a:t>
            </a:r>
            <a:endParaRPr lang="en-US" b="1">
              <a:solidFill>
                <a:srgbClr val="000000"/>
              </a:solidFill>
            </a:endParaRPr>
          </a:p>
        </p:txBody>
      </p:sp>
      <p:sp>
        <p:nvSpPr>
          <p:cNvPr id="24600" name="Line 32"/>
          <p:cNvSpPr>
            <a:spLocks noChangeShapeType="1"/>
          </p:cNvSpPr>
          <p:nvPr/>
        </p:nvSpPr>
        <p:spPr bwMode="auto">
          <a:xfrm>
            <a:off x="7102475" y="4868863"/>
            <a:ext cx="0" cy="116046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solidFill>
                <a:srgbClr val="000000"/>
              </a:solidFill>
            </a:endParaRPr>
          </a:p>
        </p:txBody>
      </p:sp>
      <p:grpSp>
        <p:nvGrpSpPr>
          <p:cNvPr id="24602" name="Group 38"/>
          <p:cNvGrpSpPr>
            <a:grpSpLocks/>
          </p:cNvGrpSpPr>
          <p:nvPr/>
        </p:nvGrpSpPr>
        <p:grpSpPr bwMode="auto">
          <a:xfrm>
            <a:off x="727075" y="4583112"/>
            <a:ext cx="827088" cy="1685925"/>
            <a:chOff x="4617" y="2748"/>
            <a:chExt cx="594" cy="1572"/>
          </a:xfrm>
          <a:solidFill>
            <a:schemeClr val="tx1"/>
          </a:solidFill>
        </p:grpSpPr>
        <p:sp>
          <p:nvSpPr>
            <p:cNvPr id="24604" name="AutoShape 39"/>
            <p:cNvSpPr>
              <a:spLocks noChangeArrowheads="1"/>
            </p:cNvSpPr>
            <p:nvPr/>
          </p:nvSpPr>
          <p:spPr bwMode="auto">
            <a:xfrm>
              <a:off x="4754" y="3039"/>
              <a:ext cx="302" cy="12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79 w 21600"/>
                <a:gd name="T13" fmla="*/ 6104 h 21600"/>
                <a:gd name="T14" fmla="*/ 15521 w 21600"/>
                <a:gd name="T15" fmla="*/ 15496 h 21600"/>
              </a:gdLst>
              <a:ahLst/>
              <a:cxnLst>
                <a:cxn ang="T8">
                  <a:pos x="T0" y="T1"/>
                </a:cxn>
                <a:cxn ang="T9">
                  <a:pos x="T2" y="T3"/>
                </a:cxn>
                <a:cxn ang="T10">
                  <a:pos x="T4" y="T5"/>
                </a:cxn>
                <a:cxn ang="T11">
                  <a:pos x="T6" y="T7"/>
                </a:cxn>
              </a:cxnLst>
              <a:rect l="T12" t="T13" r="T14" b="T15"/>
              <a:pathLst>
                <a:path w="21600" h="21600">
                  <a:moveTo>
                    <a:pt x="0" y="0"/>
                  </a:moveTo>
                  <a:lnTo>
                    <a:pt x="8616" y="21600"/>
                  </a:lnTo>
                  <a:lnTo>
                    <a:pt x="12984" y="21600"/>
                  </a:lnTo>
                  <a:lnTo>
                    <a:pt x="21600" y="0"/>
                  </a:lnTo>
                  <a:lnTo>
                    <a:pt x="0" y="0"/>
                  </a:lnTo>
                  <a:close/>
                </a:path>
              </a:pathLst>
            </a:custGeom>
            <a:grpFill/>
            <a:ln w="38100" algn="ctr">
              <a:solidFill>
                <a:srgbClr val="008000"/>
              </a:solidFill>
              <a:miter lim="800000"/>
              <a:headEnd/>
              <a:tailEnd/>
            </a:ln>
            <a:extLst/>
          </p:spPr>
          <p:txBody>
            <a:bodyPr wrap="none" anchor="ctr"/>
            <a:lstStyle/>
            <a:p>
              <a:endParaRPr lang="en-GB">
                <a:solidFill>
                  <a:srgbClr val="008000"/>
                </a:solidFill>
              </a:endParaRPr>
            </a:p>
          </p:txBody>
        </p:sp>
        <p:sp>
          <p:nvSpPr>
            <p:cNvPr id="24605" name="AutoShape 40"/>
            <p:cNvSpPr>
              <a:spLocks noChangeArrowheads="1"/>
            </p:cNvSpPr>
            <p:nvPr/>
          </p:nvSpPr>
          <p:spPr bwMode="auto">
            <a:xfrm>
              <a:off x="4617" y="2748"/>
              <a:ext cx="594" cy="311"/>
            </a:xfrm>
            <a:prstGeom prst="triangle">
              <a:avLst>
                <a:gd name="adj" fmla="val 50000"/>
              </a:avLst>
            </a:prstGeom>
            <a:grpFill/>
            <a:ln w="38100" algn="ctr">
              <a:solidFill>
                <a:srgbClr val="008000"/>
              </a:solidFill>
              <a:miter lim="800000"/>
              <a:headEnd/>
              <a:tailEnd/>
            </a:ln>
            <a:extLst/>
          </p:spPr>
          <p:txBody>
            <a:bodyPr wrap="none" anchor="ctr"/>
            <a:lstStyle/>
            <a:p>
              <a:endParaRPr lang="en-US">
                <a:solidFill>
                  <a:srgbClr val="008000"/>
                </a:solidFill>
              </a:endParaRPr>
            </a:p>
          </p:txBody>
        </p:sp>
      </p:grpSp>
      <p:sp>
        <p:nvSpPr>
          <p:cNvPr id="24603" name="Line 44"/>
          <p:cNvSpPr>
            <a:spLocks noChangeShapeType="1"/>
          </p:cNvSpPr>
          <p:nvPr/>
        </p:nvSpPr>
        <p:spPr bwMode="auto">
          <a:xfrm>
            <a:off x="1179514" y="4584699"/>
            <a:ext cx="5922962" cy="60101"/>
          </a:xfrm>
          <a:prstGeom prst="line">
            <a:avLst/>
          </a:prstGeom>
          <a:noFill/>
          <a:ln w="63500">
            <a:solidFill>
              <a:schemeClr val="bg1"/>
            </a:solidFill>
            <a:prstDash val="dash"/>
            <a:round/>
            <a:headEnd/>
            <a:tailEnd/>
          </a:ln>
          <a:extLst>
            <a:ext uri="{909E8E84-426E-40DD-AFC4-6F175D3DCCD1}">
              <a14:hiddenFill xmlns:a14="http://schemas.microsoft.com/office/drawing/2010/main">
                <a:noFill/>
              </a14:hiddenFill>
            </a:ext>
          </a:extLst>
        </p:spPr>
        <p:txBody>
          <a:bodyPr wrap="square" lIns="90000" tIns="46800" rIns="90000" bIns="46800">
            <a:spAutoFit/>
          </a:bodyPr>
          <a:lstStyle/>
          <a:p>
            <a:endParaRPr lang="en-GB">
              <a:solidFill>
                <a:srgbClr val="000000"/>
              </a:solidFill>
            </a:endParaRPr>
          </a:p>
        </p:txBody>
      </p:sp>
      <p:grpSp>
        <p:nvGrpSpPr>
          <p:cNvPr id="35" name="Group 38"/>
          <p:cNvGrpSpPr>
            <a:grpSpLocks/>
          </p:cNvGrpSpPr>
          <p:nvPr/>
        </p:nvGrpSpPr>
        <p:grpSpPr bwMode="auto">
          <a:xfrm>
            <a:off x="2375452" y="1081088"/>
            <a:ext cx="827088" cy="908843"/>
            <a:chOff x="4617" y="2748"/>
            <a:chExt cx="594" cy="1572"/>
          </a:xfrm>
          <a:solidFill>
            <a:schemeClr val="tx1"/>
          </a:solidFill>
        </p:grpSpPr>
        <p:sp>
          <p:nvSpPr>
            <p:cNvPr id="36" name="AutoShape 39"/>
            <p:cNvSpPr>
              <a:spLocks noChangeArrowheads="1"/>
            </p:cNvSpPr>
            <p:nvPr/>
          </p:nvSpPr>
          <p:spPr bwMode="auto">
            <a:xfrm>
              <a:off x="4754" y="3039"/>
              <a:ext cx="302" cy="128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6079 w 21600"/>
                <a:gd name="T13" fmla="*/ 6104 h 21600"/>
                <a:gd name="T14" fmla="*/ 15521 w 21600"/>
                <a:gd name="T15" fmla="*/ 15496 h 21600"/>
              </a:gdLst>
              <a:ahLst/>
              <a:cxnLst>
                <a:cxn ang="T8">
                  <a:pos x="T0" y="T1"/>
                </a:cxn>
                <a:cxn ang="T9">
                  <a:pos x="T2" y="T3"/>
                </a:cxn>
                <a:cxn ang="T10">
                  <a:pos x="T4" y="T5"/>
                </a:cxn>
                <a:cxn ang="T11">
                  <a:pos x="T6" y="T7"/>
                </a:cxn>
              </a:cxnLst>
              <a:rect l="T12" t="T13" r="T14" b="T15"/>
              <a:pathLst>
                <a:path w="21600" h="21600">
                  <a:moveTo>
                    <a:pt x="0" y="0"/>
                  </a:moveTo>
                  <a:lnTo>
                    <a:pt x="8616" y="21600"/>
                  </a:lnTo>
                  <a:lnTo>
                    <a:pt x="12984" y="21600"/>
                  </a:lnTo>
                  <a:lnTo>
                    <a:pt x="21600" y="0"/>
                  </a:lnTo>
                  <a:lnTo>
                    <a:pt x="0" y="0"/>
                  </a:lnTo>
                  <a:close/>
                </a:path>
              </a:pathLst>
            </a:custGeom>
            <a:grpFill/>
            <a:ln w="38100" algn="ctr">
              <a:solidFill>
                <a:srgbClr val="008000"/>
              </a:solidFill>
              <a:miter lim="800000"/>
              <a:headEnd/>
              <a:tailEnd/>
            </a:ln>
            <a:extLst/>
          </p:spPr>
          <p:txBody>
            <a:bodyPr wrap="none" anchor="ctr"/>
            <a:lstStyle/>
            <a:p>
              <a:endParaRPr lang="en-GB">
                <a:solidFill>
                  <a:srgbClr val="008000"/>
                </a:solidFill>
              </a:endParaRPr>
            </a:p>
          </p:txBody>
        </p:sp>
        <p:sp>
          <p:nvSpPr>
            <p:cNvPr id="37" name="AutoShape 40"/>
            <p:cNvSpPr>
              <a:spLocks noChangeArrowheads="1"/>
            </p:cNvSpPr>
            <p:nvPr/>
          </p:nvSpPr>
          <p:spPr bwMode="auto">
            <a:xfrm>
              <a:off x="4617" y="2748"/>
              <a:ext cx="594" cy="311"/>
            </a:xfrm>
            <a:prstGeom prst="triangle">
              <a:avLst>
                <a:gd name="adj" fmla="val 50000"/>
              </a:avLst>
            </a:prstGeom>
            <a:grpFill/>
            <a:ln w="38100" algn="ctr">
              <a:solidFill>
                <a:srgbClr val="008000"/>
              </a:solidFill>
              <a:miter lim="800000"/>
              <a:headEnd/>
              <a:tailEnd/>
            </a:ln>
            <a:extLst/>
          </p:spPr>
          <p:txBody>
            <a:bodyPr wrap="none" anchor="ctr"/>
            <a:lstStyle/>
            <a:p>
              <a:endParaRPr lang="en-US">
                <a:solidFill>
                  <a:srgbClr val="008000"/>
                </a:solidFill>
              </a:endParaRPr>
            </a:p>
          </p:txBody>
        </p:sp>
      </p:grpSp>
      <p:grpSp>
        <p:nvGrpSpPr>
          <p:cNvPr id="63" name="Group 95"/>
          <p:cNvGrpSpPr>
            <a:grpSpLocks/>
          </p:cNvGrpSpPr>
          <p:nvPr/>
        </p:nvGrpSpPr>
        <p:grpSpPr bwMode="auto">
          <a:xfrm>
            <a:off x="7259759" y="2906093"/>
            <a:ext cx="2648933" cy="683517"/>
            <a:chOff x="363" y="860"/>
            <a:chExt cx="3021" cy="861"/>
          </a:xfrm>
        </p:grpSpPr>
        <p:sp>
          <p:nvSpPr>
            <p:cNvPr id="120" name="AutoShape 76"/>
            <p:cNvSpPr>
              <a:spLocks noChangeArrowheads="1"/>
            </p:cNvSpPr>
            <p:nvPr/>
          </p:nvSpPr>
          <p:spPr bwMode="auto">
            <a:xfrm rot="5400000">
              <a:off x="476"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 name="AutoShape 75"/>
            <p:cNvSpPr>
              <a:spLocks noChangeArrowheads="1"/>
            </p:cNvSpPr>
            <p:nvPr/>
          </p:nvSpPr>
          <p:spPr bwMode="auto">
            <a:xfrm rot="16200000" flipH="1">
              <a:off x="2409" y="747"/>
              <a:ext cx="861" cy="1088"/>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 name="Oval 17"/>
            <p:cNvSpPr>
              <a:spLocks noChangeArrowheads="1"/>
            </p:cNvSpPr>
            <p:nvPr/>
          </p:nvSpPr>
          <p:spPr bwMode="auto">
            <a:xfrm>
              <a:off x="2571"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3" name="Oval 18"/>
            <p:cNvSpPr>
              <a:spLocks noChangeArrowheads="1"/>
            </p:cNvSpPr>
            <p:nvPr/>
          </p:nvSpPr>
          <p:spPr bwMode="auto">
            <a:xfrm>
              <a:off x="1075" y="1133"/>
              <a:ext cx="227" cy="227"/>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124" name="Oval 19"/>
            <p:cNvSpPr>
              <a:spLocks noChangeArrowheads="1"/>
            </p:cNvSpPr>
            <p:nvPr/>
          </p:nvSpPr>
          <p:spPr bwMode="auto">
            <a:xfrm>
              <a:off x="2336" y="1270"/>
              <a:ext cx="181" cy="18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grpSp>
          <p:nvGrpSpPr>
            <p:cNvPr id="125" name="Group 8"/>
            <p:cNvGrpSpPr>
              <a:grpSpLocks/>
            </p:cNvGrpSpPr>
            <p:nvPr/>
          </p:nvGrpSpPr>
          <p:grpSpPr bwMode="auto">
            <a:xfrm>
              <a:off x="485" y="1200"/>
              <a:ext cx="2711" cy="182"/>
              <a:chOff x="668" y="572"/>
              <a:chExt cx="4389" cy="317"/>
            </a:xfrm>
          </p:grpSpPr>
          <p:sp>
            <p:nvSpPr>
              <p:cNvPr id="126" name="Oval 9"/>
              <p:cNvSpPr>
                <a:spLocks noChangeArrowheads="1"/>
              </p:cNvSpPr>
              <p:nvPr/>
            </p:nvSpPr>
            <p:spPr bwMode="auto">
              <a:xfrm>
                <a:off x="2747" y="618"/>
                <a:ext cx="228" cy="227"/>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AutoShape 10"/>
              <p:cNvSpPr>
                <a:spLocks noChangeArrowheads="1"/>
              </p:cNvSpPr>
              <p:nvPr/>
            </p:nvSpPr>
            <p:spPr bwMode="auto">
              <a:xfrm rot="5400000">
                <a:off x="3935" y="-232"/>
                <a:ext cx="317" cy="1926"/>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 name="AutoShape 11"/>
              <p:cNvSpPr>
                <a:spLocks noChangeArrowheads="1"/>
              </p:cNvSpPr>
              <p:nvPr/>
            </p:nvSpPr>
            <p:spPr bwMode="auto">
              <a:xfrm rot="5400000" flipH="1" flipV="1">
                <a:off x="1469" y="-229"/>
                <a:ext cx="317" cy="1919"/>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65" name="Group 64"/>
          <p:cNvGrpSpPr/>
          <p:nvPr/>
        </p:nvGrpSpPr>
        <p:grpSpPr>
          <a:xfrm>
            <a:off x="7359040" y="4320015"/>
            <a:ext cx="2377113" cy="946286"/>
            <a:chOff x="769938" y="2454275"/>
            <a:chExt cx="4303712" cy="1892300"/>
          </a:xfrm>
        </p:grpSpPr>
        <p:sp>
          <p:nvSpPr>
            <p:cNvPr id="95" name="Oval 28"/>
            <p:cNvSpPr>
              <a:spLocks noChangeArrowheads="1"/>
            </p:cNvSpPr>
            <p:nvPr/>
          </p:nvSpPr>
          <p:spPr bwMode="auto">
            <a:xfrm>
              <a:off x="2016125" y="3140750"/>
              <a:ext cx="1803400" cy="519351"/>
            </a:xfrm>
            <a:prstGeom prst="ellipse">
              <a:avLst/>
            </a:prstGeom>
            <a:gradFill rotWithShape="0">
              <a:gsLst>
                <a:gs pos="0">
                  <a:srgbClr val="003399"/>
                </a:gs>
                <a:gs pos="100000">
                  <a:srgbClr val="003399">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6" name="Oval 79"/>
            <p:cNvSpPr>
              <a:spLocks noChangeArrowheads="1"/>
            </p:cNvSpPr>
            <p:nvPr/>
          </p:nvSpPr>
          <p:spPr bwMode="auto">
            <a:xfrm>
              <a:off x="1763713" y="30510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7" name="Oval 80"/>
            <p:cNvSpPr>
              <a:spLocks noChangeArrowheads="1"/>
            </p:cNvSpPr>
            <p:nvPr/>
          </p:nvSpPr>
          <p:spPr bwMode="auto">
            <a:xfrm>
              <a:off x="176371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8" name="Oval 81"/>
            <p:cNvSpPr>
              <a:spLocks noChangeArrowheads="1"/>
            </p:cNvSpPr>
            <p:nvPr/>
          </p:nvSpPr>
          <p:spPr bwMode="auto">
            <a:xfrm>
              <a:off x="205105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99" name="Oval 82"/>
            <p:cNvSpPr>
              <a:spLocks noChangeArrowheads="1"/>
            </p:cNvSpPr>
            <p:nvPr/>
          </p:nvSpPr>
          <p:spPr bwMode="auto">
            <a:xfrm>
              <a:off x="19796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0" name="Oval 83"/>
            <p:cNvSpPr>
              <a:spLocks noChangeArrowheads="1"/>
            </p:cNvSpPr>
            <p:nvPr/>
          </p:nvSpPr>
          <p:spPr bwMode="auto">
            <a:xfrm>
              <a:off x="2195513" y="312408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1" name="Oval 84"/>
            <p:cNvSpPr>
              <a:spLocks noChangeArrowheads="1"/>
            </p:cNvSpPr>
            <p:nvPr/>
          </p:nvSpPr>
          <p:spPr bwMode="auto">
            <a:xfrm>
              <a:off x="2339975"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2" name="Oval 85"/>
            <p:cNvSpPr>
              <a:spLocks noChangeArrowheads="1"/>
            </p:cNvSpPr>
            <p:nvPr/>
          </p:nvSpPr>
          <p:spPr bwMode="auto">
            <a:xfrm>
              <a:off x="3097213" y="3143131"/>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3" name="Oval 86"/>
            <p:cNvSpPr>
              <a:spLocks noChangeArrowheads="1"/>
            </p:cNvSpPr>
            <p:nvPr/>
          </p:nvSpPr>
          <p:spPr bwMode="auto">
            <a:xfrm>
              <a:off x="1917700" y="318440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4" name="Oval 87"/>
            <p:cNvSpPr>
              <a:spLocks noChangeArrowheads="1"/>
            </p:cNvSpPr>
            <p:nvPr/>
          </p:nvSpPr>
          <p:spPr bwMode="auto">
            <a:xfrm>
              <a:off x="3276600" y="3195519"/>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5" name="Oval 88"/>
            <p:cNvSpPr>
              <a:spLocks noChangeArrowheads="1"/>
            </p:cNvSpPr>
            <p:nvPr/>
          </p:nvSpPr>
          <p:spPr bwMode="auto">
            <a:xfrm>
              <a:off x="3348038" y="3122494"/>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6" name="Oval 89"/>
            <p:cNvSpPr>
              <a:spLocks noChangeArrowheads="1"/>
            </p:cNvSpPr>
            <p:nvPr/>
          </p:nvSpPr>
          <p:spPr bwMode="auto">
            <a:xfrm>
              <a:off x="3492500" y="32669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7" name="Oval 90"/>
            <p:cNvSpPr>
              <a:spLocks noChangeArrowheads="1"/>
            </p:cNvSpPr>
            <p:nvPr/>
          </p:nvSpPr>
          <p:spPr bwMode="auto">
            <a:xfrm>
              <a:off x="3649663" y="3266956"/>
              <a:ext cx="360362"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8" name="Oval 91"/>
            <p:cNvSpPr>
              <a:spLocks noChangeArrowheads="1"/>
            </p:cNvSpPr>
            <p:nvPr/>
          </p:nvSpPr>
          <p:spPr bwMode="auto">
            <a:xfrm>
              <a:off x="3851275" y="3266956"/>
              <a:ext cx="288925"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09" name="Oval 92"/>
            <p:cNvSpPr>
              <a:spLocks noChangeArrowheads="1"/>
            </p:cNvSpPr>
            <p:nvPr/>
          </p:nvSpPr>
          <p:spPr bwMode="auto">
            <a:xfrm>
              <a:off x="3635375" y="3079631"/>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10" name="Oval 93"/>
            <p:cNvSpPr>
              <a:spLocks noChangeArrowheads="1"/>
            </p:cNvSpPr>
            <p:nvPr/>
          </p:nvSpPr>
          <p:spPr bwMode="auto">
            <a:xfrm>
              <a:off x="3924300" y="3051056"/>
              <a:ext cx="360363" cy="519351"/>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a:endParaRPr lang="en-GB"/>
            </a:p>
          </p:txBody>
        </p:sp>
        <p:sp>
          <p:nvSpPr>
            <p:cNvPr id="111" name="Oval 25"/>
            <p:cNvSpPr>
              <a:spLocks noChangeArrowheads="1"/>
            </p:cNvSpPr>
            <p:nvPr/>
          </p:nvSpPr>
          <p:spPr bwMode="auto">
            <a:xfrm>
              <a:off x="2808288" y="3298825"/>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2" name="AutoShape 26"/>
            <p:cNvSpPr>
              <a:spLocks noChangeArrowheads="1"/>
            </p:cNvSpPr>
            <p:nvPr/>
          </p:nvSpPr>
          <p:spPr bwMode="auto">
            <a:xfrm rot="5400000">
              <a:off x="4138612" y="2611438"/>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3" name="AutoShape 27"/>
            <p:cNvSpPr>
              <a:spLocks noChangeArrowheads="1"/>
            </p:cNvSpPr>
            <p:nvPr/>
          </p:nvSpPr>
          <p:spPr bwMode="auto">
            <a:xfrm rot="5400000" flipH="1" flipV="1">
              <a:off x="1441450" y="2586038"/>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4" name="AutoShape 98"/>
            <p:cNvSpPr>
              <a:spLocks noChangeArrowheads="1"/>
            </p:cNvSpPr>
            <p:nvPr/>
          </p:nvSpPr>
          <p:spPr bwMode="auto">
            <a:xfrm rot="-5400000">
              <a:off x="2511425" y="274320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sp>
          <p:nvSpPr>
            <p:cNvPr id="115" name="AutoShape 100"/>
            <p:cNvSpPr>
              <a:spLocks noChangeArrowheads="1"/>
            </p:cNvSpPr>
            <p:nvPr/>
          </p:nvSpPr>
          <p:spPr bwMode="auto">
            <a:xfrm rot="5400000" flipV="1">
              <a:off x="2505075" y="3816350"/>
              <a:ext cx="819150" cy="241300"/>
            </a:xfrm>
            <a:prstGeom prst="homePlate">
              <a:avLst>
                <a:gd name="adj" fmla="val 84868"/>
              </a:avLst>
            </a:prstGeom>
            <a:gradFill rotWithShape="1">
              <a:gsLst>
                <a:gs pos="0">
                  <a:srgbClr val="0033CC"/>
                </a:gs>
                <a:gs pos="100000">
                  <a:srgbClr val="0033CC">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GB"/>
            </a:p>
          </p:txBody>
        </p:sp>
      </p:grpSp>
      <p:grpSp>
        <p:nvGrpSpPr>
          <p:cNvPr id="66" name="Group 65"/>
          <p:cNvGrpSpPr/>
          <p:nvPr/>
        </p:nvGrpSpPr>
        <p:grpSpPr>
          <a:xfrm>
            <a:off x="7064543" y="6241833"/>
            <a:ext cx="2943552" cy="324691"/>
            <a:chOff x="279400" y="5848350"/>
            <a:chExt cx="5329238" cy="649288"/>
          </a:xfrm>
        </p:grpSpPr>
        <p:sp>
          <p:nvSpPr>
            <p:cNvPr id="91" name="Oval 102"/>
            <p:cNvSpPr>
              <a:spLocks noChangeArrowheads="1"/>
            </p:cNvSpPr>
            <p:nvPr/>
          </p:nvSpPr>
          <p:spPr bwMode="auto">
            <a:xfrm>
              <a:off x="279400" y="5848350"/>
              <a:ext cx="5329238" cy="649288"/>
            </a:xfrm>
            <a:prstGeom prst="ellipse">
              <a:avLst/>
            </a:prstGeom>
            <a:gradFill rotWithShape="0">
              <a:gsLst>
                <a:gs pos="0">
                  <a:srgbClr val="0066FF">
                    <a:alpha val="39999"/>
                  </a:srgbClr>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92" name="Oval 105"/>
            <p:cNvSpPr>
              <a:spLocks noChangeArrowheads="1"/>
            </p:cNvSpPr>
            <p:nvPr/>
          </p:nvSpPr>
          <p:spPr bwMode="auto">
            <a:xfrm>
              <a:off x="2794000" y="6065838"/>
              <a:ext cx="223838" cy="20796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AutoShape 106"/>
            <p:cNvSpPr>
              <a:spLocks noChangeArrowheads="1"/>
            </p:cNvSpPr>
            <p:nvPr/>
          </p:nvSpPr>
          <p:spPr bwMode="auto">
            <a:xfrm rot="5400000">
              <a:off x="4542631" y="5795169"/>
              <a:ext cx="288925" cy="750888"/>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AutoShape 107"/>
            <p:cNvSpPr>
              <a:spLocks noChangeArrowheads="1"/>
            </p:cNvSpPr>
            <p:nvPr/>
          </p:nvSpPr>
          <p:spPr bwMode="auto">
            <a:xfrm rot="16200000" flipH="1">
              <a:off x="996156" y="5799932"/>
              <a:ext cx="288925" cy="741362"/>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7" name="Group 66"/>
          <p:cNvGrpSpPr/>
          <p:nvPr/>
        </p:nvGrpSpPr>
        <p:grpSpPr>
          <a:xfrm>
            <a:off x="7281616" y="1403350"/>
            <a:ext cx="2649810" cy="946286"/>
            <a:chOff x="574675" y="-13009"/>
            <a:chExt cx="4797425" cy="1892300"/>
          </a:xfrm>
        </p:grpSpPr>
        <p:sp>
          <p:nvSpPr>
            <p:cNvPr id="68" name="AutoShape 74"/>
            <p:cNvSpPr>
              <a:spLocks noChangeArrowheads="1"/>
            </p:cNvSpPr>
            <p:nvPr/>
          </p:nvSpPr>
          <p:spPr bwMode="auto">
            <a:xfrm rot="16200000" flipH="1">
              <a:off x="3825081"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9" name="AutoShape 73"/>
            <p:cNvSpPr>
              <a:spLocks noChangeArrowheads="1"/>
            </p:cNvSpPr>
            <p:nvPr/>
          </p:nvSpPr>
          <p:spPr bwMode="auto">
            <a:xfrm rot="5400000">
              <a:off x="754856" y="90933"/>
              <a:ext cx="1366838" cy="1727200"/>
            </a:xfrm>
            <a:prstGeom prst="triangle">
              <a:avLst>
                <a:gd name="adj" fmla="val 50000"/>
              </a:avLst>
            </a:prstGeom>
            <a:gradFill rotWithShape="1">
              <a:gsLst>
                <a:gs pos="0">
                  <a:srgbClr val="FF6600"/>
                </a:gs>
                <a:gs pos="100000">
                  <a:srgbClr val="FF6600">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0" name="Oval 28"/>
            <p:cNvSpPr>
              <a:spLocks noChangeArrowheads="1"/>
            </p:cNvSpPr>
            <p:nvPr/>
          </p:nvSpPr>
          <p:spPr bwMode="auto">
            <a:xfrm>
              <a:off x="1995527" y="391804"/>
              <a:ext cx="1803400" cy="1082675"/>
            </a:xfrm>
            <a:prstGeom prst="ellipse">
              <a:avLst/>
            </a:prstGeom>
            <a:gradFill rotWithShape="0">
              <a:gsLst>
                <a:gs pos="0">
                  <a:srgbClr val="F965A4"/>
                </a:gs>
                <a:gs pos="100000">
                  <a:srgbClr val="003399">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71" name="Oval 79"/>
            <p:cNvSpPr>
              <a:spLocks noChangeArrowheads="1"/>
            </p:cNvSpPr>
            <p:nvPr/>
          </p:nvSpPr>
          <p:spPr bwMode="auto">
            <a:xfrm>
              <a:off x="1743115" y="6632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2" name="Oval 80"/>
            <p:cNvSpPr>
              <a:spLocks noChangeArrowheads="1"/>
            </p:cNvSpPr>
            <p:nvPr/>
          </p:nvSpPr>
          <p:spPr bwMode="auto">
            <a:xfrm>
              <a:off x="174311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3" name="Oval 81"/>
            <p:cNvSpPr>
              <a:spLocks noChangeArrowheads="1"/>
            </p:cNvSpPr>
            <p:nvPr/>
          </p:nvSpPr>
          <p:spPr bwMode="auto">
            <a:xfrm>
              <a:off x="2030452" y="807729"/>
              <a:ext cx="360363"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4" name="Oval 82"/>
            <p:cNvSpPr>
              <a:spLocks noChangeArrowheads="1"/>
            </p:cNvSpPr>
            <p:nvPr/>
          </p:nvSpPr>
          <p:spPr bwMode="auto">
            <a:xfrm>
              <a:off x="19590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5" name="Oval 83"/>
            <p:cNvSpPr>
              <a:spLocks noChangeArrowheads="1"/>
            </p:cNvSpPr>
            <p:nvPr/>
          </p:nvSpPr>
          <p:spPr bwMode="auto">
            <a:xfrm>
              <a:off x="2174915" y="73629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6" name="Oval 84"/>
            <p:cNvSpPr>
              <a:spLocks noChangeArrowheads="1"/>
            </p:cNvSpPr>
            <p:nvPr/>
          </p:nvSpPr>
          <p:spPr bwMode="auto">
            <a:xfrm>
              <a:off x="2319377"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77" name="Oval 85"/>
            <p:cNvSpPr>
              <a:spLocks noChangeArrowheads="1"/>
            </p:cNvSpPr>
            <p:nvPr/>
          </p:nvSpPr>
          <p:spPr bwMode="auto">
            <a:xfrm>
              <a:off x="3076615" y="755341"/>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8" name="Oval 86"/>
            <p:cNvSpPr>
              <a:spLocks noChangeArrowheads="1"/>
            </p:cNvSpPr>
            <p:nvPr/>
          </p:nvSpPr>
          <p:spPr bwMode="auto">
            <a:xfrm>
              <a:off x="1897102" y="79661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79" name="Oval 87"/>
            <p:cNvSpPr>
              <a:spLocks noChangeArrowheads="1"/>
            </p:cNvSpPr>
            <p:nvPr/>
          </p:nvSpPr>
          <p:spPr bwMode="auto">
            <a:xfrm>
              <a:off x="3256002" y="807729"/>
              <a:ext cx="360363" cy="360362"/>
            </a:xfrm>
            <a:prstGeom prst="ellipse">
              <a:avLst/>
            </a:prstGeom>
            <a:gradFill rotWithShape="0">
              <a:gsLst>
                <a:gs pos="0">
                  <a:srgbClr val="F965A4"/>
                </a:gs>
                <a:gs pos="100000">
                  <a:srgbClr val="0066FF">
                    <a:gamma/>
                    <a:tint val="0"/>
                    <a:invGamma/>
                    <a:alpha val="0"/>
                  </a:srgbClr>
                </a:gs>
              </a:gsLst>
              <a:path path="shape">
                <a:fillToRect l="50000" t="50000" r="50000" b="50000"/>
              </a:path>
            </a:gradFill>
            <a:ln>
              <a:noFill/>
            </a:ln>
            <a:effectLst/>
            <a:extLst/>
          </p:spPr>
          <p:txBody>
            <a:bodyPr anchor="ctr">
              <a:spAutoFit/>
            </a:bodyPr>
            <a:lstStyle/>
            <a:p>
              <a:endParaRPr lang="en-GB"/>
            </a:p>
          </p:txBody>
        </p:sp>
        <p:sp>
          <p:nvSpPr>
            <p:cNvPr id="80" name="Oval 88"/>
            <p:cNvSpPr>
              <a:spLocks noChangeArrowheads="1"/>
            </p:cNvSpPr>
            <p:nvPr/>
          </p:nvSpPr>
          <p:spPr bwMode="auto">
            <a:xfrm>
              <a:off x="3327440" y="734704"/>
              <a:ext cx="360362" cy="360362"/>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1" name="Oval 89"/>
            <p:cNvSpPr>
              <a:spLocks noChangeArrowheads="1"/>
            </p:cNvSpPr>
            <p:nvPr/>
          </p:nvSpPr>
          <p:spPr bwMode="auto">
            <a:xfrm>
              <a:off x="3471902" y="8791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2" name="Oval 90"/>
            <p:cNvSpPr>
              <a:spLocks noChangeArrowheads="1"/>
            </p:cNvSpPr>
            <p:nvPr/>
          </p:nvSpPr>
          <p:spPr bwMode="auto">
            <a:xfrm>
              <a:off x="3629065" y="879166"/>
              <a:ext cx="360362"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3" name="Oval 91"/>
            <p:cNvSpPr>
              <a:spLocks noChangeArrowheads="1"/>
            </p:cNvSpPr>
            <p:nvPr/>
          </p:nvSpPr>
          <p:spPr bwMode="auto">
            <a:xfrm>
              <a:off x="3830677" y="879166"/>
              <a:ext cx="288925"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4" name="Oval 92"/>
            <p:cNvSpPr>
              <a:spLocks noChangeArrowheads="1"/>
            </p:cNvSpPr>
            <p:nvPr/>
          </p:nvSpPr>
          <p:spPr bwMode="auto">
            <a:xfrm>
              <a:off x="3614777" y="691841"/>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5" name="Oval 93"/>
            <p:cNvSpPr>
              <a:spLocks noChangeArrowheads="1"/>
            </p:cNvSpPr>
            <p:nvPr/>
          </p:nvSpPr>
          <p:spPr bwMode="auto">
            <a:xfrm>
              <a:off x="3903702" y="663266"/>
              <a:ext cx="360363" cy="360363"/>
            </a:xfrm>
            <a:prstGeom prst="ellipse">
              <a:avLst/>
            </a:prstGeom>
            <a:gradFill rotWithShape="0">
              <a:gsLst>
                <a:gs pos="0">
                  <a:srgbClr val="0066FF"/>
                </a:gs>
                <a:gs pos="100000">
                  <a:srgbClr val="0066FF">
                    <a:gamma/>
                    <a:tint val="0"/>
                    <a:invGamma/>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GB"/>
            </a:p>
          </p:txBody>
        </p:sp>
        <p:sp>
          <p:nvSpPr>
            <p:cNvPr id="86" name="Oval 25"/>
            <p:cNvSpPr>
              <a:spLocks noChangeArrowheads="1"/>
            </p:cNvSpPr>
            <p:nvPr/>
          </p:nvSpPr>
          <p:spPr bwMode="auto">
            <a:xfrm>
              <a:off x="2787690" y="831541"/>
              <a:ext cx="223837" cy="20796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 name="AutoShape 26"/>
            <p:cNvSpPr>
              <a:spLocks noChangeArrowheads="1"/>
            </p:cNvSpPr>
            <p:nvPr/>
          </p:nvSpPr>
          <p:spPr bwMode="auto">
            <a:xfrm rot="5400000">
              <a:off x="4118014" y="144154"/>
              <a:ext cx="288925" cy="15811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FF9933"/>
                </a:gs>
                <a:gs pos="100000">
                  <a:srgbClr val="990000"/>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8" name="AutoShape 27"/>
            <p:cNvSpPr>
              <a:spLocks noChangeArrowheads="1"/>
            </p:cNvSpPr>
            <p:nvPr/>
          </p:nvSpPr>
          <p:spPr bwMode="auto">
            <a:xfrm rot="5400000" flipH="1" flipV="1">
              <a:off x="1420852" y="118754"/>
              <a:ext cx="288925" cy="1631950"/>
            </a:xfrm>
            <a:custGeom>
              <a:avLst/>
              <a:gdLst>
                <a:gd name="G0" fmla="+- 8653 0 0"/>
                <a:gd name="G1" fmla="+- 21600 0 8653"/>
                <a:gd name="G2" fmla="*/ 8653 1 2"/>
                <a:gd name="G3" fmla="+- 21600 0 G2"/>
                <a:gd name="G4" fmla="+/ 8653 21600 2"/>
                <a:gd name="G5" fmla="+/ G1 0 2"/>
                <a:gd name="G6" fmla="*/ 21600 21600 8653"/>
                <a:gd name="G7" fmla="*/ G6 1 2"/>
                <a:gd name="G8" fmla="+- 21600 0 G7"/>
                <a:gd name="G9" fmla="*/ 21600 1 2"/>
                <a:gd name="G10" fmla="+- 8653 0 G9"/>
                <a:gd name="G11" fmla="?: G10 G8 0"/>
                <a:gd name="G12" fmla="?: G10 G7 21600"/>
                <a:gd name="T0" fmla="*/ 17273 w 21600"/>
                <a:gd name="T1" fmla="*/ 10800 h 21600"/>
                <a:gd name="T2" fmla="*/ 10800 w 21600"/>
                <a:gd name="T3" fmla="*/ 21600 h 21600"/>
                <a:gd name="T4" fmla="*/ 4327 w 21600"/>
                <a:gd name="T5" fmla="*/ 10800 h 21600"/>
                <a:gd name="T6" fmla="*/ 10800 w 21600"/>
                <a:gd name="T7" fmla="*/ 0 h 21600"/>
                <a:gd name="T8" fmla="*/ 6127 w 21600"/>
                <a:gd name="T9" fmla="*/ 6127 h 21600"/>
                <a:gd name="T10" fmla="*/ 15473 w 21600"/>
                <a:gd name="T11" fmla="*/ 15473 h 21600"/>
              </a:gdLst>
              <a:ahLst/>
              <a:cxnLst>
                <a:cxn ang="0">
                  <a:pos x="T0" y="T1"/>
                </a:cxn>
                <a:cxn ang="0">
                  <a:pos x="T2" y="T3"/>
                </a:cxn>
                <a:cxn ang="0">
                  <a:pos x="T4" y="T5"/>
                </a:cxn>
                <a:cxn ang="0">
                  <a:pos x="T6" y="T7"/>
                </a:cxn>
              </a:cxnLst>
              <a:rect l="T8" t="T9" r="T10" b="T11"/>
              <a:pathLst>
                <a:path w="21600" h="21600">
                  <a:moveTo>
                    <a:pt x="0" y="0"/>
                  </a:moveTo>
                  <a:lnTo>
                    <a:pt x="8653" y="21600"/>
                  </a:lnTo>
                  <a:lnTo>
                    <a:pt x="12947" y="21600"/>
                  </a:lnTo>
                  <a:lnTo>
                    <a:pt x="21600" y="0"/>
                  </a:lnTo>
                  <a:close/>
                </a:path>
              </a:pathLst>
            </a:custGeom>
            <a:gradFill rotWithShape="0">
              <a:gsLst>
                <a:gs pos="0">
                  <a:srgbClr val="990000"/>
                </a:gs>
                <a:gs pos="100000">
                  <a:srgbClr val="FF9933"/>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9" name="AutoShape 98"/>
            <p:cNvSpPr>
              <a:spLocks noChangeArrowheads="1"/>
            </p:cNvSpPr>
            <p:nvPr/>
          </p:nvSpPr>
          <p:spPr bwMode="auto">
            <a:xfrm rot="16200000">
              <a:off x="2490827" y="27591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sp>
          <p:nvSpPr>
            <p:cNvPr id="90" name="AutoShape 100"/>
            <p:cNvSpPr>
              <a:spLocks noChangeArrowheads="1"/>
            </p:cNvSpPr>
            <p:nvPr/>
          </p:nvSpPr>
          <p:spPr bwMode="auto">
            <a:xfrm rot="5400000" flipV="1">
              <a:off x="2484477" y="1349066"/>
              <a:ext cx="819150" cy="241300"/>
            </a:xfrm>
            <a:prstGeom prst="homePlate">
              <a:avLst>
                <a:gd name="adj" fmla="val 84868"/>
              </a:avLst>
            </a:prstGeom>
            <a:gradFill rotWithShape="1">
              <a:gsLst>
                <a:gs pos="0">
                  <a:srgbClr val="F965A4"/>
                </a:gs>
                <a:gs pos="100000">
                  <a:srgbClr val="0033CC">
                    <a:gamma/>
                    <a:tint val="0"/>
                    <a:invGamma/>
                    <a:alpha val="0"/>
                  </a:srgbClr>
                </a:gs>
              </a:gsLst>
              <a:path path="shape">
                <a:fillToRect l="50000" t="50000" r="50000" b="50000"/>
              </a:path>
            </a:gradFill>
            <a:ln>
              <a:noFill/>
            </a:ln>
            <a:effectLst/>
            <a:extLst/>
          </p:spPr>
          <p:txBody>
            <a:bodyPr wrap="none" anchor="ctr"/>
            <a:lstStyle/>
            <a:p>
              <a:endParaRPr lang="en-GB"/>
            </a:p>
          </p:txBody>
        </p:sp>
      </p:grpSp>
    </p:spTree>
    <p:extLst>
      <p:ext uri="{BB962C8B-B14F-4D97-AF65-F5344CB8AC3E}">
        <p14:creationId xmlns:p14="http://schemas.microsoft.com/office/powerpoint/2010/main" val="40007413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719138" y="161926"/>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What do AGN look like?</a:t>
            </a:r>
            <a:endParaRPr lang="en-GB" sz="4400" b="1" dirty="0">
              <a:solidFill>
                <a:srgbClr val="008000"/>
              </a:solidFill>
            </a:endParaRPr>
          </a:p>
        </p:txBody>
      </p:sp>
      <p:sp>
        <p:nvSpPr>
          <p:cNvPr id="4" name="Rectangle 2"/>
          <p:cNvSpPr txBox="1">
            <a:spLocks noChangeArrowheads="1"/>
          </p:cNvSpPr>
          <p:nvPr/>
        </p:nvSpPr>
        <p:spPr>
          <a:xfrm>
            <a:off x="247424" y="1463675"/>
            <a:ext cx="3181576" cy="4175125"/>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008000"/>
                </a:solidFill>
              </a:rPr>
              <a:t>Mass not well known 10 years ago…</a:t>
            </a:r>
          </a:p>
          <a:p>
            <a:pPr eaLnBrk="1" hangingPunct="1">
              <a:lnSpc>
                <a:spcPct val="90000"/>
              </a:lnSpc>
            </a:pPr>
            <a:r>
              <a:rPr lang="en-GB" sz="2400" dirty="0" smtClean="0">
                <a:solidFill>
                  <a:srgbClr val="008000"/>
                </a:solidFill>
              </a:rPr>
              <a:t>Big! So disc peak somewhere in  unobservable UV/EUV !!</a:t>
            </a:r>
          </a:p>
          <a:p>
            <a:pPr eaLnBrk="1" hangingPunct="1">
              <a:lnSpc>
                <a:spcPct val="90000"/>
              </a:lnSpc>
            </a:pPr>
            <a:r>
              <a:rPr lang="en-GB" sz="2400" dirty="0" smtClean="0">
                <a:solidFill>
                  <a:srgbClr val="008000"/>
                </a:solidFill>
              </a:rPr>
              <a:t>Spectra generally not dominated by the disc – hard tail often carries a large fraction of </a:t>
            </a:r>
            <a:r>
              <a:rPr lang="en-GB" sz="2400" dirty="0" err="1" smtClean="0">
                <a:solidFill>
                  <a:srgbClr val="008000"/>
                </a:solidFill>
              </a:rPr>
              <a:t>Lbol</a:t>
            </a:r>
            <a:r>
              <a:rPr lang="en-GB" sz="2400" dirty="0" smtClean="0">
                <a:solidFill>
                  <a:srgbClr val="008000"/>
                </a:solidFill>
              </a:rPr>
              <a:t> and puzzling soft excess also can carry large fraction of </a:t>
            </a:r>
            <a:r>
              <a:rPr lang="en-GB" sz="2400" dirty="0" err="1" smtClean="0">
                <a:solidFill>
                  <a:srgbClr val="008000"/>
                </a:solidFill>
              </a:rPr>
              <a:t>Lbol</a:t>
            </a:r>
            <a:endParaRPr lang="en-GB" sz="2400" dirty="0" smtClean="0">
              <a:solidFill>
                <a:srgbClr val="008000"/>
              </a:solidFill>
            </a:endParaRPr>
          </a:p>
        </p:txBody>
      </p:sp>
      <p:sp>
        <p:nvSpPr>
          <p:cNvPr id="6" name="Rectangle 5"/>
          <p:cNvSpPr/>
          <p:nvPr/>
        </p:nvSpPr>
        <p:spPr bwMode="auto">
          <a:xfrm rot="1588607">
            <a:off x="5516736" y="2666307"/>
            <a:ext cx="343533" cy="235333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6199268" y="2808392"/>
            <a:ext cx="2235120" cy="1129834"/>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4191000" y="4667250"/>
            <a:ext cx="1143000" cy="30556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6877050" y="2713142"/>
            <a:ext cx="590550" cy="660167"/>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a:xfrm>
            <a:off x="4325124" y="1751657"/>
            <a:ext cx="4641014" cy="461665"/>
          </a:xfrm>
          <a:prstGeom prst="rect">
            <a:avLst/>
          </a:prstGeom>
        </p:spPr>
        <p:txBody>
          <a:bodyPr wrap="none">
            <a:spAutoFit/>
          </a:bodyPr>
          <a:lstStyle/>
          <a:p>
            <a:r>
              <a:rPr lang="en-GB" dirty="0" smtClean="0">
                <a:solidFill>
                  <a:srgbClr val="008000"/>
                </a:solidFill>
              </a:rPr>
              <a:t>Richards et al 2006, Elvis et al 2004</a:t>
            </a:r>
            <a:endParaRPr lang="en-GB" dirty="0">
              <a:solidFill>
                <a:srgbClr val="008000"/>
              </a:solidFill>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2254" t="17460" r="8598" b="12681"/>
          <a:stretch/>
        </p:blipFill>
        <p:spPr>
          <a:xfrm>
            <a:off x="3190295" y="2305050"/>
            <a:ext cx="5877505" cy="4362450"/>
          </a:xfrm>
          <a:prstGeom prst="rect">
            <a:avLst/>
          </a:prstGeom>
        </p:spPr>
      </p:pic>
      <p:sp>
        <p:nvSpPr>
          <p:cNvPr id="14" name="Oval 13"/>
          <p:cNvSpPr/>
          <p:nvPr/>
        </p:nvSpPr>
        <p:spPr bwMode="auto">
          <a:xfrm>
            <a:off x="6877050" y="2429520"/>
            <a:ext cx="2190750" cy="1413456"/>
          </a:xfrm>
          <a:prstGeom prst="ellipse">
            <a:avLst/>
          </a:prstGeom>
          <a:solidFill>
            <a:schemeClr val="accent2">
              <a:alpha val="20000"/>
            </a:schemeClr>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85899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AGN are (should be!) high soft state. But disc turnover far too soon. Plus strange </a:t>
            </a:r>
            <a:r>
              <a:rPr lang="en-GB" dirty="0">
                <a:solidFill>
                  <a:srgbClr val="008000"/>
                </a:solidFill>
              </a:rPr>
              <a:t>s</a:t>
            </a:r>
            <a:r>
              <a:rPr lang="en-GB" dirty="0" smtClean="0">
                <a:solidFill>
                  <a:srgbClr val="008000"/>
                </a:solidFill>
              </a:rPr>
              <a:t>oft X-ray excess….What is this????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28" t="6068"/>
          <a:stretch/>
        </p:blipFill>
        <p:spPr bwMode="auto">
          <a:xfrm>
            <a:off x="1657350" y="2990849"/>
            <a:ext cx="6506306"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790950" y="3257550"/>
            <a:ext cx="1619250" cy="26098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2571750" y="5114922"/>
            <a:ext cx="47434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Isosceles Triangle 3"/>
          <p:cNvSpPr/>
          <p:nvPr/>
        </p:nvSpPr>
        <p:spPr bwMode="auto">
          <a:xfrm>
            <a:off x="2381250" y="3448050"/>
            <a:ext cx="1924050"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2571750" y="4324350"/>
            <a:ext cx="270510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4591050" y="4781550"/>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5410200" y="5053011"/>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Isosceles Triangle 14"/>
          <p:cNvSpPr/>
          <p:nvPr/>
        </p:nvSpPr>
        <p:spPr bwMode="auto">
          <a:xfrm>
            <a:off x="3400425" y="3429000"/>
            <a:ext cx="428626"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Freeform 2"/>
          <p:cNvSpPr/>
          <p:nvPr/>
        </p:nvSpPr>
        <p:spPr bwMode="auto">
          <a:xfrm>
            <a:off x="3448050" y="3484499"/>
            <a:ext cx="381000" cy="115951"/>
          </a:xfrm>
          <a:custGeom>
            <a:avLst/>
            <a:gdLst>
              <a:gd name="connsiteX0" fmla="*/ 0 w 381000"/>
              <a:gd name="connsiteY0" fmla="*/ 58801 h 115951"/>
              <a:gd name="connsiteX1" fmla="*/ 152400 w 381000"/>
              <a:gd name="connsiteY1" fmla="*/ 1651 h 115951"/>
              <a:gd name="connsiteX2" fmla="*/ 381000 w 381000"/>
              <a:gd name="connsiteY2" fmla="*/ 115951 h 115951"/>
            </a:gdLst>
            <a:ahLst/>
            <a:cxnLst>
              <a:cxn ang="0">
                <a:pos x="connsiteX0" y="connsiteY0"/>
              </a:cxn>
              <a:cxn ang="0">
                <a:pos x="connsiteX1" y="connsiteY1"/>
              </a:cxn>
              <a:cxn ang="0">
                <a:pos x="connsiteX2" y="connsiteY2"/>
              </a:cxn>
            </a:cxnLst>
            <a:rect l="l" t="t" r="r" b="b"/>
            <a:pathLst>
              <a:path w="381000" h="115951">
                <a:moveTo>
                  <a:pt x="0" y="58801"/>
                </a:moveTo>
                <a:cubicBezTo>
                  <a:pt x="44450" y="25463"/>
                  <a:pt x="88900" y="-7874"/>
                  <a:pt x="152400" y="1651"/>
                </a:cubicBezTo>
                <a:cubicBezTo>
                  <a:pt x="215900" y="11176"/>
                  <a:pt x="298450" y="63563"/>
                  <a:pt x="381000" y="115951"/>
                </a:cubicBezTo>
              </a:path>
            </a:pathLst>
          </a:custGeom>
          <a:noFill/>
          <a:ln w="730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71452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pic>
        <p:nvPicPr>
          <p:cNvPr id="19463"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220" y="2328235"/>
            <a:ext cx="3322501" cy="3329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4" y="2410977"/>
            <a:ext cx="3243590" cy="32468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5"/>
          <p:cNvSpPr txBox="1">
            <a:spLocks noChangeArrowheads="1"/>
          </p:cNvSpPr>
          <p:nvPr/>
        </p:nvSpPr>
        <p:spPr bwMode="auto">
          <a:xfrm>
            <a:off x="6380164" y="5894388"/>
            <a:ext cx="144362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Jin et al 2011</a:t>
            </a:r>
            <a:endParaRPr lang="en-US" sz="1600" i="0" dirty="0">
              <a:solidFill>
                <a:srgbClr val="008000"/>
              </a:solidFill>
            </a:endParaRPr>
          </a:p>
        </p:txBody>
      </p:sp>
      <p:sp>
        <p:nvSpPr>
          <p:cNvPr id="19461" name="Title 1"/>
          <p:cNvSpPr>
            <a:spLocks noGrp="1"/>
          </p:cNvSpPr>
          <p:nvPr>
            <p:ph type="title"/>
          </p:nvPr>
        </p:nvSpPr>
        <p:spPr>
          <a:xfrm>
            <a:off x="104775" y="174625"/>
            <a:ext cx="8897938" cy="1143000"/>
          </a:xfrm>
        </p:spPr>
        <p:txBody>
          <a:bodyPr/>
          <a:lstStyle/>
          <a:p>
            <a:r>
              <a:rPr lang="en-GB" b="1" dirty="0" smtClean="0">
                <a:solidFill>
                  <a:srgbClr val="008000"/>
                </a:solidFill>
              </a:rPr>
              <a:t>So what do AGN look like?</a:t>
            </a:r>
          </a:p>
        </p:txBody>
      </p:sp>
      <p:sp>
        <p:nvSpPr>
          <p:cNvPr id="14"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SDSS-2XMM with high s/n and low absorption</a:t>
            </a:r>
          </a:p>
          <a:p>
            <a:pPr marL="342900" indent="-342900" algn="l">
              <a:lnSpc>
                <a:spcPct val="90000"/>
              </a:lnSpc>
              <a:spcBef>
                <a:spcPct val="20000"/>
              </a:spcBef>
              <a:buFontTx/>
              <a:buChar char="•"/>
              <a:defRPr/>
            </a:pPr>
            <a:r>
              <a:rPr lang="en-GB" dirty="0">
                <a:solidFill>
                  <a:srgbClr val="008000"/>
                </a:solidFill>
              </a:rPr>
              <a:t>High M, low L/</a:t>
            </a:r>
            <a:r>
              <a:rPr lang="en-GB" dirty="0" err="1">
                <a:solidFill>
                  <a:srgbClr val="008000"/>
                </a:solidFill>
              </a:rPr>
              <a:t>LEdd</a:t>
            </a:r>
            <a:r>
              <a:rPr lang="en-GB" dirty="0">
                <a:solidFill>
                  <a:srgbClr val="008000"/>
                </a:solidFill>
              </a:rPr>
              <a:t>, disc far from </a:t>
            </a:r>
            <a:r>
              <a:rPr lang="en-GB" dirty="0" smtClean="0">
                <a:solidFill>
                  <a:srgbClr val="008000"/>
                </a:solidFill>
              </a:rPr>
              <a:t>SX</a:t>
            </a:r>
            <a:endParaRPr lang="en-GB" dirty="0">
              <a:solidFill>
                <a:srgbClr val="008000"/>
              </a:solidFill>
            </a:endParaRPr>
          </a:p>
        </p:txBody>
      </p:sp>
      <p:sp>
        <p:nvSpPr>
          <p:cNvPr id="8" name="Rectangle 7"/>
          <p:cNvSpPr/>
          <p:nvPr/>
        </p:nvSpPr>
        <p:spPr bwMode="auto">
          <a:xfrm>
            <a:off x="5257800" y="298608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1771650" y="2950369"/>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 name="Freeform 1"/>
          <p:cNvSpPr/>
          <p:nvPr/>
        </p:nvSpPr>
        <p:spPr bwMode="auto">
          <a:xfrm>
            <a:off x="1181100" y="3810000"/>
            <a:ext cx="533400" cy="83820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Lst>
            <a:ahLst/>
            <a:cxnLst>
              <a:cxn ang="0">
                <a:pos x="connsiteX0" y="connsiteY0"/>
              </a:cxn>
              <a:cxn ang="0">
                <a:pos x="connsiteX1" y="connsiteY1"/>
              </a:cxn>
              <a:cxn ang="0">
                <a:pos x="connsiteX2" y="connsiteY2"/>
              </a:cxn>
              <a:cxn ang="0">
                <a:pos x="connsiteX3" y="connsiteY3"/>
              </a:cxn>
            </a:cxnLst>
            <a:rect l="l" t="t" r="r" b="b"/>
            <a:pathLst>
              <a:path w="533400" h="838200">
                <a:moveTo>
                  <a:pt x="0" y="838200"/>
                </a:moveTo>
                <a:cubicBezTo>
                  <a:pt x="79375" y="684212"/>
                  <a:pt x="158750" y="530225"/>
                  <a:pt x="209550" y="419100"/>
                </a:cubicBezTo>
                <a:cubicBezTo>
                  <a:pt x="260350" y="307975"/>
                  <a:pt x="250825" y="241300"/>
                  <a:pt x="304800" y="171450"/>
                </a:cubicBezTo>
                <a:cubicBezTo>
                  <a:pt x="358775" y="101600"/>
                  <a:pt x="446087" y="50800"/>
                  <a:pt x="533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1238250" y="4419599"/>
            <a:ext cx="2057400" cy="89535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Lst>
            <a:ahLst/>
            <a:cxnLst>
              <a:cxn ang="0">
                <a:pos x="connsiteX0" y="connsiteY0"/>
              </a:cxn>
              <a:cxn ang="0">
                <a:pos x="connsiteX1" y="connsiteY1"/>
              </a:cxn>
              <a:cxn ang="0">
                <a:pos x="connsiteX2" y="connsiteY2"/>
              </a:cxn>
              <a:cxn ang="0">
                <a:pos x="connsiteX3" y="connsiteY3"/>
              </a:cxn>
            </a:cxnLst>
            <a:rect l="l" t="t" r="r" b="b"/>
            <a:pathLst>
              <a:path w="2057400" h="895350">
                <a:moveTo>
                  <a:pt x="0" y="895350"/>
                </a:moveTo>
                <a:cubicBezTo>
                  <a:pt x="79375" y="741362"/>
                  <a:pt x="234950" y="476250"/>
                  <a:pt x="476250" y="342900"/>
                </a:cubicBezTo>
                <a:cubicBezTo>
                  <a:pt x="717550" y="209550"/>
                  <a:pt x="1184275" y="152400"/>
                  <a:pt x="1447800" y="95250"/>
                </a:cubicBezTo>
                <a:cubicBezTo>
                  <a:pt x="1711325" y="38100"/>
                  <a:pt x="1970087" y="50800"/>
                  <a:pt x="2057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Freeform 11"/>
          <p:cNvSpPr/>
          <p:nvPr/>
        </p:nvSpPr>
        <p:spPr bwMode="auto">
          <a:xfrm>
            <a:off x="1524000" y="3982518"/>
            <a:ext cx="1943100" cy="1239748"/>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 name="connsiteX0" fmla="*/ 0 w 1924050"/>
              <a:gd name="connsiteY0" fmla="*/ 266700 h 345126"/>
              <a:gd name="connsiteX1" fmla="*/ 342900 w 1924050"/>
              <a:gd name="connsiteY1" fmla="*/ 342900 h 345126"/>
              <a:gd name="connsiteX2" fmla="*/ 1314450 w 1924050"/>
              <a:gd name="connsiteY2" fmla="*/ 95250 h 345126"/>
              <a:gd name="connsiteX3" fmla="*/ 1924050 w 1924050"/>
              <a:gd name="connsiteY3" fmla="*/ 0 h 345126"/>
              <a:gd name="connsiteX0" fmla="*/ 0 w 1924050"/>
              <a:gd name="connsiteY0" fmla="*/ 266700 h 288570"/>
              <a:gd name="connsiteX1" fmla="*/ 133350 w 1924050"/>
              <a:gd name="connsiteY1" fmla="*/ 285750 h 288570"/>
              <a:gd name="connsiteX2" fmla="*/ 1314450 w 1924050"/>
              <a:gd name="connsiteY2" fmla="*/ 95250 h 288570"/>
              <a:gd name="connsiteX3" fmla="*/ 1924050 w 1924050"/>
              <a:gd name="connsiteY3" fmla="*/ 0 h 288570"/>
              <a:gd name="connsiteX0" fmla="*/ 0 w 1924050"/>
              <a:gd name="connsiteY0" fmla="*/ 266700 h 539386"/>
              <a:gd name="connsiteX1" fmla="*/ 133350 w 1924050"/>
              <a:gd name="connsiteY1" fmla="*/ 285750 h 539386"/>
              <a:gd name="connsiteX2" fmla="*/ 1504950 w 1924050"/>
              <a:gd name="connsiteY2" fmla="*/ 533400 h 539386"/>
              <a:gd name="connsiteX3" fmla="*/ 1924050 w 1924050"/>
              <a:gd name="connsiteY3" fmla="*/ 0 h 539386"/>
              <a:gd name="connsiteX0" fmla="*/ 0 w 1943100"/>
              <a:gd name="connsiteY0" fmla="*/ 73570 h 1238064"/>
              <a:gd name="connsiteX1" fmla="*/ 133350 w 1943100"/>
              <a:gd name="connsiteY1" fmla="*/ 92620 h 1238064"/>
              <a:gd name="connsiteX2" fmla="*/ 1504950 w 1943100"/>
              <a:gd name="connsiteY2" fmla="*/ 340270 h 1238064"/>
              <a:gd name="connsiteX3" fmla="*/ 1943100 w 1943100"/>
              <a:gd name="connsiteY3" fmla="*/ 1235620 h 1238064"/>
              <a:gd name="connsiteX0" fmla="*/ 0 w 1943100"/>
              <a:gd name="connsiteY0" fmla="*/ 75131 h 1239748"/>
              <a:gd name="connsiteX1" fmla="*/ 133350 w 1943100"/>
              <a:gd name="connsiteY1" fmla="*/ 94181 h 1239748"/>
              <a:gd name="connsiteX2" fmla="*/ 1447800 w 1943100"/>
              <a:gd name="connsiteY2" fmla="*/ 379931 h 1239748"/>
              <a:gd name="connsiteX3" fmla="*/ 1943100 w 1943100"/>
              <a:gd name="connsiteY3" fmla="*/ 1237181 h 1239748"/>
            </a:gdLst>
            <a:ahLst/>
            <a:cxnLst>
              <a:cxn ang="0">
                <a:pos x="connsiteX0" y="connsiteY0"/>
              </a:cxn>
              <a:cxn ang="0">
                <a:pos x="connsiteX1" y="connsiteY1"/>
              </a:cxn>
              <a:cxn ang="0">
                <a:pos x="connsiteX2" y="connsiteY2"/>
              </a:cxn>
              <a:cxn ang="0">
                <a:pos x="connsiteX3" y="connsiteY3"/>
              </a:cxn>
            </a:cxnLst>
            <a:rect l="l" t="t" r="r" b="b"/>
            <a:pathLst>
              <a:path w="1943100" h="1239748">
                <a:moveTo>
                  <a:pt x="0" y="75131"/>
                </a:moveTo>
                <a:cubicBezTo>
                  <a:pt x="79375" y="-78857"/>
                  <a:pt x="-107950" y="43381"/>
                  <a:pt x="133350" y="94181"/>
                </a:cubicBezTo>
                <a:cubicBezTo>
                  <a:pt x="374650" y="144981"/>
                  <a:pt x="1146175" y="189431"/>
                  <a:pt x="1447800" y="379931"/>
                </a:cubicBezTo>
                <a:cubicBezTo>
                  <a:pt x="1749425" y="570431"/>
                  <a:pt x="1855787" y="1287981"/>
                  <a:pt x="1943100" y="1237181"/>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1514474" y="4034413"/>
            <a:ext cx="257175" cy="61378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4829174" y="4143375"/>
            <a:ext cx="752476" cy="104032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6022975" y="4400549"/>
            <a:ext cx="1098051" cy="77990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Isosceles Triangle 2"/>
          <p:cNvSpPr/>
          <p:nvPr/>
        </p:nvSpPr>
        <p:spPr bwMode="auto">
          <a:xfrm>
            <a:off x="4876800" y="4034414"/>
            <a:ext cx="1847850" cy="385186"/>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81461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04776" y="2095500"/>
            <a:ext cx="4017282" cy="243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Scale up to </a:t>
            </a:r>
            <a:r>
              <a:rPr lang="en-GB" dirty="0" smtClean="0">
                <a:solidFill>
                  <a:srgbClr val="008000"/>
                </a:solidFill>
              </a:rPr>
              <a:t>AGN – what works and what doesn’t</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Need to understand accretion flow and jet feedback in order to understand galaxy </a:t>
            </a:r>
            <a:r>
              <a:rPr lang="en-GB" dirty="0" smtClean="0">
                <a:solidFill>
                  <a:srgbClr val="008000"/>
                </a:solidFill>
              </a:rPr>
              <a:t>formation</a:t>
            </a:r>
          </a:p>
          <a:p>
            <a:pPr marL="342900" indent="-342900" algn="l">
              <a:lnSpc>
                <a:spcPct val="90000"/>
              </a:lnSpc>
              <a:spcBef>
                <a:spcPct val="20000"/>
              </a:spcBef>
              <a:buFontTx/>
              <a:buChar char="•"/>
            </a:pPr>
            <a:r>
              <a:rPr lang="en-GB" dirty="0" smtClean="0">
                <a:solidFill>
                  <a:srgbClr val="008000"/>
                </a:solidFill>
              </a:rPr>
              <a:t>Does jet depend on spin? </a:t>
            </a: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
        <p:nvSpPr>
          <p:cNvPr id="3075"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Black holes</a:t>
            </a:r>
          </a:p>
        </p:txBody>
      </p:sp>
      <p:pic>
        <p:nvPicPr>
          <p:cNvPr id="3076" name="Picture 4"/>
          <p:cNvPicPr preferRelativeResize="0">
            <a:picLocks noChangeArrowheads="1"/>
          </p:cNvPicPr>
          <p:nvPr/>
        </p:nvPicPr>
        <p:blipFill>
          <a:blip r:embed="rId2">
            <a:extLst>
              <a:ext uri="{28A0092B-C50C-407E-A947-70E740481C1C}">
                <a14:useLocalDpi xmlns:a14="http://schemas.microsoft.com/office/drawing/2010/main" val="0"/>
              </a:ext>
            </a:extLst>
          </a:blip>
          <a:srcRect l="11749" t="-385"/>
          <a:stretch>
            <a:fillRect/>
          </a:stretch>
        </p:blipFill>
        <p:spPr bwMode="auto">
          <a:xfrm>
            <a:off x="4305300" y="1579563"/>
            <a:ext cx="46863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preferRelativeResize="0">
            <a:picLocks noChangeArrowheads="1"/>
          </p:cNvPicPr>
          <p:nvPr/>
        </p:nvPicPr>
        <p:blipFill>
          <a:blip r:embed="rId3">
            <a:extLst>
              <a:ext uri="{28A0092B-C50C-407E-A947-70E740481C1C}">
                <a14:useLocalDpi xmlns:a14="http://schemas.microsoft.com/office/drawing/2010/main" val="0"/>
              </a:ext>
            </a:extLst>
          </a:blip>
          <a:srcRect l="11449" t="-174"/>
          <a:stretch>
            <a:fillRect/>
          </a:stretch>
        </p:blipFill>
        <p:spPr bwMode="auto">
          <a:xfrm>
            <a:off x="4289425" y="5303838"/>
            <a:ext cx="4702175" cy="914400"/>
          </a:xfrm>
          <a:prstGeom prst="rect">
            <a:avLst/>
          </a:prstGeom>
          <a:noFill/>
          <a:ln>
            <a:noFill/>
          </a:ln>
          <a:extLst>
            <a:ext uri="{909E8E84-426E-40DD-AFC4-6F175D3DCCD1}">
              <a14:hiddenFill xmlns:a14="http://schemas.microsoft.com/office/drawing/2010/main">
                <a:blipFill dpi="0" rotWithShape="0">
                  <a:blip/>
                  <a:srcRect l="11449" t="-174"/>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2939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AGN are (should be!) high soft state. But disc turnover far too soon. Plus strange </a:t>
            </a:r>
            <a:r>
              <a:rPr lang="en-GB" dirty="0">
                <a:solidFill>
                  <a:srgbClr val="008000"/>
                </a:solidFill>
              </a:rPr>
              <a:t>s</a:t>
            </a:r>
            <a:r>
              <a:rPr lang="en-GB" dirty="0" smtClean="0">
                <a:solidFill>
                  <a:srgbClr val="008000"/>
                </a:solidFill>
              </a:rPr>
              <a:t>oft X-ray excess….What is this????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28" t="6068"/>
          <a:stretch/>
        </p:blipFill>
        <p:spPr bwMode="auto">
          <a:xfrm>
            <a:off x="1657350" y="2990849"/>
            <a:ext cx="6506306" cy="368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3790950" y="3257550"/>
            <a:ext cx="1619250" cy="26098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2571750" y="5114922"/>
            <a:ext cx="47434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Isosceles Triangle 3"/>
          <p:cNvSpPr/>
          <p:nvPr/>
        </p:nvSpPr>
        <p:spPr bwMode="auto">
          <a:xfrm>
            <a:off x="2381250" y="3448050"/>
            <a:ext cx="1924050"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Rectangle 10"/>
          <p:cNvSpPr/>
          <p:nvPr/>
        </p:nvSpPr>
        <p:spPr bwMode="auto">
          <a:xfrm>
            <a:off x="2571750" y="4324350"/>
            <a:ext cx="270510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4591050" y="4781550"/>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5410200" y="5053011"/>
            <a:ext cx="1123950" cy="90487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Isosceles Triangle 14"/>
          <p:cNvSpPr/>
          <p:nvPr/>
        </p:nvSpPr>
        <p:spPr bwMode="auto">
          <a:xfrm>
            <a:off x="3400425" y="3429000"/>
            <a:ext cx="428626" cy="1066800"/>
          </a:xfrm>
          <a:prstGeom prst="triangle">
            <a:avLst/>
          </a:prstGeom>
          <a:solidFill>
            <a:schemeClr val="bg1"/>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Freeform 2"/>
          <p:cNvSpPr/>
          <p:nvPr/>
        </p:nvSpPr>
        <p:spPr bwMode="auto">
          <a:xfrm>
            <a:off x="3448050" y="3484499"/>
            <a:ext cx="381000" cy="115951"/>
          </a:xfrm>
          <a:custGeom>
            <a:avLst/>
            <a:gdLst>
              <a:gd name="connsiteX0" fmla="*/ 0 w 381000"/>
              <a:gd name="connsiteY0" fmla="*/ 58801 h 115951"/>
              <a:gd name="connsiteX1" fmla="*/ 152400 w 381000"/>
              <a:gd name="connsiteY1" fmla="*/ 1651 h 115951"/>
              <a:gd name="connsiteX2" fmla="*/ 381000 w 381000"/>
              <a:gd name="connsiteY2" fmla="*/ 115951 h 115951"/>
            </a:gdLst>
            <a:ahLst/>
            <a:cxnLst>
              <a:cxn ang="0">
                <a:pos x="connsiteX0" y="connsiteY0"/>
              </a:cxn>
              <a:cxn ang="0">
                <a:pos x="connsiteX1" y="connsiteY1"/>
              </a:cxn>
              <a:cxn ang="0">
                <a:pos x="connsiteX2" y="connsiteY2"/>
              </a:cxn>
            </a:cxnLst>
            <a:rect l="l" t="t" r="r" b="b"/>
            <a:pathLst>
              <a:path w="381000" h="115951">
                <a:moveTo>
                  <a:pt x="0" y="58801"/>
                </a:moveTo>
                <a:cubicBezTo>
                  <a:pt x="44450" y="25463"/>
                  <a:pt x="88900" y="-7874"/>
                  <a:pt x="152400" y="1651"/>
                </a:cubicBezTo>
                <a:cubicBezTo>
                  <a:pt x="215900" y="11176"/>
                  <a:pt x="298450" y="63563"/>
                  <a:pt x="381000" y="115951"/>
                </a:cubicBezTo>
              </a:path>
            </a:pathLst>
          </a:custGeom>
          <a:noFill/>
          <a:ln w="7302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531040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41" y="2762250"/>
            <a:ext cx="704361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5581650" y="4514850"/>
            <a:ext cx="723900" cy="400050"/>
          </a:xfrm>
          <a:prstGeom prst="line">
            <a:avLst/>
          </a:prstGeom>
          <a:noFill/>
          <a:ln w="101600" cap="flat" cmpd="sng" algn="ctr">
            <a:solidFill>
              <a:srgbClr val="11FF9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AGN are (should be!) high soft state. But disc turnover far too soon. Plus strange </a:t>
            </a:r>
            <a:r>
              <a:rPr lang="en-GB" dirty="0">
                <a:solidFill>
                  <a:srgbClr val="008000"/>
                </a:solidFill>
              </a:rPr>
              <a:t>s</a:t>
            </a:r>
            <a:r>
              <a:rPr lang="en-GB" dirty="0" smtClean="0">
                <a:solidFill>
                  <a:srgbClr val="008000"/>
                </a:solidFill>
              </a:rPr>
              <a:t>oft X-ray excess….What is this????</a:t>
            </a:r>
          </a:p>
        </p:txBody>
      </p:sp>
    </p:spTree>
    <p:extLst>
      <p:ext uri="{BB962C8B-B14F-4D97-AF65-F5344CB8AC3E}">
        <p14:creationId xmlns:p14="http://schemas.microsoft.com/office/powerpoint/2010/main" val="29941972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10</a:t>
            </a:r>
            <a:r>
              <a:rPr lang="en-GB" baseline="30000" dirty="0" smtClean="0">
                <a:solidFill>
                  <a:srgbClr val="008000"/>
                </a:solidFill>
              </a:rPr>
              <a:t>8</a:t>
            </a:r>
            <a:r>
              <a:rPr lang="en-GB" dirty="0" smtClean="0">
                <a:solidFill>
                  <a:srgbClr val="008000"/>
                </a:solidFill>
              </a:rPr>
              <a:t>M L/LEdd~0.1</a:t>
            </a:r>
          </a:p>
          <a:p>
            <a:pPr marL="342900" indent="-342900" algn="l">
              <a:lnSpc>
                <a:spcPct val="90000"/>
              </a:lnSpc>
              <a:spcBef>
                <a:spcPct val="20000"/>
              </a:spcBef>
              <a:buFontTx/>
              <a:buChar char="•"/>
            </a:pPr>
            <a:r>
              <a:rPr lang="en-GB" dirty="0">
                <a:solidFill>
                  <a:srgbClr val="008000"/>
                </a:solidFill>
              </a:rPr>
              <a:t>Not low/hard as no </a:t>
            </a:r>
            <a:r>
              <a:rPr lang="en-GB" dirty="0" smtClean="0">
                <a:solidFill>
                  <a:srgbClr val="008000"/>
                </a:solidFill>
              </a:rPr>
              <a:t>jet and too bright! Plus strange </a:t>
            </a:r>
            <a:r>
              <a:rPr lang="en-GB" dirty="0">
                <a:solidFill>
                  <a:srgbClr val="008000"/>
                </a:solidFill>
              </a:rPr>
              <a:t>s</a:t>
            </a:r>
            <a:r>
              <a:rPr lang="en-GB" dirty="0" smtClean="0">
                <a:solidFill>
                  <a:srgbClr val="008000"/>
                </a:solidFill>
              </a:rPr>
              <a:t>oft X-ray excess….What is this????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41" y="2724150"/>
            <a:ext cx="704361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5581650" y="4514850"/>
            <a:ext cx="857250" cy="400050"/>
          </a:xfrm>
          <a:prstGeom prst="line">
            <a:avLst/>
          </a:prstGeom>
          <a:noFill/>
          <a:ln w="101600" cap="flat" cmpd="sng" algn="ctr">
            <a:solidFill>
              <a:srgbClr val="11FF9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5276850" y="4324350"/>
            <a:ext cx="1162050" cy="59055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 name="Group 3"/>
          <p:cNvGrpSpPr/>
          <p:nvPr/>
        </p:nvGrpSpPr>
        <p:grpSpPr>
          <a:xfrm>
            <a:off x="2857500" y="3371850"/>
            <a:ext cx="3267075" cy="1343025"/>
            <a:chOff x="2857500" y="3371850"/>
            <a:chExt cx="3267075" cy="1343025"/>
          </a:xfrm>
        </p:grpSpPr>
        <p:sp>
          <p:nvSpPr>
            <p:cNvPr id="2" name="Oval 1"/>
            <p:cNvSpPr/>
            <p:nvPr/>
          </p:nvSpPr>
          <p:spPr bwMode="auto">
            <a:xfrm>
              <a:off x="2857500" y="3371850"/>
              <a:ext cx="590550" cy="266700"/>
            </a:xfrm>
            <a:prstGeom prst="ellipse">
              <a:avLst/>
            </a:prstGeom>
            <a:solidFill>
              <a:srgbClr val="0070C0">
                <a:alpha val="30000"/>
              </a:srgbClr>
            </a:solidFill>
            <a:ln w="9525" cap="flat" cmpd="sng" algn="ctr">
              <a:solidFill>
                <a:schemeClr val="tx1"/>
              </a:solidFill>
              <a:prstDash val="solid"/>
              <a:round/>
              <a:headEnd type="none" w="med" len="med"/>
              <a:tailEnd type="none" w="med" len="med"/>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Oval 8"/>
            <p:cNvSpPr/>
            <p:nvPr/>
          </p:nvSpPr>
          <p:spPr bwMode="auto">
            <a:xfrm>
              <a:off x="5534025" y="4448175"/>
              <a:ext cx="590550" cy="266700"/>
            </a:xfrm>
            <a:prstGeom prst="ellipse">
              <a:avLst/>
            </a:prstGeom>
            <a:solidFill>
              <a:srgbClr val="0070C0">
                <a:alpha val="30000"/>
              </a:srgbClr>
            </a:solidFill>
            <a:ln w="9525" cap="flat" cmpd="sng" algn="ctr">
              <a:solidFill>
                <a:schemeClr val="tx1"/>
              </a:solidFill>
              <a:prstDash val="solid"/>
              <a:round/>
              <a:headEnd type="none" w="med" len="med"/>
              <a:tailEnd type="none" w="med" len="med"/>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78777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008000"/>
                </a:solidFill>
              </a:rPr>
              <a:t>Medhipour</a:t>
            </a:r>
            <a:r>
              <a:rPr lang="en-GB" sz="1600" i="0" dirty="0" smtClean="0">
                <a:solidFill>
                  <a:srgbClr val="008000"/>
                </a:solidFill>
              </a:rPr>
              <a:t>  </a:t>
            </a:r>
            <a:r>
              <a:rPr lang="en-GB" sz="1600" i="0" dirty="0">
                <a:solidFill>
                  <a:srgbClr val="008000"/>
                </a:solidFill>
              </a:rPr>
              <a:t>et al 2011</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Variability on ~month</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smtClean="0">
                <a:solidFill>
                  <a:srgbClr val="008000"/>
                </a:solidFill>
              </a:rPr>
              <a:t>Mkn</a:t>
            </a:r>
            <a:r>
              <a:rPr lang="en-GB" dirty="0" smtClean="0">
                <a:solidFill>
                  <a:srgbClr val="008000"/>
                </a:solidFill>
              </a:rPr>
              <a:t> 509 XMM-Newton OM + FUSE +EPIC</a:t>
            </a:r>
          </a:p>
          <a:p>
            <a:pPr marL="342900" indent="-342900" algn="l">
              <a:lnSpc>
                <a:spcPct val="90000"/>
              </a:lnSpc>
              <a:spcBef>
                <a:spcPct val="20000"/>
              </a:spcBef>
              <a:buFontTx/>
              <a:buChar char="•"/>
            </a:pPr>
            <a:r>
              <a:rPr lang="en-GB" dirty="0" smtClean="0">
                <a:solidFill>
                  <a:srgbClr val="008000"/>
                </a:solidFill>
              </a:rPr>
              <a:t>Soft excess correlates with UV NOT X-ray on long timescales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350" y="3005139"/>
            <a:ext cx="3755519" cy="349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57500"/>
            <a:ext cx="4609503"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5178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6035426" y="4861037"/>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smtClean="0">
                <a:solidFill>
                  <a:srgbClr val="FFFF99"/>
                </a:solidFill>
              </a:rPr>
              <a:t>Noda  </a:t>
            </a:r>
            <a:r>
              <a:rPr lang="en-GB" sz="1600" i="0" dirty="0">
                <a:solidFill>
                  <a:srgbClr val="FFFF99"/>
                </a:solidFill>
              </a:rPr>
              <a:t>et al 2011</a:t>
            </a:r>
            <a:endParaRPr lang="en-US" sz="1600" i="0" dirty="0">
              <a:solidFill>
                <a:srgbClr val="FFFF99"/>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Variability on &lt; day</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Short timescale. Soft excess does NOT vary, hard power law does </a:t>
            </a:r>
          </a:p>
          <a:p>
            <a:pPr marL="342900" indent="-342900" algn="l">
              <a:lnSpc>
                <a:spcPct val="90000"/>
              </a:lnSpc>
              <a:spcBef>
                <a:spcPct val="20000"/>
              </a:spcBef>
              <a:buFontTx/>
              <a:buChar char="•"/>
            </a:pPr>
            <a:r>
              <a:rPr lang="en-GB" dirty="0" smtClean="0">
                <a:solidFill>
                  <a:srgbClr val="008000"/>
                </a:solidFill>
              </a:rPr>
              <a:t>It’s a separate component!!!!  Noda et al 2011; 2012</a:t>
            </a:r>
          </a:p>
        </p:txBody>
      </p:sp>
      <p:grpSp>
        <p:nvGrpSpPr>
          <p:cNvPr id="2" name="Group 1"/>
          <p:cNvGrpSpPr/>
          <p:nvPr/>
        </p:nvGrpSpPr>
        <p:grpSpPr>
          <a:xfrm>
            <a:off x="1778619" y="2019300"/>
            <a:ext cx="5189621" cy="4606089"/>
            <a:chOff x="1788695" y="2582901"/>
            <a:chExt cx="4130841" cy="2342034"/>
          </a:xfrm>
        </p:grpSpPr>
        <p:pic>
          <p:nvPicPr>
            <p:cNvPr id="1026"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b="42570"/>
            <a:stretch/>
          </p:blipFill>
          <p:spPr bwMode="auto">
            <a:xfrm>
              <a:off x="1796715" y="2582901"/>
              <a:ext cx="4122821" cy="229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86546" b="1004"/>
            <a:stretch/>
          </p:blipFill>
          <p:spPr bwMode="auto">
            <a:xfrm>
              <a:off x="1788695" y="4427630"/>
              <a:ext cx="4122821" cy="49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311079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pic>
        <p:nvPicPr>
          <p:cNvPr id="19463"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220" y="2328235"/>
            <a:ext cx="3322501" cy="3329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4" y="2410977"/>
            <a:ext cx="3243590" cy="32468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5"/>
          <p:cNvSpPr txBox="1">
            <a:spLocks noChangeArrowheads="1"/>
          </p:cNvSpPr>
          <p:nvPr/>
        </p:nvSpPr>
        <p:spPr bwMode="auto">
          <a:xfrm>
            <a:off x="6380164" y="5894388"/>
            <a:ext cx="144362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Jin et al 2011</a:t>
            </a:r>
            <a:endParaRPr lang="en-US" sz="1600" i="0" dirty="0">
              <a:solidFill>
                <a:srgbClr val="008000"/>
              </a:solidFill>
            </a:endParaRPr>
          </a:p>
        </p:txBody>
      </p:sp>
      <p:sp>
        <p:nvSpPr>
          <p:cNvPr id="19461" name="Title 1"/>
          <p:cNvSpPr>
            <a:spLocks noGrp="1"/>
          </p:cNvSpPr>
          <p:nvPr>
            <p:ph type="title"/>
          </p:nvPr>
        </p:nvSpPr>
        <p:spPr>
          <a:xfrm>
            <a:off x="104775" y="174625"/>
            <a:ext cx="8897938" cy="1143000"/>
          </a:xfrm>
        </p:spPr>
        <p:txBody>
          <a:bodyPr/>
          <a:lstStyle/>
          <a:p>
            <a:r>
              <a:rPr lang="en-GB" b="1" dirty="0" smtClean="0">
                <a:solidFill>
                  <a:srgbClr val="008000"/>
                </a:solidFill>
              </a:rPr>
              <a:t>So what do AGN look like?</a:t>
            </a:r>
          </a:p>
        </p:txBody>
      </p:sp>
      <p:sp>
        <p:nvSpPr>
          <p:cNvPr id="14"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SDSS-2XMM with high s/n and low absorption</a:t>
            </a:r>
          </a:p>
          <a:p>
            <a:pPr marL="342900" indent="-342900" algn="l">
              <a:lnSpc>
                <a:spcPct val="90000"/>
              </a:lnSpc>
              <a:spcBef>
                <a:spcPct val="20000"/>
              </a:spcBef>
              <a:buFontTx/>
              <a:buChar char="•"/>
              <a:defRPr/>
            </a:pPr>
            <a:r>
              <a:rPr lang="en-GB" dirty="0">
                <a:solidFill>
                  <a:srgbClr val="008000"/>
                </a:solidFill>
              </a:rPr>
              <a:t>High M, low L/</a:t>
            </a:r>
            <a:r>
              <a:rPr lang="en-GB" dirty="0" err="1">
                <a:solidFill>
                  <a:srgbClr val="008000"/>
                </a:solidFill>
              </a:rPr>
              <a:t>LEdd</a:t>
            </a:r>
            <a:r>
              <a:rPr lang="en-GB" dirty="0">
                <a:solidFill>
                  <a:srgbClr val="008000"/>
                </a:solidFill>
              </a:rPr>
              <a:t>, disc far from </a:t>
            </a:r>
            <a:r>
              <a:rPr lang="en-GB" dirty="0" smtClean="0">
                <a:solidFill>
                  <a:srgbClr val="008000"/>
                </a:solidFill>
              </a:rPr>
              <a:t>SX</a:t>
            </a:r>
            <a:endParaRPr lang="en-GB" dirty="0">
              <a:solidFill>
                <a:srgbClr val="008000"/>
              </a:solidFill>
            </a:endParaRPr>
          </a:p>
        </p:txBody>
      </p:sp>
      <p:sp>
        <p:nvSpPr>
          <p:cNvPr id="8" name="Rectangle 7"/>
          <p:cNvSpPr/>
          <p:nvPr/>
        </p:nvSpPr>
        <p:spPr bwMode="auto">
          <a:xfrm>
            <a:off x="5257800" y="298608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1771650" y="2950369"/>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 name="Freeform 1"/>
          <p:cNvSpPr/>
          <p:nvPr/>
        </p:nvSpPr>
        <p:spPr bwMode="auto">
          <a:xfrm>
            <a:off x="1181100" y="3810000"/>
            <a:ext cx="533400" cy="83820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Lst>
            <a:ahLst/>
            <a:cxnLst>
              <a:cxn ang="0">
                <a:pos x="connsiteX0" y="connsiteY0"/>
              </a:cxn>
              <a:cxn ang="0">
                <a:pos x="connsiteX1" y="connsiteY1"/>
              </a:cxn>
              <a:cxn ang="0">
                <a:pos x="connsiteX2" y="connsiteY2"/>
              </a:cxn>
              <a:cxn ang="0">
                <a:pos x="connsiteX3" y="connsiteY3"/>
              </a:cxn>
            </a:cxnLst>
            <a:rect l="l" t="t" r="r" b="b"/>
            <a:pathLst>
              <a:path w="533400" h="838200">
                <a:moveTo>
                  <a:pt x="0" y="838200"/>
                </a:moveTo>
                <a:cubicBezTo>
                  <a:pt x="79375" y="684212"/>
                  <a:pt x="158750" y="530225"/>
                  <a:pt x="209550" y="419100"/>
                </a:cubicBezTo>
                <a:cubicBezTo>
                  <a:pt x="260350" y="307975"/>
                  <a:pt x="250825" y="241300"/>
                  <a:pt x="304800" y="171450"/>
                </a:cubicBezTo>
                <a:cubicBezTo>
                  <a:pt x="358775" y="101600"/>
                  <a:pt x="446087" y="50800"/>
                  <a:pt x="533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1238250" y="4419599"/>
            <a:ext cx="2057400" cy="895350"/>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Lst>
            <a:ahLst/>
            <a:cxnLst>
              <a:cxn ang="0">
                <a:pos x="connsiteX0" y="connsiteY0"/>
              </a:cxn>
              <a:cxn ang="0">
                <a:pos x="connsiteX1" y="connsiteY1"/>
              </a:cxn>
              <a:cxn ang="0">
                <a:pos x="connsiteX2" y="connsiteY2"/>
              </a:cxn>
              <a:cxn ang="0">
                <a:pos x="connsiteX3" y="connsiteY3"/>
              </a:cxn>
            </a:cxnLst>
            <a:rect l="l" t="t" r="r" b="b"/>
            <a:pathLst>
              <a:path w="2057400" h="895350">
                <a:moveTo>
                  <a:pt x="0" y="895350"/>
                </a:moveTo>
                <a:cubicBezTo>
                  <a:pt x="79375" y="741362"/>
                  <a:pt x="234950" y="476250"/>
                  <a:pt x="476250" y="342900"/>
                </a:cubicBezTo>
                <a:cubicBezTo>
                  <a:pt x="717550" y="209550"/>
                  <a:pt x="1184275" y="152400"/>
                  <a:pt x="1447800" y="95250"/>
                </a:cubicBezTo>
                <a:cubicBezTo>
                  <a:pt x="1711325" y="38100"/>
                  <a:pt x="1970087" y="50800"/>
                  <a:pt x="2057400" y="0"/>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Freeform 11"/>
          <p:cNvSpPr/>
          <p:nvPr/>
        </p:nvSpPr>
        <p:spPr bwMode="auto">
          <a:xfrm>
            <a:off x="1524000" y="3982518"/>
            <a:ext cx="1943100" cy="1239748"/>
          </a:xfrm>
          <a:custGeom>
            <a:avLst/>
            <a:gdLst>
              <a:gd name="connsiteX0" fmla="*/ 0 w 533400"/>
              <a:gd name="connsiteY0" fmla="*/ 838200 h 838200"/>
              <a:gd name="connsiteX1" fmla="*/ 209550 w 533400"/>
              <a:gd name="connsiteY1" fmla="*/ 419100 h 838200"/>
              <a:gd name="connsiteX2" fmla="*/ 304800 w 533400"/>
              <a:gd name="connsiteY2" fmla="*/ 171450 h 838200"/>
              <a:gd name="connsiteX3" fmla="*/ 533400 w 533400"/>
              <a:gd name="connsiteY3" fmla="*/ 0 h 838200"/>
              <a:gd name="connsiteX0" fmla="*/ 0 w 2228850"/>
              <a:gd name="connsiteY0" fmla="*/ 666750 h 666750"/>
              <a:gd name="connsiteX1" fmla="*/ 1905000 w 2228850"/>
              <a:gd name="connsiteY1" fmla="*/ 419100 h 666750"/>
              <a:gd name="connsiteX2" fmla="*/ 2000250 w 2228850"/>
              <a:gd name="connsiteY2" fmla="*/ 171450 h 666750"/>
              <a:gd name="connsiteX3" fmla="*/ 2228850 w 2228850"/>
              <a:gd name="connsiteY3" fmla="*/ 0 h 666750"/>
              <a:gd name="connsiteX0" fmla="*/ 0 w 2228850"/>
              <a:gd name="connsiteY0" fmla="*/ 666750 h 666750"/>
              <a:gd name="connsiteX1" fmla="*/ 704850 w 2228850"/>
              <a:gd name="connsiteY1" fmla="*/ 19050 h 666750"/>
              <a:gd name="connsiteX2" fmla="*/ 2000250 w 2228850"/>
              <a:gd name="connsiteY2" fmla="*/ 171450 h 666750"/>
              <a:gd name="connsiteX3" fmla="*/ 2228850 w 2228850"/>
              <a:gd name="connsiteY3" fmla="*/ 0 h 666750"/>
              <a:gd name="connsiteX0" fmla="*/ 0 w 2228850"/>
              <a:gd name="connsiteY0" fmla="*/ 800139 h 800139"/>
              <a:gd name="connsiteX1" fmla="*/ 704850 w 2228850"/>
              <a:gd name="connsiteY1" fmla="*/ 152439 h 800139"/>
              <a:gd name="connsiteX2" fmla="*/ 1600200 w 2228850"/>
              <a:gd name="connsiteY2" fmla="*/ 39 h 800139"/>
              <a:gd name="connsiteX3" fmla="*/ 2228850 w 2228850"/>
              <a:gd name="connsiteY3" fmla="*/ 133389 h 800139"/>
              <a:gd name="connsiteX0" fmla="*/ 0 w 2057400"/>
              <a:gd name="connsiteY0" fmla="*/ 895350 h 895350"/>
              <a:gd name="connsiteX1" fmla="*/ 704850 w 2057400"/>
              <a:gd name="connsiteY1" fmla="*/ 24765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600200 w 2057400"/>
              <a:gd name="connsiteY2" fmla="*/ 95250 h 895350"/>
              <a:gd name="connsiteX3" fmla="*/ 2057400 w 2057400"/>
              <a:gd name="connsiteY3" fmla="*/ 0 h 895350"/>
              <a:gd name="connsiteX0" fmla="*/ 0 w 2057400"/>
              <a:gd name="connsiteY0" fmla="*/ 895350 h 895350"/>
              <a:gd name="connsiteX1" fmla="*/ 476250 w 2057400"/>
              <a:gd name="connsiteY1" fmla="*/ 342900 h 895350"/>
              <a:gd name="connsiteX2" fmla="*/ 1447800 w 2057400"/>
              <a:gd name="connsiteY2" fmla="*/ 95250 h 895350"/>
              <a:gd name="connsiteX3" fmla="*/ 2057400 w 2057400"/>
              <a:gd name="connsiteY3" fmla="*/ 0 h 895350"/>
              <a:gd name="connsiteX0" fmla="*/ 0 w 1924050"/>
              <a:gd name="connsiteY0" fmla="*/ 266700 h 345126"/>
              <a:gd name="connsiteX1" fmla="*/ 342900 w 1924050"/>
              <a:gd name="connsiteY1" fmla="*/ 342900 h 345126"/>
              <a:gd name="connsiteX2" fmla="*/ 1314450 w 1924050"/>
              <a:gd name="connsiteY2" fmla="*/ 95250 h 345126"/>
              <a:gd name="connsiteX3" fmla="*/ 1924050 w 1924050"/>
              <a:gd name="connsiteY3" fmla="*/ 0 h 345126"/>
              <a:gd name="connsiteX0" fmla="*/ 0 w 1924050"/>
              <a:gd name="connsiteY0" fmla="*/ 266700 h 288570"/>
              <a:gd name="connsiteX1" fmla="*/ 133350 w 1924050"/>
              <a:gd name="connsiteY1" fmla="*/ 285750 h 288570"/>
              <a:gd name="connsiteX2" fmla="*/ 1314450 w 1924050"/>
              <a:gd name="connsiteY2" fmla="*/ 95250 h 288570"/>
              <a:gd name="connsiteX3" fmla="*/ 1924050 w 1924050"/>
              <a:gd name="connsiteY3" fmla="*/ 0 h 288570"/>
              <a:gd name="connsiteX0" fmla="*/ 0 w 1924050"/>
              <a:gd name="connsiteY0" fmla="*/ 266700 h 539386"/>
              <a:gd name="connsiteX1" fmla="*/ 133350 w 1924050"/>
              <a:gd name="connsiteY1" fmla="*/ 285750 h 539386"/>
              <a:gd name="connsiteX2" fmla="*/ 1504950 w 1924050"/>
              <a:gd name="connsiteY2" fmla="*/ 533400 h 539386"/>
              <a:gd name="connsiteX3" fmla="*/ 1924050 w 1924050"/>
              <a:gd name="connsiteY3" fmla="*/ 0 h 539386"/>
              <a:gd name="connsiteX0" fmla="*/ 0 w 1943100"/>
              <a:gd name="connsiteY0" fmla="*/ 73570 h 1238064"/>
              <a:gd name="connsiteX1" fmla="*/ 133350 w 1943100"/>
              <a:gd name="connsiteY1" fmla="*/ 92620 h 1238064"/>
              <a:gd name="connsiteX2" fmla="*/ 1504950 w 1943100"/>
              <a:gd name="connsiteY2" fmla="*/ 340270 h 1238064"/>
              <a:gd name="connsiteX3" fmla="*/ 1943100 w 1943100"/>
              <a:gd name="connsiteY3" fmla="*/ 1235620 h 1238064"/>
              <a:gd name="connsiteX0" fmla="*/ 0 w 1943100"/>
              <a:gd name="connsiteY0" fmla="*/ 75131 h 1239748"/>
              <a:gd name="connsiteX1" fmla="*/ 133350 w 1943100"/>
              <a:gd name="connsiteY1" fmla="*/ 94181 h 1239748"/>
              <a:gd name="connsiteX2" fmla="*/ 1447800 w 1943100"/>
              <a:gd name="connsiteY2" fmla="*/ 379931 h 1239748"/>
              <a:gd name="connsiteX3" fmla="*/ 1943100 w 1943100"/>
              <a:gd name="connsiteY3" fmla="*/ 1237181 h 1239748"/>
            </a:gdLst>
            <a:ahLst/>
            <a:cxnLst>
              <a:cxn ang="0">
                <a:pos x="connsiteX0" y="connsiteY0"/>
              </a:cxn>
              <a:cxn ang="0">
                <a:pos x="connsiteX1" y="connsiteY1"/>
              </a:cxn>
              <a:cxn ang="0">
                <a:pos x="connsiteX2" y="connsiteY2"/>
              </a:cxn>
              <a:cxn ang="0">
                <a:pos x="connsiteX3" y="connsiteY3"/>
              </a:cxn>
            </a:cxnLst>
            <a:rect l="l" t="t" r="r" b="b"/>
            <a:pathLst>
              <a:path w="1943100" h="1239748">
                <a:moveTo>
                  <a:pt x="0" y="75131"/>
                </a:moveTo>
                <a:cubicBezTo>
                  <a:pt x="79375" y="-78857"/>
                  <a:pt x="-107950" y="43381"/>
                  <a:pt x="133350" y="94181"/>
                </a:cubicBezTo>
                <a:cubicBezTo>
                  <a:pt x="374650" y="144981"/>
                  <a:pt x="1146175" y="189431"/>
                  <a:pt x="1447800" y="379931"/>
                </a:cubicBezTo>
                <a:cubicBezTo>
                  <a:pt x="1749425" y="570431"/>
                  <a:pt x="1855787" y="1287981"/>
                  <a:pt x="1943100" y="1237181"/>
                </a:cubicBezTo>
              </a:path>
            </a:pathLst>
          </a:custGeom>
          <a:noFill/>
          <a:ln w="920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1514474" y="4034413"/>
            <a:ext cx="257175" cy="613788"/>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4829174" y="4143375"/>
            <a:ext cx="752476" cy="104032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6022975" y="4400549"/>
            <a:ext cx="1098051" cy="77990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Isosceles Triangle 2"/>
          <p:cNvSpPr/>
          <p:nvPr/>
        </p:nvSpPr>
        <p:spPr bwMode="auto">
          <a:xfrm>
            <a:off x="4876800" y="4034414"/>
            <a:ext cx="1847850" cy="385186"/>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431612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sp>
        <p:nvSpPr>
          <p:cNvPr id="18435" name="Title 1"/>
          <p:cNvSpPr>
            <a:spLocks noGrp="1"/>
          </p:cNvSpPr>
          <p:nvPr>
            <p:ph type="title"/>
          </p:nvPr>
        </p:nvSpPr>
        <p:spPr>
          <a:xfrm>
            <a:off x="104775" y="174625"/>
            <a:ext cx="8897938" cy="1143000"/>
          </a:xfrm>
        </p:spPr>
        <p:txBody>
          <a:bodyPr/>
          <a:lstStyle/>
          <a:p>
            <a:r>
              <a:rPr lang="en-GB" b="1" dirty="0" smtClean="0">
                <a:solidFill>
                  <a:srgbClr val="008000"/>
                </a:solidFill>
              </a:rPr>
              <a:t>So what do AGN look like?</a:t>
            </a:r>
          </a:p>
        </p:txBody>
      </p:sp>
      <p:sp>
        <p:nvSpPr>
          <p:cNvPr id="18436" name="Text Box 5"/>
          <p:cNvSpPr txBox="1">
            <a:spLocks noChangeArrowheads="1"/>
          </p:cNvSpPr>
          <p:nvPr/>
        </p:nvSpPr>
        <p:spPr bwMode="auto">
          <a:xfrm>
            <a:off x="6380163" y="5894388"/>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008000"/>
                </a:solidFill>
              </a:rPr>
              <a:t>Jin et al 2011</a:t>
            </a:r>
            <a:endParaRPr lang="en-US" sz="1600" i="0">
              <a:solidFill>
                <a:srgbClr val="008000"/>
              </a:solidFill>
            </a:endParaRPr>
          </a:p>
        </p:txBody>
      </p:sp>
      <p:grpSp>
        <p:nvGrpSpPr>
          <p:cNvPr id="18437" name="Group 1"/>
          <p:cNvGrpSpPr>
            <a:grpSpLocks/>
          </p:cNvGrpSpPr>
          <p:nvPr/>
        </p:nvGrpSpPr>
        <p:grpSpPr bwMode="auto">
          <a:xfrm>
            <a:off x="723900" y="2328863"/>
            <a:ext cx="6915150" cy="3328987"/>
            <a:chOff x="723900" y="2328863"/>
            <a:chExt cx="5524500" cy="2466975"/>
          </a:xfrm>
        </p:grpSpPr>
        <p:pic>
          <p:nvPicPr>
            <p:cNvPr id="184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328863"/>
              <a:ext cx="2781300" cy="2466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347912"/>
              <a:ext cx="2743200" cy="2428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438" name="Rectangle 2"/>
          <p:cNvSpPr>
            <a:spLocks noChangeArrowheads="1"/>
          </p:cNvSpPr>
          <p:nvPr/>
        </p:nvSpPr>
        <p:spPr bwMode="auto">
          <a:xfrm>
            <a:off x="723900" y="2328863"/>
            <a:ext cx="6915150" cy="3328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solidFill>
                <a:srgbClr val="000000"/>
              </a:solidFill>
            </a:endParaRPr>
          </a:p>
        </p:txBody>
      </p:sp>
      <p:sp>
        <p:nvSpPr>
          <p:cNvPr id="11"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a:t>
            </a:r>
            <a:r>
              <a:rPr lang="en-GB" dirty="0" smtClean="0">
                <a:solidFill>
                  <a:srgbClr val="008000"/>
                </a:solidFill>
              </a:rPr>
              <a:t>SDSS-2XMM </a:t>
            </a:r>
            <a:r>
              <a:rPr lang="en-GB" dirty="0">
                <a:solidFill>
                  <a:srgbClr val="008000"/>
                </a:solidFill>
              </a:rPr>
              <a:t>with </a:t>
            </a:r>
            <a:r>
              <a:rPr lang="en-GB" dirty="0" smtClean="0">
                <a:solidFill>
                  <a:srgbClr val="008000"/>
                </a:solidFill>
              </a:rPr>
              <a:t>HIGH S/N AND LOW NH</a:t>
            </a:r>
          </a:p>
          <a:p>
            <a:pPr marL="342900" indent="-342900" algn="l">
              <a:lnSpc>
                <a:spcPct val="90000"/>
              </a:lnSpc>
              <a:spcBef>
                <a:spcPct val="20000"/>
              </a:spcBef>
              <a:buFontTx/>
              <a:buChar char="•"/>
              <a:defRPr/>
            </a:pPr>
            <a:r>
              <a:rPr lang="en-GB" dirty="0" smtClean="0">
                <a:solidFill>
                  <a:srgbClr val="008000"/>
                </a:solidFill>
              </a:rPr>
              <a:t> Low </a:t>
            </a:r>
            <a:r>
              <a:rPr lang="en-GB" dirty="0">
                <a:solidFill>
                  <a:srgbClr val="008000"/>
                </a:solidFill>
              </a:rPr>
              <a:t>M, high </a:t>
            </a:r>
            <a:r>
              <a:rPr lang="en-GB" dirty="0" smtClean="0">
                <a:solidFill>
                  <a:srgbClr val="008000"/>
                </a:solidFill>
              </a:rPr>
              <a:t>L/</a:t>
            </a:r>
            <a:r>
              <a:rPr lang="en-GB" dirty="0" err="1" smtClean="0">
                <a:solidFill>
                  <a:srgbClr val="008000"/>
                </a:solidFill>
              </a:rPr>
              <a:t>LEdd</a:t>
            </a:r>
            <a:r>
              <a:rPr lang="en-GB" dirty="0" smtClean="0">
                <a:solidFill>
                  <a:srgbClr val="008000"/>
                </a:solidFill>
              </a:rPr>
              <a:t> disc makes most of Soft </a:t>
            </a:r>
            <a:r>
              <a:rPr lang="en-GB" dirty="0" err="1" smtClean="0">
                <a:solidFill>
                  <a:srgbClr val="008000"/>
                </a:solidFill>
              </a:rPr>
              <a:t>Xrays</a:t>
            </a:r>
            <a:endParaRPr lang="en-GB" dirty="0">
              <a:solidFill>
                <a:srgbClr val="008000"/>
              </a:solidFill>
            </a:endParaRPr>
          </a:p>
          <a:p>
            <a:pPr algn="l">
              <a:lnSpc>
                <a:spcPct val="90000"/>
              </a:lnSpc>
              <a:spcBef>
                <a:spcPct val="20000"/>
              </a:spcBef>
              <a:defRPr/>
            </a:pPr>
            <a:endParaRPr lang="en-GB" dirty="0">
              <a:solidFill>
                <a:srgbClr val="FFFF99"/>
              </a:solidFill>
            </a:endParaRPr>
          </a:p>
        </p:txBody>
      </p:sp>
      <p:sp>
        <p:nvSpPr>
          <p:cNvPr id="2" name="Rectangle 1"/>
          <p:cNvSpPr/>
          <p:nvPr/>
        </p:nvSpPr>
        <p:spPr bwMode="auto">
          <a:xfrm>
            <a:off x="1752600" y="292893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5257800" y="2986088"/>
            <a:ext cx="914400" cy="223361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3" name="Isosceles Triangle 2"/>
          <p:cNvSpPr/>
          <p:nvPr/>
        </p:nvSpPr>
        <p:spPr bwMode="auto">
          <a:xfrm>
            <a:off x="2171700" y="3162300"/>
            <a:ext cx="971550" cy="1524000"/>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4" name="Isosceles Triangle 13"/>
          <p:cNvSpPr/>
          <p:nvPr/>
        </p:nvSpPr>
        <p:spPr bwMode="auto">
          <a:xfrm>
            <a:off x="5686425" y="3467100"/>
            <a:ext cx="971550" cy="1524000"/>
          </a:xfrm>
          <a:prstGeom prst="triangle">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4" name="Rectangle 3"/>
          <p:cNvSpPr/>
          <p:nvPr/>
        </p:nvSpPr>
        <p:spPr bwMode="auto">
          <a:xfrm>
            <a:off x="2464610" y="4457700"/>
            <a:ext cx="1288240" cy="704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6213880" y="4810124"/>
            <a:ext cx="852083" cy="352425"/>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5" name="Rectangle 4"/>
          <p:cNvSpPr/>
          <p:nvPr/>
        </p:nvSpPr>
        <p:spPr bwMode="auto">
          <a:xfrm>
            <a:off x="1238250" y="3952875"/>
            <a:ext cx="514350" cy="466725"/>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bwMode="auto">
          <a:xfrm>
            <a:off x="1390650" y="3324225"/>
            <a:ext cx="514350" cy="466725"/>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9" name="Rectangle 18"/>
          <p:cNvSpPr/>
          <p:nvPr/>
        </p:nvSpPr>
        <p:spPr bwMode="auto">
          <a:xfrm>
            <a:off x="6134100" y="4514850"/>
            <a:ext cx="514350" cy="466725"/>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591021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4775" y="174625"/>
            <a:ext cx="8897938" cy="1143000"/>
          </a:xfrm>
        </p:spPr>
        <p:txBody>
          <a:bodyPr/>
          <a:lstStyle/>
          <a:p>
            <a:r>
              <a:rPr lang="en-GB" b="1" dirty="0" smtClean="0">
                <a:solidFill>
                  <a:srgbClr val="008000"/>
                </a:solidFill>
              </a:rPr>
              <a:t>Disc spectra from 10</a:t>
            </a:r>
            <a:r>
              <a:rPr lang="en-GB" b="1" baseline="30000" dirty="0" smtClean="0">
                <a:solidFill>
                  <a:srgbClr val="008000"/>
                </a:solidFill>
              </a:rPr>
              <a:t>6</a:t>
            </a:r>
            <a:r>
              <a:rPr lang="en-GB" b="1" dirty="0" smtClean="0">
                <a:solidFill>
                  <a:srgbClr val="008000"/>
                </a:solidFill>
              </a:rPr>
              <a:t> M L/</a:t>
            </a:r>
            <a:r>
              <a:rPr lang="en-GB" b="1" dirty="0" err="1" smtClean="0">
                <a:solidFill>
                  <a:srgbClr val="008000"/>
                </a:solidFill>
              </a:rPr>
              <a:t>L</a:t>
            </a:r>
            <a:r>
              <a:rPr lang="en-GB" b="1" baseline="-25000" dirty="0" err="1" smtClean="0">
                <a:solidFill>
                  <a:srgbClr val="008000"/>
                </a:solidFill>
              </a:rPr>
              <a:t>Edd</a:t>
            </a:r>
            <a:r>
              <a:rPr lang="en-GB" b="1" dirty="0" smtClean="0">
                <a:solidFill>
                  <a:srgbClr val="008000"/>
                </a:solidFill>
              </a:rPr>
              <a:t> ~1</a:t>
            </a:r>
          </a:p>
        </p:txBody>
      </p:sp>
      <p:sp>
        <p:nvSpPr>
          <p:cNvPr id="16387" name="Rectangle 2"/>
          <p:cNvSpPr>
            <a:spLocks noChangeArrowheads="1"/>
          </p:cNvSpPr>
          <p:nvPr/>
        </p:nvSpPr>
        <p:spPr bwMode="auto">
          <a:xfrm>
            <a:off x="104775" y="2147888"/>
            <a:ext cx="36258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Enormous </a:t>
            </a:r>
            <a:r>
              <a:rPr lang="en-GB" dirty="0">
                <a:solidFill>
                  <a:srgbClr val="008000"/>
                </a:solidFill>
              </a:rPr>
              <a:t>soft excess in REJ1034</a:t>
            </a:r>
          </a:p>
          <a:p>
            <a:pPr marL="342900" indent="-342900" algn="l">
              <a:lnSpc>
                <a:spcPct val="90000"/>
              </a:lnSpc>
              <a:spcBef>
                <a:spcPct val="20000"/>
              </a:spcBef>
              <a:buFontTx/>
              <a:buChar char="•"/>
            </a:pPr>
            <a:r>
              <a:rPr lang="en-GB" dirty="0">
                <a:solidFill>
                  <a:srgbClr val="008000"/>
                </a:solidFill>
              </a:rPr>
              <a:t>But actually a lot of it should be the bare disc!</a:t>
            </a:r>
          </a:p>
          <a:p>
            <a:pPr marL="342900" indent="-342900" algn="l">
              <a:lnSpc>
                <a:spcPct val="90000"/>
              </a:lnSpc>
              <a:spcBef>
                <a:spcPct val="20000"/>
              </a:spcBef>
              <a:buFontTx/>
              <a:buChar char="•"/>
            </a:pPr>
            <a:r>
              <a:rPr lang="en-GB" dirty="0">
                <a:solidFill>
                  <a:srgbClr val="008000"/>
                </a:solidFill>
              </a:rPr>
              <a:t>Plus a little bit of soft </a:t>
            </a:r>
            <a:r>
              <a:rPr lang="en-GB" dirty="0" err="1">
                <a:solidFill>
                  <a:srgbClr val="008000"/>
                </a:solidFill>
              </a:rPr>
              <a:t>comptonisation</a:t>
            </a:r>
            <a:r>
              <a:rPr lang="en-GB" dirty="0">
                <a:solidFill>
                  <a:srgbClr val="008000"/>
                </a:solidFill>
              </a:rPr>
              <a:t> </a:t>
            </a:r>
            <a:r>
              <a:rPr lang="en-GB" dirty="0" smtClean="0">
                <a:solidFill>
                  <a:srgbClr val="008000"/>
                </a:solidFill>
              </a:rPr>
              <a:t>!</a:t>
            </a:r>
          </a:p>
          <a:p>
            <a:pPr marL="342900" indent="-342900" algn="l">
              <a:lnSpc>
                <a:spcPct val="90000"/>
              </a:lnSpc>
              <a:spcBef>
                <a:spcPct val="20000"/>
              </a:spcBef>
              <a:buFontTx/>
              <a:buChar char="•"/>
            </a:pPr>
            <a:r>
              <a:rPr lang="en-GB" dirty="0">
                <a:solidFill>
                  <a:srgbClr val="008000"/>
                </a:solidFill>
              </a:rPr>
              <a:t>Again variability says it’s a separate component to the power law (Middleton et al 2010</a:t>
            </a:r>
            <a:r>
              <a:rPr lang="en-GB" dirty="0" smtClean="0">
                <a:solidFill>
                  <a:srgbClr val="008000"/>
                </a:solidFill>
              </a:rPr>
              <a:t>)</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More like disc dominated black holes  </a:t>
            </a:r>
          </a:p>
        </p:txBody>
      </p:sp>
      <p:sp>
        <p:nvSpPr>
          <p:cNvPr id="16388" name="Text Box 5"/>
          <p:cNvSpPr txBox="1">
            <a:spLocks noChangeArrowheads="1"/>
          </p:cNvSpPr>
          <p:nvPr/>
        </p:nvSpPr>
        <p:spPr bwMode="auto">
          <a:xfrm>
            <a:off x="5572125" y="1417638"/>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 Davis, Jin, </a:t>
            </a:r>
            <a:r>
              <a:rPr lang="en-GB" sz="1600" i="0" dirty="0" err="1">
                <a:solidFill>
                  <a:srgbClr val="008000"/>
                </a:solidFill>
              </a:rPr>
              <a:t>Blaes</a:t>
            </a:r>
            <a:r>
              <a:rPr lang="en-GB" sz="1600" i="0" dirty="0">
                <a:solidFill>
                  <a:srgbClr val="008000"/>
                </a:solidFill>
              </a:rPr>
              <a:t> Ward 2011</a:t>
            </a:r>
            <a:endParaRPr lang="en-US" sz="1600" i="0" dirty="0">
              <a:solidFill>
                <a:srgbClr val="008000"/>
              </a:solidFill>
            </a:endParaRPr>
          </a:p>
        </p:txBody>
      </p:sp>
      <p:pic>
        <p:nvPicPr>
          <p:cNvPr id="16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38" y="1801813"/>
            <a:ext cx="4478337" cy="43195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2286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4775" y="174625"/>
            <a:ext cx="8897938" cy="1143000"/>
          </a:xfrm>
        </p:spPr>
        <p:txBody>
          <a:bodyPr/>
          <a:lstStyle/>
          <a:p>
            <a:r>
              <a:rPr lang="en-GB" b="1" dirty="0" smtClean="0">
                <a:solidFill>
                  <a:srgbClr val="008000"/>
                </a:solidFill>
              </a:rPr>
              <a:t>Disc spectra from 10</a:t>
            </a:r>
            <a:r>
              <a:rPr lang="en-GB" b="1" baseline="30000" dirty="0" smtClean="0">
                <a:solidFill>
                  <a:srgbClr val="008000"/>
                </a:solidFill>
              </a:rPr>
              <a:t>6</a:t>
            </a:r>
            <a:r>
              <a:rPr lang="en-GB" b="1" dirty="0" smtClean="0">
                <a:solidFill>
                  <a:srgbClr val="008000"/>
                </a:solidFill>
              </a:rPr>
              <a:t> M L/</a:t>
            </a:r>
            <a:r>
              <a:rPr lang="en-GB" b="1" dirty="0" err="1" smtClean="0">
                <a:solidFill>
                  <a:srgbClr val="008000"/>
                </a:solidFill>
              </a:rPr>
              <a:t>L</a:t>
            </a:r>
            <a:r>
              <a:rPr lang="en-GB" b="1" baseline="-25000" dirty="0" err="1" smtClean="0">
                <a:solidFill>
                  <a:srgbClr val="008000"/>
                </a:solidFill>
              </a:rPr>
              <a:t>Edd</a:t>
            </a:r>
            <a:r>
              <a:rPr lang="en-GB" b="1" dirty="0" smtClean="0">
                <a:solidFill>
                  <a:srgbClr val="008000"/>
                </a:solidFill>
              </a:rPr>
              <a:t> ~1</a:t>
            </a:r>
          </a:p>
        </p:txBody>
      </p:sp>
      <p:sp>
        <p:nvSpPr>
          <p:cNvPr id="16388" name="Text Box 5"/>
          <p:cNvSpPr txBox="1">
            <a:spLocks noChangeArrowheads="1"/>
          </p:cNvSpPr>
          <p:nvPr/>
        </p:nvSpPr>
        <p:spPr bwMode="auto">
          <a:xfrm>
            <a:off x="5572125" y="1417638"/>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 Davis, Jin, </a:t>
            </a:r>
            <a:r>
              <a:rPr lang="en-GB" sz="1600" i="0" dirty="0" err="1">
                <a:solidFill>
                  <a:srgbClr val="008000"/>
                </a:solidFill>
              </a:rPr>
              <a:t>Blaes</a:t>
            </a:r>
            <a:r>
              <a:rPr lang="en-GB" sz="1600" i="0" dirty="0">
                <a:solidFill>
                  <a:srgbClr val="008000"/>
                </a:solidFill>
              </a:rPr>
              <a:t> Ward 2011</a:t>
            </a:r>
            <a:endParaRPr lang="en-US" sz="1600" i="0" dirty="0">
              <a:solidFill>
                <a:srgbClr val="008000"/>
              </a:solidFill>
            </a:endParaRPr>
          </a:p>
        </p:txBody>
      </p:sp>
      <p:pic>
        <p:nvPicPr>
          <p:cNvPr id="1638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3238" y="1801813"/>
            <a:ext cx="4478337" cy="43195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bwMode="auto">
          <a:xfrm>
            <a:off x="4933950" y="276225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9" name="Freeform 8"/>
          <p:cNvSpPr/>
          <p:nvPr/>
        </p:nvSpPr>
        <p:spPr bwMode="auto">
          <a:xfrm>
            <a:off x="4895850" y="28575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1" name="Freeform 10"/>
          <p:cNvSpPr/>
          <p:nvPr/>
        </p:nvSpPr>
        <p:spPr bwMode="auto">
          <a:xfrm>
            <a:off x="4914900" y="28575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2" name="Freeform 11"/>
          <p:cNvSpPr/>
          <p:nvPr/>
        </p:nvSpPr>
        <p:spPr bwMode="auto">
          <a:xfrm>
            <a:off x="4876800" y="30480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0" name="Freeform 9"/>
          <p:cNvSpPr/>
          <p:nvPr/>
        </p:nvSpPr>
        <p:spPr bwMode="auto">
          <a:xfrm>
            <a:off x="4914900" y="3009900"/>
            <a:ext cx="990600" cy="2438400"/>
          </a:xfrm>
          <a:custGeom>
            <a:avLst/>
            <a:gdLst>
              <a:gd name="connsiteX0" fmla="*/ 0 w 990600"/>
              <a:gd name="connsiteY0" fmla="*/ 0 h 2438400"/>
              <a:gd name="connsiteX1" fmla="*/ 342900 w 990600"/>
              <a:gd name="connsiteY1" fmla="*/ 285750 h 2438400"/>
              <a:gd name="connsiteX2" fmla="*/ 628650 w 990600"/>
              <a:gd name="connsiteY2" fmla="*/ 971550 h 2438400"/>
              <a:gd name="connsiteX3" fmla="*/ 990600 w 990600"/>
              <a:gd name="connsiteY3" fmla="*/ 2438400 h 2438400"/>
              <a:gd name="connsiteX0" fmla="*/ 0 w 990600"/>
              <a:gd name="connsiteY0" fmla="*/ 0 h 2438400"/>
              <a:gd name="connsiteX1" fmla="*/ 361950 w 990600"/>
              <a:gd name="connsiteY1" fmla="*/ 209550 h 2438400"/>
              <a:gd name="connsiteX2" fmla="*/ 628650 w 990600"/>
              <a:gd name="connsiteY2" fmla="*/ 971550 h 2438400"/>
              <a:gd name="connsiteX3" fmla="*/ 990600 w 990600"/>
              <a:gd name="connsiteY3" fmla="*/ 2438400 h 2438400"/>
              <a:gd name="connsiteX0" fmla="*/ 0 w 990600"/>
              <a:gd name="connsiteY0" fmla="*/ 0 h 2438400"/>
              <a:gd name="connsiteX1" fmla="*/ 304800 w 990600"/>
              <a:gd name="connsiteY1" fmla="*/ 304800 h 2438400"/>
              <a:gd name="connsiteX2" fmla="*/ 628650 w 990600"/>
              <a:gd name="connsiteY2" fmla="*/ 971550 h 2438400"/>
              <a:gd name="connsiteX3" fmla="*/ 990600 w 9906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990600" h="2438400">
                <a:moveTo>
                  <a:pt x="0" y="0"/>
                </a:moveTo>
                <a:cubicBezTo>
                  <a:pt x="119062" y="61912"/>
                  <a:pt x="200025" y="142875"/>
                  <a:pt x="304800" y="304800"/>
                </a:cubicBezTo>
                <a:cubicBezTo>
                  <a:pt x="409575" y="466725"/>
                  <a:pt x="514350" y="615950"/>
                  <a:pt x="628650" y="971550"/>
                </a:cubicBezTo>
                <a:cubicBezTo>
                  <a:pt x="742950" y="1327150"/>
                  <a:pt x="863600" y="1884362"/>
                  <a:pt x="990600" y="2438400"/>
                </a:cubicBezTo>
              </a:path>
            </a:pathLst>
          </a:custGeom>
          <a:noFill/>
          <a:ln w="69850"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104775" y="2147888"/>
            <a:ext cx="36258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Enormous </a:t>
            </a:r>
            <a:r>
              <a:rPr lang="en-GB" dirty="0">
                <a:solidFill>
                  <a:srgbClr val="008000"/>
                </a:solidFill>
              </a:rPr>
              <a:t>soft excess in REJ1034</a:t>
            </a:r>
          </a:p>
          <a:p>
            <a:pPr marL="342900" indent="-342900" algn="l">
              <a:lnSpc>
                <a:spcPct val="90000"/>
              </a:lnSpc>
              <a:spcBef>
                <a:spcPct val="20000"/>
              </a:spcBef>
              <a:buFontTx/>
              <a:buChar char="•"/>
            </a:pPr>
            <a:r>
              <a:rPr lang="en-GB" dirty="0">
                <a:solidFill>
                  <a:srgbClr val="008000"/>
                </a:solidFill>
              </a:rPr>
              <a:t>But actually a lot of it should be the bare disc!</a:t>
            </a:r>
          </a:p>
          <a:p>
            <a:pPr marL="342900" indent="-342900" algn="l">
              <a:lnSpc>
                <a:spcPct val="90000"/>
              </a:lnSpc>
              <a:spcBef>
                <a:spcPct val="20000"/>
              </a:spcBef>
              <a:buFontTx/>
              <a:buChar char="•"/>
            </a:pPr>
            <a:r>
              <a:rPr lang="en-GB" dirty="0">
                <a:solidFill>
                  <a:srgbClr val="008000"/>
                </a:solidFill>
              </a:rPr>
              <a:t>Plus a little bit of soft </a:t>
            </a:r>
            <a:r>
              <a:rPr lang="en-GB" dirty="0" err="1">
                <a:solidFill>
                  <a:srgbClr val="008000"/>
                </a:solidFill>
              </a:rPr>
              <a:t>comptonisation</a:t>
            </a:r>
            <a:r>
              <a:rPr lang="en-GB" dirty="0">
                <a:solidFill>
                  <a:srgbClr val="008000"/>
                </a:solidFill>
              </a:rPr>
              <a:t> </a:t>
            </a:r>
            <a:r>
              <a:rPr lang="en-GB" dirty="0" smtClean="0">
                <a:solidFill>
                  <a:srgbClr val="008000"/>
                </a:solidFill>
              </a:rPr>
              <a:t>!</a:t>
            </a:r>
          </a:p>
          <a:p>
            <a:pPr marL="342900" indent="-342900" algn="l">
              <a:lnSpc>
                <a:spcPct val="90000"/>
              </a:lnSpc>
              <a:spcBef>
                <a:spcPct val="20000"/>
              </a:spcBef>
              <a:buFontTx/>
              <a:buChar char="•"/>
            </a:pPr>
            <a:r>
              <a:rPr lang="en-GB" dirty="0">
                <a:solidFill>
                  <a:srgbClr val="008000"/>
                </a:solidFill>
              </a:rPr>
              <a:t>Again variability says it’s a separate component to the power law (Middleton et al 2010</a:t>
            </a:r>
            <a:r>
              <a:rPr lang="en-GB" dirty="0" smtClean="0">
                <a:solidFill>
                  <a:srgbClr val="008000"/>
                </a:solidFill>
              </a:rPr>
              <a:t>)</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More like disc dominated black holes  </a:t>
            </a:r>
          </a:p>
        </p:txBody>
      </p:sp>
    </p:spTree>
    <p:extLst>
      <p:ext uri="{BB962C8B-B14F-4D97-AF65-F5344CB8AC3E}">
        <p14:creationId xmlns:p14="http://schemas.microsoft.com/office/powerpoint/2010/main" val="40066538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4648200" y="1273175"/>
            <a:ext cx="4310063" cy="5413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dirty="0">
              <a:solidFill>
                <a:srgbClr val="000000"/>
              </a:solidFill>
            </a:endParaRPr>
          </a:p>
        </p:txBody>
      </p:sp>
      <p:sp>
        <p:nvSpPr>
          <p:cNvPr id="17411" name="Title 1"/>
          <p:cNvSpPr>
            <a:spLocks noGrp="1"/>
          </p:cNvSpPr>
          <p:nvPr>
            <p:ph type="title"/>
          </p:nvPr>
        </p:nvSpPr>
        <p:spPr>
          <a:xfrm>
            <a:off x="104775" y="174625"/>
            <a:ext cx="8897938" cy="1143000"/>
          </a:xfrm>
        </p:spPr>
        <p:txBody>
          <a:bodyPr/>
          <a:lstStyle/>
          <a:p>
            <a:r>
              <a:rPr lang="en-GB" b="1" dirty="0" smtClean="0">
                <a:solidFill>
                  <a:srgbClr val="008000"/>
                </a:solidFill>
              </a:rPr>
              <a:t>Models conserving energy!! </a:t>
            </a:r>
          </a:p>
        </p:txBody>
      </p:sp>
      <p:sp>
        <p:nvSpPr>
          <p:cNvPr id="17412" name="Rectangle 2"/>
          <p:cNvSpPr>
            <a:spLocks noChangeArrowheads="1"/>
          </p:cNvSpPr>
          <p:nvPr/>
        </p:nvSpPr>
        <p:spPr bwMode="auto">
          <a:xfrm>
            <a:off x="104775" y="1408113"/>
            <a:ext cx="42354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err="1">
                <a:solidFill>
                  <a:srgbClr val="008000"/>
                </a:solidFill>
              </a:rPr>
              <a:t>Lopt</a:t>
            </a:r>
            <a:r>
              <a:rPr lang="en-GB" dirty="0">
                <a:solidFill>
                  <a:srgbClr val="008000"/>
                </a:solidFill>
              </a:rPr>
              <a:t>  </a:t>
            </a:r>
            <a:r>
              <a:rPr lang="en-GB" dirty="0">
                <a:solidFill>
                  <a:srgbClr val="008000"/>
                </a:solidFill>
                <a:sym typeface="Symbol" pitchFamily="18" charset="2"/>
              </a:rPr>
              <a:t></a:t>
            </a:r>
            <a:r>
              <a:rPr lang="en-GB" dirty="0">
                <a:solidFill>
                  <a:srgbClr val="008000"/>
                </a:solidFill>
              </a:rPr>
              <a:t>M </a:t>
            </a:r>
            <a:r>
              <a:rPr lang="en-GB" dirty="0" err="1">
                <a:solidFill>
                  <a:srgbClr val="008000"/>
                </a:solidFill>
              </a:rPr>
              <a:t>Mdot</a:t>
            </a:r>
            <a:endParaRPr lang="en-GB" dirty="0">
              <a:solidFill>
                <a:srgbClr val="008000"/>
              </a:solidFill>
            </a:endParaRPr>
          </a:p>
          <a:p>
            <a:pPr marL="342900" indent="-342900" algn="l">
              <a:lnSpc>
                <a:spcPct val="90000"/>
              </a:lnSpc>
              <a:spcBef>
                <a:spcPct val="20000"/>
              </a:spcBef>
              <a:buFontTx/>
              <a:buChar char="•"/>
            </a:pPr>
            <a:r>
              <a:rPr lang="en-GB" dirty="0">
                <a:solidFill>
                  <a:srgbClr val="008000"/>
                </a:solidFill>
              </a:rPr>
              <a:t>Know M from optical and </a:t>
            </a:r>
            <a:r>
              <a:rPr lang="en-GB" dirty="0" err="1">
                <a:solidFill>
                  <a:srgbClr val="008000"/>
                </a:solidFill>
              </a:rPr>
              <a:t>H</a:t>
            </a:r>
            <a:r>
              <a:rPr lang="en-GB" dirty="0" err="1">
                <a:solidFill>
                  <a:srgbClr val="008000"/>
                </a:solidFill>
                <a:latin typeface="Symbol" pitchFamily="18" charset="2"/>
              </a:rPr>
              <a:t>b</a:t>
            </a:r>
            <a:endParaRPr lang="en-GB" dirty="0">
              <a:solidFill>
                <a:srgbClr val="008000"/>
              </a:solidFill>
              <a:latin typeface="Symbol" pitchFamily="18" charset="2"/>
            </a:endParaRPr>
          </a:p>
          <a:p>
            <a:pPr marL="342900" indent="-342900" algn="l">
              <a:lnSpc>
                <a:spcPct val="90000"/>
              </a:lnSpc>
              <a:spcBef>
                <a:spcPct val="20000"/>
              </a:spcBef>
              <a:buFontTx/>
              <a:buChar char="•"/>
            </a:pPr>
            <a:r>
              <a:rPr lang="en-GB" dirty="0">
                <a:solidFill>
                  <a:srgbClr val="008000"/>
                </a:solidFill>
              </a:rPr>
              <a:t>Measure </a:t>
            </a:r>
            <a:r>
              <a:rPr lang="en-GB" dirty="0" err="1">
                <a:solidFill>
                  <a:srgbClr val="008000"/>
                </a:solidFill>
              </a:rPr>
              <a:t>Mdot</a:t>
            </a:r>
            <a:r>
              <a:rPr lang="en-GB" dirty="0">
                <a:solidFill>
                  <a:srgbClr val="008000"/>
                </a:solidFill>
              </a:rPr>
              <a:t> from L opt. </a:t>
            </a:r>
            <a:r>
              <a:rPr lang="en-GB" dirty="0" err="1">
                <a:solidFill>
                  <a:srgbClr val="008000"/>
                </a:solidFill>
              </a:rPr>
              <a:t>Lbol</a:t>
            </a:r>
            <a:r>
              <a:rPr lang="en-GB" dirty="0">
                <a:solidFill>
                  <a:srgbClr val="008000"/>
                </a:solidFill>
              </a:rPr>
              <a:t> </a:t>
            </a:r>
            <a:r>
              <a:rPr lang="en-GB" dirty="0">
                <a:solidFill>
                  <a:srgbClr val="008000"/>
                </a:solidFill>
                <a:sym typeface="Symbol" pitchFamily="18" charset="2"/>
              </a:rPr>
              <a:t>= </a:t>
            </a:r>
            <a:r>
              <a:rPr lang="en-GB" dirty="0">
                <a:solidFill>
                  <a:srgbClr val="008000"/>
                </a:solidFill>
                <a:latin typeface="Symbol" pitchFamily="18" charset="2"/>
                <a:sym typeface="Symbol" pitchFamily="18" charset="2"/>
              </a:rPr>
              <a:t>h</a:t>
            </a:r>
            <a:r>
              <a:rPr lang="en-GB" dirty="0">
                <a:solidFill>
                  <a:srgbClr val="008000"/>
                </a:solidFill>
                <a:sym typeface="Symbol" pitchFamily="18" charset="2"/>
              </a:rPr>
              <a:t> </a:t>
            </a:r>
            <a:r>
              <a:rPr lang="en-GB" dirty="0" err="1">
                <a:solidFill>
                  <a:srgbClr val="008000"/>
                </a:solidFill>
              </a:rPr>
              <a:t>Mdot</a:t>
            </a:r>
            <a:r>
              <a:rPr lang="en-GB" dirty="0">
                <a:solidFill>
                  <a:srgbClr val="008000"/>
                </a:solidFill>
              </a:rPr>
              <a:t> c</a:t>
            </a:r>
            <a:r>
              <a:rPr lang="en-GB" baseline="30000" dirty="0">
                <a:solidFill>
                  <a:srgbClr val="008000"/>
                </a:solidFill>
              </a:rPr>
              <a:t>2</a:t>
            </a:r>
          </a:p>
          <a:p>
            <a:pPr marL="342900" indent="-342900" algn="l">
              <a:lnSpc>
                <a:spcPct val="90000"/>
              </a:lnSpc>
              <a:spcBef>
                <a:spcPct val="20000"/>
              </a:spcBef>
              <a:buFontTx/>
              <a:buChar char="•"/>
            </a:pPr>
            <a:r>
              <a:rPr lang="en-GB" dirty="0" err="1">
                <a:solidFill>
                  <a:srgbClr val="008000"/>
                </a:solidFill>
              </a:rPr>
              <a:t>Schwarzchild</a:t>
            </a:r>
            <a:r>
              <a:rPr lang="en-GB" dirty="0">
                <a:solidFill>
                  <a:srgbClr val="008000"/>
                </a:solidFill>
              </a:rPr>
              <a:t> a=0 </a:t>
            </a:r>
            <a:r>
              <a:rPr lang="en-GB" dirty="0">
                <a:solidFill>
                  <a:srgbClr val="008000"/>
                </a:solidFill>
                <a:latin typeface="Symbol" pitchFamily="18" charset="2"/>
              </a:rPr>
              <a:t>h</a:t>
            </a:r>
            <a:r>
              <a:rPr lang="en-GB" dirty="0">
                <a:solidFill>
                  <a:srgbClr val="008000"/>
                </a:solidFill>
              </a:rPr>
              <a:t>=0.0572</a:t>
            </a:r>
          </a:p>
          <a:p>
            <a:pPr marL="342900" indent="-342900" algn="l">
              <a:lnSpc>
                <a:spcPct val="90000"/>
              </a:lnSpc>
              <a:spcBef>
                <a:spcPct val="20000"/>
              </a:spcBef>
              <a:buFontTx/>
              <a:buChar char="•"/>
            </a:pPr>
            <a:r>
              <a:rPr lang="en-GB" dirty="0">
                <a:solidFill>
                  <a:srgbClr val="008000"/>
                </a:solidFill>
              </a:rPr>
              <a:t>If powered by accretion of material through the outer disc then this also makes soft excess and power law tail </a:t>
            </a:r>
          </a:p>
          <a:p>
            <a:pPr marL="342900" indent="-342900" algn="l">
              <a:lnSpc>
                <a:spcPct val="90000"/>
              </a:lnSpc>
              <a:spcBef>
                <a:spcPct val="20000"/>
              </a:spcBef>
              <a:buFontTx/>
              <a:buChar char="•"/>
            </a:pPr>
            <a:r>
              <a:rPr lang="en-GB" dirty="0">
                <a:solidFill>
                  <a:srgbClr val="008000"/>
                </a:solidFill>
              </a:rPr>
              <a:t>Thermal down to </a:t>
            </a:r>
            <a:r>
              <a:rPr lang="en-GB" dirty="0" err="1" smtClean="0">
                <a:solidFill>
                  <a:srgbClr val="008000"/>
                </a:solidFill>
              </a:rPr>
              <a:t>R</a:t>
            </a:r>
            <a:r>
              <a:rPr lang="en-GB" baseline="-25000" dirty="0" err="1" smtClean="0">
                <a:solidFill>
                  <a:srgbClr val="008000"/>
                </a:solidFill>
              </a:rPr>
              <a:t>corona</a:t>
            </a:r>
            <a:r>
              <a:rPr lang="en-GB" dirty="0" smtClean="0">
                <a:solidFill>
                  <a:srgbClr val="008000"/>
                </a:solidFill>
              </a:rPr>
              <a:t> with colour temp correction</a:t>
            </a:r>
          </a:p>
          <a:p>
            <a:pPr marL="342900" indent="-342900" algn="l">
              <a:lnSpc>
                <a:spcPct val="90000"/>
              </a:lnSpc>
              <a:spcBef>
                <a:spcPct val="20000"/>
              </a:spcBef>
              <a:buFontTx/>
              <a:buChar char="•"/>
            </a:pPr>
            <a:r>
              <a:rPr lang="en-GB" dirty="0" err="1">
                <a:solidFill>
                  <a:srgbClr val="008000"/>
                </a:solidFill>
              </a:rPr>
              <a:t>C</a:t>
            </a:r>
            <a:r>
              <a:rPr lang="en-GB" dirty="0" err="1" smtClean="0">
                <a:solidFill>
                  <a:srgbClr val="008000"/>
                </a:solidFill>
              </a:rPr>
              <a:t>omptonised</a:t>
            </a:r>
            <a:r>
              <a:rPr lang="en-GB" dirty="0" smtClean="0">
                <a:solidFill>
                  <a:srgbClr val="008000"/>
                </a:solidFill>
              </a:rPr>
              <a:t>/power </a:t>
            </a:r>
            <a:r>
              <a:rPr lang="en-GB" dirty="0">
                <a:solidFill>
                  <a:srgbClr val="008000"/>
                </a:solidFill>
              </a:rPr>
              <a:t>law after this – XSPEC </a:t>
            </a:r>
            <a:r>
              <a:rPr lang="en-GB" dirty="0" err="1">
                <a:solidFill>
                  <a:srgbClr val="008000"/>
                </a:solidFill>
              </a:rPr>
              <a:t>optxagn</a:t>
            </a:r>
            <a:r>
              <a:rPr lang="en-GB" dirty="0">
                <a:solidFill>
                  <a:srgbClr val="008000"/>
                </a:solidFill>
              </a:rPr>
              <a:t> </a:t>
            </a:r>
            <a:r>
              <a:rPr lang="en-GB" sz="1600" dirty="0">
                <a:solidFill>
                  <a:srgbClr val="008000"/>
                </a:solidFill>
              </a:rPr>
              <a:t>Done et al 2011 </a:t>
            </a:r>
            <a:r>
              <a:rPr lang="en-GB" sz="1600" dirty="0" err="1">
                <a:solidFill>
                  <a:srgbClr val="008000"/>
                </a:solidFill>
              </a:rPr>
              <a:t>cf</a:t>
            </a:r>
            <a:r>
              <a:rPr lang="en-GB" sz="1600" dirty="0">
                <a:solidFill>
                  <a:srgbClr val="008000"/>
                </a:solidFill>
              </a:rPr>
              <a:t>  </a:t>
            </a:r>
            <a:r>
              <a:rPr lang="en-GB" sz="1600" dirty="0" err="1">
                <a:solidFill>
                  <a:srgbClr val="008000"/>
                </a:solidFill>
              </a:rPr>
              <a:t>dkbbfth</a:t>
            </a:r>
            <a:r>
              <a:rPr lang="en-GB" sz="1600" dirty="0">
                <a:solidFill>
                  <a:srgbClr val="008000"/>
                </a:solidFill>
              </a:rPr>
              <a:t> Done &amp; Kubota 2006</a:t>
            </a:r>
            <a:endParaRPr lang="en-US" sz="1600"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
        <p:nvSpPr>
          <p:cNvPr id="17414" name="Oval 102"/>
          <p:cNvSpPr>
            <a:spLocks noChangeArrowheads="1"/>
          </p:cNvSpPr>
          <p:nvPr/>
        </p:nvSpPr>
        <p:spPr bwMode="auto">
          <a:xfrm>
            <a:off x="7888287" y="1658938"/>
            <a:ext cx="636588" cy="1111250"/>
          </a:xfrm>
          <a:prstGeom prst="ellipse">
            <a:avLst/>
          </a:prstGeom>
          <a:gradFill rotWithShape="1">
            <a:gsLst>
              <a:gs pos="0">
                <a:srgbClr val="0066FF">
                  <a:alpha val="39998"/>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p>
            <a:endParaRPr lang="en-US">
              <a:solidFill>
                <a:srgbClr val="000000"/>
              </a:solidFill>
            </a:endParaRPr>
          </a:p>
        </p:txBody>
      </p:sp>
      <p:sp>
        <p:nvSpPr>
          <p:cNvPr id="17415" name="Trapezoid 3"/>
          <p:cNvSpPr>
            <a:spLocks/>
          </p:cNvSpPr>
          <p:nvPr/>
        </p:nvSpPr>
        <p:spPr bwMode="auto">
          <a:xfrm rot="5400000" flipH="1">
            <a:off x="6638131" y="758032"/>
            <a:ext cx="200025" cy="2909888"/>
          </a:xfrm>
          <a:custGeom>
            <a:avLst/>
            <a:gdLst>
              <a:gd name="T0" fmla="*/ 9528 w 360040"/>
              <a:gd name="T1" fmla="*/ 0 h 5040560"/>
              <a:gd name="T2" fmla="*/ 2382 w 360040"/>
              <a:gd name="T3" fmla="*/ 161598 h 5040560"/>
              <a:gd name="T4" fmla="*/ 9528 w 360040"/>
              <a:gd name="T5" fmla="*/ 323196 h 5040560"/>
              <a:gd name="T6" fmla="*/ 16674 w 360040"/>
              <a:gd name="T7" fmla="*/ 161598 h 5040560"/>
              <a:gd name="T8" fmla="*/ 17694720 60000 65536"/>
              <a:gd name="T9" fmla="*/ 11796480 60000 65536"/>
              <a:gd name="T10" fmla="*/ 5898240 60000 65536"/>
              <a:gd name="T11" fmla="*/ 0 60000 65536"/>
              <a:gd name="T12" fmla="*/ 60008 w 360040"/>
              <a:gd name="T13" fmla="*/ 840093 h 5040560"/>
              <a:gd name="T14" fmla="*/ 300032 w 360040"/>
              <a:gd name="T15" fmla="*/ 5040560 h 5040560"/>
            </a:gdLst>
            <a:ahLst/>
            <a:cxnLst>
              <a:cxn ang="T8">
                <a:pos x="T0" y="T1"/>
              </a:cxn>
              <a:cxn ang="T9">
                <a:pos x="T2" y="T3"/>
              </a:cxn>
              <a:cxn ang="T10">
                <a:pos x="T4" y="T5"/>
              </a:cxn>
              <a:cxn ang="T11">
                <a:pos x="T6" y="T7"/>
              </a:cxn>
            </a:cxnLst>
            <a:rect l="T12" t="T13" r="T14" b="T15"/>
            <a:pathLst>
              <a:path w="360040" h="5040560">
                <a:moveTo>
                  <a:pt x="0" y="5040560"/>
                </a:moveTo>
                <a:lnTo>
                  <a:pt x="90010" y="0"/>
                </a:lnTo>
                <a:lnTo>
                  <a:pt x="270030" y="0"/>
                </a:lnTo>
                <a:lnTo>
                  <a:pt x="360040" y="5040560"/>
                </a:lnTo>
                <a:lnTo>
                  <a:pt x="0" y="504056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srgbClr val="000000"/>
              </a:solidFill>
            </a:endParaRPr>
          </a:p>
        </p:txBody>
      </p:sp>
      <p:sp>
        <p:nvSpPr>
          <p:cNvPr id="10" name="Oval 9"/>
          <p:cNvSpPr>
            <a:spLocks noChangeArrowheads="1"/>
          </p:cNvSpPr>
          <p:nvPr/>
        </p:nvSpPr>
        <p:spPr bwMode="auto">
          <a:xfrm flipH="1">
            <a:off x="8275638" y="2073275"/>
            <a:ext cx="249237" cy="239713"/>
          </a:xfrm>
          <a:prstGeom prst="ellipse">
            <a:avLst/>
          </a:prstGeom>
          <a:solidFill>
            <a:schemeClr val="tx1"/>
          </a:solidFill>
          <a:ln w="25400" algn="ctr">
            <a:noFill/>
            <a:round/>
            <a:headEnd/>
            <a:tailEnd/>
          </a:ln>
        </p:spPr>
        <p:txBody>
          <a:bodyPr anchor="ctr"/>
          <a:lstStyle/>
          <a:p>
            <a:pPr fontAlgn="auto">
              <a:spcBef>
                <a:spcPts val="0"/>
              </a:spcBef>
              <a:spcAft>
                <a:spcPts val="0"/>
              </a:spcAft>
              <a:defRPr/>
            </a:pPr>
            <a:endParaRPr lang="en-GB">
              <a:solidFill>
                <a:srgbClr val="FFFFFF"/>
              </a:solidFill>
              <a:latin typeface="Times New Roman"/>
            </a:endParaRPr>
          </a:p>
        </p:txBody>
      </p:sp>
      <p:sp>
        <p:nvSpPr>
          <p:cNvPr id="11" name="Freeform 10"/>
          <p:cNvSpPr/>
          <p:nvPr/>
        </p:nvSpPr>
        <p:spPr>
          <a:xfrm>
            <a:off x="7048500" y="2138363"/>
            <a:ext cx="1144588" cy="144462"/>
          </a:xfrm>
          <a:custGeom>
            <a:avLst/>
            <a:gdLst>
              <a:gd name="connsiteX0" fmla="*/ 19050 w 1133475"/>
              <a:gd name="connsiteY0" fmla="*/ 152400 h 152400"/>
              <a:gd name="connsiteX1" fmla="*/ 0 w 1133475"/>
              <a:gd name="connsiteY1" fmla="*/ 0 h 152400"/>
              <a:gd name="connsiteX2" fmla="*/ 1123950 w 1133475"/>
              <a:gd name="connsiteY2" fmla="*/ 28575 h 152400"/>
              <a:gd name="connsiteX3" fmla="*/ 1133475 w 1133475"/>
              <a:gd name="connsiteY3" fmla="*/ 123825 h 152400"/>
              <a:gd name="connsiteX0" fmla="*/ 0 w 1162050"/>
              <a:gd name="connsiteY0" fmla="*/ 152400 h 152400"/>
              <a:gd name="connsiteX1" fmla="*/ 28575 w 1162050"/>
              <a:gd name="connsiteY1" fmla="*/ 0 h 152400"/>
              <a:gd name="connsiteX2" fmla="*/ 1152525 w 1162050"/>
              <a:gd name="connsiteY2" fmla="*/ 28575 h 152400"/>
              <a:gd name="connsiteX3" fmla="*/ 1162050 w 1162050"/>
              <a:gd name="connsiteY3" fmla="*/ 123825 h 152400"/>
              <a:gd name="connsiteX0" fmla="*/ 0 w 1133475"/>
              <a:gd name="connsiteY0" fmla="*/ 152400 h 152400"/>
              <a:gd name="connsiteX1" fmla="*/ 0 w 1133475"/>
              <a:gd name="connsiteY1" fmla="*/ 0 h 152400"/>
              <a:gd name="connsiteX2" fmla="*/ 1123950 w 1133475"/>
              <a:gd name="connsiteY2" fmla="*/ 28575 h 152400"/>
              <a:gd name="connsiteX3" fmla="*/ 1133475 w 1133475"/>
              <a:gd name="connsiteY3" fmla="*/ 123825 h 152400"/>
              <a:gd name="connsiteX0" fmla="*/ 0 w 1153446"/>
              <a:gd name="connsiteY0" fmla="*/ 152400 h 152400"/>
              <a:gd name="connsiteX1" fmla="*/ 0 w 1153446"/>
              <a:gd name="connsiteY1" fmla="*/ 0 h 152400"/>
              <a:gd name="connsiteX2" fmla="*/ 1153446 w 1153446"/>
              <a:gd name="connsiteY2" fmla="*/ 28575 h 152400"/>
              <a:gd name="connsiteX3" fmla="*/ 1133475 w 1153446"/>
              <a:gd name="connsiteY3" fmla="*/ 123825 h 152400"/>
              <a:gd name="connsiteX0" fmla="*/ 0 w 1154544"/>
              <a:gd name="connsiteY0" fmla="*/ 152400 h 152400"/>
              <a:gd name="connsiteX1" fmla="*/ 0 w 1154544"/>
              <a:gd name="connsiteY1" fmla="*/ 0 h 152400"/>
              <a:gd name="connsiteX2" fmla="*/ 1153446 w 1154544"/>
              <a:gd name="connsiteY2" fmla="*/ 28575 h 152400"/>
              <a:gd name="connsiteX3" fmla="*/ 1154544 w 1154544"/>
              <a:gd name="connsiteY3" fmla="*/ 128038 h 152400"/>
              <a:gd name="connsiteX0" fmla="*/ 0 w 1154544"/>
              <a:gd name="connsiteY0" fmla="*/ 152400 h 152400"/>
              <a:gd name="connsiteX1" fmla="*/ 0 w 1154544"/>
              <a:gd name="connsiteY1" fmla="*/ 0 h 152400"/>
              <a:gd name="connsiteX2" fmla="*/ 1153446 w 1154544"/>
              <a:gd name="connsiteY2" fmla="*/ 28575 h 152400"/>
              <a:gd name="connsiteX3" fmla="*/ 1154544 w 1154544"/>
              <a:gd name="connsiteY3" fmla="*/ 140679 h 152400"/>
              <a:gd name="connsiteX0" fmla="*/ 0 w 1154544"/>
              <a:gd name="connsiteY0" fmla="*/ 143972 h 143972"/>
              <a:gd name="connsiteX1" fmla="*/ 0 w 1154544"/>
              <a:gd name="connsiteY1" fmla="*/ 0 h 143972"/>
              <a:gd name="connsiteX2" fmla="*/ 1153446 w 1154544"/>
              <a:gd name="connsiteY2" fmla="*/ 20147 h 143972"/>
              <a:gd name="connsiteX3" fmla="*/ 1154544 w 1154544"/>
              <a:gd name="connsiteY3" fmla="*/ 132251 h 143972"/>
            </a:gdLst>
            <a:ahLst/>
            <a:cxnLst>
              <a:cxn ang="0">
                <a:pos x="connsiteX0" y="connsiteY0"/>
              </a:cxn>
              <a:cxn ang="0">
                <a:pos x="connsiteX1" y="connsiteY1"/>
              </a:cxn>
              <a:cxn ang="0">
                <a:pos x="connsiteX2" y="connsiteY2"/>
              </a:cxn>
              <a:cxn ang="0">
                <a:pos x="connsiteX3" y="connsiteY3"/>
              </a:cxn>
            </a:cxnLst>
            <a:rect l="l" t="t" r="r" b="b"/>
            <a:pathLst>
              <a:path w="1154544" h="143972">
                <a:moveTo>
                  <a:pt x="0" y="143972"/>
                </a:moveTo>
                <a:lnTo>
                  <a:pt x="0" y="0"/>
                </a:lnTo>
                <a:lnTo>
                  <a:pt x="1153446" y="20147"/>
                </a:lnTo>
                <a:lnTo>
                  <a:pt x="1154544" y="132251"/>
                </a:lnTo>
              </a:path>
            </a:pathLst>
          </a:custGeom>
          <a:solidFill>
            <a:srgbClr val="81FC24"/>
          </a:solidFill>
        </p:spPr>
        <p:style>
          <a:lnRef idx="1">
            <a:schemeClr val="accent1"/>
          </a:lnRef>
          <a:fillRef idx="0">
            <a:schemeClr val="accent1"/>
          </a:fillRef>
          <a:effectRef idx="0">
            <a:schemeClr val="accent1"/>
          </a:effectRef>
          <a:fontRef idx="minor">
            <a:schemeClr val="tx1"/>
          </a:fontRef>
        </p:style>
        <p:txBody>
          <a:bodyPr anchor="ctr"/>
          <a:lstStyle/>
          <a:p>
            <a:pPr>
              <a:defRPr/>
            </a:pPr>
            <a:endParaRPr lang="en-GB">
              <a:solidFill>
                <a:srgbClr val="000000"/>
              </a:solidFill>
            </a:endParaRPr>
          </a:p>
        </p:txBody>
      </p:sp>
      <p:sp>
        <p:nvSpPr>
          <p:cNvPr id="17418" name="TextBox 11"/>
          <p:cNvSpPr txBox="1">
            <a:spLocks noChangeArrowheads="1"/>
          </p:cNvSpPr>
          <p:nvPr/>
        </p:nvSpPr>
        <p:spPr bwMode="auto">
          <a:xfrm>
            <a:off x="6591300" y="1374775"/>
            <a:ext cx="1271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a:solidFill>
                  <a:srgbClr val="000000"/>
                </a:solidFill>
              </a:rPr>
              <a:t>R</a:t>
            </a:r>
            <a:r>
              <a:rPr lang="en-GB" baseline="-25000">
                <a:solidFill>
                  <a:srgbClr val="000000"/>
                </a:solidFill>
              </a:rPr>
              <a:t>corona</a:t>
            </a:r>
          </a:p>
        </p:txBody>
      </p:sp>
      <p:cxnSp>
        <p:nvCxnSpPr>
          <p:cNvPr id="13" name="Straight Connector 12"/>
          <p:cNvCxnSpPr/>
          <p:nvPr/>
        </p:nvCxnSpPr>
        <p:spPr>
          <a:xfrm>
            <a:off x="7048500" y="1774825"/>
            <a:ext cx="0" cy="2984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420" name="TextBox 14"/>
          <p:cNvSpPr txBox="1">
            <a:spLocks noChangeArrowheads="1"/>
          </p:cNvSpPr>
          <p:nvPr/>
        </p:nvSpPr>
        <p:spPr bwMode="auto">
          <a:xfrm>
            <a:off x="5149850" y="2322513"/>
            <a:ext cx="1273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a:solidFill>
                  <a:srgbClr val="000000"/>
                </a:solidFill>
              </a:rPr>
              <a:t>Mdot</a:t>
            </a:r>
            <a:endParaRPr lang="en-GB" baseline="-25000">
              <a:solidFill>
                <a:srgbClr val="000000"/>
              </a:solidFill>
            </a:endParaRPr>
          </a:p>
        </p:txBody>
      </p:sp>
      <p:sp>
        <p:nvSpPr>
          <p:cNvPr id="17421" name="TextBox 15"/>
          <p:cNvSpPr txBox="1">
            <a:spLocks noChangeArrowheads="1"/>
          </p:cNvSpPr>
          <p:nvPr/>
        </p:nvSpPr>
        <p:spPr bwMode="auto">
          <a:xfrm>
            <a:off x="7251700" y="2322513"/>
            <a:ext cx="1273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a:solidFill>
                  <a:srgbClr val="000000"/>
                </a:solidFill>
              </a:rPr>
              <a:t>M</a:t>
            </a:r>
            <a:endParaRPr lang="en-GB" baseline="-25000">
              <a:solidFill>
                <a:srgbClr val="000000"/>
              </a:solidFill>
            </a:endParaRPr>
          </a:p>
        </p:txBody>
      </p:sp>
      <p:sp>
        <p:nvSpPr>
          <p:cNvPr id="2" name="TextBox 1"/>
          <p:cNvSpPr txBox="1"/>
          <p:nvPr/>
        </p:nvSpPr>
        <p:spPr>
          <a:xfrm>
            <a:off x="4665716" y="6347996"/>
            <a:ext cx="1565275" cy="338554"/>
          </a:xfrm>
          <a:prstGeom prst="rect">
            <a:avLst/>
          </a:prstGeom>
          <a:noFill/>
        </p:spPr>
        <p:txBody>
          <a:bodyPr wrap="square" rtlCol="0">
            <a:spAutoFit/>
          </a:bodyPr>
          <a:lstStyle/>
          <a:p>
            <a:pPr algn="l"/>
            <a:r>
              <a:rPr lang="en-GB" sz="1600" dirty="0" smtClean="0">
                <a:solidFill>
                  <a:srgbClr val="008000"/>
                </a:solidFill>
              </a:rPr>
              <a:t>Done et al 2011</a:t>
            </a:r>
            <a:endParaRPr lang="en-GB" sz="1600" dirty="0">
              <a:solidFill>
                <a:srgbClr val="008000"/>
              </a:solidFill>
            </a:endParaRPr>
          </a:p>
        </p:txBody>
      </p:sp>
      <p:pic>
        <p:nvPicPr>
          <p:cNvPr id="15" name="Picture 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37179" y="2670175"/>
            <a:ext cx="4100513" cy="373279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826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BRIGHT! Huge </a:t>
            </a:r>
            <a:r>
              <a:rPr lang="en-GB" dirty="0">
                <a:solidFill>
                  <a:srgbClr val="008000"/>
                </a:solidFill>
              </a:rPr>
              <a:t>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008000"/>
                </a:solidFill>
              </a:rPr>
              <a:t>Observational 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(very homogeneous!) </a:t>
            </a:r>
            <a:endParaRPr lang="en-GB" dirty="0">
              <a:solidFill>
                <a:srgbClr val="008000"/>
              </a:solidFill>
            </a:endParaRPr>
          </a:p>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
        <p:nvSpPr>
          <p:cNvPr id="4102" name="Rectangle 6"/>
          <p:cNvSpPr>
            <a:spLocks noChangeArrowheads="1"/>
          </p:cNvSpPr>
          <p:nvPr/>
        </p:nvSpPr>
        <p:spPr bwMode="auto">
          <a:xfrm>
            <a:off x="8367241" y="6326188"/>
            <a:ext cx="855019"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dirty="0">
                <a:solidFill>
                  <a:srgbClr val="008000"/>
                </a:solidFill>
              </a:rPr>
              <a:t>DGK07</a:t>
            </a:r>
            <a:endParaRPr lang="en-US" sz="1600" b="1" dirty="0">
              <a:solidFill>
                <a:srgbClr val="008000"/>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solidFill>
                  <a:srgbClr val="008000"/>
                </a:solidFill>
              </a:rPr>
              <a:t>2 years</a:t>
            </a:r>
            <a:endParaRPr lang="en-US">
              <a:solidFill>
                <a:srgbClr val="008000"/>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sp>
        <p:nvSpPr>
          <p:cNvPr id="18435" name="Title 1"/>
          <p:cNvSpPr>
            <a:spLocks noGrp="1"/>
          </p:cNvSpPr>
          <p:nvPr>
            <p:ph type="title"/>
          </p:nvPr>
        </p:nvSpPr>
        <p:spPr>
          <a:xfrm>
            <a:off x="104775" y="174625"/>
            <a:ext cx="8897938" cy="1143000"/>
          </a:xfrm>
        </p:spPr>
        <p:txBody>
          <a:bodyPr/>
          <a:lstStyle/>
          <a:p>
            <a:r>
              <a:rPr lang="en-GB" b="1" smtClean="0">
                <a:solidFill>
                  <a:srgbClr val="008000"/>
                </a:solidFill>
              </a:rPr>
              <a:t>So what do AGN look like?</a:t>
            </a:r>
          </a:p>
        </p:txBody>
      </p:sp>
      <p:sp>
        <p:nvSpPr>
          <p:cNvPr id="18436" name="Text Box 5"/>
          <p:cNvSpPr txBox="1">
            <a:spLocks noChangeArrowheads="1"/>
          </p:cNvSpPr>
          <p:nvPr/>
        </p:nvSpPr>
        <p:spPr bwMode="auto">
          <a:xfrm>
            <a:off x="6380163" y="5894388"/>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Jin et al 2011</a:t>
            </a:r>
            <a:endParaRPr lang="en-US" sz="1600" i="0" dirty="0">
              <a:solidFill>
                <a:srgbClr val="008000"/>
              </a:solidFill>
            </a:endParaRPr>
          </a:p>
        </p:txBody>
      </p:sp>
      <p:grpSp>
        <p:nvGrpSpPr>
          <p:cNvPr id="18437" name="Group 1"/>
          <p:cNvGrpSpPr>
            <a:grpSpLocks/>
          </p:cNvGrpSpPr>
          <p:nvPr/>
        </p:nvGrpSpPr>
        <p:grpSpPr bwMode="auto">
          <a:xfrm>
            <a:off x="723900" y="2328863"/>
            <a:ext cx="6915150" cy="3328987"/>
            <a:chOff x="723900" y="2328863"/>
            <a:chExt cx="5524500" cy="2466975"/>
          </a:xfrm>
        </p:grpSpPr>
        <p:pic>
          <p:nvPicPr>
            <p:cNvPr id="184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328863"/>
              <a:ext cx="2781300" cy="2466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347912"/>
              <a:ext cx="2743200" cy="2428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438" name="Rectangle 2"/>
          <p:cNvSpPr>
            <a:spLocks noChangeArrowheads="1"/>
          </p:cNvSpPr>
          <p:nvPr/>
        </p:nvSpPr>
        <p:spPr bwMode="auto">
          <a:xfrm>
            <a:off x="723900" y="2328863"/>
            <a:ext cx="6915150" cy="3328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solidFill>
                <a:srgbClr val="000000"/>
              </a:solidFill>
            </a:endParaRPr>
          </a:p>
        </p:txBody>
      </p:sp>
      <p:sp>
        <p:nvSpPr>
          <p:cNvPr id="11"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a:t>
            </a:r>
            <a:r>
              <a:rPr lang="en-GB" dirty="0" smtClean="0">
                <a:solidFill>
                  <a:srgbClr val="008000"/>
                </a:solidFill>
              </a:rPr>
              <a:t>SDSS-2XMM </a:t>
            </a:r>
            <a:r>
              <a:rPr lang="en-GB" dirty="0">
                <a:solidFill>
                  <a:srgbClr val="008000"/>
                </a:solidFill>
              </a:rPr>
              <a:t>with </a:t>
            </a:r>
            <a:r>
              <a:rPr lang="en-GB" dirty="0" smtClean="0">
                <a:solidFill>
                  <a:srgbClr val="008000"/>
                </a:solidFill>
              </a:rPr>
              <a:t>HIGH S/N AND LOW NH</a:t>
            </a:r>
          </a:p>
          <a:p>
            <a:pPr marL="342900" indent="-342900" algn="l">
              <a:lnSpc>
                <a:spcPct val="90000"/>
              </a:lnSpc>
              <a:spcBef>
                <a:spcPct val="20000"/>
              </a:spcBef>
              <a:buFontTx/>
              <a:buChar char="•"/>
              <a:defRPr/>
            </a:pPr>
            <a:r>
              <a:rPr lang="en-GB" dirty="0" smtClean="0">
                <a:solidFill>
                  <a:srgbClr val="008000"/>
                </a:solidFill>
              </a:rPr>
              <a:t> Low </a:t>
            </a:r>
            <a:r>
              <a:rPr lang="en-GB" dirty="0">
                <a:solidFill>
                  <a:srgbClr val="008000"/>
                </a:solidFill>
              </a:rPr>
              <a:t>M, high </a:t>
            </a:r>
            <a:r>
              <a:rPr lang="en-GB" dirty="0" smtClean="0">
                <a:solidFill>
                  <a:srgbClr val="008000"/>
                </a:solidFill>
              </a:rPr>
              <a:t>L/</a:t>
            </a:r>
            <a:r>
              <a:rPr lang="en-GB" dirty="0" err="1" smtClean="0">
                <a:solidFill>
                  <a:srgbClr val="008000"/>
                </a:solidFill>
              </a:rPr>
              <a:t>LEdd</a:t>
            </a:r>
            <a:endParaRPr lang="en-GB" dirty="0">
              <a:solidFill>
                <a:srgbClr val="008000"/>
              </a:solidFill>
            </a:endParaRPr>
          </a:p>
          <a:p>
            <a:pPr algn="l">
              <a:lnSpc>
                <a:spcPct val="90000"/>
              </a:lnSpc>
              <a:spcBef>
                <a:spcPct val="20000"/>
              </a:spcBef>
              <a:defRPr/>
            </a:pPr>
            <a:endParaRPr lang="en-GB" dirty="0">
              <a:solidFill>
                <a:srgbClr val="008000"/>
              </a:solidFill>
            </a:endParaRPr>
          </a:p>
        </p:txBody>
      </p:sp>
    </p:spTree>
    <p:extLst>
      <p:ext uri="{BB962C8B-B14F-4D97-AF65-F5344CB8AC3E}">
        <p14:creationId xmlns:p14="http://schemas.microsoft.com/office/powerpoint/2010/main" val="17582882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pic>
        <p:nvPicPr>
          <p:cNvPr id="19463" name="Picture 3"/>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220" y="2328235"/>
            <a:ext cx="3322501" cy="332961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4" y="2410977"/>
            <a:ext cx="3243590" cy="32468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5"/>
          <p:cNvSpPr txBox="1">
            <a:spLocks noChangeArrowheads="1"/>
          </p:cNvSpPr>
          <p:nvPr/>
        </p:nvSpPr>
        <p:spPr bwMode="auto">
          <a:xfrm>
            <a:off x="6380164" y="5894388"/>
            <a:ext cx="144362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Jin et al 2011</a:t>
            </a:r>
            <a:endParaRPr lang="en-US" sz="1600" i="0" dirty="0">
              <a:solidFill>
                <a:srgbClr val="008000"/>
              </a:solidFill>
            </a:endParaRPr>
          </a:p>
        </p:txBody>
      </p:sp>
      <p:sp>
        <p:nvSpPr>
          <p:cNvPr id="19461" name="Title 1"/>
          <p:cNvSpPr>
            <a:spLocks noGrp="1"/>
          </p:cNvSpPr>
          <p:nvPr>
            <p:ph type="title"/>
          </p:nvPr>
        </p:nvSpPr>
        <p:spPr>
          <a:xfrm>
            <a:off x="104775" y="174625"/>
            <a:ext cx="8897938" cy="1143000"/>
          </a:xfrm>
        </p:spPr>
        <p:txBody>
          <a:bodyPr/>
          <a:lstStyle/>
          <a:p>
            <a:r>
              <a:rPr lang="en-GB" b="1" smtClean="0">
                <a:solidFill>
                  <a:srgbClr val="008000"/>
                </a:solidFill>
              </a:rPr>
              <a:t>So what do AGN look like?</a:t>
            </a:r>
          </a:p>
        </p:txBody>
      </p:sp>
      <p:sp>
        <p:nvSpPr>
          <p:cNvPr id="14"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a:solidFill>
                  <a:srgbClr val="008000"/>
                </a:solidFill>
              </a:rPr>
              <a:t>51 objects with SDSS-2XMM with high s/n and low absorption</a:t>
            </a:r>
          </a:p>
          <a:p>
            <a:pPr marL="342900" indent="-342900" algn="l">
              <a:lnSpc>
                <a:spcPct val="90000"/>
              </a:lnSpc>
              <a:spcBef>
                <a:spcPct val="20000"/>
              </a:spcBef>
              <a:buFontTx/>
              <a:buChar char="•"/>
              <a:defRPr/>
            </a:pPr>
            <a:r>
              <a:rPr lang="en-GB" dirty="0">
                <a:solidFill>
                  <a:srgbClr val="008000"/>
                </a:solidFill>
              </a:rPr>
              <a:t>High M, low L/</a:t>
            </a:r>
            <a:r>
              <a:rPr lang="en-GB" dirty="0" err="1">
                <a:solidFill>
                  <a:srgbClr val="008000"/>
                </a:solidFill>
              </a:rPr>
              <a:t>LEdd</a:t>
            </a:r>
            <a:r>
              <a:rPr lang="en-GB" dirty="0">
                <a:solidFill>
                  <a:srgbClr val="008000"/>
                </a:solidFill>
              </a:rPr>
              <a:t>, disc far from </a:t>
            </a:r>
            <a:r>
              <a:rPr lang="en-GB" dirty="0" smtClean="0">
                <a:solidFill>
                  <a:srgbClr val="008000"/>
                </a:solidFill>
              </a:rPr>
              <a:t>SX</a:t>
            </a:r>
            <a:endParaRPr lang="en-GB" dirty="0">
              <a:solidFill>
                <a:srgbClr val="008000"/>
              </a:solidFill>
            </a:endParaRPr>
          </a:p>
        </p:txBody>
      </p:sp>
    </p:spTree>
    <p:extLst>
      <p:ext uri="{BB962C8B-B14F-4D97-AF65-F5344CB8AC3E}">
        <p14:creationId xmlns:p14="http://schemas.microsoft.com/office/powerpoint/2010/main" val="10647490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008000"/>
                </a:solidFill>
              </a:rPr>
              <a:t> </a:t>
            </a:r>
            <a:r>
              <a:rPr lang="en-GB" sz="4400" b="1" i="0"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sp>
        <p:nvSpPr>
          <p:cNvPr id="13"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Jine</a:t>
            </a:r>
            <a:r>
              <a:rPr lang="en-GB" sz="1600" i="0" dirty="0" smtClean="0">
                <a:solidFill>
                  <a:srgbClr val="008000"/>
                </a:solidFill>
              </a:rPr>
              <a:t>, Ward, Done </a:t>
            </a:r>
            <a:r>
              <a:rPr lang="en-GB" sz="1600" i="0" dirty="0" err="1" smtClean="0">
                <a:solidFill>
                  <a:srgbClr val="008000"/>
                </a:solidFill>
              </a:rPr>
              <a:t>Gelbord</a:t>
            </a:r>
            <a:r>
              <a:rPr lang="en-GB" sz="1600" i="0" dirty="0" smtClean="0">
                <a:solidFill>
                  <a:srgbClr val="008000"/>
                </a:solidFill>
              </a:rPr>
              <a:t> 2011 </a:t>
            </a:r>
            <a:endParaRPr lang="en-US" sz="1600" i="0" dirty="0">
              <a:solidFill>
                <a:srgbClr val="00800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008000"/>
                </a:solidFill>
              </a:rPr>
              <a:t> </a:t>
            </a:r>
            <a:r>
              <a:rPr lang="en-GB" sz="4400" b="1" i="0"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18" t="36033" r="33097" b="33596"/>
          <a:stretch/>
        </p:blipFill>
        <p:spPr>
          <a:xfrm rot="16200000">
            <a:off x="1993714" y="1446022"/>
            <a:ext cx="5010150" cy="4642229"/>
          </a:xfrm>
          <a:prstGeom prst="rect">
            <a:avLst/>
          </a:prstGeom>
        </p:spPr>
      </p:pic>
      <p:sp>
        <p:nvSpPr>
          <p:cNvPr id="5"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Jine</a:t>
            </a:r>
            <a:r>
              <a:rPr lang="en-GB" sz="1600" i="0" dirty="0" smtClean="0">
                <a:solidFill>
                  <a:srgbClr val="008000"/>
                </a:solidFill>
              </a:rPr>
              <a:t>, Ward, Done </a:t>
            </a:r>
            <a:r>
              <a:rPr lang="en-GB" sz="1600" i="0" dirty="0" err="1" smtClean="0">
                <a:solidFill>
                  <a:srgbClr val="008000"/>
                </a:solidFill>
              </a:rPr>
              <a:t>Gelbord</a:t>
            </a:r>
            <a:r>
              <a:rPr lang="en-GB" sz="1600" i="0" dirty="0" smtClean="0">
                <a:solidFill>
                  <a:srgbClr val="008000"/>
                </a:solidFill>
              </a:rPr>
              <a:t> 2011 </a:t>
            </a:r>
            <a:endParaRPr lang="en-US" sz="1600" i="0" dirty="0">
              <a:solidFill>
                <a:srgbClr val="008000"/>
              </a:solidFill>
            </a:endParaRPr>
          </a:p>
        </p:txBody>
      </p:sp>
    </p:spTree>
    <p:extLst>
      <p:ext uri="{BB962C8B-B14F-4D97-AF65-F5344CB8AC3E}">
        <p14:creationId xmlns:p14="http://schemas.microsoft.com/office/powerpoint/2010/main" val="1213812223"/>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008000"/>
                </a:solidFill>
              </a:rPr>
              <a:t> </a:t>
            </a:r>
            <a:r>
              <a:rPr lang="en-GB" sz="4400" b="1" i="0"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18" t="3333" r="33097" b="65345"/>
          <a:stretch/>
        </p:blipFill>
        <p:spPr>
          <a:xfrm rot="16200000">
            <a:off x="2078309" y="1359087"/>
            <a:ext cx="5010150" cy="4787526"/>
          </a:xfrm>
          <a:prstGeom prst="rect">
            <a:avLst/>
          </a:prstGeom>
        </p:spPr>
      </p:pic>
      <p:sp>
        <p:nvSpPr>
          <p:cNvPr id="5"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Jine</a:t>
            </a:r>
            <a:r>
              <a:rPr lang="en-GB" sz="1600" i="0" dirty="0" smtClean="0">
                <a:solidFill>
                  <a:srgbClr val="008000"/>
                </a:solidFill>
              </a:rPr>
              <a:t>, Ward, Done </a:t>
            </a:r>
            <a:r>
              <a:rPr lang="en-GB" sz="1600" i="0" dirty="0" err="1" smtClean="0">
                <a:solidFill>
                  <a:srgbClr val="008000"/>
                </a:solidFill>
              </a:rPr>
              <a:t>Gelbord</a:t>
            </a:r>
            <a:r>
              <a:rPr lang="en-GB" sz="1600" i="0" dirty="0" smtClean="0">
                <a:solidFill>
                  <a:srgbClr val="008000"/>
                </a:solidFill>
              </a:rPr>
              <a:t> 2011 </a:t>
            </a:r>
            <a:endParaRPr lang="en-US" sz="1600" i="0" dirty="0">
              <a:solidFill>
                <a:srgbClr val="008000"/>
              </a:solidFill>
            </a:endParaRPr>
          </a:p>
        </p:txBody>
      </p:sp>
    </p:spTree>
    <p:extLst>
      <p:ext uri="{BB962C8B-B14F-4D97-AF65-F5344CB8AC3E}">
        <p14:creationId xmlns:p14="http://schemas.microsoft.com/office/powerpoint/2010/main" val="216716361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B050"/>
                </a:solidFill>
              </a:rPr>
              <a:t>Done et al 2011</a:t>
            </a:r>
            <a:endParaRPr lang="en-US" sz="1600" i="0" dirty="0">
              <a:solidFill>
                <a:srgbClr val="00B05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INTRINSIC changes in SED</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a:solidFill>
                  <a:srgbClr val="008000"/>
                </a:solidFill>
              </a:rPr>
              <a:t>Co-add models in 3 bins of L/</a:t>
            </a:r>
            <a:r>
              <a:rPr lang="en-GB" dirty="0" err="1">
                <a:solidFill>
                  <a:srgbClr val="008000"/>
                </a:solidFill>
              </a:rPr>
              <a:t>L</a:t>
            </a:r>
            <a:r>
              <a:rPr lang="en-GB" baseline="-25000" dirty="0" err="1">
                <a:solidFill>
                  <a:srgbClr val="008000"/>
                </a:solidFill>
              </a:rPr>
              <a:t>Edd</a:t>
            </a:r>
            <a:endParaRPr lang="en-GB" baseline="-25000" dirty="0">
              <a:solidFill>
                <a:srgbClr val="008000"/>
              </a:solidFill>
            </a:endParaRPr>
          </a:p>
          <a:p>
            <a:pPr marL="342900" indent="-342900" algn="l">
              <a:lnSpc>
                <a:spcPct val="90000"/>
              </a:lnSpc>
              <a:spcBef>
                <a:spcPct val="20000"/>
              </a:spcBef>
              <a:buFontTx/>
              <a:buChar char="•"/>
            </a:pPr>
            <a:r>
              <a:rPr lang="en-GB" dirty="0">
                <a:solidFill>
                  <a:srgbClr val="008000"/>
                </a:solidFill>
              </a:rPr>
              <a:t>Correlates with M due to galaxy formation. high mass objects have low L/</a:t>
            </a:r>
            <a:r>
              <a:rPr lang="en-GB" dirty="0" err="1">
                <a:solidFill>
                  <a:srgbClr val="008000"/>
                </a:solidFill>
              </a:rPr>
              <a:t>L</a:t>
            </a:r>
            <a:r>
              <a:rPr lang="en-GB" baseline="-25000" dirty="0" err="1">
                <a:solidFill>
                  <a:srgbClr val="008000"/>
                </a:solidFill>
              </a:rPr>
              <a:t>Edd</a:t>
            </a:r>
            <a:r>
              <a:rPr lang="en-GB" dirty="0">
                <a:solidFill>
                  <a:srgbClr val="008000"/>
                </a:solidFill>
              </a:rPr>
              <a:t> in local Universe – downsizing </a:t>
            </a:r>
            <a:endParaRPr lang="en-GB" dirty="0" smtClean="0">
              <a:solidFill>
                <a:srgbClr val="008000"/>
              </a:solidFill>
            </a:endParaRPr>
          </a:p>
          <a:p>
            <a:pPr marL="342900" indent="-342900" algn="l">
              <a:lnSpc>
                <a:spcPct val="90000"/>
              </a:lnSpc>
              <a:spcBef>
                <a:spcPct val="20000"/>
              </a:spcBef>
              <a:buFontTx/>
              <a:buChar char="•"/>
            </a:pPr>
            <a:r>
              <a:rPr lang="en-GB" dirty="0" smtClean="0">
                <a:solidFill>
                  <a:srgbClr val="008000"/>
                </a:solidFill>
              </a:rPr>
              <a:t>Physical </a:t>
            </a:r>
            <a:r>
              <a:rPr lang="en-GB" dirty="0">
                <a:solidFill>
                  <a:srgbClr val="008000"/>
                </a:solidFill>
              </a:rPr>
              <a:t>model so shift to same mass M=10</a:t>
            </a:r>
            <a:r>
              <a:rPr lang="en-GB" baseline="30000" dirty="0">
                <a:solidFill>
                  <a:srgbClr val="008000"/>
                </a:solidFill>
              </a:rPr>
              <a:t>8</a:t>
            </a:r>
            <a:r>
              <a:rPr lang="en-GB" dirty="0">
                <a:solidFill>
                  <a:srgbClr val="008000"/>
                </a:solidFill>
              </a:rPr>
              <a:t> to compare with BHB</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2232305" y="3694663"/>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a:solidFill>
                  <a:srgbClr val="00CC00"/>
                </a:solidFill>
              </a:rPr>
              <a:t>M=10</a:t>
            </a:r>
            <a:r>
              <a:rPr lang="en-GB" i="0" baseline="30000" dirty="0">
                <a:solidFill>
                  <a:srgbClr val="00CC00"/>
                </a:solidFill>
              </a:rPr>
              <a:t>8</a:t>
            </a:r>
          </a:p>
          <a:p>
            <a:pPr eaLnBrk="1" hangingPunct="1"/>
            <a:r>
              <a:rPr lang="en-GB" i="0" dirty="0">
                <a:solidFill>
                  <a:srgbClr val="00CC00"/>
                </a:solidFill>
              </a:rPr>
              <a:t> L/L</a:t>
            </a:r>
            <a:r>
              <a:rPr lang="en-GB" i="0" baseline="-25000" dirty="0">
                <a:solidFill>
                  <a:srgbClr val="00CC00"/>
                </a:solidFill>
              </a:rPr>
              <a:t>Edd</a:t>
            </a:r>
            <a:r>
              <a:rPr lang="en-GB" i="0" dirty="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FF00"/>
                </a:solidFill>
              </a:rPr>
              <a:t>L/L</a:t>
            </a:r>
            <a:r>
              <a:rPr lang="en-GB" baseline="-25000">
                <a:solidFill>
                  <a:srgbClr val="00FF00"/>
                </a:solidFill>
              </a:rPr>
              <a:t>Edd</a:t>
            </a:r>
            <a:r>
              <a:rPr lang="en-GB">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spTree>
    <p:extLst>
      <p:ext uri="{BB962C8B-B14F-4D97-AF65-F5344CB8AC3E}">
        <p14:creationId xmlns:p14="http://schemas.microsoft.com/office/powerpoint/2010/main" val="101396664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008000"/>
                </a:solidFill>
              </a:rPr>
              <a:t> </a:t>
            </a:r>
            <a:r>
              <a:rPr lang="en-GB" sz="4400" b="1" i="0"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18" t="3333" r="33097" b="65345"/>
          <a:stretch/>
        </p:blipFill>
        <p:spPr>
          <a:xfrm rot="16200000">
            <a:off x="2078309" y="1359087"/>
            <a:ext cx="5010150" cy="4787526"/>
          </a:xfrm>
          <a:prstGeom prst="rect">
            <a:avLst/>
          </a:prstGeom>
        </p:spPr>
      </p:pic>
      <p:sp>
        <p:nvSpPr>
          <p:cNvPr id="5"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Jine</a:t>
            </a:r>
            <a:r>
              <a:rPr lang="en-GB" sz="1600" i="0" dirty="0" smtClean="0">
                <a:solidFill>
                  <a:srgbClr val="008000"/>
                </a:solidFill>
              </a:rPr>
              <a:t>, Ward, Done </a:t>
            </a:r>
            <a:r>
              <a:rPr lang="en-GB" sz="1600" i="0" dirty="0" err="1" smtClean="0">
                <a:solidFill>
                  <a:srgbClr val="008000"/>
                </a:solidFill>
              </a:rPr>
              <a:t>Gelbord</a:t>
            </a:r>
            <a:r>
              <a:rPr lang="en-GB" sz="1600" i="0" dirty="0" smtClean="0">
                <a:solidFill>
                  <a:srgbClr val="008000"/>
                </a:solidFill>
              </a:rPr>
              <a:t> 2011 </a:t>
            </a:r>
            <a:endParaRPr lang="en-US" sz="1600" i="0" dirty="0">
              <a:solidFill>
                <a:srgbClr val="008000"/>
              </a:solidFill>
            </a:endParaRPr>
          </a:p>
        </p:txBody>
      </p:sp>
    </p:spTree>
    <p:extLst>
      <p:ext uri="{BB962C8B-B14F-4D97-AF65-F5344CB8AC3E}">
        <p14:creationId xmlns:p14="http://schemas.microsoft.com/office/powerpoint/2010/main" val="264912439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008000"/>
                </a:solidFill>
              </a:rPr>
              <a:t> </a:t>
            </a:r>
            <a:r>
              <a:rPr lang="en-GB" sz="4400" b="1" i="0"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518" t="36033" r="33097" b="33596"/>
          <a:stretch/>
        </p:blipFill>
        <p:spPr>
          <a:xfrm rot="16200000">
            <a:off x="1993714" y="1446022"/>
            <a:ext cx="5010150" cy="4642229"/>
          </a:xfrm>
          <a:prstGeom prst="rect">
            <a:avLst/>
          </a:prstGeom>
        </p:spPr>
      </p:pic>
      <p:sp>
        <p:nvSpPr>
          <p:cNvPr id="5"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Jine</a:t>
            </a:r>
            <a:r>
              <a:rPr lang="en-GB" sz="1600" i="0" dirty="0" smtClean="0">
                <a:solidFill>
                  <a:srgbClr val="008000"/>
                </a:solidFill>
              </a:rPr>
              <a:t>, Ward, Done </a:t>
            </a:r>
            <a:r>
              <a:rPr lang="en-GB" sz="1600" i="0" dirty="0" err="1" smtClean="0">
                <a:solidFill>
                  <a:srgbClr val="008000"/>
                </a:solidFill>
              </a:rPr>
              <a:t>Gelbord</a:t>
            </a:r>
            <a:r>
              <a:rPr lang="en-GB" sz="1600" i="0" dirty="0" smtClean="0">
                <a:solidFill>
                  <a:srgbClr val="008000"/>
                </a:solidFill>
              </a:rPr>
              <a:t> 2011 </a:t>
            </a:r>
            <a:endParaRPr lang="en-US" sz="1600" i="0" dirty="0">
              <a:solidFill>
                <a:srgbClr val="008000"/>
              </a:solidFill>
            </a:endParaRPr>
          </a:p>
        </p:txBody>
      </p:sp>
    </p:spTree>
    <p:extLst>
      <p:ext uri="{BB962C8B-B14F-4D97-AF65-F5344CB8AC3E}">
        <p14:creationId xmlns:p14="http://schemas.microsoft.com/office/powerpoint/2010/main" val="312855523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008000"/>
                </a:solidFill>
              </a:rPr>
              <a:t> </a:t>
            </a:r>
            <a:r>
              <a:rPr lang="en-GB" sz="4400" b="1" i="0" dirty="0">
                <a:solidFill>
                  <a:srgbClr val="008000"/>
                </a:solidFill>
              </a:rPr>
              <a:t>AGN spectral states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sp>
        <p:nvSpPr>
          <p:cNvPr id="13"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Jine</a:t>
            </a:r>
            <a:r>
              <a:rPr lang="en-GB" sz="1600" i="0" dirty="0" smtClean="0">
                <a:solidFill>
                  <a:srgbClr val="008000"/>
                </a:solidFill>
              </a:rPr>
              <a:t>, Ward, Done </a:t>
            </a:r>
            <a:r>
              <a:rPr lang="en-GB" sz="1600" i="0" dirty="0" err="1" smtClean="0">
                <a:solidFill>
                  <a:srgbClr val="008000"/>
                </a:solidFill>
              </a:rPr>
              <a:t>Gelbord</a:t>
            </a:r>
            <a:r>
              <a:rPr lang="en-GB" sz="1600" i="0" dirty="0" smtClean="0">
                <a:solidFill>
                  <a:srgbClr val="008000"/>
                </a:solidFill>
              </a:rPr>
              <a:t> 2011 </a:t>
            </a:r>
            <a:endParaRPr lang="en-US" sz="1600" i="0" dirty="0">
              <a:solidFill>
                <a:srgbClr val="008000"/>
              </a:solidFill>
            </a:endParaRPr>
          </a:p>
        </p:txBody>
      </p:sp>
    </p:spTree>
    <p:extLst>
      <p:ext uri="{BB962C8B-B14F-4D97-AF65-F5344CB8AC3E}">
        <p14:creationId xmlns:p14="http://schemas.microsoft.com/office/powerpoint/2010/main" val="146046285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1905793" y="1262062"/>
            <a:ext cx="5033254" cy="5010151"/>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21508" name="Rectangle 4"/>
          <p:cNvSpPr>
            <a:spLocks noChangeArrowheads="1"/>
          </p:cNvSpPr>
          <p:nvPr/>
        </p:nvSpPr>
        <p:spPr bwMode="auto">
          <a:xfrm>
            <a:off x="1938338" y="11906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GB" sz="4400" b="1" dirty="0">
                <a:solidFill>
                  <a:srgbClr val="008000"/>
                </a:solidFill>
              </a:rPr>
              <a:t> AGN spectral states</a:t>
            </a:r>
          </a:p>
        </p:txBody>
      </p:sp>
      <p:sp>
        <p:nvSpPr>
          <p:cNvPr id="13" name="Text Box 8"/>
          <p:cNvSpPr txBox="1">
            <a:spLocks noChangeArrowheads="1"/>
          </p:cNvSpPr>
          <p:nvPr/>
        </p:nvSpPr>
        <p:spPr bwMode="auto">
          <a:xfrm rot="16200000">
            <a:off x="5571129" y="2697451"/>
            <a:ext cx="3141662"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dirty="0" err="1" smtClean="0">
                <a:solidFill>
                  <a:srgbClr val="008000"/>
                </a:solidFill>
              </a:rPr>
              <a:t>Nemmen</a:t>
            </a:r>
            <a:r>
              <a:rPr lang="en-GB" sz="1600" i="0" dirty="0" smtClean="0">
                <a:solidFill>
                  <a:srgbClr val="008000"/>
                </a:solidFill>
              </a:rPr>
              <a:t> et al 2012 </a:t>
            </a:r>
            <a:endParaRPr lang="en-US" sz="1600" i="0" dirty="0">
              <a:solidFill>
                <a:srgbClr val="008000"/>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0518" t="68935" r="33097"/>
          <a:stretch/>
        </p:blipFill>
        <p:spPr>
          <a:xfrm rot="16200000">
            <a:off x="2059823" y="1392990"/>
            <a:ext cx="5010150" cy="4748296"/>
          </a:xfrm>
          <a:prstGeom prst="rect">
            <a:avLst/>
          </a:prstGeom>
        </p:spPr>
      </p:pic>
      <p:sp>
        <p:nvSpPr>
          <p:cNvPr id="3" name="Rectangle 2"/>
          <p:cNvSpPr/>
          <p:nvPr/>
        </p:nvSpPr>
        <p:spPr bwMode="auto">
          <a:xfrm>
            <a:off x="3143250" y="1695450"/>
            <a:ext cx="3352800" cy="3371850"/>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sp>
        <p:nvSpPr>
          <p:cNvPr id="9" name="TextBox 10"/>
          <p:cNvSpPr txBox="1">
            <a:spLocks noChangeArrowheads="1"/>
          </p:cNvSpPr>
          <p:nvPr/>
        </p:nvSpPr>
        <p:spPr bwMode="auto">
          <a:xfrm>
            <a:off x="3143250" y="1714500"/>
            <a:ext cx="32194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smtClean="0">
                <a:solidFill>
                  <a:srgbClr val="6666FF"/>
                </a:solidFill>
              </a:rPr>
              <a:t>L/L</a:t>
            </a:r>
            <a:r>
              <a:rPr lang="en-GB" i="0" baseline="-25000" dirty="0" smtClean="0">
                <a:solidFill>
                  <a:srgbClr val="6666FF"/>
                </a:solidFill>
              </a:rPr>
              <a:t>Edd</a:t>
            </a:r>
            <a:r>
              <a:rPr lang="en-GB" i="0" dirty="0" smtClean="0">
                <a:solidFill>
                  <a:srgbClr val="6666FF"/>
                </a:solidFill>
              </a:rPr>
              <a:t>~10</a:t>
            </a:r>
            <a:r>
              <a:rPr lang="en-GB" i="0" baseline="30000" dirty="0" smtClean="0">
                <a:solidFill>
                  <a:srgbClr val="6666FF"/>
                </a:solidFill>
              </a:rPr>
              <a:t>-5 </a:t>
            </a:r>
          </a:p>
          <a:p>
            <a:pPr eaLnBrk="1" hangingPunct="1"/>
            <a:r>
              <a:rPr lang="en-GB" i="0" dirty="0" smtClean="0">
                <a:solidFill>
                  <a:srgbClr val="6666FF"/>
                </a:solidFill>
              </a:rPr>
              <a:t>M/M</a:t>
            </a:r>
            <a:r>
              <a:rPr lang="en-GB" i="0" baseline="-25000" dirty="0" smtClean="0">
                <a:solidFill>
                  <a:srgbClr val="6666FF"/>
                </a:solidFill>
              </a:rPr>
              <a:t>Edd</a:t>
            </a:r>
            <a:r>
              <a:rPr lang="en-GB" i="0" dirty="0" smtClean="0">
                <a:solidFill>
                  <a:srgbClr val="6666FF"/>
                </a:solidFill>
              </a:rPr>
              <a:t>~10</a:t>
            </a:r>
            <a:r>
              <a:rPr lang="en-GB" i="0" baseline="30000" dirty="0" smtClean="0">
                <a:solidFill>
                  <a:srgbClr val="6666FF"/>
                </a:solidFill>
              </a:rPr>
              <a:t>-2.5</a:t>
            </a:r>
            <a:endParaRPr lang="en-GB" i="0" baseline="30000" dirty="0">
              <a:solidFill>
                <a:srgbClr val="6666FF"/>
              </a:solidFill>
            </a:endParaRPr>
          </a:p>
          <a:p>
            <a:pPr eaLnBrk="1" hangingPunct="1"/>
            <a:endParaRPr lang="en-GB" i="0" baseline="30000" dirty="0">
              <a:solidFill>
                <a:srgbClr val="6666FF"/>
              </a:solidFill>
            </a:endParaRPr>
          </a:p>
        </p:txBody>
      </p:sp>
      <p:sp>
        <p:nvSpPr>
          <p:cNvPr id="4" name="Rectangle 3"/>
          <p:cNvSpPr/>
          <p:nvPr/>
        </p:nvSpPr>
        <p:spPr bwMode="auto">
          <a:xfrm>
            <a:off x="6336196" y="3286539"/>
            <a:ext cx="250135" cy="6626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endParaRPr lang="en-GB" smtClean="0">
              <a:solidFill>
                <a:srgbClr val="000000"/>
              </a:solidFill>
            </a:endParaRPr>
          </a:p>
        </p:txBody>
      </p:sp>
      <p:pic>
        <p:nvPicPr>
          <p:cNvPr id="1026"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6513" t="28582" r="8597" b="39680"/>
          <a:stretch/>
        </p:blipFill>
        <p:spPr bwMode="auto">
          <a:xfrm>
            <a:off x="3009900" y="2690188"/>
            <a:ext cx="3576431" cy="237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10"/>
          <p:cNvSpPr txBox="1">
            <a:spLocks noChangeArrowheads="1"/>
          </p:cNvSpPr>
          <p:nvPr/>
        </p:nvSpPr>
        <p:spPr bwMode="auto">
          <a:xfrm>
            <a:off x="3276600" y="4438650"/>
            <a:ext cx="1543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smtClean="0">
                <a:solidFill>
                  <a:srgbClr val="6666FF"/>
                </a:solidFill>
              </a:rPr>
              <a:t>M=2x10</a:t>
            </a:r>
            <a:r>
              <a:rPr lang="en-GB" i="0" baseline="30000" dirty="0" smtClean="0">
                <a:solidFill>
                  <a:srgbClr val="6666FF"/>
                </a:solidFill>
              </a:rPr>
              <a:t>8</a:t>
            </a:r>
            <a:endParaRPr lang="en-GB" i="0" dirty="0">
              <a:solidFill>
                <a:srgbClr val="6666FF"/>
              </a:solidFill>
            </a:endParaRPr>
          </a:p>
        </p:txBody>
      </p:sp>
    </p:spTree>
    <p:extLst>
      <p:ext uri="{BB962C8B-B14F-4D97-AF65-F5344CB8AC3E}">
        <p14:creationId xmlns:p14="http://schemas.microsoft.com/office/powerpoint/2010/main" val="419617331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250825" y="1935163"/>
            <a:ext cx="4554538" cy="431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Differential </a:t>
            </a:r>
            <a:r>
              <a:rPr lang="en-GB" dirty="0" err="1">
                <a:solidFill>
                  <a:srgbClr val="008000"/>
                </a:solidFill>
              </a:rPr>
              <a:t>Keplerian</a:t>
            </a:r>
            <a:r>
              <a:rPr lang="en-GB" dirty="0">
                <a:solidFill>
                  <a:srgbClr val="008000"/>
                </a:solidFill>
              </a:rPr>
              <a:t> rotation</a:t>
            </a:r>
          </a:p>
          <a:p>
            <a:pPr marL="342900" indent="-342900" algn="l">
              <a:spcBef>
                <a:spcPct val="20000"/>
              </a:spcBef>
              <a:buFontTx/>
              <a:buChar char="•"/>
            </a:pPr>
            <a:r>
              <a:rPr lang="en-GB" dirty="0">
                <a:solidFill>
                  <a:srgbClr val="008000"/>
                </a:solidFill>
              </a:rPr>
              <a:t>Viscosity B: gravity </a:t>
            </a:r>
            <a:r>
              <a:rPr lang="en-GB" dirty="0">
                <a:solidFill>
                  <a:srgbClr val="008000"/>
                </a:solidFill>
                <a:sym typeface="Symbol" pitchFamily="18" charset="2"/>
              </a:rPr>
              <a:t> </a:t>
            </a:r>
            <a:r>
              <a:rPr lang="en-GB" dirty="0">
                <a:solidFill>
                  <a:srgbClr val="008000"/>
                </a:solidFill>
              </a:rPr>
              <a:t>heat </a:t>
            </a:r>
          </a:p>
          <a:p>
            <a:pPr marL="342900" indent="-342900" algn="l">
              <a:spcBef>
                <a:spcPct val="20000"/>
              </a:spcBef>
              <a:buFontTx/>
              <a:buChar char="•"/>
            </a:pPr>
            <a:r>
              <a:rPr lang="en-GB" dirty="0">
                <a:solidFill>
                  <a:srgbClr val="008000"/>
                </a:solidFill>
              </a:rPr>
              <a:t>Thermal emission: </a:t>
            </a:r>
            <a:r>
              <a:rPr lang="en-GB" i="1" dirty="0">
                <a:solidFill>
                  <a:srgbClr val="008000"/>
                </a:solidFill>
              </a:rPr>
              <a:t>L </a:t>
            </a:r>
            <a:r>
              <a:rPr lang="en-GB" dirty="0">
                <a:solidFill>
                  <a:srgbClr val="008000"/>
                </a:solidFill>
              </a:rPr>
              <a:t>= </a:t>
            </a:r>
            <a:r>
              <a:rPr lang="en-GB" i="1" dirty="0">
                <a:solidFill>
                  <a:srgbClr val="008000"/>
                </a:solidFill>
              </a:rPr>
              <a:t>A</a:t>
            </a:r>
            <a:r>
              <a:rPr lang="en-GB" i="1" dirty="0">
                <a:solidFill>
                  <a:srgbClr val="008000"/>
                </a:solidFill>
                <a:latin typeface="Symbol" pitchFamily="18" charset="2"/>
              </a:rPr>
              <a:t>s</a:t>
            </a:r>
            <a:r>
              <a:rPr lang="en-GB" i="1" dirty="0">
                <a:solidFill>
                  <a:srgbClr val="008000"/>
                </a:solidFill>
              </a:rPr>
              <a:t>T</a:t>
            </a:r>
            <a:r>
              <a:rPr lang="en-GB" baseline="30000" dirty="0">
                <a:solidFill>
                  <a:srgbClr val="008000"/>
                </a:solidFill>
              </a:rPr>
              <a:t>4</a:t>
            </a:r>
            <a:endParaRPr lang="en-GB" dirty="0">
              <a:solidFill>
                <a:srgbClr val="008000"/>
              </a:solidFill>
            </a:endParaRPr>
          </a:p>
          <a:p>
            <a:pPr marL="342900" indent="-342900" algn="l">
              <a:spcBef>
                <a:spcPct val="20000"/>
              </a:spcBef>
              <a:buFontTx/>
              <a:buChar char="•"/>
            </a:pPr>
            <a:r>
              <a:rPr lang="en-GB" dirty="0">
                <a:solidFill>
                  <a:srgbClr val="008000"/>
                </a:solidFill>
              </a:rPr>
              <a:t>Temperature increases inwards until minimum radius </a:t>
            </a:r>
            <a:r>
              <a:rPr lang="en-GB" i="1" dirty="0" err="1">
                <a:solidFill>
                  <a:srgbClr val="008000"/>
                </a:solidFill>
              </a:rPr>
              <a:t>R</a:t>
            </a:r>
            <a:r>
              <a:rPr lang="en-GB" baseline="-25000" dirty="0" err="1">
                <a:solidFill>
                  <a:srgbClr val="008000"/>
                </a:solidFill>
              </a:rPr>
              <a:t>lso</a:t>
            </a:r>
            <a:r>
              <a:rPr lang="en-GB" dirty="0">
                <a:solidFill>
                  <a:srgbClr val="008000"/>
                </a:solidFill>
              </a:rPr>
              <a:t>(a</a:t>
            </a:r>
            <a:r>
              <a:rPr lang="en-GB" baseline="-25000" dirty="0">
                <a:solidFill>
                  <a:srgbClr val="008000"/>
                </a:solidFill>
              </a:rPr>
              <a:t>*</a:t>
            </a:r>
            <a:r>
              <a:rPr lang="en-GB" dirty="0">
                <a:solidFill>
                  <a:srgbClr val="008000"/>
                </a:solidFill>
              </a:rPr>
              <a:t>) For a</a:t>
            </a:r>
            <a:r>
              <a:rPr lang="en-GB" baseline="-25000" dirty="0">
                <a:solidFill>
                  <a:srgbClr val="008000"/>
                </a:solidFill>
              </a:rPr>
              <a:t>*</a:t>
            </a:r>
            <a:r>
              <a:rPr lang="en-GB" dirty="0">
                <a:solidFill>
                  <a:srgbClr val="008000"/>
                </a:solidFill>
              </a:rPr>
              <a:t>=0 and </a:t>
            </a:r>
            <a:r>
              <a:rPr lang="en-GB" i="1" dirty="0" err="1">
                <a:solidFill>
                  <a:srgbClr val="008000"/>
                </a:solidFill>
              </a:rPr>
              <a:t>L</a:t>
            </a:r>
            <a:r>
              <a:rPr lang="en-GB" dirty="0" err="1">
                <a:solidFill>
                  <a:srgbClr val="008000"/>
                </a:solidFill>
              </a:rPr>
              <a:t>~</a:t>
            </a:r>
            <a:r>
              <a:rPr lang="en-GB" i="1" dirty="0" err="1">
                <a:solidFill>
                  <a:srgbClr val="008000"/>
                </a:solidFill>
              </a:rPr>
              <a:t>L</a:t>
            </a:r>
            <a:r>
              <a:rPr lang="en-GB" baseline="-25000" dirty="0" err="1">
                <a:solidFill>
                  <a:srgbClr val="008000"/>
                </a:solidFill>
              </a:rPr>
              <a:t>Edd</a:t>
            </a:r>
            <a:r>
              <a:rPr lang="en-GB" dirty="0">
                <a:solidFill>
                  <a:srgbClr val="008000"/>
                </a:solidFill>
              </a:rPr>
              <a:t> </a:t>
            </a:r>
            <a:r>
              <a:rPr lang="en-GB" i="1" dirty="0" err="1">
                <a:solidFill>
                  <a:srgbClr val="008000"/>
                </a:solidFill>
              </a:rPr>
              <a:t>T</a:t>
            </a:r>
            <a:r>
              <a:rPr lang="en-GB" baseline="-25000" dirty="0" err="1">
                <a:solidFill>
                  <a:srgbClr val="008000"/>
                </a:solidFill>
              </a:rPr>
              <a:t>max</a:t>
            </a:r>
            <a:r>
              <a:rPr lang="en-GB" dirty="0">
                <a:solidFill>
                  <a:srgbClr val="008000"/>
                </a:solidFill>
              </a:rPr>
              <a:t> is</a:t>
            </a:r>
          </a:p>
          <a:p>
            <a:pPr marL="742950" lvl="1" indent="-285750" algn="l">
              <a:spcBef>
                <a:spcPct val="20000"/>
              </a:spcBef>
              <a:buFontTx/>
              <a:buChar char="•"/>
            </a:pPr>
            <a:r>
              <a:rPr lang="en-GB" sz="2000" dirty="0">
                <a:solidFill>
                  <a:srgbClr val="008000"/>
                </a:solidFill>
              </a:rPr>
              <a:t>1</a:t>
            </a:r>
            <a:r>
              <a:rPr lang="en-GB" sz="2000" dirty="0">
                <a:solidFill>
                  <a:srgbClr val="008000"/>
                </a:solidFill>
                <a:sym typeface="Symbol" pitchFamily="18" charset="2"/>
              </a:rPr>
              <a:t> </a:t>
            </a:r>
            <a:r>
              <a:rPr lang="en-GB" sz="2000" dirty="0" err="1">
                <a:solidFill>
                  <a:srgbClr val="008000"/>
                </a:solidFill>
              </a:rPr>
              <a:t>keV</a:t>
            </a:r>
            <a:r>
              <a:rPr lang="en-GB" sz="2000" dirty="0">
                <a:solidFill>
                  <a:srgbClr val="008000"/>
                </a:solidFill>
              </a:rPr>
              <a:t> (10</a:t>
            </a:r>
            <a:r>
              <a:rPr lang="en-GB" sz="2000" baseline="30000" dirty="0">
                <a:solidFill>
                  <a:srgbClr val="008000"/>
                </a:solidFill>
              </a:rPr>
              <a:t>7</a:t>
            </a:r>
            <a:r>
              <a:rPr lang="en-GB" sz="2000" dirty="0">
                <a:solidFill>
                  <a:srgbClr val="008000"/>
                </a:solidFill>
              </a:rPr>
              <a:t> K) for 10 M</a:t>
            </a:r>
            <a:r>
              <a:rPr lang="en-GB" sz="2000" baseline="-25000" dirty="0">
                <a:solidFill>
                  <a:srgbClr val="008000"/>
                </a:solidFill>
                <a:sym typeface="Wingdings 2" pitchFamily="18" charset="2"/>
              </a:rPr>
              <a:t></a:t>
            </a:r>
            <a:r>
              <a:rPr lang="en-GB" sz="2000" dirty="0">
                <a:solidFill>
                  <a:srgbClr val="008000"/>
                </a:solidFill>
              </a:rPr>
              <a:t> </a:t>
            </a:r>
          </a:p>
          <a:p>
            <a:pPr marL="742950" lvl="1" indent="-285750" algn="l">
              <a:spcBef>
                <a:spcPct val="20000"/>
              </a:spcBef>
              <a:buFontTx/>
              <a:buChar char="•"/>
            </a:pPr>
            <a:r>
              <a:rPr lang="en-GB" sz="2000" dirty="0">
                <a:solidFill>
                  <a:srgbClr val="008000"/>
                </a:solidFill>
              </a:rPr>
              <a:t>10 </a:t>
            </a:r>
            <a:r>
              <a:rPr lang="en-GB" sz="2000" dirty="0" err="1">
                <a:solidFill>
                  <a:srgbClr val="008000"/>
                </a:solidFill>
              </a:rPr>
              <a:t>eV</a:t>
            </a:r>
            <a:r>
              <a:rPr lang="en-GB" sz="2000" dirty="0">
                <a:solidFill>
                  <a:srgbClr val="008000"/>
                </a:solidFill>
              </a:rPr>
              <a:t> (10</a:t>
            </a:r>
            <a:r>
              <a:rPr lang="en-GB" sz="2000" baseline="30000" dirty="0">
                <a:solidFill>
                  <a:srgbClr val="008000"/>
                </a:solidFill>
              </a:rPr>
              <a:t>5</a:t>
            </a:r>
            <a:r>
              <a:rPr lang="en-GB" sz="2000" dirty="0">
                <a:solidFill>
                  <a:srgbClr val="008000"/>
                </a:solidFill>
              </a:rPr>
              <a:t> K) for 10</a:t>
            </a:r>
            <a:r>
              <a:rPr lang="en-GB" sz="2000" baseline="30000" dirty="0">
                <a:solidFill>
                  <a:srgbClr val="008000"/>
                </a:solidFill>
              </a:rPr>
              <a:t>8</a:t>
            </a:r>
            <a:r>
              <a:rPr lang="en-GB" sz="2000" dirty="0">
                <a:solidFill>
                  <a:srgbClr val="008000"/>
                </a:solidFill>
              </a:rPr>
              <a:t> M</a:t>
            </a:r>
            <a:r>
              <a:rPr lang="en-GB" sz="2000" baseline="-25000" dirty="0">
                <a:solidFill>
                  <a:srgbClr val="008000"/>
                </a:solidFill>
                <a:sym typeface="Wingdings 2" pitchFamily="18" charset="2"/>
              </a:rPr>
              <a:t> </a:t>
            </a:r>
          </a:p>
          <a:p>
            <a:pPr marL="342900" indent="-342900" algn="l">
              <a:spcBef>
                <a:spcPct val="20000"/>
              </a:spcBef>
              <a:buFontTx/>
              <a:buChar char="•"/>
            </a:pPr>
            <a:r>
              <a:rPr lang="en-GB" dirty="0" smtClean="0">
                <a:solidFill>
                  <a:srgbClr val="008000"/>
                </a:solidFill>
              </a:rPr>
              <a:t>Maximum </a:t>
            </a:r>
            <a:r>
              <a:rPr lang="en-GB" dirty="0">
                <a:solidFill>
                  <a:srgbClr val="008000"/>
                </a:solidFill>
              </a:rPr>
              <a:t>spin </a:t>
            </a:r>
            <a:r>
              <a:rPr lang="en-GB" i="1" dirty="0" err="1">
                <a:solidFill>
                  <a:srgbClr val="008000"/>
                </a:solidFill>
              </a:rPr>
              <a:t>T</a:t>
            </a:r>
            <a:r>
              <a:rPr lang="en-GB" baseline="-25000" dirty="0" err="1">
                <a:solidFill>
                  <a:srgbClr val="008000"/>
                </a:solidFill>
              </a:rPr>
              <a:t>max</a:t>
            </a:r>
            <a:r>
              <a:rPr lang="en-GB" dirty="0">
                <a:solidFill>
                  <a:srgbClr val="008000"/>
                </a:solidFill>
              </a:rPr>
              <a:t> is 3x higher</a:t>
            </a:r>
          </a:p>
          <a:p>
            <a:pPr marL="342900" indent="-342900" algn="l">
              <a:spcBef>
                <a:spcPct val="20000"/>
              </a:spcBef>
            </a:pPr>
            <a:endParaRPr lang="en-GB" dirty="0">
              <a:solidFill>
                <a:srgbClr val="008000"/>
              </a:solidFill>
            </a:endParaRPr>
          </a:p>
        </p:txBody>
      </p:sp>
      <p:sp>
        <p:nvSpPr>
          <p:cNvPr id="29699" name="Rectangle 3"/>
          <p:cNvSpPr>
            <a:spLocks noChangeArrowheads="1"/>
          </p:cNvSpPr>
          <p:nvPr/>
        </p:nvSpPr>
        <p:spPr bwMode="auto">
          <a:xfrm>
            <a:off x="685800" y="12065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 Spectra of accretion flow: disc</a:t>
            </a:r>
          </a:p>
        </p:txBody>
      </p:sp>
      <p:sp>
        <p:nvSpPr>
          <p:cNvPr id="29703" name="Oval 7"/>
          <p:cNvSpPr>
            <a:spLocks noChangeAspect="1" noChangeArrowheads="1"/>
          </p:cNvSpPr>
          <p:nvPr/>
        </p:nvSpPr>
        <p:spPr bwMode="auto">
          <a:xfrm>
            <a:off x="4876800" y="1743075"/>
            <a:ext cx="3962400" cy="114300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2" name="Oval 6"/>
          <p:cNvSpPr>
            <a:spLocks noChangeAspect="1" noChangeArrowheads="1"/>
          </p:cNvSpPr>
          <p:nvPr/>
        </p:nvSpPr>
        <p:spPr bwMode="auto">
          <a:xfrm>
            <a:off x="5489575" y="1935163"/>
            <a:ext cx="2736850" cy="787400"/>
          </a:xfrm>
          <a:prstGeom prst="ellipse">
            <a:avLst/>
          </a:prstGeom>
          <a:solidFill>
            <a:srgbClr val="FFFF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1" name="Oval 5"/>
          <p:cNvSpPr>
            <a:spLocks noChangeArrowheads="1"/>
          </p:cNvSpPr>
          <p:nvPr/>
        </p:nvSpPr>
        <p:spPr bwMode="auto">
          <a:xfrm>
            <a:off x="6008688" y="2047875"/>
            <a:ext cx="1698625" cy="490538"/>
          </a:xfrm>
          <a:prstGeom prst="ellipse">
            <a:avLst/>
          </a:prstGeom>
          <a:solidFill>
            <a:srgbClr val="CC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5" name="Oval 9"/>
          <p:cNvSpPr>
            <a:spLocks noChangeAspect="1" noChangeArrowheads="1"/>
          </p:cNvSpPr>
          <p:nvPr/>
        </p:nvSpPr>
        <p:spPr bwMode="auto">
          <a:xfrm>
            <a:off x="6456363" y="2182813"/>
            <a:ext cx="803275" cy="231775"/>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707" name="Line 11"/>
          <p:cNvSpPr>
            <a:spLocks noChangeShapeType="1"/>
          </p:cNvSpPr>
          <p:nvPr/>
        </p:nvSpPr>
        <p:spPr bwMode="auto">
          <a:xfrm flipV="1">
            <a:off x="5624513" y="3962400"/>
            <a:ext cx="0" cy="1600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8" name="Line 12"/>
          <p:cNvSpPr>
            <a:spLocks noChangeShapeType="1"/>
          </p:cNvSpPr>
          <p:nvPr/>
        </p:nvSpPr>
        <p:spPr bwMode="auto">
          <a:xfrm>
            <a:off x="5624513" y="5562600"/>
            <a:ext cx="2362200"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9" name="Freeform 13"/>
          <p:cNvSpPr>
            <a:spLocks/>
          </p:cNvSpPr>
          <p:nvPr/>
        </p:nvSpPr>
        <p:spPr bwMode="auto">
          <a:xfrm>
            <a:off x="5776913" y="43434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0" name="Freeform 14"/>
          <p:cNvSpPr>
            <a:spLocks/>
          </p:cNvSpPr>
          <p:nvPr/>
        </p:nvSpPr>
        <p:spPr bwMode="auto">
          <a:xfrm>
            <a:off x="6081713" y="41910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1" name="Freeform 15"/>
          <p:cNvSpPr>
            <a:spLocks/>
          </p:cNvSpPr>
          <p:nvPr/>
        </p:nvSpPr>
        <p:spPr bwMode="auto">
          <a:xfrm>
            <a:off x="6386513" y="4114800"/>
            <a:ext cx="914400" cy="990600"/>
          </a:xfrm>
          <a:custGeom>
            <a:avLst/>
            <a:gdLst>
              <a:gd name="T0" fmla="*/ 0 w 576"/>
              <a:gd name="T1" fmla="*/ 624 h 624"/>
              <a:gd name="T2" fmla="*/ 432 w 576"/>
              <a:gd name="T3" fmla="*/ 0 h 624"/>
              <a:gd name="T4" fmla="*/ 576 w 576"/>
              <a:gd name="T5" fmla="*/ 624 h 624"/>
            </a:gdLst>
            <a:ahLst/>
            <a:cxnLst>
              <a:cxn ang="0">
                <a:pos x="T0" y="T1"/>
              </a:cxn>
              <a:cxn ang="0">
                <a:pos x="T2" y="T3"/>
              </a:cxn>
              <a:cxn ang="0">
                <a:pos x="T4" y="T5"/>
              </a:cxn>
            </a:cxnLst>
            <a:rect l="0" t="0" r="r" b="b"/>
            <a:pathLst>
              <a:path w="576" h="624">
                <a:moveTo>
                  <a:pt x="0" y="624"/>
                </a:moveTo>
                <a:cubicBezTo>
                  <a:pt x="168" y="312"/>
                  <a:pt x="336" y="0"/>
                  <a:pt x="432" y="0"/>
                </a:cubicBezTo>
                <a:cubicBezTo>
                  <a:pt x="528" y="0"/>
                  <a:pt x="552" y="312"/>
                  <a:pt x="576" y="624"/>
                </a:cubicBezTo>
              </a:path>
            </a:pathLst>
          </a:custGeom>
          <a:noFill/>
          <a:ln w="38100">
            <a:solidFill>
              <a:srgbClr val="CC99FF"/>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2" name="Freeform 16"/>
          <p:cNvSpPr>
            <a:spLocks/>
          </p:cNvSpPr>
          <p:nvPr/>
        </p:nvSpPr>
        <p:spPr bwMode="auto">
          <a:xfrm>
            <a:off x="5776913" y="3733800"/>
            <a:ext cx="1587500" cy="1524000"/>
          </a:xfrm>
          <a:custGeom>
            <a:avLst/>
            <a:gdLst>
              <a:gd name="T0" fmla="*/ 0 w 1000"/>
              <a:gd name="T1" fmla="*/ 960 h 960"/>
              <a:gd name="T2" fmla="*/ 336 w 1000"/>
              <a:gd name="T3" fmla="*/ 309 h 960"/>
              <a:gd name="T4" fmla="*/ 640 w 1000"/>
              <a:gd name="T5" fmla="*/ 112 h 960"/>
              <a:gd name="T6" fmla="*/ 896 w 1000"/>
              <a:gd name="T7" fmla="*/ 136 h 960"/>
              <a:gd name="T8" fmla="*/ 1000 w 1000"/>
              <a:gd name="T9" fmla="*/ 928 h 960"/>
            </a:gdLst>
            <a:ahLst/>
            <a:cxnLst>
              <a:cxn ang="0">
                <a:pos x="T0" y="T1"/>
              </a:cxn>
              <a:cxn ang="0">
                <a:pos x="T2" y="T3"/>
              </a:cxn>
              <a:cxn ang="0">
                <a:pos x="T4" y="T5"/>
              </a:cxn>
              <a:cxn ang="0">
                <a:pos x="T6" y="T7"/>
              </a:cxn>
              <a:cxn ang="0">
                <a:pos x="T8" y="T9"/>
              </a:cxn>
            </a:cxnLst>
            <a:rect l="0" t="0" r="r" b="b"/>
            <a:pathLst>
              <a:path w="1000" h="960">
                <a:moveTo>
                  <a:pt x="0" y="960"/>
                </a:moveTo>
                <a:cubicBezTo>
                  <a:pt x="96" y="705"/>
                  <a:pt x="229" y="450"/>
                  <a:pt x="336" y="309"/>
                </a:cubicBezTo>
                <a:cubicBezTo>
                  <a:pt x="443" y="168"/>
                  <a:pt x="547" y="141"/>
                  <a:pt x="640" y="112"/>
                </a:cubicBezTo>
                <a:cubicBezTo>
                  <a:pt x="733" y="83"/>
                  <a:pt x="836" y="0"/>
                  <a:pt x="896" y="136"/>
                </a:cubicBezTo>
                <a:cubicBezTo>
                  <a:pt x="956" y="272"/>
                  <a:pt x="978" y="763"/>
                  <a:pt x="1000" y="928"/>
                </a:cubicBezTo>
              </a:path>
            </a:pathLst>
          </a:custGeom>
          <a:noFill/>
          <a:ln w="381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13" name="Text Box 17"/>
          <p:cNvSpPr txBox="1">
            <a:spLocks noChangeArrowheads="1"/>
          </p:cNvSpPr>
          <p:nvPr/>
        </p:nvSpPr>
        <p:spPr bwMode="auto">
          <a:xfrm>
            <a:off x="5700713" y="5653088"/>
            <a:ext cx="2514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p>
        </p:txBody>
      </p:sp>
      <p:sp>
        <p:nvSpPr>
          <p:cNvPr id="29714" name="Text Box 18"/>
          <p:cNvSpPr txBox="1">
            <a:spLocks noChangeArrowheads="1"/>
          </p:cNvSpPr>
          <p:nvPr/>
        </p:nvSpPr>
        <p:spPr bwMode="auto">
          <a:xfrm rot="-5400000">
            <a:off x="4031457" y="4426743"/>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1800">
                <a:solidFill>
                  <a:schemeClr val="bg1"/>
                </a:solidFill>
              </a:rPr>
              <a:t>Log  </a:t>
            </a:r>
            <a:r>
              <a:rPr lang="en-GB" sz="1800">
                <a:solidFill>
                  <a:schemeClr val="bg1"/>
                </a:solidFill>
                <a:latin typeface="Symbol" pitchFamily="18" charset="2"/>
              </a:rPr>
              <a:t>n</a:t>
            </a:r>
            <a:r>
              <a:rPr lang="en-GB" sz="1800">
                <a:solidFill>
                  <a:schemeClr val="bg1"/>
                </a:solidFill>
              </a:rPr>
              <a:t> f(</a:t>
            </a:r>
            <a:r>
              <a:rPr lang="en-GB" sz="1800">
                <a:solidFill>
                  <a:schemeClr val="bg1"/>
                </a:solidFill>
                <a:latin typeface="Symbol" pitchFamily="18" charset="2"/>
              </a:rPr>
              <a:t>n) </a:t>
            </a:r>
          </a:p>
        </p:txBody>
      </p:sp>
      <p:grpSp>
        <p:nvGrpSpPr>
          <p:cNvPr id="29719" name="Group 23"/>
          <p:cNvGrpSpPr>
            <a:grpSpLocks/>
          </p:cNvGrpSpPr>
          <p:nvPr/>
        </p:nvGrpSpPr>
        <p:grpSpPr bwMode="auto">
          <a:xfrm>
            <a:off x="4789488" y="1363663"/>
            <a:ext cx="4049712" cy="5240337"/>
            <a:chOff x="3017" y="859"/>
            <a:chExt cx="2551" cy="3301"/>
          </a:xfrm>
        </p:grpSpPr>
        <p:sp>
          <p:nvSpPr>
            <p:cNvPr id="29718" name="Rectangle 22"/>
            <p:cNvSpPr>
              <a:spLocks noChangeArrowheads="1"/>
            </p:cNvSpPr>
            <p:nvPr/>
          </p:nvSpPr>
          <p:spPr bwMode="auto">
            <a:xfrm>
              <a:off x="3017" y="859"/>
              <a:ext cx="2551" cy="3301"/>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GB"/>
            </a:p>
          </p:txBody>
        </p:sp>
        <p:pic>
          <p:nvPicPr>
            <p:cNvPr id="29715" name="Picture 19" descr="bhspin_illust_spin3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8" y="2309"/>
              <a:ext cx="1925" cy="1488"/>
            </a:xfrm>
            <a:prstGeom prst="rect">
              <a:avLst/>
            </a:prstGeom>
            <a:noFill/>
            <a:extLst>
              <a:ext uri="{909E8E84-426E-40DD-AFC4-6F175D3DCCD1}">
                <a14:hiddenFill xmlns:a14="http://schemas.microsoft.com/office/drawing/2010/main">
                  <a:solidFill>
                    <a:srgbClr val="FFFFFF"/>
                  </a:solidFill>
                </a14:hiddenFill>
              </a:ext>
            </a:extLst>
          </p:spPr>
        </p:pic>
        <p:pic>
          <p:nvPicPr>
            <p:cNvPr id="29716" name="Picture 20" descr="bhspin_illust_no_spin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7" y="929"/>
              <a:ext cx="1918" cy="148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 et al </a:t>
            </a:r>
            <a:r>
              <a:rPr lang="en-GB" sz="1600" i="0" dirty="0" smtClean="0">
                <a:solidFill>
                  <a:srgbClr val="008000"/>
                </a:solidFill>
              </a:rPr>
              <a:t>2012</a:t>
            </a:r>
            <a:endParaRPr lang="en-US" sz="1600" i="0" dirty="0">
              <a:solidFill>
                <a:srgbClr val="008000"/>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INTRINSIC changes in SED</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a:solidFill>
                  <a:srgbClr val="008000"/>
                </a:solidFill>
              </a:rPr>
              <a:t>Co-add models in 3 bins of L/</a:t>
            </a:r>
            <a:r>
              <a:rPr lang="en-GB" dirty="0" err="1">
                <a:solidFill>
                  <a:srgbClr val="008000"/>
                </a:solidFill>
              </a:rPr>
              <a:t>L</a:t>
            </a:r>
            <a:r>
              <a:rPr lang="en-GB" baseline="-25000" dirty="0" err="1">
                <a:solidFill>
                  <a:srgbClr val="008000"/>
                </a:solidFill>
              </a:rPr>
              <a:t>Edd</a:t>
            </a:r>
            <a:endParaRPr lang="en-GB" baseline="-25000" dirty="0">
              <a:solidFill>
                <a:srgbClr val="008000"/>
              </a:solidFill>
            </a:endParaRPr>
          </a:p>
          <a:p>
            <a:pPr marL="342900" indent="-342900" algn="l">
              <a:lnSpc>
                <a:spcPct val="90000"/>
              </a:lnSpc>
              <a:spcBef>
                <a:spcPct val="20000"/>
              </a:spcBef>
              <a:buFontTx/>
              <a:buChar char="•"/>
            </a:pPr>
            <a:r>
              <a:rPr lang="en-GB" dirty="0">
                <a:solidFill>
                  <a:srgbClr val="008000"/>
                </a:solidFill>
              </a:rPr>
              <a:t>Correlates with M due to galaxy formation. high mass objects have low L/</a:t>
            </a:r>
            <a:r>
              <a:rPr lang="en-GB" dirty="0" err="1">
                <a:solidFill>
                  <a:srgbClr val="008000"/>
                </a:solidFill>
              </a:rPr>
              <a:t>L</a:t>
            </a:r>
            <a:r>
              <a:rPr lang="en-GB" baseline="-25000" dirty="0" err="1">
                <a:solidFill>
                  <a:srgbClr val="008000"/>
                </a:solidFill>
              </a:rPr>
              <a:t>Edd</a:t>
            </a:r>
            <a:r>
              <a:rPr lang="en-GB" dirty="0">
                <a:solidFill>
                  <a:srgbClr val="008000"/>
                </a:solidFill>
              </a:rPr>
              <a:t> in local Universe – downsizing </a:t>
            </a:r>
            <a:endParaRPr lang="en-GB" dirty="0" smtClean="0">
              <a:solidFill>
                <a:srgbClr val="008000"/>
              </a:solidFill>
            </a:endParaRPr>
          </a:p>
          <a:p>
            <a:pPr marL="342900" indent="-342900" algn="l">
              <a:lnSpc>
                <a:spcPct val="90000"/>
              </a:lnSpc>
              <a:spcBef>
                <a:spcPct val="20000"/>
              </a:spcBef>
              <a:buFontTx/>
              <a:buChar char="•"/>
            </a:pPr>
            <a:r>
              <a:rPr lang="en-GB" dirty="0" smtClean="0">
                <a:solidFill>
                  <a:srgbClr val="008000"/>
                </a:solidFill>
              </a:rPr>
              <a:t>Physical </a:t>
            </a:r>
            <a:r>
              <a:rPr lang="en-GB" dirty="0">
                <a:solidFill>
                  <a:srgbClr val="008000"/>
                </a:solidFill>
              </a:rPr>
              <a:t>model so shift to same mass M=10</a:t>
            </a:r>
            <a:r>
              <a:rPr lang="en-GB" baseline="30000" dirty="0">
                <a:solidFill>
                  <a:srgbClr val="008000"/>
                </a:solidFill>
              </a:rPr>
              <a:t>8</a:t>
            </a:r>
            <a:r>
              <a:rPr lang="en-GB" dirty="0">
                <a:solidFill>
                  <a:srgbClr val="008000"/>
                </a:solidFill>
              </a:rPr>
              <a:t> to compare with BHB</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2232305" y="3694663"/>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a:solidFill>
                  <a:srgbClr val="00CC00"/>
                </a:solidFill>
              </a:rPr>
              <a:t>M=10</a:t>
            </a:r>
            <a:r>
              <a:rPr lang="en-GB" i="0" baseline="30000" dirty="0">
                <a:solidFill>
                  <a:srgbClr val="00CC00"/>
                </a:solidFill>
              </a:rPr>
              <a:t>8</a:t>
            </a:r>
          </a:p>
          <a:p>
            <a:pPr eaLnBrk="1" hangingPunct="1"/>
            <a:r>
              <a:rPr lang="en-GB" i="0" dirty="0">
                <a:solidFill>
                  <a:srgbClr val="00CC00"/>
                </a:solidFill>
              </a:rPr>
              <a:t> L/L</a:t>
            </a:r>
            <a:r>
              <a:rPr lang="en-GB" i="0" baseline="-25000" dirty="0">
                <a:solidFill>
                  <a:srgbClr val="00CC00"/>
                </a:solidFill>
              </a:rPr>
              <a:t>Edd</a:t>
            </a:r>
            <a:r>
              <a:rPr lang="en-GB" i="0" dirty="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FF00"/>
                </a:solidFill>
              </a:rPr>
              <a:t>L/L</a:t>
            </a:r>
            <a:r>
              <a:rPr lang="en-GB" baseline="-25000">
                <a:solidFill>
                  <a:srgbClr val="00FF00"/>
                </a:solidFill>
              </a:rPr>
              <a:t>Edd</a:t>
            </a:r>
            <a:r>
              <a:rPr lang="en-GB">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pic>
        <p:nvPicPr>
          <p:cNvPr id="12"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4876" t="28582" r="8597" b="39680"/>
          <a:stretch/>
        </p:blipFill>
        <p:spPr bwMode="auto">
          <a:xfrm>
            <a:off x="4991100" y="5109538"/>
            <a:ext cx="3233531" cy="237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0964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Low/hard to high/soft ?</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Looks good to </a:t>
            </a:r>
            <a:r>
              <a:rPr lang="en-GB" dirty="0" err="1" smtClean="0">
                <a:solidFill>
                  <a:srgbClr val="008000"/>
                </a:solidFill>
              </a:rPr>
              <a:t>zeroth</a:t>
            </a:r>
            <a:r>
              <a:rPr lang="en-GB" dirty="0" smtClean="0">
                <a:solidFill>
                  <a:srgbClr val="008000"/>
                </a:solidFill>
              </a:rPr>
              <a:t> order… but….</a:t>
            </a:r>
          </a:p>
          <a:p>
            <a:pPr marL="342900" indent="-342900" algn="l">
              <a:lnSpc>
                <a:spcPct val="90000"/>
              </a:lnSpc>
              <a:spcBef>
                <a:spcPct val="20000"/>
              </a:spcBef>
              <a:buFontTx/>
              <a:buChar char="•"/>
            </a:pPr>
            <a:r>
              <a:rPr lang="en-GB" dirty="0">
                <a:solidFill>
                  <a:srgbClr val="008000"/>
                </a:solidFill>
              </a:rPr>
              <a:t>T</a:t>
            </a:r>
            <a:r>
              <a:rPr lang="en-GB" dirty="0" smtClean="0">
                <a:solidFill>
                  <a:srgbClr val="008000"/>
                </a:solidFill>
              </a:rPr>
              <a:t>ransition at L/</a:t>
            </a:r>
            <a:r>
              <a:rPr lang="en-GB" dirty="0" err="1" smtClean="0">
                <a:solidFill>
                  <a:srgbClr val="008000"/>
                </a:solidFill>
              </a:rPr>
              <a:t>LEdd</a:t>
            </a:r>
            <a:r>
              <a:rPr lang="en-GB" dirty="0" smtClean="0">
                <a:solidFill>
                  <a:srgbClr val="008000"/>
                </a:solidFill>
              </a:rPr>
              <a:t>=0.02 in steady state accretion - 0.2 in AGN</a:t>
            </a:r>
          </a:p>
          <a:p>
            <a:pPr marL="342900" indent="-342900" algn="l">
              <a:lnSpc>
                <a:spcPct val="90000"/>
              </a:lnSpc>
              <a:spcBef>
                <a:spcPct val="20000"/>
              </a:spcBef>
              <a:buFontTx/>
              <a:buChar char="•"/>
            </a:pPr>
            <a:r>
              <a:rPr lang="en-GB" dirty="0" smtClean="0">
                <a:solidFill>
                  <a:srgbClr val="008000"/>
                </a:solidFill>
              </a:rPr>
              <a:t>LINERS are low/hard state (strong radio)</a:t>
            </a:r>
          </a:p>
          <a:p>
            <a:pPr marL="342900" indent="-342900" algn="l">
              <a:lnSpc>
                <a:spcPct val="90000"/>
              </a:lnSpc>
              <a:spcBef>
                <a:spcPct val="20000"/>
              </a:spcBef>
              <a:buFontTx/>
              <a:buChar char="•"/>
            </a:pPr>
            <a:r>
              <a:rPr lang="en-GB" dirty="0" smtClean="0">
                <a:solidFill>
                  <a:srgbClr val="008000"/>
                </a:solidFill>
              </a:rPr>
              <a:t>Green/blue are classic QSO – not low/hard state – what are they?</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1762125" y="3371850"/>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CC00"/>
                </a:solidFill>
              </a:rPr>
              <a:t>M=10</a:t>
            </a:r>
            <a:r>
              <a:rPr lang="en-GB" i="0" baseline="30000">
                <a:solidFill>
                  <a:srgbClr val="00CC00"/>
                </a:solidFill>
              </a:rPr>
              <a:t>8</a:t>
            </a:r>
          </a:p>
          <a:p>
            <a:pPr eaLnBrk="1" hangingPunct="1"/>
            <a:r>
              <a:rPr lang="en-GB" i="0">
                <a:solidFill>
                  <a:srgbClr val="00CC00"/>
                </a:solidFill>
              </a:rPr>
              <a:t> L/L</a:t>
            </a:r>
            <a:r>
              <a:rPr lang="en-GB" i="0" baseline="-25000">
                <a:solidFill>
                  <a:srgbClr val="00CC00"/>
                </a:solidFill>
              </a:rPr>
              <a:t>Edd</a:t>
            </a:r>
            <a:r>
              <a:rPr lang="en-GB" i="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dirty="0">
                <a:solidFill>
                  <a:srgbClr val="00FF00"/>
                </a:solidFill>
              </a:rPr>
              <a:t>L/L</a:t>
            </a:r>
            <a:r>
              <a:rPr lang="en-GB" baseline="-25000" dirty="0">
                <a:solidFill>
                  <a:srgbClr val="00FF00"/>
                </a:solidFill>
              </a:rPr>
              <a:t>Edd</a:t>
            </a:r>
            <a:r>
              <a:rPr lang="en-GB" dirty="0">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832253"/>
            <a:ext cx="3924300" cy="37272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08841" y="3022787"/>
            <a:ext cx="1167634" cy="830997"/>
          </a:xfrm>
          <a:prstGeom prst="rect">
            <a:avLst/>
          </a:prstGeom>
          <a:noFill/>
        </p:spPr>
        <p:txBody>
          <a:bodyPr wrap="square" rtlCol="0">
            <a:spAutoFit/>
          </a:bodyPr>
          <a:lstStyle/>
          <a:p>
            <a:r>
              <a:rPr lang="en-GB" dirty="0" smtClean="0">
                <a:solidFill>
                  <a:srgbClr val="000000"/>
                </a:solidFill>
              </a:rPr>
              <a:t>BHB 10 M</a:t>
            </a:r>
            <a:endParaRPr lang="en-GB" dirty="0">
              <a:solidFill>
                <a:srgbClr val="000000"/>
              </a:solidFill>
            </a:endParaRPr>
          </a:p>
        </p:txBody>
      </p:sp>
      <p:sp>
        <p:nvSpPr>
          <p:cNvPr id="14" name="TextBox 13"/>
          <p:cNvSpPr txBox="1"/>
          <p:nvPr/>
        </p:nvSpPr>
        <p:spPr>
          <a:xfrm>
            <a:off x="5076496" y="5076091"/>
            <a:ext cx="1167634" cy="830997"/>
          </a:xfrm>
          <a:prstGeom prst="rect">
            <a:avLst/>
          </a:prstGeom>
          <a:noFill/>
        </p:spPr>
        <p:txBody>
          <a:bodyPr wrap="square" rtlCol="0">
            <a:spAutoFit/>
          </a:bodyPr>
          <a:lstStyle/>
          <a:p>
            <a:r>
              <a:rPr lang="en-GB" dirty="0" smtClean="0">
                <a:solidFill>
                  <a:srgbClr val="000000"/>
                </a:solidFill>
              </a:rPr>
              <a:t>AGN 10</a:t>
            </a:r>
            <a:r>
              <a:rPr lang="en-GB" baseline="30000" dirty="0" smtClean="0">
                <a:solidFill>
                  <a:srgbClr val="000000"/>
                </a:solidFill>
              </a:rPr>
              <a:t>8</a:t>
            </a:r>
            <a:r>
              <a:rPr lang="en-GB" dirty="0" smtClean="0">
                <a:solidFill>
                  <a:srgbClr val="000000"/>
                </a:solidFill>
              </a:rPr>
              <a:t> M</a:t>
            </a:r>
            <a:endParaRPr lang="en-GB" dirty="0">
              <a:solidFill>
                <a:srgbClr val="000000"/>
              </a:solidFill>
            </a:endParaRPr>
          </a:p>
        </p:txBody>
      </p:sp>
      <p:pic>
        <p:nvPicPr>
          <p:cNvPr id="1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876" t="28582" r="8597" b="39680"/>
          <a:stretch/>
        </p:blipFill>
        <p:spPr bwMode="auto">
          <a:xfrm>
            <a:off x="4991100" y="5109538"/>
            <a:ext cx="3233531" cy="237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 et al </a:t>
            </a:r>
            <a:r>
              <a:rPr lang="en-GB" sz="1600" i="0" dirty="0" smtClean="0">
                <a:solidFill>
                  <a:srgbClr val="008000"/>
                </a:solidFill>
              </a:rPr>
              <a:t>2012</a:t>
            </a:r>
            <a:endParaRPr lang="en-US" sz="1600" i="0" dirty="0">
              <a:solidFill>
                <a:srgbClr val="008000"/>
              </a:solidFill>
            </a:endParaRPr>
          </a:p>
        </p:txBody>
      </p:sp>
    </p:spTree>
    <p:extLst>
      <p:ext uri="{BB962C8B-B14F-4D97-AF65-F5344CB8AC3E}">
        <p14:creationId xmlns:p14="http://schemas.microsoft.com/office/powerpoint/2010/main" val="6310005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04775" y="797660"/>
            <a:ext cx="8886825"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UV line driven </a:t>
            </a:r>
            <a:r>
              <a:rPr lang="en-GB" dirty="0" err="1" smtClean="0">
                <a:solidFill>
                  <a:srgbClr val="008000"/>
                </a:solidFill>
              </a:rPr>
              <a:t>discwind</a:t>
            </a:r>
            <a:r>
              <a:rPr lang="en-GB" dirty="0" smtClean="0">
                <a:solidFill>
                  <a:srgbClr val="008000"/>
                </a:solidFill>
              </a:rPr>
              <a:t> (origin of BLR/torus?) - BAL QSOs </a:t>
            </a:r>
          </a:p>
          <a:p>
            <a:pPr marL="342900" indent="-342900" algn="l">
              <a:lnSpc>
                <a:spcPct val="90000"/>
              </a:lnSpc>
              <a:spcBef>
                <a:spcPct val="20000"/>
              </a:spcBef>
              <a:buFontTx/>
              <a:buChar char="•"/>
            </a:pPr>
            <a:r>
              <a:rPr lang="en-GB" dirty="0" smtClean="0">
                <a:solidFill>
                  <a:srgbClr val="008000"/>
                </a:solidFill>
              </a:rPr>
              <a:t>Can this change the disc structure in AGN from BHB? Mass loss rate can be large so disc no longer constant mass accretion rate at all radii. Lose mass predominantly from UV emitting zone</a:t>
            </a:r>
          </a:p>
          <a:p>
            <a:pPr marL="342900" indent="-342900" algn="l">
              <a:lnSpc>
                <a:spcPct val="90000"/>
              </a:lnSpc>
              <a:spcBef>
                <a:spcPct val="20000"/>
              </a:spcBef>
              <a:buFontTx/>
              <a:buChar char="•"/>
            </a:pPr>
            <a:r>
              <a:rPr lang="en-GB" dirty="0" smtClean="0">
                <a:solidFill>
                  <a:srgbClr val="008000"/>
                </a:solidFill>
              </a:rPr>
              <a:t>Throws material above disc so maybe more mass in corona</a:t>
            </a:r>
          </a:p>
          <a:p>
            <a:pPr marL="342900" indent="-342900" algn="l">
              <a:lnSpc>
                <a:spcPct val="90000"/>
              </a:lnSpc>
              <a:spcBef>
                <a:spcPct val="20000"/>
              </a:spcBef>
              <a:buFontTx/>
              <a:buChar char="•"/>
            </a:pPr>
            <a:endParaRPr lang="en-GB" dirty="0" smtClean="0">
              <a:solidFill>
                <a:srgbClr val="008000"/>
              </a:solidFill>
            </a:endParaRPr>
          </a:p>
          <a:p>
            <a:pPr marL="342900" indent="-342900" algn="l">
              <a:lnSpc>
                <a:spcPct val="90000"/>
              </a:lnSpc>
              <a:spcBef>
                <a:spcPct val="20000"/>
              </a:spcBef>
              <a:buFontTx/>
              <a:buChar char="•"/>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p:txBody>
      </p:sp>
      <p:sp>
        <p:nvSpPr>
          <p:cNvPr id="17411"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a:solidFill>
                  <a:srgbClr val="008000"/>
                </a:solidFill>
              </a:rPr>
              <a:t>Scale up to AGN</a:t>
            </a:r>
          </a:p>
        </p:txBody>
      </p:sp>
      <p:pic>
        <p:nvPicPr>
          <p:cNvPr id="2" name="qso_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299" y="3507554"/>
            <a:ext cx="8029776" cy="3171762"/>
          </a:xfrm>
          <a:prstGeom prst="rect">
            <a:avLst/>
          </a:prstGeom>
        </p:spPr>
      </p:pic>
      <p:sp>
        <p:nvSpPr>
          <p:cNvPr id="3" name="TextBox 2"/>
          <p:cNvSpPr txBox="1"/>
          <p:nvPr/>
        </p:nvSpPr>
        <p:spPr>
          <a:xfrm rot="16200000">
            <a:off x="7967365" y="5364865"/>
            <a:ext cx="1885950" cy="461665"/>
          </a:xfrm>
          <a:prstGeom prst="rect">
            <a:avLst/>
          </a:prstGeom>
          <a:noFill/>
        </p:spPr>
        <p:txBody>
          <a:bodyPr wrap="square" rtlCol="0">
            <a:spAutoFit/>
          </a:bodyPr>
          <a:lstStyle/>
          <a:p>
            <a:r>
              <a:rPr lang="en-GB" dirty="0" err="1" smtClean="0">
                <a:solidFill>
                  <a:srgbClr val="008000"/>
                </a:solidFill>
              </a:rPr>
              <a:t>Proga</a:t>
            </a:r>
            <a:r>
              <a:rPr lang="en-GB" dirty="0" smtClean="0">
                <a:solidFill>
                  <a:srgbClr val="008000"/>
                </a:solidFill>
              </a:rPr>
              <a:t> et al  </a:t>
            </a:r>
            <a:endParaRPr lang="en-GB" dirty="0">
              <a:solidFill>
                <a:srgbClr val="008000"/>
              </a:solidFill>
            </a:endParaRPr>
          </a:p>
        </p:txBody>
      </p:sp>
    </p:spTree>
    <p:extLst>
      <p:ext uri="{BB962C8B-B14F-4D97-AF65-F5344CB8AC3E}">
        <p14:creationId xmlns:p14="http://schemas.microsoft.com/office/powerpoint/2010/main" val="37555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nvPr>
        </p:nvSpPr>
        <p:spPr>
          <a:xfrm>
            <a:off x="104775" y="174625"/>
            <a:ext cx="8897938" cy="1143000"/>
          </a:xfrm>
        </p:spPr>
        <p:txBody>
          <a:bodyPr/>
          <a:lstStyle/>
          <a:p>
            <a:r>
              <a:rPr lang="en-GB" b="1" dirty="0" smtClean="0">
                <a:solidFill>
                  <a:srgbClr val="008000"/>
                </a:solidFill>
              </a:rPr>
              <a:t>Low/hard to high/soft ?</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LINERS are low/hard state (strong radio)</a:t>
            </a:r>
          </a:p>
          <a:p>
            <a:pPr marL="342900" indent="-342900" algn="l">
              <a:lnSpc>
                <a:spcPct val="90000"/>
              </a:lnSpc>
              <a:spcBef>
                <a:spcPct val="20000"/>
              </a:spcBef>
              <a:buFontTx/>
              <a:buChar char="•"/>
            </a:pPr>
            <a:r>
              <a:rPr lang="en-GB" dirty="0" smtClean="0">
                <a:solidFill>
                  <a:srgbClr val="008000"/>
                </a:solidFill>
              </a:rPr>
              <a:t>Green/blue are classic QSO – not low/hard state – winds?</a:t>
            </a:r>
          </a:p>
          <a:p>
            <a:pPr marL="342900" indent="-342900" algn="l">
              <a:lnSpc>
                <a:spcPct val="90000"/>
              </a:lnSpc>
              <a:spcBef>
                <a:spcPct val="20000"/>
              </a:spcBef>
              <a:buFontTx/>
              <a:buChar char="•"/>
            </a:pPr>
            <a:r>
              <a:rPr lang="en-GB" dirty="0" smtClean="0">
                <a:solidFill>
                  <a:srgbClr val="008000"/>
                </a:solidFill>
              </a:rPr>
              <a:t>NLS1 – look disc dominated!!</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1762125" y="3371850"/>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CC00"/>
                </a:solidFill>
              </a:rPr>
              <a:t>M=10</a:t>
            </a:r>
            <a:r>
              <a:rPr lang="en-GB" i="0" baseline="30000">
                <a:solidFill>
                  <a:srgbClr val="00CC00"/>
                </a:solidFill>
              </a:rPr>
              <a:t>8</a:t>
            </a:r>
          </a:p>
          <a:p>
            <a:pPr eaLnBrk="1" hangingPunct="1"/>
            <a:r>
              <a:rPr lang="en-GB" i="0">
                <a:solidFill>
                  <a:srgbClr val="00CC00"/>
                </a:solidFill>
              </a:rPr>
              <a:t> L/L</a:t>
            </a:r>
            <a:r>
              <a:rPr lang="en-GB" i="0" baseline="-25000">
                <a:solidFill>
                  <a:srgbClr val="00CC00"/>
                </a:solidFill>
              </a:rPr>
              <a:t>Edd</a:t>
            </a:r>
            <a:r>
              <a:rPr lang="en-GB" i="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dirty="0">
                <a:solidFill>
                  <a:srgbClr val="00FF00"/>
                </a:solidFill>
              </a:rPr>
              <a:t>L/L</a:t>
            </a:r>
            <a:r>
              <a:rPr lang="en-GB" baseline="-25000" dirty="0">
                <a:solidFill>
                  <a:srgbClr val="00FF00"/>
                </a:solidFill>
              </a:rPr>
              <a:t>Edd</a:t>
            </a:r>
            <a:r>
              <a:rPr lang="en-GB" dirty="0">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832253"/>
            <a:ext cx="3924300" cy="37272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08841" y="3022787"/>
            <a:ext cx="1167634" cy="830997"/>
          </a:xfrm>
          <a:prstGeom prst="rect">
            <a:avLst/>
          </a:prstGeom>
          <a:noFill/>
        </p:spPr>
        <p:txBody>
          <a:bodyPr wrap="square" rtlCol="0">
            <a:spAutoFit/>
          </a:bodyPr>
          <a:lstStyle/>
          <a:p>
            <a:r>
              <a:rPr lang="en-GB" dirty="0" smtClean="0">
                <a:solidFill>
                  <a:srgbClr val="000000"/>
                </a:solidFill>
              </a:rPr>
              <a:t>BHB 10 M</a:t>
            </a:r>
            <a:endParaRPr lang="en-GB" dirty="0">
              <a:solidFill>
                <a:srgbClr val="000000"/>
              </a:solidFill>
            </a:endParaRPr>
          </a:p>
        </p:txBody>
      </p:sp>
      <p:sp>
        <p:nvSpPr>
          <p:cNvPr id="14" name="TextBox 13"/>
          <p:cNvSpPr txBox="1"/>
          <p:nvPr/>
        </p:nvSpPr>
        <p:spPr>
          <a:xfrm>
            <a:off x="5076496" y="5076091"/>
            <a:ext cx="1167634" cy="830997"/>
          </a:xfrm>
          <a:prstGeom prst="rect">
            <a:avLst/>
          </a:prstGeom>
          <a:noFill/>
        </p:spPr>
        <p:txBody>
          <a:bodyPr wrap="square" rtlCol="0">
            <a:spAutoFit/>
          </a:bodyPr>
          <a:lstStyle/>
          <a:p>
            <a:r>
              <a:rPr lang="en-GB" dirty="0" smtClean="0">
                <a:solidFill>
                  <a:srgbClr val="000000"/>
                </a:solidFill>
              </a:rPr>
              <a:t>AGN 10</a:t>
            </a:r>
            <a:r>
              <a:rPr lang="en-GB" baseline="30000" dirty="0" smtClean="0">
                <a:solidFill>
                  <a:srgbClr val="000000"/>
                </a:solidFill>
              </a:rPr>
              <a:t>8</a:t>
            </a:r>
            <a:r>
              <a:rPr lang="en-GB" dirty="0" smtClean="0">
                <a:solidFill>
                  <a:srgbClr val="000000"/>
                </a:solidFill>
              </a:rPr>
              <a:t> M</a:t>
            </a:r>
            <a:endParaRPr lang="en-GB" dirty="0">
              <a:solidFill>
                <a:srgbClr val="000000"/>
              </a:solidFill>
            </a:endParaRPr>
          </a:p>
        </p:txBody>
      </p:sp>
      <p:pic>
        <p:nvPicPr>
          <p:cNvPr id="1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876" t="28582" r="8597" b="39680"/>
          <a:stretch/>
        </p:blipFill>
        <p:spPr bwMode="auto">
          <a:xfrm>
            <a:off x="4991100" y="5109538"/>
            <a:ext cx="3233531" cy="237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 et al </a:t>
            </a:r>
            <a:r>
              <a:rPr lang="en-GB" sz="1600" i="0" dirty="0" smtClean="0">
                <a:solidFill>
                  <a:srgbClr val="008000"/>
                </a:solidFill>
              </a:rPr>
              <a:t>2012</a:t>
            </a:r>
            <a:endParaRPr lang="en-US" sz="1600" i="0" dirty="0">
              <a:solidFill>
                <a:srgbClr val="008000"/>
              </a:solidFill>
            </a:endParaRPr>
          </a:p>
        </p:txBody>
      </p:sp>
    </p:spTree>
    <p:extLst>
      <p:ext uri="{BB962C8B-B14F-4D97-AF65-F5344CB8AC3E}">
        <p14:creationId xmlns:p14="http://schemas.microsoft.com/office/powerpoint/2010/main" val="33239330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571500" y="2133600"/>
            <a:ext cx="7296150" cy="3714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sp>
        <p:nvSpPr>
          <p:cNvPr id="18435" name="Title 1"/>
          <p:cNvSpPr>
            <a:spLocks noGrp="1"/>
          </p:cNvSpPr>
          <p:nvPr>
            <p:ph type="title"/>
          </p:nvPr>
        </p:nvSpPr>
        <p:spPr>
          <a:xfrm>
            <a:off x="104775" y="174625"/>
            <a:ext cx="8897938" cy="1143000"/>
          </a:xfrm>
        </p:spPr>
        <p:txBody>
          <a:bodyPr/>
          <a:lstStyle/>
          <a:p>
            <a:r>
              <a:rPr lang="en-GB" b="1" dirty="0" smtClean="0">
                <a:solidFill>
                  <a:srgbClr val="008000"/>
                </a:solidFill>
              </a:rPr>
              <a:t>NLS1 as disc dominated ?</a:t>
            </a:r>
          </a:p>
        </p:txBody>
      </p:sp>
      <p:sp>
        <p:nvSpPr>
          <p:cNvPr id="18436" name="Text Box 5"/>
          <p:cNvSpPr txBox="1">
            <a:spLocks noChangeArrowheads="1"/>
          </p:cNvSpPr>
          <p:nvPr/>
        </p:nvSpPr>
        <p:spPr bwMode="auto">
          <a:xfrm>
            <a:off x="6380163" y="5894388"/>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Jin et al 2011</a:t>
            </a:r>
            <a:endParaRPr lang="en-US" sz="1600" i="0" dirty="0">
              <a:solidFill>
                <a:srgbClr val="008000"/>
              </a:solidFill>
            </a:endParaRPr>
          </a:p>
        </p:txBody>
      </p:sp>
      <p:grpSp>
        <p:nvGrpSpPr>
          <p:cNvPr id="18437" name="Group 1"/>
          <p:cNvGrpSpPr>
            <a:grpSpLocks/>
          </p:cNvGrpSpPr>
          <p:nvPr/>
        </p:nvGrpSpPr>
        <p:grpSpPr bwMode="auto">
          <a:xfrm>
            <a:off x="723900" y="2328863"/>
            <a:ext cx="6915150" cy="3328987"/>
            <a:chOff x="723900" y="2328863"/>
            <a:chExt cx="5524500" cy="2466975"/>
          </a:xfrm>
        </p:grpSpPr>
        <p:pic>
          <p:nvPicPr>
            <p:cNvPr id="184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2328863"/>
              <a:ext cx="2781300" cy="24669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347912"/>
              <a:ext cx="2743200" cy="2428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8438" name="Rectangle 2"/>
          <p:cNvSpPr>
            <a:spLocks noChangeArrowheads="1"/>
          </p:cNvSpPr>
          <p:nvPr/>
        </p:nvSpPr>
        <p:spPr bwMode="auto">
          <a:xfrm>
            <a:off x="723900" y="2328863"/>
            <a:ext cx="6915150" cy="3328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US">
              <a:solidFill>
                <a:srgbClr val="000000"/>
              </a:solidFill>
            </a:endParaRPr>
          </a:p>
        </p:txBody>
      </p:sp>
      <p:sp>
        <p:nvSpPr>
          <p:cNvPr id="11" name="Rectangle 2"/>
          <p:cNvSpPr>
            <a:spLocks noChangeArrowheads="1"/>
          </p:cNvSpPr>
          <p:nvPr/>
        </p:nvSpPr>
        <p:spPr bwMode="auto">
          <a:xfrm>
            <a:off x="104775" y="12144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defRPr/>
            </a:pPr>
            <a:r>
              <a:rPr lang="en-GB" dirty="0" smtClean="0">
                <a:solidFill>
                  <a:srgbClr val="008000"/>
                </a:solidFill>
              </a:rPr>
              <a:t>Surprising as might expect stronger winds at </a:t>
            </a:r>
            <a:r>
              <a:rPr lang="en-GB" dirty="0" err="1" smtClean="0">
                <a:solidFill>
                  <a:srgbClr val="008000"/>
                </a:solidFill>
              </a:rPr>
              <a:t>Eddington</a:t>
            </a:r>
            <a:r>
              <a:rPr lang="en-GB" dirty="0" smtClean="0">
                <a:solidFill>
                  <a:srgbClr val="008000"/>
                </a:solidFill>
              </a:rPr>
              <a:t> – but maybe higher temperature (from lower mass) supresses wind</a:t>
            </a:r>
          </a:p>
          <a:p>
            <a:pPr algn="l">
              <a:lnSpc>
                <a:spcPct val="90000"/>
              </a:lnSpc>
              <a:spcBef>
                <a:spcPct val="20000"/>
              </a:spcBef>
              <a:defRPr/>
            </a:pPr>
            <a:endParaRPr lang="en-GB" dirty="0">
              <a:solidFill>
                <a:srgbClr val="008000"/>
              </a:solidFill>
            </a:endParaRPr>
          </a:p>
        </p:txBody>
      </p:sp>
    </p:spTree>
    <p:extLst>
      <p:ext uri="{BB962C8B-B14F-4D97-AF65-F5344CB8AC3E}">
        <p14:creationId xmlns:p14="http://schemas.microsoft.com/office/powerpoint/2010/main" val="28840276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04775" y="797660"/>
            <a:ext cx="8886825" cy="255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UV line driven </a:t>
            </a:r>
            <a:r>
              <a:rPr lang="en-GB" dirty="0" err="1" smtClean="0">
                <a:solidFill>
                  <a:srgbClr val="008000"/>
                </a:solidFill>
              </a:rPr>
              <a:t>discwind</a:t>
            </a:r>
            <a:r>
              <a:rPr lang="en-GB" dirty="0" smtClean="0">
                <a:solidFill>
                  <a:srgbClr val="008000"/>
                </a:solidFill>
              </a:rPr>
              <a:t> as function of BH mass and L/</a:t>
            </a:r>
            <a:r>
              <a:rPr lang="en-GB" dirty="0" err="1" smtClean="0">
                <a:solidFill>
                  <a:srgbClr val="008000"/>
                </a:solidFill>
              </a:rPr>
              <a:t>LEdd</a:t>
            </a:r>
            <a:endParaRPr lang="en-GB" dirty="0" smtClean="0">
              <a:solidFill>
                <a:srgbClr val="008000"/>
              </a:solidFill>
            </a:endParaRPr>
          </a:p>
          <a:p>
            <a:pPr marL="342900" indent="-342900" algn="l">
              <a:lnSpc>
                <a:spcPct val="90000"/>
              </a:lnSpc>
              <a:spcBef>
                <a:spcPct val="20000"/>
              </a:spcBef>
              <a:buFontTx/>
              <a:buChar char="•"/>
            </a:pPr>
            <a:r>
              <a:rPr lang="en-GB" dirty="0" smtClean="0">
                <a:solidFill>
                  <a:srgbClr val="008000"/>
                </a:solidFill>
              </a:rPr>
              <a:t>UV line driven wind – </a:t>
            </a:r>
            <a:r>
              <a:rPr lang="en-GB" dirty="0" smtClean="0">
                <a:solidFill>
                  <a:srgbClr val="FF0000"/>
                </a:solidFill>
              </a:rPr>
              <a:t>rises and is </a:t>
            </a:r>
            <a:r>
              <a:rPr lang="en-GB" dirty="0" err="1" smtClean="0">
                <a:solidFill>
                  <a:srgbClr val="FF0000"/>
                </a:solidFill>
              </a:rPr>
              <a:t>overionised</a:t>
            </a:r>
            <a:r>
              <a:rPr lang="en-GB" dirty="0" smtClean="0">
                <a:solidFill>
                  <a:srgbClr val="FF0000"/>
                </a:solidFill>
              </a:rPr>
              <a:t> by central source and falls back down (shocks produce soft X-ray excess?)</a:t>
            </a:r>
          </a:p>
          <a:p>
            <a:pPr marL="342900" indent="-342900" algn="l">
              <a:lnSpc>
                <a:spcPct val="90000"/>
              </a:lnSpc>
              <a:spcBef>
                <a:spcPct val="20000"/>
              </a:spcBef>
              <a:buFontTx/>
              <a:buChar char="•"/>
            </a:pPr>
            <a:r>
              <a:rPr lang="en-GB" dirty="0" smtClean="0">
                <a:solidFill>
                  <a:srgbClr val="0070C0"/>
                </a:solidFill>
              </a:rPr>
              <a:t>shields UV line driven </a:t>
            </a:r>
            <a:r>
              <a:rPr lang="en-GB" dirty="0" err="1" smtClean="0">
                <a:solidFill>
                  <a:srgbClr val="0070C0"/>
                </a:solidFill>
              </a:rPr>
              <a:t>discwind</a:t>
            </a:r>
            <a:r>
              <a:rPr lang="en-GB" dirty="0" smtClean="0">
                <a:solidFill>
                  <a:srgbClr val="0070C0"/>
                </a:solidFill>
              </a:rPr>
              <a:t> further out so its not </a:t>
            </a:r>
            <a:r>
              <a:rPr lang="en-GB" dirty="0" err="1" smtClean="0">
                <a:solidFill>
                  <a:srgbClr val="0070C0"/>
                </a:solidFill>
              </a:rPr>
              <a:t>overionised</a:t>
            </a:r>
            <a:r>
              <a:rPr lang="en-GB" dirty="0" smtClean="0">
                <a:solidFill>
                  <a:srgbClr val="0070C0"/>
                </a:solidFill>
              </a:rPr>
              <a:t> and keeps on acceleration and can escape</a:t>
            </a:r>
          </a:p>
          <a:p>
            <a:pPr marL="342900" indent="-342900" algn="l">
              <a:lnSpc>
                <a:spcPct val="90000"/>
              </a:lnSpc>
              <a:spcBef>
                <a:spcPct val="20000"/>
              </a:spcBef>
              <a:buFontTx/>
              <a:buChar char="•"/>
            </a:pPr>
            <a:r>
              <a:rPr lang="en-GB" dirty="0" smtClean="0">
                <a:solidFill>
                  <a:srgbClr val="92D050"/>
                </a:solidFill>
              </a:rPr>
              <a:t>Then run out of UV photons for driving as disc temperature too low</a:t>
            </a:r>
            <a:endParaRPr lang="en-GB" dirty="0">
              <a:solidFill>
                <a:srgbClr val="92D050"/>
              </a:solidFill>
            </a:endParaRPr>
          </a:p>
          <a:p>
            <a:pPr marL="342900" indent="-342900" algn="l">
              <a:lnSpc>
                <a:spcPct val="90000"/>
              </a:lnSpc>
              <a:spcBef>
                <a:spcPct val="20000"/>
              </a:spcBef>
              <a:buFontTx/>
              <a:buChar char="•"/>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p:txBody>
      </p:sp>
      <p:sp>
        <p:nvSpPr>
          <p:cNvPr id="17411"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a:solidFill>
                  <a:srgbClr val="008000"/>
                </a:solidFill>
              </a:rPr>
              <a:t>Scale up to AGN</a:t>
            </a:r>
          </a:p>
        </p:txBody>
      </p:sp>
      <p:sp>
        <p:nvSpPr>
          <p:cNvPr id="3" name="TextBox 2"/>
          <p:cNvSpPr txBox="1"/>
          <p:nvPr/>
        </p:nvSpPr>
        <p:spPr>
          <a:xfrm rot="16200000">
            <a:off x="5686397" y="5019704"/>
            <a:ext cx="3795473" cy="461665"/>
          </a:xfrm>
          <a:prstGeom prst="rect">
            <a:avLst/>
          </a:prstGeom>
          <a:noFill/>
        </p:spPr>
        <p:txBody>
          <a:bodyPr wrap="square" rtlCol="0">
            <a:spAutoFit/>
          </a:bodyPr>
          <a:lstStyle/>
          <a:p>
            <a:r>
              <a:rPr lang="en-GB" dirty="0" err="1" smtClean="0">
                <a:solidFill>
                  <a:srgbClr val="008000"/>
                </a:solidFill>
              </a:rPr>
              <a:t>Risaliti</a:t>
            </a:r>
            <a:r>
              <a:rPr lang="en-GB" dirty="0" smtClean="0">
                <a:solidFill>
                  <a:srgbClr val="008000"/>
                </a:solidFill>
              </a:rPr>
              <a:t> &amp; Elvis 2010  </a:t>
            </a:r>
            <a:endParaRPr lang="en-GB" dirty="0">
              <a:solidFill>
                <a:srgbClr val="008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3497441"/>
            <a:ext cx="5715000" cy="320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8060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104775" y="1523999"/>
            <a:ext cx="4524375" cy="513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UV comes from further out for lower mass for same L/</a:t>
            </a:r>
            <a:r>
              <a:rPr lang="en-GB" dirty="0" err="1" smtClean="0">
                <a:solidFill>
                  <a:srgbClr val="008000"/>
                </a:solidFill>
              </a:rPr>
              <a:t>LEdd</a:t>
            </a:r>
            <a:r>
              <a:rPr lang="en-GB" dirty="0" smtClean="0">
                <a:solidFill>
                  <a:srgbClr val="008000"/>
                </a:solidFill>
              </a:rPr>
              <a:t> as disc is hotter</a:t>
            </a:r>
          </a:p>
          <a:p>
            <a:pPr marL="342900" indent="-342900" algn="l">
              <a:lnSpc>
                <a:spcPct val="90000"/>
              </a:lnSpc>
              <a:spcBef>
                <a:spcPct val="20000"/>
              </a:spcBef>
              <a:buFontTx/>
              <a:buChar char="•"/>
            </a:pPr>
            <a:r>
              <a:rPr lang="en-GB" dirty="0" smtClean="0">
                <a:solidFill>
                  <a:srgbClr val="008000"/>
                </a:solidFill>
              </a:rPr>
              <a:t>If BLR is wind from disc then wind is further away – narrower lines… </a:t>
            </a:r>
          </a:p>
          <a:p>
            <a:pPr marL="342900" indent="-342900" algn="l">
              <a:lnSpc>
                <a:spcPct val="90000"/>
              </a:lnSpc>
              <a:spcBef>
                <a:spcPct val="20000"/>
              </a:spcBef>
              <a:buFontTx/>
              <a:buChar char="•"/>
            </a:pPr>
            <a:r>
              <a:rPr lang="en-GB" dirty="0" smtClean="0">
                <a:solidFill>
                  <a:srgbClr val="008000"/>
                </a:solidFill>
              </a:rPr>
              <a:t>Is the BLR a UV line driven disc wind ? </a:t>
            </a:r>
            <a:r>
              <a:rPr lang="en-GB" sz="1600" dirty="0" smtClean="0">
                <a:solidFill>
                  <a:srgbClr val="008000"/>
                </a:solidFill>
              </a:rPr>
              <a:t>Chiang &amp; Murray</a:t>
            </a:r>
            <a:r>
              <a:rPr lang="en-GB" sz="1600" dirty="0">
                <a:solidFill>
                  <a:srgbClr val="008000"/>
                </a:solidFill>
              </a:rPr>
              <a:t> </a:t>
            </a:r>
            <a:r>
              <a:rPr lang="en-GB" sz="1600" dirty="0" smtClean="0">
                <a:solidFill>
                  <a:srgbClr val="008000"/>
                </a:solidFill>
              </a:rPr>
              <a:t>1997, Elvis 2000; </a:t>
            </a:r>
            <a:r>
              <a:rPr lang="en-GB" sz="1600" dirty="0" err="1" smtClean="0">
                <a:solidFill>
                  <a:srgbClr val="008000"/>
                </a:solidFill>
              </a:rPr>
              <a:t>Risaliti</a:t>
            </a:r>
            <a:r>
              <a:rPr lang="en-GB" sz="1600" dirty="0" smtClean="0">
                <a:solidFill>
                  <a:srgbClr val="008000"/>
                </a:solidFill>
              </a:rPr>
              <a:t> &amp; Elvis 2010</a:t>
            </a:r>
          </a:p>
          <a:p>
            <a:pPr marL="342900" indent="-342900" algn="l">
              <a:lnSpc>
                <a:spcPct val="90000"/>
              </a:lnSpc>
              <a:spcBef>
                <a:spcPct val="20000"/>
              </a:spcBef>
              <a:buFontTx/>
              <a:buChar char="•"/>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pPr>
            <a:endParaRPr lang="en-GB" dirty="0">
              <a:solidFill>
                <a:srgbClr val="008000"/>
              </a:solidFill>
            </a:endParaRPr>
          </a:p>
        </p:txBody>
      </p:sp>
      <p:sp>
        <p:nvSpPr>
          <p:cNvPr id="17411"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a:solidFill>
                  <a:srgbClr val="008000"/>
                </a:solidFill>
              </a:rPr>
              <a:t>Scale up to AGN</a:t>
            </a:r>
          </a:p>
        </p:txBody>
      </p:sp>
      <p:sp>
        <p:nvSpPr>
          <p:cNvPr id="3" name="TextBox 2"/>
          <p:cNvSpPr txBox="1"/>
          <p:nvPr/>
        </p:nvSpPr>
        <p:spPr>
          <a:xfrm>
            <a:off x="5196127" y="6196282"/>
            <a:ext cx="3795473" cy="461665"/>
          </a:xfrm>
          <a:prstGeom prst="rect">
            <a:avLst/>
          </a:prstGeom>
          <a:noFill/>
        </p:spPr>
        <p:txBody>
          <a:bodyPr wrap="square" rtlCol="0">
            <a:spAutoFit/>
          </a:bodyPr>
          <a:lstStyle/>
          <a:p>
            <a:r>
              <a:rPr lang="en-GB" dirty="0" err="1" smtClean="0">
                <a:solidFill>
                  <a:srgbClr val="008000"/>
                </a:solidFill>
              </a:rPr>
              <a:t>Risaliti</a:t>
            </a:r>
            <a:r>
              <a:rPr lang="en-GB" dirty="0" smtClean="0">
                <a:solidFill>
                  <a:srgbClr val="008000"/>
                </a:solidFill>
              </a:rPr>
              <a:t> &amp; Elvis 2010  </a:t>
            </a:r>
            <a:endParaRPr lang="en-GB" dirty="0">
              <a:solidFill>
                <a:srgbClr val="008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2133601"/>
            <a:ext cx="43624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01839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758442" y="1752600"/>
            <a:ext cx="5678905" cy="44119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
        <p:nvSpPr>
          <p:cNvPr id="2" name="Title 1"/>
          <p:cNvSpPr>
            <a:spLocks noGrp="1"/>
          </p:cNvSpPr>
          <p:nvPr>
            <p:ph type="title"/>
          </p:nvPr>
        </p:nvSpPr>
        <p:spPr/>
        <p:txBody>
          <a:bodyPr/>
          <a:lstStyle/>
          <a:p>
            <a:r>
              <a:rPr lang="en-GB" b="1" dirty="0" smtClean="0">
                <a:solidFill>
                  <a:srgbClr val="008000"/>
                </a:solidFill>
              </a:rPr>
              <a:t>Black Hole spin!</a:t>
            </a:r>
            <a:endParaRPr lang="en-GB" b="1" dirty="0">
              <a:solidFill>
                <a:srgbClr val="008000"/>
              </a:solidFill>
            </a:endParaRP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947" y="1844517"/>
            <a:ext cx="5293895" cy="4319992"/>
          </a:xfrm>
          <a:prstGeom prst="rect">
            <a:avLst/>
          </a:prstGeom>
        </p:spPr>
      </p:pic>
      <p:sp>
        <p:nvSpPr>
          <p:cNvPr id="9" name="Text Box 5"/>
          <p:cNvSpPr txBox="1">
            <a:spLocks noChangeArrowheads="1"/>
          </p:cNvSpPr>
          <p:nvPr/>
        </p:nvSpPr>
        <p:spPr bwMode="auto">
          <a:xfrm>
            <a:off x="3724940" y="6194781"/>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a:t>
            </a:r>
            <a:r>
              <a:rPr lang="en-GB" sz="1600" i="0" dirty="0" smtClean="0">
                <a:solidFill>
                  <a:srgbClr val="008000"/>
                </a:solidFill>
              </a:rPr>
              <a:t>,, </a:t>
            </a:r>
            <a:r>
              <a:rPr lang="en-GB" sz="1600" i="0" dirty="0">
                <a:solidFill>
                  <a:srgbClr val="008000"/>
                </a:solidFill>
              </a:rPr>
              <a:t>Jin, </a:t>
            </a:r>
            <a:r>
              <a:rPr lang="en-GB" sz="1600" i="0" dirty="0" smtClean="0">
                <a:solidFill>
                  <a:srgbClr val="008000"/>
                </a:solidFill>
              </a:rPr>
              <a:t>Middleton </a:t>
            </a:r>
            <a:r>
              <a:rPr lang="en-GB" sz="1600" i="0" dirty="0">
                <a:solidFill>
                  <a:srgbClr val="008000"/>
                </a:solidFill>
              </a:rPr>
              <a:t>Ward </a:t>
            </a:r>
            <a:r>
              <a:rPr lang="en-GB" sz="1600" i="0" dirty="0" smtClean="0">
                <a:solidFill>
                  <a:srgbClr val="008000"/>
                </a:solidFill>
              </a:rPr>
              <a:t>2012</a:t>
            </a:r>
            <a:endParaRPr lang="en-US" sz="1600" i="0" dirty="0">
              <a:solidFill>
                <a:srgbClr val="008000"/>
              </a:solidFill>
            </a:endParaRPr>
          </a:p>
        </p:txBody>
      </p:sp>
      <p:sp>
        <p:nvSpPr>
          <p:cNvPr id="11" name="Rectangle 2"/>
          <p:cNvSpPr>
            <a:spLocks noChangeArrowheads="1"/>
          </p:cNvSpPr>
          <p:nvPr/>
        </p:nvSpPr>
        <p:spPr bwMode="auto">
          <a:xfrm>
            <a:off x="104775" y="1862137"/>
            <a:ext cx="2433473" cy="450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PG1244</a:t>
            </a:r>
          </a:p>
          <a:p>
            <a:pPr marL="342900" indent="-342900" algn="l">
              <a:lnSpc>
                <a:spcPct val="90000"/>
              </a:lnSpc>
              <a:spcBef>
                <a:spcPct val="20000"/>
              </a:spcBef>
              <a:buFontTx/>
              <a:buChar char="•"/>
            </a:pPr>
            <a:r>
              <a:rPr lang="en-GB" dirty="0" smtClean="0">
                <a:solidFill>
                  <a:srgbClr val="008000"/>
                </a:solidFill>
              </a:rPr>
              <a:t>M from </a:t>
            </a:r>
            <a:r>
              <a:rPr lang="en-GB" dirty="0" err="1" smtClean="0">
                <a:solidFill>
                  <a:srgbClr val="008000"/>
                </a:solidFill>
              </a:rPr>
              <a:t>Hb</a:t>
            </a:r>
            <a:endParaRPr lang="en-GB" dirty="0" smtClean="0">
              <a:solidFill>
                <a:srgbClr val="008000"/>
              </a:solidFill>
            </a:endParaRPr>
          </a:p>
          <a:p>
            <a:pPr algn="l">
              <a:lnSpc>
                <a:spcPct val="90000"/>
              </a:lnSpc>
              <a:spcBef>
                <a:spcPct val="20000"/>
              </a:spcBef>
            </a:pPr>
            <a:r>
              <a:rPr lang="en-GB" dirty="0" smtClean="0">
                <a:solidFill>
                  <a:srgbClr val="008000"/>
                </a:solidFill>
              </a:rPr>
              <a:t>    0.8 </a:t>
            </a:r>
            <a:r>
              <a:rPr lang="en-GB" dirty="0">
                <a:solidFill>
                  <a:srgbClr val="008000"/>
                </a:solidFill>
              </a:rPr>
              <a:t>- </a:t>
            </a:r>
            <a:r>
              <a:rPr lang="en-GB" dirty="0" smtClean="0">
                <a:solidFill>
                  <a:srgbClr val="008000"/>
                </a:solidFill>
              </a:rPr>
              <a:t>8.0×10</a:t>
            </a:r>
            <a:r>
              <a:rPr lang="en-GB" baseline="30000" dirty="0" smtClean="0">
                <a:solidFill>
                  <a:srgbClr val="008000"/>
                </a:solidFill>
              </a:rPr>
              <a:t>6</a:t>
            </a:r>
            <a:r>
              <a:rPr lang="en-GB" dirty="0" smtClean="0">
                <a:solidFill>
                  <a:srgbClr val="008000"/>
                </a:solidFill>
              </a:rPr>
              <a:t>M</a:t>
            </a:r>
          </a:p>
          <a:p>
            <a:pPr marL="342900" indent="-342900" algn="l">
              <a:lnSpc>
                <a:spcPct val="90000"/>
              </a:lnSpc>
              <a:spcBef>
                <a:spcPct val="20000"/>
              </a:spcBef>
              <a:buFontTx/>
              <a:buChar char="•"/>
            </a:pPr>
            <a:r>
              <a:rPr lang="en-GB" dirty="0" smtClean="0">
                <a:solidFill>
                  <a:srgbClr val="008000"/>
                </a:solidFill>
              </a:rPr>
              <a:t>Correct for </a:t>
            </a:r>
            <a:r>
              <a:rPr lang="en-GB" dirty="0" err="1" smtClean="0">
                <a:solidFill>
                  <a:srgbClr val="008000"/>
                </a:solidFill>
              </a:rPr>
              <a:t>P</a:t>
            </a:r>
            <a:r>
              <a:rPr lang="en-GB" baseline="-25000" dirty="0" err="1" smtClean="0">
                <a:solidFill>
                  <a:srgbClr val="008000"/>
                </a:solidFill>
              </a:rPr>
              <a:t>rad</a:t>
            </a:r>
            <a:endParaRPr lang="en-GB" baseline="-25000" dirty="0" smtClean="0">
              <a:solidFill>
                <a:srgbClr val="008000"/>
              </a:solidFill>
            </a:endParaRPr>
          </a:p>
          <a:p>
            <a:pPr algn="l">
              <a:lnSpc>
                <a:spcPct val="90000"/>
              </a:lnSpc>
              <a:spcBef>
                <a:spcPct val="20000"/>
              </a:spcBef>
            </a:pPr>
            <a:r>
              <a:rPr lang="en-GB" dirty="0">
                <a:solidFill>
                  <a:srgbClr val="008000"/>
                </a:solidFill>
              </a:rPr>
              <a:t> </a:t>
            </a:r>
            <a:r>
              <a:rPr lang="en-GB" dirty="0" smtClean="0">
                <a:solidFill>
                  <a:srgbClr val="008000"/>
                </a:solidFill>
              </a:rPr>
              <a:t>    2.5×10</a:t>
            </a:r>
            <a:r>
              <a:rPr lang="en-GB" baseline="30000" dirty="0" smtClean="0">
                <a:solidFill>
                  <a:srgbClr val="008000"/>
                </a:solidFill>
              </a:rPr>
              <a:t>7</a:t>
            </a:r>
            <a:r>
              <a:rPr lang="en-GB" dirty="0" smtClean="0">
                <a:solidFill>
                  <a:srgbClr val="008000"/>
                </a:solidFill>
              </a:rPr>
              <a:t>M</a:t>
            </a:r>
          </a:p>
          <a:p>
            <a:pPr marL="342900" indent="-342900" algn="l">
              <a:lnSpc>
                <a:spcPct val="90000"/>
              </a:lnSpc>
              <a:spcBef>
                <a:spcPct val="20000"/>
              </a:spcBef>
              <a:buFontTx/>
              <a:buChar char="•"/>
            </a:pPr>
            <a:r>
              <a:rPr lang="en-GB" dirty="0" smtClean="0">
                <a:solidFill>
                  <a:srgbClr val="008000"/>
                </a:solidFill>
              </a:rPr>
              <a:t>M from Lx variability compared to reverberation mapped sample 0.2 </a:t>
            </a:r>
            <a:r>
              <a:rPr lang="en-GB" dirty="0">
                <a:solidFill>
                  <a:srgbClr val="008000"/>
                </a:solidFill>
              </a:rPr>
              <a:t>- </a:t>
            </a:r>
            <a:r>
              <a:rPr lang="en-GB" dirty="0" smtClean="0">
                <a:solidFill>
                  <a:srgbClr val="008000"/>
                </a:solidFill>
              </a:rPr>
              <a:t>2.0×10</a:t>
            </a:r>
            <a:r>
              <a:rPr lang="en-GB" baseline="30000" dirty="0" smtClean="0">
                <a:solidFill>
                  <a:srgbClr val="008000"/>
                </a:solidFill>
              </a:rPr>
              <a:t>7</a:t>
            </a:r>
            <a:r>
              <a:rPr lang="en-GB" dirty="0" smtClean="0">
                <a:solidFill>
                  <a:srgbClr val="008000"/>
                </a:solidFill>
              </a:rPr>
              <a:t>M</a:t>
            </a:r>
          </a:p>
          <a:p>
            <a:pPr marL="342900" indent="-342900" algn="l">
              <a:lnSpc>
                <a:spcPct val="90000"/>
              </a:lnSpc>
              <a:spcBef>
                <a:spcPct val="20000"/>
              </a:spcBef>
              <a:buFontTx/>
              <a:buChar char="•"/>
            </a:pPr>
            <a:r>
              <a:rPr lang="en-GB" dirty="0" smtClean="0">
                <a:solidFill>
                  <a:srgbClr val="008000"/>
                </a:solidFill>
              </a:rPr>
              <a:t>Best fit 0.8L</a:t>
            </a:r>
            <a:r>
              <a:rPr lang="en-GB" baseline="-25000" dirty="0" smtClean="0">
                <a:solidFill>
                  <a:srgbClr val="008000"/>
                </a:solidFill>
              </a:rPr>
              <a:t>edd</a:t>
            </a:r>
            <a:r>
              <a:rPr lang="en-GB" dirty="0" smtClean="0">
                <a:solidFill>
                  <a:srgbClr val="008000"/>
                </a:solidFill>
              </a:rPr>
              <a:t> 1.7×10</a:t>
            </a:r>
            <a:r>
              <a:rPr lang="en-GB" baseline="30000" dirty="0" smtClean="0">
                <a:solidFill>
                  <a:srgbClr val="008000"/>
                </a:solidFill>
              </a:rPr>
              <a:t>7</a:t>
            </a:r>
            <a:r>
              <a:rPr lang="en-GB" dirty="0" smtClean="0">
                <a:solidFill>
                  <a:srgbClr val="008000"/>
                </a:solidFill>
              </a:rPr>
              <a:t>M</a:t>
            </a: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a:p>
            <a:pPr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
        <p:nvSpPr>
          <p:cNvPr id="4" name="Rectangle 3"/>
          <p:cNvSpPr/>
          <p:nvPr/>
        </p:nvSpPr>
        <p:spPr bwMode="auto">
          <a:xfrm>
            <a:off x="4382814" y="2664372"/>
            <a:ext cx="630620" cy="299545"/>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954854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2755158" y="1752600"/>
            <a:ext cx="5678905" cy="44119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7" name="Picture 6" descr="Screen Clipping"/>
          <p:cNvPicPr>
            <a:picLocks noChangeAspect="1"/>
          </p:cNvPicPr>
          <p:nvPr/>
        </p:nvPicPr>
        <p:blipFill rotWithShape="1">
          <a:blip r:embed="rId2">
            <a:extLst>
              <a:ext uri="{28A0092B-C50C-407E-A947-70E740481C1C}">
                <a14:useLocalDpi xmlns:a14="http://schemas.microsoft.com/office/drawing/2010/main" val="0"/>
              </a:ext>
            </a:extLst>
          </a:blip>
          <a:srcRect b="4986"/>
          <a:stretch/>
        </p:blipFill>
        <p:spPr>
          <a:xfrm>
            <a:off x="3124125" y="1768643"/>
            <a:ext cx="5094125" cy="4279232"/>
          </a:xfrm>
          <a:prstGeom prst="rect">
            <a:avLst/>
          </a:prstGeom>
        </p:spPr>
      </p:pic>
      <p:sp>
        <p:nvSpPr>
          <p:cNvPr id="2" name="Title 1"/>
          <p:cNvSpPr>
            <a:spLocks noGrp="1"/>
          </p:cNvSpPr>
          <p:nvPr>
            <p:ph type="title"/>
          </p:nvPr>
        </p:nvSpPr>
        <p:spPr/>
        <p:txBody>
          <a:bodyPr/>
          <a:lstStyle/>
          <a:p>
            <a:r>
              <a:rPr lang="en-GB" b="1" dirty="0" smtClean="0">
                <a:solidFill>
                  <a:srgbClr val="008000"/>
                </a:solidFill>
              </a:rPr>
              <a:t>Black Hole spin!</a:t>
            </a:r>
            <a:endParaRPr lang="en-GB" b="1" dirty="0">
              <a:solidFill>
                <a:srgbClr val="008000"/>
              </a:solidFill>
            </a:endParaRPr>
          </a:p>
        </p:txBody>
      </p:sp>
      <p:sp>
        <p:nvSpPr>
          <p:cNvPr id="15" name="Text Box 5"/>
          <p:cNvSpPr txBox="1">
            <a:spLocks noChangeArrowheads="1"/>
          </p:cNvSpPr>
          <p:nvPr/>
        </p:nvSpPr>
        <p:spPr bwMode="auto">
          <a:xfrm>
            <a:off x="3819536" y="6194781"/>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a:t>
            </a:r>
            <a:r>
              <a:rPr lang="en-GB" sz="1600" i="0" dirty="0" smtClean="0">
                <a:solidFill>
                  <a:srgbClr val="008000"/>
                </a:solidFill>
              </a:rPr>
              <a:t>,, </a:t>
            </a:r>
            <a:r>
              <a:rPr lang="en-GB" sz="1600" i="0" dirty="0">
                <a:solidFill>
                  <a:srgbClr val="008000"/>
                </a:solidFill>
              </a:rPr>
              <a:t>Jin, </a:t>
            </a:r>
            <a:r>
              <a:rPr lang="en-GB" sz="1600" i="0" dirty="0" smtClean="0">
                <a:solidFill>
                  <a:srgbClr val="008000"/>
                </a:solidFill>
              </a:rPr>
              <a:t>Middleton </a:t>
            </a:r>
            <a:r>
              <a:rPr lang="en-GB" sz="1600" i="0" dirty="0">
                <a:solidFill>
                  <a:srgbClr val="008000"/>
                </a:solidFill>
              </a:rPr>
              <a:t>Ward </a:t>
            </a:r>
            <a:r>
              <a:rPr lang="en-GB" sz="1600" i="0" dirty="0" smtClean="0">
                <a:solidFill>
                  <a:srgbClr val="008000"/>
                </a:solidFill>
              </a:rPr>
              <a:t>2012</a:t>
            </a:r>
            <a:endParaRPr lang="en-US" sz="1600" i="0" dirty="0">
              <a:solidFill>
                <a:srgbClr val="008000"/>
              </a:solidFill>
            </a:endParaRPr>
          </a:p>
        </p:txBody>
      </p:sp>
      <p:sp>
        <p:nvSpPr>
          <p:cNvPr id="16" name="Rectangle 2"/>
          <p:cNvSpPr>
            <a:spLocks noChangeArrowheads="1"/>
          </p:cNvSpPr>
          <p:nvPr/>
        </p:nvSpPr>
        <p:spPr bwMode="auto">
          <a:xfrm>
            <a:off x="104775" y="1862137"/>
            <a:ext cx="2433473" cy="450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PG1244</a:t>
            </a:r>
          </a:p>
          <a:p>
            <a:pPr marL="342900" indent="-342900" algn="l">
              <a:lnSpc>
                <a:spcPct val="90000"/>
              </a:lnSpc>
              <a:spcBef>
                <a:spcPct val="20000"/>
              </a:spcBef>
              <a:buFontTx/>
              <a:buChar char="•"/>
            </a:pPr>
            <a:r>
              <a:rPr lang="en-GB" dirty="0" smtClean="0">
                <a:solidFill>
                  <a:srgbClr val="008000"/>
                </a:solidFill>
              </a:rPr>
              <a:t>Pure disc at this mass and mass accretion rate  - a=0</a:t>
            </a:r>
          </a:p>
          <a:p>
            <a:pPr marL="342900" indent="-342900" algn="l">
              <a:lnSpc>
                <a:spcPct val="90000"/>
              </a:lnSpc>
              <a:spcBef>
                <a:spcPct val="20000"/>
              </a:spcBef>
              <a:buFontTx/>
              <a:buChar char="•"/>
            </a:pPr>
            <a:r>
              <a:rPr lang="en-GB" dirty="0" smtClean="0">
                <a:solidFill>
                  <a:srgbClr val="008000"/>
                </a:solidFill>
              </a:rPr>
              <a:t>Already goes VERY close to soft X-rays – constrains SPIN </a:t>
            </a:r>
          </a:p>
          <a:p>
            <a:pPr marL="342900" indent="-342900" algn="l">
              <a:lnSpc>
                <a:spcPct val="90000"/>
              </a:lnSpc>
              <a:spcBef>
                <a:spcPct val="20000"/>
              </a:spcBef>
              <a:buFontTx/>
              <a:buChar char="•"/>
            </a:pPr>
            <a:endParaRPr lang="en-GB" dirty="0">
              <a:solidFill>
                <a:srgbClr val="008000"/>
              </a:solidFill>
            </a:endParaRPr>
          </a:p>
          <a:p>
            <a:pPr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Tree>
    <p:extLst>
      <p:ext uri="{BB962C8B-B14F-4D97-AF65-F5344CB8AC3E}">
        <p14:creationId xmlns:p14="http://schemas.microsoft.com/office/powerpoint/2010/main" val="38029845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2742676" y="1752600"/>
            <a:ext cx="5678905" cy="4411909"/>
          </a:xfrm>
          <a:prstGeom prst="rect">
            <a:avLst/>
          </a:prstGeom>
          <a:solidFill>
            <a:schemeClr val="bg1"/>
          </a:solidFill>
          <a:ln>
            <a:noFill/>
          </a:ln>
          <a:effectLst/>
          <a:extLst/>
        </p:spPr>
        <p:txBody>
          <a:bodyPr vert="horz" wrap="none" lIns="90000" tIns="46800" rIns="90000" bIns="4680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New Roman" pitchFamily="18" charset="0"/>
            </a:endParaRPr>
          </a:p>
        </p:txBody>
      </p:sp>
      <p:pic>
        <p:nvPicPr>
          <p:cNvPr id="8" name="Picture 7" descr="Screen Clipping"/>
          <p:cNvPicPr>
            <a:picLocks noChangeAspect="1"/>
          </p:cNvPicPr>
          <p:nvPr/>
        </p:nvPicPr>
        <p:blipFill rotWithShape="1">
          <a:blip r:embed="rId2">
            <a:extLst>
              <a:ext uri="{28A0092B-C50C-407E-A947-70E740481C1C}">
                <a14:useLocalDpi xmlns:a14="http://schemas.microsoft.com/office/drawing/2010/main" val="0"/>
              </a:ext>
            </a:extLst>
          </a:blip>
          <a:srcRect b="4185"/>
          <a:stretch/>
        </p:blipFill>
        <p:spPr>
          <a:xfrm>
            <a:off x="3019326" y="1876599"/>
            <a:ext cx="5273918" cy="4139190"/>
          </a:xfrm>
          <a:prstGeom prst="rect">
            <a:avLst/>
          </a:prstGeom>
        </p:spPr>
      </p:pic>
      <p:sp>
        <p:nvSpPr>
          <p:cNvPr id="2" name="Title 1"/>
          <p:cNvSpPr>
            <a:spLocks noGrp="1"/>
          </p:cNvSpPr>
          <p:nvPr>
            <p:ph type="title"/>
          </p:nvPr>
        </p:nvSpPr>
        <p:spPr>
          <a:xfrm>
            <a:off x="686904" y="609600"/>
            <a:ext cx="7772400" cy="1143000"/>
          </a:xfrm>
        </p:spPr>
        <p:txBody>
          <a:bodyPr/>
          <a:lstStyle/>
          <a:p>
            <a:r>
              <a:rPr lang="en-GB" b="1" dirty="0" smtClean="0">
                <a:solidFill>
                  <a:srgbClr val="008000"/>
                </a:solidFill>
              </a:rPr>
              <a:t>Black Hole spin!</a:t>
            </a:r>
            <a:endParaRPr lang="en-GB" b="1" dirty="0">
              <a:solidFill>
                <a:srgbClr val="008000"/>
              </a:solidFill>
            </a:endParaRPr>
          </a:p>
        </p:txBody>
      </p:sp>
      <p:sp>
        <p:nvSpPr>
          <p:cNvPr id="12" name="Text Box 5"/>
          <p:cNvSpPr txBox="1">
            <a:spLocks noChangeArrowheads="1"/>
          </p:cNvSpPr>
          <p:nvPr/>
        </p:nvSpPr>
        <p:spPr bwMode="auto">
          <a:xfrm>
            <a:off x="3866834" y="6194781"/>
            <a:ext cx="343058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a:solidFill>
                  <a:srgbClr val="008000"/>
                </a:solidFill>
              </a:rPr>
              <a:t>Done</a:t>
            </a:r>
            <a:r>
              <a:rPr lang="en-GB" sz="1600" i="0" dirty="0" smtClean="0">
                <a:solidFill>
                  <a:srgbClr val="008000"/>
                </a:solidFill>
              </a:rPr>
              <a:t>,, </a:t>
            </a:r>
            <a:r>
              <a:rPr lang="en-GB" sz="1600" i="0" dirty="0">
                <a:solidFill>
                  <a:srgbClr val="008000"/>
                </a:solidFill>
              </a:rPr>
              <a:t>Jin, </a:t>
            </a:r>
            <a:r>
              <a:rPr lang="en-GB" sz="1600" i="0" dirty="0" smtClean="0">
                <a:solidFill>
                  <a:srgbClr val="008000"/>
                </a:solidFill>
              </a:rPr>
              <a:t>Middleton </a:t>
            </a:r>
            <a:r>
              <a:rPr lang="en-GB" sz="1600" i="0" dirty="0">
                <a:solidFill>
                  <a:srgbClr val="008000"/>
                </a:solidFill>
              </a:rPr>
              <a:t>Ward </a:t>
            </a:r>
            <a:r>
              <a:rPr lang="en-GB" sz="1600" i="0" dirty="0" smtClean="0">
                <a:solidFill>
                  <a:srgbClr val="008000"/>
                </a:solidFill>
              </a:rPr>
              <a:t>2012</a:t>
            </a:r>
            <a:endParaRPr lang="en-US" sz="1600" i="0" dirty="0">
              <a:solidFill>
                <a:srgbClr val="008000"/>
              </a:solidFill>
            </a:endParaRPr>
          </a:p>
        </p:txBody>
      </p:sp>
      <p:sp>
        <p:nvSpPr>
          <p:cNvPr id="13" name="Rectangle 2"/>
          <p:cNvSpPr>
            <a:spLocks noChangeArrowheads="1"/>
          </p:cNvSpPr>
          <p:nvPr/>
        </p:nvSpPr>
        <p:spPr bwMode="auto">
          <a:xfrm>
            <a:off x="104775" y="1862137"/>
            <a:ext cx="2433473" cy="450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008000"/>
                </a:solidFill>
              </a:rPr>
              <a:t>To put maximum </a:t>
            </a:r>
            <a:r>
              <a:rPr lang="en-GB" dirty="0" err="1" smtClean="0">
                <a:solidFill>
                  <a:srgbClr val="008000"/>
                </a:solidFill>
              </a:rPr>
              <a:t>spinn</a:t>
            </a:r>
            <a:r>
              <a:rPr lang="en-GB" dirty="0" smtClean="0">
                <a:solidFill>
                  <a:srgbClr val="008000"/>
                </a:solidFill>
              </a:rPr>
              <a:t> need lower disc T </a:t>
            </a:r>
            <a:r>
              <a:rPr lang="en-GB" dirty="0" err="1" smtClean="0">
                <a:solidFill>
                  <a:srgbClr val="008000"/>
                </a:solidFill>
              </a:rPr>
              <a:t>ie</a:t>
            </a:r>
            <a:r>
              <a:rPr lang="en-GB" dirty="0" smtClean="0">
                <a:solidFill>
                  <a:srgbClr val="008000"/>
                </a:solidFill>
              </a:rPr>
              <a:t> higher M lower mass accretion rate </a:t>
            </a:r>
          </a:p>
          <a:p>
            <a:pPr marL="342900" indent="-342900" algn="l">
              <a:lnSpc>
                <a:spcPct val="90000"/>
              </a:lnSpc>
              <a:spcBef>
                <a:spcPct val="20000"/>
              </a:spcBef>
              <a:buFontTx/>
              <a:buChar char="•"/>
            </a:pPr>
            <a:r>
              <a:rPr lang="en-GB" dirty="0" smtClean="0">
                <a:solidFill>
                  <a:srgbClr val="008000"/>
                </a:solidFill>
              </a:rPr>
              <a:t>Need M&gt;10</a:t>
            </a:r>
            <a:r>
              <a:rPr lang="en-GB" baseline="30000" dirty="0" smtClean="0">
                <a:solidFill>
                  <a:srgbClr val="008000"/>
                </a:solidFill>
              </a:rPr>
              <a:t>8</a:t>
            </a:r>
            <a:r>
              <a:rPr lang="en-GB" dirty="0" smtClean="0">
                <a:solidFill>
                  <a:srgbClr val="008000"/>
                </a:solidFill>
              </a:rPr>
              <a:t>M</a:t>
            </a:r>
          </a:p>
          <a:p>
            <a:pPr marL="342900" indent="-342900" algn="l">
              <a:lnSpc>
                <a:spcPct val="90000"/>
              </a:lnSpc>
              <a:spcBef>
                <a:spcPct val="20000"/>
              </a:spcBef>
              <a:buFontTx/>
              <a:buChar char="•"/>
            </a:pPr>
            <a:r>
              <a:rPr lang="en-GB" dirty="0" err="1" smtClean="0">
                <a:solidFill>
                  <a:srgbClr val="008000"/>
                </a:solidFill>
              </a:rPr>
              <a:t>Withing</a:t>
            </a:r>
            <a:r>
              <a:rPr lang="en-GB" dirty="0" smtClean="0">
                <a:solidFill>
                  <a:srgbClr val="008000"/>
                </a:solidFill>
              </a:rPr>
              <a:t> mass limits get a&lt;0.6</a:t>
            </a:r>
            <a:endParaRPr lang="en-GB" dirty="0">
              <a:solidFill>
                <a:srgbClr val="008000"/>
              </a:solidFill>
            </a:endParaRPr>
          </a:p>
          <a:p>
            <a:pPr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Tree>
    <p:extLst>
      <p:ext uri="{BB962C8B-B14F-4D97-AF65-F5344CB8AC3E}">
        <p14:creationId xmlns:p14="http://schemas.microsoft.com/office/powerpoint/2010/main" val="3067050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tes_n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967" t="17978" r="5949" b="20795"/>
          <a:stretch>
            <a:fillRect/>
          </a:stretch>
        </p:blipFill>
        <p:spPr>
          <a:xfrm>
            <a:off x="4605338" y="1704975"/>
            <a:ext cx="4262437"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4"/>
          <p:cNvSpPr txBox="1">
            <a:spLocks noChangeArrowheads="1"/>
          </p:cNvSpPr>
          <p:nvPr/>
        </p:nvSpPr>
        <p:spPr bwMode="auto">
          <a:xfrm>
            <a:off x="6757988" y="6450013"/>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GB" sz="1600">
                <a:solidFill>
                  <a:srgbClr val="008000"/>
                </a:solidFill>
              </a:rPr>
              <a:t>Gierlinski &amp; Done 2003</a:t>
            </a:r>
          </a:p>
        </p:txBody>
      </p:sp>
      <p:sp>
        <p:nvSpPr>
          <p:cNvPr id="6149" name="Rectangle 5"/>
          <p:cNvSpPr>
            <a:spLocks noChangeArrowheads="1"/>
          </p:cNvSpPr>
          <p:nvPr/>
        </p:nvSpPr>
        <p:spPr bwMode="auto">
          <a:xfrm>
            <a:off x="709613" y="119063"/>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Spectral states</a:t>
            </a:r>
          </a:p>
        </p:txBody>
      </p:sp>
      <p:sp>
        <p:nvSpPr>
          <p:cNvPr id="6150" name="Freeform 6"/>
          <p:cNvSpPr>
            <a:spLocks/>
          </p:cNvSpPr>
          <p:nvPr/>
        </p:nvSpPr>
        <p:spPr bwMode="auto">
          <a:xfrm>
            <a:off x="5229225" y="1978025"/>
            <a:ext cx="3508375" cy="1708150"/>
          </a:xfrm>
          <a:custGeom>
            <a:avLst/>
            <a:gdLst>
              <a:gd name="T0" fmla="*/ 0 w 2210"/>
              <a:gd name="T1" fmla="*/ 241300 h 1076"/>
              <a:gd name="T2" fmla="*/ 247650 w 2210"/>
              <a:gd name="T3" fmla="*/ 88900 h 1076"/>
              <a:gd name="T4" fmla="*/ 514350 w 2210"/>
              <a:gd name="T5" fmla="*/ 7938 h 1076"/>
              <a:gd name="T6" fmla="*/ 838200 w 2210"/>
              <a:gd name="T7" fmla="*/ 41275 h 1076"/>
              <a:gd name="T8" fmla="*/ 1038225 w 2210"/>
              <a:gd name="T9" fmla="*/ 146050 h 1076"/>
              <a:gd name="T10" fmla="*/ 1128713 w 2210"/>
              <a:gd name="T11" fmla="*/ 169863 h 1076"/>
              <a:gd name="T12" fmla="*/ 1171575 w 2210"/>
              <a:gd name="T13" fmla="*/ 207963 h 1076"/>
              <a:gd name="T14" fmla="*/ 1290638 w 2210"/>
              <a:gd name="T15" fmla="*/ 307975 h 1076"/>
              <a:gd name="T16" fmla="*/ 1352550 w 2210"/>
              <a:gd name="T17" fmla="*/ 341313 h 1076"/>
              <a:gd name="T18" fmla="*/ 1938338 w 2210"/>
              <a:gd name="T19" fmla="*/ 636588 h 1076"/>
              <a:gd name="T20" fmla="*/ 2752725 w 2210"/>
              <a:gd name="T21" fmla="*/ 1155700 h 1076"/>
              <a:gd name="T22" fmla="*/ 3508375 w 2210"/>
              <a:gd name="T23" fmla="*/ 1708150 h 10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10" h="1076">
                <a:moveTo>
                  <a:pt x="0" y="152"/>
                </a:moveTo>
                <a:cubicBezTo>
                  <a:pt x="51" y="116"/>
                  <a:pt x="102" y="80"/>
                  <a:pt x="156" y="56"/>
                </a:cubicBezTo>
                <a:cubicBezTo>
                  <a:pt x="210" y="32"/>
                  <a:pt x="262" y="10"/>
                  <a:pt x="324" y="5"/>
                </a:cubicBezTo>
                <a:cubicBezTo>
                  <a:pt x="386" y="0"/>
                  <a:pt x="473" y="12"/>
                  <a:pt x="528" y="26"/>
                </a:cubicBezTo>
                <a:cubicBezTo>
                  <a:pt x="583" y="40"/>
                  <a:pt x="624" y="79"/>
                  <a:pt x="654" y="92"/>
                </a:cubicBezTo>
                <a:cubicBezTo>
                  <a:pt x="684" y="105"/>
                  <a:pt x="697" y="101"/>
                  <a:pt x="711" y="107"/>
                </a:cubicBezTo>
                <a:cubicBezTo>
                  <a:pt x="725" y="113"/>
                  <a:pt x="721" y="117"/>
                  <a:pt x="738" y="131"/>
                </a:cubicBezTo>
                <a:cubicBezTo>
                  <a:pt x="755" y="145"/>
                  <a:pt x="794" y="180"/>
                  <a:pt x="813" y="194"/>
                </a:cubicBezTo>
                <a:cubicBezTo>
                  <a:pt x="832" y="208"/>
                  <a:pt x="784" y="180"/>
                  <a:pt x="852" y="215"/>
                </a:cubicBezTo>
                <a:cubicBezTo>
                  <a:pt x="920" y="250"/>
                  <a:pt x="1074" y="316"/>
                  <a:pt x="1221" y="401"/>
                </a:cubicBezTo>
                <a:cubicBezTo>
                  <a:pt x="1368" y="486"/>
                  <a:pt x="1569" y="616"/>
                  <a:pt x="1734" y="728"/>
                </a:cubicBezTo>
                <a:cubicBezTo>
                  <a:pt x="1899" y="840"/>
                  <a:pt x="2111" y="1004"/>
                  <a:pt x="2210" y="1076"/>
                </a:cubicBezTo>
              </a:path>
            </a:pathLst>
          </a:custGeom>
          <a:noFill/>
          <a:ln w="38100" cap="flat" cmpd="sng">
            <a:solidFill>
              <a:srgbClr val="00FF00">
                <a:alpha val="58038"/>
              </a:srgbClr>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1" name="Rectangle 7"/>
          <p:cNvSpPr>
            <a:spLocks noChangeArrowheads="1"/>
          </p:cNvSpPr>
          <p:nvPr/>
        </p:nvSpPr>
        <p:spPr bwMode="auto">
          <a:xfrm>
            <a:off x="6605588" y="2071688"/>
            <a:ext cx="795337" cy="233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2" name="Rectangle 8"/>
          <p:cNvSpPr>
            <a:spLocks noChangeArrowheads="1"/>
          </p:cNvSpPr>
          <p:nvPr/>
        </p:nvSpPr>
        <p:spPr bwMode="auto">
          <a:xfrm>
            <a:off x="6591300" y="2114550"/>
            <a:ext cx="762000" cy="176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3" name="Text Box 9"/>
          <p:cNvSpPr txBox="1">
            <a:spLocks noChangeArrowheads="1"/>
          </p:cNvSpPr>
          <p:nvPr/>
        </p:nvSpPr>
        <p:spPr bwMode="auto">
          <a:xfrm>
            <a:off x="6376988" y="2119313"/>
            <a:ext cx="1252537"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00CC00"/>
                </a:solidFill>
              </a:rPr>
              <a:t>very high</a:t>
            </a:r>
            <a:endParaRPr lang="en-US" sz="1200" b="1">
              <a:solidFill>
                <a:srgbClr val="00CC00"/>
              </a:solidFill>
            </a:endParaRPr>
          </a:p>
        </p:txBody>
      </p:sp>
      <p:sp>
        <p:nvSpPr>
          <p:cNvPr id="6154" name="Text Box 10"/>
          <p:cNvSpPr txBox="1">
            <a:spLocks noChangeArrowheads="1"/>
          </p:cNvSpPr>
          <p:nvPr/>
        </p:nvSpPr>
        <p:spPr bwMode="auto">
          <a:xfrm>
            <a:off x="5172075" y="2422525"/>
            <a:ext cx="1252538" cy="2746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disk dominated</a:t>
            </a:r>
            <a:endParaRPr lang="en-US" sz="1200" b="1">
              <a:solidFill>
                <a:srgbClr val="FF0000"/>
              </a:solidFill>
            </a:endParaRPr>
          </a:p>
        </p:txBody>
      </p:sp>
      <p:sp>
        <p:nvSpPr>
          <p:cNvPr id="6155" name="Freeform 11"/>
          <p:cNvSpPr>
            <a:spLocks/>
          </p:cNvSpPr>
          <p:nvPr/>
        </p:nvSpPr>
        <p:spPr bwMode="auto">
          <a:xfrm>
            <a:off x="5224463" y="2797175"/>
            <a:ext cx="3498850" cy="1716088"/>
          </a:xfrm>
          <a:custGeom>
            <a:avLst/>
            <a:gdLst>
              <a:gd name="T0" fmla="*/ 0 w 2204"/>
              <a:gd name="T1" fmla="*/ 134938 h 1081"/>
              <a:gd name="T2" fmla="*/ 290513 w 2204"/>
              <a:gd name="T3" fmla="*/ 4763 h 1081"/>
              <a:gd name="T4" fmla="*/ 654050 w 2204"/>
              <a:gd name="T5" fmla="*/ 163513 h 1081"/>
              <a:gd name="T6" fmla="*/ 1016000 w 2204"/>
              <a:gd name="T7" fmla="*/ 787400 h 1081"/>
              <a:gd name="T8" fmla="*/ 1292225 w 2204"/>
              <a:gd name="T9" fmla="*/ 1165225 h 1081"/>
              <a:gd name="T10" fmla="*/ 1568450 w 2204"/>
              <a:gd name="T11" fmla="*/ 1252538 h 1081"/>
              <a:gd name="T12" fmla="*/ 2235200 w 2204"/>
              <a:gd name="T13" fmla="*/ 1179513 h 1081"/>
              <a:gd name="T14" fmla="*/ 3019425 w 2204"/>
              <a:gd name="T15" fmla="*/ 1368425 h 1081"/>
              <a:gd name="T16" fmla="*/ 3498850 w 2204"/>
              <a:gd name="T17" fmla="*/ 1716088 h 10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1081">
                <a:moveTo>
                  <a:pt x="0" y="85"/>
                </a:moveTo>
                <a:cubicBezTo>
                  <a:pt x="57" y="42"/>
                  <a:pt x="114" y="0"/>
                  <a:pt x="183" y="3"/>
                </a:cubicBezTo>
                <a:cubicBezTo>
                  <a:pt x="252" y="6"/>
                  <a:pt x="336" y="21"/>
                  <a:pt x="412" y="103"/>
                </a:cubicBezTo>
                <a:cubicBezTo>
                  <a:pt x="488" y="185"/>
                  <a:pt x="573" y="391"/>
                  <a:pt x="640" y="496"/>
                </a:cubicBezTo>
                <a:cubicBezTo>
                  <a:pt x="707" y="601"/>
                  <a:pt x="756" y="685"/>
                  <a:pt x="814" y="734"/>
                </a:cubicBezTo>
                <a:cubicBezTo>
                  <a:pt x="872" y="783"/>
                  <a:pt x="889" y="788"/>
                  <a:pt x="988" y="789"/>
                </a:cubicBezTo>
                <a:cubicBezTo>
                  <a:pt x="1087" y="790"/>
                  <a:pt x="1256" y="731"/>
                  <a:pt x="1408" y="743"/>
                </a:cubicBezTo>
                <a:cubicBezTo>
                  <a:pt x="1560" y="755"/>
                  <a:pt x="1769" y="806"/>
                  <a:pt x="1902" y="862"/>
                </a:cubicBezTo>
                <a:cubicBezTo>
                  <a:pt x="2035" y="918"/>
                  <a:pt x="2141" y="1036"/>
                  <a:pt x="2204" y="1081"/>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en-GB"/>
          </a:p>
        </p:txBody>
      </p:sp>
      <p:sp>
        <p:nvSpPr>
          <p:cNvPr id="6156" name="Rectangle 12"/>
          <p:cNvSpPr>
            <a:spLocks noChangeArrowheads="1"/>
          </p:cNvSpPr>
          <p:nvPr/>
        </p:nvSpPr>
        <p:spPr bwMode="auto">
          <a:xfrm>
            <a:off x="5341938" y="2917825"/>
            <a:ext cx="477837" cy="1444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6157" name="Text Box 13"/>
          <p:cNvSpPr txBox="1">
            <a:spLocks noChangeArrowheads="1"/>
          </p:cNvSpPr>
          <p:nvPr/>
        </p:nvSpPr>
        <p:spPr bwMode="auto">
          <a:xfrm>
            <a:off x="4953000" y="2928938"/>
            <a:ext cx="1252538"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200" b="1">
                <a:solidFill>
                  <a:srgbClr val="FF0000"/>
                </a:solidFill>
              </a:rPr>
              <a:t>high/soft</a:t>
            </a:r>
            <a:endParaRPr lang="en-US" sz="1200" b="1">
              <a:solidFill>
                <a:srgbClr val="FF0000"/>
              </a:solidFill>
            </a:endParaRPr>
          </a:p>
        </p:txBody>
      </p:sp>
      <p:sp>
        <p:nvSpPr>
          <p:cNvPr id="15" name="Rectangle 2"/>
          <p:cNvSpPr>
            <a:spLocks noGrp="1" noChangeArrowheads="1"/>
          </p:cNvSpPr>
          <p:nvPr>
            <p:ph type="body" sz="half" idx="1"/>
          </p:nvPr>
        </p:nvSpPr>
        <p:spPr>
          <a:xfrm>
            <a:off x="247424" y="1799321"/>
            <a:ext cx="4064000" cy="2589213"/>
          </a:xfrm>
          <a:noFill/>
        </p:spPr>
        <p:txBody>
          <a:bodyPr/>
          <a:lstStyle/>
          <a:p>
            <a:pPr eaLnBrk="1" hangingPunct="1">
              <a:lnSpc>
                <a:spcPct val="90000"/>
              </a:lnSpc>
            </a:pPr>
            <a:r>
              <a:rPr lang="en-GB" sz="2400" dirty="0">
                <a:solidFill>
                  <a:srgbClr val="008000"/>
                </a:solidFill>
              </a:rPr>
              <a:t>D</a:t>
            </a:r>
            <a:r>
              <a:rPr lang="en-GB" sz="2400" dirty="0" smtClean="0">
                <a:solidFill>
                  <a:srgbClr val="008000"/>
                </a:solidFill>
              </a:rPr>
              <a:t>isc dominated - look like a disc but small tail to high energies </a:t>
            </a:r>
          </a:p>
          <a:p>
            <a:pPr eaLnBrk="1" hangingPunct="1">
              <a:lnSpc>
                <a:spcPct val="90000"/>
              </a:lnSpc>
            </a:pPr>
            <a:r>
              <a:rPr lang="en-GB" sz="2400" dirty="0" smtClean="0">
                <a:solidFill>
                  <a:srgbClr val="008000"/>
                </a:solidFill>
              </a:rPr>
              <a:t>Very high/intermediate states at least know something about a disc</a:t>
            </a:r>
          </a:p>
          <a:p>
            <a:pPr eaLnBrk="1" hangingPunct="1">
              <a:lnSpc>
                <a:spcPct val="90000"/>
              </a:lnSpc>
            </a:pPr>
            <a:r>
              <a:rPr lang="en-GB" sz="2400" dirty="0" smtClean="0">
                <a:solidFill>
                  <a:srgbClr val="008000"/>
                </a:solidFill>
              </a:rPr>
              <a:t>Low/hard state look really different, not at all like a disc! </a:t>
            </a:r>
          </a:p>
          <a:p>
            <a:pPr eaLnBrk="1" hangingPunct="1">
              <a:lnSpc>
                <a:spcPct val="90000"/>
              </a:lnSpc>
            </a:pPr>
            <a:r>
              <a:rPr lang="en-GB" sz="2400" dirty="0" smtClean="0">
                <a:solidFill>
                  <a:srgbClr val="008000"/>
                </a:solidFill>
                <a:cs typeface="Times New Roman" pitchFamily="18" charset="0"/>
              </a:rPr>
              <a:t>When not dominated by disc don’t get consistent results for radius so can’t get spin</a:t>
            </a:r>
          </a:p>
        </p:txBody>
      </p:sp>
    </p:spTree>
    <p:extLst>
      <p:ext uri="{BB962C8B-B14F-4D97-AF65-F5344CB8AC3E}">
        <p14:creationId xmlns:p14="http://schemas.microsoft.com/office/powerpoint/2010/main" val="1830576457"/>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00013"/>
            <a:ext cx="7772400" cy="1143000"/>
          </a:xfrm>
        </p:spPr>
        <p:txBody>
          <a:bodyPr/>
          <a:lstStyle/>
          <a:p>
            <a:pPr eaLnBrk="1" hangingPunct="1"/>
            <a:r>
              <a:rPr lang="en-GB" b="1" smtClean="0">
                <a:solidFill>
                  <a:srgbClr val="008000"/>
                </a:solidFill>
              </a:rPr>
              <a:t>Conclusions: BHB-AGN</a:t>
            </a:r>
          </a:p>
        </p:txBody>
      </p:sp>
      <p:sp>
        <p:nvSpPr>
          <p:cNvPr id="37891" name="Rectangle 3"/>
          <p:cNvSpPr>
            <a:spLocks noGrp="1" noChangeArrowheads="1"/>
          </p:cNvSpPr>
          <p:nvPr>
            <p:ph type="body" sz="half" idx="1"/>
          </p:nvPr>
        </p:nvSpPr>
        <p:spPr>
          <a:xfrm>
            <a:off x="233363" y="1190625"/>
            <a:ext cx="8782050" cy="5667375"/>
          </a:xfrm>
        </p:spPr>
        <p:txBody>
          <a:bodyPr/>
          <a:lstStyle/>
          <a:p>
            <a:pPr eaLnBrk="1" hangingPunct="1">
              <a:lnSpc>
                <a:spcPct val="90000"/>
              </a:lnSpc>
            </a:pPr>
            <a:r>
              <a:rPr lang="en-GB" sz="2800" dirty="0" smtClean="0">
                <a:solidFill>
                  <a:srgbClr val="008000"/>
                </a:solidFill>
              </a:rPr>
              <a:t>Use BHB to understand (characterize) accretion </a:t>
            </a:r>
          </a:p>
          <a:p>
            <a:pPr eaLnBrk="1" hangingPunct="1">
              <a:lnSpc>
                <a:spcPct val="90000"/>
              </a:lnSpc>
            </a:pPr>
            <a:r>
              <a:rPr lang="en-GB" sz="2800" dirty="0" smtClean="0">
                <a:solidFill>
                  <a:srgbClr val="008000"/>
                </a:solidFill>
              </a:rPr>
              <a:t>See disc down to last stable orbit at high L/</a:t>
            </a:r>
            <a:r>
              <a:rPr lang="en-GB" sz="2800" dirty="0" err="1" smtClean="0">
                <a:solidFill>
                  <a:srgbClr val="008000"/>
                </a:solidFill>
              </a:rPr>
              <a:t>Ledd</a:t>
            </a:r>
            <a:r>
              <a:rPr lang="en-GB" sz="2800" dirty="0" smtClean="0">
                <a:solidFill>
                  <a:srgbClr val="008000"/>
                </a:solidFill>
              </a:rPr>
              <a:t> !!</a:t>
            </a:r>
            <a:endParaRPr lang="en-GB" sz="2800" dirty="0">
              <a:solidFill>
                <a:srgbClr val="008000"/>
              </a:solidFill>
            </a:endParaRPr>
          </a:p>
          <a:p>
            <a:pPr eaLnBrk="1" hangingPunct="1">
              <a:lnSpc>
                <a:spcPct val="90000"/>
              </a:lnSpc>
            </a:pPr>
            <a:r>
              <a:rPr lang="en-GB" sz="2800" dirty="0" smtClean="0">
                <a:solidFill>
                  <a:srgbClr val="008000"/>
                </a:solidFill>
              </a:rPr>
              <a:t>Disc progressively recedes below L/</a:t>
            </a:r>
            <a:r>
              <a:rPr lang="en-GB" sz="2800" dirty="0" err="1" smtClean="0">
                <a:solidFill>
                  <a:srgbClr val="008000"/>
                </a:solidFill>
              </a:rPr>
              <a:t>Ledd</a:t>
            </a:r>
            <a:r>
              <a:rPr lang="en-GB" sz="2800" dirty="0" smtClean="0">
                <a:solidFill>
                  <a:srgbClr val="008000"/>
                </a:solidFill>
              </a:rPr>
              <a:t>&lt;0.01</a:t>
            </a:r>
          </a:p>
          <a:p>
            <a:pPr eaLnBrk="1" hangingPunct="1">
              <a:lnSpc>
                <a:spcPct val="90000"/>
              </a:lnSpc>
            </a:pPr>
            <a:r>
              <a:rPr lang="en-GB" sz="2800" dirty="0" smtClean="0">
                <a:solidFill>
                  <a:srgbClr val="008000"/>
                </a:solidFill>
              </a:rPr>
              <a:t>moving radius, moving QPO </a:t>
            </a:r>
            <a:r>
              <a:rPr lang="en-GB" sz="2800" dirty="0" err="1" smtClean="0">
                <a:solidFill>
                  <a:srgbClr val="008000"/>
                </a:solidFill>
              </a:rPr>
              <a:t>Lense-Thirring</a:t>
            </a:r>
            <a:r>
              <a:rPr lang="en-GB" sz="2800" dirty="0" smtClean="0">
                <a:solidFill>
                  <a:srgbClr val="008000"/>
                </a:solidFill>
              </a:rPr>
              <a:t> precession?</a:t>
            </a:r>
          </a:p>
          <a:p>
            <a:pPr eaLnBrk="1" hangingPunct="1">
              <a:lnSpc>
                <a:spcPct val="90000"/>
              </a:lnSpc>
            </a:pPr>
            <a:r>
              <a:rPr lang="en-GB" sz="2800" dirty="0" smtClean="0">
                <a:solidFill>
                  <a:srgbClr val="008000"/>
                </a:solidFill>
              </a:rPr>
              <a:t>Scale to AGN: different BHB spectral states mean different ionising spectra so different optical line ratios</a:t>
            </a:r>
          </a:p>
          <a:p>
            <a:pPr eaLnBrk="1" hangingPunct="1">
              <a:lnSpc>
                <a:spcPct val="90000"/>
              </a:lnSpc>
            </a:pPr>
            <a:r>
              <a:rPr lang="en-GB" sz="2800" dirty="0">
                <a:solidFill>
                  <a:srgbClr val="008000"/>
                </a:solidFill>
              </a:rPr>
              <a:t>Unabsorbed  LINERS-S1-NLS1 increasing L/</a:t>
            </a:r>
            <a:r>
              <a:rPr lang="en-GB" sz="2800" dirty="0" err="1">
                <a:solidFill>
                  <a:srgbClr val="008000"/>
                </a:solidFill>
              </a:rPr>
              <a:t>L</a:t>
            </a:r>
            <a:r>
              <a:rPr lang="en-GB" sz="2800" baseline="-25000" dirty="0" err="1">
                <a:solidFill>
                  <a:srgbClr val="008000"/>
                </a:solidFill>
              </a:rPr>
              <a:t>Edd</a:t>
            </a:r>
            <a:r>
              <a:rPr lang="en-GB" sz="2800" dirty="0">
                <a:solidFill>
                  <a:srgbClr val="008000"/>
                </a:solidFill>
              </a:rPr>
              <a:t> and decreasing M (downsizing) so L often SAME!</a:t>
            </a:r>
          </a:p>
          <a:p>
            <a:pPr eaLnBrk="1" hangingPunct="1">
              <a:lnSpc>
                <a:spcPct val="90000"/>
              </a:lnSpc>
            </a:pPr>
            <a:r>
              <a:rPr lang="en-GB" sz="2800" dirty="0" smtClean="0">
                <a:solidFill>
                  <a:srgbClr val="008000"/>
                </a:solidFill>
              </a:rPr>
              <a:t>DON’T assume </a:t>
            </a:r>
            <a:r>
              <a:rPr lang="en-GB" sz="2800" dirty="0" err="1" smtClean="0">
                <a:solidFill>
                  <a:srgbClr val="008000"/>
                </a:solidFill>
              </a:rPr>
              <a:t>Lopt</a:t>
            </a:r>
            <a:r>
              <a:rPr lang="en-GB" sz="2800" dirty="0" smtClean="0">
                <a:solidFill>
                  <a:srgbClr val="008000"/>
                </a:solidFill>
              </a:rPr>
              <a:t>/</a:t>
            </a:r>
            <a:r>
              <a:rPr lang="en-GB" sz="2800" dirty="0" err="1" smtClean="0">
                <a:solidFill>
                  <a:srgbClr val="008000"/>
                </a:solidFill>
              </a:rPr>
              <a:t>Lbol</a:t>
            </a:r>
            <a:r>
              <a:rPr lang="en-GB" sz="2800" dirty="0" smtClean="0">
                <a:solidFill>
                  <a:srgbClr val="008000"/>
                </a:solidFill>
              </a:rPr>
              <a:t> or Lx/</a:t>
            </a:r>
            <a:r>
              <a:rPr lang="en-GB" sz="2800" dirty="0" err="1" smtClean="0">
                <a:solidFill>
                  <a:srgbClr val="008000"/>
                </a:solidFill>
              </a:rPr>
              <a:t>Lbol</a:t>
            </a:r>
            <a:r>
              <a:rPr lang="en-GB" sz="2800" dirty="0" smtClean="0">
                <a:solidFill>
                  <a:srgbClr val="008000"/>
                </a:solidFill>
              </a:rPr>
              <a:t> constant</a:t>
            </a:r>
            <a:r>
              <a:rPr lang="en-GB" sz="2800" dirty="0">
                <a:solidFill>
                  <a:srgbClr val="008000"/>
                </a:solidFill>
              </a:rPr>
              <a:t> </a:t>
            </a:r>
            <a:r>
              <a:rPr lang="en-GB" sz="2800" dirty="0" smtClean="0">
                <a:solidFill>
                  <a:srgbClr val="008000"/>
                </a:solidFill>
              </a:rPr>
              <a:t>or L </a:t>
            </a:r>
          </a:p>
          <a:p>
            <a:pPr eaLnBrk="1" hangingPunct="1">
              <a:lnSpc>
                <a:spcPct val="90000"/>
              </a:lnSpc>
            </a:pPr>
            <a:r>
              <a:rPr lang="en-GB" sz="2800" dirty="0" smtClean="0">
                <a:solidFill>
                  <a:srgbClr val="008000"/>
                </a:solidFill>
              </a:rPr>
              <a:t>LINERS – low/hard state</a:t>
            </a:r>
          </a:p>
          <a:p>
            <a:pPr eaLnBrk="1" hangingPunct="1">
              <a:lnSpc>
                <a:spcPct val="90000"/>
              </a:lnSpc>
            </a:pPr>
            <a:r>
              <a:rPr lang="en-GB" sz="2800" dirty="0" smtClean="0">
                <a:solidFill>
                  <a:srgbClr val="008000"/>
                </a:solidFill>
              </a:rPr>
              <a:t>NLS1 – disc dominated with SMALL SX – can get spin!</a:t>
            </a:r>
          </a:p>
          <a:p>
            <a:pPr eaLnBrk="1" hangingPunct="1">
              <a:lnSpc>
                <a:spcPct val="90000"/>
              </a:lnSpc>
            </a:pPr>
            <a:r>
              <a:rPr lang="en-GB" sz="2800" dirty="0" smtClean="0">
                <a:solidFill>
                  <a:srgbClr val="008000"/>
                </a:solidFill>
              </a:rPr>
              <a:t>S1/QSO don’t look like any BHB state – wind??</a:t>
            </a:r>
          </a:p>
        </p:txBody>
      </p:sp>
    </p:spTree>
    <p:extLst>
      <p:ext uri="{BB962C8B-B14F-4D97-AF65-F5344CB8AC3E}">
        <p14:creationId xmlns:p14="http://schemas.microsoft.com/office/powerpoint/2010/main" val="38411034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Freeform 2"/>
          <p:cNvSpPr>
            <a:spLocks/>
          </p:cNvSpPr>
          <p:nvPr/>
        </p:nvSpPr>
        <p:spPr bwMode="auto">
          <a:xfrm>
            <a:off x="990600" y="2667000"/>
            <a:ext cx="7485063" cy="3581400"/>
          </a:xfrm>
          <a:custGeom>
            <a:avLst/>
            <a:gdLst>
              <a:gd name="T0" fmla="*/ 0 w 4715"/>
              <a:gd name="T1" fmla="*/ 2256 h 2256"/>
              <a:gd name="T2" fmla="*/ 0 w 4715"/>
              <a:gd name="T3" fmla="*/ 1632 h 2256"/>
              <a:gd name="T4" fmla="*/ 3744 w 4715"/>
              <a:gd name="T5" fmla="*/ 0 h 2256"/>
              <a:gd name="T6" fmla="*/ 4715 w 4715"/>
              <a:gd name="T7" fmla="*/ 999 h 2256"/>
              <a:gd name="T8" fmla="*/ 1790 w 4715"/>
              <a:gd name="T9" fmla="*/ 2233 h 2256"/>
            </a:gdLst>
            <a:ahLst/>
            <a:cxnLst>
              <a:cxn ang="0">
                <a:pos x="T0" y="T1"/>
              </a:cxn>
              <a:cxn ang="0">
                <a:pos x="T2" y="T3"/>
              </a:cxn>
              <a:cxn ang="0">
                <a:pos x="T4" y="T5"/>
              </a:cxn>
              <a:cxn ang="0">
                <a:pos x="T6" y="T7"/>
              </a:cxn>
              <a:cxn ang="0">
                <a:pos x="T8" y="T9"/>
              </a:cxn>
            </a:cxnLst>
            <a:rect l="0" t="0" r="r" b="b"/>
            <a:pathLst>
              <a:path w="4715" h="2256">
                <a:moveTo>
                  <a:pt x="0" y="2256"/>
                </a:moveTo>
                <a:lnTo>
                  <a:pt x="0" y="1632"/>
                </a:lnTo>
                <a:lnTo>
                  <a:pt x="3744" y="0"/>
                </a:lnTo>
                <a:lnTo>
                  <a:pt x="4715" y="999"/>
                </a:lnTo>
                <a:lnTo>
                  <a:pt x="1790" y="2233"/>
                </a:lnTo>
              </a:path>
            </a:pathLst>
          </a:custGeom>
          <a:solidFill>
            <a:schemeClr val="tx1"/>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pic>
        <p:nvPicPr>
          <p:cNvPr id="284675" name="Picture 3" descr="hst_ngc44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4595813"/>
            <a:ext cx="1447800" cy="1195387"/>
          </a:xfrm>
          <a:prstGeom prst="rect">
            <a:avLst/>
          </a:prstGeom>
          <a:noFill/>
          <a:extLst>
            <a:ext uri="{909E8E84-426E-40DD-AFC4-6F175D3DCCD1}">
              <a14:hiddenFill xmlns:a14="http://schemas.microsoft.com/office/drawing/2010/main">
                <a:solidFill>
                  <a:srgbClr val="FFFFFF"/>
                </a:solidFill>
              </a14:hiddenFill>
            </a:ext>
          </a:extLst>
        </p:spPr>
      </p:pic>
      <p:pic>
        <p:nvPicPr>
          <p:cNvPr id="284676" name="Picture 4" descr="globul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5181600"/>
            <a:ext cx="1066800" cy="1035050"/>
          </a:xfrm>
          <a:prstGeom prst="rect">
            <a:avLst/>
          </a:prstGeom>
          <a:noFill/>
          <a:extLst>
            <a:ext uri="{909E8E84-426E-40DD-AFC4-6F175D3DCCD1}">
              <a14:hiddenFill xmlns:a14="http://schemas.microsoft.com/office/drawing/2010/main">
                <a:solidFill>
                  <a:srgbClr val="FFFFFF"/>
                </a:solidFill>
              </a14:hiddenFill>
            </a:ext>
          </a:extLst>
        </p:spPr>
      </p:pic>
      <p:sp>
        <p:nvSpPr>
          <p:cNvPr id="284677" name="Rectangle 5"/>
          <p:cNvSpPr>
            <a:spLocks noGrp="1" noChangeArrowheads="1"/>
          </p:cNvSpPr>
          <p:nvPr>
            <p:ph type="title"/>
          </p:nvPr>
        </p:nvSpPr>
        <p:spPr>
          <a:xfrm>
            <a:off x="685800" y="95250"/>
            <a:ext cx="7772400" cy="1143000"/>
          </a:xfrm>
        </p:spPr>
        <p:txBody>
          <a:bodyPr/>
          <a:lstStyle/>
          <a:p>
            <a:r>
              <a:rPr lang="en-GB" b="1">
                <a:solidFill>
                  <a:srgbClr val="008000"/>
                </a:solidFill>
              </a:rPr>
              <a:t>Mass of AGN??</a:t>
            </a:r>
          </a:p>
        </p:txBody>
      </p:sp>
      <p:sp>
        <p:nvSpPr>
          <p:cNvPr id="284678" name="Rectangle 6"/>
          <p:cNvSpPr>
            <a:spLocks noGrp="1" noChangeArrowheads="1"/>
          </p:cNvSpPr>
          <p:nvPr>
            <p:ph type="body" sz="half" idx="1"/>
          </p:nvPr>
        </p:nvSpPr>
        <p:spPr>
          <a:xfrm>
            <a:off x="304800" y="542925"/>
            <a:ext cx="8839200" cy="1647825"/>
          </a:xfrm>
        </p:spPr>
        <p:txBody>
          <a:bodyPr/>
          <a:lstStyle/>
          <a:p>
            <a:pPr>
              <a:buFontTx/>
              <a:buNone/>
            </a:pPr>
            <a:endParaRPr lang="en-GB" sz="2400" dirty="0">
              <a:solidFill>
                <a:srgbClr val="008000"/>
              </a:solidFill>
            </a:endParaRPr>
          </a:p>
          <a:p>
            <a:r>
              <a:rPr lang="en-GB" sz="2400" dirty="0" err="1">
                <a:solidFill>
                  <a:srgbClr val="008000"/>
                </a:solidFill>
              </a:rPr>
              <a:t>Magorrian-Gebhardt</a:t>
            </a:r>
            <a:r>
              <a:rPr lang="en-GB" sz="2400" dirty="0">
                <a:solidFill>
                  <a:srgbClr val="008000"/>
                </a:solidFill>
              </a:rPr>
              <a:t> relation gives BH mass!! Big black holes live in host galaxies with big bulges! Either measured by bulge luminosity or bulge mass (stellar velocity dispersion) or </a:t>
            </a:r>
            <a:r>
              <a:rPr lang="en-GB" sz="2400" dirty="0" smtClean="0">
                <a:solidFill>
                  <a:srgbClr val="008000"/>
                </a:solidFill>
              </a:rPr>
              <a:t>BLR</a:t>
            </a:r>
          </a:p>
          <a:p>
            <a:r>
              <a:rPr lang="en-GB" sz="2400" dirty="0" smtClean="0">
                <a:solidFill>
                  <a:srgbClr val="008000"/>
                </a:solidFill>
              </a:rPr>
              <a:t>10</a:t>
            </a:r>
            <a:r>
              <a:rPr lang="en-GB" sz="2400" baseline="30000" dirty="0" smtClean="0">
                <a:solidFill>
                  <a:srgbClr val="008000"/>
                </a:solidFill>
              </a:rPr>
              <a:t>5-10</a:t>
            </a:r>
            <a:r>
              <a:rPr lang="en-GB" sz="2400" dirty="0" smtClean="0">
                <a:solidFill>
                  <a:srgbClr val="008000"/>
                </a:solidFill>
              </a:rPr>
              <a:t>M </a:t>
            </a:r>
            <a:endParaRPr lang="en-GB" sz="2400" dirty="0">
              <a:solidFill>
                <a:srgbClr val="008000"/>
              </a:solidFill>
            </a:endParaRPr>
          </a:p>
        </p:txBody>
      </p:sp>
      <p:sp>
        <p:nvSpPr>
          <p:cNvPr id="284679" name="Line 7"/>
          <p:cNvSpPr>
            <a:spLocks noChangeShapeType="1"/>
          </p:cNvSpPr>
          <p:nvPr/>
        </p:nvSpPr>
        <p:spPr bwMode="auto">
          <a:xfrm flipV="1">
            <a:off x="990600" y="2743200"/>
            <a:ext cx="0" cy="3505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84680" name="Line 8"/>
          <p:cNvSpPr>
            <a:spLocks noChangeShapeType="1"/>
          </p:cNvSpPr>
          <p:nvPr/>
        </p:nvSpPr>
        <p:spPr bwMode="auto">
          <a:xfrm rot="16200000" flipH="1">
            <a:off x="4914900" y="2324100"/>
            <a:ext cx="0" cy="7848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84681" name="Text Box 9"/>
          <p:cNvSpPr txBox="1">
            <a:spLocks noChangeArrowheads="1"/>
          </p:cNvSpPr>
          <p:nvPr/>
        </p:nvSpPr>
        <p:spPr bwMode="auto">
          <a:xfrm rot="-5400000">
            <a:off x="-800100" y="41529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FFFFFF"/>
                </a:solidFill>
              </a:rPr>
              <a:t>Black hole mass</a:t>
            </a:r>
            <a:r>
              <a:rPr lang="en-GB">
                <a:solidFill>
                  <a:srgbClr val="000000"/>
                </a:solidFill>
              </a:rPr>
              <a:t> </a:t>
            </a:r>
          </a:p>
        </p:txBody>
      </p:sp>
      <p:sp>
        <p:nvSpPr>
          <p:cNvPr id="284682" name="Text Box 10"/>
          <p:cNvSpPr txBox="1">
            <a:spLocks noChangeArrowheads="1"/>
          </p:cNvSpPr>
          <p:nvPr/>
        </p:nvSpPr>
        <p:spPr bwMode="auto">
          <a:xfrm>
            <a:off x="3962400" y="63246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solidFill>
                  <a:srgbClr val="FFFFFF"/>
                </a:solidFill>
              </a:rPr>
              <a:t>Stellar system mass</a:t>
            </a:r>
          </a:p>
        </p:txBody>
      </p:sp>
      <p:sp>
        <p:nvSpPr>
          <p:cNvPr id="284683" name="Line 11"/>
          <p:cNvSpPr>
            <a:spLocks noChangeShapeType="1"/>
          </p:cNvSpPr>
          <p:nvPr/>
        </p:nvSpPr>
        <p:spPr bwMode="auto">
          <a:xfrm>
            <a:off x="762000" y="31242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84684" name="Line 12"/>
          <p:cNvSpPr>
            <a:spLocks noChangeShapeType="1"/>
          </p:cNvSpPr>
          <p:nvPr/>
        </p:nvSpPr>
        <p:spPr bwMode="auto">
          <a:xfrm>
            <a:off x="762000" y="44196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84685" name="Line 13"/>
          <p:cNvSpPr>
            <a:spLocks noChangeShapeType="1"/>
          </p:cNvSpPr>
          <p:nvPr/>
        </p:nvSpPr>
        <p:spPr bwMode="auto">
          <a:xfrm>
            <a:off x="762000" y="59436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84686" name="Text Box 14"/>
          <p:cNvSpPr txBox="1">
            <a:spLocks noChangeArrowheads="1"/>
          </p:cNvSpPr>
          <p:nvPr/>
        </p:nvSpPr>
        <p:spPr bwMode="auto">
          <a:xfrm>
            <a:off x="0" y="5715000"/>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FFFFFF"/>
                </a:solidFill>
              </a:rPr>
              <a:t>10</a:t>
            </a:r>
            <a:r>
              <a:rPr lang="en-GB" sz="2000" baseline="30000">
                <a:solidFill>
                  <a:srgbClr val="FFFFFF"/>
                </a:solidFill>
              </a:rPr>
              <a:t>3</a:t>
            </a:r>
          </a:p>
        </p:txBody>
      </p:sp>
      <p:sp>
        <p:nvSpPr>
          <p:cNvPr id="284687" name="Text Box 15"/>
          <p:cNvSpPr txBox="1">
            <a:spLocks noChangeArrowheads="1"/>
          </p:cNvSpPr>
          <p:nvPr/>
        </p:nvSpPr>
        <p:spPr bwMode="auto">
          <a:xfrm>
            <a:off x="0" y="2895600"/>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FFFFFF"/>
                </a:solidFill>
              </a:rPr>
              <a:t>10</a:t>
            </a:r>
            <a:r>
              <a:rPr lang="en-GB" sz="2000" baseline="30000">
                <a:solidFill>
                  <a:srgbClr val="FFFFFF"/>
                </a:solidFill>
              </a:rPr>
              <a:t>9</a:t>
            </a:r>
          </a:p>
        </p:txBody>
      </p:sp>
      <p:sp>
        <p:nvSpPr>
          <p:cNvPr id="284688" name="Line 16"/>
          <p:cNvSpPr>
            <a:spLocks noChangeShapeType="1"/>
          </p:cNvSpPr>
          <p:nvPr/>
        </p:nvSpPr>
        <p:spPr bwMode="auto">
          <a:xfrm rot="5400000">
            <a:off x="2019300" y="6362700"/>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84689" name="Text Box 17"/>
          <p:cNvSpPr txBox="1">
            <a:spLocks noChangeArrowheads="1"/>
          </p:cNvSpPr>
          <p:nvPr/>
        </p:nvSpPr>
        <p:spPr bwMode="auto">
          <a:xfrm>
            <a:off x="1676400" y="6384925"/>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FFFFFF"/>
                </a:solidFill>
              </a:rPr>
              <a:t>10</a:t>
            </a:r>
            <a:r>
              <a:rPr lang="en-GB" sz="2000" baseline="30000">
                <a:solidFill>
                  <a:srgbClr val="FFFFFF"/>
                </a:solidFill>
              </a:rPr>
              <a:t>6</a:t>
            </a:r>
          </a:p>
        </p:txBody>
      </p:sp>
      <p:pic>
        <p:nvPicPr>
          <p:cNvPr id="284690" name="Picture 18" descr="m87a"/>
          <p:cNvPicPr>
            <a:picLocks noChangeAspect="1" noChangeArrowheads="1"/>
          </p:cNvPicPr>
          <p:nvPr/>
        </p:nvPicPr>
        <p:blipFill>
          <a:blip r:embed="rId5">
            <a:lum contrast="40000"/>
            <a:extLst>
              <a:ext uri="{28A0092B-C50C-407E-A947-70E740481C1C}">
                <a14:useLocalDpi xmlns:a14="http://schemas.microsoft.com/office/drawing/2010/main" val="0"/>
              </a:ext>
            </a:extLst>
          </a:blip>
          <a:srcRect/>
          <a:stretch>
            <a:fillRect/>
          </a:stretch>
        </p:blipFill>
        <p:spPr bwMode="auto">
          <a:xfrm>
            <a:off x="6934200" y="2667000"/>
            <a:ext cx="1524000" cy="1600200"/>
          </a:xfrm>
          <a:prstGeom prst="rect">
            <a:avLst/>
          </a:prstGeom>
          <a:noFill/>
          <a:extLst>
            <a:ext uri="{909E8E84-426E-40DD-AFC4-6F175D3DCCD1}">
              <a14:hiddenFill xmlns:a14="http://schemas.microsoft.com/office/drawing/2010/main">
                <a:solidFill>
                  <a:srgbClr val="FFFFFF"/>
                </a:solidFill>
              </a14:hiddenFill>
            </a:ext>
          </a:extLst>
        </p:spPr>
      </p:pic>
      <p:sp>
        <p:nvSpPr>
          <p:cNvPr id="284691" name="Line 19"/>
          <p:cNvSpPr>
            <a:spLocks noChangeShapeType="1"/>
          </p:cNvSpPr>
          <p:nvPr/>
        </p:nvSpPr>
        <p:spPr bwMode="auto">
          <a:xfrm rot="5400000">
            <a:off x="8382000" y="6370638"/>
            <a:ext cx="228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
        <p:nvSpPr>
          <p:cNvPr id="284692" name="Text Box 20"/>
          <p:cNvSpPr txBox="1">
            <a:spLocks noChangeArrowheads="1"/>
          </p:cNvSpPr>
          <p:nvPr/>
        </p:nvSpPr>
        <p:spPr bwMode="auto">
          <a:xfrm>
            <a:off x="8077200" y="6469063"/>
            <a:ext cx="9906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solidFill>
                  <a:srgbClr val="FFFFFF"/>
                </a:solidFill>
              </a:rPr>
              <a:t>10</a:t>
            </a:r>
            <a:r>
              <a:rPr lang="en-GB" sz="2000" baseline="30000">
                <a:solidFill>
                  <a:srgbClr val="FFFFFF"/>
                </a:solidFill>
              </a:rPr>
              <a:t>12</a:t>
            </a:r>
          </a:p>
        </p:txBody>
      </p:sp>
      <p:pic>
        <p:nvPicPr>
          <p:cNvPr id="284693" name="Picture 21" descr="sombrer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733800"/>
            <a:ext cx="1981200" cy="1108075"/>
          </a:xfrm>
          <a:prstGeom prst="rect">
            <a:avLst/>
          </a:prstGeom>
          <a:noFill/>
          <a:extLst>
            <a:ext uri="{909E8E84-426E-40DD-AFC4-6F175D3DCCD1}">
              <a14:hiddenFill xmlns:a14="http://schemas.microsoft.com/office/drawing/2010/main">
                <a:solidFill>
                  <a:srgbClr val="FFFFFF"/>
                </a:solidFill>
              </a14:hiddenFill>
            </a:ext>
          </a:extLst>
        </p:spPr>
      </p:pic>
      <p:sp>
        <p:nvSpPr>
          <p:cNvPr id="284694" name="Line 22"/>
          <p:cNvSpPr>
            <a:spLocks noChangeShapeType="1"/>
          </p:cNvSpPr>
          <p:nvPr/>
        </p:nvSpPr>
        <p:spPr bwMode="auto">
          <a:xfrm flipV="1">
            <a:off x="990600" y="3200400"/>
            <a:ext cx="7391400" cy="3048000"/>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17488" y="147638"/>
            <a:ext cx="9564688" cy="809625"/>
          </a:xfrm>
        </p:spPr>
        <p:txBody>
          <a:bodyPr/>
          <a:lstStyle/>
          <a:p>
            <a:pPr eaLnBrk="1" hangingPunct="1"/>
            <a:r>
              <a:rPr lang="en-GB" b="1" dirty="0" smtClean="0">
                <a:solidFill>
                  <a:srgbClr val="008000"/>
                </a:solidFill>
              </a:rPr>
              <a:t>Black holes in AGN grow by accretion</a:t>
            </a:r>
          </a:p>
        </p:txBody>
      </p:sp>
      <p:pic>
        <p:nvPicPr>
          <p:cNvPr id="28675" name="Picture 4" descr="dimatteo_pic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650" y="1125538"/>
            <a:ext cx="44831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65" name="Rectangle 5"/>
          <p:cNvSpPr>
            <a:spLocks noChangeArrowheads="1"/>
          </p:cNvSpPr>
          <p:nvPr/>
        </p:nvSpPr>
        <p:spPr bwMode="auto">
          <a:xfrm>
            <a:off x="366713" y="1316038"/>
            <a:ext cx="3973512" cy="5251450"/>
          </a:xfrm>
          <a:prstGeom prst="rect">
            <a:avLst/>
          </a:prstGeom>
          <a:noFill/>
          <a:ln w="9525">
            <a:noFill/>
            <a:miter lim="800000"/>
            <a:headEnd/>
            <a:tailEnd/>
          </a:ln>
          <a:effectLst/>
        </p:spPr>
        <p:txBody>
          <a:bodyPr/>
          <a:lstStyle/>
          <a:p>
            <a:pPr marL="342900" indent="-342900" algn="l">
              <a:lnSpc>
                <a:spcPct val="90000"/>
              </a:lnSpc>
              <a:spcBef>
                <a:spcPct val="20000"/>
              </a:spcBef>
              <a:buFontTx/>
              <a:buChar char="•"/>
              <a:defRPr/>
            </a:pPr>
            <a:r>
              <a:rPr lang="en-GB" dirty="0">
                <a:solidFill>
                  <a:srgbClr val="008000"/>
                </a:solidFill>
              </a:rPr>
              <a:t>Gas supply to nucleus</a:t>
            </a:r>
          </a:p>
          <a:p>
            <a:pPr marL="742950" lvl="1" indent="-285750" algn="l">
              <a:lnSpc>
                <a:spcPct val="90000"/>
              </a:lnSpc>
              <a:spcBef>
                <a:spcPct val="20000"/>
              </a:spcBef>
              <a:buFontTx/>
              <a:buChar char="•"/>
              <a:defRPr/>
            </a:pPr>
            <a:r>
              <a:rPr lang="en-GB" dirty="0">
                <a:solidFill>
                  <a:srgbClr val="008000"/>
                </a:solidFill>
              </a:rPr>
              <a:t>Galaxy disc instabilities</a:t>
            </a:r>
          </a:p>
          <a:p>
            <a:pPr marL="742950" lvl="1" indent="-285750" algn="l">
              <a:lnSpc>
                <a:spcPct val="90000"/>
              </a:lnSpc>
              <a:spcBef>
                <a:spcPct val="20000"/>
              </a:spcBef>
              <a:buFontTx/>
              <a:buChar char="•"/>
              <a:defRPr/>
            </a:pPr>
            <a:r>
              <a:rPr lang="en-GB" dirty="0">
                <a:solidFill>
                  <a:srgbClr val="008000"/>
                </a:solidFill>
              </a:rPr>
              <a:t>Major mergers</a:t>
            </a:r>
          </a:p>
          <a:p>
            <a:pPr marL="742950" lvl="1" indent="-285750" algn="l">
              <a:lnSpc>
                <a:spcPct val="90000"/>
              </a:lnSpc>
              <a:spcBef>
                <a:spcPct val="20000"/>
              </a:spcBef>
              <a:buFontTx/>
              <a:buChar char="•"/>
              <a:defRPr/>
            </a:pPr>
            <a:r>
              <a:rPr lang="en-GB" dirty="0">
                <a:solidFill>
                  <a:srgbClr val="008000"/>
                </a:solidFill>
              </a:rPr>
              <a:t>Minor mergers</a:t>
            </a:r>
          </a:p>
          <a:p>
            <a:pPr marL="742950" lvl="1" indent="-285750" algn="l">
              <a:lnSpc>
                <a:spcPct val="90000"/>
              </a:lnSpc>
              <a:spcBef>
                <a:spcPct val="20000"/>
              </a:spcBef>
              <a:buFontTx/>
              <a:buChar char="•"/>
              <a:defRPr/>
            </a:pPr>
            <a:r>
              <a:rPr lang="en-GB" dirty="0">
                <a:solidFill>
                  <a:srgbClr val="008000"/>
                </a:solidFill>
              </a:rPr>
              <a:t>Cooling flow of hot gas from halo</a:t>
            </a:r>
          </a:p>
          <a:p>
            <a:pPr marL="342900" indent="-342900" algn="l">
              <a:lnSpc>
                <a:spcPct val="90000"/>
              </a:lnSpc>
              <a:spcBef>
                <a:spcPct val="20000"/>
              </a:spcBef>
              <a:buFontTx/>
              <a:buChar char="•"/>
              <a:defRPr/>
            </a:pPr>
            <a:r>
              <a:rPr lang="en-GB" dirty="0">
                <a:solidFill>
                  <a:srgbClr val="008000"/>
                </a:solidFill>
              </a:rPr>
              <a:t>Regulated by feedback </a:t>
            </a:r>
          </a:p>
          <a:p>
            <a:pPr marL="800100" lvl="1" indent="-342900" algn="l">
              <a:lnSpc>
                <a:spcPct val="90000"/>
              </a:lnSpc>
              <a:spcBef>
                <a:spcPct val="20000"/>
              </a:spcBef>
              <a:buFontTx/>
              <a:buChar char="•"/>
              <a:defRPr/>
            </a:pPr>
            <a:r>
              <a:rPr lang="en-GB" dirty="0">
                <a:solidFill>
                  <a:srgbClr val="008000"/>
                </a:solidFill>
              </a:rPr>
              <a:t>Supernovae</a:t>
            </a:r>
          </a:p>
          <a:p>
            <a:pPr marL="800100" lvl="1" indent="-342900" algn="l">
              <a:lnSpc>
                <a:spcPct val="90000"/>
              </a:lnSpc>
              <a:spcBef>
                <a:spcPct val="20000"/>
              </a:spcBef>
              <a:buFontTx/>
              <a:buChar char="•"/>
              <a:defRPr/>
            </a:pPr>
            <a:r>
              <a:rPr lang="en-GB" dirty="0">
                <a:solidFill>
                  <a:srgbClr val="008000"/>
                </a:solidFill>
              </a:rPr>
              <a:t>Kinetic energy from jet</a:t>
            </a:r>
          </a:p>
          <a:p>
            <a:pPr marL="742950" lvl="1" indent="-285750" algn="l">
              <a:lnSpc>
                <a:spcPct val="90000"/>
              </a:lnSpc>
              <a:spcBef>
                <a:spcPct val="20000"/>
              </a:spcBef>
              <a:buFontTx/>
              <a:buChar char="•"/>
              <a:defRPr/>
            </a:pPr>
            <a:r>
              <a:rPr lang="en-GB" dirty="0">
                <a:solidFill>
                  <a:srgbClr val="008000"/>
                </a:solidFill>
              </a:rPr>
              <a:t> Momentum  from wind    and/or radiation</a:t>
            </a:r>
          </a:p>
          <a:p>
            <a:pPr marL="342900" indent="-342900" algn="l">
              <a:lnSpc>
                <a:spcPct val="90000"/>
              </a:lnSpc>
              <a:spcBef>
                <a:spcPct val="20000"/>
              </a:spcBef>
              <a:buFontTx/>
              <a:buChar char="•"/>
              <a:defRPr/>
            </a:pPr>
            <a:r>
              <a:rPr lang="en-GB" dirty="0">
                <a:solidFill>
                  <a:srgbClr val="008000"/>
                </a:solidFill>
              </a:rPr>
              <a:t>Need to understand accretion to understand feedback </a:t>
            </a:r>
          </a:p>
          <a:p>
            <a:pPr marL="342900" indent="-342900" algn="l">
              <a:spcBef>
                <a:spcPct val="20000"/>
              </a:spcBef>
              <a:defRPr/>
            </a:pPr>
            <a:endParaRPr lang="en-GB" dirty="0">
              <a:solidFill>
                <a:srgbClr val="008000"/>
              </a:solidFill>
            </a:endParaRPr>
          </a:p>
        </p:txBody>
      </p:sp>
      <p:sp>
        <p:nvSpPr>
          <p:cNvPr id="28677" name="Text Box 6"/>
          <p:cNvSpPr txBox="1">
            <a:spLocks noChangeArrowheads="1"/>
          </p:cNvSpPr>
          <p:nvPr/>
        </p:nvSpPr>
        <p:spPr bwMode="auto">
          <a:xfrm rot="-5400000">
            <a:off x="7832725" y="5546725"/>
            <a:ext cx="2286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FFFF99"/>
                </a:solidFill>
              </a:rPr>
              <a:t>Di Matteo et al  2005</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85800" y="174625"/>
            <a:ext cx="7772400" cy="1143000"/>
          </a:xfrm>
        </p:spPr>
        <p:txBody>
          <a:bodyPr/>
          <a:lstStyle/>
          <a:p>
            <a:r>
              <a:rPr lang="en-GB" b="1" smtClean="0">
                <a:solidFill>
                  <a:srgbClr val="008000"/>
                </a:solidFill>
              </a:rPr>
              <a:t>Black hole mass accretion rate</a:t>
            </a:r>
          </a:p>
        </p:txBody>
      </p:sp>
      <p:sp>
        <p:nvSpPr>
          <p:cNvPr id="32771" name="Rectangle 2"/>
          <p:cNvSpPr>
            <a:spLocks noChangeArrowheads="1"/>
          </p:cNvSpPr>
          <p:nvPr/>
        </p:nvSpPr>
        <p:spPr bwMode="auto">
          <a:xfrm>
            <a:off x="104775" y="2147888"/>
            <a:ext cx="36258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i="0" dirty="0">
                <a:solidFill>
                  <a:srgbClr val="008000"/>
                </a:solidFill>
              </a:rPr>
              <a:t>Now need a prescription to link M and L/</a:t>
            </a:r>
            <a:r>
              <a:rPr lang="en-GB" i="0" dirty="0" err="1">
                <a:solidFill>
                  <a:srgbClr val="008000"/>
                </a:solidFill>
              </a:rPr>
              <a:t>Ledd</a:t>
            </a:r>
            <a:r>
              <a:rPr lang="en-GB" i="0" dirty="0">
                <a:solidFill>
                  <a:srgbClr val="008000"/>
                </a:solidFill>
              </a:rPr>
              <a:t> to the jet kinetic power </a:t>
            </a:r>
          </a:p>
          <a:p>
            <a:pPr marL="342900" indent="-342900" algn="l">
              <a:lnSpc>
                <a:spcPct val="90000"/>
              </a:lnSpc>
              <a:spcBef>
                <a:spcPct val="20000"/>
              </a:spcBef>
              <a:buFontTx/>
              <a:buChar char="•"/>
            </a:pPr>
            <a:r>
              <a:rPr lang="en-GB" i="0" dirty="0">
                <a:solidFill>
                  <a:srgbClr val="008000"/>
                </a:solidFill>
              </a:rPr>
              <a:t>And another </a:t>
            </a:r>
            <a:r>
              <a:rPr lang="en-GB" i="0" dirty="0" err="1">
                <a:solidFill>
                  <a:srgbClr val="008000"/>
                </a:solidFill>
              </a:rPr>
              <a:t>prescrition</a:t>
            </a:r>
            <a:r>
              <a:rPr lang="en-GB" i="0" dirty="0">
                <a:solidFill>
                  <a:srgbClr val="008000"/>
                </a:solidFill>
              </a:rPr>
              <a:t> to link jet power to radio power (also depends on M and L/</a:t>
            </a:r>
            <a:r>
              <a:rPr lang="en-GB" i="0" dirty="0" err="1">
                <a:solidFill>
                  <a:srgbClr val="008000"/>
                </a:solidFill>
              </a:rPr>
              <a:t>Ledd</a:t>
            </a:r>
            <a:r>
              <a:rPr lang="en-GB" i="0" dirty="0">
                <a:solidFill>
                  <a:srgbClr val="008000"/>
                </a:solidFill>
              </a:rPr>
              <a:t>)</a:t>
            </a:r>
          </a:p>
          <a:p>
            <a:pPr marL="342900" indent="-342900" algn="l">
              <a:lnSpc>
                <a:spcPct val="90000"/>
              </a:lnSpc>
              <a:spcBef>
                <a:spcPct val="20000"/>
              </a:spcBef>
              <a:buFontTx/>
              <a:buChar char="•"/>
            </a:pPr>
            <a:r>
              <a:rPr lang="en-GB" i="0" dirty="0">
                <a:solidFill>
                  <a:srgbClr val="008000"/>
                </a:solidFill>
              </a:rPr>
              <a:t>Does it also depend on spin??</a:t>
            </a:r>
          </a:p>
          <a:p>
            <a:pPr marL="342900" indent="-342900" algn="l">
              <a:lnSpc>
                <a:spcPct val="90000"/>
              </a:lnSpc>
              <a:spcBef>
                <a:spcPct val="20000"/>
              </a:spcBef>
              <a:buFontTx/>
              <a:buChar char="•"/>
            </a:pPr>
            <a:endParaRPr lang="en-GB" i="0" dirty="0">
              <a:solidFill>
                <a:srgbClr val="008000"/>
              </a:solidFill>
            </a:endParaRPr>
          </a:p>
        </p:txBody>
      </p:sp>
      <p:sp>
        <p:nvSpPr>
          <p:cNvPr id="32772" name="Text Box 5"/>
          <p:cNvSpPr txBox="1">
            <a:spLocks noChangeArrowheads="1"/>
          </p:cNvSpPr>
          <p:nvPr/>
        </p:nvSpPr>
        <p:spPr bwMode="auto">
          <a:xfrm>
            <a:off x="6545263" y="1349375"/>
            <a:ext cx="2889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a:solidFill>
                  <a:srgbClr val="008000"/>
                </a:solidFill>
              </a:rPr>
              <a:t>Fanidakis et al 2010</a:t>
            </a:r>
            <a:endParaRPr lang="en-US" sz="1600" i="0">
              <a:solidFill>
                <a:srgbClr val="008000"/>
              </a:solidFill>
            </a:endParaRPr>
          </a:p>
        </p:txBody>
      </p:sp>
      <p:pic>
        <p:nvPicPr>
          <p:cNvPr id="32773" name="Picture 5" descr="mdot.jpg"/>
          <p:cNvPicPr>
            <a:picLocks noChangeAspect="1"/>
          </p:cNvPicPr>
          <p:nvPr/>
        </p:nvPicPr>
        <p:blipFill>
          <a:blip r:embed="rId2">
            <a:extLst>
              <a:ext uri="{28A0092B-C50C-407E-A947-70E740481C1C}">
                <a14:useLocalDpi xmlns:a14="http://schemas.microsoft.com/office/drawing/2010/main" val="0"/>
              </a:ext>
            </a:extLst>
          </a:blip>
          <a:srcRect t="15874" b="15344"/>
          <a:stretch>
            <a:fillRect/>
          </a:stretch>
        </p:blipFill>
        <p:spPr bwMode="auto">
          <a:xfrm>
            <a:off x="4094163" y="1828800"/>
            <a:ext cx="4845050"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spin_mass_pro.jpg"/>
          <p:cNvPicPr>
            <a:picLocks noChangeAspect="1"/>
          </p:cNvPicPr>
          <p:nvPr/>
        </p:nvPicPr>
        <p:blipFill>
          <a:blip r:embed="rId2">
            <a:extLst>
              <a:ext uri="{28A0092B-C50C-407E-A947-70E740481C1C}">
                <a14:useLocalDpi xmlns:a14="http://schemas.microsoft.com/office/drawing/2010/main" val="0"/>
              </a:ext>
            </a:extLst>
          </a:blip>
          <a:srcRect t="17354" b="16191"/>
          <a:stretch>
            <a:fillRect/>
          </a:stretch>
        </p:blipFill>
        <p:spPr bwMode="auto">
          <a:xfrm>
            <a:off x="3933825" y="1741488"/>
            <a:ext cx="4846638" cy="455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p:cNvSpPr>
            <a:spLocks noGrp="1"/>
          </p:cNvSpPr>
          <p:nvPr>
            <p:ph type="title"/>
          </p:nvPr>
        </p:nvSpPr>
        <p:spPr>
          <a:xfrm>
            <a:off x="685800" y="174625"/>
            <a:ext cx="7772400" cy="1143000"/>
          </a:xfrm>
        </p:spPr>
        <p:txBody>
          <a:bodyPr/>
          <a:lstStyle/>
          <a:p>
            <a:r>
              <a:rPr lang="en-GB" b="1" smtClean="0">
                <a:solidFill>
                  <a:srgbClr val="008000"/>
                </a:solidFill>
              </a:rPr>
              <a:t>Black hole mass and spin</a:t>
            </a:r>
          </a:p>
        </p:txBody>
      </p:sp>
      <p:sp>
        <p:nvSpPr>
          <p:cNvPr id="30724" name="Text Box 5"/>
          <p:cNvSpPr txBox="1">
            <a:spLocks noChangeArrowheads="1"/>
          </p:cNvSpPr>
          <p:nvPr/>
        </p:nvSpPr>
        <p:spPr bwMode="auto">
          <a:xfrm>
            <a:off x="6545263" y="1349375"/>
            <a:ext cx="2889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a:solidFill>
                  <a:srgbClr val="008000"/>
                </a:solidFill>
              </a:rPr>
              <a:t>Fanidakis et al 2010</a:t>
            </a:r>
            <a:endParaRPr lang="en-US" sz="1600" i="0">
              <a:solidFill>
                <a:srgbClr val="008000"/>
              </a:solidFill>
            </a:endParaRPr>
          </a:p>
        </p:txBody>
      </p:sp>
      <p:sp>
        <p:nvSpPr>
          <p:cNvPr id="30725" name="Rectangle 2"/>
          <p:cNvSpPr>
            <a:spLocks noChangeArrowheads="1"/>
          </p:cNvSpPr>
          <p:nvPr/>
        </p:nvSpPr>
        <p:spPr bwMode="auto">
          <a:xfrm>
            <a:off x="104775" y="2119313"/>
            <a:ext cx="36258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i="0" dirty="0">
                <a:solidFill>
                  <a:srgbClr val="008000"/>
                </a:solidFill>
              </a:rPr>
              <a:t>Prolonged accretion?  </a:t>
            </a:r>
          </a:p>
          <a:p>
            <a:pPr marL="342900" indent="-342900" algn="l">
              <a:lnSpc>
                <a:spcPct val="90000"/>
              </a:lnSpc>
              <a:spcBef>
                <a:spcPct val="20000"/>
              </a:spcBef>
              <a:buFontTx/>
              <a:buChar char="•"/>
            </a:pPr>
            <a:r>
              <a:rPr lang="en-GB" i="0" dirty="0">
                <a:solidFill>
                  <a:srgbClr val="008000"/>
                </a:solidFill>
              </a:rPr>
              <a:t>Typical mass available in each accretion episode is &gt; M</a:t>
            </a:r>
            <a:r>
              <a:rPr lang="en-GB" i="0" baseline="-25000" dirty="0">
                <a:solidFill>
                  <a:srgbClr val="008000"/>
                </a:solidFill>
              </a:rPr>
              <a:t>BH</a:t>
            </a:r>
            <a:r>
              <a:rPr lang="en-GB" i="0" dirty="0">
                <a:solidFill>
                  <a:srgbClr val="008000"/>
                </a:solidFill>
              </a:rPr>
              <a:t> so spin BH up to maximal a ~ 1</a:t>
            </a:r>
          </a:p>
          <a:p>
            <a:pPr marL="342900" indent="-342900" algn="l">
              <a:lnSpc>
                <a:spcPct val="90000"/>
              </a:lnSpc>
              <a:spcBef>
                <a:spcPct val="20000"/>
              </a:spcBef>
              <a:buFontTx/>
              <a:buChar char="•"/>
            </a:pPr>
            <a:r>
              <a:rPr lang="en-GB" i="0" dirty="0">
                <a:solidFill>
                  <a:srgbClr val="008000"/>
                </a:solidFill>
              </a:rPr>
              <a:t>BH – BH mergers spin DOWN the most massive BH to 0.7</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spin_mass_cha.jpg"/>
          <p:cNvPicPr>
            <a:picLocks noChangeAspect="1"/>
          </p:cNvPicPr>
          <p:nvPr/>
        </p:nvPicPr>
        <p:blipFill>
          <a:blip r:embed="rId2">
            <a:extLst>
              <a:ext uri="{28A0092B-C50C-407E-A947-70E740481C1C}">
                <a14:useLocalDpi xmlns:a14="http://schemas.microsoft.com/office/drawing/2010/main" val="0"/>
              </a:ext>
            </a:extLst>
          </a:blip>
          <a:srcRect t="17143" b="15979"/>
          <a:stretch>
            <a:fillRect/>
          </a:stretch>
        </p:blipFill>
        <p:spPr bwMode="auto">
          <a:xfrm>
            <a:off x="3933825" y="1727200"/>
            <a:ext cx="4846638"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p:cNvSpPr>
            <a:spLocks noGrp="1"/>
          </p:cNvSpPr>
          <p:nvPr>
            <p:ph type="title"/>
          </p:nvPr>
        </p:nvSpPr>
        <p:spPr>
          <a:xfrm>
            <a:off x="685800" y="174625"/>
            <a:ext cx="7772400" cy="1143000"/>
          </a:xfrm>
        </p:spPr>
        <p:txBody>
          <a:bodyPr/>
          <a:lstStyle/>
          <a:p>
            <a:r>
              <a:rPr lang="en-GB" b="1" smtClean="0">
                <a:solidFill>
                  <a:srgbClr val="008000"/>
                </a:solidFill>
              </a:rPr>
              <a:t>Black hole mass and spin</a:t>
            </a:r>
          </a:p>
        </p:txBody>
      </p:sp>
      <p:sp>
        <p:nvSpPr>
          <p:cNvPr id="31748" name="Rectangle 2"/>
          <p:cNvSpPr>
            <a:spLocks noChangeArrowheads="1"/>
          </p:cNvSpPr>
          <p:nvPr/>
        </p:nvSpPr>
        <p:spPr bwMode="auto">
          <a:xfrm>
            <a:off x="104775" y="2119313"/>
            <a:ext cx="3625850" cy="39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i="0" dirty="0">
                <a:solidFill>
                  <a:srgbClr val="008000"/>
                </a:solidFill>
              </a:rPr>
              <a:t>Chaotic accretion?  </a:t>
            </a:r>
          </a:p>
          <a:p>
            <a:pPr marL="342900" indent="-342900" algn="l">
              <a:lnSpc>
                <a:spcPct val="90000"/>
              </a:lnSpc>
              <a:spcBef>
                <a:spcPct val="20000"/>
              </a:spcBef>
              <a:buFontTx/>
              <a:buChar char="•"/>
            </a:pPr>
            <a:r>
              <a:rPr lang="en-GB" i="0" dirty="0">
                <a:solidFill>
                  <a:srgbClr val="008000"/>
                </a:solidFill>
              </a:rPr>
              <a:t>Mass of thin disc limited by self gravity to ~ (H/R) M</a:t>
            </a:r>
            <a:r>
              <a:rPr lang="en-GB" i="0" baseline="-25000" dirty="0">
                <a:solidFill>
                  <a:srgbClr val="008000"/>
                </a:solidFill>
              </a:rPr>
              <a:t>BH </a:t>
            </a:r>
            <a:r>
              <a:rPr lang="en-GB" sz="1600" i="0" dirty="0">
                <a:solidFill>
                  <a:srgbClr val="008000"/>
                </a:solidFill>
              </a:rPr>
              <a:t>(King et al 2008) </a:t>
            </a:r>
            <a:endParaRPr lang="en-GB" i="0" baseline="30000" dirty="0">
              <a:solidFill>
                <a:srgbClr val="008000"/>
              </a:solidFill>
            </a:endParaRPr>
          </a:p>
          <a:p>
            <a:pPr marL="342900" indent="-342900" algn="l">
              <a:lnSpc>
                <a:spcPct val="90000"/>
              </a:lnSpc>
              <a:spcBef>
                <a:spcPct val="20000"/>
              </a:spcBef>
              <a:buFontTx/>
              <a:buChar char="•"/>
            </a:pPr>
            <a:r>
              <a:rPr lang="en-GB" i="0" dirty="0">
                <a:solidFill>
                  <a:srgbClr val="008000"/>
                </a:solidFill>
              </a:rPr>
              <a:t>Each accretion episode splits up into multiple events with randomised direction</a:t>
            </a:r>
          </a:p>
          <a:p>
            <a:pPr marL="342900" indent="-342900" algn="l">
              <a:lnSpc>
                <a:spcPct val="90000"/>
              </a:lnSpc>
              <a:spcBef>
                <a:spcPct val="20000"/>
              </a:spcBef>
              <a:buFontTx/>
              <a:buChar char="•"/>
            </a:pPr>
            <a:r>
              <a:rPr lang="en-GB" i="0" dirty="0">
                <a:solidFill>
                  <a:srgbClr val="008000"/>
                </a:solidFill>
              </a:rPr>
              <a:t>Low spin except for most massive BH where mergers spin UP</a:t>
            </a:r>
          </a:p>
        </p:txBody>
      </p:sp>
      <p:sp>
        <p:nvSpPr>
          <p:cNvPr id="31749" name="Text Box 5"/>
          <p:cNvSpPr txBox="1">
            <a:spLocks noChangeArrowheads="1"/>
          </p:cNvSpPr>
          <p:nvPr/>
        </p:nvSpPr>
        <p:spPr bwMode="auto">
          <a:xfrm>
            <a:off x="6545263" y="1349375"/>
            <a:ext cx="288925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ctr" eaLnBrk="0" fontAlgn="base" hangingPunct="0">
              <a:spcBef>
                <a:spcPct val="0"/>
              </a:spcBef>
              <a:spcAft>
                <a:spcPct val="0"/>
              </a:spcAft>
              <a:defRPr sz="2400" i="1">
                <a:solidFill>
                  <a:schemeClr val="tx1"/>
                </a:solidFill>
                <a:latin typeface="Times New Roman" pitchFamily="18" charset="0"/>
              </a:defRPr>
            </a:lvl6pPr>
            <a:lvl7pPr marL="2971800" indent="-228600" algn="ctr" eaLnBrk="0" fontAlgn="base" hangingPunct="0">
              <a:spcBef>
                <a:spcPct val="0"/>
              </a:spcBef>
              <a:spcAft>
                <a:spcPct val="0"/>
              </a:spcAft>
              <a:defRPr sz="2400" i="1">
                <a:solidFill>
                  <a:schemeClr val="tx1"/>
                </a:solidFill>
                <a:latin typeface="Times New Roman" pitchFamily="18" charset="0"/>
              </a:defRPr>
            </a:lvl7pPr>
            <a:lvl8pPr marL="3429000" indent="-228600" algn="ctr" eaLnBrk="0" fontAlgn="base" hangingPunct="0">
              <a:spcBef>
                <a:spcPct val="0"/>
              </a:spcBef>
              <a:spcAft>
                <a:spcPct val="0"/>
              </a:spcAft>
              <a:defRPr sz="2400" i="1">
                <a:solidFill>
                  <a:schemeClr val="tx1"/>
                </a:solidFill>
                <a:latin typeface="Times New Roman" pitchFamily="18" charset="0"/>
              </a:defRPr>
            </a:lvl8pPr>
            <a:lvl9pPr marL="3886200" indent="-228600" algn="ctr" eaLnBrk="0" fontAlgn="base" hangingPunct="0">
              <a:spcBef>
                <a:spcPct val="0"/>
              </a:spcBef>
              <a:spcAft>
                <a:spcPct val="0"/>
              </a:spcAft>
              <a:defRPr sz="2400" i="1">
                <a:solidFill>
                  <a:schemeClr val="tx1"/>
                </a:solidFill>
                <a:latin typeface="Times New Roman" pitchFamily="18" charset="0"/>
              </a:defRPr>
            </a:lvl9pPr>
          </a:lstStyle>
          <a:p>
            <a:pPr eaLnBrk="1" hangingPunct="1">
              <a:spcBef>
                <a:spcPct val="50000"/>
              </a:spcBef>
            </a:pPr>
            <a:r>
              <a:rPr lang="en-GB" sz="1600" i="0">
                <a:solidFill>
                  <a:srgbClr val="008000"/>
                </a:solidFill>
              </a:rPr>
              <a:t>Fanidakis et al 2010</a:t>
            </a:r>
            <a:endParaRPr lang="en-US" sz="1600" i="0">
              <a:solidFill>
                <a:srgbClr val="008000"/>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00013"/>
            <a:ext cx="7772400" cy="1143000"/>
          </a:xfrm>
        </p:spPr>
        <p:txBody>
          <a:bodyPr/>
          <a:lstStyle/>
          <a:p>
            <a:pPr eaLnBrk="1" hangingPunct="1"/>
            <a:r>
              <a:rPr lang="en-GB" b="1" dirty="0" smtClean="0">
                <a:solidFill>
                  <a:srgbClr val="008000"/>
                </a:solidFill>
              </a:rPr>
              <a:t>Conclusions: BHB-AGN</a:t>
            </a:r>
          </a:p>
        </p:txBody>
      </p:sp>
      <p:sp>
        <p:nvSpPr>
          <p:cNvPr id="37891" name="Rectangle 3"/>
          <p:cNvSpPr>
            <a:spLocks noGrp="1" noChangeArrowheads="1"/>
          </p:cNvSpPr>
          <p:nvPr>
            <p:ph type="body" sz="half" idx="1"/>
          </p:nvPr>
        </p:nvSpPr>
        <p:spPr>
          <a:xfrm>
            <a:off x="233363" y="1190625"/>
            <a:ext cx="8782050" cy="5667375"/>
          </a:xfrm>
        </p:spPr>
        <p:txBody>
          <a:bodyPr/>
          <a:lstStyle/>
          <a:p>
            <a:pPr eaLnBrk="1" hangingPunct="1">
              <a:lnSpc>
                <a:spcPct val="90000"/>
              </a:lnSpc>
            </a:pPr>
            <a:r>
              <a:rPr lang="en-GB" sz="2800" dirty="0" smtClean="0">
                <a:solidFill>
                  <a:srgbClr val="008000"/>
                </a:solidFill>
              </a:rPr>
              <a:t>BHB - disc down to last stable orbit at high L/</a:t>
            </a:r>
            <a:r>
              <a:rPr lang="en-GB" sz="2800" dirty="0" err="1" smtClean="0">
                <a:solidFill>
                  <a:srgbClr val="008000"/>
                </a:solidFill>
              </a:rPr>
              <a:t>Ledd</a:t>
            </a:r>
            <a:r>
              <a:rPr lang="en-GB" sz="2800" dirty="0" smtClean="0">
                <a:solidFill>
                  <a:srgbClr val="008000"/>
                </a:solidFill>
              </a:rPr>
              <a:t> !!</a:t>
            </a:r>
            <a:endParaRPr lang="en-GB" sz="2800" dirty="0">
              <a:solidFill>
                <a:srgbClr val="008000"/>
              </a:solidFill>
            </a:endParaRPr>
          </a:p>
          <a:p>
            <a:pPr eaLnBrk="1" hangingPunct="1">
              <a:lnSpc>
                <a:spcPct val="90000"/>
              </a:lnSpc>
            </a:pPr>
            <a:r>
              <a:rPr lang="en-GB" sz="2800" dirty="0" smtClean="0">
                <a:solidFill>
                  <a:srgbClr val="008000"/>
                </a:solidFill>
              </a:rPr>
              <a:t>Test of GR in strong field limit </a:t>
            </a:r>
          </a:p>
          <a:p>
            <a:pPr eaLnBrk="1" hangingPunct="1">
              <a:lnSpc>
                <a:spcPct val="90000"/>
              </a:lnSpc>
            </a:pPr>
            <a:r>
              <a:rPr lang="en-GB" sz="2800" dirty="0" smtClean="0">
                <a:solidFill>
                  <a:srgbClr val="008000"/>
                </a:solidFill>
              </a:rPr>
              <a:t>Disc progressively recedes below L/Ledd~0.01</a:t>
            </a:r>
          </a:p>
          <a:p>
            <a:pPr eaLnBrk="1" hangingPunct="1">
              <a:lnSpc>
                <a:spcPct val="90000"/>
              </a:lnSpc>
            </a:pPr>
            <a:r>
              <a:rPr lang="en-GB" sz="2800" dirty="0" smtClean="0">
                <a:solidFill>
                  <a:srgbClr val="008000"/>
                </a:solidFill>
              </a:rPr>
              <a:t>Moving disc explains moving characteristic frequencies in power spectrum – QPO as </a:t>
            </a:r>
            <a:r>
              <a:rPr lang="en-GB" sz="2800" dirty="0" err="1" smtClean="0">
                <a:solidFill>
                  <a:srgbClr val="008000"/>
                </a:solidFill>
              </a:rPr>
              <a:t>Lense-Thirring</a:t>
            </a:r>
            <a:r>
              <a:rPr lang="en-GB" sz="2800" dirty="0" smtClean="0">
                <a:solidFill>
                  <a:srgbClr val="008000"/>
                </a:solidFill>
              </a:rPr>
              <a:t> precession ?</a:t>
            </a:r>
          </a:p>
          <a:p>
            <a:pPr eaLnBrk="1" hangingPunct="1">
              <a:lnSpc>
                <a:spcPct val="90000"/>
              </a:lnSpc>
            </a:pPr>
            <a:r>
              <a:rPr lang="en-GB" sz="2800" dirty="0" smtClean="0">
                <a:solidFill>
                  <a:srgbClr val="008000"/>
                </a:solidFill>
              </a:rPr>
              <a:t>AGN </a:t>
            </a:r>
            <a:endParaRPr lang="en-GB" sz="2800" dirty="0">
              <a:solidFill>
                <a:srgbClr val="008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75" name="Picture 23" descr="3c296_20cm_op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36550" y="2159000"/>
            <a:ext cx="4100513" cy="4845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7180" name="Rectangle 28"/>
          <p:cNvSpPr>
            <a:spLocks noChangeArrowheads="1"/>
          </p:cNvSpPr>
          <p:nvPr/>
        </p:nvSpPr>
        <p:spPr bwMode="auto">
          <a:xfrm>
            <a:off x="685800" y="-619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008000"/>
                </a:solidFill>
              </a:rPr>
              <a:t> AGN/QSO Zoo!!! Radio loud</a:t>
            </a:r>
          </a:p>
        </p:txBody>
      </p:sp>
      <p:pic>
        <p:nvPicPr>
          <p:cNvPr id="177181" name="Picture 29" descr="3c219lonopt_large_fr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08563" y="2171700"/>
            <a:ext cx="3900487" cy="4768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7184" name="Rectangle 32"/>
          <p:cNvSpPr>
            <a:spLocks noChangeArrowheads="1"/>
          </p:cNvSpPr>
          <p:nvPr/>
        </p:nvSpPr>
        <p:spPr bwMode="auto">
          <a:xfrm>
            <a:off x="304800" y="971550"/>
            <a:ext cx="88392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buFontTx/>
              <a:buChar char="•"/>
            </a:pPr>
            <a:r>
              <a:rPr lang="en-GB" dirty="0">
                <a:solidFill>
                  <a:srgbClr val="008000"/>
                </a:solidFill>
              </a:rPr>
              <a:t>Some have enormous, powerful jets on </a:t>
            </a:r>
            <a:r>
              <a:rPr lang="en-GB" dirty="0" err="1">
                <a:solidFill>
                  <a:srgbClr val="008000"/>
                </a:solidFill>
              </a:rPr>
              <a:t>Mpc</a:t>
            </a:r>
            <a:r>
              <a:rPr lang="en-GB" dirty="0">
                <a:solidFill>
                  <a:srgbClr val="008000"/>
                </a:solidFill>
              </a:rPr>
              <a:t> scales</a:t>
            </a:r>
          </a:p>
          <a:p>
            <a:pPr marL="342900" indent="-342900" algn="l">
              <a:lnSpc>
                <a:spcPct val="90000"/>
              </a:lnSpc>
              <a:spcBef>
                <a:spcPct val="20000"/>
              </a:spcBef>
              <a:buFontTx/>
              <a:buChar char="•"/>
            </a:pPr>
            <a:r>
              <a:rPr lang="en-GB" dirty="0">
                <a:solidFill>
                  <a:srgbClr val="008000"/>
                </a:solidFill>
              </a:rPr>
              <a:t>How QSO first found. But now most known to be radio quiet</a:t>
            </a:r>
          </a:p>
          <a:p>
            <a:pPr marL="342900" indent="-342900" algn="l">
              <a:lnSpc>
                <a:spcPct val="90000"/>
              </a:lnSpc>
              <a:spcBef>
                <a:spcPct val="20000"/>
              </a:spcBef>
              <a:buFontTx/>
              <a:buChar char="•"/>
            </a:pPr>
            <a:r>
              <a:rPr lang="en-GB" dirty="0">
                <a:solidFill>
                  <a:srgbClr val="008000"/>
                </a:solidFill>
              </a:rPr>
              <a:t>FRI (fuzzy lobes, 2 sided jet)        FRII (bright hot spot, 1sided jet)</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685800" y="12065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4400" b="1" dirty="0" smtClean="0">
                <a:solidFill>
                  <a:srgbClr val="008000"/>
                </a:solidFill>
              </a:rPr>
              <a:t>FRI is top of ADAF branch</a:t>
            </a:r>
            <a:endParaRPr lang="en-GB" sz="4400" b="1" dirty="0">
              <a:solidFill>
                <a:srgbClr val="008000"/>
              </a:solidFill>
            </a:endParaRPr>
          </a:p>
        </p:txBody>
      </p:sp>
      <p:pic>
        <p:nvPicPr>
          <p:cNvPr id="29699" name="Picture 2"/>
          <p:cNvPicPr>
            <a:picLocks noChangeAspect="1"/>
          </p:cNvPicPr>
          <p:nvPr/>
        </p:nvPicPr>
        <p:blipFill>
          <a:blip r:embed="rId2">
            <a:extLst>
              <a:ext uri="{28A0092B-C50C-407E-A947-70E740481C1C}">
                <a14:useLocalDpi xmlns:a14="http://schemas.microsoft.com/office/drawing/2010/main" val="0"/>
              </a:ext>
            </a:extLst>
          </a:blip>
          <a:srcRect l="51917" t="6137" r="10286" b="64868"/>
          <a:stretch>
            <a:fillRect/>
          </a:stretch>
        </p:blipFill>
        <p:spPr bwMode="auto">
          <a:xfrm>
            <a:off x="4229100" y="1411288"/>
            <a:ext cx="4746625"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73163"/>
            <a:ext cx="2693988"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4"/>
          <p:cNvSpPr txBox="1">
            <a:spLocks noChangeArrowheads="1"/>
          </p:cNvSpPr>
          <p:nvPr/>
        </p:nvSpPr>
        <p:spPr bwMode="auto">
          <a:xfrm rot="10800000" flipV="1">
            <a:off x="7061200" y="6238875"/>
            <a:ext cx="204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GB" sz="1600">
                <a:solidFill>
                  <a:srgbClr val="FFFF99"/>
                </a:solidFill>
              </a:rPr>
              <a:t>Ghisellini et al  2010</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3"/>
          <p:cNvSpPr>
            <a:spLocks noChangeShapeType="1"/>
          </p:cNvSpPr>
          <p:nvPr/>
        </p:nvSpPr>
        <p:spPr bwMode="auto">
          <a:xfrm flipV="1">
            <a:off x="5624513" y="4645025"/>
            <a:ext cx="0"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1" name="Line 4"/>
          <p:cNvSpPr>
            <a:spLocks noChangeShapeType="1"/>
          </p:cNvSpPr>
          <p:nvPr/>
        </p:nvSpPr>
        <p:spPr bwMode="auto">
          <a:xfrm>
            <a:off x="5624513" y="6245225"/>
            <a:ext cx="2362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772" name="Freeform 5"/>
          <p:cNvSpPr>
            <a:spLocks/>
          </p:cNvSpPr>
          <p:nvPr/>
        </p:nvSpPr>
        <p:spPr bwMode="auto">
          <a:xfrm>
            <a:off x="5805488" y="4468813"/>
            <a:ext cx="1262062" cy="1527175"/>
          </a:xfrm>
          <a:custGeom>
            <a:avLst/>
            <a:gdLst>
              <a:gd name="T0" fmla="*/ 0 w 795"/>
              <a:gd name="T1" fmla="*/ 2147483647 h 962"/>
              <a:gd name="T2" fmla="*/ 2147483647 w 795"/>
              <a:gd name="T3" fmla="*/ 2147483647 h 962"/>
              <a:gd name="T4" fmla="*/ 2147483647 w 795"/>
              <a:gd name="T5" fmla="*/ 2147483647 h 962"/>
              <a:gd name="T6" fmla="*/ 0 60000 65536"/>
              <a:gd name="T7" fmla="*/ 0 60000 65536"/>
              <a:gd name="T8" fmla="*/ 0 60000 65536"/>
              <a:gd name="T9" fmla="*/ 0 w 795"/>
              <a:gd name="T10" fmla="*/ 0 h 962"/>
              <a:gd name="T11" fmla="*/ 795 w 795"/>
              <a:gd name="T12" fmla="*/ 962 h 962"/>
            </a:gdLst>
            <a:ahLst/>
            <a:cxnLst>
              <a:cxn ang="T6">
                <a:pos x="T0" y="T1"/>
              </a:cxn>
              <a:cxn ang="T7">
                <a:pos x="T2" y="T3"/>
              </a:cxn>
              <a:cxn ang="T8">
                <a:pos x="T4" y="T5"/>
              </a:cxn>
            </a:cxnLst>
            <a:rect l="T9" t="T10" r="T11" b="T12"/>
            <a:pathLst>
              <a:path w="795" h="962">
                <a:moveTo>
                  <a:pt x="0" y="948"/>
                </a:moveTo>
                <a:cubicBezTo>
                  <a:pt x="105" y="790"/>
                  <a:pt x="499" y="0"/>
                  <a:pt x="631" y="2"/>
                </a:cubicBezTo>
                <a:cubicBezTo>
                  <a:pt x="763" y="4"/>
                  <a:pt x="761" y="762"/>
                  <a:pt x="795" y="96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773" name="Text Box 6"/>
          <p:cNvSpPr txBox="1">
            <a:spLocks noChangeArrowheads="1"/>
          </p:cNvSpPr>
          <p:nvPr/>
        </p:nvSpPr>
        <p:spPr bwMode="auto">
          <a:xfrm>
            <a:off x="5700713" y="63357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GB" sz="1800"/>
              <a:t>Log </a:t>
            </a:r>
            <a:r>
              <a:rPr lang="en-GB" sz="1800">
                <a:latin typeface="Symbol" charset="2"/>
              </a:rPr>
              <a:t>n</a:t>
            </a:r>
          </a:p>
        </p:txBody>
      </p:sp>
      <p:sp>
        <p:nvSpPr>
          <p:cNvPr id="32774" name="Text Box 7"/>
          <p:cNvSpPr txBox="1">
            <a:spLocks noChangeArrowheads="1"/>
          </p:cNvSpPr>
          <p:nvPr/>
        </p:nvSpPr>
        <p:spPr bwMode="auto">
          <a:xfrm rot="-5400000">
            <a:off x="4031457" y="5109368"/>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GB" sz="1800"/>
              <a:t>Log  </a:t>
            </a:r>
            <a:r>
              <a:rPr lang="en-GB" sz="1800">
                <a:latin typeface="Symbol" charset="2"/>
              </a:rPr>
              <a:t>n</a:t>
            </a:r>
            <a:r>
              <a:rPr lang="en-GB" sz="1800"/>
              <a:t> f(</a:t>
            </a:r>
            <a:r>
              <a:rPr lang="en-GB" sz="1800">
                <a:latin typeface="Symbol" charset="2"/>
              </a:rPr>
              <a:t>n) </a:t>
            </a:r>
          </a:p>
        </p:txBody>
      </p:sp>
      <p:sp>
        <p:nvSpPr>
          <p:cNvPr id="32775" name="AutoShape 8"/>
          <p:cNvSpPr>
            <a:spLocks noChangeArrowheads="1"/>
          </p:cNvSpPr>
          <p:nvPr/>
        </p:nvSpPr>
        <p:spPr bwMode="auto">
          <a:xfrm>
            <a:off x="4876800" y="2425700"/>
            <a:ext cx="3962400" cy="1143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69" y="10800"/>
                </a:moveTo>
                <a:cubicBezTo>
                  <a:pt x="8169" y="12253"/>
                  <a:pt x="9347" y="13431"/>
                  <a:pt x="10800" y="13431"/>
                </a:cubicBezTo>
                <a:cubicBezTo>
                  <a:pt x="12253" y="13431"/>
                  <a:pt x="13431" y="12253"/>
                  <a:pt x="13431" y="10800"/>
                </a:cubicBezTo>
                <a:cubicBezTo>
                  <a:pt x="13431" y="9347"/>
                  <a:pt x="12253" y="8169"/>
                  <a:pt x="10800" y="8169"/>
                </a:cubicBezTo>
                <a:cubicBezTo>
                  <a:pt x="9347" y="8169"/>
                  <a:pt x="8169" y="9347"/>
                  <a:pt x="8169" y="10800"/>
                </a:cubicBezTo>
                <a:close/>
              </a:path>
            </a:pathLst>
          </a:custGeom>
          <a:solidFill>
            <a:srgbClr val="FF0000"/>
          </a:solidFill>
          <a:ln w="9525">
            <a:solidFill>
              <a:schemeClr val="tx1"/>
            </a:solidFill>
            <a:round/>
            <a:headEnd/>
            <a:tailEnd/>
          </a:ln>
        </p:spPr>
        <p:txBody>
          <a:bodyPr wrap="none" anchor="ctr"/>
          <a:lstStyle/>
          <a:p>
            <a:endParaRPr lang="en-GB"/>
          </a:p>
        </p:txBody>
      </p:sp>
      <p:sp>
        <p:nvSpPr>
          <p:cNvPr id="32776" name="AutoShape 9"/>
          <p:cNvSpPr>
            <a:spLocks noChangeArrowheads="1"/>
          </p:cNvSpPr>
          <p:nvPr/>
        </p:nvSpPr>
        <p:spPr bwMode="auto">
          <a:xfrm rot="16934371" flipV="1">
            <a:off x="6019006" y="2321719"/>
            <a:ext cx="468313" cy="1908175"/>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77" name="Oval 12"/>
          <p:cNvSpPr>
            <a:spLocks noChangeArrowheads="1"/>
          </p:cNvSpPr>
          <p:nvPr/>
        </p:nvSpPr>
        <p:spPr bwMode="auto">
          <a:xfrm>
            <a:off x="6675438" y="2874963"/>
            <a:ext cx="261937" cy="242887"/>
          </a:xfrm>
          <a:prstGeom prst="ellipse">
            <a:avLst/>
          </a:prstGeom>
          <a:solidFill>
            <a:schemeClr val="tx1"/>
          </a:solidFill>
          <a:ln w="9525">
            <a:solidFill>
              <a:schemeClr val="tx1"/>
            </a:solidFill>
            <a:round/>
            <a:headEnd/>
            <a:tailEnd/>
          </a:ln>
        </p:spPr>
        <p:txBody>
          <a:bodyPr wrap="none" anchor="ctr"/>
          <a:lstStyle/>
          <a:p>
            <a:endParaRPr lang="en-US"/>
          </a:p>
        </p:txBody>
      </p:sp>
      <p:sp>
        <p:nvSpPr>
          <p:cNvPr id="32778" name="AutoShape 11"/>
          <p:cNvSpPr>
            <a:spLocks noChangeArrowheads="1"/>
          </p:cNvSpPr>
          <p:nvPr/>
        </p:nvSpPr>
        <p:spPr bwMode="auto">
          <a:xfrm rot="16934371" flipV="1">
            <a:off x="5797551" y="2327275"/>
            <a:ext cx="385762" cy="189388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79" name="AutoShape 66"/>
          <p:cNvSpPr>
            <a:spLocks noChangeArrowheads="1"/>
          </p:cNvSpPr>
          <p:nvPr/>
        </p:nvSpPr>
        <p:spPr bwMode="auto">
          <a:xfrm rot="15516024" flipV="1">
            <a:off x="7451725" y="2493963"/>
            <a:ext cx="363538" cy="1604962"/>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780" name="Freeform 68"/>
          <p:cNvSpPr>
            <a:spLocks/>
          </p:cNvSpPr>
          <p:nvPr/>
        </p:nvSpPr>
        <p:spPr bwMode="auto">
          <a:xfrm>
            <a:off x="6299200" y="4829175"/>
            <a:ext cx="2655888" cy="814388"/>
          </a:xfrm>
          <a:custGeom>
            <a:avLst/>
            <a:gdLst>
              <a:gd name="T0" fmla="*/ 0 w 1673"/>
              <a:gd name="T1" fmla="*/ 2147483647 h 513"/>
              <a:gd name="T2" fmla="*/ 2147483647 w 1673"/>
              <a:gd name="T3" fmla="*/ 2147483647 h 513"/>
              <a:gd name="T4" fmla="*/ 2147483647 w 1673"/>
              <a:gd name="T5" fmla="*/ 2147483647 h 513"/>
              <a:gd name="T6" fmla="*/ 2147483647 w 1673"/>
              <a:gd name="T7" fmla="*/ 2147483647 h 513"/>
              <a:gd name="T8" fmla="*/ 0 60000 65536"/>
              <a:gd name="T9" fmla="*/ 0 60000 65536"/>
              <a:gd name="T10" fmla="*/ 0 60000 65536"/>
              <a:gd name="T11" fmla="*/ 0 60000 65536"/>
              <a:gd name="T12" fmla="*/ 0 w 1673"/>
              <a:gd name="T13" fmla="*/ 0 h 513"/>
              <a:gd name="T14" fmla="*/ 1673 w 1673"/>
              <a:gd name="T15" fmla="*/ 513 h 513"/>
            </a:gdLst>
            <a:ahLst/>
            <a:cxnLst>
              <a:cxn ang="T8">
                <a:pos x="T0" y="T1"/>
              </a:cxn>
              <a:cxn ang="T9">
                <a:pos x="T2" y="T3"/>
              </a:cxn>
              <a:cxn ang="T10">
                <a:pos x="T4" y="T5"/>
              </a:cxn>
              <a:cxn ang="T11">
                <a:pos x="T6" y="T7"/>
              </a:cxn>
            </a:cxnLst>
            <a:rect l="T12" t="T13" r="T14" b="T15"/>
            <a:pathLst>
              <a:path w="1673" h="513">
                <a:moveTo>
                  <a:pt x="0" y="513"/>
                </a:moveTo>
                <a:cubicBezTo>
                  <a:pt x="55" y="440"/>
                  <a:pt x="168" y="152"/>
                  <a:pt x="329" y="76"/>
                </a:cubicBezTo>
                <a:cubicBezTo>
                  <a:pt x="490" y="0"/>
                  <a:pt x="745" y="44"/>
                  <a:pt x="969" y="58"/>
                </a:cubicBezTo>
                <a:cubicBezTo>
                  <a:pt x="1193" y="72"/>
                  <a:pt x="1556" y="142"/>
                  <a:pt x="1673" y="159"/>
                </a:cubicBezTo>
              </a:path>
            </a:pathLst>
          </a:custGeom>
          <a:noFill/>
          <a:ln w="38100">
            <a:solidFill>
              <a:srgbClr val="CC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781" name="AutoShape 69"/>
          <p:cNvSpPr>
            <a:spLocks noChangeArrowheads="1"/>
          </p:cNvSpPr>
          <p:nvPr/>
        </p:nvSpPr>
        <p:spPr bwMode="auto">
          <a:xfrm rot="15037915" flipV="1">
            <a:off x="7196138" y="2409825"/>
            <a:ext cx="363537" cy="1604963"/>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32782" name="Group 75"/>
          <p:cNvGrpSpPr>
            <a:grpSpLocks/>
          </p:cNvGrpSpPr>
          <p:nvPr/>
        </p:nvGrpSpPr>
        <p:grpSpPr bwMode="auto">
          <a:xfrm>
            <a:off x="7153275" y="2786063"/>
            <a:ext cx="206375" cy="439737"/>
            <a:chOff x="843" y="2880"/>
            <a:chExt cx="216" cy="576"/>
          </a:xfrm>
        </p:grpSpPr>
        <p:sp>
          <p:nvSpPr>
            <p:cNvPr id="32899" name="Freeform 76"/>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900" name="Freeform 77"/>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83" name="Group 81"/>
          <p:cNvGrpSpPr>
            <a:grpSpLocks/>
          </p:cNvGrpSpPr>
          <p:nvPr/>
        </p:nvGrpSpPr>
        <p:grpSpPr bwMode="auto">
          <a:xfrm flipH="1">
            <a:off x="6978650" y="2452688"/>
            <a:ext cx="98425" cy="439737"/>
            <a:chOff x="843" y="2880"/>
            <a:chExt cx="216" cy="576"/>
          </a:xfrm>
        </p:grpSpPr>
        <p:sp>
          <p:nvSpPr>
            <p:cNvPr id="32897" name="Freeform 82"/>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98" name="Freeform 83"/>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84" name="Group 87"/>
          <p:cNvGrpSpPr>
            <a:grpSpLocks/>
          </p:cNvGrpSpPr>
          <p:nvPr/>
        </p:nvGrpSpPr>
        <p:grpSpPr bwMode="auto">
          <a:xfrm flipH="1">
            <a:off x="7143750" y="2524125"/>
            <a:ext cx="98425" cy="439738"/>
            <a:chOff x="843" y="2880"/>
            <a:chExt cx="216" cy="576"/>
          </a:xfrm>
        </p:grpSpPr>
        <p:sp>
          <p:nvSpPr>
            <p:cNvPr id="32895" name="Freeform 88"/>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96" name="Freeform 89"/>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85" name="Group 90"/>
          <p:cNvGrpSpPr>
            <a:grpSpLocks/>
          </p:cNvGrpSpPr>
          <p:nvPr/>
        </p:nvGrpSpPr>
        <p:grpSpPr bwMode="auto">
          <a:xfrm flipH="1">
            <a:off x="7194550" y="3025775"/>
            <a:ext cx="98425" cy="439738"/>
            <a:chOff x="843" y="2880"/>
            <a:chExt cx="216" cy="576"/>
          </a:xfrm>
        </p:grpSpPr>
        <p:sp>
          <p:nvSpPr>
            <p:cNvPr id="32893" name="Freeform 91"/>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94" name="Freeform 92"/>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86" name="Group 93"/>
          <p:cNvGrpSpPr>
            <a:grpSpLocks/>
          </p:cNvGrpSpPr>
          <p:nvPr/>
        </p:nvGrpSpPr>
        <p:grpSpPr bwMode="auto">
          <a:xfrm flipH="1">
            <a:off x="6635750" y="2927350"/>
            <a:ext cx="98425" cy="439738"/>
            <a:chOff x="843" y="2880"/>
            <a:chExt cx="216" cy="576"/>
          </a:xfrm>
        </p:grpSpPr>
        <p:sp>
          <p:nvSpPr>
            <p:cNvPr id="32891" name="Freeform 94"/>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92" name="Freeform 95"/>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87" name="Group 106"/>
          <p:cNvGrpSpPr>
            <a:grpSpLocks/>
          </p:cNvGrpSpPr>
          <p:nvPr/>
        </p:nvGrpSpPr>
        <p:grpSpPr bwMode="auto">
          <a:xfrm flipH="1">
            <a:off x="6346825" y="2732088"/>
            <a:ext cx="206375" cy="439737"/>
            <a:chOff x="843" y="2880"/>
            <a:chExt cx="216" cy="576"/>
          </a:xfrm>
        </p:grpSpPr>
        <p:sp>
          <p:nvSpPr>
            <p:cNvPr id="32889" name="Freeform 107"/>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90" name="Freeform 108"/>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88" name="Group 109"/>
          <p:cNvGrpSpPr>
            <a:grpSpLocks/>
          </p:cNvGrpSpPr>
          <p:nvPr/>
        </p:nvGrpSpPr>
        <p:grpSpPr bwMode="auto">
          <a:xfrm flipH="1">
            <a:off x="6326188" y="2640013"/>
            <a:ext cx="206375" cy="439737"/>
            <a:chOff x="843" y="2880"/>
            <a:chExt cx="216" cy="576"/>
          </a:xfrm>
        </p:grpSpPr>
        <p:sp>
          <p:nvSpPr>
            <p:cNvPr id="32887" name="Freeform 110"/>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88" name="Freeform 111"/>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89" name="Group 121"/>
          <p:cNvGrpSpPr>
            <a:grpSpLocks/>
          </p:cNvGrpSpPr>
          <p:nvPr/>
        </p:nvGrpSpPr>
        <p:grpSpPr bwMode="auto">
          <a:xfrm flipH="1">
            <a:off x="7131050" y="2657475"/>
            <a:ext cx="206375" cy="439738"/>
            <a:chOff x="843" y="2880"/>
            <a:chExt cx="216" cy="576"/>
          </a:xfrm>
        </p:grpSpPr>
        <p:sp>
          <p:nvSpPr>
            <p:cNvPr id="32885" name="Freeform 122"/>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86" name="Freeform 123"/>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90" name="Group 124"/>
          <p:cNvGrpSpPr>
            <a:grpSpLocks/>
          </p:cNvGrpSpPr>
          <p:nvPr/>
        </p:nvGrpSpPr>
        <p:grpSpPr bwMode="auto">
          <a:xfrm flipH="1">
            <a:off x="6545263" y="2500313"/>
            <a:ext cx="206375" cy="439737"/>
            <a:chOff x="843" y="2880"/>
            <a:chExt cx="216" cy="576"/>
          </a:xfrm>
        </p:grpSpPr>
        <p:sp>
          <p:nvSpPr>
            <p:cNvPr id="32883" name="Freeform 125"/>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84" name="Freeform 126"/>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91" name="Group 133"/>
          <p:cNvGrpSpPr>
            <a:grpSpLocks/>
          </p:cNvGrpSpPr>
          <p:nvPr/>
        </p:nvGrpSpPr>
        <p:grpSpPr bwMode="auto">
          <a:xfrm flipH="1">
            <a:off x="6391275" y="2943225"/>
            <a:ext cx="206375" cy="439738"/>
            <a:chOff x="843" y="2880"/>
            <a:chExt cx="216" cy="576"/>
          </a:xfrm>
        </p:grpSpPr>
        <p:sp>
          <p:nvSpPr>
            <p:cNvPr id="32881" name="Freeform 134"/>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82" name="Freeform 135"/>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92" name="Group 139"/>
          <p:cNvGrpSpPr>
            <a:grpSpLocks/>
          </p:cNvGrpSpPr>
          <p:nvPr/>
        </p:nvGrpSpPr>
        <p:grpSpPr bwMode="auto">
          <a:xfrm flipH="1">
            <a:off x="6946900" y="2943225"/>
            <a:ext cx="206375" cy="439738"/>
            <a:chOff x="843" y="2880"/>
            <a:chExt cx="216" cy="576"/>
          </a:xfrm>
        </p:grpSpPr>
        <p:sp>
          <p:nvSpPr>
            <p:cNvPr id="32879" name="Freeform 140"/>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80" name="Freeform 141"/>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93" name="Group 145"/>
          <p:cNvGrpSpPr>
            <a:grpSpLocks/>
          </p:cNvGrpSpPr>
          <p:nvPr/>
        </p:nvGrpSpPr>
        <p:grpSpPr bwMode="auto">
          <a:xfrm flipH="1">
            <a:off x="6237288" y="2814638"/>
            <a:ext cx="206375" cy="439737"/>
            <a:chOff x="843" y="2880"/>
            <a:chExt cx="216" cy="576"/>
          </a:xfrm>
        </p:grpSpPr>
        <p:sp>
          <p:nvSpPr>
            <p:cNvPr id="32877" name="Freeform 146"/>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78" name="Freeform 147"/>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94" name="Group 148"/>
          <p:cNvGrpSpPr>
            <a:grpSpLocks/>
          </p:cNvGrpSpPr>
          <p:nvPr/>
        </p:nvGrpSpPr>
        <p:grpSpPr bwMode="auto">
          <a:xfrm flipH="1">
            <a:off x="6481763" y="2503488"/>
            <a:ext cx="206375" cy="439737"/>
            <a:chOff x="843" y="2880"/>
            <a:chExt cx="216" cy="576"/>
          </a:xfrm>
        </p:grpSpPr>
        <p:sp>
          <p:nvSpPr>
            <p:cNvPr id="32875" name="Freeform 149"/>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76" name="Freeform 150"/>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795" name="Group 58"/>
          <p:cNvGrpSpPr>
            <a:grpSpLocks/>
          </p:cNvGrpSpPr>
          <p:nvPr/>
        </p:nvGrpSpPr>
        <p:grpSpPr bwMode="auto">
          <a:xfrm>
            <a:off x="6632575" y="1741488"/>
            <a:ext cx="349250" cy="1204912"/>
            <a:chOff x="6310313" y="1058863"/>
            <a:chExt cx="1028700" cy="1204912"/>
          </a:xfrm>
        </p:grpSpPr>
        <p:sp>
          <p:nvSpPr>
            <p:cNvPr id="32873" name="Freeform 40"/>
            <p:cNvSpPr>
              <a:spLocks/>
            </p:cNvSpPr>
            <p:nvPr/>
          </p:nvSpPr>
          <p:spPr bwMode="auto">
            <a:xfrm>
              <a:off x="6310313" y="1058863"/>
              <a:ext cx="1017587" cy="1204912"/>
            </a:xfrm>
            <a:custGeom>
              <a:avLst/>
              <a:gdLst>
                <a:gd name="T0" fmla="*/ 0 w 833"/>
                <a:gd name="T1" fmla="*/ 2147483647 h 759"/>
                <a:gd name="T2" fmla="*/ 2147483647 w 833"/>
                <a:gd name="T3" fmla="*/ 2147483647 h 759"/>
                <a:gd name="T4" fmla="*/ 2147483647 w 833"/>
                <a:gd name="T5" fmla="*/ 2147483647 h 759"/>
                <a:gd name="T6" fmla="*/ 2147483647 w 833"/>
                <a:gd name="T7" fmla="*/ 2147483647 h 759"/>
                <a:gd name="T8" fmla="*/ 2147483647 w 833"/>
                <a:gd name="T9" fmla="*/ 0 h 759"/>
                <a:gd name="T10" fmla="*/ 0 60000 65536"/>
                <a:gd name="T11" fmla="*/ 0 60000 65536"/>
                <a:gd name="T12" fmla="*/ 0 60000 65536"/>
                <a:gd name="T13" fmla="*/ 0 60000 65536"/>
                <a:gd name="T14" fmla="*/ 0 60000 65536"/>
                <a:gd name="T15" fmla="*/ 0 w 833"/>
                <a:gd name="T16" fmla="*/ 0 h 759"/>
                <a:gd name="T17" fmla="*/ 833 w 833"/>
                <a:gd name="T18" fmla="*/ 759 h 759"/>
              </a:gdLst>
              <a:ahLst/>
              <a:cxnLst>
                <a:cxn ang="T10">
                  <a:pos x="T0" y="T1"/>
                </a:cxn>
                <a:cxn ang="T11">
                  <a:pos x="T2" y="T3"/>
                </a:cxn>
                <a:cxn ang="T12">
                  <a:pos x="T4" y="T5"/>
                </a:cxn>
                <a:cxn ang="T13">
                  <a:pos x="T6" y="T7"/>
                </a:cxn>
                <a:cxn ang="T14">
                  <a:pos x="T8" y="T9"/>
                </a:cxn>
              </a:cxnLst>
              <a:rect l="T15" t="T16" r="T17" b="T18"/>
              <a:pathLst>
                <a:path w="833" h="759">
                  <a:moveTo>
                    <a:pt x="0" y="759"/>
                  </a:moveTo>
                  <a:cubicBezTo>
                    <a:pt x="387" y="694"/>
                    <a:pt x="775" y="630"/>
                    <a:pt x="804" y="549"/>
                  </a:cubicBezTo>
                  <a:cubicBezTo>
                    <a:pt x="833" y="468"/>
                    <a:pt x="191" y="340"/>
                    <a:pt x="173" y="275"/>
                  </a:cubicBezTo>
                  <a:cubicBezTo>
                    <a:pt x="155" y="210"/>
                    <a:pt x="633" y="202"/>
                    <a:pt x="695" y="156"/>
                  </a:cubicBezTo>
                  <a:cubicBezTo>
                    <a:pt x="757" y="110"/>
                    <a:pt x="579" y="32"/>
                    <a:pt x="548"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GB"/>
            </a:p>
          </p:txBody>
        </p:sp>
        <p:sp>
          <p:nvSpPr>
            <p:cNvPr id="32874" name="Freeform 41"/>
            <p:cNvSpPr>
              <a:spLocks/>
            </p:cNvSpPr>
            <p:nvPr/>
          </p:nvSpPr>
          <p:spPr bwMode="auto">
            <a:xfrm>
              <a:off x="6321425" y="1103313"/>
              <a:ext cx="1017588" cy="1155700"/>
            </a:xfrm>
            <a:custGeom>
              <a:avLst/>
              <a:gdLst>
                <a:gd name="T0" fmla="*/ 2147483647 w 833"/>
                <a:gd name="T1" fmla="*/ 2147483647 h 728"/>
                <a:gd name="T2" fmla="*/ 2147483647 w 833"/>
                <a:gd name="T3" fmla="*/ 2147483647 h 728"/>
                <a:gd name="T4" fmla="*/ 2147483647 w 833"/>
                <a:gd name="T5" fmla="*/ 2147483647 h 728"/>
                <a:gd name="T6" fmla="*/ 2147483647 w 833"/>
                <a:gd name="T7" fmla="*/ 2147483647 h 728"/>
                <a:gd name="T8" fmla="*/ 2147483647 w 833"/>
                <a:gd name="T9" fmla="*/ 0 h 728"/>
                <a:gd name="T10" fmla="*/ 0 60000 65536"/>
                <a:gd name="T11" fmla="*/ 0 60000 65536"/>
                <a:gd name="T12" fmla="*/ 0 60000 65536"/>
                <a:gd name="T13" fmla="*/ 0 60000 65536"/>
                <a:gd name="T14" fmla="*/ 0 60000 65536"/>
                <a:gd name="T15" fmla="*/ 0 w 833"/>
                <a:gd name="T16" fmla="*/ 0 h 728"/>
                <a:gd name="T17" fmla="*/ 833 w 833"/>
                <a:gd name="T18" fmla="*/ 728 h 728"/>
              </a:gdLst>
              <a:ahLst/>
              <a:cxnLst>
                <a:cxn ang="T10">
                  <a:pos x="T0" y="T1"/>
                </a:cxn>
                <a:cxn ang="T11">
                  <a:pos x="T2" y="T3"/>
                </a:cxn>
                <a:cxn ang="T12">
                  <a:pos x="T4" y="T5"/>
                </a:cxn>
                <a:cxn ang="T13">
                  <a:pos x="T6" y="T7"/>
                </a:cxn>
                <a:cxn ang="T14">
                  <a:pos x="T8" y="T9"/>
                </a:cxn>
              </a:cxnLst>
              <a:rect l="T15" t="T16" r="T17" b="T18"/>
              <a:pathLst>
                <a:path w="833" h="728">
                  <a:moveTo>
                    <a:pt x="833" y="728"/>
                  </a:moveTo>
                  <a:cubicBezTo>
                    <a:pt x="446" y="663"/>
                    <a:pt x="58" y="599"/>
                    <a:pt x="29" y="518"/>
                  </a:cubicBezTo>
                  <a:cubicBezTo>
                    <a:pt x="0" y="437"/>
                    <a:pt x="642" y="309"/>
                    <a:pt x="660" y="244"/>
                  </a:cubicBezTo>
                  <a:cubicBezTo>
                    <a:pt x="678" y="179"/>
                    <a:pt x="197" y="166"/>
                    <a:pt x="138" y="125"/>
                  </a:cubicBezTo>
                  <a:cubicBezTo>
                    <a:pt x="79" y="84"/>
                    <a:pt x="270" y="26"/>
                    <a:pt x="304"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GB"/>
            </a:p>
          </p:txBody>
        </p:sp>
      </p:grpSp>
      <p:sp>
        <p:nvSpPr>
          <p:cNvPr id="32810" name="Line 4"/>
          <p:cNvSpPr>
            <a:spLocks noChangeShapeType="1"/>
          </p:cNvSpPr>
          <p:nvPr/>
        </p:nvSpPr>
        <p:spPr bwMode="auto">
          <a:xfrm flipV="1">
            <a:off x="1066801" y="4645025"/>
            <a:ext cx="0"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11" name="Line 5"/>
          <p:cNvSpPr>
            <a:spLocks noChangeShapeType="1"/>
          </p:cNvSpPr>
          <p:nvPr/>
        </p:nvSpPr>
        <p:spPr bwMode="auto">
          <a:xfrm>
            <a:off x="1066801" y="6245225"/>
            <a:ext cx="2362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2812" name="Freeform 6"/>
          <p:cNvSpPr>
            <a:spLocks/>
          </p:cNvSpPr>
          <p:nvPr/>
        </p:nvSpPr>
        <p:spPr bwMode="auto">
          <a:xfrm>
            <a:off x="1219201" y="5026025"/>
            <a:ext cx="914400" cy="990600"/>
          </a:xfrm>
          <a:custGeom>
            <a:avLst/>
            <a:gdLst>
              <a:gd name="T0" fmla="*/ 0 w 576"/>
              <a:gd name="T1" fmla="*/ 2147483647 h 624"/>
              <a:gd name="T2" fmla="*/ 2147483647 w 576"/>
              <a:gd name="T3" fmla="*/ 0 h 624"/>
              <a:gd name="T4" fmla="*/ 2147483647 w 576"/>
              <a:gd name="T5" fmla="*/ 2147483647 h 624"/>
              <a:gd name="T6" fmla="*/ 0 60000 65536"/>
              <a:gd name="T7" fmla="*/ 0 60000 65536"/>
              <a:gd name="T8" fmla="*/ 0 60000 65536"/>
              <a:gd name="T9" fmla="*/ 0 w 576"/>
              <a:gd name="T10" fmla="*/ 0 h 624"/>
              <a:gd name="T11" fmla="*/ 576 w 576"/>
              <a:gd name="T12" fmla="*/ 624 h 624"/>
            </a:gdLst>
            <a:ahLst/>
            <a:cxnLst>
              <a:cxn ang="T6">
                <a:pos x="T0" y="T1"/>
              </a:cxn>
              <a:cxn ang="T7">
                <a:pos x="T2" y="T3"/>
              </a:cxn>
              <a:cxn ang="T8">
                <a:pos x="T4" y="T5"/>
              </a:cxn>
            </a:cxnLst>
            <a:rect l="T9" t="T10" r="T11" b="T12"/>
            <a:pathLst>
              <a:path w="576" h="624">
                <a:moveTo>
                  <a:pt x="0" y="624"/>
                </a:moveTo>
                <a:cubicBezTo>
                  <a:pt x="168" y="312"/>
                  <a:pt x="336" y="0"/>
                  <a:pt x="432" y="0"/>
                </a:cubicBezTo>
                <a:cubicBezTo>
                  <a:pt x="528" y="0"/>
                  <a:pt x="552" y="312"/>
                  <a:pt x="576" y="624"/>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813" name="Freeform 7"/>
          <p:cNvSpPr>
            <a:spLocks/>
          </p:cNvSpPr>
          <p:nvPr/>
        </p:nvSpPr>
        <p:spPr bwMode="auto">
          <a:xfrm>
            <a:off x="1538288" y="4757738"/>
            <a:ext cx="2003425" cy="1236662"/>
          </a:xfrm>
          <a:custGeom>
            <a:avLst/>
            <a:gdLst>
              <a:gd name="T0" fmla="*/ 0 w 1262"/>
              <a:gd name="T1" fmla="*/ 2147483647 h 779"/>
              <a:gd name="T2" fmla="*/ 2147483647 w 1262"/>
              <a:gd name="T3" fmla="*/ 2147483647 h 779"/>
              <a:gd name="T4" fmla="*/ 2147483647 w 1262"/>
              <a:gd name="T5" fmla="*/ 2147483647 h 779"/>
              <a:gd name="T6" fmla="*/ 2147483647 w 1262"/>
              <a:gd name="T7" fmla="*/ 2147483647 h 779"/>
              <a:gd name="T8" fmla="*/ 2147483647 w 1262"/>
              <a:gd name="T9" fmla="*/ 2147483647 h 779"/>
              <a:gd name="T10" fmla="*/ 0 60000 65536"/>
              <a:gd name="T11" fmla="*/ 0 60000 65536"/>
              <a:gd name="T12" fmla="*/ 0 60000 65536"/>
              <a:gd name="T13" fmla="*/ 0 60000 65536"/>
              <a:gd name="T14" fmla="*/ 0 60000 65536"/>
              <a:gd name="T15" fmla="*/ 0 w 1262"/>
              <a:gd name="T16" fmla="*/ 0 h 779"/>
              <a:gd name="T17" fmla="*/ 1262 w 1262"/>
              <a:gd name="T18" fmla="*/ 779 h 779"/>
            </a:gdLst>
            <a:ahLst/>
            <a:cxnLst>
              <a:cxn ang="T10">
                <a:pos x="T0" y="T1"/>
              </a:cxn>
              <a:cxn ang="T11">
                <a:pos x="T2" y="T3"/>
              </a:cxn>
              <a:cxn ang="T12">
                <a:pos x="T4" y="T5"/>
              </a:cxn>
              <a:cxn ang="T13">
                <a:pos x="T6" y="T7"/>
              </a:cxn>
              <a:cxn ang="T14">
                <a:pos x="T8" y="T9"/>
              </a:cxn>
            </a:cxnLst>
            <a:rect l="T15" t="T16" r="T17" b="T18"/>
            <a:pathLst>
              <a:path w="1262" h="779">
                <a:moveTo>
                  <a:pt x="0" y="779"/>
                </a:moveTo>
                <a:cubicBezTo>
                  <a:pt x="35" y="717"/>
                  <a:pt x="62" y="527"/>
                  <a:pt x="219" y="404"/>
                </a:cubicBezTo>
                <a:cubicBezTo>
                  <a:pt x="376" y="281"/>
                  <a:pt x="790" y="78"/>
                  <a:pt x="942" y="39"/>
                </a:cubicBezTo>
                <a:cubicBezTo>
                  <a:pt x="1094" y="0"/>
                  <a:pt x="1081" y="50"/>
                  <a:pt x="1134" y="167"/>
                </a:cubicBezTo>
                <a:cubicBezTo>
                  <a:pt x="1187" y="284"/>
                  <a:pt x="1235" y="623"/>
                  <a:pt x="1262" y="743"/>
                </a:cubicBezTo>
              </a:path>
            </a:pathLst>
          </a:custGeom>
          <a:noFill/>
          <a:ln w="38100">
            <a:solidFill>
              <a:srgbClr val="CC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2814" name="Text Box 8"/>
          <p:cNvSpPr txBox="1">
            <a:spLocks noChangeArrowheads="1"/>
          </p:cNvSpPr>
          <p:nvPr/>
        </p:nvSpPr>
        <p:spPr bwMode="auto">
          <a:xfrm>
            <a:off x="1143001" y="6335713"/>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GB" sz="1800"/>
              <a:t>Log </a:t>
            </a:r>
            <a:r>
              <a:rPr lang="en-GB" sz="1800">
                <a:latin typeface="Symbol" charset="2"/>
              </a:rPr>
              <a:t>n</a:t>
            </a:r>
          </a:p>
        </p:txBody>
      </p:sp>
      <p:sp>
        <p:nvSpPr>
          <p:cNvPr id="32815" name="Text Box 9"/>
          <p:cNvSpPr txBox="1">
            <a:spLocks noChangeArrowheads="1"/>
          </p:cNvSpPr>
          <p:nvPr/>
        </p:nvSpPr>
        <p:spPr bwMode="auto">
          <a:xfrm rot="16200000">
            <a:off x="-526255" y="5109368"/>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GB" sz="1800" dirty="0"/>
              <a:t>Log  </a:t>
            </a:r>
            <a:r>
              <a:rPr lang="en-GB" sz="1800" dirty="0">
                <a:latin typeface="Symbol" charset="2"/>
              </a:rPr>
              <a:t>n</a:t>
            </a:r>
            <a:r>
              <a:rPr lang="en-GB" sz="1800" dirty="0"/>
              <a:t> f(</a:t>
            </a:r>
            <a:r>
              <a:rPr lang="en-GB" sz="1800" dirty="0">
                <a:latin typeface="Symbol" charset="2"/>
              </a:rPr>
              <a:t>n) </a:t>
            </a:r>
          </a:p>
        </p:txBody>
      </p:sp>
      <p:sp>
        <p:nvSpPr>
          <p:cNvPr id="32816" name="AutoShape 10"/>
          <p:cNvSpPr>
            <a:spLocks noChangeArrowheads="1"/>
          </p:cNvSpPr>
          <p:nvPr/>
        </p:nvSpPr>
        <p:spPr bwMode="auto">
          <a:xfrm>
            <a:off x="319088" y="2425700"/>
            <a:ext cx="3962400" cy="1143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p:spPr>
        <p:txBody>
          <a:bodyPr wrap="none" anchor="ctr"/>
          <a:lstStyle/>
          <a:p>
            <a:endParaRPr lang="en-GB"/>
          </a:p>
        </p:txBody>
      </p:sp>
      <p:grpSp>
        <p:nvGrpSpPr>
          <p:cNvPr id="32817" name="Group 11"/>
          <p:cNvGrpSpPr>
            <a:grpSpLocks/>
          </p:cNvGrpSpPr>
          <p:nvPr/>
        </p:nvGrpSpPr>
        <p:grpSpPr bwMode="auto">
          <a:xfrm>
            <a:off x="2435224" y="2124075"/>
            <a:ext cx="914399" cy="1638300"/>
            <a:chOff x="899" y="2296"/>
            <a:chExt cx="496" cy="1032"/>
          </a:xfrm>
        </p:grpSpPr>
        <p:grpSp>
          <p:nvGrpSpPr>
            <p:cNvPr id="32861" name="Group 12"/>
            <p:cNvGrpSpPr>
              <a:grpSpLocks/>
            </p:cNvGrpSpPr>
            <p:nvPr/>
          </p:nvGrpSpPr>
          <p:grpSpPr bwMode="auto">
            <a:xfrm>
              <a:off x="899" y="2512"/>
              <a:ext cx="216" cy="576"/>
              <a:chOff x="843" y="2880"/>
              <a:chExt cx="216" cy="576"/>
            </a:xfrm>
          </p:grpSpPr>
          <p:sp>
            <p:nvSpPr>
              <p:cNvPr id="32871" name="Freeform 13"/>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72" name="Freeform 14"/>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62" name="Group 15"/>
            <p:cNvGrpSpPr>
              <a:grpSpLocks/>
            </p:cNvGrpSpPr>
            <p:nvPr/>
          </p:nvGrpSpPr>
          <p:grpSpPr bwMode="auto">
            <a:xfrm>
              <a:off x="1035" y="2752"/>
              <a:ext cx="216" cy="576"/>
              <a:chOff x="843" y="2880"/>
              <a:chExt cx="216" cy="576"/>
            </a:xfrm>
          </p:grpSpPr>
          <p:sp>
            <p:nvSpPr>
              <p:cNvPr id="32869" name="Freeform 16"/>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70" name="Freeform 17"/>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63" name="Group 18"/>
            <p:cNvGrpSpPr>
              <a:grpSpLocks/>
            </p:cNvGrpSpPr>
            <p:nvPr/>
          </p:nvGrpSpPr>
          <p:grpSpPr bwMode="auto">
            <a:xfrm>
              <a:off x="1179" y="2520"/>
              <a:ext cx="216" cy="576"/>
              <a:chOff x="843" y="2880"/>
              <a:chExt cx="216" cy="576"/>
            </a:xfrm>
          </p:grpSpPr>
          <p:sp>
            <p:nvSpPr>
              <p:cNvPr id="32867" name="Freeform 19"/>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68" name="Freeform 20"/>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64" name="Group 21"/>
            <p:cNvGrpSpPr>
              <a:grpSpLocks/>
            </p:cNvGrpSpPr>
            <p:nvPr/>
          </p:nvGrpSpPr>
          <p:grpSpPr bwMode="auto">
            <a:xfrm>
              <a:off x="1035" y="2296"/>
              <a:ext cx="216" cy="576"/>
              <a:chOff x="843" y="2880"/>
              <a:chExt cx="216" cy="576"/>
            </a:xfrm>
          </p:grpSpPr>
          <p:sp>
            <p:nvSpPr>
              <p:cNvPr id="32865" name="Freeform 22"/>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66" name="Freeform 23"/>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grpSp>
        <p:nvGrpSpPr>
          <p:cNvPr id="32818" name="Group 24"/>
          <p:cNvGrpSpPr>
            <a:grpSpLocks/>
          </p:cNvGrpSpPr>
          <p:nvPr/>
        </p:nvGrpSpPr>
        <p:grpSpPr bwMode="auto">
          <a:xfrm>
            <a:off x="2276476" y="2581273"/>
            <a:ext cx="471487" cy="787400"/>
            <a:chOff x="899" y="2296"/>
            <a:chExt cx="496" cy="1032"/>
          </a:xfrm>
        </p:grpSpPr>
        <p:grpSp>
          <p:nvGrpSpPr>
            <p:cNvPr id="32849" name="Group 25"/>
            <p:cNvGrpSpPr>
              <a:grpSpLocks/>
            </p:cNvGrpSpPr>
            <p:nvPr/>
          </p:nvGrpSpPr>
          <p:grpSpPr bwMode="auto">
            <a:xfrm>
              <a:off x="899" y="2512"/>
              <a:ext cx="216" cy="576"/>
              <a:chOff x="843" y="2880"/>
              <a:chExt cx="216" cy="576"/>
            </a:xfrm>
          </p:grpSpPr>
          <p:sp>
            <p:nvSpPr>
              <p:cNvPr id="32859" name="Freeform 26"/>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60" name="Freeform 27"/>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50" name="Group 28"/>
            <p:cNvGrpSpPr>
              <a:grpSpLocks/>
            </p:cNvGrpSpPr>
            <p:nvPr/>
          </p:nvGrpSpPr>
          <p:grpSpPr bwMode="auto">
            <a:xfrm>
              <a:off x="1035" y="2752"/>
              <a:ext cx="216" cy="576"/>
              <a:chOff x="843" y="2880"/>
              <a:chExt cx="216" cy="576"/>
            </a:xfrm>
          </p:grpSpPr>
          <p:sp>
            <p:nvSpPr>
              <p:cNvPr id="32857" name="Freeform 29"/>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58" name="Freeform 30"/>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51" name="Group 31"/>
            <p:cNvGrpSpPr>
              <a:grpSpLocks/>
            </p:cNvGrpSpPr>
            <p:nvPr/>
          </p:nvGrpSpPr>
          <p:grpSpPr bwMode="auto">
            <a:xfrm>
              <a:off x="1179" y="2520"/>
              <a:ext cx="216" cy="576"/>
              <a:chOff x="843" y="2880"/>
              <a:chExt cx="216" cy="576"/>
            </a:xfrm>
          </p:grpSpPr>
          <p:sp>
            <p:nvSpPr>
              <p:cNvPr id="32855" name="Freeform 32"/>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56" name="Freeform 33"/>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52" name="Group 34"/>
            <p:cNvGrpSpPr>
              <a:grpSpLocks/>
            </p:cNvGrpSpPr>
            <p:nvPr/>
          </p:nvGrpSpPr>
          <p:grpSpPr bwMode="auto">
            <a:xfrm>
              <a:off x="1035" y="2296"/>
              <a:ext cx="216" cy="576"/>
              <a:chOff x="843" y="2880"/>
              <a:chExt cx="216" cy="576"/>
            </a:xfrm>
          </p:grpSpPr>
          <p:sp>
            <p:nvSpPr>
              <p:cNvPr id="32853" name="Freeform 35"/>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54" name="Freeform 36"/>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grpSp>
        <p:nvGrpSpPr>
          <p:cNvPr id="32819" name="Group 37"/>
          <p:cNvGrpSpPr>
            <a:grpSpLocks/>
          </p:cNvGrpSpPr>
          <p:nvPr/>
        </p:nvGrpSpPr>
        <p:grpSpPr bwMode="auto">
          <a:xfrm flipH="1">
            <a:off x="1090616" y="2114550"/>
            <a:ext cx="914399" cy="1638300"/>
            <a:chOff x="899" y="2296"/>
            <a:chExt cx="496" cy="1032"/>
          </a:xfrm>
        </p:grpSpPr>
        <p:grpSp>
          <p:nvGrpSpPr>
            <p:cNvPr id="32837" name="Group 38"/>
            <p:cNvGrpSpPr>
              <a:grpSpLocks/>
            </p:cNvGrpSpPr>
            <p:nvPr/>
          </p:nvGrpSpPr>
          <p:grpSpPr bwMode="auto">
            <a:xfrm>
              <a:off x="899" y="2512"/>
              <a:ext cx="216" cy="576"/>
              <a:chOff x="843" y="2880"/>
              <a:chExt cx="216" cy="576"/>
            </a:xfrm>
          </p:grpSpPr>
          <p:sp>
            <p:nvSpPr>
              <p:cNvPr id="32847" name="Freeform 39"/>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48" name="Freeform 40"/>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38" name="Group 41"/>
            <p:cNvGrpSpPr>
              <a:grpSpLocks/>
            </p:cNvGrpSpPr>
            <p:nvPr/>
          </p:nvGrpSpPr>
          <p:grpSpPr bwMode="auto">
            <a:xfrm>
              <a:off x="1035" y="2752"/>
              <a:ext cx="216" cy="576"/>
              <a:chOff x="843" y="2880"/>
              <a:chExt cx="216" cy="576"/>
            </a:xfrm>
          </p:grpSpPr>
          <p:sp>
            <p:nvSpPr>
              <p:cNvPr id="32845" name="Freeform 42"/>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46" name="Freeform 43"/>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39" name="Group 44"/>
            <p:cNvGrpSpPr>
              <a:grpSpLocks/>
            </p:cNvGrpSpPr>
            <p:nvPr/>
          </p:nvGrpSpPr>
          <p:grpSpPr bwMode="auto">
            <a:xfrm>
              <a:off x="1179" y="2520"/>
              <a:ext cx="216" cy="576"/>
              <a:chOff x="843" y="2880"/>
              <a:chExt cx="216" cy="576"/>
            </a:xfrm>
          </p:grpSpPr>
          <p:sp>
            <p:nvSpPr>
              <p:cNvPr id="32843" name="Freeform 45"/>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44" name="Freeform 46"/>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40" name="Group 47"/>
            <p:cNvGrpSpPr>
              <a:grpSpLocks/>
            </p:cNvGrpSpPr>
            <p:nvPr/>
          </p:nvGrpSpPr>
          <p:grpSpPr bwMode="auto">
            <a:xfrm>
              <a:off x="1035" y="2296"/>
              <a:ext cx="216" cy="576"/>
              <a:chOff x="843" y="2880"/>
              <a:chExt cx="216" cy="576"/>
            </a:xfrm>
          </p:grpSpPr>
          <p:sp>
            <p:nvSpPr>
              <p:cNvPr id="32841" name="Freeform 48"/>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42" name="Freeform 49"/>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grpSp>
        <p:nvGrpSpPr>
          <p:cNvPr id="32820" name="Group 50"/>
          <p:cNvGrpSpPr>
            <a:grpSpLocks/>
          </p:cNvGrpSpPr>
          <p:nvPr/>
        </p:nvGrpSpPr>
        <p:grpSpPr bwMode="auto">
          <a:xfrm flipH="1">
            <a:off x="1735141" y="2641598"/>
            <a:ext cx="471487" cy="787400"/>
            <a:chOff x="899" y="2296"/>
            <a:chExt cx="496" cy="1032"/>
          </a:xfrm>
        </p:grpSpPr>
        <p:grpSp>
          <p:nvGrpSpPr>
            <p:cNvPr id="32825" name="Group 51"/>
            <p:cNvGrpSpPr>
              <a:grpSpLocks/>
            </p:cNvGrpSpPr>
            <p:nvPr/>
          </p:nvGrpSpPr>
          <p:grpSpPr bwMode="auto">
            <a:xfrm>
              <a:off x="899" y="2512"/>
              <a:ext cx="216" cy="576"/>
              <a:chOff x="843" y="2880"/>
              <a:chExt cx="216" cy="576"/>
            </a:xfrm>
          </p:grpSpPr>
          <p:sp>
            <p:nvSpPr>
              <p:cNvPr id="32835" name="Freeform 52"/>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36" name="Freeform 53"/>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26" name="Group 54"/>
            <p:cNvGrpSpPr>
              <a:grpSpLocks/>
            </p:cNvGrpSpPr>
            <p:nvPr/>
          </p:nvGrpSpPr>
          <p:grpSpPr bwMode="auto">
            <a:xfrm>
              <a:off x="1035" y="2752"/>
              <a:ext cx="216" cy="576"/>
              <a:chOff x="843" y="2880"/>
              <a:chExt cx="216" cy="576"/>
            </a:xfrm>
          </p:grpSpPr>
          <p:sp>
            <p:nvSpPr>
              <p:cNvPr id="32833" name="Freeform 55"/>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34" name="Freeform 56"/>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27" name="Group 57"/>
            <p:cNvGrpSpPr>
              <a:grpSpLocks/>
            </p:cNvGrpSpPr>
            <p:nvPr/>
          </p:nvGrpSpPr>
          <p:grpSpPr bwMode="auto">
            <a:xfrm>
              <a:off x="1179" y="2520"/>
              <a:ext cx="216" cy="576"/>
              <a:chOff x="843" y="2880"/>
              <a:chExt cx="216" cy="576"/>
            </a:xfrm>
          </p:grpSpPr>
          <p:sp>
            <p:nvSpPr>
              <p:cNvPr id="32831" name="Freeform 58"/>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32" name="Freeform 59"/>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28" name="Group 60"/>
            <p:cNvGrpSpPr>
              <a:grpSpLocks/>
            </p:cNvGrpSpPr>
            <p:nvPr/>
          </p:nvGrpSpPr>
          <p:grpSpPr bwMode="auto">
            <a:xfrm>
              <a:off x="1035" y="2296"/>
              <a:ext cx="216" cy="576"/>
              <a:chOff x="843" y="2880"/>
              <a:chExt cx="216" cy="576"/>
            </a:xfrm>
          </p:grpSpPr>
          <p:sp>
            <p:nvSpPr>
              <p:cNvPr id="32829" name="Freeform 61"/>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30" name="Freeform 62"/>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sp>
        <p:nvSpPr>
          <p:cNvPr id="32821" name="AutoShape 63"/>
          <p:cNvSpPr>
            <a:spLocks noChangeArrowheads="1"/>
          </p:cNvSpPr>
          <p:nvPr/>
        </p:nvSpPr>
        <p:spPr bwMode="auto">
          <a:xfrm rot="16934371" flipV="1">
            <a:off x="1461294" y="2321719"/>
            <a:ext cx="468313" cy="1908175"/>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822" name="AutoShape 64"/>
          <p:cNvSpPr>
            <a:spLocks noChangeArrowheads="1"/>
          </p:cNvSpPr>
          <p:nvPr/>
        </p:nvSpPr>
        <p:spPr bwMode="auto">
          <a:xfrm rot="15516024" flipV="1">
            <a:off x="2659857" y="2343944"/>
            <a:ext cx="468313" cy="1908175"/>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823" name="AutoShape 65"/>
          <p:cNvSpPr>
            <a:spLocks noChangeArrowheads="1"/>
          </p:cNvSpPr>
          <p:nvPr/>
        </p:nvSpPr>
        <p:spPr bwMode="auto">
          <a:xfrm rot="16934371" flipV="1">
            <a:off x="1239839" y="2327275"/>
            <a:ext cx="385762" cy="1893887"/>
          </a:xfrm>
          <a:prstGeom prst="moon">
            <a:avLst>
              <a:gd name="adj"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824" name="Oval 66"/>
          <p:cNvSpPr>
            <a:spLocks noChangeArrowheads="1"/>
          </p:cNvSpPr>
          <p:nvPr/>
        </p:nvSpPr>
        <p:spPr bwMode="auto">
          <a:xfrm>
            <a:off x="2117726" y="2874963"/>
            <a:ext cx="261937" cy="242887"/>
          </a:xfrm>
          <a:prstGeom prst="ellipse">
            <a:avLst/>
          </a:prstGeom>
          <a:solidFill>
            <a:schemeClr val="tx1"/>
          </a:solidFill>
          <a:ln w="9525">
            <a:solidFill>
              <a:schemeClr val="tx1"/>
            </a:solidFill>
            <a:round/>
            <a:headEnd/>
            <a:tailEnd/>
          </a:ln>
        </p:spPr>
        <p:txBody>
          <a:bodyPr wrap="none" anchor="ctr"/>
          <a:lstStyle/>
          <a:p>
            <a:endParaRPr lang="en-US"/>
          </a:p>
        </p:txBody>
      </p:sp>
      <p:sp>
        <p:nvSpPr>
          <p:cNvPr id="32797" name="Freeform 68"/>
          <p:cNvSpPr>
            <a:spLocks/>
          </p:cNvSpPr>
          <p:nvPr/>
        </p:nvSpPr>
        <p:spPr bwMode="auto">
          <a:xfrm>
            <a:off x="1274763" y="1698625"/>
            <a:ext cx="1651000" cy="1155700"/>
          </a:xfrm>
          <a:custGeom>
            <a:avLst/>
            <a:gdLst>
              <a:gd name="T0" fmla="*/ 2147483647 w 1040"/>
              <a:gd name="T1" fmla="*/ 2147483647 h 728"/>
              <a:gd name="T2" fmla="*/ 2147483647 w 1040"/>
              <a:gd name="T3" fmla="*/ 2147483647 h 728"/>
              <a:gd name="T4" fmla="*/ 2147483647 w 1040"/>
              <a:gd name="T5" fmla="*/ 2147483647 h 728"/>
              <a:gd name="T6" fmla="*/ 2147483647 w 1040"/>
              <a:gd name="T7" fmla="*/ 2147483647 h 728"/>
              <a:gd name="T8" fmla="*/ 2147483647 w 1040"/>
              <a:gd name="T9" fmla="*/ 0 h 728"/>
              <a:gd name="T10" fmla="*/ 0 60000 65536"/>
              <a:gd name="T11" fmla="*/ 0 60000 65536"/>
              <a:gd name="T12" fmla="*/ 0 60000 65536"/>
              <a:gd name="T13" fmla="*/ 0 60000 65536"/>
              <a:gd name="T14" fmla="*/ 0 60000 65536"/>
              <a:gd name="T15" fmla="*/ 0 w 1040"/>
              <a:gd name="T16" fmla="*/ 0 h 728"/>
              <a:gd name="T17" fmla="*/ 1040 w 1040"/>
              <a:gd name="T18" fmla="*/ 728 h 728"/>
            </a:gdLst>
            <a:ahLst/>
            <a:cxnLst>
              <a:cxn ang="T10">
                <a:pos x="T0" y="T1"/>
              </a:cxn>
              <a:cxn ang="T11">
                <a:pos x="T2" y="T3"/>
              </a:cxn>
              <a:cxn ang="T12">
                <a:pos x="T4" y="T5"/>
              </a:cxn>
              <a:cxn ang="T13">
                <a:pos x="T6" y="T7"/>
              </a:cxn>
              <a:cxn ang="T14">
                <a:pos x="T8" y="T9"/>
              </a:cxn>
            </a:cxnLst>
            <a:rect l="T15" t="T16" r="T17" b="T18"/>
            <a:pathLst>
              <a:path w="1040" h="728">
                <a:moveTo>
                  <a:pt x="1040" y="728"/>
                </a:moveTo>
                <a:cubicBezTo>
                  <a:pt x="872" y="695"/>
                  <a:pt x="58" y="611"/>
                  <a:pt x="29" y="530"/>
                </a:cubicBezTo>
                <a:cubicBezTo>
                  <a:pt x="0" y="449"/>
                  <a:pt x="814" y="311"/>
                  <a:pt x="867" y="244"/>
                </a:cubicBezTo>
                <a:cubicBezTo>
                  <a:pt x="920" y="177"/>
                  <a:pt x="468" y="166"/>
                  <a:pt x="345" y="125"/>
                </a:cubicBezTo>
                <a:cubicBezTo>
                  <a:pt x="222" y="84"/>
                  <a:pt x="175" y="26"/>
                  <a:pt x="130"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p>
        </p:txBody>
      </p:sp>
      <p:sp>
        <p:nvSpPr>
          <p:cNvPr id="32798" name="Freeform 68"/>
          <p:cNvSpPr>
            <a:spLocks/>
          </p:cNvSpPr>
          <p:nvPr/>
        </p:nvSpPr>
        <p:spPr bwMode="auto">
          <a:xfrm flipH="1">
            <a:off x="1455738" y="1676400"/>
            <a:ext cx="1651000" cy="1155700"/>
          </a:xfrm>
          <a:custGeom>
            <a:avLst/>
            <a:gdLst>
              <a:gd name="T0" fmla="*/ 2147483647 w 1040"/>
              <a:gd name="T1" fmla="*/ 2147483647 h 728"/>
              <a:gd name="T2" fmla="*/ 2147483647 w 1040"/>
              <a:gd name="T3" fmla="*/ 2147483647 h 728"/>
              <a:gd name="T4" fmla="*/ 2147483647 w 1040"/>
              <a:gd name="T5" fmla="*/ 2147483647 h 728"/>
              <a:gd name="T6" fmla="*/ 2147483647 w 1040"/>
              <a:gd name="T7" fmla="*/ 2147483647 h 728"/>
              <a:gd name="T8" fmla="*/ 2147483647 w 1040"/>
              <a:gd name="T9" fmla="*/ 0 h 728"/>
              <a:gd name="T10" fmla="*/ 0 60000 65536"/>
              <a:gd name="T11" fmla="*/ 0 60000 65536"/>
              <a:gd name="T12" fmla="*/ 0 60000 65536"/>
              <a:gd name="T13" fmla="*/ 0 60000 65536"/>
              <a:gd name="T14" fmla="*/ 0 60000 65536"/>
              <a:gd name="T15" fmla="*/ 0 w 1040"/>
              <a:gd name="T16" fmla="*/ 0 h 728"/>
              <a:gd name="T17" fmla="*/ 1040 w 1040"/>
              <a:gd name="T18" fmla="*/ 728 h 728"/>
            </a:gdLst>
            <a:ahLst/>
            <a:cxnLst>
              <a:cxn ang="T10">
                <a:pos x="T0" y="T1"/>
              </a:cxn>
              <a:cxn ang="T11">
                <a:pos x="T2" y="T3"/>
              </a:cxn>
              <a:cxn ang="T12">
                <a:pos x="T4" y="T5"/>
              </a:cxn>
              <a:cxn ang="T13">
                <a:pos x="T6" y="T7"/>
              </a:cxn>
              <a:cxn ang="T14">
                <a:pos x="T8" y="T9"/>
              </a:cxn>
            </a:cxnLst>
            <a:rect l="T15" t="T16" r="T17" b="T18"/>
            <a:pathLst>
              <a:path w="1040" h="728">
                <a:moveTo>
                  <a:pt x="1040" y="728"/>
                </a:moveTo>
                <a:cubicBezTo>
                  <a:pt x="872" y="695"/>
                  <a:pt x="58" y="611"/>
                  <a:pt x="29" y="530"/>
                </a:cubicBezTo>
                <a:cubicBezTo>
                  <a:pt x="0" y="449"/>
                  <a:pt x="814" y="311"/>
                  <a:pt x="867" y="244"/>
                </a:cubicBezTo>
                <a:cubicBezTo>
                  <a:pt x="920" y="177"/>
                  <a:pt x="468" y="166"/>
                  <a:pt x="345" y="125"/>
                </a:cubicBezTo>
                <a:cubicBezTo>
                  <a:pt x="222" y="84"/>
                  <a:pt x="175" y="26"/>
                  <a:pt x="130" y="0"/>
                </a:cubicBezTo>
              </a:path>
            </a:pathLst>
          </a:custGeom>
          <a:noFill/>
          <a:ln w="38100" cap="flat" cmpd="sng">
            <a:solidFill>
              <a:srgbClr val="99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p>
            <a:endParaRPr lang="en-GB"/>
          </a:p>
        </p:txBody>
      </p:sp>
      <p:sp>
        <p:nvSpPr>
          <p:cNvPr id="32799" name="TextBox 122"/>
          <p:cNvSpPr txBox="1">
            <a:spLocks noChangeArrowheads="1"/>
          </p:cNvSpPr>
          <p:nvPr/>
        </p:nvSpPr>
        <p:spPr bwMode="auto">
          <a:xfrm>
            <a:off x="465138" y="160338"/>
            <a:ext cx="46434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algn="l" eaLnBrk="1" hangingPunct="1"/>
            <a:r>
              <a:rPr lang="en-GB" dirty="0">
                <a:solidFill>
                  <a:srgbClr val="008000"/>
                </a:solidFill>
              </a:rPr>
              <a:t>L/</a:t>
            </a:r>
            <a:r>
              <a:rPr lang="en-GB" dirty="0" err="1">
                <a:solidFill>
                  <a:srgbClr val="008000"/>
                </a:solidFill>
              </a:rPr>
              <a:t>Ledd</a:t>
            </a:r>
            <a:r>
              <a:rPr lang="en-GB" dirty="0">
                <a:solidFill>
                  <a:srgbClr val="008000"/>
                </a:solidFill>
              </a:rPr>
              <a:t> &lt; 0.01 </a:t>
            </a:r>
            <a:r>
              <a:rPr lang="en-GB" dirty="0" smtClean="0">
                <a:solidFill>
                  <a:srgbClr val="008000"/>
                </a:solidFill>
              </a:rPr>
              <a:t>ADAF FRI,   </a:t>
            </a:r>
            <a:endParaRPr lang="en-GB" dirty="0">
              <a:solidFill>
                <a:srgbClr val="008000"/>
              </a:solidFill>
            </a:endParaRPr>
          </a:p>
          <a:p>
            <a:pPr algn="l" eaLnBrk="1" hangingPunct="1"/>
            <a:r>
              <a:rPr lang="en-GB" dirty="0">
                <a:solidFill>
                  <a:srgbClr val="008000"/>
                </a:solidFill>
              </a:rPr>
              <a:t>weak disk, low </a:t>
            </a:r>
            <a:r>
              <a:rPr lang="en-GB" dirty="0" smtClean="0">
                <a:solidFill>
                  <a:srgbClr val="008000"/>
                </a:solidFill>
              </a:rPr>
              <a:t>excitation</a:t>
            </a:r>
          </a:p>
          <a:p>
            <a:pPr algn="l" eaLnBrk="1" hangingPunct="1"/>
            <a:r>
              <a:rPr lang="en-GB" dirty="0" smtClean="0">
                <a:solidFill>
                  <a:srgbClr val="008000"/>
                </a:solidFill>
              </a:rPr>
              <a:t>Broader, slower</a:t>
            </a:r>
          </a:p>
          <a:p>
            <a:pPr algn="l" eaLnBrk="1" hangingPunct="1"/>
            <a:endParaRPr lang="en-GB" dirty="0">
              <a:solidFill>
                <a:srgbClr val="008000"/>
              </a:solidFill>
            </a:endParaRPr>
          </a:p>
        </p:txBody>
      </p:sp>
      <p:sp>
        <p:nvSpPr>
          <p:cNvPr id="32800" name="TextBox 123"/>
          <p:cNvSpPr txBox="1">
            <a:spLocks noChangeArrowheads="1"/>
          </p:cNvSpPr>
          <p:nvPr/>
        </p:nvSpPr>
        <p:spPr bwMode="auto">
          <a:xfrm>
            <a:off x="4941888" y="152400"/>
            <a:ext cx="46450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algn="l" eaLnBrk="1" hangingPunct="1"/>
            <a:r>
              <a:rPr lang="en-GB" dirty="0">
                <a:solidFill>
                  <a:srgbClr val="008000"/>
                </a:solidFill>
              </a:rPr>
              <a:t>L/Ledd~1 </a:t>
            </a:r>
            <a:r>
              <a:rPr lang="en-GB" dirty="0" err="1">
                <a:solidFill>
                  <a:srgbClr val="008000"/>
                </a:solidFill>
              </a:rPr>
              <a:t>Disc+tail</a:t>
            </a:r>
            <a:r>
              <a:rPr lang="en-GB" dirty="0">
                <a:solidFill>
                  <a:srgbClr val="008000"/>
                </a:solidFill>
              </a:rPr>
              <a:t> </a:t>
            </a:r>
            <a:r>
              <a:rPr lang="en-GB" dirty="0" smtClean="0">
                <a:solidFill>
                  <a:srgbClr val="008000"/>
                </a:solidFill>
              </a:rPr>
              <a:t>FRII</a:t>
            </a:r>
            <a:endParaRPr lang="en-GB" dirty="0">
              <a:solidFill>
                <a:srgbClr val="008000"/>
              </a:solidFill>
            </a:endParaRPr>
          </a:p>
          <a:p>
            <a:pPr algn="l" eaLnBrk="1" hangingPunct="1"/>
            <a:r>
              <a:rPr lang="en-GB" dirty="0">
                <a:solidFill>
                  <a:srgbClr val="008000"/>
                </a:solidFill>
              </a:rPr>
              <a:t>strong  disk, high </a:t>
            </a:r>
            <a:r>
              <a:rPr lang="en-GB" dirty="0" smtClean="0">
                <a:solidFill>
                  <a:srgbClr val="008000"/>
                </a:solidFill>
              </a:rPr>
              <a:t>excitation</a:t>
            </a:r>
          </a:p>
          <a:p>
            <a:pPr algn="l" eaLnBrk="1" hangingPunct="1"/>
            <a:r>
              <a:rPr lang="en-GB" dirty="0" smtClean="0">
                <a:solidFill>
                  <a:srgbClr val="008000"/>
                </a:solidFill>
              </a:rPr>
              <a:t>Faster, narrower </a:t>
            </a:r>
            <a:r>
              <a:rPr lang="en-GB" sz="1800" dirty="0" smtClean="0">
                <a:solidFill>
                  <a:srgbClr val="008000"/>
                </a:solidFill>
              </a:rPr>
              <a:t>(Krause et al 2011)</a:t>
            </a:r>
            <a:endParaRPr lang="en-GB" sz="1800" dirty="0">
              <a:solidFill>
                <a:srgbClr val="008000"/>
              </a:solidFill>
            </a:endParaRPr>
          </a:p>
        </p:txBody>
      </p:sp>
      <p:grpSp>
        <p:nvGrpSpPr>
          <p:cNvPr id="32801" name="Group 87"/>
          <p:cNvGrpSpPr>
            <a:grpSpLocks/>
          </p:cNvGrpSpPr>
          <p:nvPr/>
        </p:nvGrpSpPr>
        <p:grpSpPr bwMode="auto">
          <a:xfrm flipH="1">
            <a:off x="6745288" y="2532063"/>
            <a:ext cx="98425" cy="439737"/>
            <a:chOff x="843" y="2880"/>
            <a:chExt cx="216" cy="576"/>
          </a:xfrm>
        </p:grpSpPr>
        <p:sp>
          <p:nvSpPr>
            <p:cNvPr id="32808" name="Freeform 88"/>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09" name="Freeform 89"/>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02" name="Group 124"/>
          <p:cNvGrpSpPr>
            <a:grpSpLocks/>
          </p:cNvGrpSpPr>
          <p:nvPr/>
        </p:nvGrpSpPr>
        <p:grpSpPr bwMode="auto">
          <a:xfrm flipH="1">
            <a:off x="6967538" y="2552700"/>
            <a:ext cx="206375" cy="439738"/>
            <a:chOff x="843" y="2880"/>
            <a:chExt cx="216" cy="576"/>
          </a:xfrm>
        </p:grpSpPr>
        <p:sp>
          <p:nvSpPr>
            <p:cNvPr id="32806" name="Freeform 125"/>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07" name="Freeform 126"/>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grpSp>
        <p:nvGrpSpPr>
          <p:cNvPr id="32803" name="Group 139"/>
          <p:cNvGrpSpPr>
            <a:grpSpLocks/>
          </p:cNvGrpSpPr>
          <p:nvPr/>
        </p:nvGrpSpPr>
        <p:grpSpPr bwMode="auto">
          <a:xfrm flipH="1">
            <a:off x="6794500" y="2946400"/>
            <a:ext cx="206375" cy="439738"/>
            <a:chOff x="843" y="2880"/>
            <a:chExt cx="216" cy="576"/>
          </a:xfrm>
        </p:grpSpPr>
        <p:sp>
          <p:nvSpPr>
            <p:cNvPr id="32804" name="Freeform 140"/>
            <p:cNvSpPr>
              <a:spLocks/>
            </p:cNvSpPr>
            <p:nvPr/>
          </p:nvSpPr>
          <p:spPr bwMode="auto">
            <a:xfrm>
              <a:off x="843" y="3165"/>
              <a:ext cx="216" cy="291"/>
            </a:xfrm>
            <a:custGeom>
              <a:avLst/>
              <a:gdLst>
                <a:gd name="T0" fmla="*/ 0 w 126"/>
                <a:gd name="T1" fmla="*/ 88 h 345"/>
                <a:gd name="T2" fmla="*/ 2736 w 126"/>
                <a:gd name="T3" fmla="*/ 0 h 345"/>
                <a:gd name="T4" fmla="*/ 5475 w 126"/>
                <a:gd name="T5" fmla="*/ 84 h 345"/>
                <a:gd name="T6" fmla="*/ 2736 w 126"/>
                <a:gd name="T7" fmla="*/ 37 h 345"/>
                <a:gd name="T8" fmla="*/ 2489 w 126"/>
                <a:gd name="T9" fmla="*/ 105 h 345"/>
                <a:gd name="T10" fmla="*/ 0 w 126"/>
                <a:gd name="T11" fmla="*/ 88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990099"/>
                </a:gs>
                <a:gs pos="100000">
                  <a:srgbClr val="FFFFFF"/>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sp>
          <p:nvSpPr>
            <p:cNvPr id="32805" name="Freeform 141"/>
            <p:cNvSpPr>
              <a:spLocks/>
            </p:cNvSpPr>
            <p:nvPr/>
          </p:nvSpPr>
          <p:spPr bwMode="auto">
            <a:xfrm flipV="1">
              <a:off x="864" y="2880"/>
              <a:ext cx="192" cy="384"/>
            </a:xfrm>
            <a:custGeom>
              <a:avLst/>
              <a:gdLst>
                <a:gd name="T0" fmla="*/ 0 w 126"/>
                <a:gd name="T1" fmla="*/ 610 h 345"/>
                <a:gd name="T2" fmla="*/ 1196 w 126"/>
                <a:gd name="T3" fmla="*/ 0 h 345"/>
                <a:gd name="T4" fmla="*/ 2406 w 126"/>
                <a:gd name="T5" fmla="*/ 591 h 345"/>
                <a:gd name="T6" fmla="*/ 1196 w 126"/>
                <a:gd name="T7" fmla="*/ 256 h 345"/>
                <a:gd name="T8" fmla="*/ 1094 w 126"/>
                <a:gd name="T9" fmla="*/ 730 h 345"/>
                <a:gd name="T10" fmla="*/ 0 w 126"/>
                <a:gd name="T11" fmla="*/ 610 h 345"/>
                <a:gd name="T12" fmla="*/ 0 60000 65536"/>
                <a:gd name="T13" fmla="*/ 0 60000 65536"/>
                <a:gd name="T14" fmla="*/ 0 60000 65536"/>
                <a:gd name="T15" fmla="*/ 0 60000 65536"/>
                <a:gd name="T16" fmla="*/ 0 60000 65536"/>
                <a:gd name="T17" fmla="*/ 0 60000 65536"/>
                <a:gd name="T18" fmla="*/ 0 w 126"/>
                <a:gd name="T19" fmla="*/ 0 h 345"/>
                <a:gd name="T20" fmla="*/ 126 w 12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126" h="345">
                  <a:moveTo>
                    <a:pt x="0" y="288"/>
                  </a:moveTo>
                  <a:cubicBezTo>
                    <a:pt x="0" y="268"/>
                    <a:pt x="42" y="1"/>
                    <a:pt x="63" y="0"/>
                  </a:cubicBezTo>
                  <a:cubicBezTo>
                    <a:pt x="93" y="1"/>
                    <a:pt x="126" y="259"/>
                    <a:pt x="126" y="279"/>
                  </a:cubicBezTo>
                  <a:cubicBezTo>
                    <a:pt x="126" y="299"/>
                    <a:pt x="84" y="119"/>
                    <a:pt x="63" y="121"/>
                  </a:cubicBezTo>
                  <a:cubicBezTo>
                    <a:pt x="42" y="123"/>
                    <a:pt x="0" y="308"/>
                    <a:pt x="57" y="345"/>
                  </a:cubicBezTo>
                  <a:cubicBezTo>
                    <a:pt x="57" y="345"/>
                    <a:pt x="0" y="288"/>
                    <a:pt x="0" y="288"/>
                  </a:cubicBezTo>
                  <a:close/>
                </a:path>
              </a:pathLst>
            </a:custGeom>
            <a:gradFill rotWithShape="0">
              <a:gsLst>
                <a:gs pos="0">
                  <a:srgbClr val="FFFFFF"/>
                </a:gs>
                <a:gs pos="100000">
                  <a:srgbClr val="990099"/>
                </a:gs>
              </a:gsLst>
              <a:lin ang="5400000" scaled="1"/>
            </a:gra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GB"/>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09612" y="-9525"/>
            <a:ext cx="83470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BHB – Quasars for the impatient </a:t>
            </a:r>
            <a:endParaRPr lang="en-GB" sz="4400" b="1" dirty="0">
              <a:solidFill>
                <a:srgbClr val="008000"/>
              </a:solidFill>
            </a:endParaRPr>
          </a:p>
        </p:txBody>
      </p:sp>
      <p:pic>
        <p:nvPicPr>
          <p:cNvPr id="4099" name="Picture 3" descr="colum_bhnew"/>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51312" t="73387" r="26871" b="304"/>
          <a:stretch>
            <a:fillRect/>
          </a:stretch>
        </p:blipFill>
        <p:spPr bwMode="auto">
          <a:xfrm>
            <a:off x="5915025" y="14077950"/>
            <a:ext cx="3021013"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asm_curves_1"/>
          <p:cNvPicPr>
            <a:picLocks noChangeAspect="1" noChangeArrowheads="1"/>
          </p:cNvPicPr>
          <p:nvPr/>
        </p:nvPicPr>
        <p:blipFill>
          <a:blip r:embed="rId3" cstate="print">
            <a:extLst>
              <a:ext uri="{28A0092B-C50C-407E-A947-70E740481C1C}">
                <a14:useLocalDpi xmlns:a14="http://schemas.microsoft.com/office/drawing/2010/main" val="0"/>
              </a:ext>
            </a:extLst>
          </a:blip>
          <a:srcRect t="9293" r="4993" b="62514"/>
          <a:stretch>
            <a:fillRect/>
          </a:stretch>
        </p:blipFill>
        <p:spPr bwMode="auto">
          <a:xfrm>
            <a:off x="0" y="2438400"/>
            <a:ext cx="91440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142875" y="514350"/>
            <a:ext cx="8913813"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r>
              <a:rPr lang="en-GB" dirty="0" smtClean="0">
                <a:solidFill>
                  <a:srgbClr val="008000"/>
                </a:solidFill>
              </a:rPr>
              <a:t>BRIGHT! Huge </a:t>
            </a:r>
            <a:r>
              <a:rPr lang="en-GB" dirty="0">
                <a:solidFill>
                  <a:srgbClr val="008000"/>
                </a:solidFill>
              </a:rPr>
              <a:t>amounts of data, long term variability (days –years) in mass accretion rate (due to H ionisation instability in disc)</a:t>
            </a:r>
          </a:p>
          <a:p>
            <a:pPr marL="342900" indent="-342900" algn="l">
              <a:lnSpc>
                <a:spcPct val="90000"/>
              </a:lnSpc>
              <a:spcBef>
                <a:spcPct val="20000"/>
              </a:spcBef>
              <a:buFontTx/>
              <a:buChar char="•"/>
            </a:pPr>
            <a:r>
              <a:rPr lang="en-GB" dirty="0">
                <a:solidFill>
                  <a:srgbClr val="008000"/>
                </a:solidFill>
              </a:rPr>
              <a:t>Observational template of accretion flow as a function  of </a:t>
            </a:r>
            <a:r>
              <a:rPr lang="en-GB" i="1" dirty="0">
                <a:solidFill>
                  <a:srgbClr val="008000"/>
                </a:solidFill>
              </a:rPr>
              <a:t>L</a:t>
            </a:r>
            <a:r>
              <a:rPr lang="en-GB" dirty="0">
                <a:solidFill>
                  <a:srgbClr val="008000"/>
                </a:solidFill>
              </a:rPr>
              <a:t>/</a:t>
            </a:r>
            <a:r>
              <a:rPr lang="en-GB" i="1" dirty="0" err="1">
                <a:solidFill>
                  <a:srgbClr val="008000"/>
                </a:solidFill>
              </a:rPr>
              <a:t>L</a:t>
            </a:r>
            <a:r>
              <a:rPr lang="en-GB" baseline="-25000" dirty="0" err="1">
                <a:solidFill>
                  <a:srgbClr val="008000"/>
                </a:solidFill>
              </a:rPr>
              <a:t>Edd</a:t>
            </a:r>
            <a:r>
              <a:rPr lang="en-GB" baseline="-25000" dirty="0">
                <a:solidFill>
                  <a:srgbClr val="008000"/>
                </a:solidFill>
              </a:rPr>
              <a:t> </a:t>
            </a:r>
            <a:r>
              <a:rPr lang="en-GB" dirty="0">
                <a:solidFill>
                  <a:srgbClr val="008000"/>
                </a:solidFill>
              </a:rPr>
              <a:t>onto ~10 M</a:t>
            </a:r>
            <a:r>
              <a:rPr lang="en-GB" baseline="-25000" dirty="0">
                <a:solidFill>
                  <a:srgbClr val="008000"/>
                </a:solidFill>
                <a:sym typeface="Wingdings 2" pitchFamily="18" charset="2"/>
              </a:rPr>
              <a:t></a:t>
            </a:r>
            <a:r>
              <a:rPr lang="en-GB" dirty="0">
                <a:solidFill>
                  <a:srgbClr val="008000"/>
                </a:solidFill>
              </a:rPr>
              <a:t> </a:t>
            </a:r>
            <a:r>
              <a:rPr lang="en-GB" dirty="0" smtClean="0">
                <a:solidFill>
                  <a:srgbClr val="008000"/>
                </a:solidFill>
              </a:rPr>
              <a:t>BH (very homogeneous!) </a:t>
            </a:r>
            <a:endParaRPr lang="en-GB" dirty="0">
              <a:solidFill>
                <a:srgbClr val="008000"/>
              </a:solidFill>
            </a:endParaRPr>
          </a:p>
          <a:p>
            <a:pPr marL="342900" indent="-342900" algn="l">
              <a:lnSpc>
                <a:spcPct val="90000"/>
              </a:lnSpc>
              <a:spcBef>
                <a:spcPct val="20000"/>
              </a:spcBef>
            </a:pPr>
            <a:endParaRPr lang="en-GB" dirty="0">
              <a:solidFill>
                <a:srgbClr val="008000"/>
              </a:solidFill>
            </a:endParaRPr>
          </a:p>
          <a:p>
            <a:pPr marL="342900" indent="-342900" algn="l">
              <a:lnSpc>
                <a:spcPct val="90000"/>
              </a:lnSpc>
              <a:spcBef>
                <a:spcPct val="20000"/>
              </a:spcBef>
              <a:buFontTx/>
              <a:buChar char="•"/>
            </a:pPr>
            <a:endParaRPr lang="en-GB" dirty="0">
              <a:solidFill>
                <a:srgbClr val="008000"/>
              </a:solidFill>
            </a:endParaRPr>
          </a:p>
        </p:txBody>
      </p:sp>
      <p:sp>
        <p:nvSpPr>
          <p:cNvPr id="4102" name="Rectangle 6"/>
          <p:cNvSpPr>
            <a:spLocks noChangeArrowheads="1"/>
          </p:cNvSpPr>
          <p:nvPr/>
        </p:nvSpPr>
        <p:spPr bwMode="auto">
          <a:xfrm>
            <a:off x="8367241" y="6326188"/>
            <a:ext cx="855019"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GB" sz="1600" b="1">
                <a:solidFill>
                  <a:srgbClr val="008000"/>
                </a:solidFill>
              </a:rPr>
              <a:t>DGK07</a:t>
            </a:r>
            <a:endParaRPr lang="en-US" sz="1600" b="1">
              <a:solidFill>
                <a:srgbClr val="008000"/>
              </a:solidFill>
            </a:endParaRPr>
          </a:p>
        </p:txBody>
      </p:sp>
      <p:sp>
        <p:nvSpPr>
          <p:cNvPr id="4103" name="Line 7"/>
          <p:cNvSpPr>
            <a:spLocks noChangeShapeType="1"/>
          </p:cNvSpPr>
          <p:nvPr/>
        </p:nvSpPr>
        <p:spPr bwMode="auto">
          <a:xfrm>
            <a:off x="827088" y="6502400"/>
            <a:ext cx="3948112" cy="14288"/>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GB"/>
          </a:p>
        </p:txBody>
      </p:sp>
      <p:sp>
        <p:nvSpPr>
          <p:cNvPr id="4104" name="Text Box 8"/>
          <p:cNvSpPr txBox="1">
            <a:spLocks noChangeArrowheads="1"/>
          </p:cNvSpPr>
          <p:nvPr/>
        </p:nvSpPr>
        <p:spPr bwMode="auto">
          <a:xfrm>
            <a:off x="1450975" y="6461125"/>
            <a:ext cx="2322513" cy="4638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dirty="0" smtClean="0">
                <a:solidFill>
                  <a:srgbClr val="008000"/>
                </a:solidFill>
              </a:rPr>
              <a:t>2 years</a:t>
            </a:r>
            <a:endParaRPr lang="en-US" dirty="0">
              <a:solidFill>
                <a:srgbClr val="008000"/>
              </a:solidFill>
            </a:endParaRPr>
          </a:p>
        </p:txBody>
      </p:sp>
    </p:spTree>
    <p:extLst>
      <p:ext uri="{BB962C8B-B14F-4D97-AF65-F5344CB8AC3E}">
        <p14:creationId xmlns:p14="http://schemas.microsoft.com/office/powerpoint/2010/main" val="289512351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685800" y="95250"/>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dirty="0" smtClean="0">
                <a:solidFill>
                  <a:srgbClr val="008000"/>
                </a:solidFill>
              </a:rPr>
              <a:t>An additional component</a:t>
            </a:r>
            <a:endParaRPr lang="en-GB" b="1" baseline="-25000" dirty="0" smtClean="0">
              <a:solidFill>
                <a:srgbClr val="008000"/>
              </a:solidFill>
            </a:endParaRPr>
          </a:p>
        </p:txBody>
      </p:sp>
      <p:pic>
        <p:nvPicPr>
          <p:cNvPr id="13315" name="Picture 1028" descr="C:\Documents and Settings\Chris Done\My Documents\talks\gifs\agn_sx.jpg"/>
          <p:cNvPicPr preferRelativeResize="0">
            <a:picLocks noChangeArrowheads="1"/>
          </p:cNvPicPr>
          <p:nvPr/>
        </p:nvPicPr>
        <p:blipFill>
          <a:blip r:embed="rId2">
            <a:extLst>
              <a:ext uri="{28A0092B-C50C-407E-A947-70E740481C1C}">
                <a14:useLocalDpi xmlns:a14="http://schemas.microsoft.com/office/drawing/2010/main" val="0"/>
              </a:ext>
            </a:extLst>
          </a:blip>
          <a:srcRect l="63271" t="14139" r="8052" b="68393"/>
          <a:stretch>
            <a:fillRect/>
          </a:stretch>
        </p:blipFill>
        <p:spPr bwMode="auto">
          <a:xfrm>
            <a:off x="4667250" y="1919288"/>
            <a:ext cx="4289425"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027"/>
          <p:cNvSpPr txBox="1">
            <a:spLocks noChangeArrowheads="1"/>
          </p:cNvSpPr>
          <p:nvPr/>
        </p:nvSpPr>
        <p:spPr bwMode="auto">
          <a:xfrm>
            <a:off x="163513" y="1657350"/>
            <a:ext cx="4117975" cy="48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a:lnSpc>
                <a:spcPct val="90000"/>
              </a:lnSpc>
              <a:spcBef>
                <a:spcPct val="20000"/>
              </a:spcBef>
              <a:buFontTx/>
              <a:buChar char="•"/>
            </a:pPr>
            <a:r>
              <a:rPr lang="en-GB" i="0" dirty="0" smtClean="0">
                <a:solidFill>
                  <a:srgbClr val="008000"/>
                </a:solidFill>
              </a:rPr>
              <a:t>ALL </a:t>
            </a:r>
            <a:r>
              <a:rPr lang="en-GB" i="0" dirty="0">
                <a:solidFill>
                  <a:srgbClr val="008000"/>
                </a:solidFill>
              </a:rPr>
              <a:t>PG QSO need soft excess! This is very gradual and smooth, not steep, though strength varies</a:t>
            </a:r>
          </a:p>
          <a:p>
            <a:pPr algn="l">
              <a:lnSpc>
                <a:spcPct val="90000"/>
              </a:lnSpc>
              <a:spcBef>
                <a:spcPct val="20000"/>
              </a:spcBef>
              <a:buFontTx/>
              <a:buChar char="•"/>
            </a:pPr>
            <a:r>
              <a:rPr lang="en-GB" i="0" dirty="0" smtClean="0">
                <a:solidFill>
                  <a:srgbClr val="008000"/>
                </a:solidFill>
              </a:rPr>
              <a:t>Generally </a:t>
            </a:r>
            <a:r>
              <a:rPr lang="en-GB" i="0" dirty="0">
                <a:solidFill>
                  <a:srgbClr val="008000"/>
                </a:solidFill>
              </a:rPr>
              <a:t>too hot to be the disc – we know mass and L/</a:t>
            </a:r>
            <a:r>
              <a:rPr lang="en-GB" i="0" dirty="0" err="1">
                <a:solidFill>
                  <a:srgbClr val="008000"/>
                </a:solidFill>
              </a:rPr>
              <a:t>LEdd</a:t>
            </a:r>
            <a:r>
              <a:rPr lang="en-GB" i="0" dirty="0">
                <a:solidFill>
                  <a:srgbClr val="008000"/>
                </a:solidFill>
              </a:rPr>
              <a:t> from optical and </a:t>
            </a:r>
            <a:r>
              <a:rPr lang="en-GB" i="0" dirty="0" err="1">
                <a:solidFill>
                  <a:srgbClr val="008000"/>
                </a:solidFill>
              </a:rPr>
              <a:t>H</a:t>
            </a:r>
            <a:r>
              <a:rPr lang="en-GB" i="0" dirty="0" err="1">
                <a:solidFill>
                  <a:srgbClr val="008000"/>
                </a:solidFill>
                <a:latin typeface="Symbol" pitchFamily="18" charset="2"/>
              </a:rPr>
              <a:t>b</a:t>
            </a:r>
            <a:endParaRPr lang="en-GB" sz="1600" i="0" dirty="0">
              <a:solidFill>
                <a:srgbClr val="008000"/>
              </a:solidFill>
              <a:latin typeface="Symbol" pitchFamily="18" charset="2"/>
            </a:endParaRPr>
          </a:p>
        </p:txBody>
      </p:sp>
      <p:sp>
        <p:nvSpPr>
          <p:cNvPr id="8" name="TextBox 5"/>
          <p:cNvSpPr txBox="1">
            <a:spLocks noChangeArrowheads="1"/>
          </p:cNvSpPr>
          <p:nvPr/>
        </p:nvSpPr>
        <p:spPr bwMode="auto">
          <a:xfrm>
            <a:off x="5429251" y="1433513"/>
            <a:ext cx="345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err="1" smtClean="0">
                <a:solidFill>
                  <a:srgbClr val="008000"/>
                </a:solidFill>
              </a:rPr>
              <a:t>Gierlinski</a:t>
            </a:r>
            <a:r>
              <a:rPr lang="en-GB" i="0" dirty="0" smtClean="0">
                <a:solidFill>
                  <a:srgbClr val="008000"/>
                </a:solidFill>
              </a:rPr>
              <a:t> &amp; Done 2004</a:t>
            </a:r>
            <a:endParaRPr lang="en-GB" i="0" dirty="0">
              <a:solidFill>
                <a:srgbClr val="008000"/>
              </a:solidFill>
            </a:endParaRPr>
          </a:p>
        </p:txBody>
      </p:sp>
    </p:spTree>
    <p:extLst>
      <p:ext uri="{BB962C8B-B14F-4D97-AF65-F5344CB8AC3E}">
        <p14:creationId xmlns:p14="http://schemas.microsoft.com/office/powerpoint/2010/main" val="383933939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238250" y="2362200"/>
            <a:ext cx="7239000" cy="409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endParaRPr lang="en-US">
              <a:solidFill>
                <a:srgbClr val="000000"/>
              </a:solidFill>
            </a:endParaRPr>
          </a:p>
        </p:txBody>
      </p:sp>
      <p:pic>
        <p:nvPicPr>
          <p:cNvPr id="1433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913" y="2632075"/>
            <a:ext cx="3189287" cy="31924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438" y="5580063"/>
            <a:ext cx="3065462" cy="868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Rectangle 1027"/>
          <p:cNvSpPr>
            <a:spLocks noGrp="1" noChangeArrowheads="1"/>
          </p:cNvSpPr>
          <p:nvPr>
            <p:ph type="title"/>
          </p:nvPr>
        </p:nvSpPr>
        <p:spPr>
          <a:xfrm>
            <a:off x="685800" y="193675"/>
            <a:ext cx="7772400" cy="1143000"/>
          </a:xfrm>
          <a:extLst>
            <a:ext uri="{91240B29-F687-4F45-9708-019B960494DF}">
              <a14:hiddenLine xmlns:a14="http://schemas.microsoft.com/office/drawing/2010/main" w="9525">
                <a:solidFill>
                  <a:srgbClr val="006600"/>
                </a:solidFill>
                <a:miter lim="800000"/>
                <a:headEnd/>
                <a:tailEnd/>
              </a14:hiddenLine>
            </a:ext>
          </a:extLst>
        </p:spPr>
        <p:txBody>
          <a:bodyPr/>
          <a:lstStyle/>
          <a:p>
            <a:r>
              <a:rPr lang="en-GB" b="1" smtClean="0">
                <a:solidFill>
                  <a:srgbClr val="008000"/>
                </a:solidFill>
              </a:rPr>
              <a:t>But some discs do get close…</a:t>
            </a:r>
            <a:endParaRPr lang="en-GB" b="1" baseline="-25000" smtClean="0">
              <a:solidFill>
                <a:srgbClr val="008000"/>
              </a:solidFill>
            </a:endParaRPr>
          </a:p>
        </p:txBody>
      </p:sp>
      <p:sp>
        <p:nvSpPr>
          <p:cNvPr id="14342" name="TextBox 5"/>
          <p:cNvSpPr txBox="1">
            <a:spLocks noChangeArrowheads="1"/>
          </p:cNvSpPr>
          <p:nvPr/>
        </p:nvSpPr>
        <p:spPr bwMode="auto">
          <a:xfrm>
            <a:off x="5611813" y="6396038"/>
            <a:ext cx="2960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FF99"/>
                </a:solidFill>
              </a:rPr>
              <a:t>Middleton et al 2007</a:t>
            </a:r>
          </a:p>
        </p:txBody>
      </p:sp>
      <p:pic>
        <p:nvPicPr>
          <p:cNvPr id="143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571750"/>
            <a:ext cx="3840163" cy="3175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5589588"/>
            <a:ext cx="3065463" cy="868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5" name="Rectangle 1027"/>
          <p:cNvSpPr txBox="1">
            <a:spLocks noChangeArrowheads="1"/>
          </p:cNvSpPr>
          <p:nvPr/>
        </p:nvSpPr>
        <p:spPr bwMode="auto">
          <a:xfrm>
            <a:off x="163513" y="1025525"/>
            <a:ext cx="8694737"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a:lnSpc>
                <a:spcPct val="90000"/>
              </a:lnSpc>
              <a:spcBef>
                <a:spcPct val="20000"/>
              </a:spcBef>
            </a:pPr>
            <a:endParaRPr lang="en-GB" i="0" baseline="-25000" dirty="0">
              <a:solidFill>
                <a:srgbClr val="008000"/>
              </a:solidFill>
            </a:endParaRPr>
          </a:p>
          <a:p>
            <a:pPr algn="l">
              <a:lnSpc>
                <a:spcPct val="90000"/>
              </a:lnSpc>
              <a:spcBef>
                <a:spcPct val="20000"/>
              </a:spcBef>
              <a:buFontTx/>
              <a:buChar char="•"/>
            </a:pPr>
            <a:r>
              <a:rPr lang="en-GB" i="0" dirty="0">
                <a:solidFill>
                  <a:srgbClr val="008000"/>
                </a:solidFill>
              </a:rPr>
              <a:t>Low mass, high L/</a:t>
            </a:r>
            <a:r>
              <a:rPr lang="en-GB" i="0" dirty="0" err="1">
                <a:solidFill>
                  <a:srgbClr val="008000"/>
                </a:solidFill>
              </a:rPr>
              <a:t>L</a:t>
            </a:r>
            <a:r>
              <a:rPr lang="en-GB" i="0" baseline="-25000" dirty="0" err="1">
                <a:solidFill>
                  <a:srgbClr val="008000"/>
                </a:solidFill>
              </a:rPr>
              <a:t>Edd</a:t>
            </a:r>
            <a:r>
              <a:rPr lang="en-GB" i="0" dirty="0">
                <a:solidFill>
                  <a:srgbClr val="008000"/>
                </a:solidFill>
              </a:rPr>
              <a:t> – NLS1 !!</a:t>
            </a:r>
          </a:p>
          <a:p>
            <a:pPr algn="l">
              <a:lnSpc>
                <a:spcPct val="90000"/>
              </a:lnSpc>
              <a:spcBef>
                <a:spcPct val="20000"/>
              </a:spcBef>
              <a:buFontTx/>
              <a:buChar char="•"/>
            </a:pPr>
            <a:r>
              <a:rPr lang="en-GB" i="0" dirty="0">
                <a:solidFill>
                  <a:srgbClr val="008000"/>
                </a:solidFill>
              </a:rPr>
              <a:t>Typically the objects with the biggest </a:t>
            </a:r>
            <a:r>
              <a:rPr lang="en-GB" i="0" dirty="0" smtClean="0">
                <a:solidFill>
                  <a:srgbClr val="008000"/>
                </a:solidFill>
              </a:rPr>
              <a:t>SX if just fit X-ray ….</a:t>
            </a:r>
            <a:endParaRPr lang="en-GB" i="0" dirty="0">
              <a:solidFill>
                <a:srgbClr val="008000"/>
              </a:solidFill>
            </a:endParaRPr>
          </a:p>
        </p:txBody>
      </p:sp>
    </p:spTree>
    <p:extLst>
      <p:ext uri="{BB962C8B-B14F-4D97-AF65-F5344CB8AC3E}">
        <p14:creationId xmlns:p14="http://schemas.microsoft.com/office/powerpoint/2010/main" val="21431114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FFFF99"/>
                </a:solidFill>
              </a:rPr>
              <a:t>Done et al 2011</a:t>
            </a:r>
            <a:endParaRPr lang="en-US" sz="1600" i="0">
              <a:solidFill>
                <a:srgbClr val="FFFF99"/>
              </a:solidFill>
            </a:endParaRPr>
          </a:p>
        </p:txBody>
      </p:sp>
      <p:sp>
        <p:nvSpPr>
          <p:cNvPr id="20483" name="Title 1"/>
          <p:cNvSpPr>
            <a:spLocks noGrp="1"/>
          </p:cNvSpPr>
          <p:nvPr>
            <p:ph type="title"/>
          </p:nvPr>
        </p:nvSpPr>
        <p:spPr>
          <a:xfrm>
            <a:off x="104775" y="174625"/>
            <a:ext cx="8897938" cy="1143000"/>
          </a:xfrm>
        </p:spPr>
        <p:txBody>
          <a:bodyPr/>
          <a:lstStyle/>
          <a:p>
            <a:r>
              <a:rPr lang="en-GB" b="1" smtClean="0">
                <a:solidFill>
                  <a:srgbClr val="FFC000"/>
                </a:solidFill>
              </a:rPr>
              <a:t>So what do AGN look like?</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a:solidFill>
                  <a:srgbClr val="FFFF99"/>
                </a:solidFill>
              </a:rPr>
              <a:t>Co-add models in 3 bins of L/</a:t>
            </a:r>
            <a:r>
              <a:rPr lang="en-GB" dirty="0" err="1">
                <a:solidFill>
                  <a:srgbClr val="FFFF99"/>
                </a:solidFill>
              </a:rPr>
              <a:t>L</a:t>
            </a:r>
            <a:r>
              <a:rPr lang="en-GB" baseline="-25000" dirty="0" err="1">
                <a:solidFill>
                  <a:srgbClr val="FFFF99"/>
                </a:solidFill>
              </a:rPr>
              <a:t>Edd</a:t>
            </a:r>
            <a:endParaRPr lang="en-GB" baseline="-25000" dirty="0">
              <a:solidFill>
                <a:srgbClr val="FFFF99"/>
              </a:solidFill>
            </a:endParaRPr>
          </a:p>
          <a:p>
            <a:pPr marL="342900" indent="-342900" algn="l">
              <a:lnSpc>
                <a:spcPct val="90000"/>
              </a:lnSpc>
              <a:spcBef>
                <a:spcPct val="20000"/>
              </a:spcBef>
              <a:buFontTx/>
              <a:buChar char="•"/>
            </a:pPr>
            <a:r>
              <a:rPr lang="en-GB" dirty="0">
                <a:solidFill>
                  <a:srgbClr val="FFFF99"/>
                </a:solidFill>
              </a:rPr>
              <a:t>Correlates with M due to galaxy formation. high mass objects have low L/</a:t>
            </a:r>
            <a:r>
              <a:rPr lang="en-GB" dirty="0" err="1">
                <a:solidFill>
                  <a:srgbClr val="FFFF99"/>
                </a:solidFill>
              </a:rPr>
              <a:t>L</a:t>
            </a:r>
            <a:r>
              <a:rPr lang="en-GB" baseline="-25000" dirty="0" err="1">
                <a:solidFill>
                  <a:srgbClr val="FFFF99"/>
                </a:solidFill>
              </a:rPr>
              <a:t>Edd</a:t>
            </a:r>
            <a:r>
              <a:rPr lang="en-GB" dirty="0">
                <a:solidFill>
                  <a:srgbClr val="FFFF99"/>
                </a:solidFill>
              </a:rPr>
              <a:t> in local Universe – downsizing </a:t>
            </a:r>
          </a:p>
          <a:p>
            <a:pPr marL="342900" indent="-342900" algn="l">
              <a:lnSpc>
                <a:spcPct val="90000"/>
              </a:lnSpc>
              <a:spcBef>
                <a:spcPct val="20000"/>
              </a:spcBef>
              <a:buFontTx/>
              <a:buChar char="•"/>
            </a:pPr>
            <a:r>
              <a:rPr lang="en-GB" dirty="0">
                <a:solidFill>
                  <a:srgbClr val="FFFF99"/>
                </a:solidFill>
              </a:rPr>
              <a:t>Physical model so shift to same mass M=10</a:t>
            </a:r>
            <a:r>
              <a:rPr lang="en-GB" baseline="30000" dirty="0">
                <a:solidFill>
                  <a:srgbClr val="FFFF99"/>
                </a:solidFill>
              </a:rPr>
              <a:t>8</a:t>
            </a:r>
            <a:r>
              <a:rPr lang="en-GB" dirty="0">
                <a:solidFill>
                  <a:srgbClr val="FFFF99"/>
                </a:solidFill>
              </a:rPr>
              <a:t> to compare with BHB</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2232305" y="3694663"/>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dirty="0">
                <a:solidFill>
                  <a:srgbClr val="00CC00"/>
                </a:solidFill>
              </a:rPr>
              <a:t>M=10</a:t>
            </a:r>
            <a:r>
              <a:rPr lang="en-GB" i="0" baseline="30000" dirty="0">
                <a:solidFill>
                  <a:srgbClr val="00CC00"/>
                </a:solidFill>
              </a:rPr>
              <a:t>8</a:t>
            </a:r>
          </a:p>
          <a:p>
            <a:pPr eaLnBrk="1" hangingPunct="1"/>
            <a:r>
              <a:rPr lang="en-GB" i="0" dirty="0">
                <a:solidFill>
                  <a:srgbClr val="00CC00"/>
                </a:solidFill>
              </a:rPr>
              <a:t> L/L</a:t>
            </a:r>
            <a:r>
              <a:rPr lang="en-GB" i="0" baseline="-25000" dirty="0">
                <a:solidFill>
                  <a:srgbClr val="00CC00"/>
                </a:solidFill>
              </a:rPr>
              <a:t>Edd</a:t>
            </a:r>
            <a:r>
              <a:rPr lang="en-GB" i="0" dirty="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FF00"/>
                </a:solidFill>
              </a:rPr>
              <a:t>L/L</a:t>
            </a:r>
            <a:r>
              <a:rPr lang="en-GB" baseline="-25000">
                <a:solidFill>
                  <a:srgbClr val="00FF00"/>
                </a:solidFill>
              </a:rPr>
              <a:t>Edd</a:t>
            </a:r>
            <a:r>
              <a:rPr lang="en-GB">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spTree>
    <p:extLst>
      <p:ext uri="{BB962C8B-B14F-4D97-AF65-F5344CB8AC3E}">
        <p14:creationId xmlns:p14="http://schemas.microsoft.com/office/powerpoint/2010/main" val="401015636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954169" y="5706269"/>
            <a:ext cx="1544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a:solidFill>
                  <a:srgbClr val="FFFF99"/>
                </a:solidFill>
              </a:rPr>
              <a:t>Done et al 2011</a:t>
            </a:r>
            <a:endParaRPr lang="en-US" sz="1600" i="0">
              <a:solidFill>
                <a:srgbClr val="FFFF99"/>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FFC000"/>
                </a:solidFill>
              </a:rPr>
              <a:t>Low/hard </a:t>
            </a:r>
            <a:r>
              <a:rPr lang="en-GB" b="1" smtClean="0">
                <a:solidFill>
                  <a:srgbClr val="FFC000"/>
                </a:solidFill>
              </a:rPr>
              <a:t>to high/soft </a:t>
            </a:r>
            <a:r>
              <a:rPr lang="en-GB" b="1" dirty="0" smtClean="0">
                <a:solidFill>
                  <a:srgbClr val="FFC000"/>
                </a:solidFill>
              </a:rPr>
              <a:t>?</a:t>
            </a:r>
          </a:p>
        </p:txBody>
      </p:sp>
      <p:sp>
        <p:nvSpPr>
          <p:cNvPr id="2048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FFFF99"/>
                </a:solidFill>
              </a:rPr>
              <a:t>Looks good to </a:t>
            </a:r>
            <a:r>
              <a:rPr lang="en-GB" dirty="0" err="1" smtClean="0">
                <a:solidFill>
                  <a:srgbClr val="FFFF99"/>
                </a:solidFill>
              </a:rPr>
              <a:t>zeroth</a:t>
            </a:r>
            <a:r>
              <a:rPr lang="en-GB" dirty="0" smtClean="0">
                <a:solidFill>
                  <a:srgbClr val="FFFF99"/>
                </a:solidFill>
              </a:rPr>
              <a:t> order… but….</a:t>
            </a:r>
          </a:p>
          <a:p>
            <a:pPr marL="342900" indent="-342900" algn="l">
              <a:lnSpc>
                <a:spcPct val="90000"/>
              </a:lnSpc>
              <a:spcBef>
                <a:spcPct val="20000"/>
              </a:spcBef>
              <a:buFontTx/>
              <a:buChar char="•"/>
            </a:pPr>
            <a:r>
              <a:rPr lang="en-GB" dirty="0">
                <a:solidFill>
                  <a:srgbClr val="FFFF99"/>
                </a:solidFill>
              </a:rPr>
              <a:t>T</a:t>
            </a:r>
            <a:r>
              <a:rPr lang="en-GB" dirty="0" smtClean="0">
                <a:solidFill>
                  <a:srgbClr val="FFFF99"/>
                </a:solidFill>
              </a:rPr>
              <a:t>ransition at L/</a:t>
            </a:r>
            <a:r>
              <a:rPr lang="en-GB" dirty="0" err="1" smtClean="0">
                <a:solidFill>
                  <a:srgbClr val="FFFF99"/>
                </a:solidFill>
              </a:rPr>
              <a:t>LEdd</a:t>
            </a:r>
            <a:r>
              <a:rPr lang="en-GB" dirty="0" smtClean="0">
                <a:solidFill>
                  <a:srgbClr val="FFFF99"/>
                </a:solidFill>
              </a:rPr>
              <a:t>=0.02 in steady state accretion - 0.2 in AGN</a:t>
            </a:r>
          </a:p>
          <a:p>
            <a:pPr marL="342900" indent="-342900" algn="l">
              <a:lnSpc>
                <a:spcPct val="90000"/>
              </a:lnSpc>
              <a:spcBef>
                <a:spcPct val="20000"/>
              </a:spcBef>
              <a:buFontTx/>
              <a:buChar char="•"/>
            </a:pPr>
            <a:r>
              <a:rPr lang="en-GB" dirty="0" smtClean="0">
                <a:solidFill>
                  <a:srgbClr val="FFFF99"/>
                </a:solidFill>
              </a:rPr>
              <a:t>Green/blue are classic QSO NOT LINERS – not low/hard state as  no jet!  Disc shape very strange, soft X-ray excess….</a:t>
            </a:r>
          </a:p>
        </p:txBody>
      </p:sp>
      <p:pic>
        <p:nvPicPr>
          <p:cNvPr id="204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2668588"/>
            <a:ext cx="7950200" cy="39290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TextBox 2"/>
          <p:cNvSpPr txBox="1">
            <a:spLocks noChangeArrowheads="1"/>
          </p:cNvSpPr>
          <p:nvPr/>
        </p:nvSpPr>
        <p:spPr bwMode="auto">
          <a:xfrm>
            <a:off x="1047750" y="2933700"/>
            <a:ext cx="2457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FF0000"/>
                </a:solidFill>
              </a:rPr>
              <a:t>M=10</a:t>
            </a:r>
            <a:r>
              <a:rPr lang="en-GB" i="0" baseline="30000">
                <a:solidFill>
                  <a:srgbClr val="FF0000"/>
                </a:solidFill>
              </a:rPr>
              <a:t>7</a:t>
            </a:r>
            <a:r>
              <a:rPr lang="en-GB" i="0">
                <a:solidFill>
                  <a:srgbClr val="FF0000"/>
                </a:solidFill>
              </a:rPr>
              <a:t> L/L</a:t>
            </a:r>
            <a:r>
              <a:rPr lang="en-GB" i="0" baseline="-25000">
                <a:solidFill>
                  <a:srgbClr val="FF0000"/>
                </a:solidFill>
              </a:rPr>
              <a:t>Edd</a:t>
            </a:r>
            <a:r>
              <a:rPr lang="en-GB" i="0">
                <a:solidFill>
                  <a:srgbClr val="FF0000"/>
                </a:solidFill>
              </a:rPr>
              <a:t>~1</a:t>
            </a:r>
          </a:p>
        </p:txBody>
      </p:sp>
      <p:sp>
        <p:nvSpPr>
          <p:cNvPr id="20487" name="TextBox 10"/>
          <p:cNvSpPr txBox="1">
            <a:spLocks noChangeArrowheads="1"/>
          </p:cNvSpPr>
          <p:nvPr/>
        </p:nvSpPr>
        <p:spPr bwMode="auto">
          <a:xfrm>
            <a:off x="819150" y="5619750"/>
            <a:ext cx="321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00FF"/>
                </a:solidFill>
              </a:rPr>
              <a:t>M=2x10</a:t>
            </a:r>
            <a:r>
              <a:rPr lang="en-GB" i="0" baseline="30000">
                <a:solidFill>
                  <a:srgbClr val="0000FF"/>
                </a:solidFill>
              </a:rPr>
              <a:t>8</a:t>
            </a:r>
            <a:r>
              <a:rPr lang="en-GB" i="0">
                <a:solidFill>
                  <a:srgbClr val="0000FF"/>
                </a:solidFill>
              </a:rPr>
              <a:t> L/L</a:t>
            </a:r>
            <a:r>
              <a:rPr lang="en-GB" i="0" baseline="-25000">
                <a:solidFill>
                  <a:srgbClr val="0000FF"/>
                </a:solidFill>
              </a:rPr>
              <a:t>Edd</a:t>
            </a:r>
            <a:r>
              <a:rPr lang="en-GB" i="0">
                <a:solidFill>
                  <a:srgbClr val="0000FF"/>
                </a:solidFill>
              </a:rPr>
              <a:t>~0.06</a:t>
            </a:r>
          </a:p>
        </p:txBody>
      </p:sp>
      <p:sp>
        <p:nvSpPr>
          <p:cNvPr id="20488" name="TextBox 14"/>
          <p:cNvSpPr txBox="1">
            <a:spLocks noChangeArrowheads="1"/>
          </p:cNvSpPr>
          <p:nvPr/>
        </p:nvSpPr>
        <p:spPr bwMode="auto">
          <a:xfrm>
            <a:off x="1762125" y="3371850"/>
            <a:ext cx="2457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eaLnBrk="1" hangingPunct="1"/>
            <a:r>
              <a:rPr lang="en-GB" i="0">
                <a:solidFill>
                  <a:srgbClr val="00CC00"/>
                </a:solidFill>
              </a:rPr>
              <a:t>M=10</a:t>
            </a:r>
            <a:r>
              <a:rPr lang="en-GB" i="0" baseline="30000">
                <a:solidFill>
                  <a:srgbClr val="00CC00"/>
                </a:solidFill>
              </a:rPr>
              <a:t>8</a:t>
            </a:r>
          </a:p>
          <a:p>
            <a:pPr eaLnBrk="1" hangingPunct="1"/>
            <a:r>
              <a:rPr lang="en-GB" i="0">
                <a:solidFill>
                  <a:srgbClr val="00CC00"/>
                </a:solidFill>
              </a:rPr>
              <a:t> L/L</a:t>
            </a:r>
            <a:r>
              <a:rPr lang="en-GB" i="0" baseline="-25000">
                <a:solidFill>
                  <a:srgbClr val="00CC00"/>
                </a:solidFill>
              </a:rPr>
              <a:t>Edd</a:t>
            </a:r>
            <a:r>
              <a:rPr lang="en-GB" i="0">
                <a:solidFill>
                  <a:srgbClr val="00CC00"/>
                </a:solidFill>
              </a:rPr>
              <a:t>~0.2</a:t>
            </a:r>
          </a:p>
        </p:txBody>
      </p:sp>
      <p:sp>
        <p:nvSpPr>
          <p:cNvPr id="20489" name="Rectangle 3"/>
          <p:cNvSpPr>
            <a:spLocks noChangeArrowheads="1"/>
          </p:cNvSpPr>
          <p:nvPr/>
        </p:nvSpPr>
        <p:spPr bwMode="auto">
          <a:xfrm>
            <a:off x="6591300" y="3141663"/>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FF0000"/>
                </a:solidFill>
              </a:rPr>
              <a:t>L/L</a:t>
            </a:r>
            <a:r>
              <a:rPr lang="en-GB" baseline="-25000">
                <a:solidFill>
                  <a:srgbClr val="FF0000"/>
                </a:solidFill>
              </a:rPr>
              <a:t>Edd</a:t>
            </a:r>
            <a:r>
              <a:rPr lang="en-GB">
                <a:solidFill>
                  <a:srgbClr val="FF0000"/>
                </a:solidFill>
              </a:rPr>
              <a:t>~1</a:t>
            </a:r>
          </a:p>
        </p:txBody>
      </p:sp>
      <p:sp>
        <p:nvSpPr>
          <p:cNvPr id="20490" name="Rectangle 15"/>
          <p:cNvSpPr>
            <a:spLocks noChangeArrowheads="1"/>
          </p:cNvSpPr>
          <p:nvPr/>
        </p:nvSpPr>
        <p:spPr bwMode="auto">
          <a:xfrm>
            <a:off x="6532563" y="4087813"/>
            <a:ext cx="1525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FF00"/>
                </a:solidFill>
              </a:rPr>
              <a:t>L/L</a:t>
            </a:r>
            <a:r>
              <a:rPr lang="en-GB" baseline="-25000">
                <a:solidFill>
                  <a:srgbClr val="00FF00"/>
                </a:solidFill>
              </a:rPr>
              <a:t>Edd</a:t>
            </a:r>
            <a:r>
              <a:rPr lang="en-GB">
                <a:solidFill>
                  <a:srgbClr val="00FF00"/>
                </a:solidFill>
              </a:rPr>
              <a:t>~0.2</a:t>
            </a:r>
          </a:p>
        </p:txBody>
      </p:sp>
      <p:sp>
        <p:nvSpPr>
          <p:cNvPr id="20491" name="Rectangle 16"/>
          <p:cNvSpPr>
            <a:spLocks noChangeArrowheads="1"/>
          </p:cNvSpPr>
          <p:nvPr/>
        </p:nvSpPr>
        <p:spPr bwMode="auto">
          <a:xfrm>
            <a:off x="6473825" y="5445125"/>
            <a:ext cx="167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a:solidFill>
                  <a:srgbClr val="0000FF"/>
                </a:solidFill>
              </a:rPr>
              <a:t>L/L</a:t>
            </a:r>
            <a:r>
              <a:rPr lang="en-GB" baseline="-25000">
                <a:solidFill>
                  <a:srgbClr val="0000FF"/>
                </a:solidFill>
              </a:rPr>
              <a:t>Edd</a:t>
            </a:r>
            <a:r>
              <a:rPr lang="en-GB">
                <a:solidFill>
                  <a:srgbClr val="0000FF"/>
                </a:solidFill>
              </a:rPr>
              <a:t>~0.06</a:t>
            </a:r>
          </a:p>
        </p:txBody>
      </p:sp>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2832253"/>
            <a:ext cx="3924300" cy="37272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08841" y="3022787"/>
            <a:ext cx="1167634" cy="830997"/>
          </a:xfrm>
          <a:prstGeom prst="rect">
            <a:avLst/>
          </a:prstGeom>
          <a:noFill/>
        </p:spPr>
        <p:txBody>
          <a:bodyPr wrap="square" rtlCol="0">
            <a:spAutoFit/>
          </a:bodyPr>
          <a:lstStyle/>
          <a:p>
            <a:r>
              <a:rPr lang="en-GB" dirty="0" smtClean="0">
                <a:solidFill>
                  <a:srgbClr val="000000"/>
                </a:solidFill>
              </a:rPr>
              <a:t>BHB 10 M</a:t>
            </a:r>
            <a:endParaRPr lang="en-GB" dirty="0">
              <a:solidFill>
                <a:srgbClr val="000000"/>
              </a:solidFill>
            </a:endParaRPr>
          </a:p>
        </p:txBody>
      </p:sp>
      <p:sp>
        <p:nvSpPr>
          <p:cNvPr id="14" name="TextBox 13"/>
          <p:cNvSpPr txBox="1"/>
          <p:nvPr/>
        </p:nvSpPr>
        <p:spPr>
          <a:xfrm>
            <a:off x="5076496" y="5076091"/>
            <a:ext cx="1167634" cy="830997"/>
          </a:xfrm>
          <a:prstGeom prst="rect">
            <a:avLst/>
          </a:prstGeom>
          <a:noFill/>
        </p:spPr>
        <p:txBody>
          <a:bodyPr wrap="square" rtlCol="0">
            <a:spAutoFit/>
          </a:bodyPr>
          <a:lstStyle/>
          <a:p>
            <a:r>
              <a:rPr lang="en-GB" dirty="0" smtClean="0">
                <a:solidFill>
                  <a:srgbClr val="000000"/>
                </a:solidFill>
              </a:rPr>
              <a:t>AGN 10</a:t>
            </a:r>
            <a:r>
              <a:rPr lang="en-GB" baseline="30000" dirty="0" smtClean="0">
                <a:solidFill>
                  <a:srgbClr val="000000"/>
                </a:solidFill>
              </a:rPr>
              <a:t>8</a:t>
            </a:r>
            <a:r>
              <a:rPr lang="en-GB" dirty="0" smtClean="0">
                <a:solidFill>
                  <a:srgbClr val="000000"/>
                </a:solidFill>
              </a:rPr>
              <a:t> M</a:t>
            </a:r>
            <a:endParaRPr lang="en-GB" dirty="0">
              <a:solidFill>
                <a:srgbClr val="000000"/>
              </a:solidFill>
            </a:endParaRPr>
          </a:p>
        </p:txBody>
      </p:sp>
    </p:spTree>
    <p:extLst>
      <p:ext uri="{BB962C8B-B14F-4D97-AF65-F5344CB8AC3E}">
        <p14:creationId xmlns:p14="http://schemas.microsoft.com/office/powerpoint/2010/main" val="38549252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7431088" y="5182682"/>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err="1" smtClean="0">
                <a:solidFill>
                  <a:srgbClr val="FFFF99"/>
                </a:solidFill>
              </a:rPr>
              <a:t>Medhipour</a:t>
            </a:r>
            <a:r>
              <a:rPr lang="en-GB" sz="1600" i="0" dirty="0" smtClean="0">
                <a:solidFill>
                  <a:srgbClr val="FFFF99"/>
                </a:solidFill>
              </a:rPr>
              <a:t>  </a:t>
            </a:r>
            <a:r>
              <a:rPr lang="en-GB" sz="1600" i="0" dirty="0">
                <a:solidFill>
                  <a:srgbClr val="FFFF99"/>
                </a:solidFill>
              </a:rPr>
              <a:t>et al 2011</a:t>
            </a:r>
            <a:endParaRPr lang="en-US" sz="1600" i="0" dirty="0">
              <a:solidFill>
                <a:srgbClr val="FFFF99"/>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FFC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FFFF99"/>
                </a:solidFill>
              </a:rPr>
              <a:t>It’s the classic QSO shape which is strange. Not low/hard as no jet, and strange soft excess…. WHICH IS REAL </a:t>
            </a:r>
          </a:p>
          <a:p>
            <a:pPr marL="342900" indent="-342900" algn="l">
              <a:lnSpc>
                <a:spcPct val="90000"/>
              </a:lnSpc>
              <a:spcBef>
                <a:spcPct val="20000"/>
              </a:spcBef>
              <a:buFontTx/>
              <a:buChar char="•"/>
            </a:pPr>
            <a:r>
              <a:rPr lang="en-GB" dirty="0" err="1" smtClean="0">
                <a:solidFill>
                  <a:srgbClr val="FFFF99"/>
                </a:solidFill>
              </a:rPr>
              <a:t>Mkn</a:t>
            </a:r>
            <a:r>
              <a:rPr lang="en-GB" dirty="0" smtClean="0">
                <a:solidFill>
                  <a:srgbClr val="FFFF99"/>
                </a:solidFill>
              </a:rPr>
              <a:t> 509 (</a:t>
            </a:r>
            <a:r>
              <a:rPr lang="en-GB" dirty="0" err="1" smtClean="0">
                <a:solidFill>
                  <a:srgbClr val="FFFF99"/>
                </a:solidFill>
              </a:rPr>
              <a:t>Suzaku</a:t>
            </a:r>
            <a:r>
              <a:rPr lang="en-GB" dirty="0" smtClean="0">
                <a:solidFill>
                  <a:srgbClr val="FFFF99"/>
                </a:solidFill>
              </a:rPr>
              <a:t> SX constant, PL varies Noda et al 2011) !</a:t>
            </a:r>
          </a:p>
          <a:p>
            <a:pPr marL="342900" indent="-342900" algn="l">
              <a:lnSpc>
                <a:spcPct val="90000"/>
              </a:lnSpc>
              <a:spcBef>
                <a:spcPct val="20000"/>
              </a:spcBef>
              <a:buFontTx/>
              <a:buChar char="•"/>
            </a:pPr>
            <a:r>
              <a:rPr lang="en-GB" dirty="0" smtClean="0">
                <a:solidFill>
                  <a:srgbClr val="FFFF99"/>
                </a:solidFill>
              </a:rPr>
              <a:t>Different disc structure due to wind mass loss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041" y="2724150"/>
            <a:ext cx="704361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5581650" y="4514850"/>
            <a:ext cx="857250" cy="400050"/>
          </a:xfrm>
          <a:prstGeom prst="line">
            <a:avLst/>
          </a:prstGeom>
          <a:noFill/>
          <a:ln w="101600" cap="flat" cmpd="sng" algn="ctr">
            <a:solidFill>
              <a:srgbClr val="11FF9F"/>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5276850" y="4324350"/>
            <a:ext cx="1162050" cy="59055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869832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rot="-5400000">
            <a:off x="6035426" y="4861037"/>
            <a:ext cx="2590800" cy="34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algn="r" eaLnBrk="0" fontAlgn="base" hangingPunct="0">
              <a:spcBef>
                <a:spcPct val="0"/>
              </a:spcBef>
              <a:spcAft>
                <a:spcPct val="0"/>
              </a:spcAft>
              <a:defRPr sz="2400" i="1">
                <a:solidFill>
                  <a:schemeClr val="tx1"/>
                </a:solidFill>
                <a:latin typeface="Times New Roman" pitchFamily="18" charset="0"/>
              </a:defRPr>
            </a:lvl6pPr>
            <a:lvl7pPr marL="2971800" indent="-228600" algn="r" eaLnBrk="0" fontAlgn="base" hangingPunct="0">
              <a:spcBef>
                <a:spcPct val="0"/>
              </a:spcBef>
              <a:spcAft>
                <a:spcPct val="0"/>
              </a:spcAft>
              <a:defRPr sz="2400" i="1">
                <a:solidFill>
                  <a:schemeClr val="tx1"/>
                </a:solidFill>
                <a:latin typeface="Times New Roman" pitchFamily="18" charset="0"/>
              </a:defRPr>
            </a:lvl7pPr>
            <a:lvl8pPr marL="3429000" indent="-228600" algn="r" eaLnBrk="0" fontAlgn="base" hangingPunct="0">
              <a:spcBef>
                <a:spcPct val="0"/>
              </a:spcBef>
              <a:spcAft>
                <a:spcPct val="0"/>
              </a:spcAft>
              <a:defRPr sz="2400" i="1">
                <a:solidFill>
                  <a:schemeClr val="tx1"/>
                </a:solidFill>
                <a:latin typeface="Times New Roman" pitchFamily="18" charset="0"/>
              </a:defRPr>
            </a:lvl8pPr>
            <a:lvl9pPr marL="3886200" indent="-228600" algn="r" eaLnBrk="0" fontAlgn="base" hangingPunct="0">
              <a:spcBef>
                <a:spcPct val="0"/>
              </a:spcBef>
              <a:spcAft>
                <a:spcPct val="0"/>
              </a:spcAft>
              <a:defRPr sz="2400" i="1">
                <a:solidFill>
                  <a:schemeClr val="tx1"/>
                </a:solidFill>
                <a:latin typeface="Times New Roman" pitchFamily="18" charset="0"/>
              </a:defRPr>
            </a:lvl9pPr>
          </a:lstStyle>
          <a:p>
            <a:pPr algn="l" eaLnBrk="1" hangingPunct="1">
              <a:spcBef>
                <a:spcPct val="50000"/>
              </a:spcBef>
            </a:pPr>
            <a:r>
              <a:rPr lang="en-GB" sz="1600" i="0" dirty="0" smtClean="0">
                <a:solidFill>
                  <a:srgbClr val="FFFF99"/>
                </a:solidFill>
              </a:rPr>
              <a:t>Noda  </a:t>
            </a:r>
            <a:r>
              <a:rPr lang="en-GB" sz="1600" i="0" dirty="0">
                <a:solidFill>
                  <a:srgbClr val="FFFF99"/>
                </a:solidFill>
              </a:rPr>
              <a:t>et al 2011</a:t>
            </a:r>
            <a:endParaRPr lang="en-US" sz="1600" i="0" dirty="0">
              <a:solidFill>
                <a:srgbClr val="FFFF99"/>
              </a:solidFill>
            </a:endParaRPr>
          </a:p>
        </p:txBody>
      </p:sp>
      <p:sp>
        <p:nvSpPr>
          <p:cNvPr id="20483" name="Title 1"/>
          <p:cNvSpPr>
            <a:spLocks noGrp="1"/>
          </p:cNvSpPr>
          <p:nvPr>
            <p:ph type="title"/>
          </p:nvPr>
        </p:nvSpPr>
        <p:spPr>
          <a:xfrm>
            <a:off x="104775" y="174625"/>
            <a:ext cx="8897938" cy="1143000"/>
          </a:xfrm>
        </p:spPr>
        <p:txBody>
          <a:bodyPr/>
          <a:lstStyle/>
          <a:p>
            <a:r>
              <a:rPr lang="en-GB" b="1" dirty="0" smtClean="0">
                <a:solidFill>
                  <a:srgbClr val="FFC000"/>
                </a:solidFill>
              </a:rPr>
              <a:t>Classic QSO?</a:t>
            </a:r>
          </a:p>
        </p:txBody>
      </p:sp>
      <p:sp>
        <p:nvSpPr>
          <p:cNvPr id="14" name="Rectangle 2"/>
          <p:cNvSpPr>
            <a:spLocks noChangeArrowheads="1"/>
          </p:cNvSpPr>
          <p:nvPr/>
        </p:nvSpPr>
        <p:spPr bwMode="auto">
          <a:xfrm>
            <a:off x="104775" y="1062038"/>
            <a:ext cx="879157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buFontTx/>
              <a:buChar char="•"/>
            </a:pPr>
            <a:r>
              <a:rPr lang="en-GB" dirty="0" smtClean="0">
                <a:solidFill>
                  <a:srgbClr val="FFFF99"/>
                </a:solidFill>
              </a:rPr>
              <a:t>It’s the classic QSO shape which is strange. Not low/hard as no jet, and strange soft excess…. WHICH IS REAL </a:t>
            </a:r>
          </a:p>
          <a:p>
            <a:pPr marL="342900" indent="-342900" algn="l">
              <a:lnSpc>
                <a:spcPct val="90000"/>
              </a:lnSpc>
              <a:spcBef>
                <a:spcPct val="20000"/>
              </a:spcBef>
              <a:buFontTx/>
              <a:buChar char="•"/>
            </a:pPr>
            <a:r>
              <a:rPr lang="en-GB" dirty="0" err="1" smtClean="0">
                <a:solidFill>
                  <a:srgbClr val="FFFF99"/>
                </a:solidFill>
              </a:rPr>
              <a:t>Mkn</a:t>
            </a:r>
            <a:r>
              <a:rPr lang="en-GB" dirty="0" smtClean="0">
                <a:solidFill>
                  <a:srgbClr val="FFFF99"/>
                </a:solidFill>
              </a:rPr>
              <a:t> 509 (</a:t>
            </a:r>
            <a:r>
              <a:rPr lang="en-GB" dirty="0" err="1" smtClean="0">
                <a:solidFill>
                  <a:srgbClr val="FFFF99"/>
                </a:solidFill>
              </a:rPr>
              <a:t>Suzaku</a:t>
            </a:r>
            <a:r>
              <a:rPr lang="en-GB" dirty="0" smtClean="0">
                <a:solidFill>
                  <a:srgbClr val="FFFF99"/>
                </a:solidFill>
              </a:rPr>
              <a:t> SX constant, PL varies Noda et al 2011) !</a:t>
            </a:r>
          </a:p>
          <a:p>
            <a:pPr marL="342900" indent="-342900" algn="l">
              <a:lnSpc>
                <a:spcPct val="90000"/>
              </a:lnSpc>
              <a:spcBef>
                <a:spcPct val="20000"/>
              </a:spcBef>
              <a:buFontTx/>
              <a:buChar char="•"/>
            </a:pPr>
            <a:r>
              <a:rPr lang="en-GB" dirty="0" smtClean="0">
                <a:solidFill>
                  <a:srgbClr val="FFFF99"/>
                </a:solidFill>
              </a:rPr>
              <a:t>Different disc structure due to wind mass loss ???????</a:t>
            </a:r>
          </a:p>
        </p:txBody>
      </p:sp>
      <p:grpSp>
        <p:nvGrpSpPr>
          <p:cNvPr id="2" name="Group 1"/>
          <p:cNvGrpSpPr/>
          <p:nvPr/>
        </p:nvGrpSpPr>
        <p:grpSpPr>
          <a:xfrm>
            <a:off x="1778619" y="3015911"/>
            <a:ext cx="5189621" cy="3609478"/>
            <a:chOff x="1788695" y="2582901"/>
            <a:chExt cx="4130841" cy="2342034"/>
          </a:xfrm>
        </p:grpSpPr>
        <p:pic>
          <p:nvPicPr>
            <p:cNvPr id="1026"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b="42570"/>
            <a:stretch/>
          </p:blipFill>
          <p:spPr bwMode="auto">
            <a:xfrm>
              <a:off x="1796715" y="2582901"/>
              <a:ext cx="4122821" cy="2294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86546" b="1004"/>
            <a:stretch/>
          </p:blipFill>
          <p:spPr bwMode="auto">
            <a:xfrm>
              <a:off x="1788695" y="4427630"/>
              <a:ext cx="4122821" cy="497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434181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rotWithShape="1">
          <a:blip r:embed="rId2">
            <a:extLst>
              <a:ext uri="{28A0092B-C50C-407E-A947-70E740481C1C}">
                <a14:useLocalDpi xmlns:a14="http://schemas.microsoft.com/office/drawing/2010/main" val="0"/>
              </a:ext>
            </a:extLst>
          </a:blip>
          <a:srcRect t="3103"/>
          <a:stretch/>
        </p:blipFill>
        <p:spPr bwMode="auto">
          <a:xfrm>
            <a:off x="4764654" y="2214265"/>
            <a:ext cx="4257675"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3"/>
          <p:cNvSpPr>
            <a:spLocks noChangeArrowheads="1"/>
          </p:cNvSpPr>
          <p:nvPr/>
        </p:nvSpPr>
        <p:spPr bwMode="auto">
          <a:xfrm>
            <a:off x="709613" y="119063"/>
            <a:ext cx="830375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FFCC00"/>
                </a:solidFill>
              </a:rPr>
              <a:t>And at lower energies…</a:t>
            </a:r>
            <a:endParaRPr lang="en-GB" sz="4400" b="1" dirty="0">
              <a:solidFill>
                <a:srgbClr val="FFCC00"/>
              </a:solidFill>
            </a:endParaRPr>
          </a:p>
        </p:txBody>
      </p:sp>
      <p:sp>
        <p:nvSpPr>
          <p:cNvPr id="2" name="Rectangle 1"/>
          <p:cNvSpPr/>
          <p:nvPr/>
        </p:nvSpPr>
        <p:spPr>
          <a:xfrm>
            <a:off x="4693217" y="1695449"/>
            <a:ext cx="3206327" cy="461665"/>
          </a:xfrm>
          <a:prstGeom prst="rect">
            <a:avLst/>
          </a:prstGeom>
        </p:spPr>
        <p:txBody>
          <a:bodyPr wrap="none">
            <a:spAutoFit/>
          </a:bodyPr>
          <a:lstStyle/>
          <a:p>
            <a:r>
              <a:rPr lang="en-GB" dirty="0" err="1" smtClean="0">
                <a:solidFill>
                  <a:srgbClr val="FFFF99"/>
                </a:solidFill>
                <a:cs typeface="Times New Roman" pitchFamily="18" charset="0"/>
              </a:rPr>
              <a:t>Kolehmainen</a:t>
            </a:r>
            <a:r>
              <a:rPr lang="en-GB" dirty="0" smtClean="0">
                <a:solidFill>
                  <a:srgbClr val="FFFF99"/>
                </a:solidFill>
                <a:cs typeface="Times New Roman" pitchFamily="18" charset="0"/>
              </a:rPr>
              <a:t> et al 2012 </a:t>
            </a:r>
            <a:endParaRPr lang="en-GB" dirty="0"/>
          </a:p>
        </p:txBody>
      </p:sp>
      <p:sp>
        <p:nvSpPr>
          <p:cNvPr id="5" name="Rectangle 5"/>
          <p:cNvSpPr txBox="1">
            <a:spLocks noChangeArrowheads="1"/>
          </p:cNvSpPr>
          <p:nvPr/>
        </p:nvSpPr>
        <p:spPr>
          <a:xfrm>
            <a:off x="384742" y="1702921"/>
            <a:ext cx="4064000" cy="4019550"/>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pPr>
            <a:r>
              <a:rPr lang="en-GB" sz="2400" dirty="0" smtClean="0">
                <a:solidFill>
                  <a:srgbClr val="FFFF99"/>
                </a:solidFill>
              </a:rPr>
              <a:t>RXTE</a:t>
            </a:r>
            <a:r>
              <a:rPr lang="en-GB" sz="2400" i="1" dirty="0" smtClean="0">
                <a:solidFill>
                  <a:srgbClr val="FFFF99"/>
                </a:solidFill>
              </a:rPr>
              <a:t> </a:t>
            </a:r>
            <a:r>
              <a:rPr lang="en-GB" sz="2400" dirty="0" smtClean="0">
                <a:solidFill>
                  <a:srgbClr val="FFFF99"/>
                </a:solidFill>
              </a:rPr>
              <a:t>misses peak of disc..</a:t>
            </a:r>
          </a:p>
          <a:p>
            <a:pPr eaLnBrk="1" hangingPunct="1">
              <a:lnSpc>
                <a:spcPct val="90000"/>
              </a:lnSpc>
            </a:pPr>
            <a:r>
              <a:rPr lang="en-GB" sz="2400" dirty="0" smtClean="0">
                <a:solidFill>
                  <a:srgbClr val="FFFF99"/>
                </a:solidFill>
              </a:rPr>
              <a:t>XMM-Newton can see it directly still get good fits to constant radius disc models, though some residuals at the 5% level even with BHSPEC. </a:t>
            </a:r>
          </a:p>
          <a:p>
            <a:pPr eaLnBrk="1" hangingPunct="1">
              <a:lnSpc>
                <a:spcPct val="90000"/>
              </a:lnSpc>
            </a:pPr>
            <a:r>
              <a:rPr lang="en-GB" sz="2400" dirty="0" smtClean="0">
                <a:solidFill>
                  <a:srgbClr val="FFFF99"/>
                </a:solidFill>
              </a:rPr>
              <a:t>Best disc models are not quite up to describing real data at the &lt;5% level</a:t>
            </a:r>
          </a:p>
          <a:p>
            <a:pPr eaLnBrk="1" hangingPunct="1">
              <a:lnSpc>
                <a:spcPct val="90000"/>
              </a:lnSpc>
            </a:pPr>
            <a:r>
              <a:rPr lang="en-GB" sz="2400" dirty="0" smtClean="0">
                <a:solidFill>
                  <a:srgbClr val="FFFF99"/>
                </a:solidFill>
              </a:rPr>
              <a:t>And still a few dirty things in the calibration</a:t>
            </a:r>
          </a:p>
        </p:txBody>
      </p:sp>
    </p:spTree>
    <p:extLst>
      <p:ext uri="{BB962C8B-B14F-4D97-AF65-F5344CB8AC3E}">
        <p14:creationId xmlns:p14="http://schemas.microsoft.com/office/powerpoint/2010/main" val="182232556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a:solidFill>
                  <a:srgbClr val="FFCC00"/>
                </a:solidFill>
              </a:rPr>
              <a:t>Moving disc</a:t>
            </a:r>
          </a:p>
        </p:txBody>
      </p:sp>
      <p:sp>
        <p:nvSpPr>
          <p:cNvPr id="27651" name="Rectangle 3"/>
          <p:cNvSpPr>
            <a:spLocks noGrp="1" noChangeArrowheads="1"/>
          </p:cNvSpPr>
          <p:nvPr>
            <p:ph type="body" sz="half" idx="1"/>
          </p:nvPr>
        </p:nvSpPr>
        <p:spPr>
          <a:xfrm>
            <a:off x="0" y="1733550"/>
            <a:ext cx="3160295" cy="4552950"/>
          </a:xfrm>
          <a:noFill/>
        </p:spPr>
        <p:txBody>
          <a:bodyPr/>
          <a:lstStyle/>
          <a:p>
            <a:pPr eaLnBrk="1" hangingPunct="1"/>
            <a:r>
              <a:rPr lang="en-GB" sz="2400" dirty="0" smtClean="0">
                <a:solidFill>
                  <a:srgbClr val="FFFF99"/>
                </a:solidFill>
              </a:rPr>
              <a:t>Iron line should be very small and narrow for low L/</a:t>
            </a:r>
            <a:r>
              <a:rPr lang="en-GB" sz="2400" dirty="0" err="1" smtClean="0">
                <a:solidFill>
                  <a:srgbClr val="FFFF99"/>
                </a:solidFill>
              </a:rPr>
              <a:t>LEdd</a:t>
            </a:r>
            <a:r>
              <a:rPr lang="en-GB" sz="2400" dirty="0" smtClean="0">
                <a:solidFill>
                  <a:srgbClr val="FFFF99"/>
                </a:solidFill>
              </a:rPr>
              <a:t> </a:t>
            </a:r>
          </a:p>
          <a:p>
            <a:pPr eaLnBrk="1" hangingPunct="1"/>
            <a:r>
              <a:rPr lang="en-GB" sz="2400" dirty="0" smtClean="0">
                <a:solidFill>
                  <a:srgbClr val="FFFF99"/>
                </a:solidFill>
              </a:rPr>
              <a:t>Gets bigger and broader as disc moves in </a:t>
            </a:r>
          </a:p>
          <a:p>
            <a:pPr eaLnBrk="1" hangingPunct="1"/>
            <a:r>
              <a:rPr lang="en-GB" sz="2400" dirty="0" smtClean="0">
                <a:solidFill>
                  <a:srgbClr val="FFFF99"/>
                </a:solidFill>
              </a:rPr>
              <a:t>XMM-Newton timing mode  - </a:t>
            </a:r>
            <a:r>
              <a:rPr lang="en-GB" sz="1600" dirty="0" err="1" smtClean="0">
                <a:solidFill>
                  <a:srgbClr val="FFFF99"/>
                </a:solidFill>
              </a:rPr>
              <a:t>Kolehmainen</a:t>
            </a:r>
            <a:r>
              <a:rPr lang="en-GB" sz="1600" dirty="0" smtClean="0">
                <a:solidFill>
                  <a:srgbClr val="FFFF99"/>
                </a:solidFill>
              </a:rPr>
              <a:t> Done &amp; Diaz </a:t>
            </a:r>
            <a:r>
              <a:rPr lang="en-GB" sz="1600" dirty="0" err="1" smtClean="0">
                <a:solidFill>
                  <a:srgbClr val="FFFF99"/>
                </a:solidFill>
              </a:rPr>
              <a:t>Trigo</a:t>
            </a:r>
            <a:r>
              <a:rPr lang="en-GB" sz="1600" dirty="0" smtClean="0">
                <a:solidFill>
                  <a:srgbClr val="FFFF99"/>
                </a:solidFill>
              </a:rPr>
              <a:t> 2011 </a:t>
            </a:r>
            <a:r>
              <a:rPr lang="en-GB" sz="1600" dirty="0" err="1" smtClean="0">
                <a:solidFill>
                  <a:srgbClr val="FFFF99"/>
                </a:solidFill>
              </a:rPr>
              <a:t>cf</a:t>
            </a:r>
            <a:r>
              <a:rPr lang="en-GB" sz="1600" dirty="0">
                <a:solidFill>
                  <a:srgbClr val="FFFF99"/>
                </a:solidFill>
              </a:rPr>
              <a:t> </a:t>
            </a:r>
            <a:r>
              <a:rPr lang="en-GB" sz="1600" dirty="0" err="1">
                <a:solidFill>
                  <a:srgbClr val="FFFF99"/>
                </a:solidFill>
              </a:rPr>
              <a:t>Tomsick</a:t>
            </a:r>
            <a:r>
              <a:rPr lang="en-GB" sz="1600" dirty="0">
                <a:solidFill>
                  <a:srgbClr val="FFFF99"/>
                </a:solidFill>
              </a:rPr>
              <a:t> et al 2010 </a:t>
            </a:r>
          </a:p>
          <a:p>
            <a:pPr eaLnBrk="1" hangingPunct="1"/>
            <a:endParaRPr lang="en-GB" sz="1600" dirty="0" smtClean="0">
              <a:solidFill>
                <a:srgbClr val="FFFF99"/>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674" y="1419224"/>
            <a:ext cx="5429751" cy="524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19624" y="989439"/>
            <a:ext cx="4981575" cy="338554"/>
          </a:xfrm>
          <a:prstGeom prst="rect">
            <a:avLst/>
          </a:prstGeom>
        </p:spPr>
        <p:txBody>
          <a:bodyPr wrap="square">
            <a:spAutoFit/>
          </a:bodyPr>
          <a:lstStyle/>
          <a:p>
            <a:r>
              <a:rPr lang="en-GB" sz="1600" dirty="0" err="1">
                <a:solidFill>
                  <a:srgbClr val="FFFF99"/>
                </a:solidFill>
              </a:rPr>
              <a:t>Kolehmainen</a:t>
            </a:r>
            <a:r>
              <a:rPr lang="en-GB" sz="1600" dirty="0">
                <a:solidFill>
                  <a:srgbClr val="FFFF99"/>
                </a:solidFill>
              </a:rPr>
              <a:t> Done &amp; Diaz </a:t>
            </a:r>
            <a:r>
              <a:rPr lang="en-GB" sz="1600" dirty="0" err="1">
                <a:solidFill>
                  <a:srgbClr val="FFFF99"/>
                </a:solidFill>
              </a:rPr>
              <a:t>Trigo</a:t>
            </a:r>
            <a:r>
              <a:rPr lang="en-GB" sz="1600" dirty="0">
                <a:solidFill>
                  <a:srgbClr val="FFFF99"/>
                </a:solidFill>
              </a:rPr>
              <a:t> </a:t>
            </a:r>
            <a:r>
              <a:rPr lang="en-GB" sz="1600" dirty="0" smtClean="0">
                <a:solidFill>
                  <a:srgbClr val="FFFF99"/>
                </a:solidFill>
              </a:rPr>
              <a:t>2012 </a:t>
            </a:r>
            <a:endParaRPr lang="en-GB" sz="1600" dirty="0"/>
          </a:p>
        </p:txBody>
      </p:sp>
    </p:spTree>
    <p:extLst>
      <p:ext uri="{BB962C8B-B14F-4D97-AF65-F5344CB8AC3E}">
        <p14:creationId xmlns:p14="http://schemas.microsoft.com/office/powerpoint/2010/main" val="103912314"/>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09613" y="-138113"/>
            <a:ext cx="777240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GB" sz="4400" b="1" dirty="0" smtClean="0">
                <a:solidFill>
                  <a:srgbClr val="008000"/>
                </a:solidFill>
              </a:rPr>
              <a:t>QPO and broadband noise</a:t>
            </a:r>
            <a:endParaRPr lang="en-GB" sz="4400" b="1" dirty="0">
              <a:solidFill>
                <a:srgbClr val="008000"/>
              </a:solidFill>
            </a:endParaRPr>
          </a:p>
        </p:txBody>
      </p:sp>
      <p:sp>
        <p:nvSpPr>
          <p:cNvPr id="40963" name="Rectangle 3"/>
          <p:cNvSpPr>
            <a:spLocks noGrp="1" noChangeArrowheads="1"/>
          </p:cNvSpPr>
          <p:nvPr>
            <p:ph type="body" sz="half" idx="1"/>
          </p:nvPr>
        </p:nvSpPr>
        <p:spPr>
          <a:xfrm>
            <a:off x="0" y="1069975"/>
            <a:ext cx="9144000" cy="1010616"/>
          </a:xfrm>
          <a:noFill/>
        </p:spPr>
        <p:txBody>
          <a:bodyPr/>
          <a:lstStyle/>
          <a:p>
            <a:pPr eaLnBrk="1" hangingPunct="1"/>
            <a:r>
              <a:rPr lang="en-GB" sz="2400" dirty="0" smtClean="0">
                <a:solidFill>
                  <a:srgbClr val="008000"/>
                </a:solidFill>
              </a:rPr>
              <a:t>Low frequency QPO moves with low frequency break</a:t>
            </a:r>
          </a:p>
        </p:txBody>
      </p:sp>
      <p:pic>
        <p:nvPicPr>
          <p:cNvPr id="40964" name="Picture 4" descr="anim0000"/>
          <p:cNvPicPr>
            <a:picLocks noChangeAspect="1" noChangeArrowheads="1"/>
          </p:cNvPicPr>
          <p:nvPr/>
        </p:nvPicPr>
        <p:blipFill rotWithShape="1">
          <a:blip r:embed="rId2">
            <a:extLst>
              <a:ext uri="{28A0092B-C50C-407E-A947-70E740481C1C}">
                <a14:useLocalDpi xmlns:a14="http://schemas.microsoft.com/office/drawing/2010/main" val="0"/>
              </a:ext>
            </a:extLst>
          </a:blip>
          <a:srcRect l="32880" t="53993" r="34239" b="3293"/>
          <a:stretch/>
        </p:blipFill>
        <p:spPr bwMode="auto">
          <a:xfrm>
            <a:off x="919261" y="2449722"/>
            <a:ext cx="276939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45" name="Picture 5" descr="anim0001"/>
          <p:cNvPicPr>
            <a:picLocks noChangeAspect="1" noChangeArrowheads="1"/>
          </p:cNvPicPr>
          <p:nvPr/>
        </p:nvPicPr>
        <p:blipFill rotWithShape="1">
          <a:blip r:embed="rId3">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6" descr="anim0002"/>
          <p:cNvPicPr>
            <a:picLocks noChangeAspect="1" noChangeArrowheads="1"/>
          </p:cNvPicPr>
          <p:nvPr/>
        </p:nvPicPr>
        <p:blipFill rotWithShape="1">
          <a:blip r:embed="rId4">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7" name="Picture 7" descr="anim0003"/>
          <p:cNvPicPr>
            <a:picLocks noChangeAspect="1" noChangeArrowheads="1"/>
          </p:cNvPicPr>
          <p:nvPr/>
        </p:nvPicPr>
        <p:blipFill rotWithShape="1">
          <a:blip r:embed="rId5">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8" name="Picture 8" descr="anim0004"/>
          <p:cNvPicPr>
            <a:picLocks noChangeAspect="1" noChangeArrowheads="1"/>
          </p:cNvPicPr>
          <p:nvPr/>
        </p:nvPicPr>
        <p:blipFill rotWithShape="1">
          <a:blip r:embed="rId6">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9" name="Picture 9" descr="anim0005"/>
          <p:cNvPicPr>
            <a:picLocks noChangeAspect="1" noChangeArrowheads="1"/>
          </p:cNvPicPr>
          <p:nvPr/>
        </p:nvPicPr>
        <p:blipFill rotWithShape="1">
          <a:blip r:embed="rId7">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0" name="Picture 10" descr="anim0006"/>
          <p:cNvPicPr>
            <a:picLocks noChangeAspect="1" noChangeArrowheads="1"/>
          </p:cNvPicPr>
          <p:nvPr/>
        </p:nvPicPr>
        <p:blipFill rotWithShape="1">
          <a:blip r:embed="rId8">
            <a:extLst>
              <a:ext uri="{28A0092B-C50C-407E-A947-70E740481C1C}">
                <a14:useLocalDpi xmlns:a14="http://schemas.microsoft.com/office/drawing/2010/main" val="0"/>
              </a:ext>
            </a:extLst>
          </a:blip>
          <a:srcRect l="32862" t="53993" r="34239" b="3293"/>
          <a:stretch/>
        </p:blipFill>
        <p:spPr bwMode="auto">
          <a:xfrm>
            <a:off x="919261" y="2449722"/>
            <a:ext cx="277257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1" name="Picture 11" descr="anim0007"/>
          <p:cNvPicPr>
            <a:picLocks noChangeAspect="1" noChangeArrowheads="1"/>
          </p:cNvPicPr>
          <p:nvPr/>
        </p:nvPicPr>
        <p:blipFill rotWithShape="1">
          <a:blip r:embed="rId9">
            <a:extLst>
              <a:ext uri="{28A0092B-C50C-407E-A947-70E740481C1C}">
                <a14:useLocalDpi xmlns:a14="http://schemas.microsoft.com/office/drawing/2010/main" val="0"/>
              </a:ext>
            </a:extLst>
          </a:blip>
          <a:srcRect l="32880" t="53993" r="34239" b="3293"/>
          <a:stretch/>
        </p:blipFill>
        <p:spPr bwMode="auto">
          <a:xfrm>
            <a:off x="920849" y="2449722"/>
            <a:ext cx="2770981"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52" name="Picture 12" descr="anim0008"/>
          <p:cNvPicPr>
            <a:picLocks noChangeAspect="1" noChangeArrowheads="1"/>
          </p:cNvPicPr>
          <p:nvPr/>
        </p:nvPicPr>
        <p:blipFill rotWithShape="1">
          <a:blip r:embed="rId10">
            <a:extLst>
              <a:ext uri="{28A0092B-C50C-407E-A947-70E740481C1C}">
                <a14:useLocalDpi xmlns:a14="http://schemas.microsoft.com/office/drawing/2010/main" val="0"/>
              </a:ext>
            </a:extLst>
          </a:blip>
          <a:srcRect l="32862" t="53993" r="34239" b="3293"/>
          <a:stretch/>
        </p:blipFill>
        <p:spPr bwMode="auto">
          <a:xfrm>
            <a:off x="919261" y="2449722"/>
            <a:ext cx="2772569"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48722"/>
          <a:stretch/>
        </p:blipFill>
        <p:spPr bwMode="auto">
          <a:xfrm>
            <a:off x="4924697" y="2354645"/>
            <a:ext cx="3971110" cy="381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6"/>
          <p:cNvSpPr txBox="1">
            <a:spLocks noChangeArrowheads="1"/>
          </p:cNvSpPr>
          <p:nvPr/>
        </p:nvSpPr>
        <p:spPr bwMode="auto">
          <a:xfrm>
            <a:off x="4924697" y="2018095"/>
            <a:ext cx="4021138" cy="34073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r">
              <a:spcBef>
                <a:spcPct val="50000"/>
              </a:spcBef>
            </a:pPr>
            <a:r>
              <a:rPr lang="en-GB" sz="1600" dirty="0" err="1" smtClean="0">
                <a:solidFill>
                  <a:srgbClr val="008000"/>
                </a:solidFill>
              </a:rPr>
              <a:t>Wijnands</a:t>
            </a:r>
            <a:r>
              <a:rPr lang="en-GB" sz="1600" dirty="0" smtClean="0">
                <a:solidFill>
                  <a:srgbClr val="008000"/>
                </a:solidFill>
              </a:rPr>
              <a:t> &amp; van der </a:t>
            </a:r>
            <a:r>
              <a:rPr lang="en-GB" sz="1600" dirty="0" err="1" smtClean="0">
                <a:solidFill>
                  <a:srgbClr val="008000"/>
                </a:solidFill>
              </a:rPr>
              <a:t>Klis</a:t>
            </a:r>
            <a:r>
              <a:rPr lang="en-GB" sz="1600" dirty="0" smtClean="0">
                <a:solidFill>
                  <a:srgbClr val="008000"/>
                </a:solidFill>
              </a:rPr>
              <a:t> 1989</a:t>
            </a:r>
            <a:r>
              <a:rPr lang="en-GB" sz="1600" dirty="0">
                <a:solidFill>
                  <a:srgbClr val="008000"/>
                </a:solidFill>
              </a:rPr>
              <a:t> </a:t>
            </a:r>
            <a:r>
              <a:rPr lang="en-GB" sz="1600" dirty="0" smtClean="0">
                <a:solidFill>
                  <a:srgbClr val="008000"/>
                </a:solidFill>
              </a:rPr>
              <a:t>  </a:t>
            </a:r>
            <a:r>
              <a:rPr lang="en-GB" sz="1600" i="0" dirty="0" smtClean="0">
                <a:solidFill>
                  <a:srgbClr val="008000"/>
                </a:solidFill>
              </a:rPr>
              <a:t> </a:t>
            </a:r>
            <a:endParaRPr lang="en-US" sz="1600" i="0" dirty="0">
              <a:solidFill>
                <a:srgbClr val="008000"/>
              </a:solidFill>
            </a:endParaRPr>
          </a:p>
        </p:txBody>
      </p:sp>
    </p:spTree>
    <p:extLst>
      <p:ext uri="{BB962C8B-B14F-4D97-AF65-F5344CB8AC3E}">
        <p14:creationId xmlns:p14="http://schemas.microsoft.com/office/powerpoint/2010/main" val="500546075"/>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title"/>
          </p:nvPr>
        </p:nvSpPr>
        <p:spPr>
          <a:xfrm>
            <a:off x="533400" y="0"/>
            <a:ext cx="7772400" cy="1143000"/>
          </a:xfrm>
        </p:spPr>
        <p:txBody>
          <a:bodyPr/>
          <a:lstStyle/>
          <a:p>
            <a:pPr eaLnBrk="1" hangingPunct="1"/>
            <a:r>
              <a:rPr lang="en-GB" smtClean="0"/>
              <a:t>Origin of variability: MRI </a:t>
            </a:r>
            <a:endParaRPr lang="en-US" smtClean="0"/>
          </a:p>
        </p:txBody>
      </p:sp>
      <p:pic>
        <p:nvPicPr>
          <p:cNvPr id="484365" name="KD0hra3D.mpeg">
            <a:hlinkClick r:id="" action="ppaction://media"/>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670050" y="1019175"/>
            <a:ext cx="5311775"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14"/>
          <p:cNvSpPr txBox="1">
            <a:spLocks noChangeArrowheads="1"/>
          </p:cNvSpPr>
          <p:nvPr/>
        </p:nvSpPr>
        <p:spPr bwMode="auto">
          <a:xfrm rot="-5400000">
            <a:off x="5268913" y="3903663"/>
            <a:ext cx="46736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a:t>Krolik, de Villiers, Hawley</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21" fill="hold"/>
                                        <p:tgtEl>
                                          <p:spTgt spid="4843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4365"/>
                </p:tgtEl>
              </p:cMediaNode>
            </p:video>
            <p:seq concurrent="1" nextAc="seek">
              <p:cTn id="8" restart="whenNotActive" fill="hold" evtFilter="cancelBubble" nodeType="interactiveSeq">
                <p:stCondLst>
                  <p:cond evt="onClick" delay="0">
                    <p:tgtEl>
                      <p:spTgt spid="48436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4365"/>
                                        </p:tgtEl>
                                      </p:cBhvr>
                                    </p:cmd>
                                  </p:childTnLst>
                                </p:cTn>
                              </p:par>
                            </p:childTnLst>
                          </p:cTn>
                        </p:par>
                      </p:childTnLst>
                    </p:cTn>
                  </p:par>
                </p:childTnLst>
              </p:cTn>
              <p:nextCondLst>
                <p:cond evt="onClick" delay="0">
                  <p:tgtEl>
                    <p:spTgt spid="484365"/>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40193</TotalTime>
  <Words>5379</Words>
  <Application>Microsoft Office PowerPoint</Application>
  <PresentationFormat>On-screen Show (4:3)</PresentationFormat>
  <Paragraphs>663</Paragraphs>
  <Slides>108</Slides>
  <Notes>25</Notes>
  <HiddenSlides>0</HiddenSlides>
  <MMClips>4</MMClips>
  <ScaleCrop>false</ScaleCrop>
  <HeadingPairs>
    <vt:vector size="4" baseType="variant">
      <vt:variant>
        <vt:lpstr>Theme</vt:lpstr>
      </vt:variant>
      <vt:variant>
        <vt:i4>14</vt:i4>
      </vt:variant>
      <vt:variant>
        <vt:lpstr>Slide Titles</vt:lpstr>
      </vt:variant>
      <vt:variant>
        <vt:i4>108</vt:i4>
      </vt:variant>
    </vt:vector>
  </HeadingPairs>
  <TitlesOfParts>
    <vt:vector size="122" baseType="lpstr">
      <vt:lpstr>Default Design</vt:lpstr>
      <vt:lpstr>3_Default Design</vt:lpstr>
      <vt:lpstr>4_Default Design</vt:lpstr>
      <vt:lpstr>6_Default Design</vt:lpstr>
      <vt:lpstr>11_Default Design</vt:lpstr>
      <vt:lpstr>14_Default Design</vt:lpstr>
      <vt:lpstr>15_Default Design</vt:lpstr>
      <vt:lpstr>16_Default Design</vt:lpstr>
      <vt:lpstr>18_Default Design</vt:lpstr>
      <vt:lpstr>19_Default Design</vt:lpstr>
      <vt:lpstr>26_Default Design</vt:lpstr>
      <vt:lpstr>27_Default Design</vt:lpstr>
      <vt:lpstr>28_Default Design</vt:lpstr>
      <vt:lpstr>30_Default Design</vt:lpstr>
      <vt:lpstr>Black Hole Binaries and Active Galactic Nuclei</vt:lpstr>
      <vt:lpstr>Black holes</vt:lpstr>
      <vt:lpstr>Accretion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Quantifying variability: the power spectral density (PSD) of Cyg X-1</vt:lpstr>
      <vt:lpstr>PowerPoint Presentation</vt:lpstr>
      <vt:lpstr>PowerPoint Presentation</vt:lpstr>
      <vt:lpstr>PowerPoint Presentation</vt:lpstr>
      <vt:lpstr>PowerPoint Presentation</vt:lpstr>
      <vt:lpstr>PowerPoint Presentation</vt:lpstr>
      <vt:lpstr>Frame dragging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UV disc seen in Quasars!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QSO?</vt:lpstr>
      <vt:lpstr>So what do AGN look like?</vt:lpstr>
      <vt:lpstr>Classic QSO?</vt:lpstr>
      <vt:lpstr>Classic QSO?</vt:lpstr>
      <vt:lpstr>Classic QSO?</vt:lpstr>
      <vt:lpstr>Variability on ~month</vt:lpstr>
      <vt:lpstr>Variability on &lt; day</vt:lpstr>
      <vt:lpstr>So what do AGN look like?</vt:lpstr>
      <vt:lpstr>So what do AGN look like?</vt:lpstr>
      <vt:lpstr>Disc spectra from 106 M L/LEdd ~1</vt:lpstr>
      <vt:lpstr>Disc spectra from 106 M L/LEdd ~1</vt:lpstr>
      <vt:lpstr>Models conserving energy!! </vt:lpstr>
      <vt:lpstr>So what do AGN look like?</vt:lpstr>
      <vt:lpstr>So what do AGN look like?</vt:lpstr>
      <vt:lpstr>PowerPoint Presentation</vt:lpstr>
      <vt:lpstr>PowerPoint Presentation</vt:lpstr>
      <vt:lpstr>PowerPoint Presentation</vt:lpstr>
      <vt:lpstr>INTRINSIC changes in SED</vt:lpstr>
      <vt:lpstr>PowerPoint Presentation</vt:lpstr>
      <vt:lpstr>PowerPoint Presentation</vt:lpstr>
      <vt:lpstr>PowerPoint Presentation</vt:lpstr>
      <vt:lpstr>PowerPoint Presentation</vt:lpstr>
      <vt:lpstr>INTRINSIC changes in SED</vt:lpstr>
      <vt:lpstr>Low/hard to high/soft ?</vt:lpstr>
      <vt:lpstr>PowerPoint Presentation</vt:lpstr>
      <vt:lpstr>Low/hard to high/soft ?</vt:lpstr>
      <vt:lpstr>NLS1 as disc dominated ?</vt:lpstr>
      <vt:lpstr>PowerPoint Presentation</vt:lpstr>
      <vt:lpstr>PowerPoint Presentation</vt:lpstr>
      <vt:lpstr>Black Hole spin!</vt:lpstr>
      <vt:lpstr>Black Hole spin!</vt:lpstr>
      <vt:lpstr>Black Hole spin!</vt:lpstr>
      <vt:lpstr>Conclusions: BHB-AGN</vt:lpstr>
      <vt:lpstr>Mass of AGN??</vt:lpstr>
      <vt:lpstr>Black holes in AGN grow by accretion</vt:lpstr>
      <vt:lpstr>Black hole mass accretion rate</vt:lpstr>
      <vt:lpstr>Black hole mass and spin</vt:lpstr>
      <vt:lpstr>Black hole mass and spin</vt:lpstr>
      <vt:lpstr>Conclusions: BHB-AGN</vt:lpstr>
      <vt:lpstr>PowerPoint Presentation</vt:lpstr>
      <vt:lpstr>PowerPoint Presentation</vt:lpstr>
      <vt:lpstr>PowerPoint Presentation</vt:lpstr>
      <vt:lpstr>An additional component</vt:lpstr>
      <vt:lpstr>But some discs do get close…</vt:lpstr>
      <vt:lpstr>So what do AGN look like?</vt:lpstr>
      <vt:lpstr>Low/hard to high/soft ?</vt:lpstr>
      <vt:lpstr>Classic QSO?</vt:lpstr>
      <vt:lpstr>Classic QSO?</vt:lpstr>
      <vt:lpstr>PowerPoint Presentation</vt:lpstr>
      <vt:lpstr>PowerPoint Presentation</vt:lpstr>
      <vt:lpstr>PowerPoint Presentation</vt:lpstr>
      <vt:lpstr>Origin of variability: MRI </vt:lpstr>
      <vt:lpstr>PowerPoint Presentation</vt:lpstr>
      <vt:lpstr>PowerPoint Presentation</vt:lpstr>
      <vt:lpstr>PowerPoint Presentation</vt:lpstr>
      <vt:lpstr>Propagating fluctuations</vt:lpstr>
      <vt:lpstr>Fitting to XTE J1550-564</vt:lpstr>
      <vt:lpstr>Fitting to XTE J1550-564</vt:lpstr>
      <vt:lpstr>Fitting to XTE J1550-564</vt:lpstr>
      <vt:lpstr>Fitting to XTE J1550-564</vt:lpstr>
      <vt:lpstr>Fitting to XTE J1550-564</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Violent Universe</dc:title>
  <dc:creator>Chris Done</dc:creator>
  <cp:lastModifiedBy>Your User Name</cp:lastModifiedBy>
  <cp:revision>426</cp:revision>
  <dcterms:created xsi:type="dcterms:W3CDTF">2004-09-07T19:52:28Z</dcterms:created>
  <dcterms:modified xsi:type="dcterms:W3CDTF">2013-04-11T13:30:47Z</dcterms:modified>
</cp:coreProperties>
</file>