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Default Extension="wdp" ContentType="image/vnd.ms-photo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83" r:id="rId3"/>
    <p:sldId id="364" r:id="rId4"/>
    <p:sldId id="381" r:id="rId5"/>
    <p:sldId id="384" r:id="rId6"/>
    <p:sldId id="393" r:id="rId7"/>
    <p:sldId id="396" r:id="rId8"/>
    <p:sldId id="429" r:id="rId9"/>
    <p:sldId id="309" r:id="rId10"/>
    <p:sldId id="378" r:id="rId11"/>
    <p:sldId id="317" r:id="rId12"/>
    <p:sldId id="391" r:id="rId13"/>
    <p:sldId id="415" r:id="rId14"/>
    <p:sldId id="385" r:id="rId15"/>
    <p:sldId id="406" r:id="rId16"/>
    <p:sldId id="325" r:id="rId17"/>
    <p:sldId id="416" r:id="rId18"/>
    <p:sldId id="376" r:id="rId19"/>
    <p:sldId id="399" r:id="rId20"/>
    <p:sldId id="400" r:id="rId21"/>
    <p:sldId id="323" r:id="rId22"/>
    <p:sldId id="407" r:id="rId23"/>
    <p:sldId id="387" r:id="rId24"/>
    <p:sldId id="408" r:id="rId25"/>
    <p:sldId id="410" r:id="rId26"/>
    <p:sldId id="411" r:id="rId27"/>
    <p:sldId id="412" r:id="rId28"/>
    <p:sldId id="409" r:id="rId29"/>
    <p:sldId id="361" r:id="rId30"/>
    <p:sldId id="398" r:id="rId31"/>
    <p:sldId id="362" r:id="rId32"/>
    <p:sldId id="329" r:id="rId33"/>
    <p:sldId id="388" r:id="rId34"/>
    <p:sldId id="401" r:id="rId35"/>
    <p:sldId id="414" r:id="rId36"/>
    <p:sldId id="413" r:id="rId37"/>
    <p:sldId id="402" r:id="rId38"/>
    <p:sldId id="404" r:id="rId39"/>
    <p:sldId id="392" r:id="rId40"/>
    <p:sldId id="307" r:id="rId41"/>
    <p:sldId id="360" r:id="rId42"/>
  </p:sldIdLst>
  <p:sldSz cx="9906000" cy="6858000" type="A4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orgi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4C78C7"/>
    <a:srgbClr val="FFFC09"/>
    <a:srgbClr val="A962CA"/>
    <a:srgbClr val="FE2B0A"/>
    <a:srgbClr val="0000FF"/>
    <a:srgbClr val="FEFCFF"/>
    <a:srgbClr val="02E175"/>
    <a:srgbClr val="FFE6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 showComments="0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64" y="-1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3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D72F03-523C-7549-BE53-89CF287FD4F6}" type="datetime1">
              <a:rPr lang="en-US"/>
              <a:pPr>
                <a:defRPr/>
              </a:pPr>
              <a:t>4/12/13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EA077E-DB73-A744-ADC0-D049E99D1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80F831F-5891-D646-87EA-ADBB71C83E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5D7180-6270-2346-979B-540C2B7785F0}" type="slidenum">
              <a:rPr lang="en-GB"/>
              <a:pPr/>
              <a:t>1</a:t>
            </a:fld>
            <a:endParaRPr lang="en-GB"/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DB98F-F91C-4C46-971C-3FD7B0A412FC}" type="slidenum">
              <a:rPr lang="en-GB"/>
              <a:pPr/>
              <a:t>18</a:t>
            </a:fld>
            <a:endParaRPr lang="en-GB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1866A-CC70-E348-8521-90C01A5650C2}" type="slidenum">
              <a:rPr lang="en-GB"/>
              <a:pPr/>
              <a:t>19</a:t>
            </a:fld>
            <a:endParaRPr lang="en-GB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562600" cy="4572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76C08-E289-7041-AA1B-19759791BE97}" type="slidenum">
              <a:rPr lang="en-GB"/>
              <a:pPr/>
              <a:t>20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562600" cy="4572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B59AE-A64C-4E4A-863D-3E79F4C0C15C}" type="slidenum">
              <a:rPr lang="en-GB"/>
              <a:pPr/>
              <a:t>25</a:t>
            </a:fld>
            <a:endParaRPr lang="en-GB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28AB5-5CDC-AE49-BC5F-4462ED31991B}" type="slidenum">
              <a:rPr lang="en-GB"/>
              <a:pPr/>
              <a:t>26</a:t>
            </a:fld>
            <a:endParaRPr lang="en-GB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28AB5-5CDC-AE49-BC5F-4462ED31991B}" type="slidenum">
              <a:rPr lang="en-GB"/>
              <a:pPr/>
              <a:t>27</a:t>
            </a:fld>
            <a:endParaRPr lang="en-GB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DB13E1-0F0E-B34A-A119-6A088A050466}" type="slidenum">
              <a:rPr lang="en-GB"/>
              <a:pPr/>
              <a:t>29</a:t>
            </a:fld>
            <a:endParaRPr lang="en-GB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DB13E1-0F0E-B34A-A119-6A088A050466}" type="slidenum">
              <a:rPr lang="en-GB"/>
              <a:pPr/>
              <a:t>30</a:t>
            </a:fld>
            <a:endParaRPr lang="en-GB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9F572-1B3D-7146-8FF5-A5C05EDD23BD}" type="slidenum">
              <a:rPr lang="en-GB"/>
              <a:pPr/>
              <a:t>40</a:t>
            </a:fld>
            <a:endParaRPr lang="en-GB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9FA12-0B86-104C-A71C-87A327FAFC8A}" type="slidenum">
              <a:rPr lang="en-GB"/>
              <a:pPr/>
              <a:t>41</a:t>
            </a:fld>
            <a:endParaRPr lang="en-GB"/>
          </a:p>
        </p:txBody>
      </p:sp>
      <p:sp>
        <p:nvSpPr>
          <p:cNvPr id="655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6554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AB063-0070-4445-AB6D-C580ABE32A67}" type="slidenum">
              <a:rPr lang="en-GB"/>
              <a:pPr/>
              <a:t>3</a:t>
            </a:fld>
            <a:endParaRPr lang="en-GB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1418D-F3AF-564D-9E04-9083E63E88E2}" type="slidenum">
              <a:rPr lang="en-GB"/>
              <a:pPr/>
              <a:t>4</a:t>
            </a:fld>
            <a:endParaRPr lang="en-GB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7106B-D45A-C04C-83B7-2178D2BC7687}" type="slidenum">
              <a:rPr lang="en-GB"/>
              <a:pPr/>
              <a:t>6</a:t>
            </a:fld>
            <a:endParaRPr lang="en-GB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8E6D0-9B4B-3E4C-B743-5034419A1F01}" type="slidenum">
              <a:rPr lang="en-GB"/>
              <a:pPr/>
              <a:t>7</a:t>
            </a:fld>
            <a:endParaRPr lang="en-GB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8E6D0-9B4B-3E4C-B743-5034419A1F01}" type="slidenum">
              <a:rPr lang="en-GB"/>
              <a:pPr/>
              <a:t>8</a:t>
            </a:fld>
            <a:endParaRPr lang="en-GB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1020C-5C31-4C48-9B5B-38CDFF8942B9}" type="slidenum">
              <a:rPr lang="en-GB"/>
              <a:pPr/>
              <a:t>9</a:t>
            </a:fld>
            <a:endParaRPr lang="en-GB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D99BA-AB1E-F749-81CB-0634D53B05CD}" type="slidenum">
              <a:rPr lang="en-GB"/>
              <a:pPr/>
              <a:t>11</a:t>
            </a:fld>
            <a:endParaRPr lang="en-GB"/>
          </a:p>
        </p:txBody>
      </p:sp>
      <p:sp>
        <p:nvSpPr>
          <p:cNvPr id="3379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DB98F-F91C-4C46-971C-3FD7B0A412FC}" type="slidenum">
              <a:rPr lang="en-GB"/>
              <a:pPr/>
              <a:t>17</a:t>
            </a:fld>
            <a:endParaRPr lang="en-GB"/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D3C1E-242B-3149-8B94-F484A5F47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C0B5-FCAA-C340-87A8-69AADFDF8F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8BD05-0340-D046-8437-FDEAE3D881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elfolie"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9_Titelfolie"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0353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B4916-1A45-6140-A765-DC6B3232BE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AF098-4005-8141-AEEC-61C18E09D7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8BC3C-9792-EF48-870A-8C574538BF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B79FC-10E3-E745-8825-780DDE328C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EFF4-5CB8-F442-9F4A-36023ACD5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33810-032C-6B40-BC9A-712504700C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1B20-DFED-1140-9E25-08D31BDAAA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0D19C-F38F-DE4D-84BB-819D62C68B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0400" y="6248400"/>
            <a:ext cx="156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A962CA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6248400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96886F0-696E-464F-A023-761E2AB8DA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microsoft.com/office/2007/relationships/hdphoto" Target="NULL"/><Relationship Id="rId5" Type="http://schemas.openxmlformats.org/officeDocument/2006/relationships/image" Target="../media/image38.wmf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9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gif"/><Relationship Id="rId7" Type="http://schemas.openxmlformats.org/officeDocument/2006/relationships/image" Target="../media/image54.gif"/><Relationship Id="rId8" Type="http://schemas.openxmlformats.org/officeDocument/2006/relationships/image" Target="../media/image55.jpeg"/><Relationship Id="rId9" Type="http://schemas.openxmlformats.org/officeDocument/2006/relationships/image" Target="../media/image56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jpeg"/><Relationship Id="rId16" Type="http://schemas.openxmlformats.org/officeDocument/2006/relationships/image" Target="../media/image80.jpeg"/><Relationship Id="rId1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89.pdf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RASS_Cover_cut"/>
          <p:cNvPicPr>
            <a:picLocks noChangeAspect="1" noChangeArrowheads="1"/>
          </p:cNvPicPr>
          <p:nvPr/>
        </p:nvPicPr>
        <p:blipFill>
          <a:blip r:embed="rId3">
            <a:alphaModFix amt="60000"/>
          </a:blip>
          <a:srcRect/>
          <a:stretch>
            <a:fillRect/>
          </a:stretch>
        </p:blipFill>
        <p:spPr bwMode="auto">
          <a:xfrm>
            <a:off x="13758" y="1219204"/>
            <a:ext cx="9892242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200" y="1752600"/>
            <a:ext cx="9245600" cy="2895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Garamond"/>
                <a:cs typeface="Garamond"/>
              </a:rPr>
              <a:t>Science with eROSITA all-sky surveys: an outlook</a:t>
            </a:r>
            <a:endParaRPr lang="en-GB" sz="2800" b="1" dirty="0" smtClean="0">
              <a:solidFill>
                <a:schemeClr val="bg1"/>
              </a:solidFill>
              <a:latin typeface="Garamond"/>
              <a:cs typeface="Garamond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5181600"/>
            <a:ext cx="6934200" cy="1295400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02E175"/>
                </a:solidFill>
                <a:latin typeface="Garamond"/>
                <a:cs typeface="Garamond"/>
              </a:rPr>
              <a:t>Andrea </a:t>
            </a:r>
            <a:r>
              <a:rPr lang="en-GB" dirty="0" smtClean="0">
                <a:solidFill>
                  <a:srgbClr val="02E175"/>
                </a:solidFill>
                <a:latin typeface="Garamond"/>
                <a:cs typeface="Garamond"/>
              </a:rPr>
              <a:t>Merloni </a:t>
            </a:r>
            <a:r>
              <a:rPr lang="en-GB" dirty="0">
                <a:solidFill>
                  <a:srgbClr val="02E175"/>
                </a:solidFill>
                <a:latin typeface="Garamond"/>
                <a:cs typeface="Garamond"/>
              </a:rPr>
              <a:t>(MPE</a:t>
            </a:r>
            <a:r>
              <a:rPr lang="en-GB" dirty="0" smtClean="0">
                <a:solidFill>
                  <a:srgbClr val="02E175"/>
                </a:solidFill>
                <a:latin typeface="Garamond"/>
                <a:cs typeface="Garamond"/>
              </a:rPr>
              <a:t>)</a:t>
            </a:r>
          </a:p>
          <a:p>
            <a:pPr eaLnBrk="1" hangingPunct="1"/>
            <a:r>
              <a:rPr lang="en-US" sz="2800" dirty="0" smtClean="0">
                <a:solidFill>
                  <a:srgbClr val="02E175"/>
                </a:solidFill>
                <a:latin typeface="Garamond"/>
                <a:cs typeface="Garamond"/>
              </a:rPr>
              <a:t>o</a:t>
            </a:r>
            <a:r>
              <a:rPr lang="en-GB" sz="2800" dirty="0" err="1" smtClean="0">
                <a:solidFill>
                  <a:srgbClr val="02E175"/>
                </a:solidFill>
                <a:latin typeface="Garamond"/>
                <a:cs typeface="Garamond"/>
              </a:rPr>
              <a:t>n</a:t>
            </a:r>
            <a:r>
              <a:rPr lang="en-GB" sz="2800" dirty="0" smtClean="0">
                <a:solidFill>
                  <a:srgbClr val="02E175"/>
                </a:solidFill>
                <a:latin typeface="Garamond"/>
                <a:cs typeface="Garamond"/>
              </a:rPr>
              <a:t> behalf of the eROSITA team</a:t>
            </a:r>
          </a:p>
        </p:txBody>
      </p:sp>
      <p:pic>
        <p:nvPicPr>
          <p:cNvPr id="16389" name="Picture 6" descr="logo-mpe-bw_inv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3" y="5962650"/>
            <a:ext cx="101467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9102" y="123830"/>
            <a:ext cx="3095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1" name="Picture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5400" y="5975350"/>
            <a:ext cx="928688" cy="80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2" name="Picture 9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103188"/>
            <a:ext cx="660400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3" name="Picture 10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04062" y="152400"/>
            <a:ext cx="67243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4" name="Picture 11"/>
          <p:cNvPicPr>
            <a:picLocks noChangeArrowheads="1"/>
          </p:cNvPicPr>
          <p:nvPr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4509294" y="123830"/>
            <a:ext cx="300964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5" name="Picture 14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55967" y="152400"/>
            <a:ext cx="524536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6" name="Picture 15"/>
          <p:cNvPicPr>
            <a:picLocks noChangeArrowheads="1"/>
          </p:cNvPicPr>
          <p:nvPr/>
        </p:nvPicPr>
        <p:blipFill>
          <a:blip r:embed="rId11"/>
          <a:srcRect l="4820" t="11453" r="77132" b="13361"/>
          <a:stretch>
            <a:fillRect/>
          </a:stretch>
        </p:blipFill>
        <p:spPr bwMode="auto">
          <a:xfrm>
            <a:off x="4210050" y="152400"/>
            <a:ext cx="495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7" name="Picture 17" descr="uni_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81850" y="141293"/>
            <a:ext cx="115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8" descr="AIP-logo_sma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52479" y="139700"/>
            <a:ext cx="323321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9" descr="unilogo_tuebingen_smal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06700" y="152400"/>
            <a:ext cx="115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20" descr="logo_60_mp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26150" y="155580"/>
            <a:ext cx="9080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21" descr="dlr_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8666" y="0"/>
            <a:ext cx="7498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23" descr=" LMU_logo_invert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70450" y="152400"/>
            <a:ext cx="9080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xposure_ma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07" y="685800"/>
            <a:ext cx="7408795" cy="5638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4901" y="152400"/>
            <a:ext cx="769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aramond"/>
                <a:ea typeface="Optima" charset="0"/>
                <a:cs typeface="Garamond"/>
              </a:rPr>
              <a:t>The eROSITA All-Sky Survey</a:t>
            </a:r>
            <a:endParaRPr lang="en-US" sz="4000" dirty="0">
              <a:latin typeface="Garamond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6916" y="1671937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exposure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9271" y="3348339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background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5100939"/>
            <a:ext cx="135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sensitivity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12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620003" y="6096000"/>
            <a:ext cx="2043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Merloni et al. 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1202" y="1671937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~ 2 </a:t>
            </a:r>
            <a:r>
              <a:rPr lang="en-US" dirty="0" err="1" smtClean="0">
                <a:latin typeface="Garamond"/>
                <a:cs typeface="Garamond"/>
              </a:rPr>
              <a:t>ks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6841" y="1676404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aramond"/>
                <a:cs typeface="Garamond"/>
              </a:rPr>
              <a:t>~ 20 </a:t>
            </a:r>
            <a:r>
              <a:rPr lang="en-US" dirty="0" err="1" smtClean="0">
                <a:solidFill>
                  <a:srgbClr val="FFFF00"/>
                </a:solidFill>
                <a:latin typeface="Garamond"/>
                <a:cs typeface="Garamond"/>
              </a:rPr>
              <a:t>ks</a:t>
            </a:r>
            <a:endParaRPr lang="en-US" dirty="0">
              <a:solidFill>
                <a:srgbClr val="FFFF00"/>
              </a:solidFill>
              <a:latin typeface="Garamond"/>
              <a:cs typeface="Garamond"/>
            </a:endParaRP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 bwMode="auto">
          <a:xfrm rot="5400000" flipH="1" flipV="1">
            <a:off x="6166713" y="1442318"/>
            <a:ext cx="228595" cy="23957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17" idx="2"/>
          </p:cNvCxnSpPr>
          <p:nvPr/>
        </p:nvCxnSpPr>
        <p:spPr bwMode="auto">
          <a:xfrm rot="5400000">
            <a:off x="5902249" y="2179429"/>
            <a:ext cx="300332" cy="2176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3" descr="area_flux_plot_cluster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1550" y="1066800"/>
            <a:ext cx="52006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152400"/>
            <a:ext cx="9328150" cy="1143000"/>
          </a:xfrm>
        </p:spPr>
        <p:txBody>
          <a:bodyPr/>
          <a:lstStyle/>
          <a:p>
            <a:pPr eaLnBrk="1" hangingPunct="1"/>
            <a:r>
              <a:rPr lang="en-GB" sz="4000" dirty="0">
                <a:solidFill>
                  <a:srgbClr val="0000FF"/>
                </a:solidFill>
                <a:latin typeface="Garamond"/>
                <a:cs typeface="Garamond"/>
              </a:rPr>
              <a:t>eROSITA</a:t>
            </a:r>
            <a:r>
              <a:rPr lang="en-GB" sz="4000" dirty="0" smtClean="0">
                <a:solidFill>
                  <a:srgbClr val="0000FF"/>
                </a:solidFill>
                <a:latin typeface="Garamond"/>
                <a:cs typeface="Garamond"/>
              </a:rPr>
              <a:t> surveys </a:t>
            </a:r>
            <a:r>
              <a:rPr lang="en-GB" sz="4000" dirty="0">
                <a:solidFill>
                  <a:srgbClr val="0000FF"/>
                </a:solidFill>
                <a:latin typeface="Garamond"/>
                <a:cs typeface="Garamond"/>
              </a:rPr>
              <a:t>in context</a:t>
            </a:r>
            <a:endParaRPr lang="en-GB" sz="4000" dirty="0">
              <a:latin typeface="Garamond"/>
              <a:cs typeface="Garamond"/>
            </a:endParaRPr>
          </a:p>
        </p:txBody>
      </p:sp>
      <p:pic>
        <p:nvPicPr>
          <p:cNvPr id="32774" name="Picture 12" descr="area_flux_plot_ag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66800"/>
            <a:ext cx="5118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330203" y="5562600"/>
            <a:ext cx="4162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Garamond"/>
                <a:cs typeface="Garamond"/>
              </a:rPr>
              <a:t>All sky:  10</a:t>
            </a:r>
            <a:r>
              <a:rPr lang="en-GB" sz="2000" baseline="30000" dirty="0">
                <a:latin typeface="Garamond"/>
                <a:cs typeface="Garamond"/>
              </a:rPr>
              <a:t>-14</a:t>
            </a:r>
            <a:r>
              <a:rPr lang="en-GB" sz="2000" dirty="0">
                <a:latin typeface="Garamond"/>
                <a:cs typeface="Garamond"/>
              </a:rPr>
              <a:t> (0.5-2 keV)</a:t>
            </a:r>
          </a:p>
          <a:p>
            <a:r>
              <a:rPr lang="en-GB" sz="2000" dirty="0">
                <a:latin typeface="Garamond"/>
                <a:cs typeface="Garamond"/>
              </a:rPr>
              <a:t>	2</a:t>
            </a:r>
            <a:r>
              <a:rPr lang="en-GB" sz="2000" dirty="0">
                <a:latin typeface="Garamond"/>
                <a:cs typeface="Garamond"/>
                <a:sym typeface="Symbol" charset="2"/>
              </a:rPr>
              <a:t></a:t>
            </a:r>
            <a:r>
              <a:rPr lang="en-GB" sz="2000" dirty="0">
                <a:latin typeface="Garamond"/>
                <a:cs typeface="Garamond"/>
              </a:rPr>
              <a:t>10</a:t>
            </a:r>
            <a:r>
              <a:rPr lang="en-GB" sz="2000" baseline="30000" dirty="0">
                <a:latin typeface="Garamond"/>
                <a:cs typeface="Garamond"/>
              </a:rPr>
              <a:t>-13 </a:t>
            </a:r>
            <a:r>
              <a:rPr lang="en-GB" sz="2000" dirty="0">
                <a:latin typeface="Garamond"/>
                <a:cs typeface="Garamond"/>
              </a:rPr>
              <a:t>(2-10 keV) [erg/cm</a:t>
            </a:r>
            <a:r>
              <a:rPr lang="en-GB" sz="2000" baseline="30000" dirty="0">
                <a:latin typeface="Garamond"/>
                <a:cs typeface="Garamond"/>
              </a:rPr>
              <a:t>2</a:t>
            </a:r>
            <a:r>
              <a:rPr lang="en-GB" sz="2000" dirty="0">
                <a:latin typeface="Garamond"/>
                <a:cs typeface="Garamond"/>
              </a:rPr>
              <a:t>/s]</a:t>
            </a:r>
            <a:endParaRPr lang="en-GB" dirty="0">
              <a:latin typeface="Garamond"/>
              <a:cs typeface="Garamond"/>
            </a:endParaRPr>
          </a:p>
        </p:txBody>
      </p:sp>
      <p:sp>
        <p:nvSpPr>
          <p:cNvPr id="32776" name="TextBox 6"/>
          <p:cNvSpPr txBox="1">
            <a:spLocks noChangeArrowheads="1"/>
          </p:cNvSpPr>
          <p:nvPr/>
        </p:nvSpPr>
        <p:spPr bwMode="auto">
          <a:xfrm>
            <a:off x="908050" y="1524000"/>
            <a:ext cx="2285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Point sources (AGN)</a:t>
            </a:r>
          </a:p>
        </p:txBody>
      </p:sp>
      <p:sp>
        <p:nvSpPr>
          <p:cNvPr id="32777" name="TextBox 7"/>
          <p:cNvSpPr txBox="1">
            <a:spLocks noChangeArrowheads="1"/>
          </p:cNvSpPr>
          <p:nvPr/>
        </p:nvSpPr>
        <p:spPr bwMode="auto">
          <a:xfrm>
            <a:off x="5613403" y="1524000"/>
            <a:ext cx="3040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Extended sources (Clusters)</a:t>
            </a:r>
          </a:p>
        </p:txBody>
      </p:sp>
      <p:sp>
        <p:nvSpPr>
          <p:cNvPr id="32778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241523" y="5638800"/>
            <a:ext cx="32166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Garamond"/>
                <a:cs typeface="Garamond"/>
              </a:rPr>
              <a:t>All sky: </a:t>
            </a:r>
            <a:r>
              <a:rPr lang="en-GB" sz="2000" dirty="0" smtClean="0">
                <a:latin typeface="Garamond"/>
                <a:cs typeface="Garamond"/>
              </a:rPr>
              <a:t> 3.4 </a:t>
            </a:r>
            <a:r>
              <a:rPr lang="en-GB" sz="2000" dirty="0" err="1" smtClean="0">
                <a:latin typeface="Garamond"/>
                <a:cs typeface="Garamond"/>
              </a:rPr>
              <a:t>x</a:t>
            </a:r>
            <a:r>
              <a:rPr lang="en-GB" sz="2000" dirty="0" smtClean="0">
                <a:latin typeface="Garamond"/>
                <a:cs typeface="Garamond"/>
              </a:rPr>
              <a:t> 10</a:t>
            </a:r>
            <a:r>
              <a:rPr lang="en-GB" sz="2000" baseline="30000" dirty="0">
                <a:latin typeface="Garamond"/>
                <a:cs typeface="Garamond"/>
              </a:rPr>
              <a:t>-14</a:t>
            </a:r>
            <a:r>
              <a:rPr lang="en-GB" sz="2000" dirty="0">
                <a:latin typeface="Garamond"/>
                <a:cs typeface="Garamond"/>
              </a:rPr>
              <a:t> (0.5-2 keV</a:t>
            </a:r>
            <a:r>
              <a:rPr lang="en-GB" sz="2000" dirty="0" smtClean="0">
                <a:latin typeface="Garamond"/>
                <a:cs typeface="Garamond"/>
              </a:rPr>
              <a:t>)</a:t>
            </a:r>
            <a:endParaRPr lang="en-GB" dirty="0">
              <a:latin typeface="Garamond"/>
              <a:cs typeface="Garamon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3" y="6096000"/>
            <a:ext cx="2043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Merloni et al.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eROSITA_satell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00100" y="76200"/>
            <a:ext cx="8305800" cy="11528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Garamond"/>
                <a:cs typeface="Garamond"/>
              </a:rPr>
              <a:t>X-rays map “hot-spots” in evolving Large Scale Structure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pic>
        <p:nvPicPr>
          <p:cNvPr id="19" name="Picture 19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370013"/>
            <a:ext cx="5167312" cy="323056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410200" y="2871788"/>
            <a:ext cx="3962400" cy="3300412"/>
            <a:chOff x="0" y="0"/>
            <a:chExt cx="2496" cy="2078"/>
          </a:xfrm>
        </p:grpSpPr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496" cy="2078"/>
            </a:xfrm>
            <a:prstGeom prst="rect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/>
            </a:ln>
          </p:spPr>
        </p:pic>
        <p:grpSp>
          <p:nvGrpSpPr>
            <p:cNvPr id="25" name="Group 11"/>
            <p:cNvGrpSpPr>
              <a:grpSpLocks/>
            </p:cNvGrpSpPr>
            <p:nvPr/>
          </p:nvGrpSpPr>
          <p:grpSpPr bwMode="auto">
            <a:xfrm>
              <a:off x="144" y="191"/>
              <a:ext cx="1403" cy="678"/>
              <a:chOff x="0" y="0"/>
              <a:chExt cx="1403" cy="678"/>
            </a:xfrm>
          </p:grpSpPr>
          <p:sp>
            <p:nvSpPr>
              <p:cNvPr id="29" name="Rectangle 12"/>
              <p:cNvSpPr>
                <a:spLocks/>
              </p:cNvSpPr>
              <p:nvPr/>
            </p:nvSpPr>
            <p:spPr bwMode="auto">
              <a:xfrm>
                <a:off x="0" y="0"/>
                <a:ext cx="1304" cy="656"/>
              </a:xfrm>
              <a:prstGeom prst="rect">
                <a:avLst/>
              </a:prstGeom>
              <a:solidFill>
                <a:srgbClr val="FFFFFF">
                  <a:alpha val="83920"/>
                </a:srgbClr>
              </a:solidFill>
              <a:ln w="12700" cap="rnd">
                <a:noFill/>
                <a:round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1600">
                    <a:solidFill>
                      <a:srgbClr val="17365D"/>
                    </a:solidFill>
                    <a:latin typeface="Calibri Bold" charset="0"/>
                    <a:ea typeface="Calibri Bold" charset="0"/>
                    <a:cs typeface="Calibri Bold" charset="0"/>
                    <a:sym typeface="Calibri Bold" charset="0"/>
                  </a:rPr>
                  <a:t>Diffuse X-ray emitting gas traces the massive knots of the cosmic web (Clusters)</a:t>
                </a:r>
              </a:p>
            </p:txBody>
          </p:sp>
          <p:sp>
            <p:nvSpPr>
              <p:cNvPr id="30" name="AutoShape 13"/>
              <p:cNvSpPr>
                <a:spLocks/>
              </p:cNvSpPr>
              <p:nvPr/>
            </p:nvSpPr>
            <p:spPr bwMode="auto">
              <a:xfrm>
                <a:off x="1163" y="0"/>
                <a:ext cx="240" cy="67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5965" y="0"/>
                      <a:pt x="10800" y="285"/>
                      <a:pt x="10800" y="637"/>
                    </a:cubicBezTo>
                    <a:lnTo>
                      <a:pt x="10800" y="10163"/>
                    </a:lnTo>
                    <a:cubicBezTo>
                      <a:pt x="10800" y="10515"/>
                      <a:pt x="15635" y="10800"/>
                      <a:pt x="21600" y="10800"/>
                    </a:cubicBezTo>
                    <a:cubicBezTo>
                      <a:pt x="15635" y="10800"/>
                      <a:pt x="10800" y="11085"/>
                      <a:pt x="10800" y="11437"/>
                    </a:cubicBezTo>
                    <a:lnTo>
                      <a:pt x="10800" y="20963"/>
                    </a:lnTo>
                    <a:cubicBezTo>
                      <a:pt x="10800" y="21315"/>
                      <a:pt x="5965" y="21600"/>
                      <a:pt x="0" y="21600"/>
                    </a:cubicBezTo>
                  </a:path>
                </a:pathLst>
              </a:custGeom>
              <a:noFill/>
              <a:ln w="31750" cap="flat">
                <a:solidFill>
                  <a:srgbClr val="0F243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1071" y="981"/>
              <a:ext cx="1376" cy="668"/>
              <a:chOff x="0" y="0"/>
              <a:chExt cx="1376" cy="667"/>
            </a:xfrm>
          </p:grpSpPr>
          <p:sp>
            <p:nvSpPr>
              <p:cNvPr id="27" name="Rectangle 15"/>
              <p:cNvSpPr>
                <a:spLocks/>
              </p:cNvSpPr>
              <p:nvPr/>
            </p:nvSpPr>
            <p:spPr bwMode="auto">
              <a:xfrm>
                <a:off x="0" y="0"/>
                <a:ext cx="1376" cy="504"/>
              </a:xfrm>
              <a:prstGeom prst="rect">
                <a:avLst/>
              </a:prstGeom>
              <a:solidFill>
                <a:srgbClr val="FFFFFF">
                  <a:alpha val="84705"/>
                </a:srgbClr>
              </a:solidFill>
              <a:ln w="12700" cap="rnd">
                <a:noFill/>
                <a:round/>
                <a:headEnd/>
                <a:tailEnd/>
              </a:ln>
            </p:spPr>
            <p:txBody>
              <a:bodyPr lIns="38100" tIns="38100" rIns="38100" bIns="38100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1600">
                    <a:solidFill>
                      <a:srgbClr val="17365D"/>
                    </a:solidFill>
                    <a:latin typeface="Calibri Bold" charset="0"/>
                    <a:ea typeface="Calibri Bold" charset="0"/>
                    <a:cs typeface="Calibri Bold" charset="0"/>
                    <a:sym typeface="Calibri Bold" charset="0"/>
                  </a:rPr>
                  <a:t>Point sources (Quasars) signpost the growth of black holes </a:t>
                </a:r>
              </a:p>
            </p:txBody>
          </p:sp>
          <p:sp>
            <p:nvSpPr>
              <p:cNvPr id="28" name="AutoShape 16"/>
              <p:cNvSpPr>
                <a:spLocks/>
              </p:cNvSpPr>
              <p:nvPr/>
            </p:nvSpPr>
            <p:spPr bwMode="auto">
              <a:xfrm rot="5400000">
                <a:off x="534" y="-170"/>
                <a:ext cx="303" cy="1371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5965" y="0"/>
                      <a:pt x="10800" y="178"/>
                      <a:pt x="10800" y="399"/>
                    </a:cubicBezTo>
                    <a:lnTo>
                      <a:pt x="10800" y="8776"/>
                    </a:lnTo>
                    <a:cubicBezTo>
                      <a:pt x="10800" y="8996"/>
                      <a:pt x="15635" y="9175"/>
                      <a:pt x="21600" y="9175"/>
                    </a:cubicBezTo>
                    <a:cubicBezTo>
                      <a:pt x="15635" y="9175"/>
                      <a:pt x="10800" y="9353"/>
                      <a:pt x="10800" y="9573"/>
                    </a:cubicBezTo>
                    <a:lnTo>
                      <a:pt x="10800" y="21201"/>
                    </a:lnTo>
                    <a:cubicBezTo>
                      <a:pt x="10800" y="21422"/>
                      <a:pt x="5965" y="21600"/>
                      <a:pt x="0" y="21600"/>
                    </a:cubicBezTo>
                  </a:path>
                </a:pathLst>
              </a:custGeom>
              <a:noFill/>
              <a:ln w="31750" cap="flat">
                <a:solidFill>
                  <a:srgbClr val="17365D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1" name="Rectangle 17"/>
          <p:cNvSpPr>
            <a:spLocks/>
          </p:cNvSpPr>
          <p:nvPr/>
        </p:nvSpPr>
        <p:spPr bwMode="auto">
          <a:xfrm>
            <a:off x="762001" y="4724400"/>
            <a:ext cx="4432300" cy="1549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Survey of such highly biased population over large volumes can be done at very high completeness levels!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57200" y="76200"/>
            <a:ext cx="8915400" cy="11528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Garamond"/>
                <a:cs typeface="Garamond"/>
              </a:rPr>
              <a:t>Main science driver:</a:t>
            </a:r>
          </a:p>
          <a:p>
            <a:r>
              <a:rPr lang="en-GB" sz="4000" dirty="0" smtClean="0">
                <a:latin typeface="Garamond"/>
                <a:cs typeface="Garamond"/>
              </a:rPr>
              <a:t>Cluster Cosmology and the growth of LSS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12" name="Textfeld 2"/>
          <p:cNvSpPr txBox="1"/>
          <p:nvPr/>
        </p:nvSpPr>
        <p:spPr>
          <a:xfrm>
            <a:off x="76202" y="4876800"/>
            <a:ext cx="97513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Garamond"/>
                <a:cs typeface="Garamond"/>
              </a:rPr>
              <a:t>Clusters of </a:t>
            </a:r>
            <a:r>
              <a:rPr lang="de-DE" dirty="0" err="1" smtClean="0">
                <a:latin typeface="Garamond"/>
                <a:cs typeface="Garamond"/>
              </a:rPr>
              <a:t>galaxies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are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the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largest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gravitational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bound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structures</a:t>
            </a:r>
            <a:endParaRPr lang="de-DE" dirty="0" smtClean="0">
              <a:latin typeface="Garamond"/>
              <a:cs typeface="Garamon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latin typeface="Garamond"/>
                <a:cs typeface="Garamond"/>
              </a:rPr>
              <a:t>They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are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exponentially</a:t>
            </a:r>
            <a:r>
              <a:rPr lang="de-DE" dirty="0" smtClean="0">
                <a:latin typeface="Garamond"/>
                <a:cs typeface="Garamond"/>
              </a:rPr>
              <a:t> sensitive </a:t>
            </a:r>
            <a:r>
              <a:rPr lang="de-DE" dirty="0" err="1" smtClean="0">
                <a:latin typeface="Garamond"/>
                <a:cs typeface="Garamond"/>
              </a:rPr>
              <a:t>tracers</a:t>
            </a:r>
            <a:r>
              <a:rPr lang="de-DE" dirty="0" smtClean="0">
                <a:latin typeface="Garamond"/>
                <a:cs typeface="Garamond"/>
              </a:rPr>
              <a:t> of LSS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Garamond"/>
                <a:cs typeface="Garamond"/>
              </a:rPr>
              <a:t>A </a:t>
            </a:r>
            <a:r>
              <a:rPr lang="de-DE" dirty="0" err="1" smtClean="0">
                <a:latin typeface="Garamond"/>
                <a:cs typeface="Garamond"/>
              </a:rPr>
              <a:t>signature</a:t>
            </a:r>
            <a:r>
              <a:rPr lang="de-DE" dirty="0" smtClean="0">
                <a:latin typeface="Garamond"/>
                <a:cs typeface="Garamond"/>
              </a:rPr>
              <a:t> of </a:t>
            </a:r>
            <a:r>
              <a:rPr lang="de-DE" dirty="0" err="1" smtClean="0">
                <a:latin typeface="Garamond"/>
                <a:cs typeface="Garamond"/>
              </a:rPr>
              <a:t>clusters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is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the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existence</a:t>
            </a:r>
            <a:r>
              <a:rPr lang="de-DE" dirty="0" smtClean="0">
                <a:latin typeface="Garamond"/>
                <a:cs typeface="Garamond"/>
              </a:rPr>
              <a:t> of hot, </a:t>
            </a:r>
            <a:r>
              <a:rPr lang="de-DE" dirty="0" err="1" smtClean="0">
                <a:latin typeface="Garamond"/>
                <a:cs typeface="Garamond"/>
              </a:rPr>
              <a:t>X-ray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emitting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baryons</a:t>
            </a:r>
            <a:endParaRPr lang="de-DE" dirty="0" smtClean="0">
              <a:latin typeface="Garamond"/>
              <a:cs typeface="Garamon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latin typeface="Garamond"/>
                <a:cs typeface="Garamond"/>
              </a:rPr>
              <a:t>Cosmological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constraints</a:t>
            </a:r>
            <a:r>
              <a:rPr lang="de-DE" dirty="0" smtClean="0">
                <a:latin typeface="Garamond"/>
                <a:cs typeface="Garamond"/>
              </a:rPr>
              <a:t>  </a:t>
            </a:r>
            <a:r>
              <a:rPr lang="de-DE" dirty="0" err="1" smtClean="0">
                <a:latin typeface="Garamond"/>
                <a:cs typeface="Garamond"/>
              </a:rPr>
              <a:t>with</a:t>
            </a:r>
            <a:r>
              <a:rPr lang="de-DE" dirty="0" smtClean="0">
                <a:latin typeface="Garamond"/>
                <a:cs typeface="Garamond"/>
              </a:rPr>
              <a:t> (well </a:t>
            </a:r>
            <a:r>
              <a:rPr lang="de-DE" dirty="0" err="1" smtClean="0">
                <a:latin typeface="Garamond"/>
                <a:cs typeface="Garamond"/>
              </a:rPr>
              <a:t>calibrated</a:t>
            </a:r>
            <a:r>
              <a:rPr lang="de-DE" dirty="0" smtClean="0">
                <a:latin typeface="Garamond"/>
                <a:cs typeface="Garamond"/>
              </a:rPr>
              <a:t>) ROSAT </a:t>
            </a:r>
            <a:r>
              <a:rPr lang="de-DE" dirty="0" err="1" smtClean="0">
                <a:latin typeface="Garamond"/>
                <a:cs typeface="Garamond"/>
              </a:rPr>
              <a:t>samples</a:t>
            </a:r>
            <a:r>
              <a:rPr lang="de-DE" dirty="0" smtClean="0">
                <a:latin typeface="Garamond"/>
                <a:cs typeface="Garamond"/>
              </a:rPr>
              <a:t> of &lt;100 </a:t>
            </a:r>
            <a:r>
              <a:rPr lang="de-DE" dirty="0" err="1" smtClean="0">
                <a:latin typeface="Garamond"/>
                <a:cs typeface="Garamond"/>
              </a:rPr>
              <a:t>obj</a:t>
            </a:r>
            <a:r>
              <a:rPr lang="de-DE" dirty="0" smtClean="0">
                <a:latin typeface="Garamond"/>
                <a:cs typeface="Garamond"/>
              </a:rPr>
              <a:t>.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533402" y="1447800"/>
            <a:ext cx="8106566" cy="3124200"/>
            <a:chOff x="323528" y="1428690"/>
            <a:chExt cx="8505684" cy="3482093"/>
          </a:xfrm>
        </p:grpSpPr>
        <p:pic>
          <p:nvPicPr>
            <p:cNvPr id="5" name="Picture 2" descr="http://www.mpa-garching.mpg.de/galform/data_vis/sim3dnew-lowre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899" y="2170584"/>
              <a:ext cx="2997333" cy="1944216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wmap_il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4">
                      <a14:imgEffect>
                        <a14:brightnessContrast bright="1000" contrast="1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790105"/>
              <a:ext cx="3183710" cy="159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124200"/>
              <a:ext cx="1864199" cy="1786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1"/>
            <p:cNvSpPr txBox="1"/>
            <p:nvPr/>
          </p:nvSpPr>
          <p:spPr>
            <a:xfrm>
              <a:off x="1050506" y="1428690"/>
              <a:ext cx="2015887" cy="445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latin typeface="Garamond"/>
                  <a:cs typeface="Garamond"/>
                </a:rPr>
                <a:t>WMAP, z = 1100</a:t>
              </a:r>
              <a:endParaRPr lang="de-DE" sz="2000" dirty="0">
                <a:latin typeface="Garamond"/>
                <a:cs typeface="Garamond"/>
              </a:endParaRPr>
            </a:p>
          </p:txBody>
        </p:sp>
        <p:sp>
          <p:nvSpPr>
            <p:cNvPr id="10" name="Textfeld 12"/>
            <p:cNvSpPr txBox="1"/>
            <p:nvPr/>
          </p:nvSpPr>
          <p:spPr>
            <a:xfrm>
              <a:off x="6947748" y="2743200"/>
              <a:ext cx="1881464" cy="445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latin typeface="Garamond"/>
                  <a:cs typeface="Garamond"/>
                </a:rPr>
                <a:t>ROSAT, z </a:t>
              </a:r>
              <a:r>
                <a:rPr lang="de-DE" sz="2000" dirty="0">
                  <a:latin typeface="Garamond"/>
                  <a:cs typeface="Garamond"/>
                </a:rPr>
                <a:t>&lt;</a:t>
              </a:r>
              <a:r>
                <a:rPr lang="de-DE" sz="2000" dirty="0" smtClean="0">
                  <a:latin typeface="Garamond"/>
                  <a:cs typeface="Garamond"/>
                </a:rPr>
                <a:t> 0.1</a:t>
              </a:r>
              <a:endParaRPr lang="de-DE" sz="2000" dirty="0">
                <a:latin typeface="Garamond"/>
                <a:cs typeface="Garamond"/>
              </a:endParaRPr>
            </a:p>
          </p:txBody>
        </p:sp>
        <p:sp>
          <p:nvSpPr>
            <p:cNvPr id="11" name="Textfeld 13"/>
            <p:cNvSpPr txBox="1"/>
            <p:nvPr/>
          </p:nvSpPr>
          <p:spPr>
            <a:xfrm>
              <a:off x="3875442" y="1752600"/>
              <a:ext cx="2569740" cy="445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latin typeface="Garamond"/>
                  <a:cs typeface="Garamond"/>
                </a:rPr>
                <a:t>Millennium Simulation</a:t>
              </a:r>
              <a:endParaRPr lang="de-DE" sz="2000" dirty="0">
                <a:latin typeface="Garamond"/>
                <a:cs typeface="Garamond"/>
              </a:endParaRPr>
            </a:p>
          </p:txBody>
        </p:sp>
        <p:cxnSp>
          <p:nvCxnSpPr>
            <p:cNvPr id="13" name="Gerade Verbindung mit Pfeil 14"/>
            <p:cNvCxnSpPr/>
            <p:nvPr/>
          </p:nvCxnSpPr>
          <p:spPr>
            <a:xfrm>
              <a:off x="3276600" y="3124200"/>
              <a:ext cx="3505200" cy="1371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9"/>
            <p:cNvSpPr txBox="1"/>
            <p:nvPr/>
          </p:nvSpPr>
          <p:spPr>
            <a:xfrm rot="1217054">
              <a:off x="4358223" y="3595649"/>
              <a:ext cx="840405" cy="514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FF0000"/>
                  </a:solidFill>
                </a:rPr>
                <a:t>time</a:t>
              </a:r>
              <a:endParaRPr lang="de-DE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9" descr="logo_mpe_whi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" descr="eROSITA_satell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/>
          <p:nvPr/>
        </p:nvGrpSpPr>
        <p:grpSpPr>
          <a:xfrm>
            <a:off x="6781801" y="1801358"/>
            <a:ext cx="2981037" cy="3227842"/>
            <a:chOff x="6924964" y="1905000"/>
            <a:chExt cx="2981036" cy="3227842"/>
          </a:xfrm>
        </p:grpSpPr>
        <p:pic>
          <p:nvPicPr>
            <p:cNvPr id="16" name="Picture 15" descr="OE_51_1_011013_f01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4964" y="2286000"/>
              <a:ext cx="2981036" cy="28468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543800" y="1905000"/>
              <a:ext cx="2180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rgbClr val="800000"/>
                  </a:solidFill>
                  <a:latin typeface="Garamond"/>
                  <a:cs typeface="Garamond"/>
                </a:rPr>
                <a:t>Vikhlinin</a:t>
              </a:r>
              <a:r>
                <a:rPr lang="en-US" sz="2000" dirty="0" smtClean="0">
                  <a:solidFill>
                    <a:srgbClr val="800000"/>
                  </a:solidFill>
                  <a:latin typeface="Garamond"/>
                  <a:cs typeface="Garamond"/>
                </a:rPr>
                <a:t> et al. 2009</a:t>
              </a:r>
              <a:endParaRPr lang="en-US" sz="2000" dirty="0">
                <a:solidFill>
                  <a:srgbClr val="800000"/>
                </a:solidFill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logo_mpe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311400" y="6324600"/>
            <a:ext cx="52832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21099" y="130314"/>
            <a:ext cx="5863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Garamond"/>
                <a:ea typeface="Optima" charset="0"/>
                <a:cs typeface="Garamond"/>
              </a:rPr>
              <a:t>Detect ALL massive clusters</a:t>
            </a:r>
            <a:endParaRPr lang="en-US" sz="4000" dirty="0">
              <a:latin typeface="Garamond"/>
              <a:cs typeface="Garamo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096000"/>
            <a:ext cx="3433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Courtesy of E. </a:t>
            </a:r>
            <a:r>
              <a:rPr lang="en-US" sz="2000" dirty="0" err="1" smtClean="0">
                <a:latin typeface="Garamond"/>
                <a:cs typeface="Garamond"/>
              </a:rPr>
              <a:t>Churazov</a:t>
            </a:r>
            <a:r>
              <a:rPr lang="en-US" sz="2000" dirty="0" smtClean="0">
                <a:latin typeface="Garamond"/>
                <a:cs typeface="Garamond"/>
              </a:rPr>
              <a:t> (MPA)</a:t>
            </a:r>
            <a:endParaRPr lang="en-US" sz="2000" dirty="0">
              <a:latin typeface="Garamond"/>
              <a:cs typeface="Garamond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1" y="1524000"/>
            <a:ext cx="4755225" cy="44958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182" y="1447800"/>
            <a:ext cx="5124979" cy="4572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08387" y="228602"/>
            <a:ext cx="668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 smtClean="0">
                <a:latin typeface="Garamond"/>
                <a:cs typeface="Garamond"/>
              </a:rPr>
              <a:t>Evolution </a:t>
            </a:r>
            <a:r>
              <a:rPr lang="de-DE" sz="3600" dirty="0" err="1" smtClean="0">
                <a:latin typeface="Garamond"/>
                <a:cs typeface="Garamond"/>
              </a:rPr>
              <a:t>of</a:t>
            </a:r>
            <a:r>
              <a:rPr lang="de-DE" sz="3600" dirty="0" smtClean="0">
                <a:latin typeface="Garamond"/>
                <a:cs typeface="Garamond"/>
              </a:rPr>
              <a:t> Cluster </a:t>
            </a:r>
            <a:r>
              <a:rPr lang="de-DE" sz="3600" dirty="0" err="1" smtClean="0">
                <a:latin typeface="Garamond"/>
                <a:cs typeface="Garamond"/>
              </a:rPr>
              <a:t>Mass</a:t>
            </a:r>
            <a:r>
              <a:rPr lang="de-DE" sz="3600" dirty="0" smtClean="0">
                <a:latin typeface="Garamond"/>
                <a:cs typeface="Garamond"/>
              </a:rPr>
              <a:t> </a:t>
            </a:r>
            <a:r>
              <a:rPr lang="de-DE" sz="3600" dirty="0" err="1" smtClean="0">
                <a:latin typeface="Garamond"/>
                <a:cs typeface="Garamond"/>
              </a:rPr>
              <a:t>Function</a:t>
            </a:r>
            <a:endParaRPr lang="de-DE" sz="3600" dirty="0">
              <a:latin typeface="Garamond"/>
              <a:cs typeface="Garamond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25797" y="6019800"/>
            <a:ext cx="9254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0033CC"/>
                </a:solidFill>
              </a:rPr>
              <a:t>Number</a:t>
            </a:r>
            <a:r>
              <a:rPr lang="de-DE" sz="2000" b="1" dirty="0" smtClean="0">
                <a:solidFill>
                  <a:srgbClr val="0033CC"/>
                </a:solidFill>
              </a:rPr>
              <a:t> </a:t>
            </a:r>
            <a:r>
              <a:rPr lang="de-DE" sz="2000" b="1" dirty="0" err="1" smtClean="0">
                <a:solidFill>
                  <a:srgbClr val="0033CC"/>
                </a:solidFill>
              </a:rPr>
              <a:t>of</a:t>
            </a:r>
            <a:r>
              <a:rPr lang="de-DE" sz="2000" b="1" dirty="0" smtClean="0">
                <a:solidFill>
                  <a:srgbClr val="0033CC"/>
                </a:solidFill>
              </a:rPr>
              <a:t> </a:t>
            </a:r>
            <a:r>
              <a:rPr lang="de-DE" sz="2000" b="1" dirty="0" err="1" smtClean="0">
                <a:solidFill>
                  <a:srgbClr val="0033CC"/>
                </a:solidFill>
              </a:rPr>
              <a:t>most</a:t>
            </a:r>
            <a:r>
              <a:rPr lang="de-DE" sz="2000" b="1" dirty="0" smtClean="0">
                <a:solidFill>
                  <a:srgbClr val="0033CC"/>
                </a:solidFill>
              </a:rPr>
              <a:t> massive </a:t>
            </a:r>
            <a:r>
              <a:rPr lang="de-DE" sz="2000" b="1" dirty="0" err="1" smtClean="0">
                <a:solidFill>
                  <a:srgbClr val="0033CC"/>
                </a:solidFill>
              </a:rPr>
              <a:t>clusters</a:t>
            </a:r>
            <a:r>
              <a:rPr lang="de-DE" sz="2000" b="1" dirty="0" smtClean="0">
                <a:solidFill>
                  <a:srgbClr val="0033CC"/>
                </a:solidFill>
              </a:rPr>
              <a:t> </a:t>
            </a:r>
            <a:r>
              <a:rPr lang="de-DE" sz="2000" b="1" dirty="0" err="1" smtClean="0">
                <a:solidFill>
                  <a:srgbClr val="0033CC"/>
                </a:solidFill>
              </a:rPr>
              <a:t>is</a:t>
            </a:r>
            <a:r>
              <a:rPr lang="de-DE" sz="2000" b="1" dirty="0" smtClean="0">
                <a:solidFill>
                  <a:srgbClr val="0033CC"/>
                </a:solidFill>
              </a:rPr>
              <a:t> </a:t>
            </a:r>
            <a:r>
              <a:rPr lang="de-DE" sz="2000" b="1" dirty="0" err="1" smtClean="0">
                <a:solidFill>
                  <a:srgbClr val="0033CC"/>
                </a:solidFill>
              </a:rPr>
              <a:t>extremely</a:t>
            </a:r>
            <a:r>
              <a:rPr lang="de-DE" sz="2000" b="1" dirty="0" smtClean="0">
                <a:solidFill>
                  <a:srgbClr val="0033CC"/>
                </a:solidFill>
              </a:rPr>
              <a:t> sensitive </a:t>
            </a:r>
            <a:r>
              <a:rPr lang="de-DE" sz="2000" b="1" dirty="0" err="1" smtClean="0">
                <a:solidFill>
                  <a:srgbClr val="0033CC"/>
                </a:solidFill>
              </a:rPr>
              <a:t>to</a:t>
            </a:r>
            <a:r>
              <a:rPr lang="de-DE" sz="2000" b="1" dirty="0" smtClean="0">
                <a:solidFill>
                  <a:srgbClr val="0033CC"/>
                </a:solidFill>
              </a:rPr>
              <a:t> </a:t>
            </a:r>
            <a:r>
              <a:rPr lang="de-DE" sz="2000" b="1" dirty="0" err="1" smtClean="0">
                <a:solidFill>
                  <a:srgbClr val="0033CC"/>
                </a:solidFill>
              </a:rPr>
              <a:t>cosmology</a:t>
            </a:r>
            <a:endParaRPr lang="de-DE" sz="2000" b="1" dirty="0">
              <a:solidFill>
                <a:srgbClr val="0033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5890" y="1082827"/>
            <a:ext cx="5861441" cy="5013175"/>
            <a:chOff x="2055889" y="1143000"/>
            <a:chExt cx="5861441" cy="50131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8263" t="12332" r="15932" b="6724"/>
            <a:stretch/>
          </p:blipFill>
          <p:spPr bwMode="auto">
            <a:xfrm>
              <a:off x="2055889" y="1143000"/>
              <a:ext cx="5861441" cy="501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3048000" y="2819400"/>
              <a:ext cx="1633696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3000" b="1" dirty="0" smtClean="0">
                  <a:solidFill>
                    <a:srgbClr val="FF0000"/>
                  </a:solidFill>
                </a:rPr>
                <a:t>z = 0</a:t>
              </a:r>
            </a:p>
            <a:p>
              <a:r>
                <a:rPr lang="de-DE" sz="3000" b="1" dirty="0">
                  <a:solidFill>
                    <a:srgbClr val="0033CC"/>
                  </a:solidFill>
                </a:rPr>
                <a:t>z</a:t>
              </a:r>
              <a:r>
                <a:rPr lang="de-DE" sz="3000" b="1" dirty="0" smtClean="0">
                  <a:solidFill>
                    <a:srgbClr val="0033CC"/>
                  </a:solidFill>
                </a:rPr>
                <a:t> = 0.5</a:t>
              </a:r>
            </a:p>
            <a:p>
              <a:r>
                <a:rPr lang="de-DE" sz="3000" b="1" dirty="0">
                  <a:solidFill>
                    <a:srgbClr val="00B050"/>
                  </a:solidFill>
                </a:rPr>
                <a:t>z</a:t>
              </a:r>
              <a:r>
                <a:rPr lang="de-DE" sz="3000" b="1" dirty="0" smtClean="0">
                  <a:solidFill>
                    <a:srgbClr val="00B050"/>
                  </a:solidFill>
                </a:rPr>
                <a:t> = 1.4</a:t>
              </a:r>
              <a:endParaRPr lang="de-DE" sz="3000" b="1" dirty="0">
                <a:solidFill>
                  <a:srgbClr val="00B050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4800600" y="1447800"/>
              <a:ext cx="27876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i="1" dirty="0" err="1"/>
                <a:t>c</a:t>
              </a:r>
              <a:r>
                <a:rPr lang="de-DE" sz="2000" i="1" dirty="0" err="1" smtClean="0"/>
                <a:t>ourt</a:t>
              </a:r>
              <a:r>
                <a:rPr lang="de-DE" sz="2000" i="1" dirty="0" smtClean="0"/>
                <a:t>. </a:t>
              </a:r>
              <a:r>
                <a:rPr lang="de-DE" sz="2000" i="1" dirty="0" err="1" smtClean="0"/>
                <a:t>Churazov</a:t>
              </a:r>
              <a:r>
                <a:rPr lang="de-DE" sz="2000" i="1" dirty="0" smtClean="0"/>
                <a:t>/MPA</a:t>
              </a:r>
              <a:endParaRPr lang="de-DE" sz="2000" i="1" dirty="0"/>
            </a:p>
          </p:txBody>
        </p:sp>
      </p:grpSp>
      <p:pic>
        <p:nvPicPr>
          <p:cNvPr id="8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Merloni - eROSITA - AEI 11/2012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482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512_erosita_comso_pillepi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838204"/>
            <a:ext cx="5791200" cy="5682559"/>
          </a:xfrm>
          <a:prstGeom prst="rect">
            <a:avLst/>
          </a:prstGeom>
        </p:spPr>
      </p:pic>
      <p:sp>
        <p:nvSpPr>
          <p:cNvPr id="36869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pic>
        <p:nvPicPr>
          <p:cNvPr id="36870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949325" y="0"/>
            <a:ext cx="800735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Garamond"/>
                <a:ea typeface="Georgia" charset="0"/>
                <a:cs typeface="Garamond"/>
              </a:rPr>
              <a:t>A Stage IV DE experiment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2" y="5638800"/>
            <a:ext cx="2112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Merloni et al. 2012</a:t>
            </a:r>
          </a:p>
          <a:p>
            <a:r>
              <a:rPr lang="en-US" sz="2000" dirty="0" err="1" smtClean="0">
                <a:solidFill>
                  <a:srgbClr val="800000"/>
                </a:solidFill>
                <a:latin typeface="Garamond"/>
                <a:cs typeface="Garamond"/>
              </a:rPr>
              <a:t>Pillepich</a:t>
            </a:r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 et al. 2012</a:t>
            </a:r>
            <a:endParaRPr lang="en-US" sz="2000" dirty="0">
              <a:solidFill>
                <a:srgbClr val="800000"/>
              </a:solidFill>
              <a:latin typeface="Garamond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914400"/>
            <a:ext cx="426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200" dirty="0" smtClean="0"/>
              <a:t> </a:t>
            </a:r>
            <a:r>
              <a:rPr lang="en-US" sz="2200" dirty="0" smtClean="0">
                <a:latin typeface="Garamond"/>
                <a:cs typeface="Garamond"/>
              </a:rPr>
              <a:t>X-ray (eROSITA) selection</a:t>
            </a:r>
          </a:p>
          <a:p>
            <a:pPr>
              <a:buFontTx/>
              <a:buChar char="-"/>
            </a:pPr>
            <a:r>
              <a:rPr lang="en-US" sz="2200" dirty="0" smtClean="0">
                <a:latin typeface="Garamond"/>
                <a:cs typeface="Garamond"/>
              </a:rPr>
              <a:t> Redshift determination</a:t>
            </a:r>
          </a:p>
          <a:p>
            <a:pPr>
              <a:buFontTx/>
              <a:buChar char="-"/>
            </a:pPr>
            <a:r>
              <a:rPr lang="en-US" sz="2200" dirty="0" smtClean="0">
                <a:latin typeface="Garamond"/>
                <a:cs typeface="Garamond"/>
              </a:rPr>
              <a:t> Mass calibration (dedicated follow up)</a:t>
            </a:r>
          </a:p>
          <a:p>
            <a:pPr>
              <a:buFontTx/>
              <a:buChar char="-"/>
            </a:pPr>
            <a:r>
              <a:rPr lang="en-US" sz="2200" dirty="0" smtClean="0">
                <a:latin typeface="Garamond"/>
                <a:cs typeface="Garamond"/>
              </a:rPr>
              <a:t> Cluster Mass function vs. </a:t>
            </a:r>
            <a:r>
              <a:rPr lang="en-US" sz="2200" dirty="0" err="1" smtClean="0">
                <a:latin typeface="Garamond"/>
                <a:cs typeface="Garamond"/>
              </a:rPr>
              <a:t>z</a:t>
            </a:r>
            <a:endParaRPr lang="en-US" sz="2200" dirty="0" smtClean="0">
              <a:latin typeface="Garamond"/>
              <a:cs typeface="Garamond"/>
            </a:endParaRPr>
          </a:p>
          <a:p>
            <a:pPr>
              <a:buFontTx/>
              <a:buChar char="-"/>
            </a:pPr>
            <a:r>
              <a:rPr lang="en-US" sz="2200" dirty="0" smtClean="0">
                <a:latin typeface="Garamond"/>
                <a:cs typeface="Garamond"/>
              </a:rPr>
              <a:t> Cluster Power Spectrum vs. </a:t>
            </a:r>
            <a:r>
              <a:rPr lang="en-US" sz="2200" dirty="0" err="1" smtClean="0">
                <a:latin typeface="Garamond"/>
                <a:cs typeface="Garamond"/>
              </a:rPr>
              <a:t>z</a:t>
            </a:r>
            <a:r>
              <a:rPr lang="en-US" sz="2200" dirty="0" smtClean="0">
                <a:latin typeface="Garamond"/>
                <a:cs typeface="Garamond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334000" y="3733800"/>
            <a:ext cx="4000360" cy="1371600"/>
            <a:chOff x="5229852" y="3733800"/>
            <a:chExt cx="3877087" cy="1219200"/>
          </a:xfrm>
        </p:grpSpPr>
        <p:pic>
          <p:nvPicPr>
            <p:cNvPr id="11" name="Picture 10" descr="pille_label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9852" y="3826503"/>
              <a:ext cx="3778250" cy="112649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941303" y="3733800"/>
              <a:ext cx="1165636" cy="35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  <a:latin typeface="Garamond"/>
                  <a:cs typeface="Garamond"/>
                </a:rPr>
                <a:t>(photo-</a:t>
              </a:r>
              <a:r>
                <a:rPr lang="en-US" sz="2000" b="1" dirty="0" err="1" smtClean="0">
                  <a:solidFill>
                    <a:srgbClr val="3366FF"/>
                  </a:solidFill>
                  <a:latin typeface="Garamond"/>
                  <a:cs typeface="Garamond"/>
                </a:rPr>
                <a:t>z</a:t>
              </a:r>
              <a:r>
                <a:rPr lang="en-US" sz="2000" b="1" dirty="0" smtClean="0">
                  <a:solidFill>
                    <a:srgbClr val="3366FF"/>
                  </a:solidFill>
                  <a:latin typeface="Garamond"/>
                  <a:cs typeface="Garamond"/>
                </a:rPr>
                <a:t>)</a:t>
              </a:r>
              <a:endParaRPr lang="en-US" sz="2000" b="1" dirty="0">
                <a:solidFill>
                  <a:srgbClr val="3366FF"/>
                </a:solidFill>
                <a:latin typeface="Garamond"/>
                <a:cs typeface="Garamon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05408" y="4019490"/>
              <a:ext cx="1028239" cy="35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Garamond"/>
                  <a:cs typeface="Garamond"/>
                </a:rPr>
                <a:t>(spec-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Garamond"/>
                  <a:cs typeface="Garamond"/>
                </a:rPr>
                <a:t>z</a:t>
              </a:r>
              <a:r>
                <a:rPr lang="en-US" sz="2000" b="1" dirty="0" smtClean="0">
                  <a:solidFill>
                    <a:srgbClr val="0000FF"/>
                  </a:solidFill>
                  <a:latin typeface="Garamond"/>
                  <a:cs typeface="Garamond"/>
                </a:rPr>
                <a:t>)</a:t>
              </a:r>
              <a:endParaRPr lang="en-US" sz="2000" b="1" dirty="0">
                <a:solidFill>
                  <a:srgbClr val="0000FF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91601" y="3040563"/>
            <a:ext cx="919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Garamond"/>
                <a:cs typeface="Garamond"/>
              </a:rPr>
              <a:t>DETF</a:t>
            </a:r>
          </a:p>
          <a:p>
            <a:pPr algn="ctr"/>
            <a:r>
              <a:rPr lang="en-US" sz="2200" dirty="0" err="1" smtClean="0">
                <a:latin typeface="Garamond"/>
                <a:cs typeface="Garamond"/>
              </a:rPr>
              <a:t>FoM</a:t>
            </a:r>
            <a:endParaRPr lang="en-US" sz="2200" dirty="0">
              <a:latin typeface="Garamond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82651" y="3781965"/>
            <a:ext cx="570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Garamond"/>
                <a:cs typeface="Garamond"/>
              </a:rPr>
              <a:t>57</a:t>
            </a:r>
          </a:p>
          <a:p>
            <a:pPr algn="r"/>
            <a:r>
              <a:rPr lang="en-US" sz="2000" dirty="0" smtClean="0">
                <a:latin typeface="Garamond"/>
                <a:cs typeface="Garamond"/>
              </a:rPr>
              <a:t>103</a:t>
            </a:r>
          </a:p>
          <a:p>
            <a:pPr algn="r"/>
            <a:r>
              <a:rPr lang="en-US" sz="2000" dirty="0" smtClean="0">
                <a:latin typeface="Garamond"/>
                <a:cs typeface="Garamond"/>
              </a:rPr>
              <a:t>174</a:t>
            </a:r>
          </a:p>
          <a:p>
            <a:pPr algn="r"/>
            <a:r>
              <a:rPr lang="en-US" sz="2000" dirty="0" smtClean="0">
                <a:latin typeface="Garamond"/>
                <a:cs typeface="Garamond"/>
              </a:rPr>
              <a:t>263</a:t>
            </a:r>
            <a:endParaRPr lang="en-US" sz="2000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00201" y="685800"/>
            <a:ext cx="6705600" cy="5791200"/>
            <a:chOff x="0" y="0"/>
            <a:chExt cx="2720" cy="2688"/>
          </a:xfrm>
        </p:grpSpPr>
        <p:pic>
          <p:nvPicPr>
            <p:cNvPr id="10" name="Picture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675" cy="26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02" y="235"/>
              <a:ext cx="2319" cy="703"/>
              <a:chOff x="0" y="0"/>
              <a:chExt cx="2317" cy="703"/>
            </a:xfrm>
          </p:grpSpPr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0" y="410"/>
                <a:ext cx="1444" cy="293"/>
              </a:xfrm>
              <a:prstGeom prst="line">
                <a:avLst/>
              </a:prstGeom>
              <a:noFill/>
              <a:ln w="44450" cap="flat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5001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Line 12"/>
              <p:cNvSpPr>
                <a:spLocks noChangeShapeType="1"/>
              </p:cNvSpPr>
              <p:nvPr/>
            </p:nvSpPr>
            <p:spPr bwMode="auto">
              <a:xfrm rot="10800000" flipH="1">
                <a:off x="1430" y="313"/>
                <a:ext cx="736" cy="97"/>
              </a:xfrm>
              <a:prstGeom prst="line">
                <a:avLst/>
              </a:prstGeom>
              <a:noFill/>
              <a:ln w="44450" cap="flat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chemeClr val="bg2">
                    <a:alpha val="35001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3"/>
              <p:cNvSpPr>
                <a:spLocks/>
              </p:cNvSpPr>
              <p:nvPr/>
            </p:nvSpPr>
            <p:spPr bwMode="auto">
              <a:xfrm>
                <a:off x="1869" y="0"/>
                <a:ext cx="448" cy="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8900" tIns="88900" rIns="88900" bIns="88900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3000">
                    <a:solidFill>
                      <a:srgbClr val="548DD4"/>
                    </a:solidFill>
                    <a:latin typeface="Cambria Bold" charset="0"/>
                    <a:ea typeface="Cambria Bold" charset="0"/>
                    <a:cs typeface="Cambria Bold" charset="0"/>
                    <a:sym typeface="Cambria Bold" charset="0"/>
                  </a:rPr>
                  <a:t>L*</a:t>
                </a:r>
              </a:p>
            </p:txBody>
          </p:sp>
        </p:grpSp>
      </p:grp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0"/>
            <a:ext cx="9658350" cy="9906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latin typeface="Garamond"/>
                <a:cs typeface="Garamond"/>
              </a:rPr>
              <a:t>3 Millions eROSITA AGN</a:t>
            </a:r>
          </a:p>
        </p:txBody>
      </p:sp>
      <p:sp>
        <p:nvSpPr>
          <p:cNvPr id="46086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46087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tatistics_AGN_erosi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05" y="841447"/>
            <a:ext cx="7741592" cy="4644955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0"/>
            <a:ext cx="9658350" cy="9906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latin typeface="Garamond"/>
                <a:cs typeface="Garamond"/>
              </a:rPr>
              <a:t>3 Millions eROSITA AGN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292440" y="5562601"/>
            <a:ext cx="7321123" cy="830997"/>
          </a:xfrm>
          <a:prstGeom prst="rect">
            <a:avLst/>
          </a:prstGeom>
          <a:solidFill>
            <a:srgbClr val="FFFF99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latin typeface="Garamond"/>
                <a:cs typeface="Garamond"/>
              </a:rPr>
              <a:t>eROSITA will </a:t>
            </a:r>
            <a:r>
              <a:rPr lang="en-GB" dirty="0" smtClean="0">
                <a:latin typeface="Garamond"/>
                <a:cs typeface="Garamond"/>
              </a:rPr>
              <a:t>cover </a:t>
            </a:r>
            <a:r>
              <a:rPr lang="en-GB" dirty="0">
                <a:latin typeface="Garamond"/>
                <a:cs typeface="Garamond"/>
              </a:rPr>
              <a:t>uniformly the redshift range 0&lt;</a:t>
            </a:r>
            <a:r>
              <a:rPr lang="en-GB" dirty="0" err="1">
                <a:latin typeface="Garamond"/>
                <a:cs typeface="Garamond"/>
              </a:rPr>
              <a:t>z</a:t>
            </a:r>
            <a:r>
              <a:rPr lang="en-GB" dirty="0">
                <a:latin typeface="Garamond"/>
                <a:cs typeface="Garamond"/>
              </a:rPr>
              <a:t>&lt;3</a:t>
            </a:r>
          </a:p>
          <a:p>
            <a:pPr algn="ctr"/>
            <a:r>
              <a:rPr lang="en-GB" dirty="0">
                <a:latin typeface="Garamond"/>
                <a:cs typeface="Garamond"/>
              </a:rPr>
              <a:t>A 3-D map of the “active Universe”</a:t>
            </a:r>
          </a:p>
        </p:txBody>
      </p:sp>
      <p:sp>
        <p:nvSpPr>
          <p:cNvPr id="46086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46087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rot="16200000">
            <a:off x="-735646" y="3021646"/>
            <a:ext cx="284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Kolodzig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420100" cy="9906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0000FF"/>
                </a:solidFill>
                <a:latin typeface="Garamond"/>
                <a:cs typeface="Garamond"/>
              </a:rPr>
              <a:t>AGN in Large Scale Structure</a:t>
            </a:r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44037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1" y="112717"/>
            <a:ext cx="73951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3"/>
            <a:ext cx="1816100" cy="10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125266" y="1066800"/>
            <a:ext cx="7037535" cy="4905534"/>
            <a:chOff x="277665" y="1066800"/>
            <a:chExt cx="7037535" cy="4905534"/>
          </a:xfrm>
        </p:grpSpPr>
        <p:pic>
          <p:nvPicPr>
            <p:cNvPr id="10" name="Picture 9" descr="cl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665" y="1066800"/>
              <a:ext cx="7037535" cy="49055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72000" y="1143000"/>
              <a:ext cx="2133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2E175"/>
                  </a:solidFill>
                </a:rPr>
                <a:t>0.8&lt;</a:t>
              </a:r>
              <a:r>
                <a:rPr lang="en-US" b="1" dirty="0" err="1" smtClean="0">
                  <a:solidFill>
                    <a:srgbClr val="02E175"/>
                  </a:solidFill>
                </a:rPr>
                <a:t>z</a:t>
              </a:r>
              <a:r>
                <a:rPr lang="en-US" b="1" dirty="0" smtClean="0">
                  <a:solidFill>
                    <a:srgbClr val="02E175"/>
                  </a:solidFill>
                </a:rPr>
                <a:t>&lt;0.85</a:t>
              </a:r>
            </a:p>
            <a:p>
              <a:pPr algn="r"/>
              <a:r>
                <a:rPr lang="en-US" b="1" dirty="0" smtClean="0">
                  <a:solidFill>
                    <a:srgbClr val="FF0000"/>
                  </a:solidFill>
                </a:rPr>
                <a:t>0.8&lt;</a:t>
              </a:r>
              <a:r>
                <a:rPr lang="en-US" b="1" dirty="0" err="1" smtClean="0">
                  <a:solidFill>
                    <a:srgbClr val="FF0000"/>
                  </a:solidFill>
                </a:rPr>
                <a:t>z</a:t>
              </a:r>
              <a:r>
                <a:rPr lang="en-US" b="1" dirty="0" smtClean="0">
                  <a:solidFill>
                    <a:srgbClr val="FF0000"/>
                  </a:solidFill>
                </a:rPr>
                <a:t>&lt;1</a:t>
              </a:r>
            </a:p>
            <a:p>
              <a:pPr algn="r"/>
              <a:r>
                <a:rPr lang="en-US" b="1" dirty="0" smtClean="0">
                  <a:solidFill>
                    <a:srgbClr val="3366FF"/>
                  </a:solidFill>
                </a:rPr>
                <a:t>all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pic>
        <p:nvPicPr>
          <p:cNvPr id="15" name="Picture 14" descr="ba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2" y="1066800"/>
            <a:ext cx="5806395" cy="45199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4599" y="5867402"/>
            <a:ext cx="2847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Kolodzig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eROSITA-WEIß_2011_10_28_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7000"/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sharpenSoften amount="3000"/>
                    </a14:imgEffect>
                    <a14:imgEffect>
                      <a14:saturation sat="0"/>
                    </a14:imgEffect>
                    <a14:imgEffect>
                      <a14:brightnessContrast bright="49000" contrast="-37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727983">
            <a:off x="2849797" y="468199"/>
            <a:ext cx="3382104" cy="5602167"/>
          </a:xfrm>
          <a:prstGeom prst="rect">
            <a:avLst/>
          </a:prstGeom>
          <a:noFill/>
          <a:ln>
            <a:noFill/>
          </a:ln>
          <a:effectLst>
            <a:reflection stA="0" endPos="65000" dist="50800" dir="5400000" sy="-100000" algn="bl" rotWithShape="0"/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81000" y="1219200"/>
            <a:ext cx="4953000" cy="409342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b="1" dirty="0" smtClean="0">
                <a:solidFill>
                  <a:srgbClr val="0000FF"/>
                </a:solidFill>
                <a:latin typeface="Garamond"/>
                <a:cs typeface="Garamond"/>
              </a:rPr>
              <a:t>PI: Peter </a:t>
            </a:r>
            <a:r>
              <a:rPr lang="de-DE" sz="2000" b="1" dirty="0" err="1" smtClean="0">
                <a:solidFill>
                  <a:srgbClr val="0000FF"/>
                </a:solidFill>
                <a:latin typeface="Garamond"/>
                <a:cs typeface="Garamond"/>
              </a:rPr>
              <a:t>Predehl</a:t>
            </a:r>
            <a:r>
              <a:rPr lang="de-DE" sz="2000" b="1" dirty="0" smtClean="0">
                <a:solidFill>
                  <a:srgbClr val="0000FF"/>
                </a:solidFill>
                <a:latin typeface="Garamond"/>
                <a:cs typeface="Garamond"/>
              </a:rPr>
              <a:t>; PS: A. Merloni</a:t>
            </a:r>
            <a:r>
              <a:rPr lang="de-DE" sz="2000" dirty="0" smtClean="0">
                <a:latin typeface="Garamond"/>
                <a:cs typeface="Garamond"/>
              </a:rPr>
              <a:t> (MPE)</a:t>
            </a:r>
          </a:p>
          <a:p>
            <a:r>
              <a:rPr lang="de-DE" sz="2000" b="1" dirty="0" err="1" smtClean="0">
                <a:latin typeface="Garamond"/>
                <a:cs typeface="Garamond"/>
              </a:rPr>
              <a:t>Core</a:t>
            </a:r>
            <a:r>
              <a:rPr lang="de-DE" sz="2000" b="1" dirty="0" smtClean="0">
                <a:latin typeface="Garamond"/>
                <a:cs typeface="Garamond"/>
              </a:rPr>
              <a:t> </a:t>
            </a:r>
            <a:r>
              <a:rPr lang="de-DE" sz="2000" b="1" dirty="0">
                <a:latin typeface="Garamond"/>
                <a:cs typeface="Garamond"/>
              </a:rPr>
              <a:t>Institutes (DLR </a:t>
            </a:r>
            <a:r>
              <a:rPr lang="de-DE" sz="2000" b="1" dirty="0" err="1">
                <a:latin typeface="Garamond"/>
                <a:cs typeface="Garamond"/>
              </a:rPr>
              <a:t>funding</a:t>
            </a:r>
            <a:r>
              <a:rPr lang="de-DE" sz="2000" b="1" dirty="0" smtClean="0">
                <a:latin typeface="Garamond"/>
                <a:cs typeface="Garamond"/>
              </a:rPr>
              <a:t>):</a:t>
            </a: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MPE, Garching/</a:t>
            </a:r>
            <a:r>
              <a:rPr lang="de-DE" sz="2000" dirty="0" smtClean="0">
                <a:latin typeface="Garamond"/>
                <a:cs typeface="Garamond"/>
              </a:rPr>
              <a:t>D</a:t>
            </a: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Universität Erlangen-Nürnberg/D</a:t>
            </a: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IAAT (</a:t>
            </a:r>
            <a:r>
              <a:rPr lang="de-DE" sz="2000" dirty="0" err="1" smtClean="0">
                <a:latin typeface="Garamond"/>
                <a:cs typeface="Garamond"/>
              </a:rPr>
              <a:t>Universät</a:t>
            </a:r>
            <a:r>
              <a:rPr lang="de-DE" sz="2000" dirty="0" smtClean="0">
                <a:latin typeface="Garamond"/>
                <a:cs typeface="Garamond"/>
              </a:rPr>
              <a:t> Tübingen)/</a:t>
            </a:r>
            <a:r>
              <a:rPr lang="de-DE" sz="2000" dirty="0">
                <a:latin typeface="Garamond"/>
                <a:cs typeface="Garamond"/>
              </a:rPr>
              <a:t>D</a:t>
            </a: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SB (Universität Hamburg)/</a:t>
            </a:r>
            <a:r>
              <a:rPr lang="de-DE" sz="2000" dirty="0">
                <a:latin typeface="Garamond"/>
                <a:cs typeface="Garamond"/>
              </a:rPr>
              <a:t>D</a:t>
            </a: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Astrophysikalisches Institut </a:t>
            </a:r>
            <a:r>
              <a:rPr lang="de-DE" sz="2000" dirty="0" smtClean="0">
                <a:latin typeface="Garamond"/>
                <a:cs typeface="Garamond"/>
              </a:rPr>
              <a:t>Potsdam/D</a:t>
            </a:r>
          </a:p>
          <a:p>
            <a:pPr eaLnBrk="1" hangingPunct="1"/>
            <a:endParaRPr lang="de-DE" sz="2000" dirty="0">
              <a:latin typeface="Garamond"/>
              <a:cs typeface="Garamond"/>
            </a:endParaRPr>
          </a:p>
          <a:p>
            <a:r>
              <a:rPr lang="de-DE" sz="2000" b="1" dirty="0" smtClean="0">
                <a:latin typeface="Garamond"/>
                <a:cs typeface="Garamond"/>
              </a:rPr>
              <a:t>Associated Institutes:</a:t>
            </a: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MPA, Garching/D</a:t>
            </a: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IKI, </a:t>
            </a:r>
            <a:r>
              <a:rPr lang="de-DE" sz="2000" dirty="0" err="1" smtClean="0">
                <a:latin typeface="Garamond"/>
                <a:cs typeface="Garamond"/>
              </a:rPr>
              <a:t>Moscow</a:t>
            </a:r>
            <a:r>
              <a:rPr lang="de-DE" sz="2000" dirty="0" smtClean="0">
                <a:latin typeface="Garamond"/>
                <a:cs typeface="Garamond"/>
              </a:rPr>
              <a:t>/</a:t>
            </a:r>
            <a:r>
              <a:rPr lang="de-DE" sz="2000" dirty="0" err="1" smtClean="0">
                <a:latin typeface="Garamond"/>
                <a:cs typeface="Garamond"/>
              </a:rPr>
              <a:t>Ru</a:t>
            </a:r>
            <a:endParaRPr lang="de-DE" sz="2000" dirty="0" smtClean="0">
              <a:latin typeface="Garamond"/>
              <a:cs typeface="Garamond"/>
            </a:endParaRP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USM (Universität München)/D</a:t>
            </a: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AIA (Universität Bonn)/D</a:t>
            </a:r>
            <a:endParaRPr lang="de-DE" sz="2000" dirty="0">
              <a:latin typeface="Garamond"/>
              <a:cs typeface="Garamond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105400" y="1554303"/>
            <a:ext cx="4457700" cy="3170099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2000" b="1" dirty="0" err="1" smtClean="0">
                <a:latin typeface="Garamond"/>
                <a:cs typeface="Garamond"/>
              </a:rPr>
              <a:t>Industry</a:t>
            </a:r>
            <a:r>
              <a:rPr lang="de-DE" sz="2000" b="1" dirty="0" smtClean="0">
                <a:latin typeface="Garamond"/>
                <a:cs typeface="Garamond"/>
              </a:rPr>
              <a:t>:</a:t>
            </a:r>
          </a:p>
          <a:p>
            <a:pPr eaLnBrk="1" hangingPunct="1"/>
            <a:r>
              <a:rPr lang="de-DE" sz="2000" dirty="0" smtClean="0">
                <a:latin typeface="Garamond"/>
                <a:cs typeface="Garamond"/>
              </a:rPr>
              <a:t>Media </a:t>
            </a:r>
            <a:r>
              <a:rPr lang="de-DE" sz="2000" dirty="0" err="1">
                <a:latin typeface="Garamond"/>
                <a:cs typeface="Garamond"/>
              </a:rPr>
              <a:t>Lario/I</a:t>
            </a:r>
            <a:r>
              <a:rPr lang="de-DE" sz="2000" dirty="0" smtClean="0">
                <a:latin typeface="Garamond"/>
                <a:cs typeface="Garamond"/>
              </a:rPr>
              <a:t>	     </a:t>
            </a:r>
            <a:r>
              <a:rPr lang="de-DE" sz="2000" dirty="0" err="1" smtClean="0">
                <a:latin typeface="Garamond"/>
                <a:cs typeface="Garamond"/>
              </a:rPr>
              <a:t>Mirrors</a:t>
            </a:r>
            <a:r>
              <a:rPr lang="de-DE" sz="2000" dirty="0">
                <a:latin typeface="Garamond"/>
                <a:cs typeface="Garamond"/>
              </a:rPr>
              <a:t>, </a:t>
            </a:r>
            <a:r>
              <a:rPr lang="de-DE" sz="2000" dirty="0" err="1">
                <a:latin typeface="Garamond"/>
                <a:cs typeface="Garamond"/>
              </a:rPr>
              <a:t>Mandrels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 err="1">
                <a:latin typeface="Garamond"/>
                <a:cs typeface="Garamond"/>
              </a:rPr>
              <a:t>Kayser-Threde/</a:t>
            </a:r>
            <a:r>
              <a:rPr lang="de-DE" sz="2000" dirty="0" err="1" smtClean="0">
                <a:latin typeface="Garamond"/>
                <a:cs typeface="Garamond"/>
              </a:rPr>
              <a:t>D</a:t>
            </a:r>
            <a:r>
              <a:rPr lang="de-DE" sz="2000" dirty="0" smtClean="0">
                <a:latin typeface="Garamond"/>
                <a:cs typeface="Garamond"/>
              </a:rPr>
              <a:t>     Mirror </a:t>
            </a:r>
            <a:r>
              <a:rPr lang="de-DE" sz="2000" dirty="0" err="1">
                <a:latin typeface="Garamond"/>
                <a:cs typeface="Garamond"/>
              </a:rPr>
              <a:t>Structures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Carl Zeiss/D</a:t>
            </a:r>
            <a:r>
              <a:rPr lang="de-DE" sz="2000" dirty="0" smtClean="0">
                <a:latin typeface="Garamond"/>
                <a:cs typeface="Garamond"/>
              </a:rPr>
              <a:t>	     </a:t>
            </a:r>
            <a:r>
              <a:rPr lang="de-DE" sz="2000" dirty="0" err="1" smtClean="0">
                <a:latin typeface="Garamond"/>
                <a:cs typeface="Garamond"/>
              </a:rPr>
              <a:t>ABRIXAS</a:t>
            </a:r>
            <a:r>
              <a:rPr lang="de-DE" sz="2000" dirty="0" err="1">
                <a:latin typeface="Garamond"/>
                <a:cs typeface="Garamond"/>
              </a:rPr>
              <a:t>-Mandrels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 err="1">
                <a:latin typeface="Garamond"/>
                <a:cs typeface="Garamond"/>
              </a:rPr>
              <a:t>Invent/D</a:t>
            </a:r>
            <a:r>
              <a:rPr lang="de-DE" sz="2000" dirty="0" smtClean="0">
                <a:latin typeface="Garamond"/>
                <a:cs typeface="Garamond"/>
              </a:rPr>
              <a:t>	     </a:t>
            </a:r>
            <a:r>
              <a:rPr lang="de-DE" sz="2000" dirty="0" err="1" smtClean="0">
                <a:latin typeface="Garamond"/>
                <a:cs typeface="Garamond"/>
              </a:rPr>
              <a:t>Telescope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Structure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 err="1">
                <a:latin typeface="Garamond"/>
                <a:cs typeface="Garamond"/>
              </a:rPr>
              <a:t>pnSensor/D</a:t>
            </a:r>
            <a:r>
              <a:rPr lang="de-DE" sz="2000" dirty="0" smtClean="0">
                <a:latin typeface="Garamond"/>
                <a:cs typeface="Garamond"/>
              </a:rPr>
              <a:t>	     </a:t>
            </a:r>
            <a:r>
              <a:rPr lang="de-DE" sz="2000" dirty="0" err="1" smtClean="0">
                <a:latin typeface="Garamond"/>
                <a:cs typeface="Garamond"/>
              </a:rPr>
              <a:t>CCDs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 err="1" smtClean="0">
                <a:latin typeface="Garamond"/>
                <a:cs typeface="Garamond"/>
              </a:rPr>
              <a:t>IberEspacio/E</a:t>
            </a:r>
            <a:r>
              <a:rPr lang="de-DE" sz="2000" dirty="0" smtClean="0">
                <a:latin typeface="Garamond"/>
                <a:cs typeface="Garamond"/>
              </a:rPr>
              <a:t>	     </a:t>
            </a:r>
            <a:r>
              <a:rPr lang="de-DE" sz="2000" dirty="0" err="1" smtClean="0">
                <a:latin typeface="Garamond"/>
                <a:cs typeface="Garamond"/>
              </a:rPr>
              <a:t>Heatpipes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RUAG/A</a:t>
            </a:r>
            <a:r>
              <a:rPr lang="de-DE" sz="2000" dirty="0" smtClean="0">
                <a:latin typeface="Garamond"/>
                <a:cs typeface="Garamond"/>
              </a:rPr>
              <a:t>	     </a:t>
            </a:r>
            <a:r>
              <a:rPr lang="de-DE" sz="2000" dirty="0" err="1" smtClean="0">
                <a:latin typeface="Garamond"/>
                <a:cs typeface="Garamond"/>
              </a:rPr>
              <a:t>Mechanisms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HPS/D,P</a:t>
            </a:r>
            <a:r>
              <a:rPr lang="de-DE" sz="2000" dirty="0" smtClean="0">
                <a:latin typeface="Garamond"/>
                <a:cs typeface="Garamond"/>
              </a:rPr>
              <a:t>	     MLI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+ </a:t>
            </a:r>
            <a:r>
              <a:rPr lang="de-DE" sz="2000" dirty="0" err="1">
                <a:latin typeface="Garamond"/>
                <a:cs typeface="Garamond"/>
              </a:rPr>
              <a:t>many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small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companies</a:t>
            </a:r>
            <a:endParaRPr lang="de-DE" sz="2000" dirty="0">
              <a:solidFill>
                <a:srgbClr val="777777"/>
              </a:solidFill>
              <a:latin typeface="Garamond"/>
              <a:cs typeface="Garamond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742950" y="533400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Garamond"/>
                <a:cs typeface="Garamond"/>
              </a:rPr>
              <a:t>eROSITA Collaboration</a:t>
            </a:r>
            <a:endParaRPr lang="en-GB" sz="4000" dirty="0">
              <a:latin typeface="Garamond"/>
              <a:cs typeface="Garamond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70078" y="5292804"/>
            <a:ext cx="6365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200" b="1" dirty="0" smtClean="0">
                <a:latin typeface="Garamond"/>
                <a:cs typeface="Garamond"/>
              </a:rPr>
              <a:t>MPE: Scientific Lead Institute, Project </a:t>
            </a:r>
            <a:r>
              <a:rPr lang="de-DE" sz="2200" b="1" dirty="0" err="1" smtClean="0">
                <a:latin typeface="Garamond"/>
                <a:cs typeface="Garamond"/>
              </a:rPr>
              <a:t>Managment</a:t>
            </a:r>
            <a:r>
              <a:rPr lang="de-DE" sz="2200" b="1" dirty="0" smtClean="0">
                <a:latin typeface="Garamond"/>
                <a:cs typeface="Garamond"/>
              </a:rPr>
              <a:t> </a:t>
            </a:r>
            <a:br>
              <a:rPr lang="de-DE" sz="2200" b="1" dirty="0" smtClean="0">
                <a:latin typeface="Garamond"/>
                <a:cs typeface="Garamond"/>
              </a:rPr>
            </a:br>
            <a:r>
              <a:rPr lang="de-DE" sz="2200" dirty="0" smtClean="0">
                <a:latin typeface="Garamond"/>
                <a:cs typeface="Garamond"/>
              </a:rPr>
              <a:t>Instrument Design, Manufacturing, Integration &amp; Test</a:t>
            </a:r>
          </a:p>
          <a:p>
            <a:pPr algn="ctr"/>
            <a:r>
              <a:rPr lang="de-DE" sz="2200" dirty="0" smtClean="0">
                <a:latin typeface="Garamond"/>
                <a:cs typeface="Garamond"/>
              </a:rPr>
              <a:t>Data Handling &amp; Processing, Archive etc.</a:t>
            </a:r>
          </a:p>
        </p:txBody>
      </p:sp>
      <p:pic>
        <p:nvPicPr>
          <p:cNvPr id="6" name="Picture 24" descr="logo_mpe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490" y="5410200"/>
            <a:ext cx="7395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9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A. Merloni – </a:t>
            </a:r>
            <a:r>
              <a:rPr lang="en-US" sz="1400" dirty="0" smtClean="0">
                <a:solidFill>
                  <a:srgbClr val="A962CA"/>
                </a:solidFill>
              </a:rPr>
              <a:t>AEI -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11/2012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03188"/>
            <a:ext cx="660400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4062" y="152400"/>
            <a:ext cx="67243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4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55967" y="152400"/>
            <a:ext cx="524536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5"/>
          <p:cNvPicPr>
            <a:picLocks noChangeArrowheads="1"/>
          </p:cNvPicPr>
          <p:nvPr/>
        </p:nvPicPr>
        <p:blipFill>
          <a:blip r:embed="rId9"/>
          <a:srcRect l="4820" t="11453" r="77132" b="13361"/>
          <a:stretch>
            <a:fillRect/>
          </a:stretch>
        </p:blipFill>
        <p:spPr bwMode="auto">
          <a:xfrm>
            <a:off x="4210050" y="152400"/>
            <a:ext cx="495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7" descr="uni_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81850" y="141293"/>
            <a:ext cx="115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AIP-logo_smal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52479" y="139700"/>
            <a:ext cx="323321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unilogo_tuebingen_smal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06700" y="152400"/>
            <a:ext cx="115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logo_60_mp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26150" y="155580"/>
            <a:ext cx="9080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dlr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8666" y="0"/>
            <a:ext cx="7498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us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6967" y="124999"/>
            <a:ext cx="920435" cy="4084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13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3"/>
            <a:ext cx="1816100" cy="10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8" name="Picture 2" descr="erosita_052_counts_tot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990600"/>
            <a:ext cx="5167975" cy="5486400"/>
          </a:xfrm>
          <a:prstGeom prst="rect">
            <a:avLst/>
          </a:prstGeom>
          <a:noFill/>
        </p:spPr>
      </p:pic>
      <p:sp>
        <p:nvSpPr>
          <p:cNvPr id="434179" name="Rectangle 3"/>
          <p:cNvSpPr>
            <a:spLocks noChangeArrowheads="1"/>
          </p:cNvSpPr>
          <p:nvPr/>
        </p:nvSpPr>
        <p:spPr bwMode="auto">
          <a:xfrm>
            <a:off x="4994275" y="990600"/>
            <a:ext cx="47466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711200" indent="-609600" defTabSz="434975">
              <a:buClr>
                <a:srgbClr val="B31813"/>
              </a:buClr>
              <a:buFont typeface="Times" charset="0"/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90000" indent="367200" defTabSz="434975">
              <a:spcAft>
                <a:spcPts val="1200"/>
              </a:spcAft>
              <a:buClr>
                <a:srgbClr val="B31813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Stacked AGN “templates” vs. L-</a:t>
            </a:r>
            <a:r>
              <a:rPr lang="en-US" sz="2000" dirty="0" err="1">
                <a:solidFill>
                  <a:schemeClr val="tx1"/>
                </a:solidFill>
              </a:rPr>
              <a:t>z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90000" indent="367200" defTabSz="434975">
              <a:spcAft>
                <a:spcPts val="1200"/>
              </a:spcAft>
              <a:buClr>
                <a:srgbClr val="B31813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X-ray Baldwin effect: Narrow/Broad Iron K</a:t>
            </a:r>
            <a:r>
              <a:rPr lang="en-US" sz="2000" dirty="0">
                <a:solidFill>
                  <a:schemeClr val="tx1"/>
                </a:solidFill>
                <a:sym typeface="Symbol" charset="2"/>
              </a:rPr>
              <a:t> emission line vs. </a:t>
            </a:r>
            <a:r>
              <a:rPr lang="en-US" sz="2000" dirty="0" smtClean="0">
                <a:solidFill>
                  <a:schemeClr val="tx1"/>
                </a:solidFill>
                <a:sym typeface="Symbol" charset="2"/>
              </a:rPr>
              <a:t>L</a:t>
            </a:r>
            <a:r>
              <a:rPr lang="en-US" sz="2000" baseline="-25000" dirty="0" smtClean="0">
                <a:solidFill>
                  <a:schemeClr val="tx1"/>
                </a:solidFill>
                <a:sym typeface="Symbol" charset="2"/>
              </a:rPr>
              <a:t>X</a:t>
            </a:r>
            <a:endParaRPr lang="en-US" dirty="0" smtClean="0">
              <a:solidFill>
                <a:schemeClr val="tx1"/>
              </a:solidFill>
            </a:endParaRPr>
          </a:p>
          <a:p>
            <a:pPr marL="90000" indent="367200" defTabSz="434975">
              <a:spcAft>
                <a:spcPts val="1200"/>
              </a:spcAft>
              <a:buClr>
                <a:srgbClr val="B31813"/>
              </a:buClr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L/</a:t>
            </a:r>
            <a:r>
              <a:rPr lang="en-US" sz="2000" dirty="0" err="1">
                <a:solidFill>
                  <a:schemeClr val="tx1"/>
                </a:solidFill>
              </a:rPr>
              <a:t>L</a:t>
            </a:r>
            <a:r>
              <a:rPr lang="en-US" sz="2000" baseline="-25000" dirty="0" err="1">
                <a:solidFill>
                  <a:schemeClr val="tx1"/>
                </a:solidFill>
              </a:rPr>
              <a:t>edd</a:t>
            </a:r>
            <a:r>
              <a:rPr lang="en-US" sz="2000" dirty="0">
                <a:solidFill>
                  <a:schemeClr val="tx1"/>
                </a:solidFill>
              </a:rPr>
              <a:t>; QSO feedback via disk winds:</a:t>
            </a:r>
          </a:p>
          <a:p>
            <a:pPr marL="479626" lvl="2" indent="367200" defTabSz="434975">
              <a:spcAft>
                <a:spcPts val="1200"/>
              </a:spcAft>
              <a:buClr>
                <a:srgbClr val="B31813"/>
              </a:buClr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For log L</a:t>
            </a:r>
            <a:r>
              <a:rPr lang="en-US" sz="1800" baseline="-25000" dirty="0">
                <a:solidFill>
                  <a:schemeClr val="tx1"/>
                </a:solidFill>
              </a:rPr>
              <a:t>X</a:t>
            </a:r>
            <a:r>
              <a:rPr lang="en-US" sz="1800" dirty="0">
                <a:solidFill>
                  <a:schemeClr val="tx1"/>
                </a:solidFill>
              </a:rPr>
              <a:t>&gt;45 @z~1 &gt;10</a:t>
            </a:r>
            <a:r>
              <a:rPr lang="en-US" sz="1800" baseline="30000" dirty="0">
                <a:solidFill>
                  <a:schemeClr val="tx1"/>
                </a:solidFill>
              </a:rPr>
              <a:t>6</a:t>
            </a:r>
            <a:r>
              <a:rPr lang="en-US" sz="1800" dirty="0">
                <a:solidFill>
                  <a:schemeClr val="tx1"/>
                </a:solidFill>
              </a:rPr>
              <a:t> counts in 4-20 keV (rest frame)</a:t>
            </a:r>
          </a:p>
          <a:p>
            <a:pPr marL="479626" lvl="2" indent="367200" defTabSz="434975">
              <a:spcAft>
                <a:spcPts val="1200"/>
              </a:spcAft>
              <a:buClr>
                <a:srgbClr val="B31813"/>
              </a:buClr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For log L</a:t>
            </a:r>
            <a:r>
              <a:rPr lang="en-US" sz="1800" baseline="-25000" dirty="0">
                <a:solidFill>
                  <a:schemeClr val="tx1"/>
                </a:solidFill>
              </a:rPr>
              <a:t>X</a:t>
            </a:r>
            <a:r>
              <a:rPr lang="en-US" sz="1800" dirty="0">
                <a:solidFill>
                  <a:schemeClr val="tx1"/>
                </a:solidFill>
              </a:rPr>
              <a:t>&gt;45 @z~3 &gt;10</a:t>
            </a:r>
            <a:r>
              <a:rPr lang="en-US" sz="1800" baseline="30000" dirty="0">
                <a:solidFill>
                  <a:schemeClr val="tx1"/>
                </a:solidFill>
              </a:rPr>
              <a:t>6</a:t>
            </a:r>
            <a:r>
              <a:rPr lang="en-US" sz="1800" dirty="0">
                <a:solidFill>
                  <a:schemeClr val="tx1"/>
                </a:solidFill>
              </a:rPr>
              <a:t> counts in 2-8 keV (rest frame)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838200"/>
          </a:xfrm>
        </p:spPr>
        <p:txBody>
          <a:bodyPr/>
          <a:lstStyle/>
          <a:p>
            <a:r>
              <a:rPr lang="en-GB" sz="4000" dirty="0">
                <a:solidFill>
                  <a:srgbClr val="0000FF"/>
                </a:solidFill>
                <a:latin typeface="Garamond"/>
                <a:cs typeface="Garamond"/>
              </a:rPr>
              <a:t>eROSITA power for AGN physics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1400" y="6324600"/>
            <a:ext cx="5283200" cy="457200"/>
          </a:xfrm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9" name="Picture 26" descr="logo_mpe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541" y="112717"/>
            <a:ext cx="73951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79852" y="5877580"/>
            <a:ext cx="5309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Make every X-ray photon count!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bined_dist_m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3" y="762000"/>
            <a:ext cx="5201953" cy="5791200"/>
          </a:xfrm>
          <a:prstGeom prst="rect">
            <a:avLst/>
          </a:prstGeom>
        </p:spPr>
      </p:pic>
      <p:pic>
        <p:nvPicPr>
          <p:cNvPr id="48130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Garamond"/>
                <a:ea typeface="Georgia" charset="0"/>
                <a:cs typeface="Garamond"/>
              </a:rPr>
              <a:t>AGN: Can we follow them up?</a:t>
            </a: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5715000" y="914400"/>
            <a:ext cx="4038600" cy="522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Garamond"/>
                <a:cs typeface="Garamond"/>
              </a:rPr>
              <a:t> At these relatively bright X-ray flux levels, X-ray </a:t>
            </a:r>
            <a:r>
              <a:rPr lang="en-US" sz="2000" dirty="0" err="1" smtClean="0">
                <a:latin typeface="Garamond"/>
                <a:cs typeface="Garamond"/>
              </a:rPr>
              <a:t>posItional</a:t>
            </a:r>
            <a:r>
              <a:rPr lang="en-US" sz="2000" dirty="0" smtClean="0">
                <a:latin typeface="Garamond"/>
                <a:cs typeface="Garamond"/>
              </a:rPr>
              <a:t> uncertainty is an issue: test with (degraded XMMCOSMOS) = ~87 (+5)% secure ID at </a:t>
            </a:r>
            <a:r>
              <a:rPr lang="en-US" sz="2000" dirty="0" err="1" smtClean="0">
                <a:latin typeface="Garamond"/>
                <a:cs typeface="Garamond"/>
              </a:rPr>
              <a:t>i</a:t>
            </a:r>
            <a:r>
              <a:rPr lang="en-US" sz="2000" dirty="0" smtClean="0">
                <a:latin typeface="Garamond"/>
                <a:cs typeface="Garamond"/>
              </a:rPr>
              <a:t>=24 [~60-70% in VHS]</a:t>
            </a:r>
          </a:p>
          <a:p>
            <a:pPr>
              <a:buFontTx/>
              <a:buChar char="-"/>
            </a:pPr>
            <a:endParaRPr lang="en-US" sz="2000" dirty="0" smtClean="0">
              <a:latin typeface="Garamond"/>
              <a:cs typeface="Garamond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Garamond"/>
                <a:cs typeface="Garamond"/>
              </a:rPr>
              <a:t> Expected </a:t>
            </a:r>
            <a:r>
              <a:rPr lang="en-US" sz="2000" dirty="0" err="1">
                <a:latin typeface="Garamond"/>
                <a:cs typeface="Garamond"/>
              </a:rPr>
              <a:t>r</a:t>
            </a:r>
            <a:r>
              <a:rPr lang="en-US" sz="2000" baseline="-25000" dirty="0" err="1">
                <a:latin typeface="Garamond"/>
                <a:cs typeface="Garamond"/>
              </a:rPr>
              <a:t>AB</a:t>
            </a:r>
            <a:r>
              <a:rPr lang="en-US" sz="2000" dirty="0">
                <a:latin typeface="Garamond"/>
                <a:cs typeface="Garamond"/>
              </a:rPr>
              <a:t> </a:t>
            </a:r>
            <a:r>
              <a:rPr lang="en-US" sz="2000" dirty="0" smtClean="0">
                <a:latin typeface="Garamond"/>
                <a:cs typeface="Garamond"/>
              </a:rPr>
              <a:t>magnitude distribution </a:t>
            </a:r>
            <a:r>
              <a:rPr lang="en-US" sz="2000" dirty="0">
                <a:latin typeface="Garamond"/>
                <a:cs typeface="Garamond"/>
              </a:rPr>
              <a:t>of 0.5-2 </a:t>
            </a:r>
            <a:r>
              <a:rPr lang="en-US" sz="2000" dirty="0" smtClean="0">
                <a:latin typeface="Garamond"/>
                <a:cs typeface="Garamond"/>
              </a:rPr>
              <a:t>keV selected </a:t>
            </a:r>
            <a:r>
              <a:rPr lang="en-US" sz="2000" dirty="0">
                <a:latin typeface="Garamond"/>
                <a:cs typeface="Garamond"/>
              </a:rPr>
              <a:t> </a:t>
            </a:r>
            <a:r>
              <a:rPr lang="en-US" sz="2000" dirty="0" smtClean="0">
                <a:latin typeface="Garamond"/>
                <a:cs typeface="Garamond"/>
              </a:rPr>
              <a:t>AGN </a:t>
            </a:r>
            <a:r>
              <a:rPr lang="en-US" sz="2000" dirty="0">
                <a:latin typeface="Garamond"/>
                <a:cs typeface="Garamond"/>
              </a:rPr>
              <a:t>in eROSITA </a:t>
            </a:r>
            <a:r>
              <a:rPr lang="en-US" sz="2000" dirty="0" smtClean="0">
                <a:latin typeface="Garamond"/>
                <a:cs typeface="Garamond"/>
              </a:rPr>
              <a:t>surveys</a:t>
            </a:r>
          </a:p>
          <a:p>
            <a:endParaRPr lang="en-US" sz="2000" dirty="0" smtClean="0">
              <a:latin typeface="Garamond"/>
              <a:cs typeface="Garamond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Garamond"/>
                <a:cs typeface="Garamond"/>
              </a:rPr>
              <a:t> Latest 4MOST simulation: close to 90% completeness over the </a:t>
            </a:r>
            <a:r>
              <a:rPr lang="en-US" sz="2000" dirty="0" err="1" smtClean="0">
                <a:latin typeface="Garamond"/>
                <a:cs typeface="Garamond"/>
              </a:rPr>
              <a:t>extragal</a:t>
            </a:r>
            <a:r>
              <a:rPr lang="en-US" sz="2000" dirty="0" smtClean="0">
                <a:latin typeface="Garamond"/>
                <a:cs typeface="Garamond"/>
              </a:rPr>
              <a:t>. accessible sky</a:t>
            </a:r>
          </a:p>
          <a:p>
            <a:pPr>
              <a:buFontTx/>
              <a:buChar char="-"/>
            </a:pPr>
            <a:endParaRPr lang="en-US" sz="2000" baseline="30000" dirty="0" smtClean="0">
              <a:latin typeface="Garamond"/>
              <a:cs typeface="Garamond"/>
            </a:endParaRPr>
          </a:p>
          <a:p>
            <a:pPr>
              <a:buFontTx/>
              <a:buChar char="-"/>
            </a:pPr>
            <a:r>
              <a:rPr lang="en-US" sz="2000" baseline="30000" dirty="0" smtClean="0">
                <a:latin typeface="Garamond"/>
                <a:cs typeface="Garamond"/>
              </a:rPr>
              <a:t> </a:t>
            </a:r>
            <a:r>
              <a:rPr lang="en-US" sz="2000" dirty="0" smtClean="0">
                <a:latin typeface="Garamond"/>
                <a:cs typeface="Garamond"/>
              </a:rPr>
              <a:t>Looking forward to a highly complete spectroscopic sample of &gt;800k X-ray selected AGN  </a:t>
            </a:r>
            <a:endParaRPr lang="en-US" sz="2000" baseline="30000" dirty="0">
              <a:latin typeface="Garamond"/>
              <a:cs typeface="Garamond"/>
            </a:endParaRPr>
          </a:p>
        </p:txBody>
      </p:sp>
      <p:sp>
        <p:nvSpPr>
          <p:cNvPr id="48136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620003" y="6096000"/>
            <a:ext cx="2043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Merloni et al. 2012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076116" y="3308313"/>
            <a:ext cx="476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CALIBRATED ON XMM-COSMOS</a:t>
            </a:r>
            <a:endParaRPr lang="en-US" dirty="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6" descr="logo_mpe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ooter Placeholder 6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Merloni - eROSITA - AEI 11/2012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17278" y="228600"/>
            <a:ext cx="6071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latin typeface="Garamond"/>
                <a:cs typeface="Garamond"/>
              </a:rPr>
              <a:t>Other Science: </a:t>
            </a:r>
            <a:r>
              <a:rPr lang="de-DE" sz="4000" dirty="0" err="1" smtClean="0">
                <a:latin typeface="Garamond"/>
                <a:cs typeface="Garamond"/>
              </a:rPr>
              <a:t>Cold</a:t>
            </a:r>
            <a:r>
              <a:rPr lang="de-DE" sz="4000" dirty="0" smtClean="0">
                <a:latin typeface="Garamond"/>
                <a:cs typeface="Garamond"/>
              </a:rPr>
              <a:t> </a:t>
            </a:r>
            <a:r>
              <a:rPr lang="de-DE" sz="4000" dirty="0" err="1" smtClean="0">
                <a:latin typeface="Garamond"/>
                <a:cs typeface="Garamond"/>
              </a:rPr>
              <a:t>Universe</a:t>
            </a:r>
            <a:endParaRPr lang="de-DE" sz="4000" dirty="0">
              <a:latin typeface="Garamond"/>
              <a:cs typeface="Garamond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24" y="1667025"/>
            <a:ext cx="4087930" cy="22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OSAT image of comet Hyakut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731" y="2044083"/>
            <a:ext cx="1441682" cy="1334597"/>
          </a:xfrm>
          <a:prstGeom prst="rect">
            <a:avLst/>
          </a:prstGeom>
          <a:noFill/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255491" y="3886202"/>
            <a:ext cx="141242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200" i="1" dirty="0" err="1" smtClean="0"/>
              <a:t>court</a:t>
            </a:r>
            <a:r>
              <a:rPr lang="de-DE" sz="1200" i="1" dirty="0" smtClean="0"/>
              <a:t>. K. Dennerl</a:t>
            </a:r>
            <a:endParaRPr lang="de-DE" sz="1200" i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19193" y="1684930"/>
            <a:ext cx="2090259" cy="2015089"/>
          </a:xfrm>
          <a:prstGeom prst="rect">
            <a:avLst/>
          </a:prstGeom>
        </p:spPr>
      </p:pic>
      <p:pic>
        <p:nvPicPr>
          <p:cNvPr id="8" name="Picture 15" descr="[XMM-Newton observation of GRB 031203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9435" y="4420096"/>
            <a:ext cx="2052031" cy="189418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gen 9"/>
          <p:cNvSpPr/>
          <p:nvPr/>
        </p:nvSpPr>
        <p:spPr>
          <a:xfrm>
            <a:off x="9063390" y="1879507"/>
            <a:ext cx="336104" cy="1584176"/>
          </a:xfrm>
          <a:prstGeom prst="arc">
            <a:avLst>
              <a:gd name="adj1" fmla="val 16200000"/>
              <a:gd name="adj2" fmla="val 543953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ogen 10"/>
          <p:cNvSpPr/>
          <p:nvPr/>
        </p:nvSpPr>
        <p:spPr>
          <a:xfrm flipH="1">
            <a:off x="6489104" y="1879507"/>
            <a:ext cx="336104" cy="1584176"/>
          </a:xfrm>
          <a:prstGeom prst="arc">
            <a:avLst>
              <a:gd name="adj1" fmla="val 16200000"/>
              <a:gd name="adj2" fmla="val 543953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635011" y="3733800"/>
            <a:ext cx="150630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200" i="1" dirty="0" smtClean="0"/>
              <a:t>Schmitt et al. 1990</a:t>
            </a:r>
            <a:endParaRPr lang="de-DE" sz="1200" i="1" dirty="0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962769" y="6275539"/>
            <a:ext cx="22168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/>
              <a:t>Vaughan et al., 2003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3766" y="1219202"/>
            <a:ext cx="2913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Charge Exchange</a:t>
            </a:r>
            <a:endParaRPr lang="de-DE" b="1" dirty="0">
              <a:solidFill>
                <a:srgbClr val="0000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08955" y="3997404"/>
            <a:ext cx="28392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Interstellar </a:t>
            </a:r>
            <a:r>
              <a:rPr lang="de-DE" b="1" dirty="0" err="1" smtClean="0">
                <a:solidFill>
                  <a:srgbClr val="0000FF"/>
                </a:solidFill>
              </a:rPr>
              <a:t>Dust</a:t>
            </a:r>
            <a:endParaRPr lang="de-DE" b="1" dirty="0" smtClean="0"/>
          </a:p>
          <a:p>
            <a:r>
              <a:rPr lang="de-DE" sz="1400" b="1" dirty="0" err="1" smtClean="0"/>
              <a:t>scattering</a:t>
            </a:r>
            <a:r>
              <a:rPr lang="de-DE" sz="1400" b="1" dirty="0" smtClean="0"/>
              <a:t> </a:t>
            </a:r>
          </a:p>
          <a:p>
            <a:r>
              <a:rPr lang="de-DE" sz="1400" b="1" dirty="0" err="1" smtClean="0"/>
              <a:t>spectroscopy</a:t>
            </a:r>
            <a:endParaRPr lang="de-DE" sz="1400" b="1" dirty="0" smtClean="0"/>
          </a:p>
          <a:p>
            <a:r>
              <a:rPr lang="de-DE" sz="1400" b="1" dirty="0" err="1" smtClean="0"/>
              <a:t>chemistry</a:t>
            </a:r>
            <a:endParaRPr lang="de-DE" sz="1400" b="1" dirty="0"/>
          </a:p>
        </p:txBody>
      </p:sp>
      <p:pic>
        <p:nvPicPr>
          <p:cNvPr id="1026" name="Picture 2" descr="Photo: Loop on the su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43" y="4348091"/>
            <a:ext cx="2836124" cy="196347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3236810" y="4258829"/>
            <a:ext cx="180349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Cool Stars </a:t>
            </a:r>
            <a:endParaRPr lang="de-DE" sz="1400" b="1" dirty="0"/>
          </a:p>
          <a:p>
            <a:r>
              <a:rPr lang="de-DE" sz="1400" b="1" dirty="0" err="1" smtClean="0"/>
              <a:t>magnetic</a:t>
            </a:r>
            <a:r>
              <a:rPr lang="de-DE" sz="1400" b="1" dirty="0" smtClean="0"/>
              <a:t> </a:t>
            </a:r>
            <a:r>
              <a:rPr lang="de-DE" sz="1400" b="1" dirty="0"/>
              <a:t> </a:t>
            </a:r>
            <a:r>
              <a:rPr lang="de-DE" sz="1400" b="1" dirty="0" err="1" smtClean="0"/>
              <a:t>activity</a:t>
            </a:r>
            <a:endParaRPr lang="de-DE" sz="1400" b="1" dirty="0" smtClean="0"/>
          </a:p>
          <a:p>
            <a:r>
              <a:rPr lang="de-DE" sz="1400" b="1" dirty="0" err="1" smtClean="0"/>
              <a:t>coronae</a:t>
            </a:r>
            <a:endParaRPr lang="de-DE" sz="1400" b="1" dirty="0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425483" y="5257801"/>
            <a:ext cx="1945786" cy="1198127"/>
            <a:chOff x="2879" y="1298"/>
            <a:chExt cx="2884" cy="2463"/>
          </a:xfrm>
          <a:effectLst>
            <a:outerShdw blurRad="50800" dist="50800" dir="3000000" algn="l" rotWithShape="0">
              <a:prstClr val="black">
                <a:alpha val="40000"/>
              </a:prstClr>
            </a:outerShdw>
          </a:effectLst>
        </p:grpSpPr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1298"/>
              <a:ext cx="2768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241" y="3192"/>
              <a:ext cx="2522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i="1" dirty="0" err="1"/>
                <a:t>Costantini</a:t>
              </a:r>
              <a:r>
                <a:rPr lang="en-US" sz="1200" i="1" dirty="0"/>
                <a:t> et al., 2005</a:t>
              </a: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6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2716275" y="152400"/>
            <a:ext cx="4473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Garamond"/>
                <a:cs typeface="Garamond"/>
              </a:rPr>
              <a:t>½</a:t>
            </a:r>
            <a:r>
              <a:rPr lang="de-DE" sz="4000" dirty="0" smtClean="0">
                <a:latin typeface="Garamond"/>
                <a:cs typeface="Garamond"/>
              </a:rPr>
              <a:t> Million </a:t>
            </a:r>
            <a:r>
              <a:rPr lang="de-DE" sz="4000" dirty="0" err="1" smtClean="0">
                <a:latin typeface="Garamond"/>
                <a:cs typeface="Garamond"/>
              </a:rPr>
              <a:t>X-ray</a:t>
            </a:r>
            <a:r>
              <a:rPr lang="de-DE" sz="4000" dirty="0" smtClean="0">
                <a:latin typeface="Garamond"/>
                <a:cs typeface="Garamond"/>
              </a:rPr>
              <a:t> Stars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2" y="2747539"/>
            <a:ext cx="5458714" cy="25842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9956" y="2743200"/>
            <a:ext cx="4163644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4"/>
          <p:cNvSpPr txBox="1"/>
          <p:nvPr/>
        </p:nvSpPr>
        <p:spPr>
          <a:xfrm>
            <a:off x="323528" y="1447800"/>
            <a:ext cx="92014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Garamond"/>
                <a:cs typeface="Garamond"/>
              </a:rPr>
              <a:t>Cool Stars (</a:t>
            </a:r>
            <a:r>
              <a:rPr lang="de-DE" dirty="0" err="1" smtClean="0">
                <a:latin typeface="Garamond"/>
                <a:cs typeface="Garamond"/>
              </a:rPr>
              <a:t>late</a:t>
            </a:r>
            <a:r>
              <a:rPr lang="de-DE" dirty="0" smtClean="0">
                <a:latin typeface="Garamond"/>
                <a:cs typeface="Garamond"/>
              </a:rPr>
              <a:t> A </a:t>
            </a:r>
            <a:r>
              <a:rPr lang="de-DE" dirty="0" err="1" smtClean="0">
                <a:latin typeface="Garamond"/>
                <a:cs typeface="Garamond"/>
              </a:rPr>
              <a:t>to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late</a:t>
            </a:r>
            <a:r>
              <a:rPr lang="de-DE" dirty="0" smtClean="0">
                <a:latin typeface="Garamond"/>
                <a:cs typeface="Garamond"/>
              </a:rPr>
              <a:t> M-type, </a:t>
            </a:r>
            <a:r>
              <a:rPr lang="de-DE" dirty="0" err="1" smtClean="0">
                <a:latin typeface="Garamond"/>
                <a:cs typeface="Garamond"/>
              </a:rPr>
              <a:t>magnetic</a:t>
            </a:r>
            <a:r>
              <a:rPr lang="de-DE" dirty="0" smtClean="0">
                <a:latin typeface="Garamond"/>
                <a:cs typeface="Garamond"/>
              </a:rPr>
              <a:t> </a:t>
            </a:r>
            <a:r>
              <a:rPr lang="de-DE" dirty="0" err="1" smtClean="0">
                <a:latin typeface="Garamond"/>
                <a:cs typeface="Garamond"/>
              </a:rPr>
              <a:t>activity</a:t>
            </a:r>
            <a:r>
              <a:rPr lang="de-DE" dirty="0" smtClean="0">
                <a:latin typeface="Garamond"/>
                <a:cs typeface="Garamond"/>
              </a:rPr>
              <a:t>, </a:t>
            </a:r>
            <a:r>
              <a:rPr lang="de-DE" dirty="0" err="1" smtClean="0">
                <a:latin typeface="Garamond"/>
                <a:cs typeface="Garamond"/>
              </a:rPr>
              <a:t>coronae</a:t>
            </a:r>
            <a:r>
              <a:rPr lang="de-DE" dirty="0" smtClean="0">
                <a:latin typeface="Garamond"/>
                <a:cs typeface="Garamond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Garamond"/>
                <a:cs typeface="Garamond"/>
              </a:rPr>
              <a:t>Hot Stars (O to </a:t>
            </a:r>
            <a:r>
              <a:rPr lang="de-DE" dirty="0" err="1" smtClean="0">
                <a:latin typeface="Garamond"/>
                <a:cs typeface="Garamond"/>
              </a:rPr>
              <a:t>early</a:t>
            </a:r>
            <a:r>
              <a:rPr lang="de-DE" dirty="0" smtClean="0">
                <a:latin typeface="Garamond"/>
                <a:cs typeface="Garamond"/>
              </a:rPr>
              <a:t> B-type incl. WR Stars, wind </a:t>
            </a:r>
            <a:r>
              <a:rPr lang="de-DE" dirty="0" err="1" smtClean="0">
                <a:latin typeface="Garamond"/>
                <a:cs typeface="Garamond"/>
              </a:rPr>
              <a:t>shocks</a:t>
            </a:r>
            <a:r>
              <a:rPr lang="de-DE" dirty="0" smtClean="0">
                <a:latin typeface="Garamond"/>
                <a:cs typeface="Garamond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Garamond"/>
                <a:cs typeface="Garamond"/>
              </a:rPr>
              <a:t>Variables</a:t>
            </a:r>
            <a:endParaRPr lang="de-DE" dirty="0">
              <a:latin typeface="Garamond"/>
              <a:cs typeface="Garamond"/>
            </a:endParaRPr>
          </a:p>
        </p:txBody>
      </p:sp>
      <p:sp>
        <p:nvSpPr>
          <p:cNvPr id="8" name="Textfeld 9"/>
          <p:cNvSpPr txBox="1"/>
          <p:nvPr/>
        </p:nvSpPr>
        <p:spPr>
          <a:xfrm>
            <a:off x="6705602" y="5715000"/>
            <a:ext cx="292900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Garamond"/>
                <a:cs typeface="Garamond"/>
              </a:rPr>
              <a:t>court</a:t>
            </a:r>
            <a:r>
              <a:rPr lang="de-DE" sz="2000" dirty="0" smtClean="0">
                <a:latin typeface="Garamond"/>
                <a:cs typeface="Garamond"/>
              </a:rPr>
              <a:t>. J. Robrade, J. Schmitt</a:t>
            </a:r>
            <a:endParaRPr lang="de-DE" sz="2000" dirty="0">
              <a:latin typeface="Garamond"/>
              <a:cs typeface="Garamond"/>
            </a:endParaRPr>
          </a:p>
        </p:txBody>
      </p:sp>
      <p:pic>
        <p:nvPicPr>
          <p:cNvPr id="9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bild_38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21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039" b="12756"/>
          <a:stretch/>
        </p:blipFill>
        <p:spPr bwMode="auto">
          <a:xfrm>
            <a:off x="0" y="-2345"/>
            <a:ext cx="9906000" cy="686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653155" y="304800"/>
            <a:ext cx="2599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latin typeface="Garamond"/>
                <a:cs typeface="Garamond"/>
              </a:rPr>
              <a:t>SNR + ISM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0105" y="1371600"/>
            <a:ext cx="9572106" cy="52629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SNRs: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Search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SNR </a:t>
            </a:r>
            <a:r>
              <a:rPr lang="de-DE" dirty="0" err="1"/>
              <a:t>candidates</a:t>
            </a:r>
            <a:r>
              <a:rPr lang="de-DE" dirty="0"/>
              <a:t> (</a:t>
            </a:r>
            <a:r>
              <a:rPr lang="de-DE" dirty="0" err="1"/>
              <a:t>radio</a:t>
            </a:r>
            <a:r>
              <a:rPr lang="de-DE" dirty="0"/>
              <a:t> </a:t>
            </a:r>
            <a:r>
              <a:rPr lang="de-DE" dirty="0" err="1"/>
              <a:t>quiet</a:t>
            </a:r>
            <a:r>
              <a:rPr lang="de-DE" dirty="0"/>
              <a:t> /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bright</a:t>
            </a:r>
            <a:r>
              <a:rPr lang="de-DE" dirty="0" smtClean="0"/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smtClean="0"/>
              <a:t>Large SNRs in </a:t>
            </a:r>
            <a:r>
              <a:rPr lang="de-DE" dirty="0" err="1" smtClean="0"/>
              <a:t>Milky</a:t>
            </a:r>
            <a:r>
              <a:rPr lang="de-DE" dirty="0" smtClean="0"/>
              <a:t> Way</a:t>
            </a:r>
            <a:br>
              <a:rPr lang="de-DE" dirty="0" smtClean="0"/>
            </a:b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Hot Interstellar Medium: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Globally</a:t>
            </a:r>
            <a:r>
              <a:rPr lang="de-DE" dirty="0" smtClean="0"/>
              <a:t> (LMC, SMC)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de-DE" dirty="0" err="1" smtClean="0"/>
              <a:t>Particular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(</a:t>
            </a:r>
            <a:r>
              <a:rPr lang="de-DE" dirty="0" err="1"/>
              <a:t>s</a:t>
            </a:r>
            <a:r>
              <a:rPr lang="de-DE" dirty="0" err="1" smtClean="0"/>
              <a:t>uperbubbles</a:t>
            </a:r>
            <a:r>
              <a:rPr lang="de-DE" dirty="0" smtClean="0"/>
              <a:t>, SNR)</a:t>
            </a:r>
          </a:p>
          <a:p>
            <a:pPr marL="742950" lvl="1" indent="-285750">
              <a:buFont typeface="Wingdings"/>
              <a:buChar char="à"/>
            </a:pPr>
            <a:r>
              <a:rPr lang="de-DE" sz="1600" dirty="0" smtClean="0">
                <a:sym typeface="Wingdings" pitchFamily="2" charset="2"/>
              </a:rPr>
              <a:t>Strong </a:t>
            </a:r>
            <a:r>
              <a:rPr lang="de-DE" sz="1600" dirty="0" err="1" smtClean="0">
                <a:sym typeface="Wingdings" pitchFamily="2" charset="2"/>
              </a:rPr>
              <a:t>shocks</a:t>
            </a:r>
            <a:r>
              <a:rPr lang="de-DE" sz="1600" dirty="0" smtClean="0">
                <a:sym typeface="Wingdings" pitchFamily="2" charset="2"/>
              </a:rPr>
              <a:t>, T, </a:t>
            </a:r>
            <a:r>
              <a:rPr lang="de-DE" sz="1600" dirty="0" err="1" smtClean="0">
                <a:sym typeface="Wingdings" pitchFamily="2" charset="2"/>
              </a:rPr>
              <a:t>densitities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ionization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stages</a:t>
            </a:r>
            <a:r>
              <a:rPr lang="de-DE" sz="1600" dirty="0" smtClean="0">
                <a:sym typeface="Wingdings" pitchFamily="2" charset="2"/>
              </a:rPr>
              <a:t>, chem. </a:t>
            </a:r>
            <a:r>
              <a:rPr lang="de-DE" sz="1600" dirty="0" err="1" smtClean="0">
                <a:sym typeface="Wingdings" pitchFamily="2" charset="2"/>
              </a:rPr>
              <a:t>abund</a:t>
            </a:r>
            <a:r>
              <a:rPr lang="de-DE" sz="1600" dirty="0" smtClean="0">
                <a:sym typeface="Wingdings" pitchFamily="2" charset="2"/>
              </a:rPr>
              <a:t>., NE </a:t>
            </a:r>
            <a:r>
              <a:rPr lang="de-DE" sz="1600" dirty="0" err="1" smtClean="0">
                <a:sym typeface="Wingdings" pitchFamily="2" charset="2"/>
              </a:rPr>
              <a:t>effects</a:t>
            </a:r>
            <a:endParaRPr lang="de-DE" sz="1600" dirty="0" smtClean="0">
              <a:sym typeface="Wingdings" pitchFamily="2" charset="2"/>
            </a:endParaRPr>
          </a:p>
          <a:p>
            <a:pPr marL="742950" lvl="1" indent="-285750">
              <a:buFont typeface="Wingdings"/>
              <a:buChar char="ß"/>
            </a:pPr>
            <a:r>
              <a:rPr lang="de-DE" sz="1600" dirty="0" smtClean="0">
                <a:sym typeface="Wingdings" pitchFamily="2" charset="2"/>
              </a:rPr>
              <a:t>XMM-Newton </a:t>
            </a:r>
            <a:r>
              <a:rPr lang="de-DE" sz="1600" dirty="0" err="1" smtClean="0">
                <a:sym typeface="Wingdings" pitchFamily="2" charset="2"/>
              </a:rPr>
              <a:t>and</a:t>
            </a:r>
            <a:r>
              <a:rPr lang="de-DE" sz="1600" dirty="0" smtClean="0">
                <a:sym typeface="Wingdings" pitchFamily="2" charset="2"/>
              </a:rPr>
              <a:t> Chandra </a:t>
            </a:r>
            <a:r>
              <a:rPr lang="de-DE" sz="1600" dirty="0" err="1" smtClean="0">
                <a:sym typeface="Wingdings" pitchFamily="2" charset="2"/>
              </a:rPr>
              <a:t>spectra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show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i</a:t>
            </a:r>
            <a:r>
              <a:rPr lang="de-DE" sz="1600" dirty="0" err="1" smtClean="0">
                <a:sym typeface="Wingdings" pitchFamily="2" charset="2"/>
              </a:rPr>
              <a:t>nconsistencies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with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collisional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ionizing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equilibrium</a:t>
            </a:r>
            <a:r>
              <a:rPr lang="de-DE" sz="1600" dirty="0" smtClean="0">
                <a:sym typeface="Wingdings" pitchFamily="2" charset="2"/>
              </a:rPr>
              <a:t/>
            </a:r>
            <a:br>
              <a:rPr lang="de-DE" sz="1600" dirty="0" smtClean="0">
                <a:sym typeface="Wingdings" pitchFamily="2" charset="2"/>
              </a:rPr>
            </a:br>
            <a:r>
              <a:rPr lang="de-DE" sz="1600" dirty="0" smtClean="0">
                <a:sym typeface="Wingdings" pitchFamily="2" charset="2"/>
              </a:rPr>
              <a:t>       </a:t>
            </a:r>
            <a:r>
              <a:rPr lang="de-DE" sz="1600" dirty="0" err="1" smtClean="0">
                <a:sym typeface="Wingdings" pitchFamily="2" charset="2"/>
              </a:rPr>
              <a:t>and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common</a:t>
            </a:r>
            <a:r>
              <a:rPr lang="de-DE" sz="1600" dirty="0" smtClean="0">
                <a:sym typeface="Wingdings" pitchFamily="2" charset="2"/>
              </a:rPr>
              <a:t> non-equilibrium </a:t>
            </a:r>
            <a:r>
              <a:rPr lang="de-DE" sz="1600" dirty="0" err="1" smtClean="0">
                <a:sym typeface="Wingdings" pitchFamily="2" charset="2"/>
              </a:rPr>
              <a:t>ionizing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models</a:t>
            </a:r>
            <a:endParaRPr lang="de-DE" sz="1600" dirty="0">
              <a:sym typeface="Wingdings" pitchFamily="2" charset="2"/>
            </a:endParaRPr>
          </a:p>
          <a:p>
            <a:pPr marL="742950" lvl="1" indent="-285750">
              <a:buFont typeface="Wingdings"/>
              <a:buChar char="ß"/>
            </a:pPr>
            <a:endParaRPr lang="de-DE" sz="1600" dirty="0" smtClean="0">
              <a:sym typeface="Wingdings" pitchFamily="2" charset="2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de-DE" dirty="0" smtClean="0"/>
              <a:t>Background:</a:t>
            </a:r>
          </a:p>
          <a:p>
            <a:pPr marL="742950" lvl="2" indent="-285750">
              <a:buFont typeface="Arial" pitchFamily="34" charset="0"/>
              <a:buChar char="•"/>
            </a:pPr>
            <a:r>
              <a:rPr lang="de-DE" sz="1600" dirty="0" err="1" smtClean="0"/>
              <a:t>Local</a:t>
            </a:r>
            <a:r>
              <a:rPr lang="de-DE" sz="1600" dirty="0" smtClean="0"/>
              <a:t> Hot Bubble 	(</a:t>
            </a:r>
            <a:r>
              <a:rPr lang="de-DE" sz="1600" dirty="0" err="1" smtClean="0"/>
              <a:t>origin</a:t>
            </a:r>
            <a:r>
              <a:rPr lang="de-DE" sz="1600" dirty="0"/>
              <a:t>?</a:t>
            </a:r>
            <a:r>
              <a:rPr lang="de-DE" sz="1600" dirty="0" smtClean="0"/>
              <a:t> </a:t>
            </a:r>
            <a:r>
              <a:rPr lang="de-DE" sz="1600" dirty="0" err="1" smtClean="0"/>
              <a:t>state</a:t>
            </a:r>
            <a:r>
              <a:rPr lang="de-DE" sz="1600" dirty="0"/>
              <a:t>?</a:t>
            </a:r>
            <a:r>
              <a:rPr lang="de-DE" sz="1600" dirty="0" smtClean="0"/>
              <a:t> CEI </a:t>
            </a:r>
            <a:r>
              <a:rPr lang="de-DE" sz="1600" dirty="0" err="1" smtClean="0"/>
              <a:t>or</a:t>
            </a:r>
            <a:r>
              <a:rPr lang="de-DE" sz="1600" dirty="0" smtClean="0"/>
              <a:t> NEI?, </a:t>
            </a:r>
            <a:r>
              <a:rPr lang="de-DE" sz="1600" dirty="0" err="1" smtClean="0"/>
              <a:t>cooling</a:t>
            </a:r>
            <a:r>
              <a:rPr lang="de-DE" sz="1600" dirty="0" smtClean="0"/>
              <a:t> </a:t>
            </a:r>
            <a:r>
              <a:rPr lang="de-DE" sz="1600" dirty="0" err="1" smtClean="0"/>
              <a:t>curves</a:t>
            </a:r>
            <a:r>
              <a:rPr lang="de-DE" sz="1600" dirty="0" smtClean="0"/>
              <a:t>?, etc.)</a:t>
            </a:r>
          </a:p>
          <a:p>
            <a:pPr marL="742950" lvl="2" indent="-285750">
              <a:buFont typeface="Arial" pitchFamily="34" charset="0"/>
              <a:buChar char="•"/>
            </a:pPr>
            <a:r>
              <a:rPr lang="de-DE" sz="1600" dirty="0" smtClean="0"/>
              <a:t>Loop I		(CE relevant?)</a:t>
            </a:r>
          </a:p>
          <a:p>
            <a:pPr marL="742950" lvl="2" indent="-285750">
              <a:buFont typeface="Arial" pitchFamily="34" charset="0"/>
              <a:buChar char="•"/>
            </a:pPr>
            <a:r>
              <a:rPr lang="de-DE" sz="1600" dirty="0" err="1" smtClean="0"/>
              <a:t>Galactic</a:t>
            </a:r>
            <a:r>
              <a:rPr lang="de-DE" sz="1600" dirty="0" smtClean="0"/>
              <a:t> Halo	(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shadowing</a:t>
            </a:r>
            <a:r>
              <a:rPr lang="de-DE" sz="1600" dirty="0" smtClean="0"/>
              <a:t> </a:t>
            </a:r>
            <a:r>
              <a:rPr lang="de-DE" sz="1600" dirty="0" smtClean="0">
                <a:sym typeface="Wingdings" pitchFamily="2" charset="2"/>
              </a:rPr>
              <a:t> </a:t>
            </a:r>
            <a:r>
              <a:rPr lang="de-DE" sz="1600" dirty="0" smtClean="0"/>
              <a:t>3d </a:t>
            </a:r>
            <a:r>
              <a:rPr lang="de-DE" sz="1600" dirty="0" err="1" smtClean="0"/>
              <a:t>picture</a:t>
            </a:r>
            <a:r>
              <a:rPr lang="de-DE" sz="1600" dirty="0" smtClean="0"/>
              <a:t> </a:t>
            </a:r>
            <a:r>
              <a:rPr lang="de-DE" sz="1600" dirty="0" smtClean="0">
                <a:sym typeface="Wingdings" pitchFamily="2" charset="2"/>
              </a:rPr>
              <a:t>of </a:t>
            </a:r>
            <a:r>
              <a:rPr lang="de-DE" sz="1600" dirty="0" err="1" smtClean="0">
                <a:sym typeface="Wingdings" pitchFamily="2" charset="2"/>
              </a:rPr>
              <a:t>contribution</a:t>
            </a:r>
            <a:r>
              <a:rPr lang="de-DE" sz="1600" dirty="0" smtClean="0">
                <a:sym typeface="Wingdings" pitchFamily="2" charset="2"/>
              </a:rPr>
              <a:t> and </a:t>
            </a:r>
            <a:r>
              <a:rPr lang="de-DE" sz="1600" dirty="0" err="1" smtClean="0">
                <a:sym typeface="Wingdings" pitchFamily="2" charset="2"/>
              </a:rPr>
              <a:t>properties</a:t>
            </a:r>
            <a:r>
              <a:rPr lang="de-DE" sz="1600" dirty="0">
                <a:sym typeface="Wingdings" pitchFamily="2" charset="2"/>
              </a:rPr>
              <a:t>)</a:t>
            </a:r>
            <a:endParaRPr lang="de-DE" sz="1600" dirty="0" smtClean="0"/>
          </a:p>
          <a:p>
            <a:pPr marL="742950" lvl="2" indent="-285750">
              <a:buFont typeface="Arial" pitchFamily="34" charset="0"/>
              <a:buChar char="•"/>
            </a:pPr>
            <a:endParaRPr lang="de-DE" sz="1600" dirty="0"/>
          </a:p>
          <a:p>
            <a:pPr marL="0" lvl="1"/>
            <a:endParaRPr lang="de-DE" sz="1600" dirty="0" smtClean="0">
              <a:sym typeface="Wingdings" pitchFamily="2" charset="2"/>
            </a:endParaRPr>
          </a:p>
        </p:txBody>
      </p:sp>
      <p:pic>
        <p:nvPicPr>
          <p:cNvPr id="6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6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Merloni - eROSITA - AEI 11/2012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431800"/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82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762000"/>
          </a:xfrm>
        </p:spPr>
        <p:txBody>
          <a:bodyPr/>
          <a:lstStyle/>
          <a:p>
            <a:r>
              <a:rPr lang="en-GB" sz="3200" b="1">
                <a:solidFill>
                  <a:srgbClr val="0000FF"/>
                </a:solidFill>
                <a:latin typeface="Georgia" charset="0"/>
              </a:rPr>
              <a:t>Diffuse emission</a:t>
            </a:r>
            <a:endParaRPr lang="en-GB"/>
          </a:p>
        </p:txBody>
      </p:sp>
      <p:pic>
        <p:nvPicPr>
          <p:cNvPr id="77828" name="Picture 4" descr="rass_xrb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241" y="901700"/>
            <a:ext cx="9219803" cy="4279900"/>
          </a:xfrm>
          <a:prstGeom prst="rect">
            <a:avLst/>
          </a:prstGeom>
          <a:noFill/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78104" y="5334000"/>
            <a:ext cx="830542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The complex physics of the hot ISM</a:t>
            </a:r>
          </a:p>
          <a:p>
            <a:pPr algn="ctr"/>
            <a:r>
              <a:rPr lang="en-GB"/>
              <a:t>Local Bubble, Loop-I, Galactic halo</a:t>
            </a:r>
          </a:p>
          <a:p>
            <a:pPr algn="ctr"/>
            <a:r>
              <a:rPr lang="en-GB"/>
              <a:t>Our understanding of it hasn’t changed much since ROSAT!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330200" y="4800601"/>
            <a:ext cx="2051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ea typeface="Gill Sans" charset="0"/>
                <a:cs typeface="Gill Sans" charset="0"/>
              </a:rPr>
              <a:t>M. Freyberg, MPE</a:t>
            </a:r>
            <a:endParaRPr lang="en-GB" sz="180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7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762000"/>
          </a:xfrm>
        </p:spPr>
        <p:txBody>
          <a:bodyPr/>
          <a:lstStyle/>
          <a:p>
            <a:r>
              <a:rPr lang="en-GB" sz="3200" b="1">
                <a:solidFill>
                  <a:srgbClr val="0000FF"/>
                </a:solidFill>
                <a:latin typeface="Georgia" charset="0"/>
              </a:rPr>
              <a:t>Diffuse emission</a:t>
            </a:r>
            <a:endParaRPr lang="en-GB"/>
          </a:p>
        </p:txBody>
      </p:sp>
      <p:pic>
        <p:nvPicPr>
          <p:cNvPr id="76804" name="Picture 4" descr="rass_fer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241" y="914400"/>
            <a:ext cx="9219803" cy="4279900"/>
          </a:xfrm>
          <a:prstGeom prst="rect">
            <a:avLst/>
          </a:prstGeom>
          <a:noFill/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632083" y="5486403"/>
            <a:ext cx="62486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Fermi-LAT detects Loop-I @ 10-100 GeV</a:t>
            </a:r>
          </a:p>
          <a:p>
            <a:pPr algn="ctr"/>
            <a:r>
              <a:rPr lang="en-GB"/>
              <a:t>Past activity of SgrA*? Starburst Superwind?</a:t>
            </a:r>
          </a:p>
        </p:txBody>
      </p:sp>
      <p:pic>
        <p:nvPicPr>
          <p:cNvPr id="6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762000"/>
          </a:xfrm>
        </p:spPr>
        <p:txBody>
          <a:bodyPr/>
          <a:lstStyle/>
          <a:p>
            <a:r>
              <a:rPr lang="en-GB" sz="3200" b="1">
                <a:solidFill>
                  <a:srgbClr val="0000FF"/>
                </a:solidFill>
                <a:latin typeface="Georgia" charset="0"/>
              </a:rPr>
              <a:t>Diffuse emission</a:t>
            </a:r>
            <a:endParaRPr lang="en-GB"/>
          </a:p>
        </p:txBody>
      </p:sp>
      <p:pic>
        <p:nvPicPr>
          <p:cNvPr id="76804" name="Picture 4" descr="rass_fer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241" y="914400"/>
            <a:ext cx="9219803" cy="4279900"/>
          </a:xfrm>
          <a:prstGeom prst="rect">
            <a:avLst/>
          </a:prstGeom>
          <a:noFill/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632083" y="5486403"/>
            <a:ext cx="62486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Fermi-LAT detects Loop-I @ 10-100 GeV</a:t>
            </a:r>
          </a:p>
          <a:p>
            <a:pPr algn="ctr"/>
            <a:r>
              <a:rPr lang="en-GB"/>
              <a:t>Past activity of SgrA*? Starburst Superwind?</a:t>
            </a:r>
          </a:p>
        </p:txBody>
      </p:sp>
      <p:pic>
        <p:nvPicPr>
          <p:cNvPr id="6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ermi_bubbles_graphs_1200p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381000"/>
            <a:ext cx="97536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152" y="4191003"/>
            <a:ext cx="2931362" cy="205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116401" y="152400"/>
            <a:ext cx="3673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latin typeface="Garamond"/>
                <a:cs typeface="Garamond"/>
              </a:rPr>
              <a:t>Compact Objects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57200" y="914402"/>
            <a:ext cx="5686172" cy="56938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285750" indent="-285750">
              <a:buFont typeface="Calibri" pitchFamily="34" charset="0"/>
              <a:buChar char="•"/>
            </a:pPr>
            <a:r>
              <a:rPr lang="de-DE" dirty="0" err="1" smtClean="0"/>
              <a:t>Accretion</a:t>
            </a:r>
            <a:endParaRPr lang="de-DE" dirty="0" smtClean="0"/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smtClean="0"/>
              <a:t>via RLOF (CVs, LMXBs, BHs…)</a:t>
            </a:r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smtClean="0"/>
              <a:t>via stellar wind (HMXBs)</a:t>
            </a:r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smtClean="0"/>
              <a:t>via </a:t>
            </a:r>
            <a:r>
              <a:rPr lang="de-DE" sz="2200" dirty="0" err="1" smtClean="0"/>
              <a:t>disk</a:t>
            </a:r>
            <a:r>
              <a:rPr lang="de-DE" sz="2200" dirty="0" smtClean="0"/>
              <a:t> (BE)</a:t>
            </a:r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err="1" smtClean="0"/>
              <a:t>from</a:t>
            </a:r>
            <a:r>
              <a:rPr lang="de-DE" sz="2200" dirty="0" smtClean="0"/>
              <a:t> ISM (INS, IBH)</a:t>
            </a:r>
          </a:p>
          <a:p>
            <a:pPr marL="742950" lvl="1" indent="-285750">
              <a:buFont typeface="Calibri" pitchFamily="34" charset="0"/>
              <a:buChar char="•"/>
            </a:pPr>
            <a:r>
              <a:rPr lang="en-US" sz="2200" b="1" dirty="0" smtClean="0">
                <a:solidFill>
                  <a:srgbClr val="4F81BD"/>
                </a:solidFill>
                <a:cs typeface="Times New Roman" pitchFamily="18" charset="0"/>
              </a:rPr>
              <a:t>C</a:t>
            </a:r>
            <a:r>
              <a:rPr lang="en-US" sz="2200" b="1" dirty="0" smtClean="0">
                <a:solidFill>
                  <a:srgbClr val="4F81BD"/>
                </a:solidFill>
              </a:rPr>
              <a:t>yclotron line features</a:t>
            </a:r>
            <a:endParaRPr lang="en-US" sz="2200" b="1" dirty="0" smtClean="0">
              <a:solidFill>
                <a:srgbClr val="4F81BD"/>
              </a:solidFill>
              <a:ea typeface="MS Mincho" pitchFamily="49" charset="-128"/>
            </a:endParaRPr>
          </a:p>
          <a:p>
            <a:pPr marL="742950" lvl="1" indent="-285750">
              <a:buFont typeface="Calibri" pitchFamily="34" charset="0"/>
              <a:buChar char="•"/>
            </a:pPr>
            <a:r>
              <a:rPr lang="en-US" sz="2200" b="1" dirty="0" smtClean="0">
                <a:solidFill>
                  <a:srgbClr val="4F81BD"/>
                </a:solidFill>
                <a:ea typeface="MS Mincho" pitchFamily="49" charset="-128"/>
              </a:rPr>
              <a:t>Heavily obscured binary systems</a:t>
            </a:r>
            <a:endParaRPr lang="de-DE" sz="2200" b="1" dirty="0" smtClean="0">
              <a:solidFill>
                <a:srgbClr val="4F81BD"/>
              </a:solidFill>
            </a:endParaRPr>
          </a:p>
          <a:p>
            <a:pPr marL="285750" indent="-285750">
              <a:buFont typeface="Calibri" pitchFamily="34" charset="0"/>
              <a:buChar char="•"/>
            </a:pPr>
            <a:r>
              <a:rPr lang="de-DE" dirty="0" err="1" smtClean="0"/>
              <a:t>Thermonuclear</a:t>
            </a:r>
            <a:endParaRPr lang="de-DE" dirty="0" smtClean="0"/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err="1" smtClean="0"/>
              <a:t>Novae</a:t>
            </a:r>
            <a:r>
              <a:rPr lang="de-DE" sz="2200" dirty="0" smtClean="0"/>
              <a:t>, Bursts</a:t>
            </a:r>
          </a:p>
          <a:p>
            <a:pPr marL="285750" indent="-285750">
              <a:buFont typeface="Calibri" pitchFamily="34" charset="0"/>
              <a:buChar char="•"/>
            </a:pPr>
            <a:r>
              <a:rPr lang="de-DE" dirty="0" err="1" smtClean="0"/>
              <a:t>Cooling</a:t>
            </a:r>
            <a:r>
              <a:rPr lang="de-DE" dirty="0" smtClean="0"/>
              <a:t>, </a:t>
            </a:r>
            <a:r>
              <a:rPr lang="de-DE" dirty="0" err="1" smtClean="0"/>
              <a:t>remnant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endParaRPr lang="de-DE" dirty="0" smtClean="0"/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smtClean="0"/>
              <a:t>WDs, NSs</a:t>
            </a:r>
          </a:p>
          <a:p>
            <a:pPr marL="285750" indent="-285750">
              <a:buFont typeface="Calibri" pitchFamily="34" charset="0"/>
              <a:buChar char="•"/>
            </a:pPr>
            <a:r>
              <a:rPr lang="de-DE" dirty="0" err="1" smtClean="0"/>
              <a:t>Magnetic</a:t>
            </a:r>
            <a:r>
              <a:rPr lang="de-DE" dirty="0" smtClean="0"/>
              <a:t> Fields</a:t>
            </a:r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smtClean="0"/>
              <a:t>AXPs, </a:t>
            </a:r>
            <a:r>
              <a:rPr lang="de-DE" sz="2200" dirty="0" err="1" smtClean="0"/>
              <a:t>Magnetars</a:t>
            </a:r>
            <a:endParaRPr lang="de-DE" sz="2200" dirty="0" smtClean="0"/>
          </a:p>
          <a:p>
            <a:pPr marL="285750" indent="-285750">
              <a:buFont typeface="Calibri" pitchFamily="34" charset="0"/>
              <a:buChar char="•"/>
            </a:pPr>
            <a:r>
              <a:rPr lang="de-DE" dirty="0" err="1" smtClean="0"/>
              <a:t>Spin-down</a:t>
            </a:r>
            <a:endParaRPr lang="de-DE" dirty="0" smtClean="0"/>
          </a:p>
          <a:p>
            <a:pPr marL="742950" lvl="1" indent="-285750">
              <a:buFont typeface="Calibri" pitchFamily="34" charset="0"/>
              <a:buChar char="•"/>
            </a:pPr>
            <a:r>
              <a:rPr lang="de-DE" sz="2200" dirty="0" err="1" smtClean="0"/>
              <a:t>Pulsars</a:t>
            </a:r>
            <a:endParaRPr lang="de-DE" sz="2200" dirty="0" smtClean="0"/>
          </a:p>
          <a:p>
            <a:pPr marL="285750" indent="-285750">
              <a:buFont typeface="Calibri" pitchFamily="34" charset="0"/>
              <a:buChar char="•"/>
            </a:pPr>
            <a:r>
              <a:rPr lang="de-DE" dirty="0" err="1" smtClean="0"/>
              <a:t>Other</a:t>
            </a:r>
            <a:endParaRPr lang="de-DE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6769100" y="6248403"/>
            <a:ext cx="182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4F81BD"/>
                </a:solidFill>
              </a:rPr>
              <a:t>&gt;100 INS?</a:t>
            </a:r>
            <a:endParaRPr lang="de-DE" sz="2400" b="1" dirty="0">
              <a:solidFill>
                <a:srgbClr val="4F81B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1" y="1295400"/>
            <a:ext cx="2738383" cy="2819400"/>
          </a:xfrm>
          <a:prstGeom prst="rect">
            <a:avLst/>
          </a:prstGeom>
        </p:spPr>
      </p:pic>
      <p:pic>
        <p:nvPicPr>
          <p:cNvPr id="14" name="Picture 19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1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Merloni - eROSITA - AEI 11/2012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8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hasespa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74" y="648450"/>
            <a:ext cx="7773828" cy="5828550"/>
          </a:xfrm>
          <a:prstGeom prst="rect">
            <a:avLst/>
          </a:prstGeom>
        </p:spPr>
      </p:pic>
      <p:sp>
        <p:nvSpPr>
          <p:cNvPr id="51218" name="Rectangle 18"/>
          <p:cNvSpPr>
            <a:spLocks/>
          </p:cNvSpPr>
          <p:nvPr/>
        </p:nvSpPr>
        <p:spPr bwMode="auto">
          <a:xfrm>
            <a:off x="1684602" y="145703"/>
            <a:ext cx="6536796" cy="692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latin typeface="Garamond"/>
                <a:ea typeface="Lucida Grande" charset="0"/>
                <a:cs typeface="Garamond"/>
              </a:rPr>
              <a:t>eROSITA sensitivity to</a:t>
            </a:r>
            <a:r>
              <a:rPr lang="en-US" sz="4000" dirty="0" smtClean="0">
                <a:solidFill>
                  <a:srgbClr val="0000FF"/>
                </a:solidFill>
                <a:latin typeface="Garamond"/>
                <a:ea typeface="Lucida Grande" charset="0"/>
                <a:cs typeface="Garamond"/>
              </a:rPr>
              <a:t> variables</a:t>
            </a:r>
            <a:endParaRPr lang="en-US" sz="4000" dirty="0">
              <a:solidFill>
                <a:srgbClr val="0000FF"/>
              </a:solidFill>
              <a:latin typeface="Garamond"/>
              <a:ea typeface="Lucida Grande" charset="0"/>
              <a:cs typeface="Garamond"/>
            </a:endParaRPr>
          </a:p>
        </p:txBody>
      </p:sp>
      <p:pic>
        <p:nvPicPr>
          <p:cNvPr id="51219" name="Picture 19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0" name="Picture 20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1" name="Footer Placeholder 2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620003" y="6096000"/>
            <a:ext cx="2043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Merloni et al.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4112912" cy="2514600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5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8255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13"/>
          <p:cNvSpPr>
            <a:spLocks noChangeArrowheads="1"/>
          </p:cNvSpPr>
          <p:nvPr/>
        </p:nvSpPr>
        <p:spPr bwMode="auto">
          <a:xfrm>
            <a:off x="495300" y="44450"/>
            <a:ext cx="89154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de-DE" sz="3600" b="1">
              <a:solidFill>
                <a:srgbClr val="0000FF"/>
              </a:solidFill>
            </a:endParaRPr>
          </a:p>
        </p:txBody>
      </p:sp>
      <p:sp>
        <p:nvSpPr>
          <p:cNvPr id="22533" name="Rectangle 17"/>
          <p:cNvSpPr>
            <a:spLocks noGrp="1" noChangeArrowheads="1"/>
          </p:cNvSpPr>
          <p:nvPr>
            <p:ph type="title"/>
          </p:nvPr>
        </p:nvSpPr>
        <p:spPr>
          <a:xfrm>
            <a:off x="742950" y="152400"/>
            <a:ext cx="8420100" cy="609600"/>
          </a:xfrm>
        </p:spPr>
        <p:txBody>
          <a:bodyPr/>
          <a:lstStyle/>
          <a:p>
            <a:r>
              <a:rPr lang="de-DE" sz="4000" dirty="0" smtClean="0">
                <a:solidFill>
                  <a:srgbClr val="0000FF"/>
                </a:solidFill>
                <a:latin typeface="Garamond"/>
                <a:cs typeface="Garamond"/>
              </a:rPr>
              <a:t>eROSITA on SRG: </a:t>
            </a:r>
            <a:r>
              <a:rPr lang="de-DE" sz="4000" dirty="0" err="1" smtClean="0">
                <a:solidFill>
                  <a:srgbClr val="0000FF"/>
                </a:solidFill>
                <a:latin typeface="Garamond"/>
                <a:cs typeface="Garamond"/>
              </a:rPr>
              <a:t>the</a:t>
            </a:r>
            <a:r>
              <a:rPr lang="de-DE" sz="4000" dirty="0" smtClean="0">
                <a:solidFill>
                  <a:srgbClr val="0000FF"/>
                </a:solidFill>
                <a:latin typeface="Garamond"/>
                <a:cs typeface="Garamond"/>
              </a:rPr>
              <a:t> Mission</a:t>
            </a:r>
            <a:endParaRPr lang="en-GB" sz="4000" dirty="0" smtClean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sp>
        <p:nvSpPr>
          <p:cNvPr id="22535" name="Text Box 19"/>
          <p:cNvSpPr txBox="1">
            <a:spLocks noChangeArrowheads="1"/>
          </p:cNvSpPr>
          <p:nvPr/>
        </p:nvSpPr>
        <p:spPr bwMode="auto">
          <a:xfrm>
            <a:off x="228600" y="4077835"/>
            <a:ext cx="9525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  <a:buFontTx/>
              <a:buChar char="-"/>
            </a:pPr>
            <a:r>
              <a:rPr lang="en-GB" sz="2000" dirty="0">
                <a:latin typeface="Garamond"/>
                <a:cs typeface="Garamond"/>
              </a:rPr>
              <a:t> </a:t>
            </a:r>
            <a:r>
              <a:rPr lang="en-GB" sz="2000" b="1" dirty="0">
                <a:solidFill>
                  <a:srgbClr val="0000FF"/>
                </a:solidFill>
                <a:latin typeface="Garamond"/>
                <a:ea typeface="Georgia" charset="0"/>
                <a:cs typeface="Garamond"/>
              </a:rPr>
              <a:t>Launch: </a:t>
            </a:r>
            <a:r>
              <a:rPr lang="en-GB" sz="2000" dirty="0" smtClean="0">
                <a:latin typeface="Garamond"/>
                <a:ea typeface="Georgia" charset="0"/>
                <a:cs typeface="Garamond"/>
              </a:rPr>
              <a:t>Q4 201</a:t>
            </a:r>
            <a:r>
              <a:rPr lang="en-GB" sz="2000" dirty="0" smtClean="0">
                <a:latin typeface="Garamond"/>
                <a:cs typeface="Garamond"/>
              </a:rPr>
              <a:t>4 from </a:t>
            </a:r>
            <a:r>
              <a:rPr lang="en-GB" sz="2000" dirty="0" err="1" smtClean="0">
                <a:latin typeface="Garamond"/>
                <a:cs typeface="Garamond"/>
              </a:rPr>
              <a:t>Baykonour</a:t>
            </a:r>
            <a:r>
              <a:rPr lang="en-GB" sz="2000" dirty="0" smtClean="0">
                <a:latin typeface="Garamond"/>
                <a:cs typeface="Garamond"/>
              </a:rPr>
              <a:t> </a:t>
            </a:r>
            <a:endParaRPr lang="en-GB" sz="2000" dirty="0">
              <a:latin typeface="Garamond"/>
              <a:cs typeface="Garamond"/>
            </a:endParaRP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2000" b="1" dirty="0">
                <a:solidFill>
                  <a:srgbClr val="0000FF"/>
                </a:solidFill>
                <a:latin typeface="Garamond"/>
                <a:cs typeface="Garamond"/>
              </a:rPr>
              <a:t> 3 Months:</a:t>
            </a:r>
            <a:r>
              <a:rPr lang="en-GB" sz="2000" dirty="0">
                <a:latin typeface="Garamond"/>
                <a:cs typeface="Garamond"/>
              </a:rPr>
              <a:t> flight to L2, verification and calibration phase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2000" dirty="0">
                <a:latin typeface="Garamond"/>
                <a:cs typeface="Garamond"/>
              </a:rPr>
              <a:t> </a:t>
            </a:r>
            <a:r>
              <a:rPr lang="en-GB" sz="2000" b="1" dirty="0">
                <a:solidFill>
                  <a:srgbClr val="0000FF"/>
                </a:solidFill>
                <a:latin typeface="Garamond"/>
                <a:cs typeface="Garamond"/>
              </a:rPr>
              <a:t>4 years</a:t>
            </a:r>
            <a:r>
              <a:rPr lang="en-GB" sz="2000" dirty="0">
                <a:latin typeface="Garamond"/>
                <a:cs typeface="Garamond"/>
              </a:rPr>
              <a:t>:</a:t>
            </a:r>
            <a:r>
              <a:rPr lang="en-GB" sz="2000" dirty="0" smtClean="0">
                <a:latin typeface="Garamond"/>
                <a:cs typeface="Garamond"/>
              </a:rPr>
              <a:t> 8 all </a:t>
            </a:r>
            <a:r>
              <a:rPr lang="en-GB" sz="2000" dirty="0">
                <a:latin typeface="Garamond"/>
                <a:cs typeface="Garamond"/>
              </a:rPr>
              <a:t>sky surveys </a:t>
            </a:r>
            <a:r>
              <a:rPr lang="en-GB" sz="2000" dirty="0" smtClean="0">
                <a:latin typeface="Garamond"/>
                <a:cs typeface="Garamond"/>
              </a:rPr>
              <a:t>(scanning mode: 6 rotations/day, 1 degree advance per day)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2000" dirty="0" smtClean="0">
                <a:latin typeface="Garamond"/>
                <a:cs typeface="Garamond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latin typeface="Garamond"/>
                <a:cs typeface="Garamond"/>
              </a:rPr>
              <a:t>3.5 </a:t>
            </a:r>
            <a:r>
              <a:rPr lang="en-GB" sz="2000" b="1" dirty="0">
                <a:solidFill>
                  <a:srgbClr val="0000FF"/>
                </a:solidFill>
                <a:latin typeface="Garamond"/>
                <a:cs typeface="Garamond"/>
              </a:rPr>
              <a:t>years</a:t>
            </a:r>
            <a:r>
              <a:rPr lang="en-GB" sz="2000" dirty="0">
                <a:latin typeface="Garamond"/>
                <a:cs typeface="Garamond"/>
              </a:rPr>
              <a:t>: pointed observation phase, including ~20% of </a:t>
            </a:r>
            <a:r>
              <a:rPr lang="en-GB" sz="2000" dirty="0" smtClean="0">
                <a:latin typeface="Garamond"/>
                <a:cs typeface="Garamond"/>
              </a:rPr>
              <a:t>GTO. 1 </a:t>
            </a:r>
            <a:r>
              <a:rPr lang="en-GB" sz="2000" dirty="0">
                <a:latin typeface="Garamond"/>
                <a:cs typeface="Garamond"/>
              </a:rPr>
              <a:t>AO per year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2000" dirty="0">
                <a:latin typeface="Garamond"/>
                <a:cs typeface="Garamond"/>
              </a:rPr>
              <a:t> </a:t>
            </a:r>
            <a:r>
              <a:rPr lang="en-GB" sz="2000" b="1" dirty="0">
                <a:solidFill>
                  <a:srgbClr val="0000FF"/>
                </a:solidFill>
                <a:latin typeface="Garamond"/>
                <a:cs typeface="Garamond"/>
              </a:rPr>
              <a:t>Proprietary data </a:t>
            </a:r>
            <a:r>
              <a:rPr lang="en-GB" sz="2000" dirty="0">
                <a:latin typeface="Garamond"/>
                <a:cs typeface="Garamond"/>
              </a:rPr>
              <a:t>rights shared 50/50 between MPE (G</a:t>
            </a:r>
            <a:r>
              <a:rPr lang="en-US" sz="2000" dirty="0" err="1">
                <a:latin typeface="Garamond"/>
                <a:cs typeface="Garamond"/>
              </a:rPr>
              <a:t>e</a:t>
            </a:r>
            <a:r>
              <a:rPr lang="en-GB" sz="2000" dirty="0" err="1">
                <a:latin typeface="Garamond"/>
                <a:cs typeface="Garamond"/>
              </a:rPr>
              <a:t>rmany</a:t>
            </a:r>
            <a:r>
              <a:rPr lang="en-GB" sz="2000" dirty="0">
                <a:latin typeface="Garamond"/>
                <a:cs typeface="Garamond"/>
              </a:rPr>
              <a:t>) and IKI (Russia</a:t>
            </a:r>
            <a:r>
              <a:rPr lang="en-GB" sz="2000" dirty="0" smtClean="0">
                <a:latin typeface="Garamond"/>
                <a:cs typeface="Garamond"/>
              </a:rPr>
              <a:t>)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2000" dirty="0">
                <a:latin typeface="Garamond"/>
                <a:cs typeface="Garamond"/>
              </a:rPr>
              <a:t> German (MPE) half: proprietary period </a:t>
            </a:r>
            <a:r>
              <a:rPr lang="en-GB" sz="2000" b="1" dirty="0">
                <a:latin typeface="Garamond"/>
                <a:cs typeface="Garamond"/>
              </a:rPr>
              <a:t>2 yrs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2000" dirty="0">
                <a:latin typeface="Garamond"/>
                <a:cs typeface="Garamond"/>
              </a:rPr>
              <a:t> Public Release of all-sky scan data ~ every year </a:t>
            </a:r>
          </a:p>
        </p:txBody>
      </p:sp>
      <p:pic>
        <p:nvPicPr>
          <p:cNvPr id="22536" name="Picture 21" descr="logo_mpe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330431" y="838200"/>
            <a:ext cx="5994171" cy="3476258"/>
            <a:chOff x="1178299" y="1019542"/>
            <a:chExt cx="7130770" cy="4497690"/>
          </a:xfrm>
        </p:grpSpPr>
        <p:pic>
          <p:nvPicPr>
            <p:cNvPr id="11" name="Picture 5" descr="R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299" y="1019542"/>
              <a:ext cx="7130770" cy="449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5"/>
            <p:cNvSpPr txBox="1"/>
            <p:nvPr/>
          </p:nvSpPr>
          <p:spPr>
            <a:xfrm>
              <a:off x="4773764" y="1906851"/>
              <a:ext cx="1409625" cy="9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dirty="0" smtClean="0">
                  <a:latin typeface="Garamond"/>
                  <a:cs typeface="Garamond"/>
                </a:rPr>
                <a:t>eROSITA</a:t>
              </a:r>
            </a:p>
            <a:p>
              <a:pPr algn="ctr"/>
              <a:r>
                <a:rPr lang="de-DE" sz="2000" dirty="0" smtClean="0">
                  <a:latin typeface="Garamond"/>
                  <a:cs typeface="Garamond"/>
                </a:rPr>
                <a:t>MPE</a:t>
              </a:r>
              <a:endParaRPr lang="de-DE" sz="2000" dirty="0">
                <a:latin typeface="Garamond"/>
                <a:cs typeface="Garamond"/>
              </a:endParaRPr>
            </a:p>
          </p:txBody>
        </p:sp>
        <p:sp>
          <p:nvSpPr>
            <p:cNvPr id="13" name="Textfeld 6"/>
            <p:cNvSpPr txBox="1"/>
            <p:nvPr/>
          </p:nvSpPr>
          <p:spPr>
            <a:xfrm>
              <a:off x="2235596" y="1423221"/>
              <a:ext cx="1279832" cy="9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dirty="0" smtClean="0">
                  <a:latin typeface="Garamond"/>
                  <a:cs typeface="Garamond"/>
                </a:rPr>
                <a:t>ART-XC</a:t>
              </a:r>
            </a:p>
            <a:p>
              <a:pPr algn="ctr"/>
              <a:r>
                <a:rPr lang="de-DE" sz="2000" dirty="0" smtClean="0">
                  <a:latin typeface="Garamond"/>
                  <a:cs typeface="Garamond"/>
                </a:rPr>
                <a:t>IKI </a:t>
              </a:r>
              <a:endParaRPr lang="de-DE" sz="2000" dirty="0">
                <a:latin typeface="Garamond"/>
                <a:cs typeface="Garamond"/>
              </a:endParaRPr>
            </a:p>
          </p:txBody>
        </p:sp>
        <p:sp>
          <p:nvSpPr>
            <p:cNvPr id="14" name="Textfeld 7"/>
            <p:cNvSpPr txBox="1"/>
            <p:nvPr/>
          </p:nvSpPr>
          <p:spPr>
            <a:xfrm>
              <a:off x="1509874" y="4077071"/>
              <a:ext cx="2176104" cy="915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dirty="0" smtClean="0">
                  <a:latin typeface="Garamond"/>
                  <a:cs typeface="Garamond"/>
                </a:rPr>
                <a:t>Navigator</a:t>
              </a:r>
            </a:p>
            <a:p>
              <a:pPr algn="ctr"/>
              <a:r>
                <a:rPr lang="de-DE" sz="2000" dirty="0" smtClean="0">
                  <a:latin typeface="Garamond"/>
                  <a:cs typeface="Garamond"/>
                </a:rPr>
                <a:t>NPO </a:t>
              </a:r>
              <a:r>
                <a:rPr lang="de-DE" sz="2000" dirty="0" err="1" smtClean="0">
                  <a:latin typeface="Garamond"/>
                  <a:cs typeface="Garamond"/>
                </a:rPr>
                <a:t>Lavochkin</a:t>
              </a:r>
              <a:endParaRPr lang="de-DE" sz="2000" dirty="0">
                <a:latin typeface="Garamond"/>
                <a:cs typeface="Garamo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8" name="Rectangle 18"/>
          <p:cNvSpPr>
            <a:spLocks/>
          </p:cNvSpPr>
          <p:nvPr/>
        </p:nvSpPr>
        <p:spPr bwMode="auto">
          <a:xfrm>
            <a:off x="3554857" y="145703"/>
            <a:ext cx="2796288" cy="692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000" dirty="0" smtClean="0">
                <a:solidFill>
                  <a:srgbClr val="0000FF"/>
                </a:solidFill>
                <a:latin typeface="Garamond"/>
                <a:ea typeface="Lucida Grande" charset="0"/>
                <a:cs typeface="Garamond"/>
              </a:rPr>
              <a:t>Cadence Map</a:t>
            </a:r>
            <a:endParaRPr lang="en-US" sz="4000" dirty="0">
              <a:solidFill>
                <a:srgbClr val="0000FF"/>
              </a:solidFill>
              <a:latin typeface="Garamond"/>
              <a:ea typeface="Lucida Grande" charset="0"/>
              <a:cs typeface="Garamond"/>
            </a:endParaRPr>
          </a:p>
        </p:txBody>
      </p:sp>
      <p:pic>
        <p:nvPicPr>
          <p:cNvPr id="51219" name="Picture 19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0" name="Picture 20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1" name="Footer Placeholder 2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620003" y="6096000"/>
            <a:ext cx="2043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Garamond"/>
                <a:cs typeface="Garamond"/>
              </a:rPr>
              <a:t>Merloni et al. 2012</a:t>
            </a:r>
          </a:p>
        </p:txBody>
      </p:sp>
      <p:pic>
        <p:nvPicPr>
          <p:cNvPr id="8" name="Picture 7" descr="eRO_Sun_radec.cadencema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990600"/>
            <a:ext cx="8915400" cy="5147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nishikawa_sky_surveys_plus_erosita_split_DES+ATL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3"/>
            <a:ext cx="9906000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42950" y="762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Garamond"/>
                <a:ea typeface="Georgia" charset="0"/>
                <a:cs typeface="Garamond"/>
              </a:rPr>
              <a:t>The landscape of O/IR </a:t>
            </a:r>
          </a:p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Garamond"/>
                <a:ea typeface="Georgia" charset="0"/>
                <a:cs typeface="Garamond"/>
              </a:rPr>
              <a:t>wide area surveys</a:t>
            </a:r>
          </a:p>
        </p:txBody>
      </p:sp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8007353" y="1600202"/>
            <a:ext cx="14429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D/R split</a:t>
            </a:r>
          </a:p>
        </p:txBody>
      </p:sp>
      <p:cxnSp>
        <p:nvCxnSpPr>
          <p:cNvPr id="59397" name="Straight Arrow Connector 8"/>
          <p:cNvCxnSpPr>
            <a:cxnSpLocks noChangeShapeType="1"/>
            <a:stCxn id="59396" idx="2"/>
          </p:cNvCxnSpPr>
          <p:nvPr/>
        </p:nvCxnSpPr>
        <p:spPr bwMode="auto">
          <a:xfrm rot="5400000">
            <a:off x="8427481" y="2137044"/>
            <a:ext cx="376536" cy="22618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9"/>
          <p:cNvSpPr txBox="1">
            <a:spLocks noChangeArrowheads="1"/>
          </p:cNvSpPr>
          <p:nvPr/>
        </p:nvSpPr>
        <p:spPr bwMode="auto">
          <a:xfrm>
            <a:off x="4457702" y="5562605"/>
            <a:ext cx="1320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MPE(D)</a:t>
            </a:r>
          </a:p>
        </p:txBody>
      </p:sp>
      <p:sp>
        <p:nvSpPr>
          <p:cNvPr id="59399" name="TextBox 10"/>
          <p:cNvSpPr txBox="1">
            <a:spLocks noChangeArrowheads="1"/>
          </p:cNvSpPr>
          <p:nvPr/>
        </p:nvSpPr>
        <p:spPr bwMode="auto">
          <a:xfrm>
            <a:off x="3632204" y="1671641"/>
            <a:ext cx="10850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IKI(R)</a:t>
            </a:r>
          </a:p>
        </p:txBody>
      </p:sp>
      <p:sp>
        <p:nvSpPr>
          <p:cNvPr id="59400" name="TextBox 8"/>
          <p:cNvSpPr txBox="1">
            <a:spLocks noChangeArrowheads="1"/>
          </p:cNvSpPr>
          <p:nvPr/>
        </p:nvSpPr>
        <p:spPr bwMode="auto">
          <a:xfrm>
            <a:off x="165100" y="6172200"/>
            <a:ext cx="3534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aramond"/>
                <a:cs typeface="Garamond"/>
              </a:rPr>
              <a:t>Image</a:t>
            </a:r>
            <a:r>
              <a:rPr lang="en-US" sz="2000" dirty="0" smtClean="0">
                <a:latin typeface="Garamond"/>
                <a:cs typeface="Garamond"/>
              </a:rPr>
              <a:t> A. </a:t>
            </a:r>
            <a:r>
              <a:rPr lang="en-US" sz="2000" dirty="0" err="1" smtClean="0">
                <a:latin typeface="Garamond"/>
                <a:cs typeface="Garamond"/>
              </a:rPr>
              <a:t>Nishizawa</a:t>
            </a:r>
            <a:r>
              <a:rPr lang="en-US" sz="2000" dirty="0" smtClean="0">
                <a:latin typeface="Garamond"/>
                <a:cs typeface="Garamond"/>
              </a:rPr>
              <a:t> (IPMU), AM</a:t>
            </a:r>
            <a:endParaRPr lang="en-US" sz="2000" dirty="0">
              <a:latin typeface="Garamond"/>
              <a:cs typeface="Garamond"/>
            </a:endParaRPr>
          </a:p>
        </p:txBody>
      </p:sp>
      <p:sp>
        <p:nvSpPr>
          <p:cNvPr id="59401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59402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6" descr="logo_mpe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itle 3"/>
          <p:cNvSpPr>
            <a:spLocks noGrp="1"/>
          </p:cNvSpPr>
          <p:nvPr>
            <p:ph type="title"/>
          </p:nvPr>
        </p:nvSpPr>
        <p:spPr>
          <a:xfrm>
            <a:off x="495300" y="381000"/>
            <a:ext cx="8915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Garamond"/>
                <a:ea typeface="Georgia" charset="0"/>
                <a:cs typeface="Garamond"/>
              </a:rPr>
              <a:t>(German) eROSITA spectroscopic </a:t>
            </a:r>
            <a:br>
              <a:rPr lang="en-US" sz="4000" dirty="0" smtClean="0">
                <a:latin typeface="Garamond"/>
                <a:ea typeface="Georgia" charset="0"/>
                <a:cs typeface="Garamond"/>
              </a:rPr>
            </a:br>
            <a:r>
              <a:rPr lang="en-US" sz="4000" dirty="0" smtClean="0">
                <a:latin typeface="Garamond"/>
                <a:ea typeface="Georgia" charset="0"/>
                <a:cs typeface="Garamond"/>
              </a:rPr>
              <a:t>follow-up plan</a:t>
            </a:r>
          </a:p>
        </p:txBody>
      </p:sp>
      <p:sp>
        <p:nvSpPr>
          <p:cNvPr id="60421" name="Content Placeholder 8"/>
          <p:cNvSpPr>
            <a:spLocks noGrp="1"/>
          </p:cNvSpPr>
          <p:nvPr>
            <p:ph idx="1"/>
          </p:nvPr>
        </p:nvSpPr>
        <p:spPr>
          <a:xfrm>
            <a:off x="0" y="1371605"/>
            <a:ext cx="9658350" cy="2646363"/>
          </a:xfrm>
        </p:spPr>
        <p:txBody>
          <a:bodyPr tIns="0" bIns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2400" dirty="0" smtClean="0">
              <a:solidFill>
                <a:srgbClr val="953735"/>
              </a:solidFill>
              <a:latin typeface="Georgia" charset="0"/>
              <a:ea typeface="Georgia" charset="0"/>
              <a:cs typeface="Georgia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2400" b="1" dirty="0" smtClean="0">
                <a:latin typeface="Garamond"/>
                <a:ea typeface="Georgia" charset="0"/>
                <a:cs typeface="Garamond"/>
              </a:rPr>
              <a:t>Southern hemisphere: 4MOST (2019-2024) 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2000" dirty="0" smtClean="0">
                <a:latin typeface="Garamond"/>
                <a:ea typeface="Georgia" charset="0"/>
                <a:cs typeface="Garamond"/>
              </a:rPr>
              <a:t>Complete, systematic follow-up of both Clusters and AGN from  eROSITA: reach &gt;80% completeness for eRASS:8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2000" dirty="0" smtClean="0">
                <a:latin typeface="Garamond"/>
                <a:ea typeface="Georgia" charset="0"/>
                <a:cs typeface="Garamond"/>
              </a:rPr>
              <a:t>After Conceptual Design Phase waiting ESO verdict (5/2013)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b="1" dirty="0" smtClean="0">
                <a:latin typeface="Garamond"/>
                <a:ea typeface="Georgia" charset="0"/>
                <a:cs typeface="Garamond"/>
              </a:rPr>
              <a:t>Northern hemisphere: SPIDERS (AS3; 2014-2019)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2000" dirty="0" smtClean="0">
                <a:latin typeface="Garamond"/>
                <a:ea typeface="Georgia" charset="0"/>
                <a:cs typeface="Garamond"/>
              </a:rPr>
              <a:t>Early follow-up over a ~7500 deg</a:t>
            </a:r>
            <a:r>
              <a:rPr lang="en-US" sz="2000" baseline="30000" dirty="0" smtClean="0">
                <a:latin typeface="Garamond"/>
                <a:ea typeface="Georgia" charset="0"/>
                <a:cs typeface="Garamond"/>
              </a:rPr>
              <a:t>2</a:t>
            </a:r>
            <a:r>
              <a:rPr lang="en-US" sz="2000" dirty="0" smtClean="0">
                <a:latin typeface="Garamond"/>
                <a:ea typeface="Georgia" charset="0"/>
                <a:cs typeface="Garamond"/>
              </a:rPr>
              <a:t> area in the NGC: reach &gt;80% completeness for eRASS:4</a:t>
            </a:r>
          </a:p>
        </p:txBody>
      </p:sp>
      <p:grpSp>
        <p:nvGrpSpPr>
          <p:cNvPr id="60422" name="Group 21"/>
          <p:cNvGrpSpPr>
            <a:grpSpLocks/>
          </p:cNvGrpSpPr>
          <p:nvPr/>
        </p:nvGrpSpPr>
        <p:grpSpPr bwMode="auto">
          <a:xfrm>
            <a:off x="6686550" y="4114800"/>
            <a:ext cx="2806700" cy="2209800"/>
            <a:chOff x="1439863" y="2570163"/>
            <a:chExt cx="4932362" cy="4381500"/>
          </a:xfrm>
        </p:grpSpPr>
        <p:pic>
          <p:nvPicPr>
            <p:cNvPr id="6042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725" y="4560888"/>
              <a:ext cx="1079500" cy="6762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2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92613" y="6083300"/>
              <a:ext cx="1439862" cy="593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27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95513" y="6249988"/>
              <a:ext cx="1079500" cy="230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28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00675" y="3617913"/>
              <a:ext cx="539750" cy="6556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29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84325" y="3722688"/>
              <a:ext cx="539750" cy="508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0" name="Picture 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92275" y="5608638"/>
              <a:ext cx="1079500" cy="331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1" name="Picture 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39863" y="4597400"/>
              <a:ext cx="720725" cy="6762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2" name="Picture 1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24075" y="3146425"/>
              <a:ext cx="1260475" cy="292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3" name="Picture 1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84663" y="3100388"/>
              <a:ext cx="1079500" cy="338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4" name="Picture 1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024188" y="3941763"/>
              <a:ext cx="1439862" cy="1871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5" name="Picture 1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327650" y="5483225"/>
              <a:ext cx="539750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6" name="Picture 1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27425" y="6156325"/>
              <a:ext cx="612775" cy="795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0437" name="Picture 18"/>
            <p:cNvPicPr>
              <a:picLocks noChangeAspect="1" noChangeArrowheads="1"/>
            </p:cNvPicPr>
            <p:nvPr/>
          </p:nvPicPr>
          <p:blipFill>
            <a:blip r:embed="rId16"/>
            <a:srcRect l="26286" t="23535" r="25325" b="19318"/>
            <a:stretch>
              <a:fillRect/>
            </a:stretch>
          </p:blipFill>
          <p:spPr bwMode="auto">
            <a:xfrm>
              <a:off x="3462338" y="2570163"/>
              <a:ext cx="731837" cy="968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60423" name="Picture 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0402" y="4572000"/>
            <a:ext cx="250401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A. Merloni - eROSITA - IASF-BO 04/2013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599741" y="218728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Garamond"/>
                <a:cs typeface="Garamond"/>
              </a:rPr>
              <a:t>Status</a:t>
            </a:r>
            <a:r>
              <a:rPr lang="en-GB" sz="4000" b="1" dirty="0" smtClean="0">
                <a:latin typeface="Garamond"/>
                <a:cs typeface="Garamond"/>
              </a:rPr>
              <a:t/>
            </a:r>
            <a:br>
              <a:rPr lang="en-GB" sz="4000" b="1" dirty="0" smtClean="0">
                <a:latin typeface="Garamond"/>
                <a:cs typeface="Garamond"/>
              </a:rPr>
            </a:br>
            <a:endParaRPr lang="en-GB" sz="4000" b="1" dirty="0">
              <a:latin typeface="Garamond"/>
              <a:cs typeface="Garamond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1340" y="1052736"/>
            <a:ext cx="83969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latin typeface="Garamond"/>
                <a:cs typeface="Garamond"/>
              </a:rPr>
              <a:t>Telescope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Structure</a:t>
            </a:r>
            <a:r>
              <a:rPr lang="de-DE" sz="2000" dirty="0" smtClean="0">
                <a:latin typeface="Garamond"/>
                <a:cs typeface="Garamond"/>
              </a:rPr>
              <a:t>: PFM </a:t>
            </a:r>
            <a:r>
              <a:rPr lang="de-DE" sz="2000" dirty="0" err="1" smtClean="0">
                <a:latin typeface="Garamond"/>
                <a:cs typeface="Garamond"/>
              </a:rPr>
              <a:t>Complete</a:t>
            </a:r>
            <a:endParaRPr lang="de-DE" sz="2000" dirty="0" smtClean="0">
              <a:latin typeface="Garamond"/>
              <a:cs typeface="Garamon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latin typeface="Garamond"/>
                <a:cs typeface="Garamond"/>
              </a:rPr>
              <a:t>Mirrors</a:t>
            </a:r>
            <a:r>
              <a:rPr lang="de-DE" sz="2000" dirty="0" smtClean="0">
                <a:latin typeface="Garamond"/>
                <a:cs typeface="Garamond"/>
              </a:rPr>
              <a:t>: </a:t>
            </a:r>
            <a:r>
              <a:rPr lang="de-DE" sz="2000" dirty="0" err="1" smtClean="0">
                <a:latin typeface="Garamond"/>
                <a:cs typeface="Garamond"/>
              </a:rPr>
              <a:t>Qualified</a:t>
            </a:r>
            <a:r>
              <a:rPr lang="de-DE" sz="2000" dirty="0" smtClean="0">
                <a:latin typeface="Garamond"/>
                <a:cs typeface="Garamond"/>
              </a:rPr>
              <a:t>, ~85% of all </a:t>
            </a:r>
            <a:r>
              <a:rPr lang="de-DE" sz="2000" dirty="0" err="1" smtClean="0">
                <a:latin typeface="Garamond"/>
                <a:cs typeface="Garamond"/>
              </a:rPr>
              <a:t>shells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integrated</a:t>
            </a:r>
            <a:r>
              <a:rPr lang="de-DE" sz="2000" dirty="0" smtClean="0">
                <a:latin typeface="Garamond"/>
                <a:cs typeface="Garamond"/>
              </a:rPr>
              <a:t>, in </a:t>
            </a:r>
            <a:r>
              <a:rPr lang="de-DE" sz="2000" dirty="0" err="1" smtClean="0">
                <a:latin typeface="Garamond"/>
                <a:cs typeface="Garamond"/>
              </a:rPr>
              <a:t>spec</a:t>
            </a:r>
            <a:r>
              <a:rPr lang="de-DE" sz="2000" dirty="0" smtClean="0">
                <a:latin typeface="Garamond"/>
                <a:cs typeface="Garamond"/>
              </a:rPr>
              <a:t> (~15“)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latin typeface="Garamond"/>
                <a:cs typeface="Garamond"/>
              </a:rPr>
              <a:t>Cameras</a:t>
            </a:r>
            <a:r>
              <a:rPr lang="de-DE" sz="2000" dirty="0" smtClean="0">
                <a:latin typeface="Garamond"/>
                <a:cs typeface="Garamond"/>
              </a:rPr>
              <a:t>: </a:t>
            </a:r>
            <a:r>
              <a:rPr lang="de-DE" sz="2000" dirty="0" err="1" smtClean="0">
                <a:latin typeface="Garamond"/>
                <a:cs typeface="Garamond"/>
              </a:rPr>
              <a:t>Qualified</a:t>
            </a:r>
            <a:r>
              <a:rPr lang="de-DE" sz="2000" dirty="0" smtClean="0">
                <a:latin typeface="Garamond"/>
                <a:cs typeface="Garamond"/>
              </a:rPr>
              <a:t> (incl. p-radiation), in </a:t>
            </a:r>
            <a:r>
              <a:rPr lang="de-DE" sz="2000" dirty="0" err="1" smtClean="0">
                <a:latin typeface="Garamond"/>
                <a:cs typeface="Garamond"/>
              </a:rPr>
              <a:t>spec</a:t>
            </a:r>
            <a:r>
              <a:rPr lang="de-DE" sz="2000" dirty="0" smtClean="0">
                <a:latin typeface="Garamond"/>
                <a:cs typeface="Garamond"/>
              </a:rPr>
              <a:t>, CCDs 100%, FM </a:t>
            </a:r>
            <a:r>
              <a:rPr lang="de-DE" sz="2000" dirty="0" err="1" smtClean="0">
                <a:latin typeface="Garamond"/>
                <a:cs typeface="Garamond"/>
              </a:rPr>
              <a:t>Cooling</a:t>
            </a:r>
            <a:r>
              <a:rPr lang="de-DE" sz="2000" dirty="0" smtClean="0">
                <a:latin typeface="Garamond"/>
                <a:cs typeface="Garamond"/>
              </a:rPr>
              <a:t> System: PFM </a:t>
            </a:r>
            <a:r>
              <a:rPr lang="de-DE" sz="2000" dirty="0" err="1" smtClean="0">
                <a:latin typeface="Garamond"/>
                <a:cs typeface="Garamond"/>
              </a:rPr>
              <a:t>complete</a:t>
            </a:r>
            <a:endParaRPr lang="de-DE" sz="2000" dirty="0" smtClean="0">
              <a:latin typeface="Garamond"/>
              <a:cs typeface="Garamon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latin typeface="Garamond"/>
                <a:cs typeface="Garamond"/>
              </a:rPr>
              <a:t>X-ray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Baffles</a:t>
            </a:r>
            <a:r>
              <a:rPr lang="de-DE" sz="2000" dirty="0" smtClean="0">
                <a:latin typeface="Garamond"/>
                <a:cs typeface="Garamond"/>
              </a:rPr>
              <a:t>, </a:t>
            </a:r>
            <a:r>
              <a:rPr lang="de-DE" sz="2000" dirty="0" err="1" smtClean="0">
                <a:latin typeface="Garamond"/>
                <a:cs typeface="Garamond"/>
              </a:rPr>
              <a:t>Electron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Deflector</a:t>
            </a:r>
            <a:r>
              <a:rPr lang="de-DE" sz="2000" dirty="0" smtClean="0">
                <a:latin typeface="Garamond"/>
                <a:cs typeface="Garamond"/>
              </a:rPr>
              <a:t>, </a:t>
            </a:r>
            <a:r>
              <a:rPr lang="de-DE" sz="2000" dirty="0" err="1" smtClean="0">
                <a:latin typeface="Garamond"/>
                <a:cs typeface="Garamond"/>
              </a:rPr>
              <a:t>Filterwheels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smtClean="0">
                <a:latin typeface="Garamond"/>
                <a:cs typeface="Garamond"/>
              </a:rPr>
              <a:t>etc: </a:t>
            </a:r>
            <a:r>
              <a:rPr lang="de-DE" sz="2000" dirty="0" err="1" smtClean="0">
                <a:latin typeface="Garamond"/>
                <a:cs typeface="Garamond"/>
              </a:rPr>
              <a:t>qualified</a:t>
            </a:r>
            <a:r>
              <a:rPr lang="de-DE" sz="2000" dirty="0" smtClean="0">
                <a:latin typeface="Garamond"/>
                <a:cs typeface="Garamond"/>
              </a:rPr>
              <a:t>, in </a:t>
            </a:r>
            <a:r>
              <a:rPr lang="de-DE" sz="2000" dirty="0" err="1" smtClean="0">
                <a:latin typeface="Garamond"/>
                <a:cs typeface="Garamond"/>
              </a:rPr>
              <a:t>manuf</a:t>
            </a:r>
            <a:r>
              <a:rPr lang="de-DE" sz="2000" dirty="0" smtClean="0">
                <a:latin typeface="Garamond"/>
                <a:cs typeface="Garamond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Garamond"/>
                <a:cs typeface="Garamond"/>
              </a:rPr>
              <a:t>FM-Electronics: </a:t>
            </a:r>
            <a:r>
              <a:rPr lang="de-DE" sz="2000" dirty="0" err="1" smtClean="0">
                <a:solidFill>
                  <a:srgbClr val="FF0000"/>
                </a:solidFill>
                <a:latin typeface="Garamond"/>
                <a:cs typeface="Garamond"/>
              </a:rPr>
              <a:t>Behind</a:t>
            </a:r>
            <a:r>
              <a:rPr lang="de-DE" sz="2000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Garamond"/>
                <a:cs typeface="Garamond"/>
              </a:rPr>
              <a:t>schedule</a:t>
            </a:r>
            <a:endParaRPr lang="de-DE" sz="2000" dirty="0" smtClean="0">
              <a:solidFill>
                <a:srgbClr val="FF0000"/>
              </a:solidFill>
              <a:latin typeface="Garamond"/>
              <a:cs typeface="Garamon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>
                <a:latin typeface="Garamond"/>
                <a:cs typeface="Garamond"/>
              </a:rPr>
              <a:t>Qualification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tests</a:t>
            </a:r>
            <a:r>
              <a:rPr lang="de-DE" sz="2000" dirty="0" smtClean="0">
                <a:latin typeface="Garamond"/>
                <a:cs typeface="Garamond"/>
              </a:rPr>
              <a:t> of </a:t>
            </a:r>
            <a:r>
              <a:rPr lang="de-DE" sz="2000" dirty="0" err="1" smtClean="0">
                <a:latin typeface="Garamond"/>
                <a:cs typeface="Garamond"/>
              </a:rPr>
              <a:t>completer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telescope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completed</a:t>
            </a:r>
            <a:r>
              <a:rPr lang="de-DE" sz="2000" dirty="0" smtClean="0">
                <a:latin typeface="Garamond"/>
                <a:cs typeface="Garamond"/>
              </a:rPr>
              <a:t>  (Jan 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Garamond"/>
                <a:cs typeface="Garamond"/>
              </a:rPr>
              <a:t>Delivery and test of </a:t>
            </a:r>
            <a:r>
              <a:rPr lang="de-DE" sz="2000" dirty="0" err="1" smtClean="0">
                <a:latin typeface="Garamond"/>
                <a:cs typeface="Garamond"/>
              </a:rPr>
              <a:t>Technological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Moldel</a:t>
            </a:r>
            <a:r>
              <a:rPr lang="de-DE" sz="2000" dirty="0" smtClean="0">
                <a:latin typeface="Garamond"/>
                <a:cs typeface="Garamond"/>
              </a:rPr>
              <a:t> to </a:t>
            </a:r>
            <a:r>
              <a:rPr lang="de-DE" sz="2000" dirty="0" err="1" smtClean="0">
                <a:latin typeface="Garamond"/>
                <a:cs typeface="Garamond"/>
              </a:rPr>
              <a:t>Lavochkin</a:t>
            </a:r>
            <a:r>
              <a:rPr lang="de-DE" sz="2000" dirty="0" smtClean="0">
                <a:latin typeface="Garamond"/>
                <a:cs typeface="Garamond"/>
              </a:rPr>
              <a:t> (</a:t>
            </a:r>
            <a:r>
              <a:rPr lang="de-DE" sz="2000" dirty="0" err="1" smtClean="0">
                <a:latin typeface="Garamond"/>
                <a:cs typeface="Garamond"/>
              </a:rPr>
              <a:t>Maech</a:t>
            </a:r>
            <a:r>
              <a:rPr lang="de-DE" sz="2000" dirty="0" smtClean="0">
                <a:latin typeface="Garamond"/>
                <a:cs typeface="Garamond"/>
              </a:rPr>
              <a:t> 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Garamond"/>
                <a:cs typeface="Garamond"/>
              </a:rPr>
              <a:t>FM1 Mirror </a:t>
            </a:r>
            <a:r>
              <a:rPr lang="de-DE" sz="2000" dirty="0" err="1" smtClean="0">
                <a:latin typeface="Garamond"/>
                <a:cs typeface="Garamond"/>
              </a:rPr>
              <a:t>module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completed</a:t>
            </a:r>
            <a:r>
              <a:rPr lang="de-DE" sz="2000" dirty="0" smtClean="0">
                <a:latin typeface="Garamond"/>
                <a:cs typeface="Garamond"/>
              </a:rPr>
              <a:t> and </a:t>
            </a:r>
            <a:r>
              <a:rPr lang="de-DE" sz="2000" dirty="0" err="1" smtClean="0">
                <a:latin typeface="Garamond"/>
                <a:cs typeface="Garamond"/>
              </a:rPr>
              <a:t>tested</a:t>
            </a:r>
            <a:r>
              <a:rPr lang="de-DE" sz="2000" dirty="0" smtClean="0">
                <a:latin typeface="Garamond"/>
                <a:cs typeface="Garamond"/>
              </a:rPr>
              <a:t>; FM2 </a:t>
            </a:r>
            <a:r>
              <a:rPr lang="de-DE" sz="2000" dirty="0" err="1" smtClean="0">
                <a:latin typeface="Garamond"/>
                <a:cs typeface="Garamond"/>
              </a:rPr>
              <a:t>tests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underway</a:t>
            </a:r>
            <a:endParaRPr lang="de-DE" sz="2000" dirty="0" smtClean="0">
              <a:latin typeface="Garamond"/>
              <a:cs typeface="Garamond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99741" y="4267200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Garamond"/>
                <a:cs typeface="Garamond"/>
              </a:rPr>
              <a:t>Next Steps</a:t>
            </a:r>
            <a:br>
              <a:rPr lang="en-GB" sz="4000" dirty="0" smtClean="0">
                <a:latin typeface="Garamond"/>
                <a:cs typeface="Garamond"/>
              </a:rPr>
            </a:br>
            <a:endParaRPr lang="en-GB" sz="4000" dirty="0">
              <a:latin typeface="Garamond"/>
              <a:cs typeface="Garamond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1340" y="4696362"/>
            <a:ext cx="8396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de-DE" sz="2000" dirty="0" smtClean="0">
              <a:latin typeface="Garamond"/>
              <a:cs typeface="Garamon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Garamond"/>
                <a:cs typeface="Garamond"/>
              </a:rPr>
              <a:t>FM3-8 Mirror </a:t>
            </a:r>
            <a:r>
              <a:rPr lang="de-DE" sz="2000" dirty="0" err="1" smtClean="0">
                <a:latin typeface="Garamond"/>
                <a:cs typeface="Garamond"/>
              </a:rPr>
              <a:t>Modules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tests</a:t>
            </a:r>
            <a:r>
              <a:rPr lang="de-DE" sz="2000" dirty="0" smtClean="0">
                <a:latin typeface="Garamond"/>
                <a:cs typeface="Garamond"/>
              </a:rPr>
              <a:t> and </a:t>
            </a:r>
            <a:r>
              <a:rPr lang="de-DE" sz="2000" dirty="0" err="1" smtClean="0">
                <a:latin typeface="Garamond"/>
                <a:cs typeface="Garamond"/>
              </a:rPr>
              <a:t>integration</a:t>
            </a:r>
            <a:r>
              <a:rPr lang="de-DE" sz="2000" dirty="0" smtClean="0">
                <a:latin typeface="Garamond"/>
                <a:cs typeface="Garamond"/>
              </a:rPr>
              <a:t>		</a:t>
            </a:r>
            <a:r>
              <a:rPr lang="de-DE" sz="2000" dirty="0" err="1" smtClean="0">
                <a:latin typeface="Garamond"/>
                <a:cs typeface="Garamond"/>
              </a:rPr>
              <a:t>Apr-Nov</a:t>
            </a:r>
            <a:r>
              <a:rPr lang="de-DE" sz="2000" dirty="0" smtClean="0">
                <a:latin typeface="Garamond"/>
                <a:cs typeface="Garamond"/>
              </a:rPr>
              <a:t>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Garamond"/>
                <a:cs typeface="Garamond"/>
              </a:rPr>
              <a:t>Delivery to </a:t>
            </a:r>
            <a:r>
              <a:rPr lang="de-DE" sz="2000" dirty="0" err="1" smtClean="0">
                <a:latin typeface="Garamond"/>
                <a:cs typeface="Garamond"/>
              </a:rPr>
              <a:t>Lavochkin</a:t>
            </a:r>
            <a:r>
              <a:rPr lang="de-DE" sz="2000" dirty="0" smtClean="0">
                <a:latin typeface="Garamond"/>
                <a:cs typeface="Garamond"/>
              </a:rPr>
              <a:t>					</a:t>
            </a:r>
            <a:r>
              <a:rPr lang="de-DE" sz="2000" dirty="0" err="1" smtClean="0">
                <a:latin typeface="Garamond"/>
                <a:cs typeface="Garamond"/>
              </a:rPr>
              <a:t>December</a:t>
            </a:r>
            <a:r>
              <a:rPr lang="de-DE" sz="2000" dirty="0" smtClean="0">
                <a:latin typeface="Garamond"/>
                <a:cs typeface="Garamond"/>
              </a:rPr>
              <a:t>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Garamond"/>
                <a:cs typeface="Garamond"/>
              </a:rPr>
              <a:t>SRG </a:t>
            </a:r>
            <a:r>
              <a:rPr lang="de-DE" sz="2000" dirty="0" err="1" smtClean="0">
                <a:latin typeface="Garamond"/>
                <a:cs typeface="Garamond"/>
              </a:rPr>
              <a:t>Launch</a:t>
            </a:r>
            <a:r>
              <a:rPr lang="de-DE" sz="2000" dirty="0" smtClean="0">
                <a:latin typeface="Garamond"/>
                <a:cs typeface="Garamond"/>
              </a:rPr>
              <a:t>						Q4 2014</a:t>
            </a:r>
          </a:p>
        </p:txBody>
      </p:sp>
      <p:pic>
        <p:nvPicPr>
          <p:cNvPr id="6" name="Picture 19" descr="logo_mpe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19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A. Merloni - eROSITA - IASF-BO 04/2013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52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42950" y="188640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Garamond"/>
                <a:cs typeface="Garamond"/>
              </a:rPr>
              <a:t>7 Mirrors</a:t>
            </a:r>
            <a:r>
              <a:rPr lang="en-GB" sz="6000" dirty="0" smtClean="0">
                <a:latin typeface="Garamond"/>
                <a:cs typeface="Garamond"/>
              </a:rPr>
              <a:t/>
            </a:r>
            <a:br>
              <a:rPr lang="en-GB" sz="6000" dirty="0" smtClean="0">
                <a:latin typeface="Garamond"/>
                <a:cs typeface="Garamond"/>
              </a:rPr>
            </a:br>
            <a:endParaRPr lang="en-GB" sz="2400" dirty="0">
              <a:latin typeface="Garamond"/>
              <a:cs typeface="Garamond"/>
            </a:endParaRPr>
          </a:p>
        </p:txBody>
      </p:sp>
      <p:pic>
        <p:nvPicPr>
          <p:cNvPr id="7171" name="Picture 3" descr="C:\Users\Peter Predehl\Desktop\eROSITA Status February 2012\Spiegel\IMG_9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729" y="3890965"/>
            <a:ext cx="4052778" cy="249078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eter Predehl\Desktop\eROSITA Status February 2012\Spiegel\IMG_9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336" y="3878865"/>
            <a:ext cx="4072467" cy="250288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eROSITA Lokal\eROSITA Bilder\Spiegelsystem\P10100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" t="7468" r="-18" b="5203"/>
          <a:stretch/>
        </p:blipFill>
        <p:spPr bwMode="auto">
          <a:xfrm>
            <a:off x="584516" y="1044000"/>
            <a:ext cx="4072467" cy="2484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953001" y="1437744"/>
            <a:ext cx="47500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/>
              <a:t>Integration </a:t>
            </a:r>
            <a:r>
              <a:rPr lang="de-DE" sz="2000" dirty="0" err="1" smtClean="0"/>
              <a:t>of</a:t>
            </a:r>
            <a:r>
              <a:rPr lang="de-DE" sz="2000" dirty="0" smtClean="0"/>
              <a:t> 8 Modules, &gt;400 </a:t>
            </a:r>
            <a:r>
              <a:rPr lang="de-DE" sz="2000" dirty="0" err="1" smtClean="0"/>
              <a:t>shells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/>
              <a:t>FM-3, 2/3 </a:t>
            </a:r>
            <a:r>
              <a:rPr lang="de-DE" sz="2000" dirty="0" err="1" smtClean="0"/>
              <a:t>of</a:t>
            </a:r>
            <a:r>
              <a:rPr lang="de-DE" sz="2000" dirty="0" smtClean="0"/>
              <a:t> all </a:t>
            </a:r>
            <a:r>
              <a:rPr lang="de-DE" sz="2000" dirty="0" err="1" smtClean="0"/>
              <a:t>shells</a:t>
            </a:r>
            <a:r>
              <a:rPr lang="de-DE" sz="2000" dirty="0" smtClean="0"/>
              <a:t> </a:t>
            </a:r>
            <a:r>
              <a:rPr lang="de-DE" sz="2000" dirty="0" err="1" smtClean="0"/>
              <a:t>integrated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err="1" smtClean="0"/>
              <a:t>Preparation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PANTER X-</a:t>
            </a:r>
            <a:r>
              <a:rPr lang="de-DE" sz="2000" dirty="0" err="1" smtClean="0"/>
              <a:t>ray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7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635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6" descr="logo_mpe_whi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540" y="11906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19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A. Merloni - eROSITA - IASF-BO 04/2013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35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logo_mpe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19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A. Merloni - eROSITA - IASF-BO 04/2013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tern mit 5 Zacken 720"/>
          <p:cNvSpPr/>
          <p:nvPr/>
        </p:nvSpPr>
        <p:spPr>
          <a:xfrm>
            <a:off x="8458690" y="1387860"/>
            <a:ext cx="180020" cy="180020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721"/>
          <p:cNvSpPr txBox="1"/>
          <p:nvPr/>
        </p:nvSpPr>
        <p:spPr>
          <a:xfrm>
            <a:off x="7750707" y="1602760"/>
            <a:ext cx="18505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33CC"/>
                </a:solidFill>
              </a:rPr>
              <a:t>X-</a:t>
            </a:r>
            <a:r>
              <a:rPr lang="de-DE" sz="1400" dirty="0" err="1" smtClean="0">
                <a:solidFill>
                  <a:srgbClr val="0033CC"/>
                </a:solidFill>
              </a:rPr>
              <a:t>ray</a:t>
            </a:r>
            <a:r>
              <a:rPr lang="de-DE" sz="1400" dirty="0" smtClean="0">
                <a:solidFill>
                  <a:srgbClr val="0033CC"/>
                </a:solidFill>
              </a:rPr>
              <a:t> </a:t>
            </a:r>
            <a:r>
              <a:rPr lang="de-DE" sz="1400" dirty="0" err="1" smtClean="0">
                <a:solidFill>
                  <a:srgbClr val="0033CC"/>
                </a:solidFill>
              </a:rPr>
              <a:t>Measurements</a:t>
            </a:r>
            <a:endParaRPr lang="de-DE" sz="1400" dirty="0" smtClean="0">
              <a:solidFill>
                <a:srgbClr val="0033CC"/>
              </a:solidFill>
            </a:endParaRPr>
          </a:p>
          <a:p>
            <a:endParaRPr lang="de-DE" sz="1400" dirty="0" smtClean="0">
              <a:solidFill>
                <a:srgbClr val="0033CC"/>
              </a:solidFill>
            </a:endParaRPr>
          </a:p>
          <a:p>
            <a:r>
              <a:rPr lang="de-DE" sz="1400" dirty="0" err="1" smtClean="0">
                <a:solidFill>
                  <a:srgbClr val="0033CC"/>
                </a:solidFill>
              </a:rPr>
              <a:t>Spec</a:t>
            </a:r>
            <a:r>
              <a:rPr lang="de-DE" sz="1400" dirty="0" smtClean="0">
                <a:solidFill>
                  <a:srgbClr val="0033CC"/>
                </a:solidFill>
              </a:rPr>
              <a:t> @ </a:t>
            </a:r>
            <a:r>
              <a:rPr lang="de-DE" sz="1400" dirty="0" err="1" smtClean="0">
                <a:solidFill>
                  <a:srgbClr val="0033CC"/>
                </a:solidFill>
              </a:rPr>
              <a:t>1.5keV</a:t>
            </a:r>
            <a:r>
              <a:rPr lang="de-DE" sz="1400" dirty="0" smtClean="0">
                <a:solidFill>
                  <a:srgbClr val="0033CC"/>
                </a:solidFill>
              </a:rPr>
              <a:t> = 15“</a:t>
            </a:r>
          </a:p>
          <a:p>
            <a:endParaRPr lang="de-DE" sz="1400" dirty="0">
              <a:solidFill>
                <a:srgbClr val="0033CC"/>
              </a:solidFill>
            </a:endParaRPr>
          </a:p>
          <a:p>
            <a:r>
              <a:rPr lang="de-DE" sz="1400" dirty="0" err="1" smtClean="0">
                <a:solidFill>
                  <a:srgbClr val="0033CC"/>
                </a:solidFill>
              </a:rPr>
              <a:t>FM1</a:t>
            </a:r>
            <a:r>
              <a:rPr lang="de-DE" sz="1400" dirty="0" smtClean="0">
                <a:solidFill>
                  <a:srgbClr val="0033CC"/>
                </a:solidFill>
              </a:rPr>
              <a:t>, HEW=15.2“</a:t>
            </a:r>
          </a:p>
          <a:p>
            <a:r>
              <a:rPr lang="de-DE" sz="1400" dirty="0" err="1" smtClean="0">
                <a:solidFill>
                  <a:srgbClr val="0033CC"/>
                </a:solidFill>
              </a:rPr>
              <a:t>FM2</a:t>
            </a:r>
            <a:r>
              <a:rPr lang="de-DE" sz="1400" dirty="0" smtClean="0">
                <a:solidFill>
                  <a:srgbClr val="0033CC"/>
                </a:solidFill>
              </a:rPr>
              <a:t>, HEW=</a:t>
            </a:r>
            <a:r>
              <a:rPr lang="de-DE" sz="1400" dirty="0" err="1" smtClean="0">
                <a:solidFill>
                  <a:srgbClr val="0033CC"/>
                </a:solidFill>
              </a:rPr>
              <a:t>xx.x</a:t>
            </a:r>
            <a:r>
              <a:rPr lang="de-DE" sz="1400" dirty="0" smtClean="0">
                <a:solidFill>
                  <a:srgbClr val="0033CC"/>
                </a:solidFill>
              </a:rPr>
              <a:t>“</a:t>
            </a:r>
            <a:endParaRPr lang="de-DE" sz="1400" dirty="0">
              <a:solidFill>
                <a:srgbClr val="0033CC"/>
              </a:solidFill>
            </a:endParaRPr>
          </a:p>
        </p:txBody>
      </p:sp>
      <p:grpSp>
        <p:nvGrpSpPr>
          <p:cNvPr id="12" name="Gruppieren 3"/>
          <p:cNvGrpSpPr/>
          <p:nvPr/>
        </p:nvGrpSpPr>
        <p:grpSpPr>
          <a:xfrm>
            <a:off x="728765" y="847800"/>
            <a:ext cx="6841922" cy="5385211"/>
            <a:chOff x="430378" y="1088740"/>
            <a:chExt cx="6841922" cy="5385211"/>
          </a:xfrm>
        </p:grpSpPr>
        <p:cxnSp>
          <p:nvCxnSpPr>
            <p:cNvPr id="13" name="Gerade Verbindung 2"/>
            <p:cNvCxnSpPr/>
            <p:nvPr/>
          </p:nvCxnSpPr>
          <p:spPr>
            <a:xfrm>
              <a:off x="1291173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4"/>
            <p:cNvCxnSpPr/>
            <p:nvPr/>
          </p:nvCxnSpPr>
          <p:spPr>
            <a:xfrm>
              <a:off x="1291173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5"/>
            <p:cNvCxnSpPr/>
            <p:nvPr/>
          </p:nvCxnSpPr>
          <p:spPr>
            <a:xfrm>
              <a:off x="1291173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6"/>
            <p:cNvCxnSpPr/>
            <p:nvPr/>
          </p:nvCxnSpPr>
          <p:spPr>
            <a:xfrm>
              <a:off x="1291173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7"/>
            <p:cNvCxnSpPr/>
            <p:nvPr/>
          </p:nvCxnSpPr>
          <p:spPr>
            <a:xfrm>
              <a:off x="1291173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8"/>
            <p:cNvCxnSpPr/>
            <p:nvPr/>
          </p:nvCxnSpPr>
          <p:spPr>
            <a:xfrm>
              <a:off x="1291173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9"/>
            <p:cNvCxnSpPr/>
            <p:nvPr/>
          </p:nvCxnSpPr>
          <p:spPr>
            <a:xfrm>
              <a:off x="1291173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0"/>
            <p:cNvCxnSpPr/>
            <p:nvPr/>
          </p:nvCxnSpPr>
          <p:spPr>
            <a:xfrm>
              <a:off x="1291173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1"/>
            <p:cNvCxnSpPr/>
            <p:nvPr/>
          </p:nvCxnSpPr>
          <p:spPr>
            <a:xfrm>
              <a:off x="1291173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2"/>
            <p:cNvCxnSpPr/>
            <p:nvPr/>
          </p:nvCxnSpPr>
          <p:spPr>
            <a:xfrm>
              <a:off x="1291173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3"/>
            <p:cNvCxnSpPr/>
            <p:nvPr/>
          </p:nvCxnSpPr>
          <p:spPr>
            <a:xfrm>
              <a:off x="1291173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4"/>
            <p:cNvCxnSpPr/>
            <p:nvPr/>
          </p:nvCxnSpPr>
          <p:spPr>
            <a:xfrm>
              <a:off x="1291173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5"/>
            <p:cNvCxnSpPr/>
            <p:nvPr/>
          </p:nvCxnSpPr>
          <p:spPr>
            <a:xfrm>
              <a:off x="1291173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6"/>
            <p:cNvCxnSpPr/>
            <p:nvPr/>
          </p:nvCxnSpPr>
          <p:spPr>
            <a:xfrm>
              <a:off x="1291173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7"/>
            <p:cNvCxnSpPr/>
            <p:nvPr/>
          </p:nvCxnSpPr>
          <p:spPr>
            <a:xfrm>
              <a:off x="1291173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18"/>
            <p:cNvCxnSpPr/>
            <p:nvPr/>
          </p:nvCxnSpPr>
          <p:spPr>
            <a:xfrm>
              <a:off x="1291173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19"/>
            <p:cNvCxnSpPr/>
            <p:nvPr/>
          </p:nvCxnSpPr>
          <p:spPr>
            <a:xfrm>
              <a:off x="1291173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0"/>
            <p:cNvCxnSpPr/>
            <p:nvPr/>
          </p:nvCxnSpPr>
          <p:spPr>
            <a:xfrm>
              <a:off x="1291173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1"/>
            <p:cNvCxnSpPr/>
            <p:nvPr/>
          </p:nvCxnSpPr>
          <p:spPr>
            <a:xfrm>
              <a:off x="1291173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2"/>
            <p:cNvCxnSpPr/>
            <p:nvPr/>
          </p:nvCxnSpPr>
          <p:spPr>
            <a:xfrm>
              <a:off x="1291173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3"/>
            <p:cNvCxnSpPr/>
            <p:nvPr/>
          </p:nvCxnSpPr>
          <p:spPr>
            <a:xfrm>
              <a:off x="1291173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4"/>
            <p:cNvCxnSpPr/>
            <p:nvPr/>
          </p:nvCxnSpPr>
          <p:spPr>
            <a:xfrm>
              <a:off x="1291173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5"/>
            <p:cNvCxnSpPr/>
            <p:nvPr/>
          </p:nvCxnSpPr>
          <p:spPr>
            <a:xfrm>
              <a:off x="1291173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/>
            <p:cNvCxnSpPr/>
            <p:nvPr/>
          </p:nvCxnSpPr>
          <p:spPr>
            <a:xfrm>
              <a:off x="1291173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7"/>
            <p:cNvCxnSpPr/>
            <p:nvPr/>
          </p:nvCxnSpPr>
          <p:spPr>
            <a:xfrm>
              <a:off x="1291173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8"/>
            <p:cNvCxnSpPr/>
            <p:nvPr/>
          </p:nvCxnSpPr>
          <p:spPr>
            <a:xfrm>
              <a:off x="1291173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9"/>
            <p:cNvCxnSpPr/>
            <p:nvPr/>
          </p:nvCxnSpPr>
          <p:spPr>
            <a:xfrm>
              <a:off x="1291173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0"/>
            <p:cNvCxnSpPr/>
            <p:nvPr/>
          </p:nvCxnSpPr>
          <p:spPr>
            <a:xfrm>
              <a:off x="1291173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1"/>
            <p:cNvCxnSpPr/>
            <p:nvPr/>
          </p:nvCxnSpPr>
          <p:spPr>
            <a:xfrm>
              <a:off x="1291173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2"/>
            <p:cNvCxnSpPr/>
            <p:nvPr/>
          </p:nvCxnSpPr>
          <p:spPr>
            <a:xfrm>
              <a:off x="1291173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/>
            <p:cNvCxnSpPr/>
            <p:nvPr/>
          </p:nvCxnSpPr>
          <p:spPr>
            <a:xfrm>
              <a:off x="1291173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4"/>
            <p:cNvCxnSpPr/>
            <p:nvPr/>
          </p:nvCxnSpPr>
          <p:spPr>
            <a:xfrm>
              <a:off x="1291173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/>
            <p:cNvCxnSpPr/>
            <p:nvPr/>
          </p:nvCxnSpPr>
          <p:spPr>
            <a:xfrm>
              <a:off x="1291173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36"/>
            <p:cNvCxnSpPr/>
            <p:nvPr/>
          </p:nvCxnSpPr>
          <p:spPr>
            <a:xfrm>
              <a:off x="1291173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37"/>
            <p:cNvCxnSpPr/>
            <p:nvPr/>
          </p:nvCxnSpPr>
          <p:spPr>
            <a:xfrm>
              <a:off x="1291173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38"/>
            <p:cNvCxnSpPr/>
            <p:nvPr/>
          </p:nvCxnSpPr>
          <p:spPr>
            <a:xfrm>
              <a:off x="1291173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39"/>
            <p:cNvCxnSpPr/>
            <p:nvPr/>
          </p:nvCxnSpPr>
          <p:spPr>
            <a:xfrm>
              <a:off x="1291173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0"/>
            <p:cNvCxnSpPr/>
            <p:nvPr/>
          </p:nvCxnSpPr>
          <p:spPr>
            <a:xfrm>
              <a:off x="1291173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41"/>
            <p:cNvCxnSpPr/>
            <p:nvPr/>
          </p:nvCxnSpPr>
          <p:spPr>
            <a:xfrm>
              <a:off x="1291173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42"/>
            <p:cNvCxnSpPr/>
            <p:nvPr/>
          </p:nvCxnSpPr>
          <p:spPr>
            <a:xfrm>
              <a:off x="1291173" y="25018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43"/>
            <p:cNvCxnSpPr/>
            <p:nvPr/>
          </p:nvCxnSpPr>
          <p:spPr>
            <a:xfrm>
              <a:off x="1291173" y="24118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44"/>
            <p:cNvCxnSpPr/>
            <p:nvPr/>
          </p:nvCxnSpPr>
          <p:spPr>
            <a:xfrm>
              <a:off x="1291173" y="23218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3"/>
            <p:cNvCxnSpPr/>
            <p:nvPr/>
          </p:nvCxnSpPr>
          <p:spPr>
            <a:xfrm>
              <a:off x="2014666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4"/>
            <p:cNvCxnSpPr/>
            <p:nvPr/>
          </p:nvCxnSpPr>
          <p:spPr>
            <a:xfrm>
              <a:off x="2014666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5"/>
            <p:cNvCxnSpPr/>
            <p:nvPr/>
          </p:nvCxnSpPr>
          <p:spPr>
            <a:xfrm>
              <a:off x="2014666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6"/>
            <p:cNvCxnSpPr/>
            <p:nvPr/>
          </p:nvCxnSpPr>
          <p:spPr>
            <a:xfrm>
              <a:off x="2014666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7"/>
            <p:cNvCxnSpPr/>
            <p:nvPr/>
          </p:nvCxnSpPr>
          <p:spPr>
            <a:xfrm>
              <a:off x="2014666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8"/>
            <p:cNvCxnSpPr/>
            <p:nvPr/>
          </p:nvCxnSpPr>
          <p:spPr>
            <a:xfrm>
              <a:off x="2014666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59"/>
            <p:cNvCxnSpPr/>
            <p:nvPr/>
          </p:nvCxnSpPr>
          <p:spPr>
            <a:xfrm>
              <a:off x="2014666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0"/>
            <p:cNvCxnSpPr/>
            <p:nvPr/>
          </p:nvCxnSpPr>
          <p:spPr>
            <a:xfrm>
              <a:off x="2014666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1"/>
            <p:cNvCxnSpPr/>
            <p:nvPr/>
          </p:nvCxnSpPr>
          <p:spPr>
            <a:xfrm>
              <a:off x="2014666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2"/>
            <p:cNvCxnSpPr/>
            <p:nvPr/>
          </p:nvCxnSpPr>
          <p:spPr>
            <a:xfrm>
              <a:off x="2014666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3"/>
            <p:cNvCxnSpPr/>
            <p:nvPr/>
          </p:nvCxnSpPr>
          <p:spPr>
            <a:xfrm>
              <a:off x="2014666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4"/>
            <p:cNvCxnSpPr/>
            <p:nvPr/>
          </p:nvCxnSpPr>
          <p:spPr>
            <a:xfrm>
              <a:off x="2014666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5"/>
            <p:cNvCxnSpPr/>
            <p:nvPr/>
          </p:nvCxnSpPr>
          <p:spPr>
            <a:xfrm>
              <a:off x="2014666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6"/>
            <p:cNvCxnSpPr/>
            <p:nvPr/>
          </p:nvCxnSpPr>
          <p:spPr>
            <a:xfrm>
              <a:off x="2014666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7"/>
            <p:cNvCxnSpPr/>
            <p:nvPr/>
          </p:nvCxnSpPr>
          <p:spPr>
            <a:xfrm>
              <a:off x="2014666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8"/>
            <p:cNvCxnSpPr/>
            <p:nvPr/>
          </p:nvCxnSpPr>
          <p:spPr>
            <a:xfrm>
              <a:off x="2014666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69"/>
            <p:cNvCxnSpPr/>
            <p:nvPr/>
          </p:nvCxnSpPr>
          <p:spPr>
            <a:xfrm>
              <a:off x="2014666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0"/>
            <p:cNvCxnSpPr/>
            <p:nvPr/>
          </p:nvCxnSpPr>
          <p:spPr>
            <a:xfrm>
              <a:off x="2014666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1"/>
            <p:cNvCxnSpPr/>
            <p:nvPr/>
          </p:nvCxnSpPr>
          <p:spPr>
            <a:xfrm>
              <a:off x="2014666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2"/>
            <p:cNvCxnSpPr/>
            <p:nvPr/>
          </p:nvCxnSpPr>
          <p:spPr>
            <a:xfrm>
              <a:off x="2014666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3"/>
            <p:cNvCxnSpPr/>
            <p:nvPr/>
          </p:nvCxnSpPr>
          <p:spPr>
            <a:xfrm>
              <a:off x="2014666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4"/>
            <p:cNvCxnSpPr/>
            <p:nvPr/>
          </p:nvCxnSpPr>
          <p:spPr>
            <a:xfrm>
              <a:off x="2014666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5"/>
            <p:cNvCxnSpPr/>
            <p:nvPr/>
          </p:nvCxnSpPr>
          <p:spPr>
            <a:xfrm>
              <a:off x="2014666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6"/>
            <p:cNvCxnSpPr/>
            <p:nvPr/>
          </p:nvCxnSpPr>
          <p:spPr>
            <a:xfrm>
              <a:off x="2014666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7"/>
            <p:cNvCxnSpPr/>
            <p:nvPr/>
          </p:nvCxnSpPr>
          <p:spPr>
            <a:xfrm>
              <a:off x="2014666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8"/>
            <p:cNvCxnSpPr/>
            <p:nvPr/>
          </p:nvCxnSpPr>
          <p:spPr>
            <a:xfrm>
              <a:off x="2014666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79"/>
            <p:cNvCxnSpPr/>
            <p:nvPr/>
          </p:nvCxnSpPr>
          <p:spPr>
            <a:xfrm>
              <a:off x="2014666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0"/>
            <p:cNvCxnSpPr/>
            <p:nvPr/>
          </p:nvCxnSpPr>
          <p:spPr>
            <a:xfrm>
              <a:off x="2014666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1"/>
            <p:cNvCxnSpPr/>
            <p:nvPr/>
          </p:nvCxnSpPr>
          <p:spPr>
            <a:xfrm>
              <a:off x="2014666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2"/>
            <p:cNvCxnSpPr/>
            <p:nvPr/>
          </p:nvCxnSpPr>
          <p:spPr>
            <a:xfrm>
              <a:off x="2014666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3"/>
            <p:cNvCxnSpPr/>
            <p:nvPr/>
          </p:nvCxnSpPr>
          <p:spPr>
            <a:xfrm>
              <a:off x="2014666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4"/>
            <p:cNvCxnSpPr/>
            <p:nvPr/>
          </p:nvCxnSpPr>
          <p:spPr>
            <a:xfrm>
              <a:off x="2014666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5"/>
            <p:cNvCxnSpPr/>
            <p:nvPr/>
          </p:nvCxnSpPr>
          <p:spPr>
            <a:xfrm>
              <a:off x="2014666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6"/>
            <p:cNvCxnSpPr/>
            <p:nvPr/>
          </p:nvCxnSpPr>
          <p:spPr>
            <a:xfrm>
              <a:off x="2014666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7"/>
            <p:cNvCxnSpPr/>
            <p:nvPr/>
          </p:nvCxnSpPr>
          <p:spPr>
            <a:xfrm>
              <a:off x="2014666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8"/>
            <p:cNvCxnSpPr/>
            <p:nvPr/>
          </p:nvCxnSpPr>
          <p:spPr>
            <a:xfrm>
              <a:off x="2014666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89"/>
            <p:cNvCxnSpPr/>
            <p:nvPr/>
          </p:nvCxnSpPr>
          <p:spPr>
            <a:xfrm>
              <a:off x="2014666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0"/>
            <p:cNvCxnSpPr/>
            <p:nvPr/>
          </p:nvCxnSpPr>
          <p:spPr>
            <a:xfrm>
              <a:off x="2014666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1"/>
            <p:cNvCxnSpPr/>
            <p:nvPr/>
          </p:nvCxnSpPr>
          <p:spPr>
            <a:xfrm>
              <a:off x="2014666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2"/>
            <p:cNvCxnSpPr/>
            <p:nvPr/>
          </p:nvCxnSpPr>
          <p:spPr>
            <a:xfrm>
              <a:off x="2014666" y="25018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93"/>
            <p:cNvCxnSpPr/>
            <p:nvPr/>
          </p:nvCxnSpPr>
          <p:spPr>
            <a:xfrm>
              <a:off x="2014666" y="24118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94"/>
            <p:cNvCxnSpPr/>
            <p:nvPr/>
          </p:nvCxnSpPr>
          <p:spPr>
            <a:xfrm>
              <a:off x="2014666" y="23218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96"/>
            <p:cNvCxnSpPr/>
            <p:nvPr/>
          </p:nvCxnSpPr>
          <p:spPr>
            <a:xfrm>
              <a:off x="2730608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97"/>
            <p:cNvCxnSpPr/>
            <p:nvPr/>
          </p:nvCxnSpPr>
          <p:spPr>
            <a:xfrm>
              <a:off x="2730608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/>
          </p:nvCxnSpPr>
          <p:spPr>
            <a:xfrm>
              <a:off x="2730608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/>
            <p:nvPr/>
          </p:nvCxnSpPr>
          <p:spPr>
            <a:xfrm>
              <a:off x="2730608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/>
            <p:cNvCxnSpPr/>
            <p:nvPr/>
          </p:nvCxnSpPr>
          <p:spPr>
            <a:xfrm>
              <a:off x="2730608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/>
            <p:cNvCxnSpPr/>
            <p:nvPr/>
          </p:nvCxnSpPr>
          <p:spPr>
            <a:xfrm>
              <a:off x="2730608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/>
            <p:cNvCxnSpPr/>
            <p:nvPr/>
          </p:nvCxnSpPr>
          <p:spPr>
            <a:xfrm>
              <a:off x="2730608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/>
            <p:cNvCxnSpPr/>
            <p:nvPr/>
          </p:nvCxnSpPr>
          <p:spPr>
            <a:xfrm>
              <a:off x="2730608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>
            <a:xfrm>
              <a:off x="2730608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>
              <a:off x="2730608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>
              <a:off x="2730608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>
              <a:off x="2730608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/>
          </p:nvCxnSpPr>
          <p:spPr>
            <a:xfrm>
              <a:off x="2730608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/>
          </p:nvCxnSpPr>
          <p:spPr>
            <a:xfrm>
              <a:off x="2730608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>
              <a:off x="2730608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/>
          </p:nvCxnSpPr>
          <p:spPr>
            <a:xfrm>
              <a:off x="2730608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/>
          </p:nvCxnSpPr>
          <p:spPr>
            <a:xfrm>
              <a:off x="2730608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3"/>
            <p:cNvCxnSpPr/>
            <p:nvPr/>
          </p:nvCxnSpPr>
          <p:spPr>
            <a:xfrm>
              <a:off x="2730608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/>
            <p:cNvCxnSpPr/>
            <p:nvPr/>
          </p:nvCxnSpPr>
          <p:spPr>
            <a:xfrm>
              <a:off x="2730608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/>
            <p:cNvCxnSpPr/>
            <p:nvPr/>
          </p:nvCxnSpPr>
          <p:spPr>
            <a:xfrm>
              <a:off x="2730608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16"/>
            <p:cNvCxnSpPr/>
            <p:nvPr/>
          </p:nvCxnSpPr>
          <p:spPr>
            <a:xfrm>
              <a:off x="2730608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/>
            <p:cNvCxnSpPr/>
            <p:nvPr/>
          </p:nvCxnSpPr>
          <p:spPr>
            <a:xfrm>
              <a:off x="2730608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18"/>
            <p:cNvCxnSpPr/>
            <p:nvPr/>
          </p:nvCxnSpPr>
          <p:spPr>
            <a:xfrm>
              <a:off x="2730608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19"/>
            <p:cNvCxnSpPr/>
            <p:nvPr/>
          </p:nvCxnSpPr>
          <p:spPr>
            <a:xfrm>
              <a:off x="2730608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/>
            <p:cNvCxnSpPr/>
            <p:nvPr/>
          </p:nvCxnSpPr>
          <p:spPr>
            <a:xfrm>
              <a:off x="2730608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1"/>
            <p:cNvCxnSpPr/>
            <p:nvPr/>
          </p:nvCxnSpPr>
          <p:spPr>
            <a:xfrm>
              <a:off x="2730608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2"/>
            <p:cNvCxnSpPr/>
            <p:nvPr/>
          </p:nvCxnSpPr>
          <p:spPr>
            <a:xfrm>
              <a:off x="2730608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3"/>
            <p:cNvCxnSpPr/>
            <p:nvPr/>
          </p:nvCxnSpPr>
          <p:spPr>
            <a:xfrm>
              <a:off x="2730608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24"/>
            <p:cNvCxnSpPr/>
            <p:nvPr/>
          </p:nvCxnSpPr>
          <p:spPr>
            <a:xfrm>
              <a:off x="2730608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25"/>
            <p:cNvCxnSpPr/>
            <p:nvPr/>
          </p:nvCxnSpPr>
          <p:spPr>
            <a:xfrm>
              <a:off x="2730608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26"/>
            <p:cNvCxnSpPr/>
            <p:nvPr/>
          </p:nvCxnSpPr>
          <p:spPr>
            <a:xfrm>
              <a:off x="2730608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27"/>
            <p:cNvCxnSpPr/>
            <p:nvPr/>
          </p:nvCxnSpPr>
          <p:spPr>
            <a:xfrm>
              <a:off x="2730608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28"/>
            <p:cNvCxnSpPr/>
            <p:nvPr/>
          </p:nvCxnSpPr>
          <p:spPr>
            <a:xfrm>
              <a:off x="2730608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129"/>
            <p:cNvCxnSpPr/>
            <p:nvPr/>
          </p:nvCxnSpPr>
          <p:spPr>
            <a:xfrm>
              <a:off x="2730608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0"/>
            <p:cNvCxnSpPr/>
            <p:nvPr/>
          </p:nvCxnSpPr>
          <p:spPr>
            <a:xfrm>
              <a:off x="2730608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1"/>
            <p:cNvCxnSpPr/>
            <p:nvPr/>
          </p:nvCxnSpPr>
          <p:spPr>
            <a:xfrm>
              <a:off x="2730608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132"/>
            <p:cNvCxnSpPr/>
            <p:nvPr/>
          </p:nvCxnSpPr>
          <p:spPr>
            <a:xfrm>
              <a:off x="2730608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3"/>
            <p:cNvCxnSpPr/>
            <p:nvPr/>
          </p:nvCxnSpPr>
          <p:spPr>
            <a:xfrm>
              <a:off x="2730608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134"/>
            <p:cNvCxnSpPr/>
            <p:nvPr/>
          </p:nvCxnSpPr>
          <p:spPr>
            <a:xfrm>
              <a:off x="2730608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135"/>
            <p:cNvCxnSpPr/>
            <p:nvPr/>
          </p:nvCxnSpPr>
          <p:spPr>
            <a:xfrm>
              <a:off x="2730608" y="25018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36"/>
            <p:cNvCxnSpPr/>
            <p:nvPr/>
          </p:nvCxnSpPr>
          <p:spPr>
            <a:xfrm>
              <a:off x="2730608" y="24118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137"/>
            <p:cNvCxnSpPr/>
            <p:nvPr/>
          </p:nvCxnSpPr>
          <p:spPr>
            <a:xfrm>
              <a:off x="2730608" y="23218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139"/>
            <p:cNvCxnSpPr/>
            <p:nvPr/>
          </p:nvCxnSpPr>
          <p:spPr>
            <a:xfrm>
              <a:off x="3446550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40"/>
            <p:cNvCxnSpPr/>
            <p:nvPr/>
          </p:nvCxnSpPr>
          <p:spPr>
            <a:xfrm>
              <a:off x="3446550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1"/>
            <p:cNvCxnSpPr/>
            <p:nvPr/>
          </p:nvCxnSpPr>
          <p:spPr>
            <a:xfrm>
              <a:off x="3446550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2"/>
            <p:cNvCxnSpPr/>
            <p:nvPr/>
          </p:nvCxnSpPr>
          <p:spPr>
            <a:xfrm>
              <a:off x="3446550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3"/>
            <p:cNvCxnSpPr/>
            <p:nvPr/>
          </p:nvCxnSpPr>
          <p:spPr>
            <a:xfrm>
              <a:off x="3446550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144"/>
            <p:cNvCxnSpPr/>
            <p:nvPr/>
          </p:nvCxnSpPr>
          <p:spPr>
            <a:xfrm>
              <a:off x="3446550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145"/>
            <p:cNvCxnSpPr/>
            <p:nvPr/>
          </p:nvCxnSpPr>
          <p:spPr>
            <a:xfrm>
              <a:off x="3446550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46"/>
            <p:cNvCxnSpPr/>
            <p:nvPr/>
          </p:nvCxnSpPr>
          <p:spPr>
            <a:xfrm>
              <a:off x="3446550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47"/>
            <p:cNvCxnSpPr/>
            <p:nvPr/>
          </p:nvCxnSpPr>
          <p:spPr>
            <a:xfrm>
              <a:off x="3446550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48"/>
            <p:cNvCxnSpPr/>
            <p:nvPr/>
          </p:nvCxnSpPr>
          <p:spPr>
            <a:xfrm>
              <a:off x="3446550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49"/>
            <p:cNvCxnSpPr/>
            <p:nvPr/>
          </p:nvCxnSpPr>
          <p:spPr>
            <a:xfrm>
              <a:off x="3446550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50"/>
            <p:cNvCxnSpPr/>
            <p:nvPr/>
          </p:nvCxnSpPr>
          <p:spPr>
            <a:xfrm>
              <a:off x="3446550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1"/>
            <p:cNvCxnSpPr/>
            <p:nvPr/>
          </p:nvCxnSpPr>
          <p:spPr>
            <a:xfrm>
              <a:off x="3446550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152"/>
            <p:cNvCxnSpPr/>
            <p:nvPr/>
          </p:nvCxnSpPr>
          <p:spPr>
            <a:xfrm>
              <a:off x="3446550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153"/>
            <p:cNvCxnSpPr/>
            <p:nvPr/>
          </p:nvCxnSpPr>
          <p:spPr>
            <a:xfrm>
              <a:off x="3446550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154"/>
            <p:cNvCxnSpPr/>
            <p:nvPr/>
          </p:nvCxnSpPr>
          <p:spPr>
            <a:xfrm>
              <a:off x="3446550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155"/>
            <p:cNvCxnSpPr/>
            <p:nvPr/>
          </p:nvCxnSpPr>
          <p:spPr>
            <a:xfrm>
              <a:off x="3446550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156"/>
            <p:cNvCxnSpPr/>
            <p:nvPr/>
          </p:nvCxnSpPr>
          <p:spPr>
            <a:xfrm>
              <a:off x="3446550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57"/>
            <p:cNvCxnSpPr/>
            <p:nvPr/>
          </p:nvCxnSpPr>
          <p:spPr>
            <a:xfrm>
              <a:off x="3446550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58"/>
            <p:cNvCxnSpPr/>
            <p:nvPr/>
          </p:nvCxnSpPr>
          <p:spPr>
            <a:xfrm>
              <a:off x="3446550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 Verbindung 159"/>
            <p:cNvCxnSpPr/>
            <p:nvPr/>
          </p:nvCxnSpPr>
          <p:spPr>
            <a:xfrm>
              <a:off x="3446550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160"/>
            <p:cNvCxnSpPr/>
            <p:nvPr/>
          </p:nvCxnSpPr>
          <p:spPr>
            <a:xfrm>
              <a:off x="3446550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1"/>
            <p:cNvCxnSpPr/>
            <p:nvPr/>
          </p:nvCxnSpPr>
          <p:spPr>
            <a:xfrm>
              <a:off x="3446550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2"/>
            <p:cNvCxnSpPr/>
            <p:nvPr/>
          </p:nvCxnSpPr>
          <p:spPr>
            <a:xfrm>
              <a:off x="3446550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3"/>
            <p:cNvCxnSpPr/>
            <p:nvPr/>
          </p:nvCxnSpPr>
          <p:spPr>
            <a:xfrm>
              <a:off x="3446550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4"/>
            <p:cNvCxnSpPr/>
            <p:nvPr/>
          </p:nvCxnSpPr>
          <p:spPr>
            <a:xfrm>
              <a:off x="3446550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65"/>
            <p:cNvCxnSpPr/>
            <p:nvPr/>
          </p:nvCxnSpPr>
          <p:spPr>
            <a:xfrm>
              <a:off x="3446550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66"/>
            <p:cNvCxnSpPr/>
            <p:nvPr/>
          </p:nvCxnSpPr>
          <p:spPr>
            <a:xfrm>
              <a:off x="3446550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67"/>
            <p:cNvCxnSpPr/>
            <p:nvPr/>
          </p:nvCxnSpPr>
          <p:spPr>
            <a:xfrm>
              <a:off x="3446550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68"/>
            <p:cNvCxnSpPr/>
            <p:nvPr/>
          </p:nvCxnSpPr>
          <p:spPr>
            <a:xfrm>
              <a:off x="3446550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69"/>
            <p:cNvCxnSpPr/>
            <p:nvPr/>
          </p:nvCxnSpPr>
          <p:spPr>
            <a:xfrm>
              <a:off x="3446550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70"/>
            <p:cNvCxnSpPr/>
            <p:nvPr/>
          </p:nvCxnSpPr>
          <p:spPr>
            <a:xfrm>
              <a:off x="3446550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1"/>
            <p:cNvCxnSpPr/>
            <p:nvPr/>
          </p:nvCxnSpPr>
          <p:spPr>
            <a:xfrm>
              <a:off x="3446550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2"/>
            <p:cNvCxnSpPr/>
            <p:nvPr/>
          </p:nvCxnSpPr>
          <p:spPr>
            <a:xfrm>
              <a:off x="3446550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3"/>
            <p:cNvCxnSpPr/>
            <p:nvPr/>
          </p:nvCxnSpPr>
          <p:spPr>
            <a:xfrm>
              <a:off x="3446550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4"/>
            <p:cNvCxnSpPr/>
            <p:nvPr/>
          </p:nvCxnSpPr>
          <p:spPr>
            <a:xfrm>
              <a:off x="3446550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75"/>
            <p:cNvCxnSpPr/>
            <p:nvPr/>
          </p:nvCxnSpPr>
          <p:spPr>
            <a:xfrm>
              <a:off x="3446550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76"/>
            <p:cNvCxnSpPr/>
            <p:nvPr/>
          </p:nvCxnSpPr>
          <p:spPr>
            <a:xfrm>
              <a:off x="3446550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77"/>
            <p:cNvCxnSpPr/>
            <p:nvPr/>
          </p:nvCxnSpPr>
          <p:spPr>
            <a:xfrm>
              <a:off x="3446550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78"/>
            <p:cNvCxnSpPr/>
            <p:nvPr/>
          </p:nvCxnSpPr>
          <p:spPr>
            <a:xfrm>
              <a:off x="3446550" y="250189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79"/>
            <p:cNvCxnSpPr/>
            <p:nvPr/>
          </p:nvCxnSpPr>
          <p:spPr>
            <a:xfrm>
              <a:off x="3446550" y="241188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80"/>
            <p:cNvCxnSpPr/>
            <p:nvPr/>
          </p:nvCxnSpPr>
          <p:spPr>
            <a:xfrm>
              <a:off x="3446550" y="232187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2"/>
            <p:cNvCxnSpPr/>
            <p:nvPr/>
          </p:nvCxnSpPr>
          <p:spPr>
            <a:xfrm>
              <a:off x="4174906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3"/>
            <p:cNvCxnSpPr/>
            <p:nvPr/>
          </p:nvCxnSpPr>
          <p:spPr>
            <a:xfrm>
              <a:off x="4174906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4"/>
            <p:cNvCxnSpPr/>
            <p:nvPr/>
          </p:nvCxnSpPr>
          <p:spPr>
            <a:xfrm>
              <a:off x="4174906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5"/>
            <p:cNvCxnSpPr/>
            <p:nvPr/>
          </p:nvCxnSpPr>
          <p:spPr>
            <a:xfrm>
              <a:off x="4174906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Gerade Verbindung 186"/>
            <p:cNvCxnSpPr/>
            <p:nvPr/>
          </p:nvCxnSpPr>
          <p:spPr>
            <a:xfrm>
              <a:off x="4174906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187"/>
            <p:cNvCxnSpPr/>
            <p:nvPr/>
          </p:nvCxnSpPr>
          <p:spPr>
            <a:xfrm>
              <a:off x="4174906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188"/>
            <p:cNvCxnSpPr/>
            <p:nvPr/>
          </p:nvCxnSpPr>
          <p:spPr>
            <a:xfrm>
              <a:off x="4174906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Gerade Verbindung 189"/>
            <p:cNvCxnSpPr/>
            <p:nvPr/>
          </p:nvCxnSpPr>
          <p:spPr>
            <a:xfrm>
              <a:off x="4174906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190"/>
            <p:cNvCxnSpPr/>
            <p:nvPr/>
          </p:nvCxnSpPr>
          <p:spPr>
            <a:xfrm>
              <a:off x="4174906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191"/>
            <p:cNvCxnSpPr/>
            <p:nvPr/>
          </p:nvCxnSpPr>
          <p:spPr>
            <a:xfrm>
              <a:off x="4174906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2"/>
            <p:cNvCxnSpPr/>
            <p:nvPr/>
          </p:nvCxnSpPr>
          <p:spPr>
            <a:xfrm>
              <a:off x="4174906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3"/>
            <p:cNvCxnSpPr/>
            <p:nvPr/>
          </p:nvCxnSpPr>
          <p:spPr>
            <a:xfrm>
              <a:off x="4174906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194"/>
            <p:cNvCxnSpPr/>
            <p:nvPr/>
          </p:nvCxnSpPr>
          <p:spPr>
            <a:xfrm>
              <a:off x="4174906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195"/>
            <p:cNvCxnSpPr/>
            <p:nvPr/>
          </p:nvCxnSpPr>
          <p:spPr>
            <a:xfrm>
              <a:off x="4174906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196"/>
            <p:cNvCxnSpPr/>
            <p:nvPr/>
          </p:nvCxnSpPr>
          <p:spPr>
            <a:xfrm>
              <a:off x="4174906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197"/>
            <p:cNvCxnSpPr/>
            <p:nvPr/>
          </p:nvCxnSpPr>
          <p:spPr>
            <a:xfrm>
              <a:off x="4174906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 Verbindung 198"/>
            <p:cNvCxnSpPr/>
            <p:nvPr/>
          </p:nvCxnSpPr>
          <p:spPr>
            <a:xfrm>
              <a:off x="4174906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 Verbindung 199"/>
            <p:cNvCxnSpPr/>
            <p:nvPr/>
          </p:nvCxnSpPr>
          <p:spPr>
            <a:xfrm>
              <a:off x="4174906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 Verbindung 200"/>
            <p:cNvCxnSpPr/>
            <p:nvPr/>
          </p:nvCxnSpPr>
          <p:spPr>
            <a:xfrm>
              <a:off x="4174906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 Verbindung 201"/>
            <p:cNvCxnSpPr/>
            <p:nvPr/>
          </p:nvCxnSpPr>
          <p:spPr>
            <a:xfrm>
              <a:off x="4174906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 Verbindung 202"/>
            <p:cNvCxnSpPr/>
            <p:nvPr/>
          </p:nvCxnSpPr>
          <p:spPr>
            <a:xfrm>
              <a:off x="4174906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Gerade Verbindung 203"/>
            <p:cNvCxnSpPr/>
            <p:nvPr/>
          </p:nvCxnSpPr>
          <p:spPr>
            <a:xfrm>
              <a:off x="4174906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Gerade Verbindung 204"/>
            <p:cNvCxnSpPr/>
            <p:nvPr/>
          </p:nvCxnSpPr>
          <p:spPr>
            <a:xfrm>
              <a:off x="4174906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05"/>
            <p:cNvCxnSpPr/>
            <p:nvPr/>
          </p:nvCxnSpPr>
          <p:spPr>
            <a:xfrm>
              <a:off x="4174906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 Verbindung 206"/>
            <p:cNvCxnSpPr/>
            <p:nvPr/>
          </p:nvCxnSpPr>
          <p:spPr>
            <a:xfrm>
              <a:off x="4174906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207"/>
            <p:cNvCxnSpPr/>
            <p:nvPr/>
          </p:nvCxnSpPr>
          <p:spPr>
            <a:xfrm>
              <a:off x="4174906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208"/>
            <p:cNvCxnSpPr/>
            <p:nvPr/>
          </p:nvCxnSpPr>
          <p:spPr>
            <a:xfrm>
              <a:off x="4174906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209"/>
            <p:cNvCxnSpPr/>
            <p:nvPr/>
          </p:nvCxnSpPr>
          <p:spPr>
            <a:xfrm>
              <a:off x="4174906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 Verbindung 210"/>
            <p:cNvCxnSpPr/>
            <p:nvPr/>
          </p:nvCxnSpPr>
          <p:spPr>
            <a:xfrm>
              <a:off x="4174906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211"/>
            <p:cNvCxnSpPr/>
            <p:nvPr/>
          </p:nvCxnSpPr>
          <p:spPr>
            <a:xfrm>
              <a:off x="4174906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 Verbindung 212"/>
            <p:cNvCxnSpPr/>
            <p:nvPr/>
          </p:nvCxnSpPr>
          <p:spPr>
            <a:xfrm>
              <a:off x="4174906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213"/>
            <p:cNvCxnSpPr/>
            <p:nvPr/>
          </p:nvCxnSpPr>
          <p:spPr>
            <a:xfrm>
              <a:off x="4174906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 Verbindung 214"/>
            <p:cNvCxnSpPr/>
            <p:nvPr/>
          </p:nvCxnSpPr>
          <p:spPr>
            <a:xfrm>
              <a:off x="4174906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Gerade Verbindung 215"/>
            <p:cNvCxnSpPr/>
            <p:nvPr/>
          </p:nvCxnSpPr>
          <p:spPr>
            <a:xfrm>
              <a:off x="4174906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Gerade Verbindung 216"/>
            <p:cNvCxnSpPr/>
            <p:nvPr/>
          </p:nvCxnSpPr>
          <p:spPr>
            <a:xfrm>
              <a:off x="4174906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Gerade Verbindung 217"/>
            <p:cNvCxnSpPr/>
            <p:nvPr/>
          </p:nvCxnSpPr>
          <p:spPr>
            <a:xfrm>
              <a:off x="4174906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Gerade Verbindung 218"/>
            <p:cNvCxnSpPr/>
            <p:nvPr/>
          </p:nvCxnSpPr>
          <p:spPr>
            <a:xfrm>
              <a:off x="4174906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Gerade Verbindung 219"/>
            <p:cNvCxnSpPr/>
            <p:nvPr/>
          </p:nvCxnSpPr>
          <p:spPr>
            <a:xfrm>
              <a:off x="4174906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 Verbindung 220"/>
            <p:cNvCxnSpPr/>
            <p:nvPr/>
          </p:nvCxnSpPr>
          <p:spPr>
            <a:xfrm>
              <a:off x="4174906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 Verbindung 221"/>
            <p:cNvCxnSpPr/>
            <p:nvPr/>
          </p:nvCxnSpPr>
          <p:spPr>
            <a:xfrm>
              <a:off x="4174906" y="250189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 Verbindung 222"/>
            <p:cNvCxnSpPr/>
            <p:nvPr/>
          </p:nvCxnSpPr>
          <p:spPr>
            <a:xfrm>
              <a:off x="4174906" y="241188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223"/>
            <p:cNvCxnSpPr/>
            <p:nvPr/>
          </p:nvCxnSpPr>
          <p:spPr>
            <a:xfrm>
              <a:off x="4174906" y="232187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 Verbindung 225"/>
            <p:cNvCxnSpPr/>
            <p:nvPr/>
          </p:nvCxnSpPr>
          <p:spPr>
            <a:xfrm>
              <a:off x="4898399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26"/>
            <p:cNvCxnSpPr/>
            <p:nvPr/>
          </p:nvCxnSpPr>
          <p:spPr>
            <a:xfrm>
              <a:off x="4898399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27"/>
            <p:cNvCxnSpPr/>
            <p:nvPr/>
          </p:nvCxnSpPr>
          <p:spPr>
            <a:xfrm>
              <a:off x="4898399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 Verbindung 228"/>
            <p:cNvCxnSpPr/>
            <p:nvPr/>
          </p:nvCxnSpPr>
          <p:spPr>
            <a:xfrm>
              <a:off x="4898399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29"/>
            <p:cNvCxnSpPr/>
            <p:nvPr/>
          </p:nvCxnSpPr>
          <p:spPr>
            <a:xfrm>
              <a:off x="4898399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230"/>
            <p:cNvCxnSpPr/>
            <p:nvPr/>
          </p:nvCxnSpPr>
          <p:spPr>
            <a:xfrm>
              <a:off x="4898399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231"/>
            <p:cNvCxnSpPr/>
            <p:nvPr/>
          </p:nvCxnSpPr>
          <p:spPr>
            <a:xfrm>
              <a:off x="4898399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232"/>
            <p:cNvCxnSpPr/>
            <p:nvPr/>
          </p:nvCxnSpPr>
          <p:spPr>
            <a:xfrm>
              <a:off x="4898399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3"/>
            <p:cNvCxnSpPr/>
            <p:nvPr/>
          </p:nvCxnSpPr>
          <p:spPr>
            <a:xfrm>
              <a:off x="4898399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234"/>
            <p:cNvCxnSpPr/>
            <p:nvPr/>
          </p:nvCxnSpPr>
          <p:spPr>
            <a:xfrm>
              <a:off x="4898399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 Verbindung 235"/>
            <p:cNvCxnSpPr/>
            <p:nvPr/>
          </p:nvCxnSpPr>
          <p:spPr>
            <a:xfrm>
              <a:off x="4898399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36"/>
            <p:cNvCxnSpPr/>
            <p:nvPr/>
          </p:nvCxnSpPr>
          <p:spPr>
            <a:xfrm>
              <a:off x="4898399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erade Verbindung 237"/>
            <p:cNvCxnSpPr/>
            <p:nvPr/>
          </p:nvCxnSpPr>
          <p:spPr>
            <a:xfrm>
              <a:off x="4898399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Gerade Verbindung 238"/>
            <p:cNvCxnSpPr/>
            <p:nvPr/>
          </p:nvCxnSpPr>
          <p:spPr>
            <a:xfrm>
              <a:off x="4898399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39"/>
            <p:cNvCxnSpPr/>
            <p:nvPr/>
          </p:nvCxnSpPr>
          <p:spPr>
            <a:xfrm>
              <a:off x="4898399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Gerade Verbindung 240"/>
            <p:cNvCxnSpPr/>
            <p:nvPr/>
          </p:nvCxnSpPr>
          <p:spPr>
            <a:xfrm>
              <a:off x="4898399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Gerade Verbindung 241"/>
            <p:cNvCxnSpPr/>
            <p:nvPr/>
          </p:nvCxnSpPr>
          <p:spPr>
            <a:xfrm>
              <a:off x="4898399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42"/>
            <p:cNvCxnSpPr/>
            <p:nvPr/>
          </p:nvCxnSpPr>
          <p:spPr>
            <a:xfrm>
              <a:off x="4898399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erade Verbindung 243"/>
            <p:cNvCxnSpPr/>
            <p:nvPr/>
          </p:nvCxnSpPr>
          <p:spPr>
            <a:xfrm>
              <a:off x="4898399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Gerade Verbindung 244"/>
            <p:cNvCxnSpPr/>
            <p:nvPr/>
          </p:nvCxnSpPr>
          <p:spPr>
            <a:xfrm>
              <a:off x="4898399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45"/>
            <p:cNvCxnSpPr/>
            <p:nvPr/>
          </p:nvCxnSpPr>
          <p:spPr>
            <a:xfrm>
              <a:off x="4898399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Gerade Verbindung 246"/>
            <p:cNvCxnSpPr/>
            <p:nvPr/>
          </p:nvCxnSpPr>
          <p:spPr>
            <a:xfrm>
              <a:off x="4898399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Gerade Verbindung 247"/>
            <p:cNvCxnSpPr/>
            <p:nvPr/>
          </p:nvCxnSpPr>
          <p:spPr>
            <a:xfrm>
              <a:off x="4898399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Gerade Verbindung 248"/>
            <p:cNvCxnSpPr/>
            <p:nvPr/>
          </p:nvCxnSpPr>
          <p:spPr>
            <a:xfrm>
              <a:off x="4898399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Gerade Verbindung 249"/>
            <p:cNvCxnSpPr/>
            <p:nvPr/>
          </p:nvCxnSpPr>
          <p:spPr>
            <a:xfrm>
              <a:off x="4898399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Gerade Verbindung 250"/>
            <p:cNvCxnSpPr/>
            <p:nvPr/>
          </p:nvCxnSpPr>
          <p:spPr>
            <a:xfrm>
              <a:off x="4898399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Gerade Verbindung 251"/>
            <p:cNvCxnSpPr/>
            <p:nvPr/>
          </p:nvCxnSpPr>
          <p:spPr>
            <a:xfrm>
              <a:off x="4898399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Gerade Verbindung 252"/>
            <p:cNvCxnSpPr/>
            <p:nvPr/>
          </p:nvCxnSpPr>
          <p:spPr>
            <a:xfrm>
              <a:off x="4898399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Gerade Verbindung 253"/>
            <p:cNvCxnSpPr/>
            <p:nvPr/>
          </p:nvCxnSpPr>
          <p:spPr>
            <a:xfrm>
              <a:off x="4898399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Gerade Verbindung 254"/>
            <p:cNvCxnSpPr/>
            <p:nvPr/>
          </p:nvCxnSpPr>
          <p:spPr>
            <a:xfrm>
              <a:off x="4898399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Gerade Verbindung 255"/>
            <p:cNvCxnSpPr/>
            <p:nvPr/>
          </p:nvCxnSpPr>
          <p:spPr>
            <a:xfrm>
              <a:off x="4898399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Gerade Verbindung 256"/>
            <p:cNvCxnSpPr/>
            <p:nvPr/>
          </p:nvCxnSpPr>
          <p:spPr>
            <a:xfrm>
              <a:off x="4898399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Gerade Verbindung 257"/>
            <p:cNvCxnSpPr/>
            <p:nvPr/>
          </p:nvCxnSpPr>
          <p:spPr>
            <a:xfrm>
              <a:off x="4898399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Gerade Verbindung 258"/>
            <p:cNvCxnSpPr/>
            <p:nvPr/>
          </p:nvCxnSpPr>
          <p:spPr>
            <a:xfrm>
              <a:off x="4898399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Gerade Verbindung 259"/>
            <p:cNvCxnSpPr/>
            <p:nvPr/>
          </p:nvCxnSpPr>
          <p:spPr>
            <a:xfrm>
              <a:off x="4898399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Gerade Verbindung 260"/>
            <p:cNvCxnSpPr/>
            <p:nvPr/>
          </p:nvCxnSpPr>
          <p:spPr>
            <a:xfrm>
              <a:off x="4898399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Gerade Verbindung 261"/>
            <p:cNvCxnSpPr/>
            <p:nvPr/>
          </p:nvCxnSpPr>
          <p:spPr>
            <a:xfrm>
              <a:off x="4898399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Gerade Verbindung 262"/>
            <p:cNvCxnSpPr/>
            <p:nvPr/>
          </p:nvCxnSpPr>
          <p:spPr>
            <a:xfrm>
              <a:off x="4898399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Gerade Verbindung 263"/>
            <p:cNvCxnSpPr/>
            <p:nvPr/>
          </p:nvCxnSpPr>
          <p:spPr>
            <a:xfrm>
              <a:off x="4898399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Gerade Verbindung 264"/>
            <p:cNvCxnSpPr/>
            <p:nvPr/>
          </p:nvCxnSpPr>
          <p:spPr>
            <a:xfrm>
              <a:off x="4898399" y="250189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Gerade Verbindung 265"/>
            <p:cNvCxnSpPr/>
            <p:nvPr/>
          </p:nvCxnSpPr>
          <p:spPr>
            <a:xfrm>
              <a:off x="4898399" y="241188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Gerade Verbindung 266"/>
            <p:cNvCxnSpPr/>
            <p:nvPr/>
          </p:nvCxnSpPr>
          <p:spPr>
            <a:xfrm>
              <a:off x="4898399" y="232187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Gerade Verbindung 268"/>
            <p:cNvCxnSpPr/>
            <p:nvPr/>
          </p:nvCxnSpPr>
          <p:spPr>
            <a:xfrm>
              <a:off x="5614341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Gerade Verbindung 269"/>
            <p:cNvCxnSpPr/>
            <p:nvPr/>
          </p:nvCxnSpPr>
          <p:spPr>
            <a:xfrm>
              <a:off x="5614341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Gerade Verbindung 270"/>
            <p:cNvCxnSpPr/>
            <p:nvPr/>
          </p:nvCxnSpPr>
          <p:spPr>
            <a:xfrm>
              <a:off x="5614341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Gerade Verbindung 271"/>
            <p:cNvCxnSpPr/>
            <p:nvPr/>
          </p:nvCxnSpPr>
          <p:spPr>
            <a:xfrm>
              <a:off x="5614341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Gerade Verbindung 272"/>
            <p:cNvCxnSpPr/>
            <p:nvPr/>
          </p:nvCxnSpPr>
          <p:spPr>
            <a:xfrm>
              <a:off x="5614341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Gerade Verbindung 273"/>
            <p:cNvCxnSpPr/>
            <p:nvPr/>
          </p:nvCxnSpPr>
          <p:spPr>
            <a:xfrm>
              <a:off x="5614341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Gerade Verbindung 274"/>
            <p:cNvCxnSpPr/>
            <p:nvPr/>
          </p:nvCxnSpPr>
          <p:spPr>
            <a:xfrm>
              <a:off x="5614341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Gerade Verbindung 275"/>
            <p:cNvCxnSpPr/>
            <p:nvPr/>
          </p:nvCxnSpPr>
          <p:spPr>
            <a:xfrm>
              <a:off x="5614341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Gerade Verbindung 276"/>
            <p:cNvCxnSpPr/>
            <p:nvPr/>
          </p:nvCxnSpPr>
          <p:spPr>
            <a:xfrm>
              <a:off x="5614341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Gerade Verbindung 277"/>
            <p:cNvCxnSpPr/>
            <p:nvPr/>
          </p:nvCxnSpPr>
          <p:spPr>
            <a:xfrm>
              <a:off x="5614341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Gerade Verbindung 278"/>
            <p:cNvCxnSpPr/>
            <p:nvPr/>
          </p:nvCxnSpPr>
          <p:spPr>
            <a:xfrm>
              <a:off x="5614341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Gerade Verbindung 279"/>
            <p:cNvCxnSpPr/>
            <p:nvPr/>
          </p:nvCxnSpPr>
          <p:spPr>
            <a:xfrm>
              <a:off x="5614341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Gerade Verbindung 280"/>
            <p:cNvCxnSpPr/>
            <p:nvPr/>
          </p:nvCxnSpPr>
          <p:spPr>
            <a:xfrm>
              <a:off x="5614341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Gerade Verbindung 281"/>
            <p:cNvCxnSpPr/>
            <p:nvPr/>
          </p:nvCxnSpPr>
          <p:spPr>
            <a:xfrm>
              <a:off x="5614341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Gerade Verbindung 282"/>
            <p:cNvCxnSpPr/>
            <p:nvPr/>
          </p:nvCxnSpPr>
          <p:spPr>
            <a:xfrm>
              <a:off x="5614341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Gerade Verbindung 283"/>
            <p:cNvCxnSpPr/>
            <p:nvPr/>
          </p:nvCxnSpPr>
          <p:spPr>
            <a:xfrm>
              <a:off x="5614341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Gerade Verbindung 284"/>
            <p:cNvCxnSpPr/>
            <p:nvPr/>
          </p:nvCxnSpPr>
          <p:spPr>
            <a:xfrm>
              <a:off x="5614341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Gerade Verbindung 285"/>
            <p:cNvCxnSpPr/>
            <p:nvPr/>
          </p:nvCxnSpPr>
          <p:spPr>
            <a:xfrm>
              <a:off x="5614341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Gerade Verbindung 286"/>
            <p:cNvCxnSpPr/>
            <p:nvPr/>
          </p:nvCxnSpPr>
          <p:spPr>
            <a:xfrm>
              <a:off x="5614341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Gerade Verbindung 287"/>
            <p:cNvCxnSpPr/>
            <p:nvPr/>
          </p:nvCxnSpPr>
          <p:spPr>
            <a:xfrm>
              <a:off x="5614341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Gerade Verbindung 288"/>
            <p:cNvCxnSpPr/>
            <p:nvPr/>
          </p:nvCxnSpPr>
          <p:spPr>
            <a:xfrm>
              <a:off x="5614341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Gerade Verbindung 289"/>
            <p:cNvCxnSpPr/>
            <p:nvPr/>
          </p:nvCxnSpPr>
          <p:spPr>
            <a:xfrm>
              <a:off x="5614341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Gerade Verbindung 290"/>
            <p:cNvCxnSpPr/>
            <p:nvPr/>
          </p:nvCxnSpPr>
          <p:spPr>
            <a:xfrm>
              <a:off x="5614341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Gerade Verbindung 291"/>
            <p:cNvCxnSpPr/>
            <p:nvPr/>
          </p:nvCxnSpPr>
          <p:spPr>
            <a:xfrm>
              <a:off x="5614341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Gerade Verbindung 292"/>
            <p:cNvCxnSpPr/>
            <p:nvPr/>
          </p:nvCxnSpPr>
          <p:spPr>
            <a:xfrm>
              <a:off x="5614341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Gerade Verbindung 293"/>
            <p:cNvCxnSpPr/>
            <p:nvPr/>
          </p:nvCxnSpPr>
          <p:spPr>
            <a:xfrm>
              <a:off x="5614341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Gerade Verbindung 294"/>
            <p:cNvCxnSpPr/>
            <p:nvPr/>
          </p:nvCxnSpPr>
          <p:spPr>
            <a:xfrm>
              <a:off x="5614341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Gerade Verbindung 295"/>
            <p:cNvCxnSpPr/>
            <p:nvPr/>
          </p:nvCxnSpPr>
          <p:spPr>
            <a:xfrm>
              <a:off x="5614341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Gerade Verbindung 296"/>
            <p:cNvCxnSpPr/>
            <p:nvPr/>
          </p:nvCxnSpPr>
          <p:spPr>
            <a:xfrm>
              <a:off x="5614341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Gerade Verbindung 297"/>
            <p:cNvCxnSpPr/>
            <p:nvPr/>
          </p:nvCxnSpPr>
          <p:spPr>
            <a:xfrm>
              <a:off x="5614341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Gerade Verbindung 298"/>
            <p:cNvCxnSpPr/>
            <p:nvPr/>
          </p:nvCxnSpPr>
          <p:spPr>
            <a:xfrm>
              <a:off x="5614341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Gerade Verbindung 299"/>
            <p:cNvCxnSpPr/>
            <p:nvPr/>
          </p:nvCxnSpPr>
          <p:spPr>
            <a:xfrm>
              <a:off x="5614341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Gerade Verbindung 300"/>
            <p:cNvCxnSpPr/>
            <p:nvPr/>
          </p:nvCxnSpPr>
          <p:spPr>
            <a:xfrm>
              <a:off x="5614341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Gerade Verbindung 301"/>
            <p:cNvCxnSpPr/>
            <p:nvPr/>
          </p:nvCxnSpPr>
          <p:spPr>
            <a:xfrm>
              <a:off x="5614341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Gerade Verbindung 302"/>
            <p:cNvCxnSpPr/>
            <p:nvPr/>
          </p:nvCxnSpPr>
          <p:spPr>
            <a:xfrm>
              <a:off x="5614341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Gerade Verbindung 303"/>
            <p:cNvCxnSpPr/>
            <p:nvPr/>
          </p:nvCxnSpPr>
          <p:spPr>
            <a:xfrm>
              <a:off x="5614341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Gerade Verbindung 304"/>
            <p:cNvCxnSpPr/>
            <p:nvPr/>
          </p:nvCxnSpPr>
          <p:spPr>
            <a:xfrm>
              <a:off x="5614341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Gerade Verbindung 305"/>
            <p:cNvCxnSpPr/>
            <p:nvPr/>
          </p:nvCxnSpPr>
          <p:spPr>
            <a:xfrm>
              <a:off x="5614341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Gerade Verbindung 306"/>
            <p:cNvCxnSpPr/>
            <p:nvPr/>
          </p:nvCxnSpPr>
          <p:spPr>
            <a:xfrm>
              <a:off x="5614341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Gerade Verbindung 307"/>
            <p:cNvCxnSpPr/>
            <p:nvPr/>
          </p:nvCxnSpPr>
          <p:spPr>
            <a:xfrm>
              <a:off x="5614341" y="250189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Gerade Verbindung 308"/>
            <p:cNvCxnSpPr/>
            <p:nvPr/>
          </p:nvCxnSpPr>
          <p:spPr>
            <a:xfrm>
              <a:off x="5614341" y="241188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Gerade Verbindung 309"/>
            <p:cNvCxnSpPr/>
            <p:nvPr/>
          </p:nvCxnSpPr>
          <p:spPr>
            <a:xfrm>
              <a:off x="5614341" y="2321877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Gerade Verbindung 311"/>
            <p:cNvCxnSpPr/>
            <p:nvPr/>
          </p:nvCxnSpPr>
          <p:spPr>
            <a:xfrm>
              <a:off x="6330283" y="60122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Gerade Verbindung 312"/>
            <p:cNvCxnSpPr/>
            <p:nvPr/>
          </p:nvCxnSpPr>
          <p:spPr>
            <a:xfrm>
              <a:off x="6330283" y="59222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Gerade Verbindung 313"/>
            <p:cNvCxnSpPr/>
            <p:nvPr/>
          </p:nvCxnSpPr>
          <p:spPr>
            <a:xfrm>
              <a:off x="6330283" y="58322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Gerade Verbindung 314"/>
            <p:cNvCxnSpPr/>
            <p:nvPr/>
          </p:nvCxnSpPr>
          <p:spPr>
            <a:xfrm>
              <a:off x="6330283" y="57422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Gerade Verbindung 315"/>
            <p:cNvCxnSpPr/>
            <p:nvPr/>
          </p:nvCxnSpPr>
          <p:spPr>
            <a:xfrm>
              <a:off x="6330283" y="56522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Gerade Verbindung 316"/>
            <p:cNvCxnSpPr/>
            <p:nvPr/>
          </p:nvCxnSpPr>
          <p:spPr>
            <a:xfrm>
              <a:off x="6330283" y="55622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Gerade Verbindung 317"/>
            <p:cNvCxnSpPr/>
            <p:nvPr/>
          </p:nvCxnSpPr>
          <p:spPr>
            <a:xfrm>
              <a:off x="6330283" y="54722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Gerade Verbindung 318"/>
            <p:cNvCxnSpPr/>
            <p:nvPr/>
          </p:nvCxnSpPr>
          <p:spPr>
            <a:xfrm>
              <a:off x="6330283" y="53822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Gerade Verbindung 319"/>
            <p:cNvCxnSpPr/>
            <p:nvPr/>
          </p:nvCxnSpPr>
          <p:spPr>
            <a:xfrm>
              <a:off x="6330283" y="52922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Gerade Verbindung 320"/>
            <p:cNvCxnSpPr/>
            <p:nvPr/>
          </p:nvCxnSpPr>
          <p:spPr>
            <a:xfrm>
              <a:off x="6330283" y="52021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Gerade Verbindung 321"/>
            <p:cNvCxnSpPr/>
            <p:nvPr/>
          </p:nvCxnSpPr>
          <p:spPr>
            <a:xfrm>
              <a:off x="6330283" y="51121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Gerade Verbindung 322"/>
            <p:cNvCxnSpPr/>
            <p:nvPr/>
          </p:nvCxnSpPr>
          <p:spPr>
            <a:xfrm>
              <a:off x="6330283" y="50221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Gerade Verbindung 323"/>
            <p:cNvCxnSpPr/>
            <p:nvPr/>
          </p:nvCxnSpPr>
          <p:spPr>
            <a:xfrm>
              <a:off x="6330283" y="49321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Gerade Verbindung 324"/>
            <p:cNvCxnSpPr/>
            <p:nvPr/>
          </p:nvCxnSpPr>
          <p:spPr>
            <a:xfrm>
              <a:off x="6330283" y="48421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Gerade Verbindung 325"/>
            <p:cNvCxnSpPr/>
            <p:nvPr/>
          </p:nvCxnSpPr>
          <p:spPr>
            <a:xfrm>
              <a:off x="6330283" y="47521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Gerade Verbindung 326"/>
            <p:cNvCxnSpPr/>
            <p:nvPr/>
          </p:nvCxnSpPr>
          <p:spPr>
            <a:xfrm>
              <a:off x="6330283" y="46621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Gerade Verbindung 327"/>
            <p:cNvCxnSpPr/>
            <p:nvPr/>
          </p:nvCxnSpPr>
          <p:spPr>
            <a:xfrm>
              <a:off x="6330283" y="45721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Gerade Verbindung 328"/>
            <p:cNvCxnSpPr/>
            <p:nvPr/>
          </p:nvCxnSpPr>
          <p:spPr>
            <a:xfrm>
              <a:off x="6330283" y="44821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Gerade Verbindung 329"/>
            <p:cNvCxnSpPr/>
            <p:nvPr/>
          </p:nvCxnSpPr>
          <p:spPr>
            <a:xfrm>
              <a:off x="6330283" y="43921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Gerade Verbindung 330"/>
            <p:cNvCxnSpPr/>
            <p:nvPr/>
          </p:nvCxnSpPr>
          <p:spPr>
            <a:xfrm>
              <a:off x="6330283" y="43020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Gerade Verbindung 331"/>
            <p:cNvCxnSpPr/>
            <p:nvPr/>
          </p:nvCxnSpPr>
          <p:spPr>
            <a:xfrm>
              <a:off x="6330283" y="42120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Gerade Verbindung 332"/>
            <p:cNvCxnSpPr/>
            <p:nvPr/>
          </p:nvCxnSpPr>
          <p:spPr>
            <a:xfrm>
              <a:off x="6330283" y="41220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Gerade Verbindung 333"/>
            <p:cNvCxnSpPr/>
            <p:nvPr/>
          </p:nvCxnSpPr>
          <p:spPr>
            <a:xfrm>
              <a:off x="6330283" y="40320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Gerade Verbindung 334"/>
            <p:cNvCxnSpPr/>
            <p:nvPr/>
          </p:nvCxnSpPr>
          <p:spPr>
            <a:xfrm>
              <a:off x="6330283" y="39420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Gerade Verbindung 335"/>
            <p:cNvCxnSpPr/>
            <p:nvPr/>
          </p:nvCxnSpPr>
          <p:spPr>
            <a:xfrm>
              <a:off x="6330283" y="38520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Gerade Verbindung 336"/>
            <p:cNvCxnSpPr/>
            <p:nvPr/>
          </p:nvCxnSpPr>
          <p:spPr>
            <a:xfrm>
              <a:off x="6330283" y="37620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Gerade Verbindung 337"/>
            <p:cNvCxnSpPr/>
            <p:nvPr/>
          </p:nvCxnSpPr>
          <p:spPr>
            <a:xfrm>
              <a:off x="6330283" y="36720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Gerade Verbindung 338"/>
            <p:cNvCxnSpPr/>
            <p:nvPr/>
          </p:nvCxnSpPr>
          <p:spPr>
            <a:xfrm>
              <a:off x="6330283" y="35820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Gerade Verbindung 339"/>
            <p:cNvCxnSpPr/>
            <p:nvPr/>
          </p:nvCxnSpPr>
          <p:spPr>
            <a:xfrm>
              <a:off x="6330283" y="34920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Gerade Verbindung 340"/>
            <p:cNvCxnSpPr/>
            <p:nvPr/>
          </p:nvCxnSpPr>
          <p:spPr>
            <a:xfrm>
              <a:off x="6330283" y="34019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Gerade Verbindung 341"/>
            <p:cNvCxnSpPr/>
            <p:nvPr/>
          </p:nvCxnSpPr>
          <p:spPr>
            <a:xfrm>
              <a:off x="6330283" y="33119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Gerade Verbindung 342"/>
            <p:cNvCxnSpPr/>
            <p:nvPr/>
          </p:nvCxnSpPr>
          <p:spPr>
            <a:xfrm>
              <a:off x="6330283" y="32219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Gerade Verbindung 343"/>
            <p:cNvCxnSpPr/>
            <p:nvPr/>
          </p:nvCxnSpPr>
          <p:spPr>
            <a:xfrm>
              <a:off x="6330283" y="313196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Gerade Verbindung 344"/>
            <p:cNvCxnSpPr/>
            <p:nvPr/>
          </p:nvCxnSpPr>
          <p:spPr>
            <a:xfrm>
              <a:off x="6330283" y="304195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Gerade Verbindung 345"/>
            <p:cNvCxnSpPr/>
            <p:nvPr/>
          </p:nvCxnSpPr>
          <p:spPr>
            <a:xfrm>
              <a:off x="6330283" y="295194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Gerade Verbindung 346"/>
            <p:cNvCxnSpPr/>
            <p:nvPr/>
          </p:nvCxnSpPr>
          <p:spPr>
            <a:xfrm>
              <a:off x="6330283" y="286193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Gerade Verbindung 347"/>
            <p:cNvCxnSpPr/>
            <p:nvPr/>
          </p:nvCxnSpPr>
          <p:spPr>
            <a:xfrm>
              <a:off x="6330283" y="277192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Gerade Verbindung 348"/>
            <p:cNvCxnSpPr/>
            <p:nvPr/>
          </p:nvCxnSpPr>
          <p:spPr>
            <a:xfrm>
              <a:off x="6330283" y="268191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Gerade Verbindung 349"/>
            <p:cNvCxnSpPr/>
            <p:nvPr/>
          </p:nvCxnSpPr>
          <p:spPr>
            <a:xfrm>
              <a:off x="6330283" y="259190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Gerade Verbindung 350"/>
            <p:cNvCxnSpPr/>
            <p:nvPr/>
          </p:nvCxnSpPr>
          <p:spPr>
            <a:xfrm>
              <a:off x="6330283" y="250189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Gerade Verbindung 351"/>
            <p:cNvCxnSpPr/>
            <p:nvPr/>
          </p:nvCxnSpPr>
          <p:spPr>
            <a:xfrm>
              <a:off x="6330283" y="241188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Gerade Verbindung 352"/>
            <p:cNvCxnSpPr/>
            <p:nvPr/>
          </p:nvCxnSpPr>
          <p:spPr>
            <a:xfrm>
              <a:off x="6330283" y="2321877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Gerade Verbindung 659"/>
            <p:cNvCxnSpPr/>
            <p:nvPr/>
          </p:nvCxnSpPr>
          <p:spPr>
            <a:xfrm>
              <a:off x="1286635" y="223404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Gerade Verbindung 660"/>
            <p:cNvCxnSpPr/>
            <p:nvPr/>
          </p:nvCxnSpPr>
          <p:spPr>
            <a:xfrm>
              <a:off x="1286635" y="214403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Gerade Verbindung 661"/>
            <p:cNvCxnSpPr/>
            <p:nvPr/>
          </p:nvCxnSpPr>
          <p:spPr>
            <a:xfrm>
              <a:off x="1286635" y="205402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Gerade Verbindung 662"/>
            <p:cNvCxnSpPr/>
            <p:nvPr/>
          </p:nvCxnSpPr>
          <p:spPr>
            <a:xfrm>
              <a:off x="1286635" y="196401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Gerade Verbindung 663"/>
            <p:cNvCxnSpPr/>
            <p:nvPr/>
          </p:nvCxnSpPr>
          <p:spPr>
            <a:xfrm>
              <a:off x="1286635" y="187400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Gerade Verbindung 664"/>
            <p:cNvCxnSpPr/>
            <p:nvPr/>
          </p:nvCxnSpPr>
          <p:spPr>
            <a:xfrm>
              <a:off x="1286635" y="178399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Gerade Verbindung 665"/>
            <p:cNvCxnSpPr/>
            <p:nvPr/>
          </p:nvCxnSpPr>
          <p:spPr>
            <a:xfrm>
              <a:off x="1286635" y="169398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Gerade Verbindung 666"/>
            <p:cNvCxnSpPr/>
            <p:nvPr/>
          </p:nvCxnSpPr>
          <p:spPr>
            <a:xfrm>
              <a:off x="1286635" y="160397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Gerade Verbindung 667"/>
            <p:cNvCxnSpPr/>
            <p:nvPr/>
          </p:nvCxnSpPr>
          <p:spPr>
            <a:xfrm>
              <a:off x="1286635" y="151396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Gerade Verbindung 668"/>
            <p:cNvCxnSpPr/>
            <p:nvPr/>
          </p:nvCxnSpPr>
          <p:spPr>
            <a:xfrm>
              <a:off x="1286635" y="142395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Gerade Verbindung 669"/>
            <p:cNvCxnSpPr/>
            <p:nvPr/>
          </p:nvCxnSpPr>
          <p:spPr>
            <a:xfrm>
              <a:off x="1286635" y="133394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Gerade Verbindung 670"/>
            <p:cNvCxnSpPr/>
            <p:nvPr/>
          </p:nvCxnSpPr>
          <p:spPr>
            <a:xfrm>
              <a:off x="1286635" y="124393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Gerade Verbindung 617"/>
            <p:cNvCxnSpPr/>
            <p:nvPr/>
          </p:nvCxnSpPr>
          <p:spPr>
            <a:xfrm>
              <a:off x="2010128" y="223404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Gerade Verbindung 618"/>
            <p:cNvCxnSpPr/>
            <p:nvPr/>
          </p:nvCxnSpPr>
          <p:spPr>
            <a:xfrm>
              <a:off x="2010128" y="214403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Gerade Verbindung 619"/>
            <p:cNvCxnSpPr/>
            <p:nvPr/>
          </p:nvCxnSpPr>
          <p:spPr>
            <a:xfrm>
              <a:off x="2010128" y="205402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Gerade Verbindung 620"/>
            <p:cNvCxnSpPr/>
            <p:nvPr/>
          </p:nvCxnSpPr>
          <p:spPr>
            <a:xfrm>
              <a:off x="2010128" y="196401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Gerade Verbindung 621"/>
            <p:cNvCxnSpPr/>
            <p:nvPr/>
          </p:nvCxnSpPr>
          <p:spPr>
            <a:xfrm>
              <a:off x="2010128" y="187400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Gerade Verbindung 622"/>
            <p:cNvCxnSpPr/>
            <p:nvPr/>
          </p:nvCxnSpPr>
          <p:spPr>
            <a:xfrm>
              <a:off x="2010128" y="178399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Gerade Verbindung 623"/>
            <p:cNvCxnSpPr/>
            <p:nvPr/>
          </p:nvCxnSpPr>
          <p:spPr>
            <a:xfrm>
              <a:off x="2010128" y="169398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Gerade Verbindung 624"/>
            <p:cNvCxnSpPr/>
            <p:nvPr/>
          </p:nvCxnSpPr>
          <p:spPr>
            <a:xfrm>
              <a:off x="2010128" y="160397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Gerade Verbindung 625"/>
            <p:cNvCxnSpPr/>
            <p:nvPr/>
          </p:nvCxnSpPr>
          <p:spPr>
            <a:xfrm>
              <a:off x="2010128" y="151396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Gerade Verbindung 626"/>
            <p:cNvCxnSpPr/>
            <p:nvPr/>
          </p:nvCxnSpPr>
          <p:spPr>
            <a:xfrm>
              <a:off x="2010128" y="142395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Gerade Verbindung 627"/>
            <p:cNvCxnSpPr/>
            <p:nvPr/>
          </p:nvCxnSpPr>
          <p:spPr>
            <a:xfrm>
              <a:off x="2010128" y="133394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Gerade Verbindung 628"/>
            <p:cNvCxnSpPr/>
            <p:nvPr/>
          </p:nvCxnSpPr>
          <p:spPr>
            <a:xfrm>
              <a:off x="2010128" y="124393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Gerade Verbindung 575"/>
            <p:cNvCxnSpPr/>
            <p:nvPr/>
          </p:nvCxnSpPr>
          <p:spPr>
            <a:xfrm>
              <a:off x="2726070" y="223404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Gerade Verbindung 576"/>
            <p:cNvCxnSpPr/>
            <p:nvPr/>
          </p:nvCxnSpPr>
          <p:spPr>
            <a:xfrm>
              <a:off x="2726070" y="214403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Gerade Verbindung 577"/>
            <p:cNvCxnSpPr/>
            <p:nvPr/>
          </p:nvCxnSpPr>
          <p:spPr>
            <a:xfrm>
              <a:off x="2726070" y="205402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Gerade Verbindung 578"/>
            <p:cNvCxnSpPr/>
            <p:nvPr/>
          </p:nvCxnSpPr>
          <p:spPr>
            <a:xfrm>
              <a:off x="2726070" y="196401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Gerade Verbindung 579"/>
            <p:cNvCxnSpPr/>
            <p:nvPr/>
          </p:nvCxnSpPr>
          <p:spPr>
            <a:xfrm>
              <a:off x="2726070" y="187400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Gerade Verbindung 580"/>
            <p:cNvCxnSpPr/>
            <p:nvPr/>
          </p:nvCxnSpPr>
          <p:spPr>
            <a:xfrm>
              <a:off x="2726070" y="17839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Gerade Verbindung 581"/>
            <p:cNvCxnSpPr/>
            <p:nvPr/>
          </p:nvCxnSpPr>
          <p:spPr>
            <a:xfrm>
              <a:off x="2726070" y="169398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Gerade Verbindung 582"/>
            <p:cNvCxnSpPr/>
            <p:nvPr/>
          </p:nvCxnSpPr>
          <p:spPr>
            <a:xfrm>
              <a:off x="2726070" y="160397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Gerade Verbindung 583"/>
            <p:cNvCxnSpPr/>
            <p:nvPr/>
          </p:nvCxnSpPr>
          <p:spPr>
            <a:xfrm>
              <a:off x="2726070" y="151396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Gerade Verbindung 584"/>
            <p:cNvCxnSpPr/>
            <p:nvPr/>
          </p:nvCxnSpPr>
          <p:spPr>
            <a:xfrm>
              <a:off x="2726070" y="142395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Gerade Verbindung 585"/>
            <p:cNvCxnSpPr/>
            <p:nvPr/>
          </p:nvCxnSpPr>
          <p:spPr>
            <a:xfrm>
              <a:off x="2726070" y="13339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Gerade Verbindung 586"/>
            <p:cNvCxnSpPr/>
            <p:nvPr/>
          </p:nvCxnSpPr>
          <p:spPr>
            <a:xfrm>
              <a:off x="2726070" y="12439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Gerade Verbindung 533"/>
            <p:cNvCxnSpPr/>
            <p:nvPr/>
          </p:nvCxnSpPr>
          <p:spPr>
            <a:xfrm>
              <a:off x="3442012" y="22340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Gerade Verbindung 534"/>
            <p:cNvCxnSpPr/>
            <p:nvPr/>
          </p:nvCxnSpPr>
          <p:spPr>
            <a:xfrm>
              <a:off x="3442012" y="21440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Gerade Verbindung 535"/>
            <p:cNvCxnSpPr/>
            <p:nvPr/>
          </p:nvCxnSpPr>
          <p:spPr>
            <a:xfrm>
              <a:off x="3442012" y="205402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Gerade Verbindung 536"/>
            <p:cNvCxnSpPr/>
            <p:nvPr/>
          </p:nvCxnSpPr>
          <p:spPr>
            <a:xfrm>
              <a:off x="3442012" y="196401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Gerade Verbindung 537"/>
            <p:cNvCxnSpPr/>
            <p:nvPr/>
          </p:nvCxnSpPr>
          <p:spPr>
            <a:xfrm>
              <a:off x="3442012" y="187400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Gerade Verbindung 538"/>
            <p:cNvCxnSpPr/>
            <p:nvPr/>
          </p:nvCxnSpPr>
          <p:spPr>
            <a:xfrm>
              <a:off x="3442012" y="17839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Gerade Verbindung 539"/>
            <p:cNvCxnSpPr/>
            <p:nvPr/>
          </p:nvCxnSpPr>
          <p:spPr>
            <a:xfrm>
              <a:off x="3442012" y="169398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Gerade Verbindung 540"/>
            <p:cNvCxnSpPr/>
            <p:nvPr/>
          </p:nvCxnSpPr>
          <p:spPr>
            <a:xfrm>
              <a:off x="3442012" y="160397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Gerade Verbindung 541"/>
            <p:cNvCxnSpPr/>
            <p:nvPr/>
          </p:nvCxnSpPr>
          <p:spPr>
            <a:xfrm>
              <a:off x="3442012" y="151396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Gerade Verbindung 542"/>
            <p:cNvCxnSpPr/>
            <p:nvPr/>
          </p:nvCxnSpPr>
          <p:spPr>
            <a:xfrm>
              <a:off x="3442012" y="142395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Gerade Verbindung 543"/>
            <p:cNvCxnSpPr/>
            <p:nvPr/>
          </p:nvCxnSpPr>
          <p:spPr>
            <a:xfrm>
              <a:off x="3442012" y="13339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Gerade Verbindung 544"/>
            <p:cNvCxnSpPr/>
            <p:nvPr/>
          </p:nvCxnSpPr>
          <p:spPr>
            <a:xfrm>
              <a:off x="3442012" y="12439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Gerade Verbindung 491"/>
            <p:cNvCxnSpPr/>
            <p:nvPr/>
          </p:nvCxnSpPr>
          <p:spPr>
            <a:xfrm>
              <a:off x="4170368" y="22340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Gerade Verbindung 492"/>
            <p:cNvCxnSpPr/>
            <p:nvPr/>
          </p:nvCxnSpPr>
          <p:spPr>
            <a:xfrm>
              <a:off x="4170368" y="21440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Gerade Verbindung 493"/>
            <p:cNvCxnSpPr/>
            <p:nvPr/>
          </p:nvCxnSpPr>
          <p:spPr>
            <a:xfrm>
              <a:off x="4170368" y="205402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Gerade Verbindung 494"/>
            <p:cNvCxnSpPr/>
            <p:nvPr/>
          </p:nvCxnSpPr>
          <p:spPr>
            <a:xfrm>
              <a:off x="4170368" y="196401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Gerade Verbindung 495"/>
            <p:cNvCxnSpPr/>
            <p:nvPr/>
          </p:nvCxnSpPr>
          <p:spPr>
            <a:xfrm>
              <a:off x="4170368" y="187400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Gerade Verbindung 496"/>
            <p:cNvCxnSpPr/>
            <p:nvPr/>
          </p:nvCxnSpPr>
          <p:spPr>
            <a:xfrm>
              <a:off x="4170368" y="17839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Gerade Verbindung 497"/>
            <p:cNvCxnSpPr/>
            <p:nvPr/>
          </p:nvCxnSpPr>
          <p:spPr>
            <a:xfrm>
              <a:off x="4170368" y="169398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Gerade Verbindung 498"/>
            <p:cNvCxnSpPr/>
            <p:nvPr/>
          </p:nvCxnSpPr>
          <p:spPr>
            <a:xfrm>
              <a:off x="4170368" y="160397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Gerade Verbindung 499"/>
            <p:cNvCxnSpPr/>
            <p:nvPr/>
          </p:nvCxnSpPr>
          <p:spPr>
            <a:xfrm>
              <a:off x="4170368" y="151396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Gerade Verbindung 500"/>
            <p:cNvCxnSpPr/>
            <p:nvPr/>
          </p:nvCxnSpPr>
          <p:spPr>
            <a:xfrm>
              <a:off x="4170368" y="142395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Gerade Verbindung 501"/>
            <p:cNvCxnSpPr/>
            <p:nvPr/>
          </p:nvCxnSpPr>
          <p:spPr>
            <a:xfrm>
              <a:off x="4170368" y="13339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Gerade Verbindung 502"/>
            <p:cNvCxnSpPr/>
            <p:nvPr/>
          </p:nvCxnSpPr>
          <p:spPr>
            <a:xfrm>
              <a:off x="4170368" y="12439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Gerade Verbindung 449"/>
            <p:cNvCxnSpPr/>
            <p:nvPr/>
          </p:nvCxnSpPr>
          <p:spPr>
            <a:xfrm>
              <a:off x="4893861" y="22340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Gerade Verbindung 450"/>
            <p:cNvCxnSpPr/>
            <p:nvPr/>
          </p:nvCxnSpPr>
          <p:spPr>
            <a:xfrm>
              <a:off x="4893861" y="21440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Gerade Verbindung 451"/>
            <p:cNvCxnSpPr/>
            <p:nvPr/>
          </p:nvCxnSpPr>
          <p:spPr>
            <a:xfrm>
              <a:off x="4893861" y="205402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Gerade Verbindung 452"/>
            <p:cNvCxnSpPr/>
            <p:nvPr/>
          </p:nvCxnSpPr>
          <p:spPr>
            <a:xfrm>
              <a:off x="4893861" y="196401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Gerade Verbindung 453"/>
            <p:cNvCxnSpPr/>
            <p:nvPr/>
          </p:nvCxnSpPr>
          <p:spPr>
            <a:xfrm>
              <a:off x="4893861" y="187400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Gerade Verbindung 454"/>
            <p:cNvCxnSpPr/>
            <p:nvPr/>
          </p:nvCxnSpPr>
          <p:spPr>
            <a:xfrm>
              <a:off x="4893861" y="17839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Gerade Verbindung 455"/>
            <p:cNvCxnSpPr/>
            <p:nvPr/>
          </p:nvCxnSpPr>
          <p:spPr>
            <a:xfrm>
              <a:off x="4893861" y="169398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Gerade Verbindung 456"/>
            <p:cNvCxnSpPr/>
            <p:nvPr/>
          </p:nvCxnSpPr>
          <p:spPr>
            <a:xfrm>
              <a:off x="4893861" y="160397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Gerade Verbindung 457"/>
            <p:cNvCxnSpPr/>
            <p:nvPr/>
          </p:nvCxnSpPr>
          <p:spPr>
            <a:xfrm>
              <a:off x="4893861" y="151396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Gerade Verbindung 458"/>
            <p:cNvCxnSpPr/>
            <p:nvPr/>
          </p:nvCxnSpPr>
          <p:spPr>
            <a:xfrm>
              <a:off x="4893861" y="142395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Gerade Verbindung 459"/>
            <p:cNvCxnSpPr/>
            <p:nvPr/>
          </p:nvCxnSpPr>
          <p:spPr>
            <a:xfrm>
              <a:off x="4893861" y="13339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Gerade Verbindung 460"/>
            <p:cNvCxnSpPr/>
            <p:nvPr/>
          </p:nvCxnSpPr>
          <p:spPr>
            <a:xfrm>
              <a:off x="4893861" y="12439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Gerade Verbindung 407"/>
            <p:cNvCxnSpPr/>
            <p:nvPr/>
          </p:nvCxnSpPr>
          <p:spPr>
            <a:xfrm>
              <a:off x="5609803" y="22340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Gerade Verbindung 408"/>
            <p:cNvCxnSpPr/>
            <p:nvPr/>
          </p:nvCxnSpPr>
          <p:spPr>
            <a:xfrm>
              <a:off x="5609803" y="21440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Gerade Verbindung 409"/>
            <p:cNvCxnSpPr/>
            <p:nvPr/>
          </p:nvCxnSpPr>
          <p:spPr>
            <a:xfrm>
              <a:off x="5609803" y="205402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Gerade Verbindung 410"/>
            <p:cNvCxnSpPr/>
            <p:nvPr/>
          </p:nvCxnSpPr>
          <p:spPr>
            <a:xfrm>
              <a:off x="5609803" y="196401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Gerade Verbindung 411"/>
            <p:cNvCxnSpPr/>
            <p:nvPr/>
          </p:nvCxnSpPr>
          <p:spPr>
            <a:xfrm>
              <a:off x="5609803" y="187400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Gerade Verbindung 412"/>
            <p:cNvCxnSpPr/>
            <p:nvPr/>
          </p:nvCxnSpPr>
          <p:spPr>
            <a:xfrm>
              <a:off x="5609803" y="17839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Gerade Verbindung 413"/>
            <p:cNvCxnSpPr/>
            <p:nvPr/>
          </p:nvCxnSpPr>
          <p:spPr>
            <a:xfrm>
              <a:off x="5609803" y="169398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Gerade Verbindung 414"/>
            <p:cNvCxnSpPr/>
            <p:nvPr/>
          </p:nvCxnSpPr>
          <p:spPr>
            <a:xfrm>
              <a:off x="5609803" y="160397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Gerade Verbindung 415"/>
            <p:cNvCxnSpPr/>
            <p:nvPr/>
          </p:nvCxnSpPr>
          <p:spPr>
            <a:xfrm>
              <a:off x="5609803" y="151396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Gerade Verbindung 416"/>
            <p:cNvCxnSpPr/>
            <p:nvPr/>
          </p:nvCxnSpPr>
          <p:spPr>
            <a:xfrm>
              <a:off x="5609803" y="142395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Gerade Verbindung 417"/>
            <p:cNvCxnSpPr/>
            <p:nvPr/>
          </p:nvCxnSpPr>
          <p:spPr>
            <a:xfrm>
              <a:off x="5609803" y="13339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Gerade Verbindung 418"/>
            <p:cNvCxnSpPr/>
            <p:nvPr/>
          </p:nvCxnSpPr>
          <p:spPr>
            <a:xfrm>
              <a:off x="5609803" y="12439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Gerade Verbindung 365"/>
            <p:cNvCxnSpPr/>
            <p:nvPr/>
          </p:nvCxnSpPr>
          <p:spPr>
            <a:xfrm>
              <a:off x="6325745" y="223404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Gerade Verbindung 366"/>
            <p:cNvCxnSpPr/>
            <p:nvPr/>
          </p:nvCxnSpPr>
          <p:spPr>
            <a:xfrm>
              <a:off x="6325745" y="2144032"/>
              <a:ext cx="576064" cy="0"/>
            </a:xfrm>
            <a:prstGeom prst="line">
              <a:avLst/>
            </a:prstGeom>
            <a:ln w="381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Gerade Verbindung 367"/>
            <p:cNvCxnSpPr/>
            <p:nvPr/>
          </p:nvCxnSpPr>
          <p:spPr>
            <a:xfrm>
              <a:off x="6325745" y="205402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Gerade Verbindung 368"/>
            <p:cNvCxnSpPr/>
            <p:nvPr/>
          </p:nvCxnSpPr>
          <p:spPr>
            <a:xfrm>
              <a:off x="6325745" y="196401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Gerade Verbindung 369"/>
            <p:cNvCxnSpPr/>
            <p:nvPr/>
          </p:nvCxnSpPr>
          <p:spPr>
            <a:xfrm>
              <a:off x="6325745" y="187400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Gerade Verbindung 370"/>
            <p:cNvCxnSpPr/>
            <p:nvPr/>
          </p:nvCxnSpPr>
          <p:spPr>
            <a:xfrm>
              <a:off x="6325745" y="17839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Gerade Verbindung 371"/>
            <p:cNvCxnSpPr/>
            <p:nvPr/>
          </p:nvCxnSpPr>
          <p:spPr>
            <a:xfrm>
              <a:off x="6325745" y="169398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Gerade Verbindung 372"/>
            <p:cNvCxnSpPr/>
            <p:nvPr/>
          </p:nvCxnSpPr>
          <p:spPr>
            <a:xfrm>
              <a:off x="6325745" y="160397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Gerade Verbindung 373"/>
            <p:cNvCxnSpPr/>
            <p:nvPr/>
          </p:nvCxnSpPr>
          <p:spPr>
            <a:xfrm>
              <a:off x="6325745" y="151396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Gerade Verbindung 374"/>
            <p:cNvCxnSpPr/>
            <p:nvPr/>
          </p:nvCxnSpPr>
          <p:spPr>
            <a:xfrm>
              <a:off x="6325745" y="142395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Gerade Verbindung 375"/>
            <p:cNvCxnSpPr/>
            <p:nvPr/>
          </p:nvCxnSpPr>
          <p:spPr>
            <a:xfrm>
              <a:off x="6325745" y="133394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Gerade Verbindung 376"/>
            <p:cNvCxnSpPr/>
            <p:nvPr/>
          </p:nvCxnSpPr>
          <p:spPr>
            <a:xfrm>
              <a:off x="6325745" y="124393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Textfeld 353"/>
            <p:cNvSpPr txBox="1"/>
            <p:nvPr/>
          </p:nvSpPr>
          <p:spPr>
            <a:xfrm>
              <a:off x="1244720" y="6120008"/>
              <a:ext cx="567149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dirty="0" smtClean="0">
                  <a:latin typeface="Garamond"/>
                  <a:cs typeface="Garamond"/>
                </a:rPr>
                <a:t>FM1      FM2     FM3      FM4       FM5     FM6      </a:t>
              </a:r>
              <a:r>
                <a:rPr lang="de-DE" sz="1700" dirty="0" err="1" smtClean="0">
                  <a:latin typeface="Garamond"/>
                  <a:cs typeface="Garamond"/>
                </a:rPr>
                <a:t>FM7</a:t>
              </a:r>
              <a:r>
                <a:rPr lang="de-DE" sz="1700" dirty="0" smtClean="0">
                  <a:latin typeface="Garamond"/>
                  <a:cs typeface="Garamond"/>
                </a:rPr>
                <a:t>      </a:t>
              </a:r>
              <a:r>
                <a:rPr lang="de-DE" sz="1700" dirty="0" err="1" smtClean="0">
                  <a:latin typeface="Garamond"/>
                  <a:cs typeface="Garamond"/>
                </a:rPr>
                <a:t>FM8</a:t>
              </a:r>
              <a:endParaRPr lang="de-DE" sz="1700" dirty="0">
                <a:latin typeface="Garamond"/>
                <a:cs typeface="Garamond"/>
              </a:endParaRPr>
            </a:p>
          </p:txBody>
        </p:sp>
        <p:sp>
          <p:nvSpPr>
            <p:cNvPr id="446" name="Textfeld 355"/>
            <p:cNvSpPr txBox="1"/>
            <p:nvPr/>
          </p:nvSpPr>
          <p:spPr>
            <a:xfrm rot="16200000">
              <a:off x="-1499994" y="3440469"/>
              <a:ext cx="5103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54        50                            40                           30                           20                            10                        1</a:t>
              </a:r>
              <a:endParaRPr lang="de-DE" sz="1000" dirty="0"/>
            </a:p>
          </p:txBody>
        </p:sp>
        <p:sp>
          <p:nvSpPr>
            <p:cNvPr id="447" name="Textfeld 711"/>
            <p:cNvSpPr txBox="1"/>
            <p:nvPr/>
          </p:nvSpPr>
          <p:spPr>
            <a:xfrm rot="16200000">
              <a:off x="94439" y="3239040"/>
              <a:ext cx="1133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Shell #</a:t>
              </a:r>
              <a:endParaRPr lang="de-DE" dirty="0"/>
            </a:p>
          </p:txBody>
        </p:sp>
        <p:cxnSp>
          <p:nvCxnSpPr>
            <p:cNvPr id="448" name="Gerade Verbindung mit Pfeil 713"/>
            <p:cNvCxnSpPr/>
            <p:nvPr/>
          </p:nvCxnSpPr>
          <p:spPr>
            <a:xfrm flipH="1" flipV="1">
              <a:off x="7227295" y="1243932"/>
              <a:ext cx="45005" cy="4768355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Stern mit 5 Zacken 716"/>
            <p:cNvSpPr/>
            <p:nvPr/>
          </p:nvSpPr>
          <p:spPr>
            <a:xfrm>
              <a:off x="1483232" y="4661387"/>
              <a:ext cx="180020" cy="180020"/>
            </a:xfrm>
            <a:prstGeom prst="star5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0" name="Stern mit 5 Zacken 717"/>
            <p:cNvSpPr/>
            <p:nvPr/>
          </p:nvSpPr>
          <p:spPr>
            <a:xfrm>
              <a:off x="2194686" y="4663262"/>
              <a:ext cx="180020" cy="180020"/>
            </a:xfrm>
            <a:prstGeom prst="star5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1" name="Stern mit 5 Zacken 718"/>
            <p:cNvSpPr/>
            <p:nvPr/>
          </p:nvSpPr>
          <p:spPr>
            <a:xfrm>
              <a:off x="2942519" y="2492521"/>
              <a:ext cx="180020" cy="180020"/>
            </a:xfrm>
            <a:prstGeom prst="star5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2" name="Stern mit 5 Zacken 719"/>
            <p:cNvSpPr/>
            <p:nvPr/>
          </p:nvSpPr>
          <p:spPr>
            <a:xfrm>
              <a:off x="1500484" y="3212601"/>
              <a:ext cx="180020" cy="180020"/>
            </a:xfrm>
            <a:prstGeom prst="star5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3" name="Stern mit 5 Zacken 445"/>
            <p:cNvSpPr/>
            <p:nvPr/>
          </p:nvSpPr>
          <p:spPr>
            <a:xfrm>
              <a:off x="1500485" y="1126994"/>
              <a:ext cx="180020" cy="180020"/>
            </a:xfrm>
            <a:prstGeom prst="star5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4" name="Stern mit 5 Zacken 446"/>
            <p:cNvSpPr/>
            <p:nvPr/>
          </p:nvSpPr>
          <p:spPr>
            <a:xfrm>
              <a:off x="2194687" y="1125794"/>
              <a:ext cx="180020" cy="180020"/>
            </a:xfrm>
            <a:prstGeom prst="star5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5" name="Textfeld 1"/>
            <p:cNvSpPr txBox="1"/>
            <p:nvPr/>
          </p:nvSpPr>
          <p:spPr>
            <a:xfrm rot="16200000">
              <a:off x="5976538" y="3429710"/>
              <a:ext cx="21199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Integration </a:t>
              </a:r>
              <a:r>
                <a:rPr lang="de-DE" sz="1600" dirty="0" err="1" smtClean="0"/>
                <a:t>Sequence</a:t>
              </a:r>
              <a:endParaRPr lang="de-DE" sz="1600" dirty="0"/>
            </a:p>
          </p:txBody>
        </p:sp>
      </p:grpSp>
      <p:sp>
        <p:nvSpPr>
          <p:cNvPr id="456" name="Rectangle 4"/>
          <p:cNvSpPr txBox="1">
            <a:spLocks noChangeArrowheads="1"/>
          </p:cNvSpPr>
          <p:nvPr/>
        </p:nvSpPr>
        <p:spPr>
          <a:xfrm>
            <a:off x="742950" y="188640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latin typeface="Garamond"/>
                <a:cs typeface="Garamond"/>
              </a:rPr>
              <a:t>eROSITA Mirror shells integration</a:t>
            </a:r>
            <a:br>
              <a:rPr lang="en-GB" sz="3600" dirty="0" smtClean="0">
                <a:latin typeface="Garamond"/>
                <a:cs typeface="Garamond"/>
              </a:rPr>
            </a:br>
            <a:endParaRPr lang="en-GB" sz="36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52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ck_2103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143000"/>
            <a:ext cx="5562600" cy="5562600"/>
          </a:xfrm>
          <a:prstGeom prst="rect">
            <a:avLst/>
          </a:prstGeom>
        </p:spPr>
      </p:pic>
      <p:pic>
        <p:nvPicPr>
          <p:cNvPr id="7" name="Picture 20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8"/>
          <p:cNvSpPr>
            <a:spLocks/>
          </p:cNvSpPr>
          <p:nvPr/>
        </p:nvSpPr>
        <p:spPr bwMode="auto">
          <a:xfrm>
            <a:off x="1419983" y="145703"/>
            <a:ext cx="7066037" cy="630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600" dirty="0" smtClean="0">
                <a:solidFill>
                  <a:srgbClr val="FFFFFF"/>
                </a:solidFill>
                <a:latin typeface="Garamond"/>
                <a:ea typeface="Lucida Grande" charset="0"/>
                <a:cs typeface="Garamond"/>
              </a:rPr>
              <a:t>FM1 PSF characterization at PANTER</a:t>
            </a:r>
            <a:endParaRPr lang="en-US" sz="3600" dirty="0">
              <a:solidFill>
                <a:srgbClr val="FFFFFF"/>
              </a:solidFill>
              <a:latin typeface="Garamond"/>
              <a:ea typeface="Lucida Grande" charset="0"/>
              <a:cs typeface="Garamond"/>
            </a:endParaRPr>
          </a:p>
        </p:txBody>
      </p:sp>
      <p:sp>
        <p:nvSpPr>
          <p:cNvPr id="10" name="Footer Placeholder 19"/>
          <p:cNvSpPr txBox="1">
            <a:spLocks/>
          </p:cNvSpPr>
          <p:nvPr/>
        </p:nvSpPr>
        <p:spPr bwMode="auto">
          <a:xfrm>
            <a:off x="2311400" y="6324600"/>
            <a:ext cx="528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A962CA"/>
                </a:solidFill>
                <a:effectLst/>
                <a:uLnTx/>
                <a:uFillTx/>
                <a:latin typeface="Georgia" charset="0"/>
                <a:ea typeface="ＭＳ Ｐゴシック" charset="-128"/>
                <a:cs typeface="ＭＳ Ｐゴシック" charset="-128"/>
              </a:rPr>
              <a:t>A. Merloni - eROSITA - IASF-BO 04/2013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A962CA"/>
              </a:solidFill>
              <a:effectLst/>
              <a:uLnTx/>
              <a:uFillTx/>
              <a:latin typeface="Georgi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6248402"/>
            <a:ext cx="1942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N. </a:t>
            </a:r>
            <a:r>
              <a:rPr lang="en-US" dirty="0" err="1" smtClean="0">
                <a:solidFill>
                  <a:srgbClr val="FFFFFF"/>
                </a:solidFill>
                <a:latin typeface="Garamond"/>
                <a:cs typeface="Garamond"/>
              </a:rPr>
              <a:t>Clerc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, MPE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1" y="1600202"/>
            <a:ext cx="4043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 - On-axis HEW 15.2” (1.5 keV)</a:t>
            </a:r>
            <a:endParaRPr lang="en-US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pic>
        <p:nvPicPr>
          <p:cNvPr id="13" name="Picture 6" descr="logo-mpe-bw_inv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3" y="152400"/>
            <a:ext cx="755648" cy="61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52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42950" y="218728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Garamond"/>
                <a:cs typeface="Garamond"/>
              </a:rPr>
              <a:t>7 Cameras</a:t>
            </a:r>
            <a:r>
              <a:rPr lang="en-GB" sz="6000" dirty="0" smtClean="0">
                <a:latin typeface="Garamond"/>
                <a:cs typeface="Garamond"/>
              </a:rPr>
              <a:t/>
            </a:r>
            <a:br>
              <a:rPr lang="en-GB" sz="6000" dirty="0" smtClean="0">
                <a:latin typeface="Garamond"/>
                <a:cs typeface="Garamond"/>
              </a:rPr>
            </a:br>
            <a:endParaRPr lang="en-GB" sz="2400" dirty="0">
              <a:latin typeface="Garamond"/>
              <a:cs typeface="Garamond"/>
            </a:endParaRPr>
          </a:p>
        </p:txBody>
      </p:sp>
      <p:pic>
        <p:nvPicPr>
          <p:cNvPr id="8194" name="Picture 2" descr="C:\Users\Peter Predehl\Desktop\eROSITA Status February 2012\Kamera\IMG_4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45" y="3890966"/>
            <a:ext cx="4047528" cy="249078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RW_69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729" y="1052739"/>
            <a:ext cx="4053144" cy="248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31010" y="1052513"/>
            <a:ext cx="4317133" cy="5335352"/>
          </a:xfrm>
          <a:prstGeom prst="rect">
            <a:avLst/>
          </a:prstGeom>
        </p:spPr>
      </p:pic>
      <p:pic>
        <p:nvPicPr>
          <p:cNvPr id="6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635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6" descr="logo_mpe_whi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540" y="11906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pectral_tes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15067" y="1066800"/>
            <a:ext cx="3971533" cy="5410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351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 descr="eROSITA_satell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9900" y="635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906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42950" y="188640"/>
            <a:ext cx="84201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Garamond"/>
                <a:cs typeface="Garamond"/>
              </a:rPr>
              <a:t>Testing the telescope structure</a:t>
            </a:r>
            <a:endParaRPr lang="en-GB" sz="2400" dirty="0">
              <a:latin typeface="Garamond"/>
              <a:cs typeface="Garamond"/>
            </a:endParaRPr>
          </a:p>
        </p:txBody>
      </p:sp>
      <p:pic>
        <p:nvPicPr>
          <p:cNvPr id="10" name="Picture 9" descr="IMG_14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219200"/>
            <a:ext cx="4488873" cy="335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371600"/>
            <a:ext cx="5778500" cy="44500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14800" y="56388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eROSITA at the space testing facility IABG during mass measurement.</a:t>
            </a:r>
            <a:endParaRPr lang="en-US" sz="2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3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6" descr="logo_mpe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sp>
        <p:nvSpPr>
          <p:cNvPr id="24" name="Textfeld 3"/>
          <p:cNvSpPr txBox="1"/>
          <p:nvPr/>
        </p:nvSpPr>
        <p:spPr>
          <a:xfrm>
            <a:off x="2442264" y="228600"/>
            <a:ext cx="5021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latin typeface="Garamond"/>
                <a:cs typeface="Garamond"/>
              </a:rPr>
              <a:t>Data Rights and </a:t>
            </a:r>
            <a:r>
              <a:rPr lang="de-DE" sz="4000" dirty="0" err="1" smtClean="0">
                <a:latin typeface="Garamond"/>
                <a:cs typeface="Garamond"/>
              </a:rPr>
              <a:t>Policies</a:t>
            </a:r>
            <a:endParaRPr lang="de-DE" sz="4000" dirty="0">
              <a:latin typeface="Garamond"/>
              <a:cs typeface="Garamond"/>
            </a:endParaRPr>
          </a:p>
        </p:txBody>
      </p:sp>
      <p:sp>
        <p:nvSpPr>
          <p:cNvPr id="25" name="Textfeld 4"/>
          <p:cNvSpPr txBox="1"/>
          <p:nvPr/>
        </p:nvSpPr>
        <p:spPr>
          <a:xfrm>
            <a:off x="381000" y="3962402"/>
            <a:ext cx="48013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Garamond"/>
                <a:cs typeface="Garamond"/>
              </a:rPr>
              <a:t>Science </a:t>
            </a:r>
            <a:r>
              <a:rPr lang="de-DE" sz="2000" b="1" dirty="0" err="1" smtClean="0">
                <a:latin typeface="Garamond"/>
                <a:cs typeface="Garamond"/>
              </a:rPr>
              <a:t>Working</a:t>
            </a:r>
            <a:r>
              <a:rPr lang="de-DE" sz="2000" b="1" dirty="0" smtClean="0">
                <a:latin typeface="Garamond"/>
                <a:cs typeface="Garamond"/>
              </a:rPr>
              <a:t> </a:t>
            </a:r>
            <a:r>
              <a:rPr lang="de-DE" sz="2000" b="1" dirty="0" err="1" smtClean="0">
                <a:latin typeface="Garamond"/>
                <a:cs typeface="Garamond"/>
              </a:rPr>
              <a:t>Groups</a:t>
            </a:r>
            <a:r>
              <a:rPr lang="de-DE" sz="2000" b="1" dirty="0" smtClean="0">
                <a:latin typeface="Garamond"/>
                <a:cs typeface="Garamond"/>
              </a:rPr>
              <a:t>:</a:t>
            </a:r>
          </a:p>
          <a:p>
            <a:r>
              <a:rPr lang="de-DE" sz="2000" dirty="0" smtClean="0">
                <a:latin typeface="Garamond"/>
                <a:cs typeface="Garamond"/>
              </a:rPr>
              <a:t>Clusters </a:t>
            </a:r>
            <a:r>
              <a:rPr lang="de-DE" sz="2000" dirty="0">
                <a:latin typeface="Garamond"/>
                <a:cs typeface="Garamond"/>
              </a:rPr>
              <a:t>and </a:t>
            </a:r>
            <a:r>
              <a:rPr lang="de-DE" sz="2000" dirty="0" err="1" smtClean="0">
                <a:latin typeface="Garamond"/>
                <a:cs typeface="Garamond"/>
              </a:rPr>
              <a:t>Cosmology</a:t>
            </a:r>
            <a:r>
              <a:rPr lang="de-DE" sz="2000" dirty="0" smtClean="0">
                <a:latin typeface="Garamond"/>
                <a:cs typeface="Garamond"/>
              </a:rPr>
              <a:t>	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>
                <a:latin typeface="Garamond"/>
                <a:cs typeface="Garamond"/>
              </a:rPr>
              <a:t>AGN, </a:t>
            </a:r>
            <a:r>
              <a:rPr lang="de-DE" sz="2000" dirty="0" err="1" smtClean="0">
                <a:latin typeface="Garamond"/>
                <a:cs typeface="Garamond"/>
              </a:rPr>
              <a:t>Blazars</a:t>
            </a:r>
            <a:r>
              <a:rPr lang="de-DE" sz="2000" dirty="0" smtClean="0">
                <a:latin typeface="Garamond"/>
                <a:cs typeface="Garamond"/>
              </a:rPr>
              <a:t>		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>
                <a:latin typeface="Garamond"/>
                <a:cs typeface="Garamond"/>
              </a:rPr>
              <a:t>Normal </a:t>
            </a:r>
            <a:r>
              <a:rPr lang="de-DE" sz="2000" dirty="0" err="1" smtClean="0">
                <a:latin typeface="Garamond"/>
                <a:cs typeface="Garamond"/>
              </a:rPr>
              <a:t>Galaxies</a:t>
            </a:r>
            <a:r>
              <a:rPr lang="de-DE" sz="2000" dirty="0" smtClean="0">
                <a:latin typeface="Garamond"/>
                <a:cs typeface="Garamond"/>
              </a:rPr>
              <a:t> 		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>
                <a:latin typeface="Garamond"/>
                <a:cs typeface="Garamond"/>
              </a:rPr>
              <a:t>Compact </a:t>
            </a:r>
            <a:r>
              <a:rPr lang="de-DE" sz="2000" dirty="0" err="1" smtClean="0">
                <a:latin typeface="Garamond"/>
                <a:cs typeface="Garamond"/>
              </a:rPr>
              <a:t>objects</a:t>
            </a:r>
            <a:r>
              <a:rPr lang="de-DE" sz="2000" dirty="0" smtClean="0">
                <a:latin typeface="Garamond"/>
                <a:cs typeface="Garamond"/>
              </a:rPr>
              <a:t> 		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>
                <a:latin typeface="Garamond"/>
                <a:cs typeface="Garamond"/>
              </a:rPr>
              <a:t>Diffuse </a:t>
            </a:r>
            <a:r>
              <a:rPr lang="de-DE" sz="2000" dirty="0" err="1">
                <a:latin typeface="Garamond"/>
                <a:cs typeface="Garamond"/>
              </a:rPr>
              <a:t>emission</a:t>
            </a:r>
            <a:r>
              <a:rPr lang="de-DE" sz="2000" dirty="0">
                <a:latin typeface="Garamond"/>
                <a:cs typeface="Garamond"/>
              </a:rPr>
              <a:t>, SNR 		</a:t>
            </a:r>
            <a:r>
              <a:rPr lang="de-DE" sz="2000" dirty="0" smtClean="0">
                <a:latin typeface="Garamond"/>
                <a:cs typeface="Garamond"/>
              </a:rPr>
              <a:t>	</a:t>
            </a:r>
          </a:p>
          <a:p>
            <a:r>
              <a:rPr lang="de-DE" sz="2000" dirty="0" smtClean="0">
                <a:latin typeface="Garamond"/>
                <a:cs typeface="Garamond"/>
              </a:rPr>
              <a:t>Stars, Solar System 			</a:t>
            </a:r>
            <a:endParaRPr lang="de-DE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4876799" y="4038602"/>
            <a:ext cx="4876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Garamond"/>
                <a:cs typeface="Garamond"/>
              </a:rPr>
              <a:t>Infrastructure</a:t>
            </a:r>
            <a:r>
              <a:rPr lang="de-DE" sz="2000" b="1" dirty="0" smtClean="0">
                <a:latin typeface="Garamond"/>
                <a:cs typeface="Garamond"/>
              </a:rPr>
              <a:t> </a:t>
            </a:r>
            <a:r>
              <a:rPr lang="de-DE" sz="2000" b="1" dirty="0" err="1" smtClean="0">
                <a:latin typeface="Garamond"/>
                <a:cs typeface="Garamond"/>
              </a:rPr>
              <a:t>Working</a:t>
            </a:r>
            <a:r>
              <a:rPr lang="de-DE" sz="2000" b="1" dirty="0" smtClean="0">
                <a:latin typeface="Garamond"/>
                <a:cs typeface="Garamond"/>
              </a:rPr>
              <a:t> </a:t>
            </a:r>
            <a:r>
              <a:rPr lang="de-DE" sz="2000" b="1" dirty="0" err="1" smtClean="0">
                <a:latin typeface="Garamond"/>
                <a:cs typeface="Garamond"/>
              </a:rPr>
              <a:t>Groups</a:t>
            </a:r>
            <a:r>
              <a:rPr lang="de-DE" sz="2000" b="1" dirty="0" smtClean="0">
                <a:latin typeface="Garamond"/>
                <a:cs typeface="Garamond"/>
              </a:rPr>
              <a:t>:</a:t>
            </a:r>
            <a:r>
              <a:rPr lang="de-DE" sz="2000" dirty="0" smtClean="0">
                <a:latin typeface="Garamond"/>
                <a:cs typeface="Garamond"/>
              </a:rPr>
              <a:t/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 smtClean="0">
                <a:latin typeface="Garamond"/>
                <a:cs typeface="Garamond"/>
              </a:rPr>
              <a:t>Time Domain </a:t>
            </a:r>
            <a:r>
              <a:rPr lang="de-DE" sz="2000" dirty="0" err="1" smtClean="0">
                <a:latin typeface="Garamond"/>
                <a:cs typeface="Garamond"/>
              </a:rPr>
              <a:t>Astrophysics</a:t>
            </a:r>
            <a:r>
              <a:rPr lang="de-DE" sz="2000" dirty="0" smtClean="0">
                <a:latin typeface="Garamond"/>
                <a:cs typeface="Garamond"/>
              </a:rPr>
              <a:t> 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 smtClean="0">
                <a:latin typeface="Garamond"/>
                <a:cs typeface="Garamond"/>
              </a:rPr>
              <a:t>Data </a:t>
            </a:r>
            <a:r>
              <a:rPr lang="de-DE" sz="2000" dirty="0" err="1" smtClean="0">
                <a:latin typeface="Garamond"/>
                <a:cs typeface="Garamond"/>
              </a:rPr>
              <a:t>analysis</a:t>
            </a:r>
            <a:r>
              <a:rPr lang="de-DE" sz="2000" dirty="0" smtClean="0">
                <a:latin typeface="Garamond"/>
                <a:cs typeface="Garamond"/>
              </a:rPr>
              <a:t>, </a:t>
            </a:r>
            <a:r>
              <a:rPr lang="de-DE" sz="2000" dirty="0" err="1" smtClean="0">
                <a:latin typeface="Garamond"/>
                <a:cs typeface="Garamond"/>
              </a:rPr>
              <a:t>source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extraction</a:t>
            </a:r>
            <a:r>
              <a:rPr lang="de-DE" sz="2000" dirty="0" smtClean="0">
                <a:latin typeface="Garamond"/>
                <a:cs typeface="Garamond"/>
              </a:rPr>
              <a:t>, </a:t>
            </a:r>
            <a:r>
              <a:rPr lang="de-DE" sz="2000" dirty="0" err="1" smtClean="0">
                <a:latin typeface="Garamond"/>
                <a:cs typeface="Garamond"/>
              </a:rPr>
              <a:t>catalogs</a:t>
            </a:r>
            <a:r>
              <a:rPr lang="de-DE" sz="2000" dirty="0" smtClean="0">
                <a:latin typeface="Garamond"/>
                <a:cs typeface="Garamond"/>
              </a:rPr>
              <a:t> 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 err="1" smtClean="0">
                <a:latin typeface="Garamond"/>
                <a:cs typeface="Garamond"/>
              </a:rPr>
              <a:t>Multi-wavelength</a:t>
            </a:r>
            <a:r>
              <a:rPr lang="de-DE" sz="2000" dirty="0" smtClean="0">
                <a:latin typeface="Garamond"/>
                <a:cs typeface="Garamond"/>
              </a:rPr>
              <a:t> </a:t>
            </a:r>
            <a:r>
              <a:rPr lang="de-DE" sz="2000" dirty="0" err="1" smtClean="0">
                <a:latin typeface="Garamond"/>
                <a:cs typeface="Garamond"/>
              </a:rPr>
              <a:t>follow-up</a:t>
            </a:r>
            <a:r>
              <a:rPr lang="de-DE" sz="2000" dirty="0" smtClean="0">
                <a:latin typeface="Garamond"/>
                <a:cs typeface="Garamond"/>
              </a:rPr>
              <a:t> 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 err="1" smtClean="0">
                <a:latin typeface="Garamond"/>
                <a:cs typeface="Garamond"/>
              </a:rPr>
              <a:t>Calibration</a:t>
            </a:r>
            <a:r>
              <a:rPr lang="de-DE" sz="2000" dirty="0" smtClean="0">
                <a:latin typeface="Garamond"/>
                <a:cs typeface="Garamond"/>
              </a:rPr>
              <a:t> 				</a:t>
            </a:r>
            <a:br>
              <a:rPr lang="de-DE" sz="2000" dirty="0" smtClean="0">
                <a:latin typeface="Garamond"/>
                <a:cs typeface="Garamond"/>
              </a:rPr>
            </a:br>
            <a:r>
              <a:rPr lang="de-DE" sz="2000" dirty="0" smtClean="0">
                <a:latin typeface="Garamond"/>
                <a:cs typeface="Garamond"/>
              </a:rPr>
              <a:t>Background 	</a:t>
            </a:r>
            <a:endParaRPr lang="en-US" sz="2000" dirty="0">
              <a:latin typeface="Garamond"/>
              <a:cs typeface="Garamon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1219200"/>
            <a:ext cx="929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latin typeface="Garamond"/>
                <a:cs typeface="Garamond"/>
              </a:rPr>
              <a:t>German </a:t>
            </a:r>
            <a:r>
              <a:rPr lang="en-US" sz="2400" dirty="0" err="1" smtClean="0">
                <a:latin typeface="Garamond"/>
                <a:cs typeface="Garamond"/>
              </a:rPr>
              <a:t>eROSITA</a:t>
            </a:r>
            <a:r>
              <a:rPr lang="en-US" sz="2400" dirty="0" smtClean="0">
                <a:latin typeface="Garamond"/>
                <a:cs typeface="Garamond"/>
              </a:rPr>
              <a:t> data made public after 2 yr proprietary period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aramond"/>
                <a:cs typeface="Garamond"/>
              </a:rPr>
              <a:t> Periodic data releases envisaged (e.g. 6, </a:t>
            </a:r>
            <a:r>
              <a:rPr lang="en-US" dirty="0" smtClean="0">
                <a:latin typeface="Garamond"/>
                <a:cs typeface="Garamond"/>
              </a:rPr>
              <a:t>18</a:t>
            </a:r>
            <a:r>
              <a:rPr lang="en-US" sz="2400" dirty="0" smtClean="0">
                <a:latin typeface="Garamond"/>
                <a:cs typeface="Garamond"/>
              </a:rPr>
              <a:t>, 48 months)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aramond"/>
                <a:cs typeface="Garamond"/>
              </a:rPr>
              <a:t> Proprietary data via German eROSITA Consortium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aramond"/>
                <a:cs typeface="Garamond"/>
              </a:rPr>
              <a:t> Projects/Papers regulated by Working Groups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aramond"/>
                <a:cs typeface="Garamond"/>
              </a:rPr>
              <a:t> Individual External Collaborations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Garamond"/>
                <a:cs typeface="Garamond"/>
              </a:rPr>
              <a:t> Group External Collaborations </a:t>
            </a:r>
            <a:r>
              <a:rPr lang="en-US" dirty="0" smtClean="0">
                <a:latin typeface="Garamond"/>
                <a:cs typeface="Garamond"/>
              </a:rPr>
              <a:t>(negotiations/discussions underway with DES, CAASTRO, HSC)</a:t>
            </a:r>
          </a:p>
          <a:p>
            <a:pPr>
              <a:buFont typeface="Arial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ROSITA_annotated_Struc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81" y="990600"/>
            <a:ext cx="6669220" cy="4343400"/>
          </a:xfrm>
          <a:prstGeom prst="rect">
            <a:avLst/>
          </a:prstGeom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495300" y="444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de-DE" sz="3600" b="1">
              <a:solidFill>
                <a:srgbClr val="0000FF"/>
              </a:solidFill>
            </a:endParaRPr>
          </a:p>
        </p:txBody>
      </p:sp>
      <p:sp>
        <p:nvSpPr>
          <p:cNvPr id="20488" name="Rectangle 17"/>
          <p:cNvSpPr>
            <a:spLocks noGrp="1" noChangeArrowheads="1"/>
          </p:cNvSpPr>
          <p:nvPr>
            <p:ph type="title"/>
          </p:nvPr>
        </p:nvSpPr>
        <p:spPr>
          <a:xfrm>
            <a:off x="742950" y="76200"/>
            <a:ext cx="8420100" cy="762000"/>
          </a:xfrm>
        </p:spPr>
        <p:txBody>
          <a:bodyPr/>
          <a:lstStyle/>
          <a:p>
            <a:r>
              <a:rPr lang="de-DE" sz="4000" dirty="0">
                <a:solidFill>
                  <a:srgbClr val="0000FF"/>
                </a:solidFill>
                <a:latin typeface="Garamond"/>
                <a:cs typeface="Garamond"/>
              </a:rPr>
              <a:t>eROSITA </a:t>
            </a:r>
            <a:r>
              <a:rPr lang="de-DE" sz="4000" dirty="0" err="1">
                <a:solidFill>
                  <a:srgbClr val="0000FF"/>
                </a:solidFill>
                <a:latin typeface="Garamond"/>
                <a:cs typeface="Garamond"/>
              </a:rPr>
              <a:t>Telescope</a:t>
            </a:r>
            <a:endParaRPr lang="en-GB" sz="4000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sp>
        <p:nvSpPr>
          <p:cNvPr id="20489" name="Text Box 19"/>
          <p:cNvSpPr txBox="1">
            <a:spLocks noChangeArrowheads="1"/>
          </p:cNvSpPr>
          <p:nvPr/>
        </p:nvSpPr>
        <p:spPr bwMode="auto">
          <a:xfrm>
            <a:off x="3810000" y="5181604"/>
            <a:ext cx="523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2000" dirty="0">
                <a:latin typeface="Garamond"/>
                <a:cs typeface="Garamond"/>
              </a:rPr>
              <a:t>7 </a:t>
            </a:r>
            <a:r>
              <a:rPr lang="de-DE" sz="2000" dirty="0" err="1">
                <a:latin typeface="Garamond"/>
                <a:cs typeface="Garamond"/>
              </a:rPr>
              <a:t>identical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telescopes</a:t>
            </a:r>
            <a:r>
              <a:rPr lang="de-DE" sz="2000" dirty="0">
                <a:latin typeface="Garamond"/>
                <a:cs typeface="Garamond"/>
              </a:rPr>
              <a:t>  (</a:t>
            </a:r>
            <a:r>
              <a:rPr lang="de-DE" sz="2000" dirty="0" err="1">
                <a:latin typeface="Garamond"/>
                <a:cs typeface="Garamond"/>
              </a:rPr>
              <a:t>Wolter-I</a:t>
            </a:r>
            <a:r>
              <a:rPr lang="de-DE" sz="2000" dirty="0">
                <a:latin typeface="Garamond"/>
                <a:cs typeface="Garamond"/>
              </a:rPr>
              <a:t>/ </a:t>
            </a:r>
            <a:r>
              <a:rPr lang="de-DE" sz="2000" dirty="0" err="1">
                <a:latin typeface="Garamond"/>
                <a:cs typeface="Garamond"/>
              </a:rPr>
              <a:t>pnCCD-cameras</a:t>
            </a:r>
            <a:r>
              <a:rPr lang="de-DE" sz="2000" dirty="0">
                <a:latin typeface="Garamond"/>
                <a:cs typeface="Garamond"/>
              </a:rPr>
              <a:t>)</a:t>
            </a: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Energy </a:t>
            </a:r>
            <a:r>
              <a:rPr lang="de-DE" sz="2000" dirty="0" err="1" smtClean="0">
                <a:latin typeface="Garamond"/>
                <a:cs typeface="Garamond"/>
              </a:rPr>
              <a:t>range</a:t>
            </a:r>
            <a:r>
              <a:rPr lang="de-DE" sz="2000" dirty="0" smtClean="0">
                <a:latin typeface="Garamond"/>
                <a:cs typeface="Garamond"/>
              </a:rPr>
              <a:t>: </a:t>
            </a:r>
            <a:r>
              <a:rPr lang="de-DE" sz="2000" dirty="0">
                <a:latin typeface="Garamond"/>
                <a:cs typeface="Garamond"/>
              </a:rPr>
              <a:t>0.5-10 keV</a:t>
            </a:r>
          </a:p>
          <a:p>
            <a:pPr eaLnBrk="1" hangingPunct="1"/>
            <a:r>
              <a:rPr lang="de-DE" sz="2000" b="1" dirty="0">
                <a:latin typeface="Garamond"/>
                <a:cs typeface="Garamond"/>
              </a:rPr>
              <a:t>Energy </a:t>
            </a:r>
            <a:r>
              <a:rPr lang="de-DE" sz="2000" b="1" dirty="0" err="1" smtClean="0">
                <a:latin typeface="Garamond"/>
                <a:cs typeface="Garamond"/>
              </a:rPr>
              <a:t>resolution</a:t>
            </a:r>
            <a:r>
              <a:rPr lang="de-DE" sz="2000" b="1" dirty="0" smtClean="0">
                <a:latin typeface="Garamond"/>
                <a:cs typeface="Garamond"/>
              </a:rPr>
              <a:t>: </a:t>
            </a:r>
            <a:r>
              <a:rPr lang="de-DE" sz="2000" b="1" dirty="0">
                <a:latin typeface="Garamond"/>
                <a:cs typeface="Garamond"/>
              </a:rPr>
              <a:t>138 </a:t>
            </a:r>
            <a:r>
              <a:rPr lang="de-DE" sz="2000" b="1" dirty="0" err="1">
                <a:latin typeface="Garamond"/>
                <a:cs typeface="Garamond"/>
              </a:rPr>
              <a:t>eV</a:t>
            </a:r>
            <a:r>
              <a:rPr lang="de-DE" sz="2000" b="1" dirty="0">
                <a:latin typeface="Garamond"/>
                <a:cs typeface="Garamond"/>
              </a:rPr>
              <a:t> @ 6 </a:t>
            </a:r>
            <a:r>
              <a:rPr lang="de-DE" sz="2000" b="1" dirty="0" smtClean="0">
                <a:latin typeface="Garamond"/>
                <a:cs typeface="Garamond"/>
              </a:rPr>
              <a:t>keV</a:t>
            </a:r>
          </a:p>
          <a:p>
            <a:pPr eaLnBrk="1" hangingPunct="1"/>
            <a:r>
              <a:rPr lang="de-DE" sz="2000" b="1" dirty="0" err="1" smtClean="0">
                <a:solidFill>
                  <a:srgbClr val="FF0000"/>
                </a:solidFill>
                <a:latin typeface="Garamond"/>
                <a:cs typeface="Garamond"/>
              </a:rPr>
              <a:t>Effective</a:t>
            </a:r>
            <a:r>
              <a:rPr lang="de-DE" sz="2000" b="1" dirty="0" smtClean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Garamond"/>
                <a:cs typeface="Garamond"/>
              </a:rPr>
              <a:t>Area</a:t>
            </a:r>
            <a:r>
              <a:rPr lang="de-DE" sz="2000" b="1" dirty="0" smtClean="0">
                <a:solidFill>
                  <a:srgbClr val="FF0000"/>
                </a:solidFill>
                <a:latin typeface="Garamond"/>
                <a:cs typeface="Garamond"/>
              </a:rPr>
              <a:t>: ~1400 cm2 (@1keV) </a:t>
            </a:r>
            <a:endParaRPr lang="de-DE" sz="2000" b="1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20490" name="Text Box 20"/>
          <p:cNvSpPr txBox="1">
            <a:spLocks noChangeArrowheads="1"/>
          </p:cNvSpPr>
          <p:nvPr/>
        </p:nvSpPr>
        <p:spPr bwMode="auto">
          <a:xfrm>
            <a:off x="368035" y="5338768"/>
            <a:ext cx="24511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2000" dirty="0" err="1">
                <a:latin typeface="Garamond"/>
                <a:cs typeface="Garamond"/>
              </a:rPr>
              <a:t>Focal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length</a:t>
            </a:r>
            <a:r>
              <a:rPr lang="de-DE" sz="2000" dirty="0">
                <a:latin typeface="Garamond"/>
                <a:cs typeface="Garamond"/>
              </a:rPr>
              <a:t> 1.6 m</a:t>
            </a:r>
          </a:p>
          <a:p>
            <a:pPr eaLnBrk="1" hangingPunct="1"/>
            <a:r>
              <a:rPr lang="de-DE" sz="2000" dirty="0" err="1">
                <a:latin typeface="Garamond"/>
                <a:cs typeface="Garamond"/>
              </a:rPr>
              <a:t>F.o.V</a:t>
            </a:r>
            <a:r>
              <a:rPr lang="de-DE" sz="2000" dirty="0">
                <a:latin typeface="Garamond"/>
                <a:cs typeface="Garamond"/>
              </a:rPr>
              <a:t>. = 0.81 sqdeg</a:t>
            </a: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54 </a:t>
            </a:r>
            <a:r>
              <a:rPr lang="de-DE" sz="2000" dirty="0" err="1">
                <a:latin typeface="Garamond"/>
                <a:cs typeface="Garamond"/>
              </a:rPr>
              <a:t>nested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mirror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shells</a:t>
            </a:r>
            <a:endParaRPr lang="de-DE" sz="2000" dirty="0">
              <a:latin typeface="Garamond"/>
              <a:cs typeface="Garamond"/>
            </a:endParaRPr>
          </a:p>
          <a:p>
            <a:pPr eaLnBrk="1" hangingPunct="1"/>
            <a:r>
              <a:rPr lang="de-DE" sz="2000" dirty="0">
                <a:latin typeface="Garamond"/>
                <a:cs typeface="Garamond"/>
              </a:rPr>
              <a:t>Total </a:t>
            </a:r>
            <a:r>
              <a:rPr lang="de-DE" sz="2000" dirty="0" err="1" smtClean="0">
                <a:latin typeface="Garamond"/>
                <a:cs typeface="Garamond"/>
              </a:rPr>
              <a:t>weight</a:t>
            </a:r>
            <a:r>
              <a:rPr lang="de-DE" sz="2000" dirty="0" smtClean="0">
                <a:latin typeface="Garamond"/>
                <a:cs typeface="Garamond"/>
              </a:rPr>
              <a:t> ~800 </a:t>
            </a:r>
            <a:r>
              <a:rPr lang="de-DE" sz="2000" dirty="0">
                <a:latin typeface="Garamond"/>
                <a:cs typeface="Garamond"/>
              </a:rPr>
              <a:t>kg</a:t>
            </a:r>
          </a:p>
        </p:txBody>
      </p:sp>
      <p:sp>
        <p:nvSpPr>
          <p:cNvPr id="20491" name="Rectangle 21"/>
          <p:cNvSpPr>
            <a:spLocks noChangeArrowheads="1"/>
          </p:cNvSpPr>
          <p:nvPr/>
        </p:nvSpPr>
        <p:spPr bwMode="auto">
          <a:xfrm>
            <a:off x="3334608" y="762000"/>
            <a:ext cx="323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 err="1" smtClean="0">
                <a:solidFill>
                  <a:srgbClr val="A962CA"/>
                </a:solidFill>
                <a:latin typeface="Courier" charset="0"/>
              </a:rPr>
              <a:t>www.mpe.mpg.de</a:t>
            </a:r>
            <a:r>
              <a:rPr lang="en-GB" sz="1800" dirty="0">
                <a:solidFill>
                  <a:srgbClr val="A962CA"/>
                </a:solidFill>
                <a:latin typeface="Courier" charset="0"/>
              </a:rPr>
              <a:t>/</a:t>
            </a:r>
            <a:r>
              <a:rPr lang="en-GB" sz="1800" dirty="0" smtClean="0">
                <a:solidFill>
                  <a:srgbClr val="A962CA"/>
                </a:solidFill>
                <a:latin typeface="Courier" charset="0"/>
              </a:rPr>
              <a:t>eROSITA</a:t>
            </a:r>
            <a:endParaRPr lang="en-GB" sz="1800" dirty="0">
              <a:solidFill>
                <a:srgbClr val="A962CA"/>
              </a:solidFill>
              <a:latin typeface="Courier" charset="0"/>
            </a:endParaRPr>
          </a:p>
        </p:txBody>
      </p:sp>
      <p:pic>
        <p:nvPicPr>
          <p:cNvPr id="20492" name="Picture 24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25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Footer Placeholder 1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1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3832" y="1350640"/>
            <a:ext cx="2930370" cy="390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381000"/>
            <a:ext cx="8999670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  <p:pic>
        <p:nvPicPr>
          <p:cNvPr id="34820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nico_cover_inve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6858001" cy="6858000"/>
          </a:xfrm>
          <a:prstGeom prst="rect">
            <a:avLst/>
          </a:prstGeom>
        </p:spPr>
      </p:pic>
      <p:sp>
        <p:nvSpPr>
          <p:cNvPr id="645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0200" y="2209800"/>
            <a:ext cx="9245600" cy="2209800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EFCFF"/>
                </a:solidFill>
                <a:latin typeface="Georgia" charset="0"/>
              </a:rPr>
              <a:t>Thank you!</a:t>
            </a:r>
            <a:br>
              <a:rPr lang="en-GB" b="1" dirty="0" smtClean="0">
                <a:solidFill>
                  <a:srgbClr val="FEFCFF"/>
                </a:solidFill>
                <a:latin typeface="Georgia" charset="0"/>
              </a:rPr>
            </a:br>
            <a:r>
              <a:rPr lang="en-GB" b="1" dirty="0" smtClean="0">
                <a:solidFill>
                  <a:srgbClr val="FEFCFF"/>
                </a:solidFill>
                <a:latin typeface="Georgia" charset="0"/>
              </a:rPr>
              <a:t/>
            </a:r>
            <a:br>
              <a:rPr lang="en-GB" b="1" dirty="0" smtClean="0">
                <a:solidFill>
                  <a:srgbClr val="FEFCFF"/>
                </a:solidFill>
                <a:latin typeface="Georgia" charset="0"/>
              </a:rPr>
            </a:br>
            <a:r>
              <a:rPr lang="en-GB" sz="3400" b="1" dirty="0" smtClean="0">
                <a:solidFill>
                  <a:srgbClr val="FEFCFF"/>
                </a:solidFill>
                <a:latin typeface="Georgia" charset="0"/>
              </a:rPr>
              <a:t>eROSITA Science Book</a:t>
            </a:r>
            <a:br>
              <a:rPr lang="en-GB" sz="3400" b="1" dirty="0" smtClean="0">
                <a:solidFill>
                  <a:srgbClr val="FEFCFF"/>
                </a:solidFill>
                <a:latin typeface="Georgia" charset="0"/>
              </a:rPr>
            </a:br>
            <a:r>
              <a:rPr lang="en-GB" sz="3400" b="1" dirty="0" smtClean="0">
                <a:solidFill>
                  <a:srgbClr val="FEFCFF"/>
                </a:solidFill>
                <a:latin typeface="Georgia" charset="0"/>
              </a:rPr>
              <a:t>arXiv:1209.3114</a:t>
            </a:r>
            <a:endParaRPr lang="en-GB" sz="3400" dirty="0" smtClean="0"/>
          </a:p>
        </p:txBody>
      </p:sp>
      <p:pic>
        <p:nvPicPr>
          <p:cNvPr id="64517" name="Picture 6" descr="logo-mpe-bw_inv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3" y="5962650"/>
            <a:ext cx="101467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9102" y="123830"/>
            <a:ext cx="309563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9" name="Picture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5400" y="5975350"/>
            <a:ext cx="928688" cy="806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0" name="Picture 9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" y="103188"/>
            <a:ext cx="660400" cy="65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1" name="Picture 10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04062" y="152400"/>
            <a:ext cx="67243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2" name="Picture 11"/>
          <p:cNvPicPr>
            <a:picLocks noChangeArrowheads="1"/>
          </p:cNvPicPr>
          <p:nvPr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4509294" y="123830"/>
            <a:ext cx="300964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3" name="Picture 14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55967" y="152400"/>
            <a:ext cx="524536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4" name="Picture 15"/>
          <p:cNvPicPr>
            <a:picLocks noChangeArrowheads="1"/>
          </p:cNvPicPr>
          <p:nvPr/>
        </p:nvPicPr>
        <p:blipFill>
          <a:blip r:embed="rId11"/>
          <a:srcRect l="4820" t="11453" r="77132" b="13361"/>
          <a:stretch>
            <a:fillRect/>
          </a:stretch>
        </p:blipFill>
        <p:spPr bwMode="auto">
          <a:xfrm>
            <a:off x="4210050" y="152400"/>
            <a:ext cx="495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5" name="Picture 17" descr="uni_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81850" y="141293"/>
            <a:ext cx="115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8" descr="AIP-logo_sma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52479" y="139700"/>
            <a:ext cx="323321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Picture 19" descr="unilogo_tuebingen_smal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06700" y="152400"/>
            <a:ext cx="1155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Picture 20" descr="logo_60_mp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26150" y="155580"/>
            <a:ext cx="9080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21" descr="dlr_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8666" y="0"/>
            <a:ext cx="7498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0" name="Picture 23" descr=" LMU_logo_invert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70450" y="152400"/>
            <a:ext cx="9080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1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1" y="381000"/>
            <a:ext cx="8191500" cy="613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0"/>
            <a:ext cx="8420100" cy="914400"/>
          </a:xfrm>
        </p:spPr>
        <p:txBody>
          <a:bodyPr/>
          <a:lstStyle/>
          <a:p>
            <a:r>
              <a:rPr lang="en-US" sz="4000" dirty="0" smtClean="0">
                <a:latin typeface="Garamond"/>
                <a:cs typeface="Garamond"/>
              </a:rPr>
              <a:t>Grasp</a:t>
            </a:r>
            <a:endParaRPr lang="en-US" sz="4000" dirty="0">
              <a:latin typeface="Garamond"/>
              <a:cs typeface="Garamon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/>
          </a:p>
        </p:txBody>
      </p:sp>
      <p:pic>
        <p:nvPicPr>
          <p:cNvPr id="5" name="Picture 19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82" y="152400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334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95300" y="444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de-DE" sz="4400" b="1">
              <a:solidFill>
                <a:srgbClr val="0000FF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102" y="1295400"/>
            <a:ext cx="8236082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981203" y="5105404"/>
            <a:ext cx="59435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de-DE" sz="2000" b="1" dirty="0" err="1">
                <a:latin typeface="Garamond"/>
                <a:cs typeface="Garamond"/>
              </a:rPr>
              <a:t>Pointing</a:t>
            </a:r>
            <a:r>
              <a:rPr lang="de-DE" sz="2000" b="1" dirty="0">
                <a:latin typeface="Garamond"/>
                <a:cs typeface="Garamond"/>
              </a:rPr>
              <a:t>                                                </a:t>
            </a:r>
            <a:r>
              <a:rPr lang="de-DE" sz="2000" b="1" dirty="0" err="1">
                <a:latin typeface="Garamond"/>
                <a:cs typeface="Garamond"/>
              </a:rPr>
              <a:t>Survey</a:t>
            </a:r>
            <a:endParaRPr lang="de-DE" sz="2000" b="1" dirty="0">
              <a:latin typeface="Garamond"/>
              <a:cs typeface="Garamond"/>
            </a:endParaRPr>
          </a:p>
          <a:p>
            <a:pPr algn="ctr" eaLnBrk="1" hangingPunct="1"/>
            <a:r>
              <a:rPr lang="de-DE" sz="2000" dirty="0" err="1">
                <a:latin typeface="Garamond"/>
                <a:cs typeface="Garamond"/>
              </a:rPr>
              <a:t>Off-axis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blurring</a:t>
            </a:r>
            <a:r>
              <a:rPr lang="de-DE" sz="2000" dirty="0">
                <a:latin typeface="Garamond"/>
                <a:cs typeface="Garamond"/>
              </a:rPr>
              <a:t> of a </a:t>
            </a:r>
            <a:r>
              <a:rPr lang="de-DE" sz="2000" dirty="0" err="1">
                <a:latin typeface="Garamond"/>
                <a:cs typeface="Garamond"/>
              </a:rPr>
              <a:t>Wolter-I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telescope</a:t>
            </a:r>
            <a:r>
              <a:rPr lang="de-DE" sz="2000" dirty="0">
                <a:latin typeface="Garamond"/>
                <a:cs typeface="Garamond"/>
              </a:rPr>
              <a:t>:</a:t>
            </a:r>
          </a:p>
          <a:p>
            <a:pPr algn="ctr" eaLnBrk="1" hangingPunct="1"/>
            <a:r>
              <a:rPr lang="de-DE" sz="2000" dirty="0">
                <a:latin typeface="Garamond"/>
                <a:cs typeface="Garamond"/>
              </a:rPr>
              <a:t>PSF has to </a:t>
            </a:r>
            <a:r>
              <a:rPr lang="de-DE" sz="2000" dirty="0" err="1">
                <a:latin typeface="Garamond"/>
                <a:cs typeface="Garamond"/>
              </a:rPr>
              <a:t>be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averaged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over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the</a:t>
            </a:r>
            <a:r>
              <a:rPr lang="de-DE" sz="2000" dirty="0">
                <a:latin typeface="Garamond"/>
                <a:cs typeface="Garamond"/>
              </a:rPr>
              <a:t> </a:t>
            </a:r>
            <a:r>
              <a:rPr lang="de-DE" sz="2000" dirty="0" err="1">
                <a:latin typeface="Garamond"/>
                <a:cs typeface="Garamond"/>
              </a:rPr>
              <a:t>FoV</a:t>
            </a:r>
            <a:endParaRPr lang="de-DE" sz="2000" dirty="0">
              <a:latin typeface="Garamond"/>
              <a:cs typeface="Garamond"/>
            </a:endParaRPr>
          </a:p>
          <a:p>
            <a:pPr algn="ctr" eaLnBrk="1" hangingPunct="1"/>
            <a:r>
              <a:rPr lang="de-DE" sz="2000" b="1" dirty="0" smtClean="0">
                <a:solidFill>
                  <a:srgbClr val="0000FF"/>
                </a:solidFill>
                <a:latin typeface="Garamond"/>
                <a:cs typeface="Garamond"/>
              </a:rPr>
              <a:t>15-17 </a:t>
            </a:r>
            <a:r>
              <a:rPr lang="de-DE" sz="2000" b="1" dirty="0" err="1">
                <a:solidFill>
                  <a:srgbClr val="0000FF"/>
                </a:solidFill>
                <a:latin typeface="Garamond"/>
                <a:cs typeface="Garamond"/>
              </a:rPr>
              <a:t>arcsec</a:t>
            </a:r>
            <a:r>
              <a:rPr lang="de-DE" sz="2000" b="1" dirty="0">
                <a:solidFill>
                  <a:srgbClr val="0000FF"/>
                </a:solidFill>
                <a:latin typeface="Garamond"/>
                <a:cs typeface="Garamond"/>
              </a:rPr>
              <a:t> </a:t>
            </a:r>
            <a:r>
              <a:rPr lang="de-DE" sz="2000" b="1" dirty="0" err="1">
                <a:solidFill>
                  <a:srgbClr val="0000FF"/>
                </a:solidFill>
                <a:latin typeface="Garamond"/>
                <a:cs typeface="Garamond"/>
              </a:rPr>
              <a:t>on-</a:t>
            </a:r>
            <a:r>
              <a:rPr lang="de-DE" sz="2000" b="1" dirty="0" err="1" smtClean="0">
                <a:solidFill>
                  <a:srgbClr val="0000FF"/>
                </a:solidFill>
                <a:latin typeface="Garamond"/>
                <a:cs typeface="Garamond"/>
              </a:rPr>
              <a:t>axis</a:t>
            </a:r>
            <a:r>
              <a:rPr lang="de-DE" sz="2000" b="1" dirty="0" smtClean="0">
                <a:solidFill>
                  <a:srgbClr val="0000FF"/>
                </a:solidFill>
                <a:latin typeface="Garamond"/>
                <a:cs typeface="Garamond"/>
              </a:rPr>
              <a:t> ➔ 28-25 </a:t>
            </a:r>
            <a:r>
              <a:rPr lang="de-DE" sz="2000" b="1" dirty="0" err="1">
                <a:solidFill>
                  <a:srgbClr val="0000FF"/>
                </a:solidFill>
                <a:latin typeface="Garamond"/>
                <a:cs typeface="Garamond"/>
              </a:rPr>
              <a:t>arcsec</a:t>
            </a:r>
            <a:r>
              <a:rPr lang="de-DE" sz="2000" b="1" dirty="0">
                <a:solidFill>
                  <a:srgbClr val="0000FF"/>
                </a:solidFill>
                <a:latin typeface="Garamond"/>
                <a:cs typeface="Garamond"/>
              </a:rPr>
              <a:t> </a:t>
            </a:r>
            <a:r>
              <a:rPr lang="de-DE" sz="2000" b="1" dirty="0" err="1">
                <a:solidFill>
                  <a:srgbClr val="0000FF"/>
                </a:solidFill>
                <a:latin typeface="Garamond"/>
                <a:cs typeface="Garamond"/>
              </a:rPr>
              <a:t>averaged</a:t>
            </a:r>
            <a:endParaRPr lang="de-DE" sz="2000" b="1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986712" y="5878517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>
          <a:xfrm>
            <a:off x="742950" y="152400"/>
            <a:ext cx="8420100" cy="1143000"/>
          </a:xfrm>
        </p:spPr>
        <p:txBody>
          <a:bodyPr/>
          <a:lstStyle/>
          <a:p>
            <a:pPr eaLnBrk="1" hangingPunct="1"/>
            <a:r>
              <a:rPr lang="de-DE" sz="4000" dirty="0">
                <a:solidFill>
                  <a:srgbClr val="0000FF"/>
                </a:solidFill>
                <a:latin typeface="Garamond"/>
                <a:cs typeface="Garamond"/>
              </a:rPr>
              <a:t>eROSITA</a:t>
            </a:r>
            <a:r>
              <a:rPr lang="de-DE" sz="4000" dirty="0" smtClean="0">
                <a:solidFill>
                  <a:srgbClr val="0000FF"/>
                </a:solidFill>
                <a:latin typeface="Garamond"/>
                <a:cs typeface="Garamond"/>
              </a:rPr>
              <a:t> PSF</a:t>
            </a:r>
            <a:endParaRPr lang="en-GB" sz="4000" dirty="0">
              <a:solidFill>
                <a:srgbClr val="0000FF"/>
              </a:solidFill>
              <a:latin typeface="Garamond"/>
              <a:cs typeface="Garamond"/>
            </a:endParaRPr>
          </a:p>
        </p:txBody>
      </p:sp>
      <p:pic>
        <p:nvPicPr>
          <p:cNvPr id="28680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7" descr="eROSITA_satell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Merloni - eROSITA - IASF-BO 04/2013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635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152400"/>
            <a:ext cx="9328150" cy="762000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0000FF"/>
                </a:solidFill>
                <a:latin typeface="Georgia" charset="0"/>
              </a:rPr>
              <a:t>Effective </a:t>
            </a:r>
            <a:r>
              <a:rPr lang="en-GB" sz="3200" b="1" dirty="0">
                <a:solidFill>
                  <a:srgbClr val="0000FF"/>
                </a:solidFill>
                <a:latin typeface="Georgia" charset="0"/>
              </a:rPr>
              <a:t>area</a:t>
            </a:r>
            <a:r>
              <a:rPr lang="en-GB" sz="3200" b="1" dirty="0" smtClean="0">
                <a:solidFill>
                  <a:srgbClr val="0000FF"/>
                </a:solidFill>
                <a:latin typeface="Georgia" charset="0"/>
              </a:rPr>
              <a:t> and </a:t>
            </a:r>
            <a:r>
              <a:rPr lang="en-GB" sz="3200" b="1" dirty="0">
                <a:solidFill>
                  <a:srgbClr val="0000FF"/>
                </a:solidFill>
                <a:latin typeface="Georgia" charset="0"/>
              </a:rPr>
              <a:t>grasp</a:t>
            </a:r>
            <a:endParaRPr lang="en-GB" dirty="0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77850" y="1431926"/>
            <a:ext cx="44577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dirty="0" smtClean="0">
                <a:latin typeface="Courier" charset="0"/>
                <a:ea typeface="Gill Sans" charset="0"/>
                <a:cs typeface="Gill Sans" charset="0"/>
              </a:rPr>
              <a:t>Effective </a:t>
            </a:r>
            <a:r>
              <a:rPr lang="en-US" sz="2000" dirty="0">
                <a:latin typeface="Courier" charset="0"/>
                <a:ea typeface="Gill Sans" charset="0"/>
                <a:cs typeface="Gill Sans" charset="0"/>
              </a:rPr>
              <a:t>Area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5695950" y="1524004"/>
            <a:ext cx="37147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>
                <a:latin typeface="Courier" charset="0"/>
                <a:ea typeface="Gill Sans" charset="0"/>
                <a:cs typeface="Gill Sans" charset="0"/>
              </a:rPr>
              <a:t>Grasp</a:t>
            </a:r>
            <a:endParaRPr lang="en-US" sz="1800">
              <a:ea typeface="Gill Sans" charset="0"/>
              <a:cs typeface="Gill Sans" charset="0"/>
            </a:endParaRPr>
          </a:p>
        </p:txBody>
      </p:sp>
      <p:sp>
        <p:nvSpPr>
          <p:cNvPr id="26637" name="Footer Placeholder 1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 dirty="0"/>
          </a:p>
        </p:txBody>
      </p:sp>
      <p:pic>
        <p:nvPicPr>
          <p:cNvPr id="26638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0" y="11906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rasp_erosita_xmm_n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623" y="1997074"/>
            <a:ext cx="4687993" cy="3200400"/>
          </a:xfrm>
          <a:prstGeom prst="rect">
            <a:avLst/>
          </a:prstGeom>
        </p:spPr>
      </p:pic>
      <p:pic>
        <p:nvPicPr>
          <p:cNvPr id="10" name="Picture 9" descr="effective_area_erosita_p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905000"/>
            <a:ext cx="4258456" cy="3390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7" descr="eROSITA_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6350"/>
            <a:ext cx="1816100" cy="10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76200"/>
            <a:ext cx="9328150" cy="914400"/>
          </a:xfrm>
        </p:spPr>
        <p:txBody>
          <a:bodyPr/>
          <a:lstStyle/>
          <a:p>
            <a:pPr eaLnBrk="1" hangingPunct="1"/>
            <a:r>
              <a:rPr lang="en-GB" sz="2700" b="1" dirty="0" smtClean="0">
                <a:solidFill>
                  <a:srgbClr val="0000FF"/>
                </a:solidFill>
                <a:latin typeface="Georgia" charset="0"/>
              </a:rPr>
              <a:t>Background</a:t>
            </a:r>
            <a:endParaRPr lang="en-GB" dirty="0"/>
          </a:p>
        </p:txBody>
      </p:sp>
      <p:sp>
        <p:nvSpPr>
          <p:cNvPr id="26637" name="Footer Placeholder 1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Merloni - eROSITA AGN - 4MOST Meeting, 11/2012</a:t>
            </a:r>
            <a:endParaRPr lang="en-GB" dirty="0"/>
          </a:p>
        </p:txBody>
      </p:sp>
      <p:pic>
        <p:nvPicPr>
          <p:cNvPr id="26638" name="Picture 26" descr="logo_mp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41" y="119064"/>
            <a:ext cx="73951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ackground_n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394" y="881626"/>
            <a:ext cx="7085212" cy="5595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6" descr="logo_mpe_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40" y="112713"/>
            <a:ext cx="73951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7" descr="eROSITA_satell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900" y="0"/>
            <a:ext cx="18161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0200" y="76200"/>
            <a:ext cx="9328150" cy="838200"/>
          </a:xfrm>
        </p:spPr>
        <p:txBody>
          <a:bodyPr/>
          <a:lstStyle/>
          <a:p>
            <a:pPr eaLnBrk="1" hangingPunct="1"/>
            <a:r>
              <a:rPr lang="en-GB" sz="3200" b="1">
                <a:solidFill>
                  <a:srgbClr val="0000FF"/>
                </a:solidFill>
                <a:latin typeface="Georgia" charset="0"/>
              </a:rPr>
              <a:t>eROSITA sensitivity estimates</a:t>
            </a:r>
            <a:endParaRPr lang="en-GB"/>
          </a:p>
        </p:txBody>
      </p:sp>
      <p:pic>
        <p:nvPicPr>
          <p:cNvPr id="30725" name="Picture 15" descr="sens_exposure_ex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3" y="838200"/>
            <a:ext cx="478618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6" descr="sens_exposure_new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38200"/>
            <a:ext cx="48171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17"/>
          <p:cNvSpPr txBox="1">
            <a:spLocks noChangeArrowheads="1"/>
          </p:cNvSpPr>
          <p:nvPr/>
        </p:nvSpPr>
        <p:spPr bwMode="auto">
          <a:xfrm>
            <a:off x="742950" y="914400"/>
            <a:ext cx="2518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Point sources (AGN)</a:t>
            </a:r>
          </a:p>
        </p:txBody>
      </p:sp>
      <p:sp>
        <p:nvSpPr>
          <p:cNvPr id="30728" name="TextBox 18"/>
          <p:cNvSpPr txBox="1">
            <a:spLocks noChangeArrowheads="1"/>
          </p:cNvSpPr>
          <p:nvPr/>
        </p:nvSpPr>
        <p:spPr bwMode="auto">
          <a:xfrm>
            <a:off x="5695951" y="914400"/>
            <a:ext cx="33582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Extended sources (Clusters)</a:t>
            </a:r>
          </a:p>
        </p:txBody>
      </p:sp>
      <p:sp>
        <p:nvSpPr>
          <p:cNvPr id="30729" name="TextBox 19"/>
          <p:cNvSpPr txBox="1">
            <a:spLocks noChangeArrowheads="1"/>
          </p:cNvSpPr>
          <p:nvPr/>
        </p:nvSpPr>
        <p:spPr bwMode="auto">
          <a:xfrm rot="5400000">
            <a:off x="5899701" y="5190609"/>
            <a:ext cx="1148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6 months</a:t>
            </a:r>
          </a:p>
        </p:txBody>
      </p:sp>
      <p:sp>
        <p:nvSpPr>
          <p:cNvPr id="30730" name="TextBox 20"/>
          <p:cNvSpPr txBox="1">
            <a:spLocks noChangeArrowheads="1"/>
          </p:cNvSpPr>
          <p:nvPr/>
        </p:nvSpPr>
        <p:spPr bwMode="auto">
          <a:xfrm rot="5400000">
            <a:off x="533951" y="5190609"/>
            <a:ext cx="1148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6 months</a:t>
            </a:r>
          </a:p>
        </p:txBody>
      </p:sp>
      <p:sp>
        <p:nvSpPr>
          <p:cNvPr id="30731" name="TextBox 21"/>
          <p:cNvSpPr txBox="1">
            <a:spLocks noChangeArrowheads="1"/>
          </p:cNvSpPr>
          <p:nvPr/>
        </p:nvSpPr>
        <p:spPr bwMode="auto">
          <a:xfrm rot="5400000">
            <a:off x="2254969" y="5495409"/>
            <a:ext cx="678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4 yrs</a:t>
            </a:r>
          </a:p>
        </p:txBody>
      </p:sp>
      <p:sp>
        <p:nvSpPr>
          <p:cNvPr id="30732" name="TextBox 22"/>
          <p:cNvSpPr txBox="1">
            <a:spLocks noChangeArrowheads="1"/>
          </p:cNvSpPr>
          <p:nvPr/>
        </p:nvSpPr>
        <p:spPr bwMode="auto">
          <a:xfrm rot="5400000">
            <a:off x="7455619" y="5412859"/>
            <a:ext cx="678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4 yrs</a:t>
            </a:r>
          </a:p>
        </p:txBody>
      </p:sp>
      <p:sp>
        <p:nvSpPr>
          <p:cNvPr id="30733" name="TextBox 23"/>
          <p:cNvSpPr txBox="1">
            <a:spLocks noChangeArrowheads="1"/>
          </p:cNvSpPr>
          <p:nvPr/>
        </p:nvSpPr>
        <p:spPr bwMode="auto">
          <a:xfrm rot="5400000">
            <a:off x="3641774" y="3860284"/>
            <a:ext cx="1207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Deep area</a:t>
            </a:r>
          </a:p>
        </p:txBody>
      </p:sp>
      <p:sp>
        <p:nvSpPr>
          <p:cNvPr id="30734" name="TextBox 24"/>
          <p:cNvSpPr txBox="1">
            <a:spLocks noChangeArrowheads="1"/>
          </p:cNvSpPr>
          <p:nvPr/>
        </p:nvSpPr>
        <p:spPr bwMode="auto">
          <a:xfrm rot="5400000">
            <a:off x="8689363" y="3936484"/>
            <a:ext cx="1207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Deep area</a:t>
            </a:r>
          </a:p>
        </p:txBody>
      </p:sp>
      <p:sp>
        <p:nvSpPr>
          <p:cNvPr id="30735" name="Footer Placeholder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A. Merloni - eROSITA - IASF-BO 04/2013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18828</TotalTime>
  <Words>2404</Words>
  <Application>Microsoft PowerPoint</Application>
  <PresentationFormat>A4 Paper (210x297 mm)</PresentationFormat>
  <Paragraphs>337</Paragraphs>
  <Slides>41</Slides>
  <Notes>19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Blank Presentation</vt:lpstr>
      <vt:lpstr>Science with eROSITA all-sky surveys: an outlook</vt:lpstr>
      <vt:lpstr>Slide 2</vt:lpstr>
      <vt:lpstr>eROSITA on SRG: the Mission</vt:lpstr>
      <vt:lpstr>eROSITA Telescope</vt:lpstr>
      <vt:lpstr>Grasp</vt:lpstr>
      <vt:lpstr>eROSITA PSF</vt:lpstr>
      <vt:lpstr>Effective area and grasp</vt:lpstr>
      <vt:lpstr>Background</vt:lpstr>
      <vt:lpstr>eROSITA sensitivity estimates</vt:lpstr>
      <vt:lpstr>Slide 10</vt:lpstr>
      <vt:lpstr>eROSITA surveys in context</vt:lpstr>
      <vt:lpstr>Slide 12</vt:lpstr>
      <vt:lpstr>Slide 13</vt:lpstr>
      <vt:lpstr>Slide 14</vt:lpstr>
      <vt:lpstr>Slide 15</vt:lpstr>
      <vt:lpstr>A Stage IV DE experiment</vt:lpstr>
      <vt:lpstr>3 Millions eROSITA AGN</vt:lpstr>
      <vt:lpstr>3 Millions eROSITA AGN</vt:lpstr>
      <vt:lpstr>AGN in Large Scale Structure</vt:lpstr>
      <vt:lpstr>eROSITA power for AGN physics</vt:lpstr>
      <vt:lpstr>AGN: Can we follow them up?</vt:lpstr>
      <vt:lpstr>Slide 22</vt:lpstr>
      <vt:lpstr>Slide 23</vt:lpstr>
      <vt:lpstr>Slide 24</vt:lpstr>
      <vt:lpstr>Diffuse emission</vt:lpstr>
      <vt:lpstr>Diffuse emission</vt:lpstr>
      <vt:lpstr>Diffuse emission</vt:lpstr>
      <vt:lpstr>Slide 28</vt:lpstr>
      <vt:lpstr>Slide 29</vt:lpstr>
      <vt:lpstr>Slide 30</vt:lpstr>
      <vt:lpstr>Slide 31</vt:lpstr>
      <vt:lpstr>(German) eROSITA spectroscopic  follow-up plan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Thank you!  eROSITA Science Book arXiv:1209.3114</vt:lpstr>
    </vt:vector>
  </TitlesOfParts>
  <Manager/>
  <Company>Andrea Merloni</Company>
  <LinksUpToDate>false</LinksUpToDate>
  <SharedDoc>false</SharedDoc>
  <HyperlinkBase/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eROSITA:  Clusters and AGN Surveys (and much more)</dc:title>
  <dc:subject/>
  <dc:creator>Andrea Merloni</dc:creator>
  <cp:keywords/>
  <dc:description/>
  <cp:lastModifiedBy>Andrea Merloni</cp:lastModifiedBy>
  <cp:revision>175</cp:revision>
  <cp:lastPrinted>2012-07-03T08:15:32Z</cp:lastPrinted>
  <dcterms:created xsi:type="dcterms:W3CDTF">2013-04-11T23:52:26Z</dcterms:created>
  <dcterms:modified xsi:type="dcterms:W3CDTF">2013-04-11T23:53:17Z</dcterms:modified>
  <cp:category/>
</cp:coreProperties>
</file>